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6F6F6"/>
    <a:srgbClr val="F00000"/>
    <a:srgbClr val="1E9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6A54-4191-45C6-9A42-2B3DD1C1435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99F2-3EB0-44A2-A1B6-97D555FC87D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99F2-3EB0-44A2-A1B6-97D555FC87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0268-6879-415A-9E8B-68519B9FA1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EB5C-543B-44BE-A57B-7C2E15EDE13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9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8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7020280" y="0"/>
            <a:ext cx="5215455" cy="6858000"/>
          </a:xfrm>
          <a:prstGeom prst="rect">
            <a:avLst/>
          </a:prstGeom>
        </p:spPr>
      </p:pic>
      <p:sp>
        <p:nvSpPr>
          <p:cNvPr id="17" name="任意多边形: 形状 16"/>
          <p:cNvSpPr/>
          <p:nvPr/>
        </p:nvSpPr>
        <p:spPr>
          <a:xfrm>
            <a:off x="0" y="5532120"/>
            <a:ext cx="1453896" cy="1351058"/>
          </a:xfrm>
          <a:custGeom>
            <a:avLst/>
            <a:gdLst>
              <a:gd name="connsiteX0" fmla="*/ 233172 w 1453896"/>
              <a:gd name="connsiteY0" fmla="*/ 0 h 1351058"/>
              <a:gd name="connsiteX1" fmla="*/ 1453896 w 1453896"/>
              <a:gd name="connsiteY1" fmla="*/ 1220724 h 1351058"/>
              <a:gd name="connsiteX2" fmla="*/ 1447594 w 1453896"/>
              <a:gd name="connsiteY2" fmla="*/ 1345536 h 1351058"/>
              <a:gd name="connsiteX3" fmla="*/ 1446751 w 1453896"/>
              <a:gd name="connsiteY3" fmla="*/ 1351058 h 1351058"/>
              <a:gd name="connsiteX4" fmla="*/ 0 w 1453896"/>
              <a:gd name="connsiteY4" fmla="*/ 1351058 h 1351058"/>
              <a:gd name="connsiteX5" fmla="*/ 0 w 1453896"/>
              <a:gd name="connsiteY5" fmla="*/ 22840 h 1351058"/>
              <a:gd name="connsiteX6" fmla="*/ 108360 w 1453896"/>
              <a:gd name="connsiteY6" fmla="*/ 6303 h 1351058"/>
              <a:gd name="connsiteX7" fmla="*/ 233172 w 1453896"/>
              <a:gd name="connsiteY7" fmla="*/ 0 h 135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896" h="1351058">
                <a:moveTo>
                  <a:pt x="233172" y="0"/>
                </a:moveTo>
                <a:cubicBezTo>
                  <a:pt x="907359" y="0"/>
                  <a:pt x="1453896" y="546537"/>
                  <a:pt x="1453896" y="1220724"/>
                </a:cubicBezTo>
                <a:cubicBezTo>
                  <a:pt x="1453896" y="1262861"/>
                  <a:pt x="1451761" y="1304499"/>
                  <a:pt x="1447594" y="1345536"/>
                </a:cubicBezTo>
                <a:lnTo>
                  <a:pt x="1446751" y="1351058"/>
                </a:lnTo>
                <a:lnTo>
                  <a:pt x="0" y="1351058"/>
                </a:lnTo>
                <a:lnTo>
                  <a:pt x="0" y="22840"/>
                </a:lnTo>
                <a:lnTo>
                  <a:pt x="108360" y="6303"/>
                </a:lnTo>
                <a:cubicBezTo>
                  <a:pt x="149397" y="2135"/>
                  <a:pt x="191035" y="0"/>
                  <a:pt x="233172" y="0"/>
                </a:cubicBezTo>
                <a:close/>
              </a:path>
            </a:pathLst>
          </a:cu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  <p:sp>
        <p:nvSpPr>
          <p:cNvPr id="18" name="新月形 17"/>
          <p:cNvSpPr/>
          <p:nvPr/>
        </p:nvSpPr>
        <p:spPr>
          <a:xfrm>
            <a:off x="5179925" y="-190500"/>
            <a:ext cx="4467884" cy="7264178"/>
          </a:xfrm>
          <a:prstGeom prst="moon">
            <a:avLst>
              <a:gd name="adj" fmla="val 421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096000" y="756740"/>
            <a:ext cx="694944" cy="694944"/>
          </a:xfrm>
          <a:prstGeom prst="ellipse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  <p:sp>
        <p:nvSpPr>
          <p:cNvPr id="20" name="圆: 空心 19"/>
          <p:cNvSpPr/>
          <p:nvPr/>
        </p:nvSpPr>
        <p:spPr>
          <a:xfrm>
            <a:off x="210312" y="398781"/>
            <a:ext cx="1243584" cy="1243584"/>
          </a:xfrm>
          <a:prstGeom prst="donu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58740" y="2221258"/>
            <a:ext cx="5246336" cy="215667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站酷小薇LOGO体" panose="02010600010101010101" pitchFamily="2" charset="-122"/>
                <a:ea typeface="站酷小薇LOGO体" panose="02010600010101010101" pitchFamily="2" charset="-122"/>
                <a:cs typeface="+mn-cs"/>
              </a:rPr>
              <a:t>敬老爱老助老怎么做？</a:t>
            </a:r>
            <a:endParaRPr kumimoji="0" lang="en-US" altLang="zh-CN" sz="6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uLnTx/>
              <a:uFillTx/>
              <a:latin typeface="站酷小薇LOGO体" panose="02010600010101010101" pitchFamily="2" charset="-122"/>
              <a:ea typeface="站酷小薇LOGO体" panose="02010600010101010101" pitchFamily="2" charset="-122"/>
              <a:cs typeface="+mn-cs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222446" y="4446093"/>
            <a:ext cx="2135257" cy="503582"/>
            <a:chOff x="5104109" y="4482960"/>
            <a:chExt cx="2135257" cy="503582"/>
          </a:xfrm>
        </p:grpSpPr>
        <p:sp>
          <p:nvSpPr>
            <p:cNvPr id="23" name="矩形: 圆角 22"/>
            <p:cNvSpPr/>
            <p:nvPr/>
          </p:nvSpPr>
          <p:spPr>
            <a:xfrm>
              <a:off x="5104109" y="4482960"/>
              <a:ext cx="2135257" cy="503582"/>
            </a:xfrm>
            <a:prstGeom prst="roundRect">
              <a:avLst/>
            </a:prstGeom>
            <a:noFill/>
            <a:ln>
              <a:solidFill>
                <a:srgbClr val="AAD2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等宽 L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188981" y="4550085"/>
              <a:ext cx="1965512" cy="368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站酷小薇LOGO体" panose="02010600010101010101" pitchFamily="2" charset="-122"/>
                  <a:ea typeface="站酷小薇LOGO体" panose="02010600010101010101" pitchFamily="2" charset="-122"/>
                  <a:cs typeface="+mn-cs"/>
                </a:rPr>
                <a:t>汇报人：</a:t>
              </a:r>
              <a:r>
                <a:rPr lang="en-US">
                  <a:solidFill>
                    <a:prstClr val="black">
                      <a:lumMod val="85000"/>
                      <a:lumOff val="15000"/>
                    </a:prstClr>
                  </a:solidFill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XXX</a:t>
              </a:r>
              <a:endParaRPr>
                <a:solidFill>
                  <a:prstClr val="black">
                    <a:lumMod val="85000"/>
                    <a:lumOff val="15000"/>
                  </a:prstClr>
                </a:solidFill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sp>
        <p:nvSpPr>
          <p:cNvPr id="25" name="圆: 空心 24"/>
          <p:cNvSpPr/>
          <p:nvPr/>
        </p:nvSpPr>
        <p:spPr>
          <a:xfrm>
            <a:off x="5344228" y="5353769"/>
            <a:ext cx="960848" cy="960848"/>
          </a:xfrm>
          <a:prstGeom prst="donu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82326" y="0"/>
            <a:ext cx="1489456" cy="541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666135" y="6304457"/>
            <a:ext cx="1489456" cy="541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1346200" y="1651068"/>
            <a:ext cx="974725" cy="1009650"/>
            <a:chOff x="2108201" y="1866221"/>
            <a:chExt cx="974725" cy="1009650"/>
          </a:xfrm>
        </p:grpSpPr>
        <p:sp>
          <p:nvSpPr>
            <p:cNvPr id="45" name="MH_Other_1"/>
            <p:cNvSpPr/>
            <p:nvPr>
              <p:custDataLst>
                <p:tags r:id="rId2"/>
              </p:custDataLst>
            </p:nvPr>
          </p:nvSpPr>
          <p:spPr>
            <a:xfrm>
              <a:off x="2243138" y="2005921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MH_Other_2"/>
            <p:cNvSpPr/>
            <p:nvPr>
              <p:custDataLst>
                <p:tags r:id="rId3"/>
              </p:custDataLst>
            </p:nvPr>
          </p:nvSpPr>
          <p:spPr>
            <a:xfrm>
              <a:off x="2108201" y="1866221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7" name="MH_Other_7"/>
            <p:cNvSpPr/>
            <p:nvPr>
              <p:custDataLst>
                <p:tags r:id="rId4"/>
              </p:custDataLst>
            </p:nvPr>
          </p:nvSpPr>
          <p:spPr>
            <a:xfrm>
              <a:off x="2390776" y="2175784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346200" y="3122680"/>
            <a:ext cx="974725" cy="1009650"/>
            <a:chOff x="2108201" y="3337833"/>
            <a:chExt cx="974725" cy="1009650"/>
          </a:xfrm>
        </p:grpSpPr>
        <p:sp>
          <p:nvSpPr>
            <p:cNvPr id="51" name="MH_Other_3"/>
            <p:cNvSpPr/>
            <p:nvPr>
              <p:custDataLst>
                <p:tags r:id="rId5"/>
              </p:custDataLst>
            </p:nvPr>
          </p:nvSpPr>
          <p:spPr>
            <a:xfrm>
              <a:off x="2243138" y="3477533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MH_Other_4"/>
            <p:cNvSpPr/>
            <p:nvPr>
              <p:custDataLst>
                <p:tags r:id="rId6"/>
              </p:custDataLst>
            </p:nvPr>
          </p:nvSpPr>
          <p:spPr>
            <a:xfrm>
              <a:off x="2108201" y="3337833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MH_Other_8"/>
            <p:cNvSpPr/>
            <p:nvPr>
              <p:custDataLst>
                <p:tags r:id="rId7"/>
              </p:custDataLst>
            </p:nvPr>
          </p:nvSpPr>
          <p:spPr>
            <a:xfrm>
              <a:off x="2408239" y="3645808"/>
              <a:ext cx="396875" cy="393700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346200" y="4594293"/>
            <a:ext cx="974725" cy="1008062"/>
            <a:chOff x="2108201" y="4809446"/>
            <a:chExt cx="974725" cy="1008062"/>
          </a:xfrm>
        </p:grpSpPr>
        <p:sp>
          <p:nvSpPr>
            <p:cNvPr id="57" name="MH_Other_5"/>
            <p:cNvSpPr/>
            <p:nvPr>
              <p:custDataLst>
                <p:tags r:id="rId8"/>
              </p:custDataLst>
            </p:nvPr>
          </p:nvSpPr>
          <p:spPr>
            <a:xfrm>
              <a:off x="2243138" y="4949146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MH_Other_6"/>
            <p:cNvSpPr/>
            <p:nvPr>
              <p:custDataLst>
                <p:tags r:id="rId9"/>
              </p:custDataLst>
            </p:nvPr>
          </p:nvSpPr>
          <p:spPr>
            <a:xfrm>
              <a:off x="2108201" y="4809446"/>
              <a:ext cx="974725" cy="1008062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MH_Other_9"/>
            <p:cNvSpPr/>
            <p:nvPr>
              <p:custDataLst>
                <p:tags r:id="rId10"/>
              </p:custDataLst>
            </p:nvPr>
          </p:nvSpPr>
          <p:spPr>
            <a:xfrm>
              <a:off x="2390776" y="5111071"/>
              <a:ext cx="398463" cy="398462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2464374" y="1571028"/>
            <a:ext cx="8385613" cy="11768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工作人员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弹性配置厅堂工作人员，为老年客户开设绿色通道，减少等待时间。对个别岁数大或行动不便的客户应采用一对一专人协助模式，让我们的服务更贴心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464374" y="2869310"/>
            <a:ext cx="8385613" cy="150925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耐心和关心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服务老年客户，需要我们给予更多的耐心和关心。网点可提供饮用热水，适当配备便民箱、提供老花镜、放大镜、创可贴、清凉油、坐垫等便民物品，让我们的服务更暖心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64374" y="4497350"/>
            <a:ext cx="8385613" cy="11768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柜面一站式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为老年客户量身定制个性化“柜面一站式”方案，打通业务衔接壁垒，有效减少客户在不同柜口间的往返次数和时间，提高办理效率，让我们的服务更便捷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0" name="Text Box 7"/>
          <p:cNvSpPr txBox="1"/>
          <p:nvPr/>
        </p:nvSpPr>
        <p:spPr>
          <a:xfrm>
            <a:off x="1104572" y="259108"/>
            <a:ext cx="10129359" cy="4271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50340"/>
            <a:r>
              <a:rPr lang="en-US" altLang="zh-CN" sz="2400" b="1" spc="3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敬老爱老助老怎么做？</a:t>
            </a:r>
            <a:endParaRPr lang="en-US" altLang="zh-CN" sz="2400" b="1" spc="3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矩形 4"/>
          <p:cNvSpPr/>
          <p:nvPr/>
        </p:nvSpPr>
        <p:spPr>
          <a:xfrm>
            <a:off x="0" y="246743"/>
            <a:ext cx="551543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5"/>
          <p:cNvSpPr/>
          <p:nvPr/>
        </p:nvSpPr>
        <p:spPr>
          <a:xfrm>
            <a:off x="646971" y="246743"/>
            <a:ext cx="216630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圆: 空心 6"/>
          <p:cNvSpPr/>
          <p:nvPr/>
        </p:nvSpPr>
        <p:spPr>
          <a:xfrm>
            <a:off x="10301733" y="5437125"/>
            <a:ext cx="2841750" cy="2841750"/>
          </a:xfrm>
          <a:prstGeom prst="donut">
            <a:avLst>
              <a:gd name="adj" fmla="val 13411"/>
            </a:avLst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1346200" y="1651068"/>
            <a:ext cx="974725" cy="1009650"/>
            <a:chOff x="2108201" y="1866221"/>
            <a:chExt cx="974725" cy="1009650"/>
          </a:xfrm>
        </p:grpSpPr>
        <p:sp>
          <p:nvSpPr>
            <p:cNvPr id="45" name="MH_Other_1"/>
            <p:cNvSpPr/>
            <p:nvPr>
              <p:custDataLst>
                <p:tags r:id="rId2"/>
              </p:custDataLst>
            </p:nvPr>
          </p:nvSpPr>
          <p:spPr>
            <a:xfrm>
              <a:off x="2243138" y="2005921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MH_Other_2"/>
            <p:cNvSpPr/>
            <p:nvPr>
              <p:custDataLst>
                <p:tags r:id="rId3"/>
              </p:custDataLst>
            </p:nvPr>
          </p:nvSpPr>
          <p:spPr>
            <a:xfrm>
              <a:off x="2108201" y="1866221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7" name="MH_Other_7"/>
            <p:cNvSpPr/>
            <p:nvPr>
              <p:custDataLst>
                <p:tags r:id="rId4"/>
              </p:custDataLst>
            </p:nvPr>
          </p:nvSpPr>
          <p:spPr>
            <a:xfrm>
              <a:off x="2390776" y="2175784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346200" y="3122680"/>
            <a:ext cx="974725" cy="1009650"/>
            <a:chOff x="2108201" y="3337833"/>
            <a:chExt cx="974725" cy="1009650"/>
          </a:xfrm>
        </p:grpSpPr>
        <p:sp>
          <p:nvSpPr>
            <p:cNvPr id="51" name="MH_Other_3"/>
            <p:cNvSpPr/>
            <p:nvPr>
              <p:custDataLst>
                <p:tags r:id="rId5"/>
              </p:custDataLst>
            </p:nvPr>
          </p:nvSpPr>
          <p:spPr>
            <a:xfrm>
              <a:off x="2243138" y="3477533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MH_Other_4"/>
            <p:cNvSpPr/>
            <p:nvPr>
              <p:custDataLst>
                <p:tags r:id="rId6"/>
              </p:custDataLst>
            </p:nvPr>
          </p:nvSpPr>
          <p:spPr>
            <a:xfrm>
              <a:off x="2108201" y="3337833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MH_Other_8"/>
            <p:cNvSpPr/>
            <p:nvPr>
              <p:custDataLst>
                <p:tags r:id="rId7"/>
              </p:custDataLst>
            </p:nvPr>
          </p:nvSpPr>
          <p:spPr>
            <a:xfrm>
              <a:off x="2408239" y="3645808"/>
              <a:ext cx="396875" cy="393700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346200" y="4594293"/>
            <a:ext cx="974725" cy="1008062"/>
            <a:chOff x="2108201" y="4809446"/>
            <a:chExt cx="974725" cy="1008062"/>
          </a:xfrm>
        </p:grpSpPr>
        <p:sp>
          <p:nvSpPr>
            <p:cNvPr id="57" name="MH_Other_5"/>
            <p:cNvSpPr/>
            <p:nvPr>
              <p:custDataLst>
                <p:tags r:id="rId8"/>
              </p:custDataLst>
            </p:nvPr>
          </p:nvSpPr>
          <p:spPr>
            <a:xfrm>
              <a:off x="2243138" y="4949146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MH_Other_6"/>
            <p:cNvSpPr/>
            <p:nvPr>
              <p:custDataLst>
                <p:tags r:id="rId9"/>
              </p:custDataLst>
            </p:nvPr>
          </p:nvSpPr>
          <p:spPr>
            <a:xfrm>
              <a:off x="2108201" y="4809446"/>
              <a:ext cx="974725" cy="1008062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MH_Other_9"/>
            <p:cNvSpPr/>
            <p:nvPr>
              <p:custDataLst>
                <p:tags r:id="rId10"/>
              </p:custDataLst>
            </p:nvPr>
          </p:nvSpPr>
          <p:spPr>
            <a:xfrm>
              <a:off x="2390776" y="5111071"/>
              <a:ext cx="398463" cy="398462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2464374" y="1571028"/>
            <a:ext cx="8385613" cy="11768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加强沟通交流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积极加强与老年客户的沟通交流，了解客户金融诉求，有效识别各类电信诈骗、金融诈骗，劝阻老年客户远离各类资金陷阱，让我们的服务更有担当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464374" y="3201709"/>
            <a:ext cx="8385613" cy="8444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产品推荐方面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针对老年客户风险承受能力低的特征，向其推介合适的低风险产品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64374" y="4663550"/>
            <a:ext cx="8385613" cy="8444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畅通老年客户服务渠道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减少业务等待时间，提升专业服务质量，帮助老年人守好“钱袋子”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0" name="Text Box 7"/>
          <p:cNvSpPr txBox="1"/>
          <p:nvPr/>
        </p:nvSpPr>
        <p:spPr>
          <a:xfrm>
            <a:off x="1104572" y="259108"/>
            <a:ext cx="10129359" cy="4271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50340"/>
            <a:r>
              <a:rPr lang="en-US" altLang="zh-CN" sz="2400" b="1" spc="3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敬老爱老助老怎么做？</a:t>
            </a:r>
            <a:endParaRPr lang="en-US" altLang="zh-CN" sz="2400" b="1" spc="3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矩形 4"/>
          <p:cNvSpPr/>
          <p:nvPr/>
        </p:nvSpPr>
        <p:spPr>
          <a:xfrm>
            <a:off x="0" y="246743"/>
            <a:ext cx="551543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5"/>
          <p:cNvSpPr/>
          <p:nvPr/>
        </p:nvSpPr>
        <p:spPr>
          <a:xfrm>
            <a:off x="646971" y="246743"/>
            <a:ext cx="216630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圆: 空心 6"/>
          <p:cNvSpPr/>
          <p:nvPr/>
        </p:nvSpPr>
        <p:spPr>
          <a:xfrm>
            <a:off x="10301733" y="5437125"/>
            <a:ext cx="2841750" cy="2841750"/>
          </a:xfrm>
          <a:prstGeom prst="donut">
            <a:avLst>
              <a:gd name="adj" fmla="val 13411"/>
            </a:avLst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1346200" y="1651068"/>
            <a:ext cx="974725" cy="1009650"/>
            <a:chOff x="2108201" y="1866221"/>
            <a:chExt cx="974725" cy="1009650"/>
          </a:xfrm>
        </p:grpSpPr>
        <p:sp>
          <p:nvSpPr>
            <p:cNvPr id="45" name="MH_Other_1"/>
            <p:cNvSpPr/>
            <p:nvPr>
              <p:custDataLst>
                <p:tags r:id="rId2"/>
              </p:custDataLst>
            </p:nvPr>
          </p:nvSpPr>
          <p:spPr>
            <a:xfrm>
              <a:off x="2243138" y="2005921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MH_Other_2"/>
            <p:cNvSpPr/>
            <p:nvPr>
              <p:custDataLst>
                <p:tags r:id="rId3"/>
              </p:custDataLst>
            </p:nvPr>
          </p:nvSpPr>
          <p:spPr>
            <a:xfrm>
              <a:off x="2108201" y="1866221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7" name="MH_Other_7"/>
            <p:cNvSpPr/>
            <p:nvPr>
              <p:custDataLst>
                <p:tags r:id="rId4"/>
              </p:custDataLst>
            </p:nvPr>
          </p:nvSpPr>
          <p:spPr>
            <a:xfrm>
              <a:off x="2390776" y="2175784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346200" y="3122680"/>
            <a:ext cx="974725" cy="1009650"/>
            <a:chOff x="2108201" y="3337833"/>
            <a:chExt cx="974725" cy="1009650"/>
          </a:xfrm>
        </p:grpSpPr>
        <p:sp>
          <p:nvSpPr>
            <p:cNvPr id="51" name="MH_Other_3"/>
            <p:cNvSpPr/>
            <p:nvPr>
              <p:custDataLst>
                <p:tags r:id="rId5"/>
              </p:custDataLst>
            </p:nvPr>
          </p:nvSpPr>
          <p:spPr>
            <a:xfrm>
              <a:off x="2243138" y="3477533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MH_Other_4"/>
            <p:cNvSpPr/>
            <p:nvPr>
              <p:custDataLst>
                <p:tags r:id="rId6"/>
              </p:custDataLst>
            </p:nvPr>
          </p:nvSpPr>
          <p:spPr>
            <a:xfrm>
              <a:off x="2108201" y="3337833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MH_Other_8"/>
            <p:cNvSpPr/>
            <p:nvPr>
              <p:custDataLst>
                <p:tags r:id="rId7"/>
              </p:custDataLst>
            </p:nvPr>
          </p:nvSpPr>
          <p:spPr>
            <a:xfrm>
              <a:off x="2408239" y="3645808"/>
              <a:ext cx="396875" cy="393700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346200" y="4594293"/>
            <a:ext cx="974725" cy="1008062"/>
            <a:chOff x="2108201" y="4809446"/>
            <a:chExt cx="974725" cy="1008062"/>
          </a:xfrm>
        </p:grpSpPr>
        <p:sp>
          <p:nvSpPr>
            <p:cNvPr id="57" name="MH_Other_5"/>
            <p:cNvSpPr/>
            <p:nvPr>
              <p:custDataLst>
                <p:tags r:id="rId8"/>
              </p:custDataLst>
            </p:nvPr>
          </p:nvSpPr>
          <p:spPr>
            <a:xfrm>
              <a:off x="2243138" y="4949146"/>
              <a:ext cx="704850" cy="730250"/>
            </a:xfrm>
            <a:prstGeom prst="rect">
              <a:avLst/>
            </a:prstGeom>
            <a:solidFill>
              <a:srgbClr val="966D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MH_Other_6"/>
            <p:cNvSpPr/>
            <p:nvPr>
              <p:custDataLst>
                <p:tags r:id="rId9"/>
              </p:custDataLst>
            </p:nvPr>
          </p:nvSpPr>
          <p:spPr>
            <a:xfrm>
              <a:off x="2108201" y="4809446"/>
              <a:ext cx="974725" cy="1008062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57B395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MH_Other_9"/>
            <p:cNvSpPr/>
            <p:nvPr>
              <p:custDataLst>
                <p:tags r:id="rId10"/>
              </p:custDataLst>
            </p:nvPr>
          </p:nvSpPr>
          <p:spPr>
            <a:xfrm>
              <a:off x="2390776" y="5111071"/>
              <a:ext cx="398463" cy="398462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2464374" y="1571028"/>
            <a:ext cx="8385613" cy="11768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智能设备办理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老年客户对使用智能设备办理业务相对抵触，客服经理在接待此类客户时，需有耐心并反复询问，用优质的服务赢得客户信任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464374" y="2869311"/>
            <a:ext cx="8385613" cy="150925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多理解多关注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老年客户由于以往一直通过柜面渠道办理业务，同是也对智能设备不了解、不信任，因此对客服经理的分流服务持有不配合不理解的态度，需要客服经理对老年客户多理解多关注，耐心服务，缓解老年客户的抵触情绪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64374" y="4497350"/>
            <a:ext cx="8385613" cy="11768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b="1">
                <a:latin typeface="Calibri" panose="020F0502020204030204"/>
                <a:ea typeface="微软雅黑" panose="020B0503020204020204" charset="-122"/>
              </a:rPr>
              <a:t>详细说明，放慢语速</a:t>
            </a:r>
            <a:endParaRPr lang="en-US" altLang="zh-CN" sz="2400" b="1">
              <a:latin typeface="Calibri" panose="020F0502020204030204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对老年客户指导时，应尽量详细说明，放慢语速。让老年客户听得清楚，用的明白，并适时给予鼓励，达到老年客户想用，敢用，能用智能机具的目的</a:t>
            </a:r>
            <a:endParaRPr kumimoji="0" lang="en-US" altLang="zh-CN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0" name="Text Box 7"/>
          <p:cNvSpPr txBox="1"/>
          <p:nvPr/>
        </p:nvSpPr>
        <p:spPr>
          <a:xfrm>
            <a:off x="1104572" y="259108"/>
            <a:ext cx="10129359" cy="4271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50340"/>
            <a:r>
              <a:rPr lang="en-US" altLang="zh-CN" sz="2400" b="1" spc="3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敬老爱老助老怎么做？</a:t>
            </a:r>
            <a:endParaRPr lang="en-US" altLang="zh-CN" sz="2400" b="1" spc="3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矩形 4"/>
          <p:cNvSpPr/>
          <p:nvPr/>
        </p:nvSpPr>
        <p:spPr>
          <a:xfrm>
            <a:off x="0" y="246743"/>
            <a:ext cx="551543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5"/>
          <p:cNvSpPr/>
          <p:nvPr/>
        </p:nvSpPr>
        <p:spPr>
          <a:xfrm>
            <a:off x="646971" y="246743"/>
            <a:ext cx="216630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圆: 空心 6"/>
          <p:cNvSpPr/>
          <p:nvPr/>
        </p:nvSpPr>
        <p:spPr>
          <a:xfrm>
            <a:off x="10301733" y="5437125"/>
            <a:ext cx="2841750" cy="2841750"/>
          </a:xfrm>
          <a:prstGeom prst="donut">
            <a:avLst>
              <a:gd name="adj" fmla="val 13411"/>
            </a:avLst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8"/>
          <p:cNvSpPr txBox="1"/>
          <p:nvPr/>
        </p:nvSpPr>
        <p:spPr>
          <a:xfrm>
            <a:off x="3045950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T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5" name="文本框 58"/>
          <p:cNvSpPr txBox="1"/>
          <p:nvPr/>
        </p:nvSpPr>
        <p:spPr>
          <a:xfrm>
            <a:off x="3868817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H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6" name="文本框 58"/>
          <p:cNvSpPr txBox="1"/>
          <p:nvPr/>
        </p:nvSpPr>
        <p:spPr>
          <a:xfrm>
            <a:off x="4691684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A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7" name="文本框 58"/>
          <p:cNvSpPr txBox="1"/>
          <p:nvPr/>
        </p:nvSpPr>
        <p:spPr>
          <a:xfrm>
            <a:off x="5514551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N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8" name="文本框 58"/>
          <p:cNvSpPr txBox="1"/>
          <p:nvPr/>
        </p:nvSpPr>
        <p:spPr>
          <a:xfrm>
            <a:off x="6337418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K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9" name="文本框 58"/>
          <p:cNvSpPr txBox="1"/>
          <p:nvPr/>
        </p:nvSpPr>
        <p:spPr>
          <a:xfrm>
            <a:off x="7160284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S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47745" y="4068835"/>
            <a:ext cx="4915202" cy="953378"/>
            <a:chOff x="3629025" y="3688851"/>
            <a:chExt cx="4915202" cy="953378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752849" y="4456681"/>
              <a:ext cx="16002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/>
            <p:nvPr/>
          </p:nvCxnSpPr>
          <p:spPr>
            <a:xfrm>
              <a:off x="6832672" y="4456681"/>
              <a:ext cx="16788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圆角矩形 24"/>
            <p:cNvSpPr/>
            <p:nvPr/>
          </p:nvSpPr>
          <p:spPr>
            <a:xfrm>
              <a:off x="4591050" y="4271133"/>
              <a:ext cx="3079408" cy="371096"/>
            </a:xfrm>
            <a:prstGeom prst="roundRect">
              <a:avLst>
                <a:gd name="adj" fmla="val 50000"/>
              </a:avLst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spc="30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2021年XX月</a:t>
              </a:r>
              <a:endParaRPr lang="en-US" altLang="zh-CN" sz="1400" spc="3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3629025" y="3688851"/>
              <a:ext cx="4915202" cy="466725"/>
            </a:xfrm>
            <a:prstGeom prst="roundRect">
              <a:avLst>
                <a:gd name="adj" fmla="val 50000"/>
              </a:avLst>
            </a:prstGeom>
            <a:solidFill>
              <a:srgbClr val="966D50"/>
            </a:solidFill>
            <a:ln w="0" cap="flat">
              <a:noFill/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  <a:normAutofit fontScale="92500" lnSpcReduction="10000"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" name="文本框 59"/>
            <p:cNvSpPr txBox="1"/>
            <p:nvPr/>
          </p:nvSpPr>
          <p:spPr>
            <a:xfrm>
              <a:off x="3867150" y="3752937"/>
              <a:ext cx="45373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600" spc="60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感谢观看</a:t>
              </a:r>
              <a:endParaRPr lang="zh-CN" altLang="en-US" sz="1600" spc="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6" name="矩形 2"/>
          <p:cNvSpPr/>
          <p:nvPr/>
        </p:nvSpPr>
        <p:spPr>
          <a:xfrm>
            <a:off x="0" y="246743"/>
            <a:ext cx="551543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3"/>
          <p:cNvSpPr/>
          <p:nvPr/>
        </p:nvSpPr>
        <p:spPr>
          <a:xfrm>
            <a:off x="646971" y="246743"/>
            <a:ext cx="216630" cy="679729"/>
          </a:xfrm>
          <a:prstGeom prst="rect">
            <a:avLst/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: 空心 4"/>
          <p:cNvSpPr/>
          <p:nvPr/>
        </p:nvSpPr>
        <p:spPr>
          <a:xfrm>
            <a:off x="10301733" y="5437125"/>
            <a:ext cx="2841750" cy="2841750"/>
          </a:xfrm>
          <a:prstGeom prst="donut">
            <a:avLst>
              <a:gd name="adj" fmla="val 13411"/>
            </a:avLst>
          </a:prstGeom>
          <a:solidFill>
            <a:srgbClr val="966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等宽 L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 prLst="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2"/>
      <p:bldP spid="7" grpId="3"/>
      <p:bldP spid="8" grpId="4"/>
      <p:bldP spid="9" grpId="5"/>
    </p:bldLst>
  </p:timing>
</p:sld>
</file>

<file path=ppt/tags/tag1.xml><?xml version="1.0" encoding="utf-8"?>
<p:tagLst xmlns:p="http://schemas.openxmlformats.org/presentationml/2006/main">
  <p:tag name="MH" val="20170404181623"/>
  <p:tag name="MH_LIBRARY" val="GRAPHIC"/>
  <p:tag name="MH_ORDER" val="1"/>
  <p:tag name="MH_TYPE" val="Other"/>
</p:tagLst>
</file>

<file path=ppt/tags/tag10.xml><?xml version="1.0" encoding="utf-8"?>
<p:tagLst xmlns:p="http://schemas.openxmlformats.org/presentationml/2006/main">
  <p:tag name="MH" val="20170404181623"/>
  <p:tag name="MH_LIBRARY" val="GRAPHIC"/>
  <p:tag name="MH_ORDER" val="1"/>
  <p:tag name="MH_TYPE" val="Other"/>
</p:tagLst>
</file>

<file path=ppt/tags/tag11.xml><?xml version="1.0" encoding="utf-8"?>
<p:tagLst xmlns:p="http://schemas.openxmlformats.org/presentationml/2006/main">
  <p:tag name="MH" val="20170404181623"/>
  <p:tag name="MH_LIBRARY" val="GRAPHIC"/>
  <p:tag name="MH_ORDER" val="2"/>
  <p:tag name="MH_TYPE" val="Other"/>
</p:tagLst>
</file>

<file path=ppt/tags/tag12.xml><?xml version="1.0" encoding="utf-8"?>
<p:tagLst xmlns:p="http://schemas.openxmlformats.org/presentationml/2006/main">
  <p:tag name="MH" val="20170404181623"/>
  <p:tag name="MH_LIBRARY" val="GRAPHIC"/>
  <p:tag name="MH_ORDER" val="7"/>
  <p:tag name="MH_TYPE" val="Other"/>
</p:tagLst>
</file>

<file path=ppt/tags/tag13.xml><?xml version="1.0" encoding="utf-8"?>
<p:tagLst xmlns:p="http://schemas.openxmlformats.org/presentationml/2006/main">
  <p:tag name="MH" val="20170404181623"/>
  <p:tag name="MH_LIBRARY" val="GRAPHIC"/>
  <p:tag name="MH_ORDER" val="3"/>
  <p:tag name="MH_TYPE" val="Other"/>
</p:tagLst>
</file>

<file path=ppt/tags/tag14.xml><?xml version="1.0" encoding="utf-8"?>
<p:tagLst xmlns:p="http://schemas.openxmlformats.org/presentationml/2006/main">
  <p:tag name="MH" val="20170404181623"/>
  <p:tag name="MH_LIBRARY" val="GRAPHIC"/>
  <p:tag name="MH_ORDER" val="4"/>
  <p:tag name="MH_TYPE" val="Other"/>
</p:tagLst>
</file>

<file path=ppt/tags/tag15.xml><?xml version="1.0" encoding="utf-8"?>
<p:tagLst xmlns:p="http://schemas.openxmlformats.org/presentationml/2006/main">
  <p:tag name="MH" val="20170404181623"/>
  <p:tag name="MH_LIBRARY" val="GRAPHIC"/>
  <p:tag name="MH_ORDER" val="8"/>
  <p:tag name="MH_TYPE" val="Other"/>
</p:tagLst>
</file>

<file path=ppt/tags/tag16.xml><?xml version="1.0" encoding="utf-8"?>
<p:tagLst xmlns:p="http://schemas.openxmlformats.org/presentationml/2006/main">
  <p:tag name="MH" val="20170404181623"/>
  <p:tag name="MH_LIBRARY" val="GRAPHIC"/>
  <p:tag name="MH_ORDER" val="5"/>
  <p:tag name="MH_TYPE" val="Other"/>
</p:tagLst>
</file>

<file path=ppt/tags/tag17.xml><?xml version="1.0" encoding="utf-8"?>
<p:tagLst xmlns:p="http://schemas.openxmlformats.org/presentationml/2006/main">
  <p:tag name="MH" val="20170404181623"/>
  <p:tag name="MH_LIBRARY" val="GRAPHIC"/>
  <p:tag name="MH_ORDER" val="6"/>
  <p:tag name="MH_TYPE" val="Other"/>
</p:tagLst>
</file>

<file path=ppt/tags/tag18.xml><?xml version="1.0" encoding="utf-8"?>
<p:tagLst xmlns:p="http://schemas.openxmlformats.org/presentationml/2006/main">
  <p:tag name="MH" val="20170404181623"/>
  <p:tag name="MH_LIBRARY" val="GRAPHIC"/>
  <p:tag name="MH_ORDER" val="9"/>
  <p:tag name="MH_TYPE" val="Other"/>
</p:tagLst>
</file>

<file path=ppt/tags/tag19.xml><?xml version="1.0" encoding="utf-8"?>
<p:tagLst xmlns:p="http://schemas.openxmlformats.org/presentationml/2006/main">
  <p:tag name="MH" val="20170404181623"/>
  <p:tag name="MH_LIBRARY" val="GRAPHIC"/>
  <p:tag name="MH_ORDER" val="1"/>
  <p:tag name="MH_TYPE" val="Other"/>
</p:tagLst>
</file>

<file path=ppt/tags/tag2.xml><?xml version="1.0" encoding="utf-8"?>
<p:tagLst xmlns:p="http://schemas.openxmlformats.org/presentationml/2006/main">
  <p:tag name="MH" val="20170404181623"/>
  <p:tag name="MH_LIBRARY" val="GRAPHIC"/>
  <p:tag name="MH_ORDER" val="2"/>
  <p:tag name="MH_TYPE" val="Other"/>
</p:tagLst>
</file>

<file path=ppt/tags/tag20.xml><?xml version="1.0" encoding="utf-8"?>
<p:tagLst xmlns:p="http://schemas.openxmlformats.org/presentationml/2006/main">
  <p:tag name="MH" val="20170404181623"/>
  <p:tag name="MH_LIBRARY" val="GRAPHIC"/>
  <p:tag name="MH_ORDER" val="2"/>
  <p:tag name="MH_TYPE" val="Other"/>
</p:tagLst>
</file>

<file path=ppt/tags/tag21.xml><?xml version="1.0" encoding="utf-8"?>
<p:tagLst xmlns:p="http://schemas.openxmlformats.org/presentationml/2006/main">
  <p:tag name="MH" val="20170404181623"/>
  <p:tag name="MH_LIBRARY" val="GRAPHIC"/>
  <p:tag name="MH_ORDER" val="7"/>
  <p:tag name="MH_TYPE" val="Other"/>
</p:tagLst>
</file>

<file path=ppt/tags/tag22.xml><?xml version="1.0" encoding="utf-8"?>
<p:tagLst xmlns:p="http://schemas.openxmlformats.org/presentationml/2006/main">
  <p:tag name="MH" val="20170404181623"/>
  <p:tag name="MH_LIBRARY" val="GRAPHIC"/>
  <p:tag name="MH_ORDER" val="3"/>
  <p:tag name="MH_TYPE" val="Other"/>
</p:tagLst>
</file>

<file path=ppt/tags/tag23.xml><?xml version="1.0" encoding="utf-8"?>
<p:tagLst xmlns:p="http://schemas.openxmlformats.org/presentationml/2006/main">
  <p:tag name="MH" val="20170404181623"/>
  <p:tag name="MH_LIBRARY" val="GRAPHIC"/>
  <p:tag name="MH_ORDER" val="4"/>
  <p:tag name="MH_TYPE" val="Other"/>
</p:tagLst>
</file>

<file path=ppt/tags/tag24.xml><?xml version="1.0" encoding="utf-8"?>
<p:tagLst xmlns:p="http://schemas.openxmlformats.org/presentationml/2006/main">
  <p:tag name="MH" val="20170404181623"/>
  <p:tag name="MH_LIBRARY" val="GRAPHIC"/>
  <p:tag name="MH_ORDER" val="8"/>
  <p:tag name="MH_TYPE" val="Other"/>
</p:tagLst>
</file>

<file path=ppt/tags/tag25.xml><?xml version="1.0" encoding="utf-8"?>
<p:tagLst xmlns:p="http://schemas.openxmlformats.org/presentationml/2006/main">
  <p:tag name="MH" val="20170404181623"/>
  <p:tag name="MH_LIBRARY" val="GRAPHIC"/>
  <p:tag name="MH_ORDER" val="5"/>
  <p:tag name="MH_TYPE" val="Other"/>
</p:tagLst>
</file>

<file path=ppt/tags/tag26.xml><?xml version="1.0" encoding="utf-8"?>
<p:tagLst xmlns:p="http://schemas.openxmlformats.org/presentationml/2006/main">
  <p:tag name="MH" val="20170404181623"/>
  <p:tag name="MH_LIBRARY" val="GRAPHIC"/>
  <p:tag name="MH_ORDER" val="6"/>
  <p:tag name="MH_TYPE" val="Other"/>
</p:tagLst>
</file>

<file path=ppt/tags/tag27.xml><?xml version="1.0" encoding="utf-8"?>
<p:tagLst xmlns:p="http://schemas.openxmlformats.org/presentationml/2006/main">
  <p:tag name="MH" val="20170404181623"/>
  <p:tag name="MH_LIBRARY" val="GRAPHIC"/>
  <p:tag name="MH_ORDER" val="9"/>
  <p:tag name="MH_TYPE" val="Other"/>
</p:tagLst>
</file>

<file path=ppt/tags/tag3.xml><?xml version="1.0" encoding="utf-8"?>
<p:tagLst xmlns:p="http://schemas.openxmlformats.org/presentationml/2006/main">
  <p:tag name="MH" val="20170404181623"/>
  <p:tag name="MH_LIBRARY" val="GRAPHIC"/>
  <p:tag name="MH_ORDER" val="7"/>
  <p:tag name="MH_TYPE" val="Other"/>
</p:tagLst>
</file>

<file path=ppt/tags/tag4.xml><?xml version="1.0" encoding="utf-8"?>
<p:tagLst xmlns:p="http://schemas.openxmlformats.org/presentationml/2006/main">
  <p:tag name="MH" val="20170404181623"/>
  <p:tag name="MH_LIBRARY" val="GRAPHIC"/>
  <p:tag name="MH_ORDER" val="3"/>
  <p:tag name="MH_TYPE" val="Other"/>
</p:tagLst>
</file>

<file path=ppt/tags/tag5.xml><?xml version="1.0" encoding="utf-8"?>
<p:tagLst xmlns:p="http://schemas.openxmlformats.org/presentationml/2006/main">
  <p:tag name="MH" val="20170404181623"/>
  <p:tag name="MH_LIBRARY" val="GRAPHIC"/>
  <p:tag name="MH_ORDER" val="4"/>
  <p:tag name="MH_TYPE" val="Other"/>
</p:tagLst>
</file>

<file path=ppt/tags/tag6.xml><?xml version="1.0" encoding="utf-8"?>
<p:tagLst xmlns:p="http://schemas.openxmlformats.org/presentationml/2006/main">
  <p:tag name="MH" val="20170404181623"/>
  <p:tag name="MH_LIBRARY" val="GRAPHIC"/>
  <p:tag name="MH_ORDER" val="8"/>
  <p:tag name="MH_TYPE" val="Other"/>
</p:tagLst>
</file>

<file path=ppt/tags/tag7.xml><?xml version="1.0" encoding="utf-8"?>
<p:tagLst xmlns:p="http://schemas.openxmlformats.org/presentationml/2006/main">
  <p:tag name="MH" val="20170404181623"/>
  <p:tag name="MH_LIBRARY" val="GRAPHIC"/>
  <p:tag name="MH_ORDER" val="5"/>
  <p:tag name="MH_TYPE" val="Other"/>
</p:tagLst>
</file>

<file path=ppt/tags/tag8.xml><?xml version="1.0" encoding="utf-8"?>
<p:tagLst xmlns:p="http://schemas.openxmlformats.org/presentationml/2006/main">
  <p:tag name="MH" val="20170404181623"/>
  <p:tag name="MH_LIBRARY" val="GRAPHIC"/>
  <p:tag name="MH_ORDER" val="6"/>
  <p:tag name="MH_TYPE" val="Other"/>
</p:tagLst>
</file>

<file path=ppt/tags/tag9.xml><?xml version="1.0" encoding="utf-8"?>
<p:tagLst xmlns:p="http://schemas.openxmlformats.org/presentationml/2006/main">
  <p:tag name="MH" val="20170404181623"/>
  <p:tag name="MH_LIBRARY" val="GRAPHIC"/>
  <p:tag name="MH_ORDER" val="9"/>
  <p:tag name="MH_TYPE" val="Other"/>
</p:tagLst>
</file>

<file path=ppt/theme/theme1.xml><?xml version="1.0" encoding="utf-8"?>
<a:theme xmlns:a="http://schemas.openxmlformats.org/drawingml/2006/main" name="好客模板www.haoke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WPS 演示</Application>
  <PresentationFormat>宽屏</PresentationFormat>
  <Paragraphs>53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思源等宽 L</vt:lpstr>
      <vt:lpstr>等线</vt:lpstr>
      <vt:lpstr>站酷小薇LOGO体</vt:lpstr>
      <vt:lpstr>Calibri</vt:lpstr>
      <vt:lpstr>微软雅黑</vt:lpstr>
      <vt:lpstr>Calibri</vt:lpstr>
      <vt:lpstr>Arial</vt:lpstr>
      <vt:lpstr>微软雅黑 Light</vt:lpstr>
      <vt:lpstr>Hilda Sonnenschein</vt:lpstr>
      <vt:lpstr>Arial Unicode MS</vt:lpstr>
      <vt:lpstr>等线 Light</vt:lpstr>
      <vt:lpstr>好客模板www.haoke.com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JP</dc:creator>
  <cp:lastModifiedBy>一颗苹果</cp:lastModifiedBy>
  <cp:revision>24</cp:revision>
  <dcterms:created xsi:type="dcterms:W3CDTF">2021-01-15T08:42:00Z</dcterms:created>
  <dcterms:modified xsi:type="dcterms:W3CDTF">2021-09-07T09:27:57Z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76D06E258BC843A8838A808EBE3F6EBF</vt:lpwstr>
  </property>
  <property fmtid="{D5CDD505-2E9C-101B-9397-08002B2CF9AE}" pid="3" name="KSOProductBuildVer">
    <vt:lpwstr>2052-11.1.0.10463</vt:lpwstr>
  </property>
</Properties>
</file>