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C7D5ED"/>
    <a:srgbClr val="000000"/>
    <a:srgbClr val="F00000"/>
    <a:srgbClr val="1E9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75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B1A0268-6879-415A-9E8B-68519B9FA1B0}"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1A0268-6879-415A-9E8B-68519B9FA1B0}"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A0268-6879-415A-9E8B-68519B9FA1B0}"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0268-6879-415A-9E8B-68519B9FA1B0}"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EB5C-543B-44BE-A57B-7C2E15EDE13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TextBox 4"/>
          <p:cNvSpPr txBox="1"/>
          <p:nvPr/>
        </p:nvSpPr>
        <p:spPr>
          <a:xfrm>
            <a:off x="844269" y="2394959"/>
            <a:ext cx="6353075" cy="2946046"/>
          </a:xfrm>
          <a:prstGeom prst="rect">
            <a:avLst/>
          </a:prstGeom>
          <a:noFill/>
        </p:spPr>
        <p:txBody>
          <a:bodyPr wrap="square" rtlCol="0">
            <a:normAutofit fontScale="97500" lnSpcReduction="10000"/>
          </a:bodyPr>
          <a:lstStyle/>
          <a:p>
            <a:r>
              <a:rPr lang="en-US" altLang="zh-CN" sz="9600" b="1" spc="200" dirty="0" err="1">
                <a:solidFill>
                  <a:prstClr val="white"/>
                </a:solidFill>
                <a:latin typeface="Arial" panose="020B0604020202020204"/>
                <a:ea typeface="微软雅黑" panose="020B0503020204020204" charset="-122"/>
                <a:cs typeface="+mn-ea"/>
                <a:sym typeface="+mn-lt"/>
              </a:rPr>
              <a:t>炭疽孢子和炭疽杆菌</a:t>
            </a:r>
            <a:endParaRPr lang="en-US" altLang="zh-CN" sz="9600" b="1" spc="200" dirty="0">
              <a:solidFill>
                <a:prstClr val="white"/>
              </a:solidFill>
              <a:latin typeface="Arial" panose="020B0604020202020204"/>
              <a:ea typeface="微软雅黑" panose="020B0503020204020204" charset="-122"/>
              <a:cs typeface="+mn-ea"/>
              <a:sym typeface="+mn-lt"/>
            </a:endParaRPr>
          </a:p>
        </p:txBody>
      </p:sp>
      <p:grpSp>
        <p:nvGrpSpPr>
          <p:cNvPr id="14" name="组合 13"/>
          <p:cNvGrpSpPr/>
          <p:nvPr/>
        </p:nvGrpSpPr>
        <p:grpSpPr>
          <a:xfrm>
            <a:off x="973446" y="5152859"/>
            <a:ext cx="1556008" cy="376292"/>
            <a:chOff x="1038760" y="5357078"/>
            <a:chExt cx="1556008" cy="376292"/>
          </a:xfrm>
          <a:solidFill>
            <a:srgbClr val="BB332A"/>
          </a:solidFill>
        </p:grpSpPr>
        <p:sp>
          <p:nvSpPr>
            <p:cNvPr id="15" name="圆角矩形 7"/>
            <p:cNvSpPr/>
            <p:nvPr/>
          </p:nvSpPr>
          <p:spPr>
            <a:xfrm>
              <a:off x="1038760" y="5357078"/>
              <a:ext cx="1556008" cy="376292"/>
            </a:xfrm>
            <a:prstGeom prst="roundRect">
              <a:avLst>
                <a:gd name="adj" fmla="val 50000"/>
              </a:avLst>
            </a:prstGeom>
            <a:grpFill/>
            <a:ln w="12700" cap="flat" cmpd="sng" algn="ctr">
              <a:noFill/>
              <a:prstDash val="solid"/>
              <a:miter lim="800000"/>
            </a:ln>
            <a:effectLst>
              <a:outerShdw blurRad="44450" dist="27940" dir="5400000" algn="ctr">
                <a:srgbClr val="000000">
                  <a:alpha val="32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TextBox 5"/>
            <p:cNvSpPr txBox="1"/>
            <p:nvPr/>
          </p:nvSpPr>
          <p:spPr>
            <a:xfrm>
              <a:off x="1063445" y="5415132"/>
              <a:ext cx="147980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rPr>
                <a:t>汇报人：</a:t>
              </a:r>
              <a:r>
                <a:rPr kumimoji="0" lang="en-US" altLang="zh-CN"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rPr>
                <a:t>XXXX</a:t>
              </a:r>
              <a:endParaRPr kumimoji="0" lang="zh-CN" altLang="en-US" sz="12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sp>
        <p:nvSpPr>
          <p:cNvPr id="17" name="TextBox 4"/>
          <p:cNvSpPr txBox="1"/>
          <p:nvPr/>
        </p:nvSpPr>
        <p:spPr>
          <a:xfrm>
            <a:off x="844269" y="1388112"/>
            <a:ext cx="6895827" cy="1006846"/>
          </a:xfrm>
          <a:prstGeom prst="rect">
            <a:avLst/>
          </a:prstGeom>
          <a:noFill/>
        </p:spPr>
        <p:txBody>
          <a:bodyPr wrap="square" rtlCol="0">
            <a:spAutoFit/>
          </a:bodyPr>
          <a:lstStyle/>
          <a:p>
            <a:r>
              <a:rPr lang="en-US" altLang="zh-CN" sz="6000" b="1" spc="200" dirty="0">
                <a:solidFill>
                  <a:schemeClr val="bg1"/>
                </a:solidFill>
                <a:latin typeface="Arial" panose="020B0604020202020204"/>
                <a:ea typeface="微软雅黑" panose="020B0503020204020204" charset="-122"/>
                <a:cs typeface="+mn-ea"/>
                <a:sym typeface="+mn-lt"/>
              </a:rPr>
              <a:t>2021</a:t>
            </a:r>
            <a:endParaRPr lang="en-US" altLang="zh-CN" sz="6000" b="1" spc="200" dirty="0">
              <a:solidFill>
                <a:schemeClr val="bg1"/>
              </a:solidFill>
              <a:latin typeface="Arial" panose="020B0604020202020204"/>
              <a:ea typeface="微软雅黑" panose="020B0503020204020204" charset="-122"/>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243356" y="1552575"/>
            <a:ext cx="5019674" cy="4543424"/>
          </a:xfrm>
          <a:prstGeom prst="rect">
            <a:avLst/>
          </a:prstGeom>
          <a:ln>
            <a:noFill/>
          </a:ln>
        </p:spPr>
      </p:pic>
      <p:sp>
        <p:nvSpPr>
          <p:cNvPr id="9" name="文本框 8"/>
          <p:cNvSpPr txBox="1"/>
          <p:nvPr/>
        </p:nvSpPr>
        <p:spPr>
          <a:xfrm>
            <a:off x="961845" y="1323777"/>
            <a:ext cx="4849706" cy="4210446"/>
          </a:xfrm>
          <a:prstGeom prst="rect">
            <a:avLst/>
          </a:prstGeom>
          <a:noFill/>
        </p:spPr>
        <p:txBody>
          <a:bodyPr wrap="square" rtlCol="0" anchor="ctr">
            <a:spAutoFit/>
          </a:bodyPr>
          <a:lstStyle/>
          <a:p>
            <a:pPr algn="just">
              <a:lnSpc>
                <a:spcPct val="150000"/>
              </a:lnSpc>
            </a:pPr>
            <a:r>
              <a:rPr lang="en-US" altLang="zh-CN">
                <a:solidFill>
                  <a:schemeClr val="tx1">
                    <a:lumMod val="75000"/>
                    <a:lumOff val="25000"/>
                  </a:schemeClr>
                </a:solidFill>
                <a:latin typeface="思源等宽 L"/>
                <a:ea typeface="微软雅黑" panose="020B0503020204020204" charset="-122"/>
              </a:rPr>
              <a:t>德国医师兼科学家罗伯特·科赫首先于1870年分离出导致炭疽病的细菌，此项研究亦于19世纪后期，首度证明微生物具有造成疾病的能力，在一系列开创性的实验中，他揭开炭疽杆菌的生活史和传播途径，不仅增进医学对炭疽的认识，更阐明微生物在疾病中所扮演的重要角色
科赫进一步研究其他疾病致病机制，于1905年因研究结核杆菌获得诺贝尔生理学或医学奖，被视为细菌学之父</a:t>
            </a:r>
            <a:endParaRPr lang="en-US" altLang="zh-CN">
              <a:solidFill>
                <a:schemeClr val="tx1">
                  <a:lumMod val="75000"/>
                  <a:lumOff val="25000"/>
                </a:schemeClr>
              </a:solidFill>
              <a:latin typeface="思源等宽 L"/>
              <a:ea typeface="微软雅黑" panose="020B0503020204020204" charset="-122"/>
            </a:endParaRPr>
          </a:p>
        </p:txBody>
      </p:sp>
      <p:sp>
        <p:nvSpPr>
          <p:cNvPr id="11" name="矩形 10"/>
          <p:cNvSpPr/>
          <p:nvPr/>
        </p:nvSpPr>
        <p:spPr>
          <a:xfrm>
            <a:off x="5486400" y="5648325"/>
            <a:ext cx="2095500" cy="447675"/>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历史</a:t>
            </a:r>
            <a:endParaRPr lang="en-US" altLang="zh-CN" sz="2400" b="1" spc="300">
              <a:solidFill>
                <a:schemeClr val="tx1">
                  <a:lumMod val="75000"/>
                  <a:lumOff val="25000"/>
                </a:schemeClr>
              </a:solidFill>
              <a:cs typeface="+mn-ea"/>
              <a:sym typeface="+mn-lt"/>
            </a:endParaRPr>
          </a:p>
        </p:txBody>
      </p:sp>
      <p:sp>
        <p:nvSpPr>
          <p:cNvPr id="13"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生物学特点</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5390391" y="1439781"/>
            <a:ext cx="5874248" cy="4389518"/>
          </a:xfrm>
          <a:prstGeom prst="rect">
            <a:avLst/>
          </a:prstGeom>
          <a:ln>
            <a:noFill/>
          </a:ln>
        </p:spPr>
      </p:pic>
      <p:sp>
        <p:nvSpPr>
          <p:cNvPr id="9" name="Rectangle 22"/>
          <p:cNvSpPr/>
          <p:nvPr/>
        </p:nvSpPr>
        <p:spPr>
          <a:xfrm>
            <a:off x="828676" y="1732024"/>
            <a:ext cx="5804593" cy="1499191"/>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en-US" sz="1200">
              <a:solidFill>
                <a:schemeClr val="tx2"/>
              </a:solidFill>
              <a:latin typeface="+mn-ea"/>
            </a:endParaRPr>
          </a:p>
        </p:txBody>
      </p:sp>
      <p:sp>
        <p:nvSpPr>
          <p:cNvPr id="10" name="文本框 27"/>
          <p:cNvSpPr txBox="1"/>
          <p:nvPr/>
        </p:nvSpPr>
        <p:spPr>
          <a:xfrm>
            <a:off x="1000125" y="2138091"/>
            <a:ext cx="5491886" cy="686486"/>
          </a:xfrm>
          <a:prstGeom prst="rect">
            <a:avLst/>
          </a:prstGeom>
          <a:noFill/>
        </p:spPr>
        <p:txBody>
          <a:bodyPr wrap="square" rtlCol="0" anchor="ctr">
            <a:spAutoFit/>
          </a:bodyPr>
          <a:lstStyle/>
          <a:p>
            <a:r>
              <a:rPr lang="en-US" altLang="zh-CN" sz="4000" b="1">
                <a:solidFill>
                  <a:schemeClr val="bg1"/>
                </a:solidFill>
                <a:latin typeface="思源等宽 L"/>
                <a:ea typeface="思源黑体 CN Normal" panose="020B0400000000000000" pitchFamily="34" charset="-122"/>
              </a:rPr>
              <a:t>形态染色</a:t>
            </a:r>
            <a:endParaRPr lang="en-US" altLang="zh-CN" sz="4000" b="1">
              <a:solidFill>
                <a:schemeClr val="bg1"/>
              </a:solidFill>
              <a:latin typeface="思源等宽 L"/>
              <a:ea typeface="思源黑体 CN Normal" panose="020B0400000000000000" pitchFamily="34" charset="-122"/>
            </a:endParaRPr>
          </a:p>
        </p:txBody>
      </p:sp>
      <p:sp>
        <p:nvSpPr>
          <p:cNvPr id="11" name="文本框 2"/>
          <p:cNvSpPr txBox="1"/>
          <p:nvPr/>
        </p:nvSpPr>
        <p:spPr>
          <a:xfrm>
            <a:off x="848994" y="3318934"/>
            <a:ext cx="4375076" cy="1739081"/>
          </a:xfrm>
          <a:prstGeom prst="rect">
            <a:avLst/>
          </a:prstGeom>
          <a:noFill/>
        </p:spPr>
        <p:txBody>
          <a:bodyPr wrap="square" lIns="91424" tIns="45712" rIns="91424" bIns="45712" rtlCol="0">
            <a:spAutoFit/>
          </a:bodyPr>
          <a:lstStyle/>
          <a:p>
            <a:pPr>
              <a:lnSpc>
                <a:spcPct val="150000"/>
              </a:lnSpc>
            </a:pPr>
            <a:r>
              <a:rPr lang="en-US" altLang="zh-CN">
                <a:solidFill>
                  <a:schemeClr val="tx1">
                    <a:lumMod val="75000"/>
                    <a:lumOff val="25000"/>
                  </a:schemeClr>
                </a:solidFill>
                <a:latin typeface="思源等宽 L"/>
                <a:ea typeface="思源黑体 CN Normal" panose="020B0400000000000000" pitchFamily="34" charset="-122"/>
              </a:rPr>
              <a:t>为两端平切，呈竹节状长链的革兰氏阳性粗大竹节状杆菌，体内形成荚膜，体外形成芽孢，芽孢呈椭圆形位于菌体中央。营养要求不高，抵抗力非常强</a:t>
            </a:r>
            <a:endParaRPr lang="en-US" altLang="zh-CN">
              <a:solidFill>
                <a:schemeClr val="tx1">
                  <a:lumMod val="75000"/>
                  <a:lumOff val="25000"/>
                </a:schemeClr>
              </a:solidFill>
              <a:latin typeface="思源等宽 L"/>
              <a:ea typeface="思源黑体 CN Normal" panose="020B0400000000000000" pitchFamily="34" charset="-122"/>
            </a:endParaRPr>
          </a:p>
        </p:txBody>
      </p:sp>
      <p:sp>
        <p:nvSpPr>
          <p:cNvPr id="12"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生物学特点</a:t>
            </a:r>
            <a:endParaRPr lang="en-US" altLang="zh-CN" sz="2400" b="1" spc="300">
              <a:solidFill>
                <a:schemeClr val="tx1">
                  <a:lumMod val="75000"/>
                  <a:lumOff val="25000"/>
                </a:schemeClr>
              </a:solidFill>
              <a:cs typeface="+mn-ea"/>
              <a:sym typeface="+mn-lt"/>
            </a:endParaRPr>
          </a:p>
        </p:txBody>
      </p:sp>
      <p:sp>
        <p:nvSpPr>
          <p:cNvPr id="13"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rLst="">
                                      <p:cBhvr>
                                        <p:cTn id="7" dur="500"/>
                                        <p:tgtEl>
                                          <p:spTgt spid="9"/>
                                        </p:tgtEl>
                                      </p:cBhvr>
                                    </p:animEffect>
                                  </p:childTnLst>
                                </p:cTn>
                              </p:par>
                            </p:childTnLst>
                          </p:cTn>
                        </p:par>
                        <p:par>
                          <p:cTn id="8" fill="hold">
                            <p:stCondLst>
                              <p:cond delay="500"/>
                            </p:stCondLst>
                            <p:childTnLst>
                              <p:par>
                                <p:cTn id="9" presetID="42" presetClass="entr" presetSubtype="0" fill="hold" grpId="1"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rLst="">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799"/>
                            </p:stCondLst>
                            <p:childTnLst>
                              <p:par>
                                <p:cTn id="15" presetID="14" presetClass="entr" presetSubtype="10" fill="hold" grpId="2"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rLs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p:bldP spid="11"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Oval 1"/>
          <p:cNvSpPr/>
          <p:nvPr/>
        </p:nvSpPr>
        <p:spPr>
          <a:xfrm>
            <a:off x="3371850" y="1138238"/>
            <a:ext cx="5240338" cy="5240337"/>
          </a:xfrm>
          <a:prstGeom prst="ellipse">
            <a:avLst/>
          </a:prstGeom>
          <a:noFill/>
          <a:ln>
            <a:solidFill>
              <a:srgbClr val="3DA59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endParaRPr>
          </a:p>
        </p:txBody>
      </p:sp>
      <p:sp>
        <p:nvSpPr>
          <p:cNvPr id="5" name="椭圆 4"/>
          <p:cNvSpPr/>
          <p:nvPr/>
        </p:nvSpPr>
        <p:spPr>
          <a:xfrm>
            <a:off x="3256520" y="1074617"/>
            <a:ext cx="5392402" cy="5392401"/>
          </a:xfrm>
          <a:prstGeom prst="ellipse">
            <a:avLst/>
          </a:prstGeom>
          <a:noFill/>
          <a:ln w="6350">
            <a:solidFill>
              <a:srgbClr val="CFD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6" name="椭圆 5"/>
          <p:cNvSpPr/>
          <p:nvPr/>
        </p:nvSpPr>
        <p:spPr>
          <a:xfrm>
            <a:off x="2208853" y="26951"/>
            <a:ext cx="7487735" cy="7487734"/>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7" name="椭圆 6"/>
          <p:cNvSpPr/>
          <p:nvPr/>
        </p:nvSpPr>
        <p:spPr>
          <a:xfrm>
            <a:off x="3298510" y="1388062"/>
            <a:ext cx="6810228" cy="681022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1" name="椭圆 10"/>
          <p:cNvSpPr/>
          <p:nvPr/>
        </p:nvSpPr>
        <p:spPr>
          <a:xfrm>
            <a:off x="2654977" y="-1429908"/>
            <a:ext cx="7487735" cy="748773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8" name="Oval 1"/>
          <p:cNvSpPr/>
          <p:nvPr/>
        </p:nvSpPr>
        <p:spPr>
          <a:xfrm>
            <a:off x="4483037" y="2249425"/>
            <a:ext cx="3017964" cy="3017964"/>
          </a:xfrm>
          <a:prstGeom prst="ellipse">
            <a:avLst/>
          </a:prstGeom>
          <a:solidFill>
            <a:srgbClr val="BB332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endParaRPr>
          </a:p>
        </p:txBody>
      </p:sp>
      <p:sp>
        <p:nvSpPr>
          <p:cNvPr id="10" name="矩形 9"/>
          <p:cNvSpPr/>
          <p:nvPr/>
        </p:nvSpPr>
        <p:spPr>
          <a:xfrm>
            <a:off x="4737778" y="2907323"/>
            <a:ext cx="2508481" cy="172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lgn="ctr"/>
            <a:r>
              <a:rPr lang="en-US" altLang="zh-CN" sz="3200" b="1" noProof="1">
                <a:solidFill>
                  <a:schemeClr val="bg1"/>
                </a:solidFill>
                <a:latin typeface="思源等宽 L"/>
                <a:ea typeface="微软雅黑" panose="020B0503020204020204" charset="-122"/>
                <a:cs typeface="Arial" panose="020B0604020202020204" pitchFamily="34" charset="0"/>
              </a:rPr>
              <a:t>抗原结构</a:t>
            </a:r>
            <a:endParaRPr lang="en-US" altLang="zh-CN" sz="3200" b="1" noProof="1">
              <a:solidFill>
                <a:schemeClr val="bg1"/>
              </a:solidFill>
              <a:latin typeface="思源等宽 L"/>
              <a:ea typeface="微软雅黑" panose="020B0503020204020204" charset="-122"/>
              <a:cs typeface="Arial" panose="020B0604020202020204" pitchFamily="34" charset="0"/>
            </a:endParaRPr>
          </a:p>
        </p:txBody>
      </p:sp>
      <p:sp>
        <p:nvSpPr>
          <p:cNvPr id="12" name="椭圆 11"/>
          <p:cNvSpPr/>
          <p:nvPr/>
        </p:nvSpPr>
        <p:spPr>
          <a:xfrm>
            <a:off x="1309668" y="-930611"/>
            <a:ext cx="9328824" cy="932882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3" name="椭圆 12"/>
          <p:cNvSpPr/>
          <p:nvPr/>
        </p:nvSpPr>
        <p:spPr>
          <a:xfrm>
            <a:off x="-338392" y="-2578671"/>
            <a:ext cx="12624944" cy="1262494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4" name="椭圆 13"/>
          <p:cNvSpPr/>
          <p:nvPr/>
        </p:nvSpPr>
        <p:spPr>
          <a:xfrm>
            <a:off x="-486156" y="-2726435"/>
            <a:ext cx="12920472" cy="12920472"/>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6" name="椭圆 15"/>
          <p:cNvSpPr/>
          <p:nvPr/>
        </p:nvSpPr>
        <p:spPr>
          <a:xfrm>
            <a:off x="2684647" y="444368"/>
            <a:ext cx="6578866" cy="657886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7" name="椭圆 16"/>
          <p:cNvSpPr/>
          <p:nvPr/>
        </p:nvSpPr>
        <p:spPr>
          <a:xfrm>
            <a:off x="2607647" y="367368"/>
            <a:ext cx="6732866" cy="6732866"/>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6" name="椭圆 25"/>
          <p:cNvSpPr/>
          <p:nvPr/>
        </p:nvSpPr>
        <p:spPr>
          <a:xfrm>
            <a:off x="3541002" y="1300723"/>
            <a:ext cx="4866156" cy="486615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7" name="椭圆 26"/>
          <p:cNvSpPr/>
          <p:nvPr/>
        </p:nvSpPr>
        <p:spPr>
          <a:xfrm>
            <a:off x="-3247961" y="-5488240"/>
            <a:ext cx="18444082" cy="18444082"/>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8" name="椭圆 27"/>
          <p:cNvSpPr/>
          <p:nvPr/>
        </p:nvSpPr>
        <p:spPr>
          <a:xfrm>
            <a:off x="-3463833" y="-5704112"/>
            <a:ext cx="18875826" cy="18875826"/>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9"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生物学特点</a:t>
            </a:r>
            <a:endParaRPr lang="en-US" altLang="zh-CN" sz="2400" b="1" spc="300">
              <a:solidFill>
                <a:schemeClr val="tx1">
                  <a:lumMod val="75000"/>
                  <a:lumOff val="25000"/>
                </a:schemeClr>
              </a:solidFill>
              <a:cs typeface="+mn-ea"/>
              <a:sym typeface="+mn-lt"/>
            </a:endParaRPr>
          </a:p>
        </p:txBody>
      </p:sp>
      <p:sp>
        <p:nvSpPr>
          <p:cNvPr id="30"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Oval 20"/>
          <p:cNvSpPr/>
          <p:nvPr/>
        </p:nvSpPr>
        <p:spPr>
          <a:xfrm>
            <a:off x="1247338" y="1580121"/>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1</a:t>
            </a:r>
            <a:endParaRPr lang="en-US" sz="2000">
              <a:solidFill>
                <a:schemeClr val="bg1"/>
              </a:solidFill>
              <a:latin typeface="思源等宽 L"/>
              <a:ea typeface="微软雅黑" panose="020B0503020204020204" charset="-122"/>
            </a:endParaRPr>
          </a:p>
        </p:txBody>
      </p:sp>
      <p:sp>
        <p:nvSpPr>
          <p:cNvPr id="25" name="TextBox 22"/>
          <p:cNvSpPr txBox="1"/>
          <p:nvPr/>
        </p:nvSpPr>
        <p:spPr>
          <a:xfrm>
            <a:off x="1716952" y="1451473"/>
            <a:ext cx="9236939" cy="646331"/>
          </a:xfrm>
          <a:prstGeom prst="rect">
            <a:avLst/>
          </a:prstGeom>
          <a:noFill/>
        </p:spPr>
        <p:txBody>
          <a:bodyPr wrap="square" rtlCol="0" anchor="ctr">
            <a:spAutoFit/>
          </a:bodyPr>
          <a:lstStyle/>
          <a:p>
            <a:r>
              <a:rPr lang="en-US" altLang="zh-CN">
                <a:solidFill>
                  <a:schemeClr val="tx1">
                    <a:lumMod val="85000"/>
                    <a:lumOff val="15000"/>
                  </a:schemeClr>
                </a:solidFill>
                <a:latin typeface="思源等宽 L"/>
                <a:ea typeface="微软雅黑" panose="020B0503020204020204" charset="-122"/>
                <a:cs typeface="Open Sans" panose="020B0606030504020204" pitchFamily="34" charset="0"/>
              </a:rPr>
              <a:t>荚膜多肽抗原由D谷氨酸多肽组成，抗原性单一，若以高效价抗荚膜血清与具荚膜炭疽杆菌作用，在其周边外发生抗体的特异性沉淀反应，镜下可见荚膜肿胀</a:t>
            </a:r>
            <a:endParaRPr lang="en-US" altLang="zh-CN">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26" name="Oval 23"/>
          <p:cNvSpPr/>
          <p:nvPr/>
        </p:nvSpPr>
        <p:spPr>
          <a:xfrm>
            <a:off x="1247339" y="2861731"/>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2</a:t>
            </a:r>
            <a:endParaRPr lang="en-US" sz="2000">
              <a:solidFill>
                <a:schemeClr val="bg1"/>
              </a:solidFill>
              <a:latin typeface="思源等宽 L"/>
              <a:ea typeface="微软雅黑" panose="020B0503020204020204" charset="-122"/>
            </a:endParaRPr>
          </a:p>
        </p:txBody>
      </p:sp>
      <p:sp>
        <p:nvSpPr>
          <p:cNvPr id="27" name="TextBox 24"/>
          <p:cNvSpPr txBox="1"/>
          <p:nvPr/>
        </p:nvSpPr>
        <p:spPr>
          <a:xfrm>
            <a:off x="1716953" y="2737365"/>
            <a:ext cx="9236936" cy="646331"/>
          </a:xfrm>
          <a:prstGeom prst="rect">
            <a:avLst/>
          </a:prstGeom>
          <a:noFill/>
        </p:spPr>
        <p:txBody>
          <a:bodyPr wrap="square" rtlCol="0" anchor="ctr">
            <a:spAutoFit/>
          </a:bodyPr>
          <a:lstStyle/>
          <a:p>
            <a:pPr lvl="0"/>
            <a:r>
              <a:rPr lang="en-US" altLang="zh-CN">
                <a:solidFill>
                  <a:schemeClr val="tx1">
                    <a:lumMod val="85000"/>
                    <a:lumOff val="15000"/>
                  </a:schemeClr>
                </a:solidFill>
                <a:latin typeface="思源等宽 L"/>
                <a:ea typeface="微软雅黑" panose="020B0503020204020204" charset="-122"/>
                <a:cs typeface="Open Sans" panose="020B0606030504020204" pitchFamily="34" charset="0"/>
              </a:rPr>
              <a:t>菌体多糖抗原由等分子量的乙酰基葡萄糖胺和D半乳糖组成，能耐热，与毒力无关。这种抗原没有特异性，能与其他需氧芽孢杆菌，肺炎球菌14型及人类A血型物质发生交叉反应</a:t>
            </a:r>
            <a:endParaRPr lang="en-US" altLang="zh-CN">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28" name="Oval 23"/>
          <p:cNvSpPr/>
          <p:nvPr/>
        </p:nvSpPr>
        <p:spPr>
          <a:xfrm>
            <a:off x="1247339" y="4145081"/>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3</a:t>
            </a:r>
            <a:endParaRPr lang="en-US" sz="2000">
              <a:solidFill>
                <a:schemeClr val="bg1"/>
              </a:solidFill>
              <a:latin typeface="思源等宽 L"/>
              <a:ea typeface="微软雅黑" panose="020B0503020204020204" charset="-122"/>
            </a:endParaRPr>
          </a:p>
        </p:txBody>
      </p:sp>
      <p:sp>
        <p:nvSpPr>
          <p:cNvPr id="29" name="TextBox 24"/>
          <p:cNvSpPr txBox="1"/>
          <p:nvPr/>
        </p:nvSpPr>
        <p:spPr>
          <a:xfrm>
            <a:off x="1716952" y="4159215"/>
            <a:ext cx="9236936" cy="369332"/>
          </a:xfrm>
          <a:prstGeom prst="rect">
            <a:avLst/>
          </a:prstGeom>
          <a:noFill/>
        </p:spPr>
        <p:txBody>
          <a:bodyPr wrap="square" rtlCol="0" anchor="ctr">
            <a:spAutoFit/>
          </a:bodyPr>
          <a:lstStyle/>
          <a:p>
            <a:pPr lvl="0"/>
            <a:r>
              <a:rPr lang="en-US" altLang="zh-CN">
                <a:solidFill>
                  <a:schemeClr val="tx1">
                    <a:lumMod val="85000"/>
                    <a:lumOff val="15000"/>
                  </a:schemeClr>
                </a:solidFill>
                <a:latin typeface="思源等宽 L"/>
                <a:ea typeface="微软雅黑" panose="020B0503020204020204" charset="-122"/>
                <a:cs typeface="Open Sans" panose="020B0606030504020204" pitchFamily="34" charset="0"/>
              </a:rPr>
              <a:t>芽孢抗原由芽孢外膜和皮质组成，是特异性抗原，具有免疫原性，有血清学诊断价值</a:t>
            </a:r>
            <a:endParaRPr lang="en-US" altLang="zh-CN">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8" name="Oval 23"/>
          <p:cNvSpPr/>
          <p:nvPr/>
        </p:nvSpPr>
        <p:spPr>
          <a:xfrm>
            <a:off x="1247339" y="5306609"/>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4</a:t>
            </a:r>
            <a:endParaRPr lang="en-US" sz="2000">
              <a:solidFill>
                <a:schemeClr val="bg1"/>
              </a:solidFill>
              <a:latin typeface="思源等宽 L"/>
              <a:ea typeface="微软雅黑" panose="020B0503020204020204" charset="-122"/>
            </a:endParaRPr>
          </a:p>
        </p:txBody>
      </p:sp>
      <p:sp>
        <p:nvSpPr>
          <p:cNvPr id="9" name="TextBox 24"/>
          <p:cNvSpPr txBox="1"/>
          <p:nvPr/>
        </p:nvSpPr>
        <p:spPr>
          <a:xfrm>
            <a:off x="1716952" y="5043744"/>
            <a:ext cx="9236936" cy="923330"/>
          </a:xfrm>
          <a:prstGeom prst="rect">
            <a:avLst/>
          </a:prstGeom>
          <a:noFill/>
        </p:spPr>
        <p:txBody>
          <a:bodyPr wrap="square" rtlCol="0" anchor="ctr">
            <a:spAutoFit/>
          </a:bodyPr>
          <a:lstStyle/>
          <a:p>
            <a:pPr lvl="0"/>
            <a:r>
              <a:rPr lang="en-US" altLang="zh-CN">
                <a:solidFill>
                  <a:schemeClr val="tx1">
                    <a:lumMod val="85000"/>
                    <a:lumOff val="15000"/>
                  </a:schemeClr>
                </a:solidFill>
                <a:latin typeface="思源等宽 L"/>
                <a:ea typeface="微软雅黑" panose="020B0503020204020204" charset="-122"/>
                <a:cs typeface="Open Sans" panose="020B0606030504020204" pitchFamily="34" charset="0"/>
              </a:rPr>
              <a:t>外毒素复合物炭疽杆菌具有外毒素，包含水肿因子，保护性抗原（因子）及致死因子。此复合物具有抗吞噬作用和免疫原性。三种成分均具有抗原性，不耐热，是致病的物质基础之一，单独作用不致病，当联合两种或三种时才会致病</a:t>
            </a:r>
            <a:endParaRPr lang="en-US" altLang="zh-CN">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3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生物学特点 &gt; 抗原结构</a:t>
            </a:r>
            <a:endParaRPr lang="en-US" altLang="zh-CN" sz="2400" b="1" spc="300">
              <a:solidFill>
                <a:schemeClr val="tx1">
                  <a:lumMod val="75000"/>
                  <a:lumOff val="25000"/>
                </a:schemeClr>
              </a:solidFill>
              <a:cs typeface="+mn-ea"/>
              <a:sym typeface="+mn-lt"/>
            </a:endParaRPr>
          </a:p>
        </p:txBody>
      </p:sp>
      <p:sp>
        <p:nvSpPr>
          <p:cNvPr id="31"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6"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7"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P spid="8" grpId="6" animBg="1"/>
      <p:bldP spid="9" grpId="7"/>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感染过程</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1174993" y="1586782"/>
            <a:ext cx="5037547" cy="2589356"/>
          </a:xfrm>
          <a:prstGeom prst="rect">
            <a:avLst/>
          </a:prstGeom>
          <a:ln>
            <a:noFill/>
          </a:ln>
        </p:spPr>
      </p:pic>
      <p:pic>
        <p:nvPicPr>
          <p:cNvPr id="5" name="图片 4"/>
          <p:cNvPicPr/>
          <p:nvPr/>
        </p:nvPicPr>
        <p:blipFill>
          <a:blip r:embed="rId3"/>
          <a:srcRect/>
          <a:stretch>
            <a:fillRect/>
          </a:stretch>
        </p:blipFill>
        <p:spPr>
          <a:xfrm>
            <a:off x="6355976" y="1586782"/>
            <a:ext cx="4661028" cy="2589356"/>
          </a:xfrm>
          <a:prstGeom prst="rect">
            <a:avLst/>
          </a:prstGeom>
          <a:ln>
            <a:noFill/>
          </a:ln>
        </p:spPr>
      </p:pic>
      <p:sp>
        <p:nvSpPr>
          <p:cNvPr id="13" name="文本框 12"/>
          <p:cNvSpPr txBox="1"/>
          <p:nvPr/>
        </p:nvSpPr>
        <p:spPr>
          <a:xfrm>
            <a:off x="1092517" y="4265787"/>
            <a:ext cx="10091533" cy="1884362"/>
          </a:xfrm>
          <a:prstGeom prst="rect">
            <a:avLst/>
          </a:prstGeom>
          <a:noFill/>
        </p:spPr>
        <p:txBody>
          <a:bodyPr wrap="square" rtlCol="0" anchor="t">
            <a:spAutoFit/>
          </a:bodyPr>
          <a:lstStyle/>
          <a:p>
            <a:pPr>
              <a:lnSpc>
                <a:spcPct val="150000"/>
              </a:lnSpc>
            </a:pPr>
            <a:r>
              <a:rPr lang="en-US" altLang="zh-CN" sz="2000" dirty="0">
                <a:solidFill>
                  <a:schemeClr val="tx1">
                    <a:lumMod val="75000"/>
                    <a:lumOff val="25000"/>
                  </a:schemeClr>
                </a:solidFill>
                <a:latin typeface="思源等宽 L"/>
                <a:ea typeface="微软雅黑" panose="020B0503020204020204" charset="-122"/>
                <a:sym typeface="+mn-ea"/>
              </a:rPr>
              <a:t>炭疽孢子先受到免疫系统专门用来对付侵入者的吞噬作用吞食，在吞噬细胞内，孢子转变为杆菌，开始大量复制并且最后胀破被寄生的细胞，释放大量细菌进入血液循环，并释放具有三部分的毒素，包括保护细菌的荚膜成分、炭疽毒素、水肿因子及致死因子，攻击许多特定的细胞和组织</a:t>
            </a:r>
            <a:endParaRPr lang="en-US" altLang="zh-CN" sz="2000" dirty="0">
              <a:solidFill>
                <a:schemeClr val="tx1">
                  <a:lumMod val="75000"/>
                  <a:lumOff val="25000"/>
                </a:schemeClr>
              </a:solidFill>
              <a:latin typeface="思源等宽 L"/>
              <a:ea typeface="微软雅黑" panose="020B0503020204020204" charset="-122"/>
              <a:sym typeface="+mn-ea"/>
            </a:endParaRPr>
          </a:p>
        </p:txBody>
      </p:sp>
      <p:sp>
        <p:nvSpPr>
          <p:cNvPr id="1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感染过程</a:t>
            </a:r>
            <a:endParaRPr lang="en-US" altLang="zh-CN" sz="2400" b="1" spc="300">
              <a:solidFill>
                <a:schemeClr val="tx1">
                  <a:lumMod val="75000"/>
                  <a:lumOff val="25000"/>
                </a:schemeClr>
              </a:solidFill>
              <a:cs typeface="+mn-ea"/>
              <a:sym typeface="+mn-lt"/>
            </a:endParaRPr>
          </a:p>
        </p:txBody>
      </p:sp>
      <p:sp>
        <p:nvSpPr>
          <p:cNvPr id="15"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1174993" y="1436311"/>
            <a:ext cx="5037547" cy="2589356"/>
          </a:xfrm>
          <a:prstGeom prst="rect">
            <a:avLst/>
          </a:prstGeom>
          <a:ln>
            <a:noFill/>
          </a:ln>
        </p:spPr>
      </p:pic>
      <p:pic>
        <p:nvPicPr>
          <p:cNvPr id="5" name="图片 4"/>
          <p:cNvPicPr/>
          <p:nvPr/>
        </p:nvPicPr>
        <p:blipFill>
          <a:blip r:embed="rId3"/>
          <a:srcRect/>
          <a:stretch>
            <a:fillRect/>
          </a:stretch>
        </p:blipFill>
        <p:spPr>
          <a:xfrm>
            <a:off x="6355976" y="1436311"/>
            <a:ext cx="4661028" cy="2589356"/>
          </a:xfrm>
          <a:prstGeom prst="rect">
            <a:avLst/>
          </a:prstGeom>
          <a:ln>
            <a:noFill/>
          </a:ln>
        </p:spPr>
      </p:pic>
      <p:sp>
        <p:nvSpPr>
          <p:cNvPr id="13" name="文本框 12"/>
          <p:cNvSpPr txBox="1"/>
          <p:nvPr/>
        </p:nvSpPr>
        <p:spPr>
          <a:xfrm>
            <a:off x="1092517" y="4115316"/>
            <a:ext cx="10091533" cy="1884362"/>
          </a:xfrm>
          <a:prstGeom prst="rect">
            <a:avLst/>
          </a:prstGeom>
          <a:noFill/>
        </p:spPr>
        <p:txBody>
          <a:bodyPr wrap="square" rtlCol="0" anchor="t">
            <a:spAutoFit/>
          </a:bodyPr>
          <a:lstStyle/>
          <a:p>
            <a:pPr>
              <a:lnSpc>
                <a:spcPct val="150000"/>
              </a:lnSpc>
            </a:pPr>
            <a:r>
              <a:rPr lang="en-US" altLang="zh-CN" sz="2000" dirty="0" err="1">
                <a:solidFill>
                  <a:schemeClr val="tx1">
                    <a:lumMod val="75000"/>
                    <a:lumOff val="25000"/>
                  </a:schemeClr>
                </a:solidFill>
                <a:latin typeface="思源等宽 L"/>
                <a:ea typeface="微软雅黑" panose="020B0503020204020204" charset="-122"/>
                <a:sym typeface="+mn-ea"/>
              </a:rPr>
              <a:t>研究者认为致死因子可能造成巨噬细胞制造过多的肿瘤坏死因子</a:t>
            </a:r>
            <a:r>
              <a:rPr lang="en-US" altLang="zh-CN" sz="2000" dirty="0">
                <a:solidFill>
                  <a:schemeClr val="tx1">
                    <a:lumMod val="75000"/>
                    <a:lumOff val="25000"/>
                  </a:schemeClr>
                </a:solidFill>
                <a:latin typeface="思源等宽 L"/>
                <a:ea typeface="微软雅黑" panose="020B0503020204020204" charset="-122"/>
                <a:sym typeface="+mn-ea"/>
              </a:rPr>
              <a:t>α和第一介白质β，这两种免疫系统经常用来引发发炎反应的介质，最终导致败血性休克、甚或死亡；然而研究证据进一步指出，炭疽杆菌也会针对血管最内层的内皮细胞，造成类似出血的血管细缝，将可进一步成为缺血性休克，而非败血性休克</a:t>
            </a:r>
            <a:endParaRPr lang="en-US" altLang="zh-CN" sz="2000" dirty="0">
              <a:solidFill>
                <a:schemeClr val="tx1">
                  <a:lumMod val="75000"/>
                  <a:lumOff val="25000"/>
                </a:schemeClr>
              </a:solidFill>
              <a:latin typeface="思源等宽 L"/>
              <a:ea typeface="微软雅黑" panose="020B0503020204020204" charset="-122"/>
              <a:sym typeface="+mn-ea"/>
            </a:endParaRPr>
          </a:p>
        </p:txBody>
      </p:sp>
      <p:sp>
        <p:nvSpPr>
          <p:cNvPr id="1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感染过程</a:t>
            </a:r>
            <a:endParaRPr lang="en-US" altLang="zh-CN" sz="2400" b="1" spc="300">
              <a:solidFill>
                <a:schemeClr val="tx1">
                  <a:lumMod val="75000"/>
                  <a:lumOff val="25000"/>
                </a:schemeClr>
              </a:solidFill>
              <a:cs typeface="+mn-ea"/>
              <a:sym typeface="+mn-lt"/>
            </a:endParaRPr>
          </a:p>
        </p:txBody>
      </p:sp>
      <p:sp>
        <p:nvSpPr>
          <p:cNvPr id="15"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所致疾病</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096000" y="1652015"/>
            <a:ext cx="4826000" cy="4063999"/>
          </a:xfrm>
          <a:prstGeom prst="rect">
            <a:avLst/>
          </a:prstGeom>
          <a:ln>
            <a:noFill/>
          </a:ln>
        </p:spPr>
      </p:pic>
      <p:sp>
        <p:nvSpPr>
          <p:cNvPr id="10" name="New shape"/>
          <p:cNvSpPr/>
          <p:nvPr/>
        </p:nvSpPr>
        <p:spPr>
          <a:xfrm>
            <a:off x="1143000" y="1885412"/>
            <a:ext cx="4458348" cy="3597203"/>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2800" b="1" dirty="0" err="1">
                <a:solidFill>
                  <a:schemeClr val="tx1">
                    <a:lumMod val="95000"/>
                    <a:lumOff val="5000"/>
                  </a:schemeClr>
                </a:solidFill>
                <a:latin typeface="思源等宽 L"/>
              </a:rPr>
              <a:t>皮肤炭疽</a:t>
            </a:r>
            <a:endParaRPr lang="en-US" altLang="zh-CN" sz="2800" b="1" dirty="0">
              <a:solidFill>
                <a:schemeClr val="tx1">
                  <a:lumMod val="95000"/>
                  <a:lumOff val="5000"/>
                </a:schemeClr>
              </a:solidFill>
              <a:latin typeface="思源等宽 L"/>
            </a:endParaRPr>
          </a:p>
          <a:p>
            <a:pPr indent="0" algn="l">
              <a:lnSpc>
                <a:spcPct val="150000"/>
              </a:lnSpc>
            </a:pPr>
            <a:r>
              <a:rPr lang="en-US" dirty="0">
                <a:solidFill>
                  <a:srgbClr val="000000"/>
                </a:solidFill>
                <a:latin typeface="思源等宽 L"/>
              </a:rPr>
              <a:t>占95%以上，通过接触感染的动物及尸体、皮毛、骨头等,包括接触人体受损的皮肤，潜伏期2~6日，开始表现为小丘疹，而后24小时内发展为环状小水疱，随之破溃并形成黑色结痂，黑色结痂逐渐增厚，周围形成水肿。一般局部无发热、脓性分泌物和疼痛症状</a:t>
            </a:r>
            <a:endParaRPr lang="en-US"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所致疾病</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33" name="组合 32"/>
          <p:cNvGrpSpPr/>
          <p:nvPr/>
        </p:nvGrpSpPr>
        <p:grpSpPr>
          <a:xfrm>
            <a:off x="4311095" y="634264"/>
            <a:ext cx="3834748" cy="1024508"/>
            <a:chOff x="4311095" y="634264"/>
            <a:chExt cx="3834748" cy="1024508"/>
          </a:xfrm>
        </p:grpSpPr>
        <p:sp>
          <p:nvSpPr>
            <p:cNvPr id="35" name="梯形 34"/>
            <p:cNvSpPr/>
            <p:nvPr/>
          </p:nvSpPr>
          <p:spPr>
            <a:xfrm>
              <a:off x="4953000" y="1414300"/>
              <a:ext cx="2286000" cy="244472"/>
            </a:xfrm>
            <a:prstGeom prst="trapezoid">
              <a:avLst>
                <a:gd name="adj" fmla="val 141885"/>
              </a:avLst>
            </a:prstGeom>
            <a:solidFill>
              <a:srgbClr val="BB332A"/>
            </a:solidFill>
            <a:ln w="0" cap="flat">
              <a:gradFill>
                <a:gsLst>
                  <a:gs pos="22000">
                    <a:srgbClr val="FF0505">
                      <a:alpha val="0"/>
                    </a:srgbClr>
                  </a:gs>
                  <a:gs pos="100000">
                    <a:srgbClr val="FF0505"/>
                  </a:gs>
                </a:gsLst>
                <a:lin ang="5400000" scaled="1"/>
                <a:tileRect/>
              </a:gra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5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37" name="文本框 36"/>
            <p:cNvSpPr txBox="1"/>
            <p:nvPr/>
          </p:nvSpPr>
          <p:spPr>
            <a:xfrm>
              <a:off x="4311095" y="830399"/>
              <a:ext cx="383474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i="0" u="none" strike="noStrike" kern="1200" cap="none" spc="0" normalizeH="0" baseline="0" noProof="0">
                  <a:ln>
                    <a:noFill/>
                  </a:ln>
                  <a:solidFill>
                    <a:schemeClr val="bg1">
                      <a:lumMod val="85000"/>
                    </a:schemeClr>
                  </a:solidFill>
                  <a:effectLst/>
                  <a:uLnTx/>
                  <a:uFillTx/>
                  <a:latin typeface="+mj-lt"/>
                  <a:ea typeface="+mj-ea"/>
                  <a:cs typeface="+mn-cs"/>
                </a:rPr>
                <a:t>CONTENTS</a:t>
              </a:r>
              <a:endParaRPr kumimoji="0" lang="zh-CN" altLang="en-US" sz="2400" i="0" u="none" strike="noStrike" kern="1200" cap="none" spc="0" normalizeH="0" baseline="0" noProof="0">
                <a:ln>
                  <a:noFill/>
                </a:ln>
                <a:solidFill>
                  <a:schemeClr val="bg1">
                    <a:lumMod val="85000"/>
                  </a:schemeClr>
                </a:solidFill>
                <a:effectLst/>
                <a:uLnTx/>
                <a:uFillTx/>
                <a:latin typeface="+mj-lt"/>
                <a:ea typeface="+mj-ea"/>
                <a:cs typeface="+mn-cs"/>
              </a:endParaRPr>
            </a:p>
          </p:txBody>
        </p:sp>
        <p:sp>
          <p:nvSpPr>
            <p:cNvPr id="39" name="文本框 57"/>
            <p:cNvSpPr txBox="1"/>
            <p:nvPr/>
          </p:nvSpPr>
          <p:spPr>
            <a:xfrm>
              <a:off x="5215725" y="634264"/>
              <a:ext cx="1760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300" normalizeH="0" baseline="0" noProof="0">
                  <a:ln>
                    <a:noFill/>
                  </a:ln>
                  <a:solidFill>
                    <a:srgbClr val="595959"/>
                  </a:solidFill>
                  <a:effectLst/>
                  <a:uLnTx/>
                  <a:uFillTx/>
                  <a:latin typeface="+mj-ea"/>
                  <a:ea typeface="+mj-ea"/>
                  <a:cs typeface="+mn-cs"/>
                </a:rPr>
                <a:t>目录</a:t>
              </a:r>
              <a:endParaRPr kumimoji="0" lang="zh-CN" altLang="en-US" sz="4800" b="1" i="0" u="none" strike="noStrike" kern="1200" cap="none" spc="300" normalizeH="0" baseline="0" noProof="0">
                <a:ln>
                  <a:noFill/>
                </a:ln>
                <a:solidFill>
                  <a:srgbClr val="595959"/>
                </a:solidFill>
                <a:effectLst/>
                <a:uLnTx/>
                <a:uFillTx/>
                <a:latin typeface="+mj-ea"/>
                <a:ea typeface="+mj-ea"/>
                <a:cs typeface="+mn-cs"/>
              </a:endParaRPr>
            </a:p>
          </p:txBody>
        </p:sp>
      </p:grpSp>
      <p:grpSp>
        <p:nvGrpSpPr>
          <p:cNvPr id="43" name="组合 42"/>
          <p:cNvGrpSpPr/>
          <p:nvPr/>
        </p:nvGrpSpPr>
        <p:grpSpPr>
          <a:xfrm>
            <a:off x="1733846" y="2181982"/>
            <a:ext cx="1778417" cy="1765904"/>
            <a:chOff x="1733846" y="2181982"/>
            <a:chExt cx="1778417" cy="1765904"/>
          </a:xfrm>
        </p:grpSpPr>
        <p:sp>
          <p:nvSpPr>
            <p:cNvPr id="45" name="矩形 44"/>
            <p:cNvSpPr/>
            <p:nvPr/>
          </p:nvSpPr>
          <p:spPr>
            <a:xfrm>
              <a:off x="1733846"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47" name="î$lïḑè"/>
            <p:cNvSpPr/>
            <p:nvPr/>
          </p:nvSpPr>
          <p:spPr>
            <a:xfrm>
              <a:off x="1915141" y="3125131"/>
              <a:ext cx="1006116" cy="539096"/>
            </a:xfrm>
            <a:prstGeom prst="rect">
              <a:avLst/>
            </a:prstGeom>
            <a:noFill/>
            <a:ln w="12700" cap="flat">
              <a:noFill/>
              <a:miter lim="400000"/>
            </a:ln>
            <a:effectLst/>
          </p:spPr>
          <p:txBody>
            <a:bodyPr wrap="square" lIns="45719" tIns="45719" rIns="45719" bIns="45719" numCol="1" anchor="ctr">
              <a:normAutofit fontScale="97500" lnSpcReduction="10000"/>
            </a:bodyPr>
            <a:lstStyle>
              <a:lvl1pPr>
                <a:defRPr sz="1200">
                  <a:solidFill>
                    <a:srgbClr val="FFFFFF"/>
                  </a:solidFill>
                </a:defRPr>
              </a:lvl1pPr>
            </a:lstStyle>
            <a:p>
              <a:r>
                <a:rPr lang="en-US" altLang="zh-CN" sz="1600">
                  <a:solidFill>
                    <a:schemeClr val="tx1">
                      <a:lumMod val="85000"/>
                      <a:lumOff val="15000"/>
                    </a:schemeClr>
                  </a:solidFill>
                  <a:latin typeface="+mj-ea"/>
                  <a:ea typeface="+mj-ea"/>
                </a:rPr>
                <a:t>炭疽病原菌</a:t>
              </a:r>
              <a:endParaRPr lang="en-US" altLang="zh-CN" sz="1600">
                <a:solidFill>
                  <a:schemeClr val="tx1">
                    <a:lumMod val="85000"/>
                    <a:lumOff val="15000"/>
                  </a:schemeClr>
                </a:solidFill>
                <a:latin typeface="+mj-ea"/>
                <a:ea typeface="+mj-ea"/>
              </a:endParaRPr>
            </a:p>
          </p:txBody>
        </p:sp>
        <p:sp>
          <p:nvSpPr>
            <p:cNvPr id="49" name="文本框 48"/>
            <p:cNvSpPr txBox="1"/>
            <p:nvPr/>
          </p:nvSpPr>
          <p:spPr>
            <a:xfrm>
              <a:off x="1915141"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01</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59" name="平行四边形 58"/>
            <p:cNvSpPr/>
            <p:nvPr/>
          </p:nvSpPr>
          <p:spPr>
            <a:xfrm>
              <a:off x="1915141" y="2739018"/>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0" name="report_174544"/>
            <p:cNvSpPr/>
            <p:nvPr/>
          </p:nvSpPr>
          <p:spPr>
            <a:xfrm>
              <a:off x="2971808" y="3274283"/>
              <a:ext cx="435100" cy="575617"/>
            </a:xfrm>
            <a:custGeom>
              <a:avLst/>
              <a:gdLst>
                <a:gd name="connsiteX0" fmla="*/ 80374 w 459945"/>
                <a:gd name="connsiteY0" fmla="*/ 413443 h 608486"/>
                <a:gd name="connsiteX1" fmla="*/ 287413 w 459945"/>
                <a:gd name="connsiteY1" fmla="*/ 413443 h 608486"/>
                <a:gd name="connsiteX2" fmla="*/ 287413 w 459945"/>
                <a:gd name="connsiteY2" fmla="*/ 436236 h 608486"/>
                <a:gd name="connsiteX3" fmla="*/ 80374 w 459945"/>
                <a:gd name="connsiteY3" fmla="*/ 436236 h 608486"/>
                <a:gd name="connsiteX4" fmla="*/ 80374 w 459945"/>
                <a:gd name="connsiteY4" fmla="*/ 355932 h 608486"/>
                <a:gd name="connsiteX5" fmla="*/ 241475 w 459945"/>
                <a:gd name="connsiteY5" fmla="*/ 355932 h 608486"/>
                <a:gd name="connsiteX6" fmla="*/ 241475 w 459945"/>
                <a:gd name="connsiteY6" fmla="*/ 378936 h 608486"/>
                <a:gd name="connsiteX7" fmla="*/ 80374 w 459945"/>
                <a:gd name="connsiteY7" fmla="*/ 378936 h 608486"/>
                <a:gd name="connsiteX8" fmla="*/ 80374 w 459945"/>
                <a:gd name="connsiteY8" fmla="*/ 298633 h 608486"/>
                <a:gd name="connsiteX9" fmla="*/ 322413 w 459945"/>
                <a:gd name="connsiteY9" fmla="*/ 298633 h 608486"/>
                <a:gd name="connsiteX10" fmla="*/ 322413 w 459945"/>
                <a:gd name="connsiteY10" fmla="*/ 321426 h 608486"/>
                <a:gd name="connsiteX11" fmla="*/ 80374 w 459945"/>
                <a:gd name="connsiteY11" fmla="*/ 321426 h 608486"/>
                <a:gd name="connsiteX12" fmla="*/ 113187 w 459945"/>
                <a:gd name="connsiteY12" fmla="*/ 111260 h 608486"/>
                <a:gd name="connsiteX13" fmla="*/ 92093 w 459945"/>
                <a:gd name="connsiteY13" fmla="*/ 160837 h 608486"/>
                <a:gd name="connsiteX14" fmla="*/ 161084 w 459945"/>
                <a:gd name="connsiteY14" fmla="*/ 229749 h 608486"/>
                <a:gd name="connsiteX15" fmla="*/ 222630 w 459945"/>
                <a:gd name="connsiteY15" fmla="*/ 191575 h 608486"/>
                <a:gd name="connsiteX16" fmla="*/ 160836 w 459945"/>
                <a:gd name="connsiteY16" fmla="*/ 182403 h 608486"/>
                <a:gd name="connsiteX17" fmla="*/ 152646 w 459945"/>
                <a:gd name="connsiteY17" fmla="*/ 176949 h 608486"/>
                <a:gd name="connsiteX18" fmla="*/ 161084 w 459945"/>
                <a:gd name="connsiteY18" fmla="*/ 91925 h 608486"/>
                <a:gd name="connsiteX19" fmla="*/ 132048 w 459945"/>
                <a:gd name="connsiteY19" fmla="*/ 98122 h 608486"/>
                <a:gd name="connsiteX20" fmla="*/ 169522 w 459945"/>
                <a:gd name="connsiteY20" fmla="*/ 160341 h 608486"/>
                <a:gd name="connsiteX21" fmla="*/ 229330 w 459945"/>
                <a:gd name="connsiteY21" fmla="*/ 169265 h 608486"/>
                <a:gd name="connsiteX22" fmla="*/ 230075 w 459945"/>
                <a:gd name="connsiteY22" fmla="*/ 160837 h 608486"/>
                <a:gd name="connsiteX23" fmla="*/ 161084 w 459945"/>
                <a:gd name="connsiteY23" fmla="*/ 91925 h 608486"/>
                <a:gd name="connsiteX24" fmla="*/ 161084 w 459945"/>
                <a:gd name="connsiteY24" fmla="*/ 68872 h 608486"/>
                <a:gd name="connsiteX25" fmla="*/ 252906 w 459945"/>
                <a:gd name="connsiteY25" fmla="*/ 160837 h 608486"/>
                <a:gd name="connsiteX26" fmla="*/ 161084 w 459945"/>
                <a:gd name="connsiteY26" fmla="*/ 252554 h 608486"/>
                <a:gd name="connsiteX27" fmla="*/ 69013 w 459945"/>
                <a:gd name="connsiteY27" fmla="*/ 160837 h 608486"/>
                <a:gd name="connsiteX28" fmla="*/ 161084 w 459945"/>
                <a:gd name="connsiteY28" fmla="*/ 68872 h 608486"/>
                <a:gd name="connsiteX29" fmla="*/ 23084 w 459945"/>
                <a:gd name="connsiteY29" fmla="*/ 23051 h 608486"/>
                <a:gd name="connsiteX30" fmla="*/ 23084 w 459945"/>
                <a:gd name="connsiteY30" fmla="*/ 585683 h 608486"/>
                <a:gd name="connsiteX31" fmla="*/ 437109 w 459945"/>
                <a:gd name="connsiteY31" fmla="*/ 585683 h 608486"/>
                <a:gd name="connsiteX32" fmla="*/ 437109 w 459945"/>
                <a:gd name="connsiteY32" fmla="*/ 112774 h 608486"/>
                <a:gd name="connsiteX33" fmla="*/ 353212 w 459945"/>
                <a:gd name="connsiteY33" fmla="*/ 23051 h 608486"/>
                <a:gd name="connsiteX34" fmla="*/ 11418 w 459945"/>
                <a:gd name="connsiteY34" fmla="*/ 0 h 608486"/>
                <a:gd name="connsiteX35" fmla="*/ 353212 w 459945"/>
                <a:gd name="connsiteY35" fmla="*/ 0 h 608486"/>
                <a:gd name="connsiteX36" fmla="*/ 459945 w 459945"/>
                <a:gd name="connsiteY36" fmla="*/ 112774 h 608486"/>
                <a:gd name="connsiteX37" fmla="*/ 459945 w 459945"/>
                <a:gd name="connsiteY37" fmla="*/ 597085 h 608486"/>
                <a:gd name="connsiteX38" fmla="*/ 448527 w 459945"/>
                <a:gd name="connsiteY38" fmla="*/ 608486 h 608486"/>
                <a:gd name="connsiteX39" fmla="*/ 11418 w 459945"/>
                <a:gd name="connsiteY39" fmla="*/ 608486 h 608486"/>
                <a:gd name="connsiteX40" fmla="*/ 0 w 459945"/>
                <a:gd name="connsiteY40" fmla="*/ 597085 h 608486"/>
                <a:gd name="connsiteX41" fmla="*/ 0 w 459945"/>
                <a:gd name="connsiteY41" fmla="*/ 11401 h 608486"/>
                <a:gd name="connsiteX42" fmla="*/ 11418 w 459945"/>
                <a:gd name="connsiteY42"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9945" h="608486">
                  <a:moveTo>
                    <a:pt x="80374" y="413443"/>
                  </a:moveTo>
                  <a:lnTo>
                    <a:pt x="287413" y="413443"/>
                  </a:lnTo>
                  <a:lnTo>
                    <a:pt x="287413" y="436236"/>
                  </a:lnTo>
                  <a:lnTo>
                    <a:pt x="80374" y="436236"/>
                  </a:lnTo>
                  <a:close/>
                  <a:moveTo>
                    <a:pt x="80374" y="355932"/>
                  </a:moveTo>
                  <a:lnTo>
                    <a:pt x="241475" y="355932"/>
                  </a:lnTo>
                  <a:lnTo>
                    <a:pt x="241475" y="378936"/>
                  </a:lnTo>
                  <a:lnTo>
                    <a:pt x="80374" y="378936"/>
                  </a:lnTo>
                  <a:close/>
                  <a:moveTo>
                    <a:pt x="80374" y="298633"/>
                  </a:moveTo>
                  <a:lnTo>
                    <a:pt x="322413" y="298633"/>
                  </a:lnTo>
                  <a:lnTo>
                    <a:pt x="322413" y="321426"/>
                  </a:lnTo>
                  <a:lnTo>
                    <a:pt x="80374" y="321426"/>
                  </a:lnTo>
                  <a:close/>
                  <a:moveTo>
                    <a:pt x="113187" y="111260"/>
                  </a:moveTo>
                  <a:cubicBezTo>
                    <a:pt x="100034" y="123654"/>
                    <a:pt x="92093" y="141254"/>
                    <a:pt x="92093" y="160837"/>
                  </a:cubicBezTo>
                  <a:cubicBezTo>
                    <a:pt x="92093" y="198763"/>
                    <a:pt x="122866" y="229749"/>
                    <a:pt x="161084" y="229749"/>
                  </a:cubicBezTo>
                  <a:cubicBezTo>
                    <a:pt x="187886" y="229749"/>
                    <a:pt x="211214" y="214132"/>
                    <a:pt x="222630" y="191575"/>
                  </a:cubicBezTo>
                  <a:lnTo>
                    <a:pt x="160836" y="182403"/>
                  </a:lnTo>
                  <a:cubicBezTo>
                    <a:pt x="157361" y="181907"/>
                    <a:pt x="154383" y="179924"/>
                    <a:pt x="152646" y="176949"/>
                  </a:cubicBezTo>
                  <a:close/>
                  <a:moveTo>
                    <a:pt x="161084" y="91925"/>
                  </a:moveTo>
                  <a:cubicBezTo>
                    <a:pt x="150661" y="91925"/>
                    <a:pt x="140982" y="94156"/>
                    <a:pt x="132048" y="98122"/>
                  </a:cubicBezTo>
                  <a:lnTo>
                    <a:pt x="169522" y="160341"/>
                  </a:lnTo>
                  <a:lnTo>
                    <a:pt x="229330" y="169265"/>
                  </a:lnTo>
                  <a:cubicBezTo>
                    <a:pt x="229827" y="166538"/>
                    <a:pt x="230075" y="163564"/>
                    <a:pt x="230075" y="160837"/>
                  </a:cubicBezTo>
                  <a:cubicBezTo>
                    <a:pt x="230075" y="122663"/>
                    <a:pt x="199054" y="91925"/>
                    <a:pt x="161084" y="91925"/>
                  </a:cubicBezTo>
                  <a:close/>
                  <a:moveTo>
                    <a:pt x="161084" y="68872"/>
                  </a:moveTo>
                  <a:cubicBezTo>
                    <a:pt x="211710" y="68872"/>
                    <a:pt x="252906" y="110021"/>
                    <a:pt x="252906" y="160837"/>
                  </a:cubicBezTo>
                  <a:cubicBezTo>
                    <a:pt x="252906" y="211405"/>
                    <a:pt x="211710" y="252554"/>
                    <a:pt x="161084" y="252554"/>
                  </a:cubicBezTo>
                  <a:cubicBezTo>
                    <a:pt x="110209" y="252554"/>
                    <a:pt x="69013" y="211405"/>
                    <a:pt x="69013" y="160837"/>
                  </a:cubicBezTo>
                  <a:cubicBezTo>
                    <a:pt x="69013" y="110021"/>
                    <a:pt x="110209" y="68872"/>
                    <a:pt x="161084" y="68872"/>
                  </a:cubicBezTo>
                  <a:close/>
                  <a:moveTo>
                    <a:pt x="23084" y="23051"/>
                  </a:moveTo>
                  <a:lnTo>
                    <a:pt x="23084" y="585683"/>
                  </a:lnTo>
                  <a:lnTo>
                    <a:pt x="437109" y="585683"/>
                  </a:lnTo>
                  <a:lnTo>
                    <a:pt x="437109" y="112774"/>
                  </a:lnTo>
                  <a:cubicBezTo>
                    <a:pt x="437109" y="85015"/>
                    <a:pt x="379027" y="23051"/>
                    <a:pt x="353212" y="23051"/>
                  </a:cubicBezTo>
                  <a:close/>
                  <a:moveTo>
                    <a:pt x="11418" y="0"/>
                  </a:moveTo>
                  <a:lnTo>
                    <a:pt x="353212" y="0"/>
                  </a:lnTo>
                  <a:cubicBezTo>
                    <a:pt x="391189" y="0"/>
                    <a:pt x="459945" y="72622"/>
                    <a:pt x="459945" y="112774"/>
                  </a:cubicBezTo>
                  <a:lnTo>
                    <a:pt x="459945" y="597085"/>
                  </a:lnTo>
                  <a:cubicBezTo>
                    <a:pt x="459945" y="603529"/>
                    <a:pt x="454981" y="608486"/>
                    <a:pt x="448527" y="608486"/>
                  </a:cubicBezTo>
                  <a:lnTo>
                    <a:pt x="11418" y="608486"/>
                  </a:lnTo>
                  <a:cubicBezTo>
                    <a:pt x="5212" y="608486"/>
                    <a:pt x="0" y="603529"/>
                    <a:pt x="0" y="597085"/>
                  </a:cubicBezTo>
                  <a:lnTo>
                    <a:pt x="0" y="11401"/>
                  </a:lnTo>
                  <a:cubicBezTo>
                    <a:pt x="0" y="5205"/>
                    <a:pt x="5212" y="0"/>
                    <a:pt x="11418"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61" name="组合 60"/>
          <p:cNvGrpSpPr/>
          <p:nvPr/>
        </p:nvGrpSpPr>
        <p:grpSpPr>
          <a:xfrm>
            <a:off x="4027432" y="2181982"/>
            <a:ext cx="1778417" cy="1765904"/>
            <a:chOff x="4027432" y="2181982"/>
            <a:chExt cx="1778417" cy="1765904"/>
          </a:xfrm>
        </p:grpSpPr>
        <p:sp>
          <p:nvSpPr>
            <p:cNvPr id="62" name="矩形 61"/>
            <p:cNvSpPr/>
            <p:nvPr/>
          </p:nvSpPr>
          <p:spPr>
            <a:xfrm>
              <a:off x="4027432"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3" name="î$lïḑè"/>
            <p:cNvSpPr/>
            <p:nvPr/>
          </p:nvSpPr>
          <p:spPr>
            <a:xfrm>
              <a:off x="4208727" y="3125131"/>
              <a:ext cx="1006998"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传播途径</a:t>
              </a:r>
              <a:endParaRPr lang="en-US" altLang="zh-CN" sz="1600">
                <a:solidFill>
                  <a:schemeClr val="tx1">
                    <a:lumMod val="85000"/>
                    <a:lumOff val="15000"/>
                  </a:schemeClr>
                </a:solidFill>
                <a:latin typeface="+mj-ea"/>
              </a:endParaRPr>
            </a:p>
          </p:txBody>
        </p:sp>
        <p:sp>
          <p:nvSpPr>
            <p:cNvPr id="64" name="文本框 63"/>
            <p:cNvSpPr txBox="1"/>
            <p:nvPr/>
          </p:nvSpPr>
          <p:spPr>
            <a:xfrm>
              <a:off x="4208727"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02</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65" name="平行四边形 64"/>
            <p:cNvSpPr/>
            <p:nvPr/>
          </p:nvSpPr>
          <p:spPr>
            <a:xfrm>
              <a:off x="4208727" y="2739018"/>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6" name="big-shopping-store_81861"/>
            <p:cNvSpPr/>
            <p:nvPr/>
          </p:nvSpPr>
          <p:spPr>
            <a:xfrm>
              <a:off x="5121439" y="3363298"/>
              <a:ext cx="575617" cy="501199"/>
            </a:xfrm>
            <a:custGeom>
              <a:avLst/>
              <a:gdLst>
                <a:gd name="connsiteX0" fmla="*/ 325961 w 623869"/>
                <a:gd name="connsiteY0" fmla="*/ 352386 h 543213"/>
                <a:gd name="connsiteX1" fmla="*/ 325961 w 623869"/>
                <a:gd name="connsiteY1" fmla="*/ 433149 h 543213"/>
                <a:gd name="connsiteX2" fmla="*/ 462677 w 623869"/>
                <a:gd name="connsiteY2" fmla="*/ 433149 h 543213"/>
                <a:gd name="connsiteX3" fmla="*/ 462677 w 623869"/>
                <a:gd name="connsiteY3" fmla="*/ 352386 h 543213"/>
                <a:gd name="connsiteX4" fmla="*/ 193137 w 623869"/>
                <a:gd name="connsiteY4" fmla="*/ 339208 h 543213"/>
                <a:gd name="connsiteX5" fmla="*/ 205133 w 623869"/>
                <a:gd name="connsiteY5" fmla="*/ 351190 h 543213"/>
                <a:gd name="connsiteX6" fmla="*/ 205133 w 623869"/>
                <a:gd name="connsiteY6" fmla="*/ 432369 h 543213"/>
                <a:gd name="connsiteX7" fmla="*/ 193137 w 623869"/>
                <a:gd name="connsiteY7" fmla="*/ 444351 h 543213"/>
                <a:gd name="connsiteX8" fmla="*/ 181141 w 623869"/>
                <a:gd name="connsiteY8" fmla="*/ 432369 h 543213"/>
                <a:gd name="connsiteX9" fmla="*/ 181141 w 623869"/>
                <a:gd name="connsiteY9" fmla="*/ 351190 h 543213"/>
                <a:gd name="connsiteX10" fmla="*/ 193137 w 623869"/>
                <a:gd name="connsiteY10" fmla="*/ 339208 h 543213"/>
                <a:gd name="connsiteX11" fmla="*/ 313955 w 623869"/>
                <a:gd name="connsiteY11" fmla="*/ 328412 h 543213"/>
                <a:gd name="connsiteX12" fmla="*/ 474683 w 623869"/>
                <a:gd name="connsiteY12" fmla="*/ 328412 h 543213"/>
                <a:gd name="connsiteX13" fmla="*/ 486689 w 623869"/>
                <a:gd name="connsiteY13" fmla="*/ 340399 h 543213"/>
                <a:gd name="connsiteX14" fmla="*/ 486689 w 623869"/>
                <a:gd name="connsiteY14" fmla="*/ 445136 h 543213"/>
                <a:gd name="connsiteX15" fmla="*/ 474683 w 623869"/>
                <a:gd name="connsiteY15" fmla="*/ 457123 h 543213"/>
                <a:gd name="connsiteX16" fmla="*/ 313955 w 623869"/>
                <a:gd name="connsiteY16" fmla="*/ 457123 h 543213"/>
                <a:gd name="connsiteX17" fmla="*/ 301949 w 623869"/>
                <a:gd name="connsiteY17" fmla="*/ 445136 h 543213"/>
                <a:gd name="connsiteX18" fmla="*/ 301949 w 623869"/>
                <a:gd name="connsiteY18" fmla="*/ 340399 h 543213"/>
                <a:gd name="connsiteX19" fmla="*/ 313955 w 623869"/>
                <a:gd name="connsiteY19" fmla="*/ 328412 h 543213"/>
                <a:gd name="connsiteX20" fmla="*/ 311859 w 623869"/>
                <a:gd name="connsiteY20" fmla="*/ 228161 h 543213"/>
                <a:gd name="connsiteX21" fmla="*/ 248977 w 623869"/>
                <a:gd name="connsiteY21" fmla="*/ 270258 h 543213"/>
                <a:gd name="connsiteX22" fmla="*/ 248977 w 623869"/>
                <a:gd name="connsiteY22" fmla="*/ 517895 h 543213"/>
                <a:gd name="connsiteX23" fmla="*/ 539676 w 623869"/>
                <a:gd name="connsiteY23" fmla="*/ 517895 h 543213"/>
                <a:gd name="connsiteX24" fmla="*/ 539676 w 623869"/>
                <a:gd name="connsiteY24" fmla="*/ 271007 h 543213"/>
                <a:gd name="connsiteX25" fmla="*/ 536824 w 623869"/>
                <a:gd name="connsiteY25" fmla="*/ 271157 h 543213"/>
                <a:gd name="connsiteX26" fmla="*/ 461936 w 623869"/>
                <a:gd name="connsiteY26" fmla="*/ 228161 h 543213"/>
                <a:gd name="connsiteX27" fmla="*/ 386898 w 623869"/>
                <a:gd name="connsiteY27" fmla="*/ 271157 h 543213"/>
                <a:gd name="connsiteX28" fmla="*/ 311859 w 623869"/>
                <a:gd name="connsiteY28" fmla="*/ 228161 h 543213"/>
                <a:gd name="connsiteX29" fmla="*/ 161933 w 623869"/>
                <a:gd name="connsiteY29" fmla="*/ 228161 h 543213"/>
                <a:gd name="connsiteX30" fmla="*/ 87045 w 623869"/>
                <a:gd name="connsiteY30" fmla="*/ 271157 h 543213"/>
                <a:gd name="connsiteX31" fmla="*/ 84193 w 623869"/>
                <a:gd name="connsiteY31" fmla="*/ 271007 h 543213"/>
                <a:gd name="connsiteX32" fmla="*/ 84193 w 623869"/>
                <a:gd name="connsiteY32" fmla="*/ 517895 h 543213"/>
                <a:gd name="connsiteX33" fmla="*/ 224965 w 623869"/>
                <a:gd name="connsiteY33" fmla="*/ 517895 h 543213"/>
                <a:gd name="connsiteX34" fmla="*/ 224965 w 623869"/>
                <a:gd name="connsiteY34" fmla="*/ 270258 h 543213"/>
                <a:gd name="connsiteX35" fmla="*/ 161933 w 623869"/>
                <a:gd name="connsiteY35" fmla="*/ 228161 h 543213"/>
                <a:gd name="connsiteX36" fmla="*/ 474993 w 623869"/>
                <a:gd name="connsiteY36" fmla="*/ 196252 h 543213"/>
                <a:gd name="connsiteX37" fmla="*/ 536824 w 623869"/>
                <a:gd name="connsiteY37" fmla="*/ 247187 h 543213"/>
                <a:gd name="connsiteX38" fmla="*/ 598656 w 623869"/>
                <a:gd name="connsiteY38" fmla="*/ 196252 h 543213"/>
                <a:gd name="connsiteX39" fmla="*/ 325066 w 623869"/>
                <a:gd name="connsiteY39" fmla="*/ 196252 h 543213"/>
                <a:gd name="connsiteX40" fmla="*/ 386898 w 623869"/>
                <a:gd name="connsiteY40" fmla="*/ 247187 h 543213"/>
                <a:gd name="connsiteX41" fmla="*/ 448729 w 623869"/>
                <a:gd name="connsiteY41" fmla="*/ 196252 h 543213"/>
                <a:gd name="connsiteX42" fmla="*/ 175140 w 623869"/>
                <a:gd name="connsiteY42" fmla="*/ 196252 h 543213"/>
                <a:gd name="connsiteX43" fmla="*/ 236971 w 623869"/>
                <a:gd name="connsiteY43" fmla="*/ 247187 h 543213"/>
                <a:gd name="connsiteX44" fmla="*/ 298803 w 623869"/>
                <a:gd name="connsiteY44" fmla="*/ 196252 h 543213"/>
                <a:gd name="connsiteX45" fmla="*/ 25213 w 623869"/>
                <a:gd name="connsiteY45" fmla="*/ 196252 h 543213"/>
                <a:gd name="connsiteX46" fmla="*/ 87045 w 623869"/>
                <a:gd name="connsiteY46" fmla="*/ 247187 h 543213"/>
                <a:gd name="connsiteX47" fmla="*/ 148876 w 623869"/>
                <a:gd name="connsiteY47" fmla="*/ 196252 h 543213"/>
                <a:gd name="connsiteX48" fmla="*/ 24012 w 623869"/>
                <a:gd name="connsiteY48" fmla="*/ 23970 h 543213"/>
                <a:gd name="connsiteX49" fmla="*/ 24012 w 623869"/>
                <a:gd name="connsiteY49" fmla="*/ 172282 h 543213"/>
                <a:gd name="connsiteX50" fmla="*/ 599857 w 623869"/>
                <a:gd name="connsiteY50" fmla="*/ 172282 h 543213"/>
                <a:gd name="connsiteX51" fmla="*/ 599857 w 623869"/>
                <a:gd name="connsiteY51" fmla="*/ 23970 h 543213"/>
                <a:gd name="connsiteX52" fmla="*/ 12006 w 623869"/>
                <a:gd name="connsiteY52" fmla="*/ 0 h 543213"/>
                <a:gd name="connsiteX53" fmla="*/ 611863 w 623869"/>
                <a:gd name="connsiteY53" fmla="*/ 0 h 543213"/>
                <a:gd name="connsiteX54" fmla="*/ 623869 w 623869"/>
                <a:gd name="connsiteY54" fmla="*/ 11985 h 543213"/>
                <a:gd name="connsiteX55" fmla="*/ 623869 w 623869"/>
                <a:gd name="connsiteY55" fmla="*/ 184267 h 543213"/>
                <a:gd name="connsiteX56" fmla="*/ 563688 w 623869"/>
                <a:gd name="connsiteY56" fmla="*/ 266812 h 543213"/>
                <a:gd name="connsiteX57" fmla="*/ 563688 w 623869"/>
                <a:gd name="connsiteY57" fmla="*/ 519243 h 543213"/>
                <a:gd name="connsiteX58" fmla="*/ 611863 w 623869"/>
                <a:gd name="connsiteY58" fmla="*/ 519243 h 543213"/>
                <a:gd name="connsiteX59" fmla="*/ 623869 w 623869"/>
                <a:gd name="connsiteY59" fmla="*/ 531228 h 543213"/>
                <a:gd name="connsiteX60" fmla="*/ 611863 w 623869"/>
                <a:gd name="connsiteY60" fmla="*/ 543213 h 543213"/>
                <a:gd name="connsiteX61" fmla="*/ 12006 w 623869"/>
                <a:gd name="connsiteY61" fmla="*/ 543213 h 543213"/>
                <a:gd name="connsiteX62" fmla="*/ 0 w 623869"/>
                <a:gd name="connsiteY62" fmla="*/ 531228 h 543213"/>
                <a:gd name="connsiteX63" fmla="*/ 12006 w 623869"/>
                <a:gd name="connsiteY63" fmla="*/ 519243 h 543213"/>
                <a:gd name="connsiteX64" fmla="*/ 60181 w 623869"/>
                <a:gd name="connsiteY64" fmla="*/ 519243 h 543213"/>
                <a:gd name="connsiteX65" fmla="*/ 60181 w 623869"/>
                <a:gd name="connsiteY65" fmla="*/ 266812 h 543213"/>
                <a:gd name="connsiteX66" fmla="*/ 0 w 623869"/>
                <a:gd name="connsiteY66" fmla="*/ 184267 h 543213"/>
                <a:gd name="connsiteX67" fmla="*/ 0 w 623869"/>
                <a:gd name="connsiteY67" fmla="*/ 11985 h 543213"/>
                <a:gd name="connsiteX68" fmla="*/ 12006 w 623869"/>
                <a:gd name="connsiteY68" fmla="*/ 0 h 54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23869" h="543213">
                  <a:moveTo>
                    <a:pt x="325961" y="352386"/>
                  </a:moveTo>
                  <a:lnTo>
                    <a:pt x="325961" y="433149"/>
                  </a:lnTo>
                  <a:lnTo>
                    <a:pt x="462677" y="433149"/>
                  </a:lnTo>
                  <a:lnTo>
                    <a:pt x="462677" y="352386"/>
                  </a:lnTo>
                  <a:close/>
                  <a:moveTo>
                    <a:pt x="193137" y="339208"/>
                  </a:moveTo>
                  <a:cubicBezTo>
                    <a:pt x="199735" y="339208"/>
                    <a:pt x="205133" y="344600"/>
                    <a:pt x="205133" y="351190"/>
                  </a:cubicBezTo>
                  <a:lnTo>
                    <a:pt x="205133" y="432369"/>
                  </a:lnTo>
                  <a:cubicBezTo>
                    <a:pt x="205133" y="439109"/>
                    <a:pt x="199735" y="444351"/>
                    <a:pt x="193137" y="444351"/>
                  </a:cubicBezTo>
                  <a:cubicBezTo>
                    <a:pt x="186389" y="444351"/>
                    <a:pt x="181141" y="439109"/>
                    <a:pt x="181141" y="432369"/>
                  </a:cubicBezTo>
                  <a:lnTo>
                    <a:pt x="181141" y="351190"/>
                  </a:lnTo>
                  <a:cubicBezTo>
                    <a:pt x="181141" y="344600"/>
                    <a:pt x="186389" y="339208"/>
                    <a:pt x="193137" y="339208"/>
                  </a:cubicBezTo>
                  <a:close/>
                  <a:moveTo>
                    <a:pt x="313955" y="328412"/>
                  </a:moveTo>
                  <a:lnTo>
                    <a:pt x="474683" y="328412"/>
                  </a:lnTo>
                  <a:cubicBezTo>
                    <a:pt x="481436" y="328412"/>
                    <a:pt x="486689" y="333806"/>
                    <a:pt x="486689" y="340399"/>
                  </a:cubicBezTo>
                  <a:lnTo>
                    <a:pt x="486689" y="445136"/>
                  </a:lnTo>
                  <a:cubicBezTo>
                    <a:pt x="486689" y="451729"/>
                    <a:pt x="481436" y="457123"/>
                    <a:pt x="474683" y="457123"/>
                  </a:cubicBezTo>
                  <a:lnTo>
                    <a:pt x="313955" y="457123"/>
                  </a:lnTo>
                  <a:cubicBezTo>
                    <a:pt x="307352" y="457123"/>
                    <a:pt x="301949" y="451729"/>
                    <a:pt x="301949" y="445136"/>
                  </a:cubicBezTo>
                  <a:lnTo>
                    <a:pt x="301949" y="340399"/>
                  </a:lnTo>
                  <a:cubicBezTo>
                    <a:pt x="301949" y="333806"/>
                    <a:pt x="307352" y="328412"/>
                    <a:pt x="313955" y="328412"/>
                  </a:cubicBezTo>
                  <a:close/>
                  <a:moveTo>
                    <a:pt x="311859" y="228161"/>
                  </a:moveTo>
                  <a:cubicBezTo>
                    <a:pt x="298653" y="250633"/>
                    <a:pt x="275841" y="266513"/>
                    <a:pt x="248977" y="270258"/>
                  </a:cubicBezTo>
                  <a:lnTo>
                    <a:pt x="248977" y="517895"/>
                  </a:lnTo>
                  <a:lnTo>
                    <a:pt x="539676" y="517895"/>
                  </a:lnTo>
                  <a:lnTo>
                    <a:pt x="539676" y="271007"/>
                  </a:lnTo>
                  <a:cubicBezTo>
                    <a:pt x="538776" y="271007"/>
                    <a:pt x="537875" y="271157"/>
                    <a:pt x="536824" y="271157"/>
                  </a:cubicBezTo>
                  <a:cubicBezTo>
                    <a:pt x="505008" y="271157"/>
                    <a:pt x="477094" y="253779"/>
                    <a:pt x="461936" y="228161"/>
                  </a:cubicBezTo>
                  <a:cubicBezTo>
                    <a:pt x="446778" y="253779"/>
                    <a:pt x="418864" y="271157"/>
                    <a:pt x="386898" y="271157"/>
                  </a:cubicBezTo>
                  <a:cubicBezTo>
                    <a:pt x="354932" y="271157"/>
                    <a:pt x="327017" y="253929"/>
                    <a:pt x="311859" y="228161"/>
                  </a:cubicBezTo>
                  <a:close/>
                  <a:moveTo>
                    <a:pt x="161933" y="228161"/>
                  </a:moveTo>
                  <a:cubicBezTo>
                    <a:pt x="146775" y="253779"/>
                    <a:pt x="118861" y="271157"/>
                    <a:pt x="87045" y="271157"/>
                  </a:cubicBezTo>
                  <a:cubicBezTo>
                    <a:pt x="85994" y="271157"/>
                    <a:pt x="85094" y="271007"/>
                    <a:pt x="84193" y="271007"/>
                  </a:cubicBezTo>
                  <a:lnTo>
                    <a:pt x="84193" y="517895"/>
                  </a:lnTo>
                  <a:lnTo>
                    <a:pt x="224965" y="517895"/>
                  </a:lnTo>
                  <a:lnTo>
                    <a:pt x="224965" y="270258"/>
                  </a:lnTo>
                  <a:cubicBezTo>
                    <a:pt x="198101" y="266513"/>
                    <a:pt x="175140" y="250633"/>
                    <a:pt x="161933" y="228161"/>
                  </a:cubicBezTo>
                  <a:close/>
                  <a:moveTo>
                    <a:pt x="474993" y="196252"/>
                  </a:moveTo>
                  <a:cubicBezTo>
                    <a:pt x="480696" y="225165"/>
                    <a:pt x="506209" y="247187"/>
                    <a:pt x="536824" y="247187"/>
                  </a:cubicBezTo>
                  <a:cubicBezTo>
                    <a:pt x="567440" y="247187"/>
                    <a:pt x="593103" y="225165"/>
                    <a:pt x="598656" y="196252"/>
                  </a:cubicBezTo>
                  <a:close/>
                  <a:moveTo>
                    <a:pt x="325066" y="196252"/>
                  </a:moveTo>
                  <a:cubicBezTo>
                    <a:pt x="330769" y="225165"/>
                    <a:pt x="356282" y="247187"/>
                    <a:pt x="386898" y="247187"/>
                  </a:cubicBezTo>
                  <a:cubicBezTo>
                    <a:pt x="417514" y="247187"/>
                    <a:pt x="443027" y="225165"/>
                    <a:pt x="448729" y="196252"/>
                  </a:cubicBezTo>
                  <a:close/>
                  <a:moveTo>
                    <a:pt x="175140" y="196252"/>
                  </a:moveTo>
                  <a:cubicBezTo>
                    <a:pt x="180692" y="225165"/>
                    <a:pt x="206356" y="247187"/>
                    <a:pt x="236971" y="247187"/>
                  </a:cubicBezTo>
                  <a:cubicBezTo>
                    <a:pt x="267587" y="247187"/>
                    <a:pt x="293100" y="225165"/>
                    <a:pt x="298803" y="196252"/>
                  </a:cubicBezTo>
                  <a:close/>
                  <a:moveTo>
                    <a:pt x="25213" y="196252"/>
                  </a:moveTo>
                  <a:cubicBezTo>
                    <a:pt x="30766" y="225165"/>
                    <a:pt x="56429" y="247187"/>
                    <a:pt x="87045" y="247187"/>
                  </a:cubicBezTo>
                  <a:cubicBezTo>
                    <a:pt x="117660" y="247187"/>
                    <a:pt x="143173" y="225165"/>
                    <a:pt x="148876" y="196252"/>
                  </a:cubicBezTo>
                  <a:close/>
                  <a:moveTo>
                    <a:pt x="24012" y="23970"/>
                  </a:moveTo>
                  <a:lnTo>
                    <a:pt x="24012" y="172282"/>
                  </a:lnTo>
                  <a:lnTo>
                    <a:pt x="599857" y="172282"/>
                  </a:lnTo>
                  <a:lnTo>
                    <a:pt x="599857" y="23970"/>
                  </a:lnTo>
                  <a:close/>
                  <a:moveTo>
                    <a:pt x="12006" y="0"/>
                  </a:moveTo>
                  <a:lnTo>
                    <a:pt x="611863" y="0"/>
                  </a:lnTo>
                  <a:cubicBezTo>
                    <a:pt x="618466" y="0"/>
                    <a:pt x="623869" y="5393"/>
                    <a:pt x="623869" y="11985"/>
                  </a:cubicBezTo>
                  <a:lnTo>
                    <a:pt x="623869" y="184267"/>
                  </a:lnTo>
                  <a:cubicBezTo>
                    <a:pt x="623869" y="222768"/>
                    <a:pt x="598656" y="255577"/>
                    <a:pt x="563688" y="266812"/>
                  </a:cubicBezTo>
                  <a:lnTo>
                    <a:pt x="563688" y="519243"/>
                  </a:lnTo>
                  <a:lnTo>
                    <a:pt x="611863" y="519243"/>
                  </a:lnTo>
                  <a:cubicBezTo>
                    <a:pt x="618466" y="519243"/>
                    <a:pt x="623869" y="524637"/>
                    <a:pt x="623869" y="531228"/>
                  </a:cubicBezTo>
                  <a:cubicBezTo>
                    <a:pt x="623869" y="537820"/>
                    <a:pt x="618466" y="543213"/>
                    <a:pt x="611863" y="543213"/>
                  </a:cubicBezTo>
                  <a:lnTo>
                    <a:pt x="12006" y="543213"/>
                  </a:lnTo>
                  <a:cubicBezTo>
                    <a:pt x="5403" y="543213"/>
                    <a:pt x="0" y="537820"/>
                    <a:pt x="0" y="531228"/>
                  </a:cubicBezTo>
                  <a:cubicBezTo>
                    <a:pt x="0" y="524637"/>
                    <a:pt x="5403" y="519243"/>
                    <a:pt x="12006" y="519243"/>
                  </a:cubicBezTo>
                  <a:lnTo>
                    <a:pt x="60181" y="519243"/>
                  </a:lnTo>
                  <a:lnTo>
                    <a:pt x="60181" y="266812"/>
                  </a:lnTo>
                  <a:cubicBezTo>
                    <a:pt x="25213" y="255577"/>
                    <a:pt x="0" y="222768"/>
                    <a:pt x="0" y="184267"/>
                  </a:cubicBezTo>
                  <a:lnTo>
                    <a:pt x="0" y="11985"/>
                  </a:lnTo>
                  <a:cubicBezTo>
                    <a:pt x="0" y="5393"/>
                    <a:pt x="5403" y="0"/>
                    <a:pt x="12006"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67" name="组合 66"/>
          <p:cNvGrpSpPr/>
          <p:nvPr/>
        </p:nvGrpSpPr>
        <p:grpSpPr>
          <a:xfrm>
            <a:off x="8614605" y="2181982"/>
            <a:ext cx="1778417" cy="1765904"/>
            <a:chOff x="8614605" y="2181982"/>
            <a:chExt cx="1778417" cy="1765904"/>
          </a:xfrm>
        </p:grpSpPr>
        <p:sp>
          <p:nvSpPr>
            <p:cNvPr id="68" name="矩形 67"/>
            <p:cNvSpPr/>
            <p:nvPr/>
          </p:nvSpPr>
          <p:spPr>
            <a:xfrm>
              <a:off x="8614605"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69" name="î$lïḑè"/>
            <p:cNvSpPr/>
            <p:nvPr/>
          </p:nvSpPr>
          <p:spPr>
            <a:xfrm>
              <a:off x="8795900" y="3125131"/>
              <a:ext cx="1128029"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历史</a:t>
              </a:r>
              <a:endParaRPr lang="en-US" altLang="zh-CN" sz="1600">
                <a:solidFill>
                  <a:schemeClr val="tx1">
                    <a:lumMod val="85000"/>
                    <a:lumOff val="15000"/>
                  </a:schemeClr>
                </a:solidFill>
                <a:latin typeface="+mj-ea"/>
              </a:endParaRPr>
            </a:p>
          </p:txBody>
        </p:sp>
        <p:sp>
          <p:nvSpPr>
            <p:cNvPr id="70" name="文本框 69"/>
            <p:cNvSpPr txBox="1"/>
            <p:nvPr/>
          </p:nvSpPr>
          <p:spPr>
            <a:xfrm>
              <a:off x="8795900"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04</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71" name="平行四边形 70"/>
            <p:cNvSpPr/>
            <p:nvPr/>
          </p:nvSpPr>
          <p:spPr>
            <a:xfrm>
              <a:off x="8795900" y="2739018"/>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72" name="appreciation_158345"/>
            <p:cNvSpPr/>
            <p:nvPr/>
          </p:nvSpPr>
          <p:spPr>
            <a:xfrm>
              <a:off x="9766854" y="3416301"/>
              <a:ext cx="575617" cy="456888"/>
            </a:xfrm>
            <a:custGeom>
              <a:avLst/>
              <a:gdLst>
                <a:gd name="connsiteX0" fmla="*/ 397147 w 603652"/>
                <a:gd name="connsiteY0" fmla="*/ 131953 h 479141"/>
                <a:gd name="connsiteX1" fmla="*/ 278902 w 603652"/>
                <a:gd name="connsiteY1" fmla="*/ 250546 h 479141"/>
                <a:gd name="connsiteX2" fmla="*/ 271340 w 603652"/>
                <a:gd name="connsiteY2" fmla="*/ 269032 h 479141"/>
                <a:gd name="connsiteX3" fmla="*/ 278902 w 603652"/>
                <a:gd name="connsiteY3" fmla="*/ 287387 h 479141"/>
                <a:gd name="connsiteX4" fmla="*/ 297414 w 603652"/>
                <a:gd name="connsiteY4" fmla="*/ 295068 h 479141"/>
                <a:gd name="connsiteX5" fmla="*/ 315796 w 603652"/>
                <a:gd name="connsiteY5" fmla="*/ 287387 h 479141"/>
                <a:gd name="connsiteX6" fmla="*/ 359470 w 603652"/>
                <a:gd name="connsiteY6" fmla="*/ 243777 h 479141"/>
                <a:gd name="connsiteX7" fmla="*/ 396365 w 603652"/>
                <a:gd name="connsiteY7" fmla="*/ 243777 h 479141"/>
                <a:gd name="connsiteX8" fmla="*/ 396365 w 603652"/>
                <a:gd name="connsiteY8" fmla="*/ 280618 h 479141"/>
                <a:gd name="connsiteX9" fmla="*/ 309408 w 603652"/>
                <a:gd name="connsiteY9" fmla="*/ 367447 h 479141"/>
                <a:gd name="connsiteX10" fmla="*/ 291026 w 603652"/>
                <a:gd name="connsiteY10" fmla="*/ 374998 h 479141"/>
                <a:gd name="connsiteX11" fmla="*/ 108248 w 603652"/>
                <a:gd name="connsiteY11" fmla="*/ 374998 h 479141"/>
                <a:gd name="connsiteX12" fmla="*/ 82174 w 603652"/>
                <a:gd name="connsiteY12" fmla="*/ 401034 h 479141"/>
                <a:gd name="connsiteX13" fmla="*/ 108248 w 603652"/>
                <a:gd name="connsiteY13" fmla="*/ 427070 h 479141"/>
                <a:gd name="connsiteX14" fmla="*/ 323358 w 603652"/>
                <a:gd name="connsiteY14" fmla="*/ 427070 h 479141"/>
                <a:gd name="connsiteX15" fmla="*/ 507048 w 603652"/>
                <a:gd name="connsiteY15" fmla="*/ 243777 h 479141"/>
                <a:gd name="connsiteX16" fmla="*/ 525431 w 603652"/>
                <a:gd name="connsiteY16" fmla="*/ 236096 h 479141"/>
                <a:gd name="connsiteX17" fmla="*/ 551504 w 603652"/>
                <a:gd name="connsiteY17" fmla="*/ 236096 h 479141"/>
                <a:gd name="connsiteX18" fmla="*/ 551504 w 603652"/>
                <a:gd name="connsiteY18" fmla="*/ 131953 h 479141"/>
                <a:gd name="connsiteX19" fmla="*/ 386326 w 603652"/>
                <a:gd name="connsiteY19" fmla="*/ 79881 h 479141"/>
                <a:gd name="connsiteX20" fmla="*/ 577578 w 603652"/>
                <a:gd name="connsiteY20" fmla="*/ 79881 h 479141"/>
                <a:gd name="connsiteX21" fmla="*/ 603652 w 603652"/>
                <a:gd name="connsiteY21" fmla="*/ 105917 h 479141"/>
                <a:gd name="connsiteX22" fmla="*/ 603652 w 603652"/>
                <a:gd name="connsiteY22" fmla="*/ 262132 h 479141"/>
                <a:gd name="connsiteX23" fmla="*/ 577578 w 603652"/>
                <a:gd name="connsiteY23" fmla="*/ 288168 h 479141"/>
                <a:gd name="connsiteX24" fmla="*/ 536251 w 603652"/>
                <a:gd name="connsiteY24" fmla="*/ 288168 h 479141"/>
                <a:gd name="connsiteX25" fmla="*/ 352691 w 603652"/>
                <a:gd name="connsiteY25" fmla="*/ 471461 h 479141"/>
                <a:gd name="connsiteX26" fmla="*/ 349953 w 603652"/>
                <a:gd name="connsiteY26" fmla="*/ 473934 h 479141"/>
                <a:gd name="connsiteX27" fmla="*/ 334178 w 603652"/>
                <a:gd name="connsiteY27" fmla="*/ 479141 h 479141"/>
                <a:gd name="connsiteX28" fmla="*/ 108248 w 603652"/>
                <a:gd name="connsiteY28" fmla="*/ 479141 h 479141"/>
                <a:gd name="connsiteX29" fmla="*/ 30026 w 603652"/>
                <a:gd name="connsiteY29" fmla="*/ 401034 h 479141"/>
                <a:gd name="connsiteX30" fmla="*/ 108248 w 603652"/>
                <a:gd name="connsiteY30" fmla="*/ 322926 h 479141"/>
                <a:gd name="connsiteX31" fmla="*/ 240703 w 603652"/>
                <a:gd name="connsiteY31" fmla="*/ 322926 h 479141"/>
                <a:gd name="connsiteX32" fmla="*/ 219062 w 603652"/>
                <a:gd name="connsiteY32" fmla="*/ 269032 h 479141"/>
                <a:gd name="connsiteX33" fmla="*/ 242007 w 603652"/>
                <a:gd name="connsiteY33" fmla="*/ 213836 h 479141"/>
                <a:gd name="connsiteX34" fmla="*/ 367944 w 603652"/>
                <a:gd name="connsiteY34" fmla="*/ 87562 h 479141"/>
                <a:gd name="connsiteX35" fmla="*/ 386326 w 603652"/>
                <a:gd name="connsiteY35" fmla="*/ 79881 h 479141"/>
                <a:gd name="connsiteX36" fmla="*/ 212546 w 603652"/>
                <a:gd name="connsiteY36" fmla="*/ 0 h 479141"/>
                <a:gd name="connsiteX37" fmla="*/ 230929 w 603652"/>
                <a:gd name="connsiteY37" fmla="*/ 7615 h 479141"/>
                <a:gd name="connsiteX38" fmla="*/ 230929 w 603652"/>
                <a:gd name="connsiteY38" fmla="*/ 44453 h 479141"/>
                <a:gd name="connsiteX39" fmla="*/ 101856 w 603652"/>
                <a:gd name="connsiteY39" fmla="*/ 173322 h 479141"/>
                <a:gd name="connsiteX40" fmla="*/ 83473 w 603652"/>
                <a:gd name="connsiteY40" fmla="*/ 181002 h 479141"/>
                <a:gd name="connsiteX41" fmla="*/ 65090 w 603652"/>
                <a:gd name="connsiteY41" fmla="*/ 173322 h 479141"/>
                <a:gd name="connsiteX42" fmla="*/ 7725 w 603652"/>
                <a:gd name="connsiteY42" fmla="*/ 116047 h 479141"/>
                <a:gd name="connsiteX43" fmla="*/ 7725 w 603652"/>
                <a:gd name="connsiteY43" fmla="*/ 79209 h 479141"/>
                <a:gd name="connsiteX44" fmla="*/ 44491 w 603652"/>
                <a:gd name="connsiteY44" fmla="*/ 79209 h 479141"/>
                <a:gd name="connsiteX45" fmla="*/ 83473 w 603652"/>
                <a:gd name="connsiteY45" fmla="*/ 118130 h 479141"/>
                <a:gd name="connsiteX46" fmla="*/ 194163 w 603652"/>
                <a:gd name="connsiteY46" fmla="*/ 7615 h 479141"/>
                <a:gd name="connsiteX47" fmla="*/ 212546 w 603652"/>
                <a:gd name="connsiteY47" fmla="*/ 0 h 47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3652" h="479141">
                  <a:moveTo>
                    <a:pt x="397147" y="131953"/>
                  </a:moveTo>
                  <a:lnTo>
                    <a:pt x="278902" y="250546"/>
                  </a:lnTo>
                  <a:cubicBezTo>
                    <a:pt x="273948" y="255493"/>
                    <a:pt x="271340" y="262002"/>
                    <a:pt x="271340" y="269032"/>
                  </a:cubicBezTo>
                  <a:cubicBezTo>
                    <a:pt x="271340" y="275931"/>
                    <a:pt x="273948" y="282570"/>
                    <a:pt x="278902" y="287387"/>
                  </a:cubicBezTo>
                  <a:cubicBezTo>
                    <a:pt x="283856" y="292334"/>
                    <a:pt x="290374" y="295068"/>
                    <a:pt x="297414" y="295068"/>
                  </a:cubicBezTo>
                  <a:cubicBezTo>
                    <a:pt x="304324" y="295068"/>
                    <a:pt x="310842" y="292334"/>
                    <a:pt x="315796" y="287387"/>
                  </a:cubicBezTo>
                  <a:lnTo>
                    <a:pt x="359470" y="243777"/>
                  </a:lnTo>
                  <a:cubicBezTo>
                    <a:pt x="369639" y="233623"/>
                    <a:pt x="386196" y="233623"/>
                    <a:pt x="396365" y="243777"/>
                  </a:cubicBezTo>
                  <a:cubicBezTo>
                    <a:pt x="406533" y="253931"/>
                    <a:pt x="406533" y="270464"/>
                    <a:pt x="396365" y="280618"/>
                  </a:cubicBezTo>
                  <a:lnTo>
                    <a:pt x="309408" y="367447"/>
                  </a:lnTo>
                  <a:cubicBezTo>
                    <a:pt x="304584" y="372264"/>
                    <a:pt x="297936" y="374998"/>
                    <a:pt x="291026" y="374998"/>
                  </a:cubicBezTo>
                  <a:lnTo>
                    <a:pt x="108248" y="374998"/>
                  </a:lnTo>
                  <a:cubicBezTo>
                    <a:pt x="93907" y="374998"/>
                    <a:pt x="82174" y="386714"/>
                    <a:pt x="82174" y="401034"/>
                  </a:cubicBezTo>
                  <a:cubicBezTo>
                    <a:pt x="82174" y="415353"/>
                    <a:pt x="93907" y="427070"/>
                    <a:pt x="108248" y="427070"/>
                  </a:cubicBezTo>
                  <a:lnTo>
                    <a:pt x="323358" y="427070"/>
                  </a:lnTo>
                  <a:lnTo>
                    <a:pt x="507048" y="243777"/>
                  </a:lnTo>
                  <a:cubicBezTo>
                    <a:pt x="511872" y="238960"/>
                    <a:pt x="518521" y="236096"/>
                    <a:pt x="525431" y="236096"/>
                  </a:cubicBezTo>
                  <a:lnTo>
                    <a:pt x="551504" y="236096"/>
                  </a:lnTo>
                  <a:lnTo>
                    <a:pt x="551504" y="131953"/>
                  </a:lnTo>
                  <a:close/>
                  <a:moveTo>
                    <a:pt x="386326" y="79881"/>
                  </a:moveTo>
                  <a:lnTo>
                    <a:pt x="577578" y="79881"/>
                  </a:lnTo>
                  <a:cubicBezTo>
                    <a:pt x="591919" y="79881"/>
                    <a:pt x="603652" y="91597"/>
                    <a:pt x="603652" y="105917"/>
                  </a:cubicBezTo>
                  <a:lnTo>
                    <a:pt x="603652" y="262132"/>
                  </a:lnTo>
                  <a:cubicBezTo>
                    <a:pt x="603652" y="276582"/>
                    <a:pt x="591919" y="288168"/>
                    <a:pt x="577578" y="288168"/>
                  </a:cubicBezTo>
                  <a:lnTo>
                    <a:pt x="536251" y="288168"/>
                  </a:lnTo>
                  <a:lnTo>
                    <a:pt x="352691" y="471461"/>
                  </a:lnTo>
                  <a:cubicBezTo>
                    <a:pt x="351778" y="472372"/>
                    <a:pt x="350866" y="473153"/>
                    <a:pt x="349953" y="473934"/>
                  </a:cubicBezTo>
                  <a:cubicBezTo>
                    <a:pt x="345521" y="477189"/>
                    <a:pt x="340175" y="479141"/>
                    <a:pt x="334178" y="479141"/>
                  </a:cubicBezTo>
                  <a:lnTo>
                    <a:pt x="108248" y="479141"/>
                  </a:lnTo>
                  <a:cubicBezTo>
                    <a:pt x="65096" y="479141"/>
                    <a:pt x="30026" y="444123"/>
                    <a:pt x="30026" y="401034"/>
                  </a:cubicBezTo>
                  <a:cubicBezTo>
                    <a:pt x="30026" y="357944"/>
                    <a:pt x="65096" y="322926"/>
                    <a:pt x="108248" y="322926"/>
                  </a:cubicBezTo>
                  <a:lnTo>
                    <a:pt x="240703" y="322926"/>
                  </a:lnTo>
                  <a:cubicBezTo>
                    <a:pt x="226754" y="308346"/>
                    <a:pt x="219062" y="289210"/>
                    <a:pt x="219062" y="269032"/>
                  </a:cubicBezTo>
                  <a:cubicBezTo>
                    <a:pt x="219062" y="248203"/>
                    <a:pt x="227275" y="228546"/>
                    <a:pt x="242007" y="213836"/>
                  </a:cubicBezTo>
                  <a:lnTo>
                    <a:pt x="367944" y="87562"/>
                  </a:lnTo>
                  <a:cubicBezTo>
                    <a:pt x="372768" y="82745"/>
                    <a:pt x="379417" y="79881"/>
                    <a:pt x="386326" y="79881"/>
                  </a:cubicBezTo>
                  <a:close/>
                  <a:moveTo>
                    <a:pt x="212546" y="0"/>
                  </a:moveTo>
                  <a:cubicBezTo>
                    <a:pt x="219195" y="0"/>
                    <a:pt x="225844" y="2538"/>
                    <a:pt x="230929" y="7615"/>
                  </a:cubicBezTo>
                  <a:cubicBezTo>
                    <a:pt x="241228" y="17898"/>
                    <a:pt x="241228" y="34300"/>
                    <a:pt x="230929" y="44453"/>
                  </a:cubicBezTo>
                  <a:lnTo>
                    <a:pt x="101856" y="173322"/>
                  </a:lnTo>
                  <a:cubicBezTo>
                    <a:pt x="96772" y="178399"/>
                    <a:pt x="90123" y="181002"/>
                    <a:pt x="83473" y="181002"/>
                  </a:cubicBezTo>
                  <a:cubicBezTo>
                    <a:pt x="76824" y="181002"/>
                    <a:pt x="70175" y="178399"/>
                    <a:pt x="65090" y="173322"/>
                  </a:cubicBezTo>
                  <a:lnTo>
                    <a:pt x="7725" y="116047"/>
                  </a:lnTo>
                  <a:cubicBezTo>
                    <a:pt x="-2575" y="105894"/>
                    <a:pt x="-2575" y="89492"/>
                    <a:pt x="7725" y="79209"/>
                  </a:cubicBezTo>
                  <a:cubicBezTo>
                    <a:pt x="17894" y="69055"/>
                    <a:pt x="34322" y="69055"/>
                    <a:pt x="44491" y="79209"/>
                  </a:cubicBezTo>
                  <a:lnTo>
                    <a:pt x="83473" y="118130"/>
                  </a:lnTo>
                  <a:lnTo>
                    <a:pt x="194163" y="7615"/>
                  </a:lnTo>
                  <a:cubicBezTo>
                    <a:pt x="199247" y="2538"/>
                    <a:pt x="205896" y="0"/>
                    <a:pt x="212546"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73" name="组合 72"/>
          <p:cNvGrpSpPr/>
          <p:nvPr/>
        </p:nvGrpSpPr>
        <p:grpSpPr>
          <a:xfrm>
            <a:off x="1733846" y="4257747"/>
            <a:ext cx="1778417" cy="1765904"/>
            <a:chOff x="1733846" y="4257747"/>
            <a:chExt cx="1778417" cy="1765904"/>
          </a:xfrm>
        </p:grpSpPr>
        <p:sp>
          <p:nvSpPr>
            <p:cNvPr id="74" name="矩形 73"/>
            <p:cNvSpPr/>
            <p:nvPr/>
          </p:nvSpPr>
          <p:spPr>
            <a:xfrm>
              <a:off x="1733846" y="4257747"/>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75" name="î$lïḑè"/>
            <p:cNvSpPr/>
            <p:nvPr/>
          </p:nvSpPr>
          <p:spPr>
            <a:xfrm>
              <a:off x="1915141" y="5200896"/>
              <a:ext cx="1150788"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生物学特点</a:t>
              </a:r>
              <a:endParaRPr lang="en-US" altLang="zh-CN" sz="1600">
                <a:solidFill>
                  <a:schemeClr val="tx1">
                    <a:lumMod val="85000"/>
                    <a:lumOff val="15000"/>
                  </a:schemeClr>
                </a:solidFill>
                <a:latin typeface="+mj-ea"/>
              </a:endParaRPr>
            </a:p>
          </p:txBody>
        </p:sp>
        <p:sp>
          <p:nvSpPr>
            <p:cNvPr id="76" name="文本框 75"/>
            <p:cNvSpPr txBox="1"/>
            <p:nvPr/>
          </p:nvSpPr>
          <p:spPr>
            <a:xfrm>
              <a:off x="1915141" y="4395727"/>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05</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77" name="平行四边形 76"/>
            <p:cNvSpPr/>
            <p:nvPr/>
          </p:nvSpPr>
          <p:spPr>
            <a:xfrm>
              <a:off x="1915141" y="4814783"/>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78" name="time-planning_48715"/>
            <p:cNvSpPr/>
            <p:nvPr/>
          </p:nvSpPr>
          <p:spPr>
            <a:xfrm>
              <a:off x="2842466" y="5396287"/>
              <a:ext cx="575619" cy="535145"/>
            </a:xfrm>
            <a:custGeom>
              <a:avLst/>
              <a:gdLst>
                <a:gd name="connsiteX0" fmla="*/ 288320 w 587787"/>
                <a:gd name="connsiteY0" fmla="*/ 197770 h 546457"/>
                <a:gd name="connsiteX1" fmla="*/ 385479 w 587787"/>
                <a:gd name="connsiteY1" fmla="*/ 295323 h 546457"/>
                <a:gd name="connsiteX2" fmla="*/ 288320 w 587787"/>
                <a:gd name="connsiteY2" fmla="*/ 295323 h 546457"/>
                <a:gd name="connsiteX3" fmla="*/ 284633 w 587787"/>
                <a:gd name="connsiteY3" fmla="*/ 167004 h 546457"/>
                <a:gd name="connsiteX4" fmla="*/ 227461 w 587787"/>
                <a:gd name="connsiteY4" fmla="*/ 183582 h 546457"/>
                <a:gd name="connsiteX5" fmla="*/ 232994 w 587787"/>
                <a:gd name="connsiteY5" fmla="*/ 194019 h 546457"/>
                <a:gd name="connsiteX6" fmla="*/ 227461 w 587787"/>
                <a:gd name="connsiteY6" fmla="*/ 197703 h 546457"/>
                <a:gd name="connsiteX7" fmla="*/ 221929 w 587787"/>
                <a:gd name="connsiteY7" fmla="*/ 187265 h 546457"/>
                <a:gd name="connsiteX8" fmla="*/ 180126 w 587787"/>
                <a:gd name="connsiteY8" fmla="*/ 229015 h 546457"/>
                <a:gd name="connsiteX9" fmla="*/ 191191 w 587787"/>
                <a:gd name="connsiteY9" fmla="*/ 234541 h 546457"/>
                <a:gd name="connsiteX10" fmla="*/ 187503 w 587787"/>
                <a:gd name="connsiteY10" fmla="*/ 240067 h 546457"/>
                <a:gd name="connsiteX11" fmla="*/ 176438 w 587787"/>
                <a:gd name="connsiteY11" fmla="*/ 234541 h 546457"/>
                <a:gd name="connsiteX12" fmla="*/ 159839 w 587787"/>
                <a:gd name="connsiteY12" fmla="*/ 291640 h 546457"/>
                <a:gd name="connsiteX13" fmla="*/ 172749 w 587787"/>
                <a:gd name="connsiteY13" fmla="*/ 291640 h 546457"/>
                <a:gd name="connsiteX14" fmla="*/ 172749 w 587787"/>
                <a:gd name="connsiteY14" fmla="*/ 299007 h 546457"/>
                <a:gd name="connsiteX15" fmla="*/ 159839 w 587787"/>
                <a:gd name="connsiteY15" fmla="*/ 299007 h 546457"/>
                <a:gd name="connsiteX16" fmla="*/ 176438 w 587787"/>
                <a:gd name="connsiteY16" fmla="*/ 355492 h 546457"/>
                <a:gd name="connsiteX17" fmla="*/ 187503 w 587787"/>
                <a:gd name="connsiteY17" fmla="*/ 349967 h 546457"/>
                <a:gd name="connsiteX18" fmla="*/ 191191 w 587787"/>
                <a:gd name="connsiteY18" fmla="*/ 355492 h 546457"/>
                <a:gd name="connsiteX19" fmla="*/ 180126 w 587787"/>
                <a:gd name="connsiteY19" fmla="*/ 361018 h 546457"/>
                <a:gd name="connsiteX20" fmla="*/ 221929 w 587787"/>
                <a:gd name="connsiteY20" fmla="*/ 403382 h 546457"/>
                <a:gd name="connsiteX21" fmla="*/ 227461 w 587787"/>
                <a:gd name="connsiteY21" fmla="*/ 392330 h 546457"/>
                <a:gd name="connsiteX22" fmla="*/ 232994 w 587787"/>
                <a:gd name="connsiteY22" fmla="*/ 396014 h 546457"/>
                <a:gd name="connsiteX23" fmla="*/ 227461 w 587787"/>
                <a:gd name="connsiteY23" fmla="*/ 407065 h 546457"/>
                <a:gd name="connsiteX24" fmla="*/ 284633 w 587787"/>
                <a:gd name="connsiteY24" fmla="*/ 423643 h 546457"/>
                <a:gd name="connsiteX25" fmla="*/ 284633 w 587787"/>
                <a:gd name="connsiteY25" fmla="*/ 410749 h 546457"/>
                <a:gd name="connsiteX26" fmla="*/ 292009 w 587787"/>
                <a:gd name="connsiteY26" fmla="*/ 410749 h 546457"/>
                <a:gd name="connsiteX27" fmla="*/ 292009 w 587787"/>
                <a:gd name="connsiteY27" fmla="*/ 423643 h 546457"/>
                <a:gd name="connsiteX28" fmla="*/ 348566 w 587787"/>
                <a:gd name="connsiteY28" fmla="*/ 407065 h 546457"/>
                <a:gd name="connsiteX29" fmla="*/ 343648 w 587787"/>
                <a:gd name="connsiteY29" fmla="*/ 396014 h 546457"/>
                <a:gd name="connsiteX30" fmla="*/ 348566 w 587787"/>
                <a:gd name="connsiteY30" fmla="*/ 392330 h 546457"/>
                <a:gd name="connsiteX31" fmla="*/ 354099 w 587787"/>
                <a:gd name="connsiteY31" fmla="*/ 403382 h 546457"/>
                <a:gd name="connsiteX32" fmla="*/ 396516 w 587787"/>
                <a:gd name="connsiteY32" fmla="*/ 361018 h 546457"/>
                <a:gd name="connsiteX33" fmla="*/ 385451 w 587787"/>
                <a:gd name="connsiteY33" fmla="*/ 355492 h 546457"/>
                <a:gd name="connsiteX34" fmla="*/ 389139 w 587787"/>
                <a:gd name="connsiteY34" fmla="*/ 349967 h 546457"/>
                <a:gd name="connsiteX35" fmla="*/ 400204 w 587787"/>
                <a:gd name="connsiteY35" fmla="*/ 355492 h 546457"/>
                <a:gd name="connsiteX36" fmla="*/ 416803 w 587787"/>
                <a:gd name="connsiteY36" fmla="*/ 299007 h 546457"/>
                <a:gd name="connsiteX37" fmla="*/ 403893 w 587787"/>
                <a:gd name="connsiteY37" fmla="*/ 299007 h 546457"/>
                <a:gd name="connsiteX38" fmla="*/ 403893 w 587787"/>
                <a:gd name="connsiteY38" fmla="*/ 291640 h 546457"/>
                <a:gd name="connsiteX39" fmla="*/ 416803 w 587787"/>
                <a:gd name="connsiteY39" fmla="*/ 291640 h 546457"/>
                <a:gd name="connsiteX40" fmla="*/ 400204 w 587787"/>
                <a:gd name="connsiteY40" fmla="*/ 234541 h 546457"/>
                <a:gd name="connsiteX41" fmla="*/ 389139 w 587787"/>
                <a:gd name="connsiteY41" fmla="*/ 240067 h 546457"/>
                <a:gd name="connsiteX42" fmla="*/ 385451 w 587787"/>
                <a:gd name="connsiteY42" fmla="*/ 234541 h 546457"/>
                <a:gd name="connsiteX43" fmla="*/ 396516 w 587787"/>
                <a:gd name="connsiteY43" fmla="*/ 229015 h 546457"/>
                <a:gd name="connsiteX44" fmla="*/ 354099 w 587787"/>
                <a:gd name="connsiteY44" fmla="*/ 187265 h 546457"/>
                <a:gd name="connsiteX45" fmla="*/ 348566 w 587787"/>
                <a:gd name="connsiteY45" fmla="*/ 197703 h 546457"/>
                <a:gd name="connsiteX46" fmla="*/ 343033 w 587787"/>
                <a:gd name="connsiteY46" fmla="*/ 194019 h 546457"/>
                <a:gd name="connsiteX47" fmla="*/ 348566 w 587787"/>
                <a:gd name="connsiteY47" fmla="*/ 183582 h 546457"/>
                <a:gd name="connsiteX48" fmla="*/ 292009 w 587787"/>
                <a:gd name="connsiteY48" fmla="*/ 167004 h 546457"/>
                <a:gd name="connsiteX49" fmla="*/ 292009 w 587787"/>
                <a:gd name="connsiteY49" fmla="*/ 179898 h 546457"/>
                <a:gd name="connsiteX50" fmla="*/ 284633 w 587787"/>
                <a:gd name="connsiteY50" fmla="*/ 179898 h 546457"/>
                <a:gd name="connsiteX51" fmla="*/ 288321 w 587787"/>
                <a:gd name="connsiteY51" fmla="*/ 139376 h 546457"/>
                <a:gd name="connsiteX52" fmla="*/ 444466 w 587787"/>
                <a:gd name="connsiteY52" fmla="*/ 295323 h 546457"/>
                <a:gd name="connsiteX53" fmla="*/ 288321 w 587787"/>
                <a:gd name="connsiteY53" fmla="*/ 451271 h 546457"/>
                <a:gd name="connsiteX54" fmla="*/ 132176 w 587787"/>
                <a:gd name="connsiteY54" fmla="*/ 295323 h 546457"/>
                <a:gd name="connsiteX55" fmla="*/ 288321 w 587787"/>
                <a:gd name="connsiteY55" fmla="*/ 139376 h 546457"/>
                <a:gd name="connsiteX56" fmla="*/ 187512 w 587787"/>
                <a:gd name="connsiteY56" fmla="*/ 33241 h 546457"/>
                <a:gd name="connsiteX57" fmla="*/ 194910 w 587787"/>
                <a:gd name="connsiteY57" fmla="*/ 33241 h 546457"/>
                <a:gd name="connsiteX58" fmla="*/ 194910 w 587787"/>
                <a:gd name="connsiteY58" fmla="*/ 69441 h 546457"/>
                <a:gd name="connsiteX59" fmla="*/ 187512 w 587787"/>
                <a:gd name="connsiteY59" fmla="*/ 69441 h 546457"/>
                <a:gd name="connsiteX60" fmla="*/ 392877 w 587787"/>
                <a:gd name="connsiteY60" fmla="*/ 33143 h 546457"/>
                <a:gd name="connsiteX61" fmla="*/ 398401 w 587787"/>
                <a:gd name="connsiteY61" fmla="*/ 33143 h 546457"/>
                <a:gd name="connsiteX62" fmla="*/ 398401 w 587787"/>
                <a:gd name="connsiteY62" fmla="*/ 69442 h 546457"/>
                <a:gd name="connsiteX63" fmla="*/ 392877 w 587787"/>
                <a:gd name="connsiteY63" fmla="*/ 69442 h 546457"/>
                <a:gd name="connsiteX64" fmla="*/ 290195 w 587787"/>
                <a:gd name="connsiteY64" fmla="*/ 33143 h 546457"/>
                <a:gd name="connsiteX65" fmla="*/ 297593 w 587787"/>
                <a:gd name="connsiteY65" fmla="*/ 33143 h 546457"/>
                <a:gd name="connsiteX66" fmla="*/ 297593 w 587787"/>
                <a:gd name="connsiteY66" fmla="*/ 69442 h 546457"/>
                <a:gd name="connsiteX67" fmla="*/ 290195 w 587787"/>
                <a:gd name="connsiteY67" fmla="*/ 69442 h 546457"/>
                <a:gd name="connsiteX68" fmla="*/ 55336 w 587787"/>
                <a:gd name="connsiteY68" fmla="*/ 33143 h 546457"/>
                <a:gd name="connsiteX69" fmla="*/ 91611 w 587787"/>
                <a:gd name="connsiteY69" fmla="*/ 33143 h 546457"/>
                <a:gd name="connsiteX70" fmla="*/ 91611 w 587787"/>
                <a:gd name="connsiteY70" fmla="*/ 69370 h 546457"/>
                <a:gd name="connsiteX71" fmla="*/ 55336 w 587787"/>
                <a:gd name="connsiteY71" fmla="*/ 69370 h 546457"/>
                <a:gd name="connsiteX72" fmla="*/ 36890 w 587787"/>
                <a:gd name="connsiteY72" fmla="*/ 87790 h 546457"/>
                <a:gd name="connsiteX73" fmla="*/ 36890 w 587787"/>
                <a:gd name="connsiteY73" fmla="*/ 491196 h 546457"/>
                <a:gd name="connsiteX74" fmla="*/ 55336 w 587787"/>
                <a:gd name="connsiteY74" fmla="*/ 509616 h 546457"/>
                <a:gd name="connsiteX75" fmla="*/ 532451 w 587787"/>
                <a:gd name="connsiteY75" fmla="*/ 509616 h 546457"/>
                <a:gd name="connsiteX76" fmla="*/ 550897 w 587787"/>
                <a:gd name="connsiteY76" fmla="*/ 491196 h 546457"/>
                <a:gd name="connsiteX77" fmla="*/ 550897 w 587787"/>
                <a:gd name="connsiteY77" fmla="*/ 87790 h 546457"/>
                <a:gd name="connsiteX78" fmla="*/ 532451 w 587787"/>
                <a:gd name="connsiteY78" fmla="*/ 69370 h 546457"/>
                <a:gd name="connsiteX79" fmla="*/ 497406 w 587787"/>
                <a:gd name="connsiteY79" fmla="*/ 69370 h 546457"/>
                <a:gd name="connsiteX80" fmla="*/ 497406 w 587787"/>
                <a:gd name="connsiteY80" fmla="*/ 33143 h 546457"/>
                <a:gd name="connsiteX81" fmla="*/ 532451 w 587787"/>
                <a:gd name="connsiteY81" fmla="*/ 33143 h 546457"/>
                <a:gd name="connsiteX82" fmla="*/ 587787 w 587787"/>
                <a:gd name="connsiteY82" fmla="*/ 87790 h 546457"/>
                <a:gd name="connsiteX83" fmla="*/ 587787 w 587787"/>
                <a:gd name="connsiteY83" fmla="*/ 491196 h 546457"/>
                <a:gd name="connsiteX84" fmla="*/ 532451 w 587787"/>
                <a:gd name="connsiteY84" fmla="*/ 546457 h 546457"/>
                <a:gd name="connsiteX85" fmla="*/ 55336 w 587787"/>
                <a:gd name="connsiteY85" fmla="*/ 546457 h 546457"/>
                <a:gd name="connsiteX86" fmla="*/ 0 w 587787"/>
                <a:gd name="connsiteY86" fmla="*/ 491196 h 546457"/>
                <a:gd name="connsiteX87" fmla="*/ 0 w 587787"/>
                <a:gd name="connsiteY87" fmla="*/ 87790 h 546457"/>
                <a:gd name="connsiteX88" fmla="*/ 55336 w 587787"/>
                <a:gd name="connsiteY88" fmla="*/ 33143 h 546457"/>
                <a:gd name="connsiteX89" fmla="*/ 448214 w 587787"/>
                <a:gd name="connsiteY89" fmla="*/ 0 h 546457"/>
                <a:gd name="connsiteX90" fmla="*/ 477707 w 587787"/>
                <a:gd name="connsiteY90" fmla="*/ 29466 h 546457"/>
                <a:gd name="connsiteX91" fmla="*/ 477707 w 587787"/>
                <a:gd name="connsiteY91" fmla="*/ 74893 h 546457"/>
                <a:gd name="connsiteX92" fmla="*/ 448214 w 587787"/>
                <a:gd name="connsiteY92" fmla="*/ 104359 h 546457"/>
                <a:gd name="connsiteX93" fmla="*/ 418721 w 587787"/>
                <a:gd name="connsiteY93" fmla="*/ 74893 h 546457"/>
                <a:gd name="connsiteX94" fmla="*/ 418721 w 587787"/>
                <a:gd name="connsiteY94" fmla="*/ 29466 h 546457"/>
                <a:gd name="connsiteX95" fmla="*/ 448214 w 587787"/>
                <a:gd name="connsiteY95" fmla="*/ 0 h 546457"/>
                <a:gd name="connsiteX96" fmla="*/ 344928 w 587787"/>
                <a:gd name="connsiteY96" fmla="*/ 0 h 546457"/>
                <a:gd name="connsiteX97" fmla="*/ 374432 w 587787"/>
                <a:gd name="connsiteY97" fmla="*/ 29466 h 546457"/>
                <a:gd name="connsiteX98" fmla="*/ 374432 w 587787"/>
                <a:gd name="connsiteY98" fmla="*/ 74893 h 546457"/>
                <a:gd name="connsiteX99" fmla="*/ 344928 w 587787"/>
                <a:gd name="connsiteY99" fmla="*/ 104359 h 546457"/>
                <a:gd name="connsiteX100" fmla="*/ 316038 w 587787"/>
                <a:gd name="connsiteY100" fmla="*/ 74893 h 546457"/>
                <a:gd name="connsiteX101" fmla="*/ 316038 w 587787"/>
                <a:gd name="connsiteY101" fmla="*/ 29466 h 546457"/>
                <a:gd name="connsiteX102" fmla="*/ 344928 w 587787"/>
                <a:gd name="connsiteY102" fmla="*/ 0 h 546457"/>
                <a:gd name="connsiteX103" fmla="*/ 242256 w 587787"/>
                <a:gd name="connsiteY103" fmla="*/ 0 h 546457"/>
                <a:gd name="connsiteX104" fmla="*/ 271749 w 587787"/>
                <a:gd name="connsiteY104" fmla="*/ 29466 h 546457"/>
                <a:gd name="connsiteX105" fmla="*/ 271749 w 587787"/>
                <a:gd name="connsiteY105" fmla="*/ 74893 h 546457"/>
                <a:gd name="connsiteX106" fmla="*/ 242256 w 587787"/>
                <a:gd name="connsiteY106" fmla="*/ 104359 h 546457"/>
                <a:gd name="connsiteX107" fmla="*/ 212763 w 587787"/>
                <a:gd name="connsiteY107" fmla="*/ 74893 h 546457"/>
                <a:gd name="connsiteX108" fmla="*/ 212763 w 587787"/>
                <a:gd name="connsiteY108" fmla="*/ 29466 h 546457"/>
                <a:gd name="connsiteX109" fmla="*/ 242256 w 587787"/>
                <a:gd name="connsiteY109" fmla="*/ 0 h 546457"/>
                <a:gd name="connsiteX110" fmla="*/ 139574 w 587787"/>
                <a:gd name="connsiteY110" fmla="*/ 0 h 546457"/>
                <a:gd name="connsiteX111" fmla="*/ 169067 w 587787"/>
                <a:gd name="connsiteY111" fmla="*/ 29466 h 546457"/>
                <a:gd name="connsiteX112" fmla="*/ 169067 w 587787"/>
                <a:gd name="connsiteY112" fmla="*/ 74893 h 546457"/>
                <a:gd name="connsiteX113" fmla="*/ 139574 w 587787"/>
                <a:gd name="connsiteY113" fmla="*/ 104359 h 546457"/>
                <a:gd name="connsiteX114" fmla="*/ 110081 w 587787"/>
                <a:gd name="connsiteY114" fmla="*/ 74893 h 546457"/>
                <a:gd name="connsiteX115" fmla="*/ 110081 w 587787"/>
                <a:gd name="connsiteY115" fmla="*/ 29466 h 546457"/>
                <a:gd name="connsiteX116" fmla="*/ 139574 w 587787"/>
                <a:gd name="connsiteY116" fmla="*/ 0 h 54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87787" h="546457">
                  <a:moveTo>
                    <a:pt x="288320" y="197770"/>
                  </a:moveTo>
                  <a:cubicBezTo>
                    <a:pt x="341819" y="197770"/>
                    <a:pt x="385479" y="241945"/>
                    <a:pt x="385479" y="295323"/>
                  </a:cubicBezTo>
                  <a:lnTo>
                    <a:pt x="288320" y="295323"/>
                  </a:lnTo>
                  <a:close/>
                  <a:moveTo>
                    <a:pt x="284633" y="167004"/>
                  </a:moveTo>
                  <a:cubicBezTo>
                    <a:pt x="264346" y="168846"/>
                    <a:pt x="244059" y="174372"/>
                    <a:pt x="227461" y="183582"/>
                  </a:cubicBezTo>
                  <a:lnTo>
                    <a:pt x="232994" y="194019"/>
                  </a:lnTo>
                  <a:lnTo>
                    <a:pt x="227461" y="197703"/>
                  </a:lnTo>
                  <a:lnTo>
                    <a:pt x="221929" y="187265"/>
                  </a:lnTo>
                  <a:cubicBezTo>
                    <a:pt x="204101" y="197703"/>
                    <a:pt x="191191" y="212438"/>
                    <a:pt x="180126" y="229015"/>
                  </a:cubicBezTo>
                  <a:lnTo>
                    <a:pt x="191191" y="234541"/>
                  </a:lnTo>
                  <a:lnTo>
                    <a:pt x="187503" y="240067"/>
                  </a:lnTo>
                  <a:lnTo>
                    <a:pt x="176438" y="234541"/>
                  </a:lnTo>
                  <a:cubicBezTo>
                    <a:pt x="167216" y="251118"/>
                    <a:pt x="161684" y="271379"/>
                    <a:pt x="159839" y="291640"/>
                  </a:cubicBezTo>
                  <a:lnTo>
                    <a:pt x="172749" y="291640"/>
                  </a:lnTo>
                  <a:lnTo>
                    <a:pt x="172749" y="299007"/>
                  </a:lnTo>
                  <a:lnTo>
                    <a:pt x="159839" y="299007"/>
                  </a:lnTo>
                  <a:cubicBezTo>
                    <a:pt x="161684" y="319268"/>
                    <a:pt x="167216" y="338915"/>
                    <a:pt x="176438" y="355492"/>
                  </a:cubicBezTo>
                  <a:lnTo>
                    <a:pt x="187503" y="349967"/>
                  </a:lnTo>
                  <a:lnTo>
                    <a:pt x="191191" y="355492"/>
                  </a:lnTo>
                  <a:lnTo>
                    <a:pt x="180126" y="361018"/>
                  </a:lnTo>
                  <a:cubicBezTo>
                    <a:pt x="191191" y="377595"/>
                    <a:pt x="205945" y="392330"/>
                    <a:pt x="221929" y="403382"/>
                  </a:cubicBezTo>
                  <a:lnTo>
                    <a:pt x="227461" y="392330"/>
                  </a:lnTo>
                  <a:lnTo>
                    <a:pt x="232994" y="396014"/>
                  </a:lnTo>
                  <a:lnTo>
                    <a:pt x="227461" y="407065"/>
                  </a:lnTo>
                  <a:cubicBezTo>
                    <a:pt x="244059" y="418117"/>
                    <a:pt x="264346" y="423643"/>
                    <a:pt x="284633" y="423643"/>
                  </a:cubicBezTo>
                  <a:lnTo>
                    <a:pt x="284633" y="410749"/>
                  </a:lnTo>
                  <a:lnTo>
                    <a:pt x="292009" y="410749"/>
                  </a:lnTo>
                  <a:lnTo>
                    <a:pt x="292009" y="423643"/>
                  </a:lnTo>
                  <a:cubicBezTo>
                    <a:pt x="312296" y="421801"/>
                    <a:pt x="332583" y="416275"/>
                    <a:pt x="348566" y="407065"/>
                  </a:cubicBezTo>
                  <a:lnTo>
                    <a:pt x="343648" y="396014"/>
                  </a:lnTo>
                  <a:lnTo>
                    <a:pt x="348566" y="392330"/>
                  </a:lnTo>
                  <a:lnTo>
                    <a:pt x="354099" y="403382"/>
                  </a:lnTo>
                  <a:cubicBezTo>
                    <a:pt x="370697" y="392330"/>
                    <a:pt x="385451" y="377595"/>
                    <a:pt x="396516" y="361018"/>
                  </a:cubicBezTo>
                  <a:lnTo>
                    <a:pt x="385451" y="355492"/>
                  </a:lnTo>
                  <a:lnTo>
                    <a:pt x="389139" y="349967"/>
                  </a:lnTo>
                  <a:lnTo>
                    <a:pt x="400204" y="355492"/>
                  </a:lnTo>
                  <a:cubicBezTo>
                    <a:pt x="411270" y="338915"/>
                    <a:pt x="416803" y="319268"/>
                    <a:pt x="416803" y="299007"/>
                  </a:cubicBezTo>
                  <a:lnTo>
                    <a:pt x="403893" y="299007"/>
                  </a:lnTo>
                  <a:lnTo>
                    <a:pt x="403893" y="291640"/>
                  </a:lnTo>
                  <a:lnTo>
                    <a:pt x="416803" y="291640"/>
                  </a:lnTo>
                  <a:cubicBezTo>
                    <a:pt x="414958" y="271379"/>
                    <a:pt x="409426" y="251118"/>
                    <a:pt x="400204" y="234541"/>
                  </a:cubicBezTo>
                  <a:lnTo>
                    <a:pt x="389139" y="240067"/>
                  </a:lnTo>
                  <a:lnTo>
                    <a:pt x="385451" y="234541"/>
                  </a:lnTo>
                  <a:lnTo>
                    <a:pt x="396516" y="229015"/>
                  </a:lnTo>
                  <a:cubicBezTo>
                    <a:pt x="385451" y="212438"/>
                    <a:pt x="370697" y="197703"/>
                    <a:pt x="354099" y="187265"/>
                  </a:cubicBezTo>
                  <a:lnTo>
                    <a:pt x="348566" y="197703"/>
                  </a:lnTo>
                  <a:lnTo>
                    <a:pt x="343033" y="194019"/>
                  </a:lnTo>
                  <a:lnTo>
                    <a:pt x="348566" y="183582"/>
                  </a:lnTo>
                  <a:cubicBezTo>
                    <a:pt x="332583" y="172530"/>
                    <a:pt x="312296" y="167004"/>
                    <a:pt x="292009" y="167004"/>
                  </a:cubicBezTo>
                  <a:lnTo>
                    <a:pt x="292009" y="179898"/>
                  </a:lnTo>
                  <a:lnTo>
                    <a:pt x="284633" y="179898"/>
                  </a:lnTo>
                  <a:close/>
                  <a:moveTo>
                    <a:pt x="288321" y="139376"/>
                  </a:moveTo>
                  <a:cubicBezTo>
                    <a:pt x="374385" y="139376"/>
                    <a:pt x="444466" y="208754"/>
                    <a:pt x="444466" y="295323"/>
                  </a:cubicBezTo>
                  <a:cubicBezTo>
                    <a:pt x="444466" y="381279"/>
                    <a:pt x="374385" y="451271"/>
                    <a:pt x="288321" y="451271"/>
                  </a:cubicBezTo>
                  <a:cubicBezTo>
                    <a:pt x="202257" y="451271"/>
                    <a:pt x="132176" y="381279"/>
                    <a:pt x="132176" y="295323"/>
                  </a:cubicBezTo>
                  <a:cubicBezTo>
                    <a:pt x="132176" y="208754"/>
                    <a:pt x="202257" y="139376"/>
                    <a:pt x="288321" y="139376"/>
                  </a:cubicBezTo>
                  <a:close/>
                  <a:moveTo>
                    <a:pt x="187512" y="33241"/>
                  </a:moveTo>
                  <a:lnTo>
                    <a:pt x="194910" y="33241"/>
                  </a:lnTo>
                  <a:lnTo>
                    <a:pt x="194910" y="69441"/>
                  </a:lnTo>
                  <a:lnTo>
                    <a:pt x="187512" y="69441"/>
                  </a:lnTo>
                  <a:close/>
                  <a:moveTo>
                    <a:pt x="392877" y="33143"/>
                  </a:moveTo>
                  <a:lnTo>
                    <a:pt x="398401" y="33143"/>
                  </a:lnTo>
                  <a:lnTo>
                    <a:pt x="398401" y="69442"/>
                  </a:lnTo>
                  <a:lnTo>
                    <a:pt x="392877" y="69442"/>
                  </a:lnTo>
                  <a:close/>
                  <a:moveTo>
                    <a:pt x="290195" y="33143"/>
                  </a:moveTo>
                  <a:lnTo>
                    <a:pt x="297593" y="33143"/>
                  </a:lnTo>
                  <a:lnTo>
                    <a:pt x="297593" y="69442"/>
                  </a:lnTo>
                  <a:lnTo>
                    <a:pt x="290195" y="69442"/>
                  </a:lnTo>
                  <a:close/>
                  <a:moveTo>
                    <a:pt x="55336" y="33143"/>
                  </a:moveTo>
                  <a:lnTo>
                    <a:pt x="91611" y="33143"/>
                  </a:lnTo>
                  <a:lnTo>
                    <a:pt x="91611" y="69370"/>
                  </a:lnTo>
                  <a:lnTo>
                    <a:pt x="55336" y="69370"/>
                  </a:lnTo>
                  <a:cubicBezTo>
                    <a:pt x="44268" y="69370"/>
                    <a:pt x="36890" y="76738"/>
                    <a:pt x="36890" y="87790"/>
                  </a:cubicBezTo>
                  <a:lnTo>
                    <a:pt x="36890" y="491196"/>
                  </a:lnTo>
                  <a:cubicBezTo>
                    <a:pt x="36890" y="502248"/>
                    <a:pt x="44268" y="509616"/>
                    <a:pt x="55336" y="509616"/>
                  </a:cubicBezTo>
                  <a:lnTo>
                    <a:pt x="532451" y="509616"/>
                  </a:lnTo>
                  <a:cubicBezTo>
                    <a:pt x="543518" y="509616"/>
                    <a:pt x="550897" y="502248"/>
                    <a:pt x="550897" y="491196"/>
                  </a:cubicBezTo>
                  <a:lnTo>
                    <a:pt x="550897" y="87790"/>
                  </a:lnTo>
                  <a:cubicBezTo>
                    <a:pt x="550897" y="76738"/>
                    <a:pt x="543518" y="69370"/>
                    <a:pt x="532451" y="69370"/>
                  </a:cubicBezTo>
                  <a:lnTo>
                    <a:pt x="497406" y="69370"/>
                  </a:lnTo>
                  <a:lnTo>
                    <a:pt x="497406" y="33143"/>
                  </a:lnTo>
                  <a:lnTo>
                    <a:pt x="532451" y="33143"/>
                  </a:lnTo>
                  <a:cubicBezTo>
                    <a:pt x="561964" y="33143"/>
                    <a:pt x="587787" y="58317"/>
                    <a:pt x="587787" y="87790"/>
                  </a:cubicBezTo>
                  <a:lnTo>
                    <a:pt x="587787" y="491196"/>
                  </a:lnTo>
                  <a:cubicBezTo>
                    <a:pt x="587787" y="522511"/>
                    <a:pt x="563808" y="546457"/>
                    <a:pt x="532451" y="546457"/>
                  </a:cubicBezTo>
                  <a:lnTo>
                    <a:pt x="55336" y="546457"/>
                  </a:lnTo>
                  <a:cubicBezTo>
                    <a:pt x="23979" y="546457"/>
                    <a:pt x="0" y="522511"/>
                    <a:pt x="0" y="491196"/>
                  </a:cubicBezTo>
                  <a:lnTo>
                    <a:pt x="0" y="87790"/>
                  </a:lnTo>
                  <a:cubicBezTo>
                    <a:pt x="0" y="56475"/>
                    <a:pt x="23979" y="33143"/>
                    <a:pt x="55336" y="33143"/>
                  </a:cubicBezTo>
                  <a:close/>
                  <a:moveTo>
                    <a:pt x="448214" y="0"/>
                  </a:moveTo>
                  <a:cubicBezTo>
                    <a:pt x="464804" y="0"/>
                    <a:pt x="477707" y="12891"/>
                    <a:pt x="477707" y="29466"/>
                  </a:cubicBezTo>
                  <a:lnTo>
                    <a:pt x="477707" y="74893"/>
                  </a:lnTo>
                  <a:cubicBezTo>
                    <a:pt x="477707" y="91468"/>
                    <a:pt x="464804" y="104359"/>
                    <a:pt x="448214" y="104359"/>
                  </a:cubicBezTo>
                  <a:cubicBezTo>
                    <a:pt x="431624" y="104359"/>
                    <a:pt x="418721" y="89626"/>
                    <a:pt x="418721" y="74893"/>
                  </a:cubicBezTo>
                  <a:lnTo>
                    <a:pt x="418721" y="29466"/>
                  </a:lnTo>
                  <a:cubicBezTo>
                    <a:pt x="418721" y="12891"/>
                    <a:pt x="431624" y="0"/>
                    <a:pt x="448214" y="0"/>
                  </a:cubicBezTo>
                  <a:close/>
                  <a:moveTo>
                    <a:pt x="344928" y="0"/>
                  </a:moveTo>
                  <a:cubicBezTo>
                    <a:pt x="361524" y="0"/>
                    <a:pt x="374432" y="12891"/>
                    <a:pt x="374432" y="29466"/>
                  </a:cubicBezTo>
                  <a:lnTo>
                    <a:pt x="374432" y="74893"/>
                  </a:lnTo>
                  <a:cubicBezTo>
                    <a:pt x="374432" y="91468"/>
                    <a:pt x="361524" y="104359"/>
                    <a:pt x="344928" y="104359"/>
                  </a:cubicBezTo>
                  <a:cubicBezTo>
                    <a:pt x="328946" y="104359"/>
                    <a:pt x="316038" y="89626"/>
                    <a:pt x="316038" y="74893"/>
                  </a:cubicBezTo>
                  <a:lnTo>
                    <a:pt x="316038" y="29466"/>
                  </a:lnTo>
                  <a:cubicBezTo>
                    <a:pt x="316038" y="12891"/>
                    <a:pt x="328946" y="0"/>
                    <a:pt x="344928" y="0"/>
                  </a:cubicBezTo>
                  <a:close/>
                  <a:moveTo>
                    <a:pt x="242256" y="0"/>
                  </a:moveTo>
                  <a:cubicBezTo>
                    <a:pt x="258846" y="0"/>
                    <a:pt x="271749" y="12891"/>
                    <a:pt x="271749" y="29466"/>
                  </a:cubicBezTo>
                  <a:lnTo>
                    <a:pt x="271749" y="74893"/>
                  </a:lnTo>
                  <a:cubicBezTo>
                    <a:pt x="271749" y="91468"/>
                    <a:pt x="258846" y="104359"/>
                    <a:pt x="242256" y="104359"/>
                  </a:cubicBezTo>
                  <a:cubicBezTo>
                    <a:pt x="225666" y="104359"/>
                    <a:pt x="212763" y="89626"/>
                    <a:pt x="212763" y="74893"/>
                  </a:cubicBezTo>
                  <a:lnTo>
                    <a:pt x="212763" y="29466"/>
                  </a:lnTo>
                  <a:cubicBezTo>
                    <a:pt x="212763" y="12891"/>
                    <a:pt x="225666" y="0"/>
                    <a:pt x="242256" y="0"/>
                  </a:cubicBezTo>
                  <a:close/>
                  <a:moveTo>
                    <a:pt x="139574" y="0"/>
                  </a:moveTo>
                  <a:cubicBezTo>
                    <a:pt x="156164" y="0"/>
                    <a:pt x="169067" y="12891"/>
                    <a:pt x="169067" y="29466"/>
                  </a:cubicBezTo>
                  <a:lnTo>
                    <a:pt x="169067" y="74893"/>
                  </a:lnTo>
                  <a:cubicBezTo>
                    <a:pt x="169067" y="91468"/>
                    <a:pt x="156164" y="104359"/>
                    <a:pt x="139574" y="104359"/>
                  </a:cubicBezTo>
                  <a:cubicBezTo>
                    <a:pt x="122984" y="104359"/>
                    <a:pt x="110081" y="89626"/>
                    <a:pt x="110081" y="74893"/>
                  </a:cubicBezTo>
                  <a:lnTo>
                    <a:pt x="110081" y="29466"/>
                  </a:lnTo>
                  <a:cubicBezTo>
                    <a:pt x="110081" y="12891"/>
                    <a:pt x="122984" y="0"/>
                    <a:pt x="139574"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grpSp>
      <p:grpSp>
        <p:nvGrpSpPr>
          <p:cNvPr id="79" name="组合 78"/>
          <p:cNvGrpSpPr/>
          <p:nvPr/>
        </p:nvGrpSpPr>
        <p:grpSpPr>
          <a:xfrm>
            <a:off x="4027432" y="4257747"/>
            <a:ext cx="1778417" cy="1765904"/>
            <a:chOff x="4027432" y="4257747"/>
            <a:chExt cx="1778417" cy="1765904"/>
          </a:xfrm>
        </p:grpSpPr>
        <p:sp>
          <p:nvSpPr>
            <p:cNvPr id="80" name="矩形 79"/>
            <p:cNvSpPr/>
            <p:nvPr/>
          </p:nvSpPr>
          <p:spPr>
            <a:xfrm>
              <a:off x="4027432" y="4257747"/>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1" name="文本框 80"/>
            <p:cNvSpPr txBox="1"/>
            <p:nvPr/>
          </p:nvSpPr>
          <p:spPr>
            <a:xfrm>
              <a:off x="4208727" y="4395727"/>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06</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82" name="平行四边形 81"/>
            <p:cNvSpPr/>
            <p:nvPr/>
          </p:nvSpPr>
          <p:spPr>
            <a:xfrm>
              <a:off x="4208727" y="4814783"/>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3" name="analysis_173939"/>
            <p:cNvSpPr/>
            <p:nvPr/>
          </p:nvSpPr>
          <p:spPr>
            <a:xfrm>
              <a:off x="5148678" y="5520688"/>
              <a:ext cx="575616" cy="431143"/>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5592" h="453595">
                  <a:moveTo>
                    <a:pt x="129695" y="280639"/>
                  </a:moveTo>
                  <a:cubicBezTo>
                    <a:pt x="117829" y="280639"/>
                    <a:pt x="108253" y="290409"/>
                    <a:pt x="108253" y="302466"/>
                  </a:cubicBezTo>
                  <a:lnTo>
                    <a:pt x="108253" y="431976"/>
                  </a:lnTo>
                  <a:lnTo>
                    <a:pt x="151346" y="431976"/>
                  </a:lnTo>
                  <a:lnTo>
                    <a:pt x="151346" y="302466"/>
                  </a:lnTo>
                  <a:cubicBezTo>
                    <a:pt x="151346" y="290409"/>
                    <a:pt x="141770" y="280639"/>
                    <a:pt x="129695" y="280639"/>
                  </a:cubicBezTo>
                  <a:close/>
                  <a:moveTo>
                    <a:pt x="54124" y="205204"/>
                  </a:moveTo>
                  <a:lnTo>
                    <a:pt x="162160" y="205204"/>
                  </a:lnTo>
                  <a:lnTo>
                    <a:pt x="162160" y="226797"/>
                  </a:lnTo>
                  <a:lnTo>
                    <a:pt x="54124" y="226797"/>
                  </a:lnTo>
                  <a:close/>
                  <a:moveTo>
                    <a:pt x="367644" y="183559"/>
                  </a:moveTo>
                  <a:cubicBezTo>
                    <a:pt x="355778" y="183559"/>
                    <a:pt x="346201" y="193121"/>
                    <a:pt x="346201" y="204970"/>
                  </a:cubicBezTo>
                  <a:lnTo>
                    <a:pt x="346201" y="431976"/>
                  </a:lnTo>
                  <a:lnTo>
                    <a:pt x="389294" y="431976"/>
                  </a:lnTo>
                  <a:lnTo>
                    <a:pt x="389294" y="204970"/>
                  </a:lnTo>
                  <a:cubicBezTo>
                    <a:pt x="389294" y="193121"/>
                    <a:pt x="379718" y="183559"/>
                    <a:pt x="367644" y="183559"/>
                  </a:cubicBezTo>
                  <a:close/>
                  <a:moveTo>
                    <a:pt x="432566" y="140355"/>
                  </a:moveTo>
                  <a:lnTo>
                    <a:pt x="497557" y="140355"/>
                  </a:lnTo>
                  <a:lnTo>
                    <a:pt x="497557" y="161948"/>
                  </a:lnTo>
                  <a:lnTo>
                    <a:pt x="432566" y="161948"/>
                  </a:lnTo>
                  <a:close/>
                  <a:moveTo>
                    <a:pt x="248774" y="118700"/>
                  </a:moveTo>
                  <a:cubicBezTo>
                    <a:pt x="236907" y="118700"/>
                    <a:pt x="227123" y="128470"/>
                    <a:pt x="227123" y="140319"/>
                  </a:cubicBezTo>
                  <a:lnTo>
                    <a:pt x="227123" y="431976"/>
                  </a:lnTo>
                  <a:lnTo>
                    <a:pt x="270424" y="431976"/>
                  </a:lnTo>
                  <a:lnTo>
                    <a:pt x="270424" y="140319"/>
                  </a:lnTo>
                  <a:cubicBezTo>
                    <a:pt x="270424" y="128470"/>
                    <a:pt x="260640" y="118700"/>
                    <a:pt x="248774" y="118700"/>
                  </a:cubicBezTo>
                  <a:close/>
                  <a:moveTo>
                    <a:pt x="432566" y="97098"/>
                  </a:moveTo>
                  <a:lnTo>
                    <a:pt x="540813" y="97098"/>
                  </a:lnTo>
                  <a:lnTo>
                    <a:pt x="540813" y="118691"/>
                  </a:lnTo>
                  <a:lnTo>
                    <a:pt x="432566" y="118691"/>
                  </a:lnTo>
                  <a:close/>
                  <a:moveTo>
                    <a:pt x="21651" y="21619"/>
                  </a:moveTo>
                  <a:lnTo>
                    <a:pt x="21651" y="431976"/>
                  </a:lnTo>
                  <a:lnTo>
                    <a:pt x="86602" y="431976"/>
                  </a:lnTo>
                  <a:lnTo>
                    <a:pt x="86602" y="302466"/>
                  </a:lnTo>
                  <a:cubicBezTo>
                    <a:pt x="86602" y="278560"/>
                    <a:pt x="105963" y="259227"/>
                    <a:pt x="129695" y="259227"/>
                  </a:cubicBezTo>
                  <a:cubicBezTo>
                    <a:pt x="153636" y="259227"/>
                    <a:pt x="172997" y="278560"/>
                    <a:pt x="172997" y="302466"/>
                  </a:cubicBezTo>
                  <a:lnTo>
                    <a:pt x="172997" y="431976"/>
                  </a:lnTo>
                  <a:lnTo>
                    <a:pt x="205472" y="431976"/>
                  </a:lnTo>
                  <a:lnTo>
                    <a:pt x="205472" y="140319"/>
                  </a:lnTo>
                  <a:cubicBezTo>
                    <a:pt x="205472" y="116621"/>
                    <a:pt x="224833" y="97080"/>
                    <a:pt x="248774" y="97080"/>
                  </a:cubicBezTo>
                  <a:cubicBezTo>
                    <a:pt x="272714" y="97080"/>
                    <a:pt x="292075" y="116621"/>
                    <a:pt x="292075" y="140319"/>
                  </a:cubicBezTo>
                  <a:lnTo>
                    <a:pt x="292075" y="431976"/>
                  </a:lnTo>
                  <a:lnTo>
                    <a:pt x="324551" y="431976"/>
                  </a:lnTo>
                  <a:lnTo>
                    <a:pt x="324551" y="204970"/>
                  </a:lnTo>
                  <a:cubicBezTo>
                    <a:pt x="324551" y="181272"/>
                    <a:pt x="343911" y="161939"/>
                    <a:pt x="367644" y="161939"/>
                  </a:cubicBezTo>
                  <a:cubicBezTo>
                    <a:pt x="391584" y="161939"/>
                    <a:pt x="410945" y="181272"/>
                    <a:pt x="410945" y="204970"/>
                  </a:cubicBezTo>
                  <a:lnTo>
                    <a:pt x="410945" y="431976"/>
                  </a:lnTo>
                  <a:lnTo>
                    <a:pt x="584150" y="431976"/>
                  </a:lnTo>
                  <a:lnTo>
                    <a:pt x="584150" y="21619"/>
                  </a:lnTo>
                  <a:close/>
                  <a:moveTo>
                    <a:pt x="10825" y="0"/>
                  </a:moveTo>
                  <a:lnTo>
                    <a:pt x="594767" y="0"/>
                  </a:lnTo>
                  <a:cubicBezTo>
                    <a:pt x="600804" y="0"/>
                    <a:pt x="605592" y="4781"/>
                    <a:pt x="605592" y="10810"/>
                  </a:cubicBezTo>
                  <a:lnTo>
                    <a:pt x="605592" y="442785"/>
                  </a:lnTo>
                  <a:cubicBezTo>
                    <a:pt x="605592" y="448814"/>
                    <a:pt x="600804" y="453595"/>
                    <a:pt x="594767" y="453595"/>
                  </a:cubicBezTo>
                  <a:lnTo>
                    <a:pt x="400120" y="453595"/>
                  </a:lnTo>
                  <a:lnTo>
                    <a:pt x="335376" y="453595"/>
                  </a:lnTo>
                  <a:lnTo>
                    <a:pt x="281250" y="453595"/>
                  </a:lnTo>
                  <a:lnTo>
                    <a:pt x="216298" y="453595"/>
                  </a:lnTo>
                  <a:lnTo>
                    <a:pt x="162171" y="453595"/>
                  </a:lnTo>
                  <a:lnTo>
                    <a:pt x="97428" y="453595"/>
                  </a:lnTo>
                  <a:lnTo>
                    <a:pt x="10825" y="453595"/>
                  </a:lnTo>
                  <a:cubicBezTo>
                    <a:pt x="4788" y="453595"/>
                    <a:pt x="0" y="448814"/>
                    <a:pt x="0" y="442785"/>
                  </a:cubicBezTo>
                  <a:lnTo>
                    <a:pt x="0" y="10810"/>
                  </a:lnTo>
                  <a:cubicBezTo>
                    <a:pt x="0" y="4781"/>
                    <a:pt x="4788" y="0"/>
                    <a:pt x="10825"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sp>
          <p:nvSpPr>
            <p:cNvPr id="84" name="î$lïḑè"/>
            <p:cNvSpPr/>
            <p:nvPr/>
          </p:nvSpPr>
          <p:spPr>
            <a:xfrm>
              <a:off x="4208727" y="5200896"/>
              <a:ext cx="1161132"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感染过程</a:t>
              </a:r>
              <a:endParaRPr lang="en-US" altLang="zh-CN" sz="1600">
                <a:solidFill>
                  <a:schemeClr val="tx1">
                    <a:lumMod val="85000"/>
                    <a:lumOff val="15000"/>
                  </a:schemeClr>
                </a:solidFill>
                <a:latin typeface="+mj-ea"/>
              </a:endParaRPr>
            </a:p>
          </p:txBody>
        </p:sp>
      </p:grpSp>
      <p:grpSp>
        <p:nvGrpSpPr>
          <p:cNvPr id="85" name="组合 84"/>
          <p:cNvGrpSpPr/>
          <p:nvPr/>
        </p:nvGrpSpPr>
        <p:grpSpPr>
          <a:xfrm>
            <a:off x="6321018" y="2181982"/>
            <a:ext cx="1778417" cy="1765904"/>
            <a:chOff x="6321018" y="2181982"/>
            <a:chExt cx="1778417" cy="1765904"/>
          </a:xfrm>
        </p:grpSpPr>
        <p:sp>
          <p:nvSpPr>
            <p:cNvPr id="86" name="矩形 85"/>
            <p:cNvSpPr/>
            <p:nvPr/>
          </p:nvSpPr>
          <p:spPr>
            <a:xfrm>
              <a:off x="6321018" y="2181982"/>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7" name="文本框 86"/>
            <p:cNvSpPr txBox="1"/>
            <p:nvPr/>
          </p:nvSpPr>
          <p:spPr>
            <a:xfrm>
              <a:off x="6502313" y="2319962"/>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03</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88" name="平行四边形 87"/>
            <p:cNvSpPr/>
            <p:nvPr/>
          </p:nvSpPr>
          <p:spPr>
            <a:xfrm>
              <a:off x="6502313" y="2739018"/>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89" name="geometric-shape-graphic_40063"/>
            <p:cNvSpPr/>
            <p:nvPr/>
          </p:nvSpPr>
          <p:spPr>
            <a:xfrm>
              <a:off x="7419168" y="3361641"/>
              <a:ext cx="575618" cy="502584"/>
            </a:xfrm>
            <a:custGeom>
              <a:avLst/>
              <a:gdLst>
                <a:gd name="T0" fmla="*/ 572 w 1489"/>
                <a:gd name="T1" fmla="*/ 0 h 1302"/>
                <a:gd name="T2" fmla="*/ 958 w 1489"/>
                <a:gd name="T3" fmla="*/ 387 h 1302"/>
                <a:gd name="T4" fmla="*/ 892 w 1489"/>
                <a:gd name="T5" fmla="*/ 320 h 1302"/>
                <a:gd name="T6" fmla="*/ 638 w 1489"/>
                <a:gd name="T7" fmla="*/ 67 h 1302"/>
                <a:gd name="T8" fmla="*/ 892 w 1489"/>
                <a:gd name="T9" fmla="*/ 320 h 1302"/>
                <a:gd name="T10" fmla="*/ 1044 w 1489"/>
                <a:gd name="T11" fmla="*/ 1274 h 1302"/>
                <a:gd name="T12" fmla="*/ 531 w 1489"/>
                <a:gd name="T13" fmla="*/ 1274 h 1302"/>
                <a:gd name="T14" fmla="*/ 787 w 1489"/>
                <a:gd name="T15" fmla="*/ 1006 h 1302"/>
                <a:gd name="T16" fmla="*/ 654 w 1489"/>
                <a:gd name="T17" fmla="*/ 1207 h 1302"/>
                <a:gd name="T18" fmla="*/ 1086 w 1489"/>
                <a:gd name="T19" fmla="*/ 1093 h 1302"/>
                <a:gd name="T20" fmla="*/ 1489 w 1489"/>
                <a:gd name="T21" fmla="*/ 1093 h 1302"/>
                <a:gd name="T22" fmla="*/ 1287 w 1489"/>
                <a:gd name="T23" fmla="*/ 1228 h 1302"/>
                <a:gd name="T24" fmla="*/ 1287 w 1489"/>
                <a:gd name="T25" fmla="*/ 958 h 1302"/>
                <a:gd name="T26" fmla="*/ 1287 w 1489"/>
                <a:gd name="T27" fmla="*/ 1228 h 1302"/>
                <a:gd name="T28" fmla="*/ 0 w 1489"/>
                <a:gd name="T29" fmla="*/ 1093 h 1302"/>
                <a:gd name="T30" fmla="*/ 363 w 1489"/>
                <a:gd name="T31" fmla="*/ 1302 h 1302"/>
                <a:gd name="T32" fmla="*/ 363 w 1489"/>
                <a:gd name="T33" fmla="*/ 883 h 1302"/>
                <a:gd name="T34" fmla="*/ 121 w 1489"/>
                <a:gd name="T35" fmla="*/ 883 h 1302"/>
                <a:gd name="T36" fmla="*/ 159 w 1489"/>
                <a:gd name="T37" fmla="*/ 1236 h 1302"/>
                <a:gd name="T38" fmla="*/ 159 w 1489"/>
                <a:gd name="T39" fmla="*/ 950 h 1302"/>
                <a:gd name="T40" fmla="*/ 407 w 1489"/>
                <a:gd name="T41" fmla="*/ 1093 h 1302"/>
                <a:gd name="T42" fmla="*/ 275 w 1489"/>
                <a:gd name="T43" fmla="*/ 838 h 1302"/>
                <a:gd name="T44" fmla="*/ 208 w 1489"/>
                <a:gd name="T45" fmla="*/ 636 h 1302"/>
                <a:gd name="T46" fmla="*/ 209 w 1489"/>
                <a:gd name="T47" fmla="*/ 604 h 1302"/>
                <a:gd name="T48" fmla="*/ 748 w 1489"/>
                <a:gd name="T49" fmla="*/ 453 h 1302"/>
                <a:gd name="T50" fmla="*/ 815 w 1489"/>
                <a:gd name="T51" fmla="*/ 604 h 1302"/>
                <a:gd name="T52" fmla="*/ 1321 w 1489"/>
                <a:gd name="T53" fmla="*/ 636 h 1302"/>
                <a:gd name="T54" fmla="*/ 1321 w 1489"/>
                <a:gd name="T55" fmla="*/ 838 h 1302"/>
                <a:gd name="T56" fmla="*/ 1255 w 1489"/>
                <a:gd name="T57" fmla="*/ 671 h 1302"/>
                <a:gd name="T58" fmla="*/ 815 w 1489"/>
                <a:gd name="T59" fmla="*/ 838 h 1302"/>
                <a:gd name="T60" fmla="*/ 748 w 1489"/>
                <a:gd name="T61" fmla="*/ 671 h 1302"/>
                <a:gd name="T62" fmla="*/ 275 w 1489"/>
                <a:gd name="T63" fmla="*/ 838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9" h="1302">
                  <a:moveTo>
                    <a:pt x="958" y="0"/>
                  </a:moveTo>
                  <a:lnTo>
                    <a:pt x="572" y="0"/>
                  </a:lnTo>
                  <a:lnTo>
                    <a:pt x="572" y="387"/>
                  </a:lnTo>
                  <a:lnTo>
                    <a:pt x="958" y="387"/>
                  </a:lnTo>
                  <a:lnTo>
                    <a:pt x="958" y="0"/>
                  </a:lnTo>
                  <a:close/>
                  <a:moveTo>
                    <a:pt x="892" y="320"/>
                  </a:moveTo>
                  <a:lnTo>
                    <a:pt x="638" y="320"/>
                  </a:lnTo>
                  <a:lnTo>
                    <a:pt x="638" y="67"/>
                  </a:lnTo>
                  <a:lnTo>
                    <a:pt x="892" y="67"/>
                  </a:lnTo>
                  <a:lnTo>
                    <a:pt x="892" y="320"/>
                  </a:lnTo>
                  <a:close/>
                  <a:moveTo>
                    <a:pt x="531" y="1274"/>
                  </a:moveTo>
                  <a:lnTo>
                    <a:pt x="1044" y="1274"/>
                  </a:lnTo>
                  <a:lnTo>
                    <a:pt x="787" y="884"/>
                  </a:lnTo>
                  <a:lnTo>
                    <a:pt x="531" y="1274"/>
                  </a:lnTo>
                  <a:close/>
                  <a:moveTo>
                    <a:pt x="654" y="1207"/>
                  </a:moveTo>
                  <a:lnTo>
                    <a:pt x="787" y="1006"/>
                  </a:lnTo>
                  <a:lnTo>
                    <a:pt x="920" y="1207"/>
                  </a:lnTo>
                  <a:lnTo>
                    <a:pt x="654" y="1207"/>
                  </a:lnTo>
                  <a:close/>
                  <a:moveTo>
                    <a:pt x="1287" y="891"/>
                  </a:moveTo>
                  <a:cubicBezTo>
                    <a:pt x="1176" y="891"/>
                    <a:pt x="1086" y="982"/>
                    <a:pt x="1086" y="1093"/>
                  </a:cubicBezTo>
                  <a:cubicBezTo>
                    <a:pt x="1086" y="1204"/>
                    <a:pt x="1176" y="1295"/>
                    <a:pt x="1287" y="1295"/>
                  </a:cubicBezTo>
                  <a:cubicBezTo>
                    <a:pt x="1398" y="1295"/>
                    <a:pt x="1489" y="1204"/>
                    <a:pt x="1489" y="1093"/>
                  </a:cubicBezTo>
                  <a:cubicBezTo>
                    <a:pt x="1489" y="982"/>
                    <a:pt x="1398" y="891"/>
                    <a:pt x="1287" y="891"/>
                  </a:cubicBezTo>
                  <a:close/>
                  <a:moveTo>
                    <a:pt x="1287" y="1228"/>
                  </a:moveTo>
                  <a:cubicBezTo>
                    <a:pt x="1213" y="1228"/>
                    <a:pt x="1152" y="1167"/>
                    <a:pt x="1152" y="1093"/>
                  </a:cubicBezTo>
                  <a:cubicBezTo>
                    <a:pt x="1152" y="1018"/>
                    <a:pt x="1213" y="958"/>
                    <a:pt x="1287" y="958"/>
                  </a:cubicBezTo>
                  <a:cubicBezTo>
                    <a:pt x="1362" y="958"/>
                    <a:pt x="1422" y="1018"/>
                    <a:pt x="1422" y="1093"/>
                  </a:cubicBezTo>
                  <a:cubicBezTo>
                    <a:pt x="1422" y="1167"/>
                    <a:pt x="1362" y="1228"/>
                    <a:pt x="1287" y="1228"/>
                  </a:cubicBezTo>
                  <a:close/>
                  <a:moveTo>
                    <a:pt x="121" y="883"/>
                  </a:moveTo>
                  <a:lnTo>
                    <a:pt x="0" y="1093"/>
                  </a:lnTo>
                  <a:lnTo>
                    <a:pt x="121" y="1302"/>
                  </a:lnTo>
                  <a:lnTo>
                    <a:pt x="363" y="1302"/>
                  </a:lnTo>
                  <a:lnTo>
                    <a:pt x="484" y="1093"/>
                  </a:lnTo>
                  <a:lnTo>
                    <a:pt x="363" y="883"/>
                  </a:lnTo>
                  <a:lnTo>
                    <a:pt x="121" y="883"/>
                  </a:lnTo>
                  <a:lnTo>
                    <a:pt x="121" y="883"/>
                  </a:lnTo>
                  <a:close/>
                  <a:moveTo>
                    <a:pt x="324" y="1236"/>
                  </a:moveTo>
                  <a:lnTo>
                    <a:pt x="159" y="1236"/>
                  </a:lnTo>
                  <a:lnTo>
                    <a:pt x="77" y="1093"/>
                  </a:lnTo>
                  <a:lnTo>
                    <a:pt x="159" y="950"/>
                  </a:lnTo>
                  <a:lnTo>
                    <a:pt x="324" y="950"/>
                  </a:lnTo>
                  <a:lnTo>
                    <a:pt x="407" y="1093"/>
                  </a:lnTo>
                  <a:lnTo>
                    <a:pt x="324" y="1236"/>
                  </a:lnTo>
                  <a:close/>
                  <a:moveTo>
                    <a:pt x="275" y="838"/>
                  </a:moveTo>
                  <a:lnTo>
                    <a:pt x="208" y="838"/>
                  </a:lnTo>
                  <a:lnTo>
                    <a:pt x="208" y="636"/>
                  </a:lnTo>
                  <a:lnTo>
                    <a:pt x="209" y="636"/>
                  </a:lnTo>
                  <a:lnTo>
                    <a:pt x="209" y="604"/>
                  </a:lnTo>
                  <a:lnTo>
                    <a:pt x="748" y="604"/>
                  </a:lnTo>
                  <a:lnTo>
                    <a:pt x="748" y="453"/>
                  </a:lnTo>
                  <a:lnTo>
                    <a:pt x="815" y="453"/>
                  </a:lnTo>
                  <a:lnTo>
                    <a:pt x="815" y="604"/>
                  </a:lnTo>
                  <a:lnTo>
                    <a:pt x="1321" y="604"/>
                  </a:lnTo>
                  <a:lnTo>
                    <a:pt x="1321" y="636"/>
                  </a:lnTo>
                  <a:lnTo>
                    <a:pt x="1321" y="636"/>
                  </a:lnTo>
                  <a:lnTo>
                    <a:pt x="1321" y="838"/>
                  </a:lnTo>
                  <a:lnTo>
                    <a:pt x="1255" y="838"/>
                  </a:lnTo>
                  <a:lnTo>
                    <a:pt x="1255" y="671"/>
                  </a:lnTo>
                  <a:lnTo>
                    <a:pt x="815" y="671"/>
                  </a:lnTo>
                  <a:lnTo>
                    <a:pt x="815" y="838"/>
                  </a:lnTo>
                  <a:lnTo>
                    <a:pt x="748" y="838"/>
                  </a:lnTo>
                  <a:lnTo>
                    <a:pt x="748" y="671"/>
                  </a:lnTo>
                  <a:lnTo>
                    <a:pt x="275" y="671"/>
                  </a:lnTo>
                  <a:lnTo>
                    <a:pt x="275" y="838"/>
                  </a:ln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sp>
          <p:nvSpPr>
            <p:cNvPr id="90" name="î$lïḑè"/>
            <p:cNvSpPr/>
            <p:nvPr/>
          </p:nvSpPr>
          <p:spPr>
            <a:xfrm>
              <a:off x="6502313" y="3125131"/>
              <a:ext cx="1072863"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易感人群</a:t>
              </a:r>
              <a:endParaRPr lang="en-US" altLang="zh-CN" sz="1600">
                <a:solidFill>
                  <a:schemeClr val="tx1">
                    <a:lumMod val="85000"/>
                    <a:lumOff val="15000"/>
                  </a:schemeClr>
                </a:solidFill>
                <a:latin typeface="+mj-ea"/>
              </a:endParaRPr>
            </a:p>
          </p:txBody>
        </p:sp>
      </p:grpSp>
      <p:grpSp>
        <p:nvGrpSpPr>
          <p:cNvPr id="91" name="组合 90"/>
          <p:cNvGrpSpPr/>
          <p:nvPr/>
        </p:nvGrpSpPr>
        <p:grpSpPr>
          <a:xfrm>
            <a:off x="6321018" y="4257747"/>
            <a:ext cx="1778417" cy="1765904"/>
            <a:chOff x="6321018" y="4257747"/>
            <a:chExt cx="1778417" cy="1765904"/>
          </a:xfrm>
        </p:grpSpPr>
        <p:sp>
          <p:nvSpPr>
            <p:cNvPr id="92" name="矩形 91"/>
            <p:cNvSpPr/>
            <p:nvPr/>
          </p:nvSpPr>
          <p:spPr>
            <a:xfrm>
              <a:off x="6321018" y="4257747"/>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93" name="文本框 92"/>
            <p:cNvSpPr txBox="1"/>
            <p:nvPr/>
          </p:nvSpPr>
          <p:spPr>
            <a:xfrm>
              <a:off x="6502313" y="4395727"/>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07</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94" name="平行四边形 93"/>
            <p:cNvSpPr/>
            <p:nvPr/>
          </p:nvSpPr>
          <p:spPr>
            <a:xfrm>
              <a:off x="6502313" y="4814783"/>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95" name="图形 81"/>
            <p:cNvSpPr/>
            <p:nvPr/>
          </p:nvSpPr>
          <p:spPr>
            <a:xfrm>
              <a:off x="7373205" y="5347876"/>
              <a:ext cx="704934" cy="575617"/>
            </a:xfrm>
            <a:custGeom>
              <a:avLst/>
              <a:gdLst>
                <a:gd name="connsiteX0" fmla="*/ 1052238 w 1663154"/>
                <a:gd name="connsiteY0" fmla="*/ 633140 h 1358056"/>
                <a:gd name="connsiteX1" fmla="*/ 1189179 w 1663154"/>
                <a:gd name="connsiteY1" fmla="*/ 354582 h 1358056"/>
                <a:gd name="connsiteX2" fmla="*/ 832512 w 1663154"/>
                <a:gd name="connsiteY2" fmla="*/ 273 h 1358056"/>
                <a:gd name="connsiteX3" fmla="*/ 475845 w 1663154"/>
                <a:gd name="connsiteY3" fmla="*/ 354582 h 1358056"/>
                <a:gd name="connsiteX4" fmla="*/ 612784 w 1663154"/>
                <a:gd name="connsiteY4" fmla="*/ 633140 h 1358056"/>
                <a:gd name="connsiteX5" fmla="*/ 238081 w 1663154"/>
                <a:gd name="connsiteY5" fmla="*/ 1181311 h 1358056"/>
                <a:gd name="connsiteX6" fmla="*/ 238081 w 1663154"/>
                <a:gd name="connsiteY6" fmla="*/ 1299382 h 1358056"/>
                <a:gd name="connsiteX7" fmla="*/ 297506 w 1663154"/>
                <a:gd name="connsiteY7" fmla="*/ 1358448 h 1358056"/>
                <a:gd name="connsiteX8" fmla="*/ 1367506 w 1663154"/>
                <a:gd name="connsiteY8" fmla="*/ 1358448 h 1358056"/>
                <a:gd name="connsiteX9" fmla="*/ 1426933 w 1663154"/>
                <a:gd name="connsiteY9" fmla="*/ 1299382 h 1358056"/>
                <a:gd name="connsiteX10" fmla="*/ 1426933 w 1663154"/>
                <a:gd name="connsiteY10" fmla="*/ 1181313 h 1358056"/>
                <a:gd name="connsiteX11" fmla="*/ 1052238 w 1663154"/>
                <a:gd name="connsiteY11" fmla="*/ 633140 h 1358056"/>
                <a:gd name="connsiteX12" fmla="*/ 574492 w 1663154"/>
                <a:gd name="connsiteY12" fmla="*/ 354115 h 1358056"/>
                <a:gd name="connsiteX13" fmla="*/ 832512 w 1663154"/>
                <a:gd name="connsiteY13" fmla="*/ 97807 h 1358056"/>
                <a:gd name="connsiteX14" fmla="*/ 1090530 w 1663154"/>
                <a:gd name="connsiteY14" fmla="*/ 354115 h 1358056"/>
                <a:gd name="connsiteX15" fmla="*/ 832512 w 1663154"/>
                <a:gd name="connsiteY15" fmla="*/ 610423 h 1358056"/>
                <a:gd name="connsiteX16" fmla="*/ 574492 w 1663154"/>
                <a:gd name="connsiteY16" fmla="*/ 354115 h 1358056"/>
                <a:gd name="connsiteX17" fmla="*/ 1337544 w 1663154"/>
                <a:gd name="connsiteY17" fmla="*/ 1261557 h 1358056"/>
                <a:gd name="connsiteX18" fmla="*/ 327428 w 1663154"/>
                <a:gd name="connsiteY18" fmla="*/ 1261557 h 1358056"/>
                <a:gd name="connsiteX19" fmla="*/ 327428 w 1663154"/>
                <a:gd name="connsiteY19" fmla="*/ 1198839 h 1358056"/>
                <a:gd name="connsiteX20" fmla="*/ 832557 w 1663154"/>
                <a:gd name="connsiteY20" fmla="*/ 697093 h 1358056"/>
                <a:gd name="connsiteX21" fmla="*/ 1337544 w 1663154"/>
                <a:gd name="connsiteY21" fmla="*/ 1198839 h 1358056"/>
                <a:gd name="connsiteX22" fmla="*/ 1337544 w 1663154"/>
                <a:gd name="connsiteY22" fmla="*/ 1261557 h 1358056"/>
                <a:gd name="connsiteX23" fmla="*/ 371826 w 1663154"/>
                <a:gd name="connsiteY23" fmla="*/ 687892 h 1358056"/>
                <a:gd name="connsiteX24" fmla="*/ 383434 w 1663154"/>
                <a:gd name="connsiteY24" fmla="*/ 685122 h 1358056"/>
                <a:gd name="connsiteX25" fmla="*/ 426120 w 1663154"/>
                <a:gd name="connsiteY25" fmla="*/ 629576 h 1358056"/>
                <a:gd name="connsiteX26" fmla="*/ 385983 w 1663154"/>
                <a:gd name="connsiteY26" fmla="*/ 574956 h 1358056"/>
                <a:gd name="connsiteX27" fmla="*/ 281275 w 1663154"/>
                <a:gd name="connsiteY27" fmla="*/ 413732 h 1358056"/>
                <a:gd name="connsiteX28" fmla="*/ 421268 w 1663154"/>
                <a:gd name="connsiteY28" fmla="*/ 245714 h 1358056"/>
                <a:gd name="connsiteX29" fmla="*/ 476900 w 1663154"/>
                <a:gd name="connsiteY29" fmla="*/ 140268 h 1358056"/>
                <a:gd name="connsiteX30" fmla="*/ 490177 w 1663154"/>
                <a:gd name="connsiteY30" fmla="*/ 119873 h 1358056"/>
                <a:gd name="connsiteX31" fmla="*/ 475847 w 1663154"/>
                <a:gd name="connsiteY31" fmla="*/ 118444 h 1358056"/>
                <a:gd name="connsiteX32" fmla="*/ 178610 w 1663154"/>
                <a:gd name="connsiteY32" fmla="*/ 413734 h 1358056"/>
                <a:gd name="connsiteX33" fmla="*/ 255933 w 1663154"/>
                <a:gd name="connsiteY33" fmla="*/ 611820 h 1358056"/>
                <a:gd name="connsiteX34" fmla="*/ 273 w 1663154"/>
                <a:gd name="connsiteY34" fmla="*/ 1030920 h 1358056"/>
                <a:gd name="connsiteX35" fmla="*/ 273 w 1663154"/>
                <a:gd name="connsiteY35" fmla="*/ 1122256 h 1358056"/>
                <a:gd name="connsiteX36" fmla="*/ 59700 w 1663154"/>
                <a:gd name="connsiteY36" fmla="*/ 1181313 h 1358056"/>
                <a:gd name="connsiteX37" fmla="*/ 166205 w 1663154"/>
                <a:gd name="connsiteY37" fmla="*/ 1181313 h 1358056"/>
                <a:gd name="connsiteX38" fmla="*/ 178185 w 1663154"/>
                <a:gd name="connsiteY38" fmla="*/ 1076746 h 1358056"/>
                <a:gd name="connsiteX39" fmla="*/ 102942 w 1663154"/>
                <a:gd name="connsiteY39" fmla="*/ 1076746 h 1358056"/>
                <a:gd name="connsiteX40" fmla="*/ 102942 w 1663154"/>
                <a:gd name="connsiteY40" fmla="*/ 1030922 h 1358056"/>
                <a:gd name="connsiteX41" fmla="*/ 371828 w 1663154"/>
                <a:gd name="connsiteY41" fmla="*/ 687892 h 1358056"/>
                <a:gd name="connsiteX42" fmla="*/ 1408438 w 1663154"/>
                <a:gd name="connsiteY42" fmla="*/ 611818 h 1358056"/>
                <a:gd name="connsiteX43" fmla="*/ 1485763 w 1663154"/>
                <a:gd name="connsiteY43" fmla="*/ 413732 h 1358056"/>
                <a:gd name="connsiteX44" fmla="*/ 1188524 w 1663154"/>
                <a:gd name="connsiteY44" fmla="*/ 118390 h 1358056"/>
                <a:gd name="connsiteX45" fmla="*/ 1174192 w 1663154"/>
                <a:gd name="connsiteY45" fmla="*/ 119824 h 1358056"/>
                <a:gd name="connsiteX46" fmla="*/ 1187469 w 1663154"/>
                <a:gd name="connsiteY46" fmla="*/ 140219 h 1358056"/>
                <a:gd name="connsiteX47" fmla="*/ 1243058 w 1663154"/>
                <a:gd name="connsiteY47" fmla="*/ 245670 h 1358056"/>
                <a:gd name="connsiteX48" fmla="*/ 1392947 w 1663154"/>
                <a:gd name="connsiteY48" fmla="*/ 413685 h 1358056"/>
                <a:gd name="connsiteX49" fmla="*/ 1288239 w 1663154"/>
                <a:gd name="connsiteY49" fmla="*/ 574911 h 1358056"/>
                <a:gd name="connsiteX50" fmla="*/ 1248092 w 1663154"/>
                <a:gd name="connsiteY50" fmla="*/ 629531 h 1358056"/>
                <a:gd name="connsiteX51" fmla="*/ 1290780 w 1663154"/>
                <a:gd name="connsiteY51" fmla="*/ 685068 h 1358056"/>
                <a:gd name="connsiteX52" fmla="*/ 1302388 w 1663154"/>
                <a:gd name="connsiteY52" fmla="*/ 687845 h 1358056"/>
                <a:gd name="connsiteX53" fmla="*/ 1571276 w 1663154"/>
                <a:gd name="connsiteY53" fmla="*/ 1030918 h 1358056"/>
                <a:gd name="connsiteX54" fmla="*/ 1571276 w 1663154"/>
                <a:gd name="connsiteY54" fmla="*/ 1076743 h 1358056"/>
                <a:gd name="connsiteX55" fmla="*/ 1486091 w 1663154"/>
                <a:gd name="connsiteY55" fmla="*/ 1076743 h 1358056"/>
                <a:gd name="connsiteX56" fmla="*/ 1498071 w 1663154"/>
                <a:gd name="connsiteY56" fmla="*/ 1181311 h 1358056"/>
                <a:gd name="connsiteX57" fmla="*/ 1604577 w 1663154"/>
                <a:gd name="connsiteY57" fmla="*/ 1181311 h 1358056"/>
                <a:gd name="connsiteX58" fmla="*/ 1664005 w 1663154"/>
                <a:gd name="connsiteY58" fmla="*/ 1122254 h 1358056"/>
                <a:gd name="connsiteX59" fmla="*/ 1664005 w 1663154"/>
                <a:gd name="connsiteY59" fmla="*/ 1030918 h 1358056"/>
                <a:gd name="connsiteX60" fmla="*/ 1408438 w 1663154"/>
                <a:gd name="connsiteY60" fmla="*/ 611818 h 13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63154" h="1358056">
                  <a:moveTo>
                    <a:pt x="1052238" y="633140"/>
                  </a:moveTo>
                  <a:cubicBezTo>
                    <a:pt x="1135429" y="568208"/>
                    <a:pt x="1189179" y="467610"/>
                    <a:pt x="1189179" y="354582"/>
                  </a:cubicBezTo>
                  <a:cubicBezTo>
                    <a:pt x="1189179" y="159227"/>
                    <a:pt x="1029207" y="273"/>
                    <a:pt x="832512" y="273"/>
                  </a:cubicBezTo>
                  <a:cubicBezTo>
                    <a:pt x="635817" y="273"/>
                    <a:pt x="475845" y="159228"/>
                    <a:pt x="475845" y="354582"/>
                  </a:cubicBezTo>
                  <a:cubicBezTo>
                    <a:pt x="475845" y="467610"/>
                    <a:pt x="529583" y="568206"/>
                    <a:pt x="612784" y="633140"/>
                  </a:cubicBezTo>
                  <a:cubicBezTo>
                    <a:pt x="393519" y="720178"/>
                    <a:pt x="238081" y="932917"/>
                    <a:pt x="238081" y="1181311"/>
                  </a:cubicBezTo>
                  <a:lnTo>
                    <a:pt x="238081" y="1299382"/>
                  </a:lnTo>
                  <a:cubicBezTo>
                    <a:pt x="238081" y="1332039"/>
                    <a:pt x="264675" y="1358448"/>
                    <a:pt x="297506" y="1358448"/>
                  </a:cubicBezTo>
                  <a:lnTo>
                    <a:pt x="1367506" y="1358448"/>
                  </a:lnTo>
                  <a:cubicBezTo>
                    <a:pt x="1400347" y="1358448"/>
                    <a:pt x="1426933" y="1332039"/>
                    <a:pt x="1426933" y="1299382"/>
                  </a:cubicBezTo>
                  <a:lnTo>
                    <a:pt x="1426933" y="1181313"/>
                  </a:lnTo>
                  <a:cubicBezTo>
                    <a:pt x="1426935" y="932822"/>
                    <a:pt x="1271497" y="720177"/>
                    <a:pt x="1052238" y="633140"/>
                  </a:cubicBezTo>
                  <a:close/>
                  <a:moveTo>
                    <a:pt x="574492" y="354115"/>
                  </a:moveTo>
                  <a:cubicBezTo>
                    <a:pt x="574492" y="212738"/>
                    <a:pt x="690203" y="97807"/>
                    <a:pt x="832512" y="97807"/>
                  </a:cubicBezTo>
                  <a:cubicBezTo>
                    <a:pt x="974814" y="97807"/>
                    <a:pt x="1090530" y="212740"/>
                    <a:pt x="1090530" y="354115"/>
                  </a:cubicBezTo>
                  <a:cubicBezTo>
                    <a:pt x="1090530" y="495457"/>
                    <a:pt x="974816" y="610423"/>
                    <a:pt x="832512" y="610423"/>
                  </a:cubicBezTo>
                  <a:cubicBezTo>
                    <a:pt x="690203" y="610423"/>
                    <a:pt x="574492" y="495504"/>
                    <a:pt x="574492" y="354115"/>
                  </a:cubicBezTo>
                  <a:close/>
                  <a:moveTo>
                    <a:pt x="1337544" y="1261557"/>
                  </a:moveTo>
                  <a:lnTo>
                    <a:pt x="327428" y="1261557"/>
                  </a:lnTo>
                  <a:lnTo>
                    <a:pt x="327428" y="1198839"/>
                  </a:lnTo>
                  <a:cubicBezTo>
                    <a:pt x="327428" y="922190"/>
                    <a:pt x="554001" y="697093"/>
                    <a:pt x="832557" y="697093"/>
                  </a:cubicBezTo>
                  <a:cubicBezTo>
                    <a:pt x="1111014" y="697093"/>
                    <a:pt x="1337544" y="922190"/>
                    <a:pt x="1337544" y="1198839"/>
                  </a:cubicBezTo>
                  <a:lnTo>
                    <a:pt x="1337544" y="1261557"/>
                  </a:lnTo>
                  <a:close/>
                  <a:moveTo>
                    <a:pt x="371826" y="687892"/>
                  </a:moveTo>
                  <a:lnTo>
                    <a:pt x="383434" y="685122"/>
                  </a:lnTo>
                  <a:cubicBezTo>
                    <a:pt x="408363" y="676838"/>
                    <a:pt x="426120" y="655103"/>
                    <a:pt x="426120" y="629576"/>
                  </a:cubicBezTo>
                  <a:cubicBezTo>
                    <a:pt x="426120" y="604920"/>
                    <a:pt x="409518" y="583837"/>
                    <a:pt x="385983" y="574956"/>
                  </a:cubicBezTo>
                  <a:cubicBezTo>
                    <a:pt x="322337" y="546232"/>
                    <a:pt x="281275" y="483197"/>
                    <a:pt x="281275" y="413732"/>
                  </a:cubicBezTo>
                  <a:cubicBezTo>
                    <a:pt x="281275" y="335019"/>
                    <a:pt x="349676" y="268703"/>
                    <a:pt x="421268" y="245714"/>
                  </a:cubicBezTo>
                  <a:cubicBezTo>
                    <a:pt x="433801" y="207281"/>
                    <a:pt x="452760" y="171715"/>
                    <a:pt x="476900" y="140268"/>
                  </a:cubicBezTo>
                  <a:cubicBezTo>
                    <a:pt x="481118" y="133336"/>
                    <a:pt x="485545" y="126535"/>
                    <a:pt x="490177" y="119873"/>
                  </a:cubicBezTo>
                  <a:cubicBezTo>
                    <a:pt x="485370" y="119642"/>
                    <a:pt x="480792" y="118444"/>
                    <a:pt x="475847" y="118444"/>
                  </a:cubicBezTo>
                  <a:cubicBezTo>
                    <a:pt x="311982" y="118444"/>
                    <a:pt x="178610" y="250894"/>
                    <a:pt x="178610" y="413734"/>
                  </a:cubicBezTo>
                  <a:cubicBezTo>
                    <a:pt x="178610" y="488473"/>
                    <a:pt x="207278" y="558540"/>
                    <a:pt x="255933" y="611820"/>
                  </a:cubicBezTo>
                  <a:cubicBezTo>
                    <a:pt x="101185" y="691456"/>
                    <a:pt x="273" y="850732"/>
                    <a:pt x="273" y="1030920"/>
                  </a:cubicBezTo>
                  <a:lnTo>
                    <a:pt x="273" y="1122256"/>
                  </a:lnTo>
                  <a:cubicBezTo>
                    <a:pt x="273" y="1154911"/>
                    <a:pt x="26868" y="1181313"/>
                    <a:pt x="59700" y="1181313"/>
                  </a:cubicBezTo>
                  <a:lnTo>
                    <a:pt x="166205" y="1181313"/>
                  </a:lnTo>
                  <a:cubicBezTo>
                    <a:pt x="166205" y="1140850"/>
                    <a:pt x="170372" y="1114908"/>
                    <a:pt x="178185" y="1076746"/>
                  </a:cubicBezTo>
                  <a:lnTo>
                    <a:pt x="102942" y="1076746"/>
                  </a:lnTo>
                  <a:lnTo>
                    <a:pt x="102942" y="1030922"/>
                  </a:lnTo>
                  <a:cubicBezTo>
                    <a:pt x="102942" y="867702"/>
                    <a:pt x="213381" y="727622"/>
                    <a:pt x="371828" y="687892"/>
                  </a:cubicBezTo>
                  <a:close/>
                  <a:moveTo>
                    <a:pt x="1408438" y="611818"/>
                  </a:moveTo>
                  <a:cubicBezTo>
                    <a:pt x="1457095" y="558538"/>
                    <a:pt x="1485763" y="488472"/>
                    <a:pt x="1485763" y="413732"/>
                  </a:cubicBezTo>
                  <a:cubicBezTo>
                    <a:pt x="1485763" y="250890"/>
                    <a:pt x="1352432" y="118390"/>
                    <a:pt x="1188524" y="118390"/>
                  </a:cubicBezTo>
                  <a:cubicBezTo>
                    <a:pt x="1183575" y="118390"/>
                    <a:pt x="1178999" y="119597"/>
                    <a:pt x="1174192" y="119824"/>
                  </a:cubicBezTo>
                  <a:cubicBezTo>
                    <a:pt x="1178824" y="126486"/>
                    <a:pt x="1183253" y="133288"/>
                    <a:pt x="1187469" y="140219"/>
                  </a:cubicBezTo>
                  <a:cubicBezTo>
                    <a:pt x="1211613" y="171667"/>
                    <a:pt x="1230568" y="207233"/>
                    <a:pt x="1243058" y="245670"/>
                  </a:cubicBezTo>
                  <a:cubicBezTo>
                    <a:pt x="1314652" y="268649"/>
                    <a:pt x="1392947" y="334974"/>
                    <a:pt x="1392947" y="413685"/>
                  </a:cubicBezTo>
                  <a:cubicBezTo>
                    <a:pt x="1392947" y="483153"/>
                    <a:pt x="1351831" y="546232"/>
                    <a:pt x="1288239" y="574911"/>
                  </a:cubicBezTo>
                  <a:cubicBezTo>
                    <a:pt x="1264696" y="583785"/>
                    <a:pt x="1248092" y="604876"/>
                    <a:pt x="1248092" y="629531"/>
                  </a:cubicBezTo>
                  <a:cubicBezTo>
                    <a:pt x="1248092" y="655060"/>
                    <a:pt x="1265903" y="676795"/>
                    <a:pt x="1290780" y="685068"/>
                  </a:cubicBezTo>
                  <a:lnTo>
                    <a:pt x="1302388" y="687845"/>
                  </a:lnTo>
                  <a:cubicBezTo>
                    <a:pt x="1460889" y="727620"/>
                    <a:pt x="1571276" y="867658"/>
                    <a:pt x="1571276" y="1030918"/>
                  </a:cubicBezTo>
                  <a:lnTo>
                    <a:pt x="1571276" y="1076743"/>
                  </a:lnTo>
                  <a:lnTo>
                    <a:pt x="1486091" y="1076743"/>
                  </a:lnTo>
                  <a:cubicBezTo>
                    <a:pt x="1493951" y="1114906"/>
                    <a:pt x="1498071" y="1140847"/>
                    <a:pt x="1498071" y="1181311"/>
                  </a:cubicBezTo>
                  <a:lnTo>
                    <a:pt x="1604577" y="1181311"/>
                  </a:lnTo>
                  <a:cubicBezTo>
                    <a:pt x="1637462" y="1181311"/>
                    <a:pt x="1664005" y="1154909"/>
                    <a:pt x="1664005" y="1122254"/>
                  </a:cubicBezTo>
                  <a:lnTo>
                    <a:pt x="1664005" y="1030918"/>
                  </a:lnTo>
                  <a:cubicBezTo>
                    <a:pt x="1664102" y="850732"/>
                    <a:pt x="1563187" y="691456"/>
                    <a:pt x="1408438" y="611818"/>
                  </a:cubicBezTo>
                  <a:close/>
                </a:path>
              </a:pathLst>
            </a:custGeom>
            <a:gradFill>
              <a:gsLst>
                <a:gs pos="100000">
                  <a:schemeClr val="bg1"/>
                </a:gs>
                <a:gs pos="22000">
                  <a:schemeClr val="bg1">
                    <a:lumMod val="85000"/>
                  </a:schemeClr>
                </a:gs>
              </a:gsLst>
              <a:lin ang="5400000" scaled="1"/>
              <a:tileRect/>
            </a:gradFill>
            <a:ln>
              <a:noFill/>
            </a:ln>
          </p:spPr>
          <p:txBody>
            <a:bodyPr rtlCol="0" anchor="ctr"/>
            <a:lstStyle/>
            <a:p>
              <a:endParaRPr lang="zh-CN" altLang="en-US">
                <a:latin typeface="+mj-ea"/>
                <a:ea typeface="+mj-ea"/>
              </a:endParaRPr>
            </a:p>
          </p:txBody>
        </p:sp>
        <p:sp>
          <p:nvSpPr>
            <p:cNvPr id="96" name="î$lïḑè"/>
            <p:cNvSpPr/>
            <p:nvPr/>
          </p:nvSpPr>
          <p:spPr>
            <a:xfrm>
              <a:off x="6502313" y="5200896"/>
              <a:ext cx="1072863"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所致疾病</a:t>
              </a:r>
              <a:endParaRPr lang="en-US" altLang="zh-CN" sz="1600">
                <a:solidFill>
                  <a:schemeClr val="tx1">
                    <a:lumMod val="85000"/>
                    <a:lumOff val="15000"/>
                  </a:schemeClr>
                </a:solidFill>
                <a:latin typeface="+mj-ea"/>
              </a:endParaRPr>
            </a:p>
          </p:txBody>
        </p:sp>
      </p:grpSp>
      <p:grpSp>
        <p:nvGrpSpPr>
          <p:cNvPr id="97" name="组合 96"/>
          <p:cNvGrpSpPr/>
          <p:nvPr/>
        </p:nvGrpSpPr>
        <p:grpSpPr>
          <a:xfrm>
            <a:off x="8614605" y="4257747"/>
            <a:ext cx="1778417" cy="1765904"/>
            <a:chOff x="8614605" y="4257747"/>
            <a:chExt cx="1778417" cy="1765904"/>
          </a:xfrm>
        </p:grpSpPr>
        <p:sp>
          <p:nvSpPr>
            <p:cNvPr id="98" name="矩形 97"/>
            <p:cNvSpPr/>
            <p:nvPr/>
          </p:nvSpPr>
          <p:spPr>
            <a:xfrm>
              <a:off x="8614605" y="4257747"/>
              <a:ext cx="1778417" cy="1765904"/>
            </a:xfrm>
            <a:prstGeom prst="rect">
              <a:avLst/>
            </a:prstGeom>
            <a:solidFill>
              <a:schemeClr val="bg1"/>
            </a:solidFill>
            <a:ln w="0" cap="flat">
              <a:noFill/>
              <a:prstDash val="solid"/>
              <a:miter lim="800000"/>
            </a:ln>
            <a:effectLst>
              <a:outerShdw blurRad="127000" dist="76200" dir="5400000" algn="t" rotWithShape="0">
                <a:prstClr val="black">
                  <a:alpha val="17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99" name="文本框 98"/>
            <p:cNvSpPr txBox="1"/>
            <p:nvPr/>
          </p:nvSpPr>
          <p:spPr>
            <a:xfrm>
              <a:off x="8795900" y="4395727"/>
              <a:ext cx="671676" cy="6155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00000"/>
                </a:lnSpc>
                <a:spcBef>
                  <a:spcPct val="0"/>
                </a:spcBef>
                <a:spcAft>
                  <a:spcPct val="0"/>
                </a:spcAft>
                <a:buClrTx/>
                <a:buSzTx/>
                <a:buFontTx/>
                <a:buNone/>
              </a:pPr>
              <a:r>
                <a:rPr kumimoji="0" lang="en-US" altLang="zh-CN"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rPr>
                <a:t>08</a:t>
              </a:r>
              <a:endParaRPr kumimoji="0" lang="zh-CN" altLang="en-US" sz="4000" b="1" i="1" u="none" strike="noStrike" cap="none" spc="0" normalizeH="0" baseline="0">
                <a:ln>
                  <a:noFill/>
                </a:ln>
                <a:solidFill>
                  <a:schemeClr val="tx1">
                    <a:lumMod val="85000"/>
                    <a:lumOff val="15000"/>
                  </a:schemeClr>
                </a:solidFill>
                <a:effectLst/>
                <a:uFillTx/>
                <a:latin typeface="+mj-lt"/>
                <a:ea typeface="+mj-ea"/>
                <a:cs typeface="Arial" panose="020B0604020202020204"/>
                <a:sym typeface="Arial" panose="020B0604020202020204"/>
              </a:endParaRPr>
            </a:p>
          </p:txBody>
        </p:sp>
        <p:sp>
          <p:nvSpPr>
            <p:cNvPr id="100" name="平行四边形 99"/>
            <p:cNvSpPr/>
            <p:nvPr/>
          </p:nvSpPr>
          <p:spPr>
            <a:xfrm>
              <a:off x="8795900" y="4814783"/>
              <a:ext cx="891149" cy="172617"/>
            </a:xfrm>
            <a:prstGeom prst="parallelogram">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25000" lnSpcReduction="2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mj-ea"/>
                <a:ea typeface="+mj-ea"/>
                <a:cs typeface="Arial" panose="020B0604020202020204"/>
                <a:sym typeface="Arial" panose="020B0604020202020204"/>
              </a:endParaRPr>
            </a:p>
          </p:txBody>
        </p:sp>
        <p:sp>
          <p:nvSpPr>
            <p:cNvPr id="101" name="list_158752"/>
            <p:cNvSpPr/>
            <p:nvPr/>
          </p:nvSpPr>
          <p:spPr>
            <a:xfrm>
              <a:off x="9773036" y="5347875"/>
              <a:ext cx="530479" cy="575619"/>
            </a:xfrm>
            <a:custGeom>
              <a:avLst/>
              <a:gdLst>
                <a:gd name="connsiteX0" fmla="*/ 234346 w 558102"/>
                <a:gd name="connsiteY0" fmla="*/ 500661 h 605592"/>
                <a:gd name="connsiteX1" fmla="*/ 532748 w 558102"/>
                <a:gd name="connsiteY1" fmla="*/ 500661 h 605592"/>
                <a:gd name="connsiteX2" fmla="*/ 554009 w 558102"/>
                <a:gd name="connsiteY2" fmla="*/ 521994 h 605592"/>
                <a:gd name="connsiteX3" fmla="*/ 532748 w 558102"/>
                <a:gd name="connsiteY3" fmla="*/ 543141 h 605592"/>
                <a:gd name="connsiteX4" fmla="*/ 234346 w 558102"/>
                <a:gd name="connsiteY4" fmla="*/ 543141 h 605592"/>
                <a:gd name="connsiteX5" fmla="*/ 213178 w 558102"/>
                <a:gd name="connsiteY5" fmla="*/ 521994 h 605592"/>
                <a:gd name="connsiteX6" fmla="*/ 234346 w 558102"/>
                <a:gd name="connsiteY6" fmla="*/ 500661 h 605592"/>
                <a:gd name="connsiteX7" fmla="*/ 83938 w 558102"/>
                <a:gd name="connsiteY7" fmla="*/ 480453 h 605592"/>
                <a:gd name="connsiteX8" fmla="*/ 42526 w 558102"/>
                <a:gd name="connsiteY8" fmla="*/ 521796 h 605592"/>
                <a:gd name="connsiteX9" fmla="*/ 83938 w 558102"/>
                <a:gd name="connsiteY9" fmla="*/ 563231 h 605592"/>
                <a:gd name="connsiteX10" fmla="*/ 125442 w 558102"/>
                <a:gd name="connsiteY10" fmla="*/ 521796 h 605592"/>
                <a:gd name="connsiteX11" fmla="*/ 83938 w 558102"/>
                <a:gd name="connsiteY11" fmla="*/ 480453 h 605592"/>
                <a:gd name="connsiteX12" fmla="*/ 83938 w 558102"/>
                <a:gd name="connsiteY12" fmla="*/ 437999 h 605592"/>
                <a:gd name="connsiteX13" fmla="*/ 167875 w 558102"/>
                <a:gd name="connsiteY13" fmla="*/ 521796 h 605592"/>
                <a:gd name="connsiteX14" fmla="*/ 83938 w 558102"/>
                <a:gd name="connsiteY14" fmla="*/ 605592 h 605592"/>
                <a:gd name="connsiteX15" fmla="*/ 0 w 558102"/>
                <a:gd name="connsiteY15" fmla="*/ 521796 h 605592"/>
                <a:gd name="connsiteX16" fmla="*/ 83938 w 558102"/>
                <a:gd name="connsiteY16" fmla="*/ 437999 h 605592"/>
                <a:gd name="connsiteX17" fmla="*/ 234346 w 558102"/>
                <a:gd name="connsiteY17" fmla="*/ 281556 h 605592"/>
                <a:gd name="connsiteX18" fmla="*/ 532748 w 558102"/>
                <a:gd name="connsiteY18" fmla="*/ 281556 h 605592"/>
                <a:gd name="connsiteX19" fmla="*/ 554009 w 558102"/>
                <a:gd name="connsiteY19" fmla="*/ 302853 h 605592"/>
                <a:gd name="connsiteX20" fmla="*/ 532748 w 558102"/>
                <a:gd name="connsiteY20" fmla="*/ 323966 h 605592"/>
                <a:gd name="connsiteX21" fmla="*/ 234346 w 558102"/>
                <a:gd name="connsiteY21" fmla="*/ 323966 h 605592"/>
                <a:gd name="connsiteX22" fmla="*/ 213178 w 558102"/>
                <a:gd name="connsiteY22" fmla="*/ 302853 h 605592"/>
                <a:gd name="connsiteX23" fmla="*/ 234346 w 558102"/>
                <a:gd name="connsiteY23" fmla="*/ 281556 h 605592"/>
                <a:gd name="connsiteX24" fmla="*/ 83938 w 558102"/>
                <a:gd name="connsiteY24" fmla="*/ 261396 h 605592"/>
                <a:gd name="connsiteX25" fmla="*/ 42619 w 558102"/>
                <a:gd name="connsiteY25" fmla="*/ 302831 h 605592"/>
                <a:gd name="connsiteX26" fmla="*/ 83938 w 558102"/>
                <a:gd name="connsiteY26" fmla="*/ 344173 h 605592"/>
                <a:gd name="connsiteX27" fmla="*/ 125442 w 558102"/>
                <a:gd name="connsiteY27" fmla="*/ 302831 h 605592"/>
                <a:gd name="connsiteX28" fmla="*/ 83938 w 558102"/>
                <a:gd name="connsiteY28" fmla="*/ 261396 h 605592"/>
                <a:gd name="connsiteX29" fmla="*/ 83938 w 558102"/>
                <a:gd name="connsiteY29" fmla="*/ 219035 h 605592"/>
                <a:gd name="connsiteX30" fmla="*/ 167875 w 558102"/>
                <a:gd name="connsiteY30" fmla="*/ 302831 h 605592"/>
                <a:gd name="connsiteX31" fmla="*/ 83938 w 558102"/>
                <a:gd name="connsiteY31" fmla="*/ 386628 h 605592"/>
                <a:gd name="connsiteX32" fmla="*/ 0 w 558102"/>
                <a:gd name="connsiteY32" fmla="*/ 302831 h 605592"/>
                <a:gd name="connsiteX33" fmla="*/ 83938 w 558102"/>
                <a:gd name="connsiteY33" fmla="*/ 219035 h 605592"/>
                <a:gd name="connsiteX34" fmla="*/ 238460 w 558102"/>
                <a:gd name="connsiteY34" fmla="*/ 58569 h 605592"/>
                <a:gd name="connsiteX35" fmla="*/ 536842 w 558102"/>
                <a:gd name="connsiteY35" fmla="*/ 58569 h 605592"/>
                <a:gd name="connsiteX36" fmla="*/ 558102 w 558102"/>
                <a:gd name="connsiteY36" fmla="*/ 79798 h 605592"/>
                <a:gd name="connsiteX37" fmla="*/ 536842 w 558102"/>
                <a:gd name="connsiteY37" fmla="*/ 101120 h 605592"/>
                <a:gd name="connsiteX38" fmla="*/ 238460 w 558102"/>
                <a:gd name="connsiteY38" fmla="*/ 101120 h 605592"/>
                <a:gd name="connsiteX39" fmla="*/ 217200 w 558102"/>
                <a:gd name="connsiteY39" fmla="*/ 79798 h 605592"/>
                <a:gd name="connsiteX40" fmla="*/ 238460 w 558102"/>
                <a:gd name="connsiteY40" fmla="*/ 58569 h 605592"/>
                <a:gd name="connsiteX41" fmla="*/ 83938 w 558102"/>
                <a:gd name="connsiteY41" fmla="*/ 42361 h 605592"/>
                <a:gd name="connsiteX42" fmla="*/ 42619 w 558102"/>
                <a:gd name="connsiteY42" fmla="*/ 83796 h 605592"/>
                <a:gd name="connsiteX43" fmla="*/ 83938 w 558102"/>
                <a:gd name="connsiteY43" fmla="*/ 125231 h 605592"/>
                <a:gd name="connsiteX44" fmla="*/ 125442 w 558102"/>
                <a:gd name="connsiteY44" fmla="*/ 83796 h 605592"/>
                <a:gd name="connsiteX45" fmla="*/ 83938 w 558102"/>
                <a:gd name="connsiteY45" fmla="*/ 42361 h 605592"/>
                <a:gd name="connsiteX46" fmla="*/ 83938 w 558102"/>
                <a:gd name="connsiteY46" fmla="*/ 0 h 605592"/>
                <a:gd name="connsiteX47" fmla="*/ 167875 w 558102"/>
                <a:gd name="connsiteY47" fmla="*/ 83796 h 605592"/>
                <a:gd name="connsiteX48" fmla="*/ 83938 w 558102"/>
                <a:gd name="connsiteY48" fmla="*/ 167593 h 605592"/>
                <a:gd name="connsiteX49" fmla="*/ 0 w 558102"/>
                <a:gd name="connsiteY49" fmla="*/ 83796 h 605592"/>
                <a:gd name="connsiteX50" fmla="*/ 83938 w 558102"/>
                <a:gd name="connsiteY50"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8102" h="605592">
                  <a:moveTo>
                    <a:pt x="234346" y="500661"/>
                  </a:moveTo>
                  <a:lnTo>
                    <a:pt x="532748" y="500661"/>
                  </a:lnTo>
                  <a:cubicBezTo>
                    <a:pt x="544446" y="500661"/>
                    <a:pt x="554009" y="510307"/>
                    <a:pt x="554009" y="521994"/>
                  </a:cubicBezTo>
                  <a:cubicBezTo>
                    <a:pt x="554009" y="533588"/>
                    <a:pt x="544446" y="543141"/>
                    <a:pt x="532748" y="543141"/>
                  </a:cubicBezTo>
                  <a:lnTo>
                    <a:pt x="234346" y="543141"/>
                  </a:lnTo>
                  <a:cubicBezTo>
                    <a:pt x="222648" y="543141"/>
                    <a:pt x="213178" y="533681"/>
                    <a:pt x="213178" y="521994"/>
                  </a:cubicBezTo>
                  <a:cubicBezTo>
                    <a:pt x="213178" y="510215"/>
                    <a:pt x="222648" y="500661"/>
                    <a:pt x="234346" y="500661"/>
                  </a:cubicBezTo>
                  <a:close/>
                  <a:moveTo>
                    <a:pt x="83938" y="480453"/>
                  </a:moveTo>
                  <a:cubicBezTo>
                    <a:pt x="61189" y="480453"/>
                    <a:pt x="42619" y="498992"/>
                    <a:pt x="42526" y="521796"/>
                  </a:cubicBezTo>
                  <a:cubicBezTo>
                    <a:pt x="42526" y="544691"/>
                    <a:pt x="61096" y="563231"/>
                    <a:pt x="83938" y="563231"/>
                  </a:cubicBezTo>
                  <a:cubicBezTo>
                    <a:pt x="106872" y="563231"/>
                    <a:pt x="125442" y="544691"/>
                    <a:pt x="125442" y="521796"/>
                  </a:cubicBezTo>
                  <a:cubicBezTo>
                    <a:pt x="125442" y="498992"/>
                    <a:pt x="106872" y="480453"/>
                    <a:pt x="83938" y="480453"/>
                  </a:cubicBezTo>
                  <a:close/>
                  <a:moveTo>
                    <a:pt x="83938" y="437999"/>
                  </a:moveTo>
                  <a:cubicBezTo>
                    <a:pt x="130270" y="437999"/>
                    <a:pt x="167875" y="475633"/>
                    <a:pt x="167875" y="521796"/>
                  </a:cubicBezTo>
                  <a:cubicBezTo>
                    <a:pt x="167875" y="568051"/>
                    <a:pt x="130270" y="605592"/>
                    <a:pt x="83938" y="605592"/>
                  </a:cubicBezTo>
                  <a:cubicBezTo>
                    <a:pt x="37790" y="605592"/>
                    <a:pt x="186" y="568051"/>
                    <a:pt x="0" y="521796"/>
                  </a:cubicBezTo>
                  <a:cubicBezTo>
                    <a:pt x="0" y="475633"/>
                    <a:pt x="37698" y="437999"/>
                    <a:pt x="83938" y="437999"/>
                  </a:cubicBezTo>
                  <a:close/>
                  <a:moveTo>
                    <a:pt x="234346" y="281556"/>
                  </a:moveTo>
                  <a:lnTo>
                    <a:pt x="532748" y="281556"/>
                  </a:lnTo>
                  <a:cubicBezTo>
                    <a:pt x="544446" y="281556"/>
                    <a:pt x="554009" y="291093"/>
                    <a:pt x="554009" y="302853"/>
                  </a:cubicBezTo>
                  <a:cubicBezTo>
                    <a:pt x="554009" y="314428"/>
                    <a:pt x="544446" y="323966"/>
                    <a:pt x="532748" y="323966"/>
                  </a:cubicBezTo>
                  <a:lnTo>
                    <a:pt x="234346" y="323966"/>
                  </a:lnTo>
                  <a:cubicBezTo>
                    <a:pt x="222648" y="323966"/>
                    <a:pt x="213178" y="314521"/>
                    <a:pt x="213178" y="302853"/>
                  </a:cubicBezTo>
                  <a:cubicBezTo>
                    <a:pt x="213178" y="291093"/>
                    <a:pt x="222648" y="281556"/>
                    <a:pt x="234346" y="281556"/>
                  </a:cubicBezTo>
                  <a:close/>
                  <a:moveTo>
                    <a:pt x="83938" y="261396"/>
                  </a:moveTo>
                  <a:cubicBezTo>
                    <a:pt x="61189" y="261396"/>
                    <a:pt x="42619" y="279936"/>
                    <a:pt x="42619" y="302831"/>
                  </a:cubicBezTo>
                  <a:cubicBezTo>
                    <a:pt x="42619" y="325634"/>
                    <a:pt x="61189" y="344173"/>
                    <a:pt x="83938" y="344173"/>
                  </a:cubicBezTo>
                  <a:cubicBezTo>
                    <a:pt x="106872" y="344173"/>
                    <a:pt x="125442" y="325634"/>
                    <a:pt x="125442" y="302831"/>
                  </a:cubicBezTo>
                  <a:cubicBezTo>
                    <a:pt x="125442" y="279936"/>
                    <a:pt x="106872" y="261396"/>
                    <a:pt x="83938" y="261396"/>
                  </a:cubicBezTo>
                  <a:close/>
                  <a:moveTo>
                    <a:pt x="83938" y="219035"/>
                  </a:moveTo>
                  <a:cubicBezTo>
                    <a:pt x="130270" y="219035"/>
                    <a:pt x="167875" y="256576"/>
                    <a:pt x="167875" y="302831"/>
                  </a:cubicBezTo>
                  <a:cubicBezTo>
                    <a:pt x="167875" y="348993"/>
                    <a:pt x="130270" y="386628"/>
                    <a:pt x="83938" y="386628"/>
                  </a:cubicBezTo>
                  <a:cubicBezTo>
                    <a:pt x="37790" y="386628"/>
                    <a:pt x="186" y="348993"/>
                    <a:pt x="0" y="302831"/>
                  </a:cubicBezTo>
                  <a:cubicBezTo>
                    <a:pt x="0" y="256576"/>
                    <a:pt x="37698" y="219035"/>
                    <a:pt x="83938" y="219035"/>
                  </a:cubicBezTo>
                  <a:close/>
                  <a:moveTo>
                    <a:pt x="238460" y="58569"/>
                  </a:moveTo>
                  <a:lnTo>
                    <a:pt x="536842" y="58569"/>
                  </a:lnTo>
                  <a:cubicBezTo>
                    <a:pt x="548540" y="58569"/>
                    <a:pt x="558102" y="68117"/>
                    <a:pt x="558102" y="79798"/>
                  </a:cubicBezTo>
                  <a:cubicBezTo>
                    <a:pt x="558102" y="91571"/>
                    <a:pt x="548540" y="101120"/>
                    <a:pt x="536842" y="101120"/>
                  </a:cubicBezTo>
                  <a:lnTo>
                    <a:pt x="238460" y="101120"/>
                  </a:lnTo>
                  <a:cubicBezTo>
                    <a:pt x="226762" y="101120"/>
                    <a:pt x="217200" y="91571"/>
                    <a:pt x="217200" y="79798"/>
                  </a:cubicBezTo>
                  <a:cubicBezTo>
                    <a:pt x="217200" y="68117"/>
                    <a:pt x="226762" y="58569"/>
                    <a:pt x="238460" y="58569"/>
                  </a:cubicBezTo>
                  <a:close/>
                  <a:moveTo>
                    <a:pt x="83938" y="42361"/>
                  </a:moveTo>
                  <a:cubicBezTo>
                    <a:pt x="61189" y="42361"/>
                    <a:pt x="42619" y="60901"/>
                    <a:pt x="42619" y="83796"/>
                  </a:cubicBezTo>
                  <a:cubicBezTo>
                    <a:pt x="42619" y="106692"/>
                    <a:pt x="61189" y="125231"/>
                    <a:pt x="83938" y="125231"/>
                  </a:cubicBezTo>
                  <a:cubicBezTo>
                    <a:pt x="106872" y="125231"/>
                    <a:pt x="125442" y="106692"/>
                    <a:pt x="125442" y="83796"/>
                  </a:cubicBezTo>
                  <a:cubicBezTo>
                    <a:pt x="125442" y="60901"/>
                    <a:pt x="106872" y="42361"/>
                    <a:pt x="83938" y="42361"/>
                  </a:cubicBezTo>
                  <a:close/>
                  <a:moveTo>
                    <a:pt x="83938" y="0"/>
                  </a:moveTo>
                  <a:cubicBezTo>
                    <a:pt x="130270" y="0"/>
                    <a:pt x="167875" y="37541"/>
                    <a:pt x="167875" y="83796"/>
                  </a:cubicBezTo>
                  <a:cubicBezTo>
                    <a:pt x="167875" y="130051"/>
                    <a:pt x="130270" y="167593"/>
                    <a:pt x="83938" y="167593"/>
                  </a:cubicBezTo>
                  <a:cubicBezTo>
                    <a:pt x="37790" y="167593"/>
                    <a:pt x="186" y="130051"/>
                    <a:pt x="0" y="83796"/>
                  </a:cubicBezTo>
                  <a:cubicBezTo>
                    <a:pt x="0" y="37541"/>
                    <a:pt x="37698" y="0"/>
                    <a:pt x="83938" y="0"/>
                  </a:cubicBezTo>
                  <a:close/>
                </a:path>
              </a:pathLst>
            </a:custGeom>
            <a:gradFill>
              <a:gsLst>
                <a:gs pos="100000">
                  <a:schemeClr val="bg1"/>
                </a:gs>
                <a:gs pos="22000">
                  <a:schemeClr val="bg1">
                    <a:lumMod val="85000"/>
                  </a:schemeClr>
                </a:gs>
              </a:gsLst>
              <a:lin ang="5400000" scaled="1"/>
              <a:tileRect/>
            </a:gradFill>
            <a:ln w="3175">
              <a:gradFill>
                <a:gsLst>
                  <a:gs pos="22000">
                    <a:schemeClr val="bg1">
                      <a:lumMod val="85000"/>
                    </a:schemeClr>
                  </a:gs>
                  <a:gs pos="100000">
                    <a:schemeClr val="bg1"/>
                  </a:gs>
                </a:gsLst>
                <a:lin ang="5400000" scaled="1"/>
                <a:tileRect/>
              </a:gradFill>
            </a:ln>
          </p:spPr>
        </p:sp>
        <p:sp>
          <p:nvSpPr>
            <p:cNvPr id="102" name="î$lïḑè"/>
            <p:cNvSpPr/>
            <p:nvPr/>
          </p:nvSpPr>
          <p:spPr>
            <a:xfrm>
              <a:off x="8795900" y="5200896"/>
              <a:ext cx="1056312" cy="539096"/>
            </a:xfrm>
            <a:prstGeom prst="rect">
              <a:avLst/>
            </a:prstGeom>
            <a:noFill/>
            <a:ln w="12700" cap="flat">
              <a:noFill/>
              <a:miter lim="400000"/>
            </a:ln>
            <a:effectLst/>
          </p:spPr>
          <p:txBody>
            <a:bodyPr wrap="square" lIns="45719" tIns="45719" rIns="45719" bIns="45719" numCol="1" anchor="ctr">
              <a:normAutofit/>
            </a:bodyPr>
            <a:lstStyle>
              <a:lvl1pPr>
                <a:defRPr sz="1200">
                  <a:solidFill>
                    <a:srgbClr val="FFFFFF"/>
                  </a:solidFill>
                </a:defRPr>
              </a:lvl1pPr>
            </a:lstStyle>
            <a:p>
              <a:r>
                <a:rPr lang="en-US" altLang="zh-CN" sz="1600">
                  <a:solidFill>
                    <a:schemeClr val="tx1">
                      <a:lumMod val="85000"/>
                      <a:lumOff val="15000"/>
                    </a:schemeClr>
                  </a:solidFill>
                  <a:latin typeface="+mj-ea"/>
                </a:rPr>
                <a:t>预防</a:t>
              </a:r>
              <a:endParaRPr lang="en-US" altLang="zh-CN" sz="1600">
                <a:solidFill>
                  <a:schemeClr val="tx1">
                    <a:lumMod val="85000"/>
                    <a:lumOff val="15000"/>
                  </a:schemeClr>
                </a:solidFill>
                <a:latin typeface="+mj-e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rLst="">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rLst="">
                                      <p:cBhvr>
                                        <p:cTn id="11" dur="500"/>
                                        <p:tgtEl>
                                          <p:spTgt spid="43"/>
                                        </p:tgtEl>
                                      </p:cBhvr>
                                    </p:animEffect>
                                    <p:anim calcmode="lin" valueType="num">
                                      <p:cBhvr>
                                        <p:cTn id="12" dur="500" fill="hold"/>
                                        <p:tgtEl>
                                          <p:spTgt spid="43"/>
                                        </p:tgtEl>
                                        <p:attrNameLst>
                                          <p:attrName>ppt_x</p:attrName>
                                        </p:attrNameLst>
                                      </p:cBhvr>
                                      <p:tavLst>
                                        <p:tav tm="0">
                                          <p:val>
                                            <p:strVal val="#ppt_x"/>
                                          </p:val>
                                        </p:tav>
                                        <p:tav tm="100000">
                                          <p:val>
                                            <p:strVal val="#ppt_x"/>
                                          </p:val>
                                        </p:tav>
                                      </p:tavLst>
                                    </p:anim>
                                    <p:anim calcmode="lin" valueType="num">
                                      <p:cBhvr>
                                        <p:cTn id="13" dur="500" fill="hold"/>
                                        <p:tgtEl>
                                          <p:spTgt spid="4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00"/>
                                  </p:stCondLst>
                                  <p:childTnLst>
                                    <p:set>
                                      <p:cBhvr>
                                        <p:cTn id="15" dur="1" fill="hold">
                                          <p:stCondLst>
                                            <p:cond delay="0"/>
                                          </p:stCondLst>
                                        </p:cTn>
                                        <p:tgtEl>
                                          <p:spTgt spid="61"/>
                                        </p:tgtEl>
                                        <p:attrNameLst>
                                          <p:attrName>style.visibility</p:attrName>
                                        </p:attrNameLst>
                                      </p:cBhvr>
                                      <p:to>
                                        <p:strVal val="visible"/>
                                      </p:to>
                                    </p:set>
                                    <p:animEffect transition="in" filter="fade" prLst="">
                                      <p:cBhvr>
                                        <p:cTn id="16" dur="500"/>
                                        <p:tgtEl>
                                          <p:spTgt spid="61"/>
                                        </p:tgtEl>
                                      </p:cBhvr>
                                    </p:animEffect>
                                    <p:anim calcmode="lin" valueType="num">
                                      <p:cBhvr>
                                        <p:cTn id="17" dur="500" fill="hold"/>
                                        <p:tgtEl>
                                          <p:spTgt spid="61"/>
                                        </p:tgtEl>
                                        <p:attrNameLst>
                                          <p:attrName>ppt_x</p:attrName>
                                        </p:attrNameLst>
                                      </p:cBhvr>
                                      <p:tavLst>
                                        <p:tav tm="0">
                                          <p:val>
                                            <p:strVal val="#ppt_x"/>
                                          </p:val>
                                        </p:tav>
                                        <p:tav tm="100000">
                                          <p:val>
                                            <p:strVal val="#ppt_x"/>
                                          </p:val>
                                        </p:tav>
                                      </p:tavLst>
                                    </p:anim>
                                    <p:anim calcmode="lin" valueType="num">
                                      <p:cBhvr>
                                        <p:cTn id="18" dur="5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600"/>
                                  </p:stCondLst>
                                  <p:childTnLst>
                                    <p:set>
                                      <p:cBhvr>
                                        <p:cTn id="20" dur="1" fill="hold">
                                          <p:stCondLst>
                                            <p:cond delay="0"/>
                                          </p:stCondLst>
                                        </p:cTn>
                                        <p:tgtEl>
                                          <p:spTgt spid="85"/>
                                        </p:tgtEl>
                                        <p:attrNameLst>
                                          <p:attrName>style.visibility</p:attrName>
                                        </p:attrNameLst>
                                      </p:cBhvr>
                                      <p:to>
                                        <p:strVal val="visible"/>
                                      </p:to>
                                    </p:set>
                                    <p:animEffect transition="in" filter="fade" prLst="">
                                      <p:cBhvr>
                                        <p:cTn id="21" dur="500"/>
                                        <p:tgtEl>
                                          <p:spTgt spid="85"/>
                                        </p:tgtEl>
                                      </p:cBhvr>
                                    </p:animEffect>
                                    <p:anim calcmode="lin" valueType="num">
                                      <p:cBhvr>
                                        <p:cTn id="22" dur="500" fill="hold"/>
                                        <p:tgtEl>
                                          <p:spTgt spid="85"/>
                                        </p:tgtEl>
                                        <p:attrNameLst>
                                          <p:attrName>ppt_x</p:attrName>
                                        </p:attrNameLst>
                                      </p:cBhvr>
                                      <p:tavLst>
                                        <p:tav tm="0">
                                          <p:val>
                                            <p:strVal val="#ppt_x"/>
                                          </p:val>
                                        </p:tav>
                                        <p:tav tm="100000">
                                          <p:val>
                                            <p:strVal val="#ppt_x"/>
                                          </p:val>
                                        </p:tav>
                                      </p:tavLst>
                                    </p:anim>
                                    <p:anim calcmode="lin" valueType="num">
                                      <p:cBhvr>
                                        <p:cTn id="23" dur="5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900"/>
                                  </p:stCondLst>
                                  <p:childTnLst>
                                    <p:set>
                                      <p:cBhvr>
                                        <p:cTn id="25" dur="1" fill="hold">
                                          <p:stCondLst>
                                            <p:cond delay="0"/>
                                          </p:stCondLst>
                                        </p:cTn>
                                        <p:tgtEl>
                                          <p:spTgt spid="67"/>
                                        </p:tgtEl>
                                        <p:attrNameLst>
                                          <p:attrName>style.visibility</p:attrName>
                                        </p:attrNameLst>
                                      </p:cBhvr>
                                      <p:to>
                                        <p:strVal val="visible"/>
                                      </p:to>
                                    </p:set>
                                    <p:animEffect transition="in" filter="fade" prLst="">
                                      <p:cBhvr>
                                        <p:cTn id="26" dur="500"/>
                                        <p:tgtEl>
                                          <p:spTgt spid="67"/>
                                        </p:tgtEl>
                                      </p:cBhvr>
                                    </p:animEffect>
                                    <p:anim calcmode="lin" valueType="num">
                                      <p:cBhvr>
                                        <p:cTn id="27" dur="500" fill="hold"/>
                                        <p:tgtEl>
                                          <p:spTgt spid="67"/>
                                        </p:tgtEl>
                                        <p:attrNameLst>
                                          <p:attrName>ppt_x</p:attrName>
                                        </p:attrNameLst>
                                      </p:cBhvr>
                                      <p:tavLst>
                                        <p:tav tm="0">
                                          <p:val>
                                            <p:strVal val="#ppt_x"/>
                                          </p:val>
                                        </p:tav>
                                        <p:tav tm="100000">
                                          <p:val>
                                            <p:strVal val="#ppt_x"/>
                                          </p:val>
                                        </p:tav>
                                      </p:tavLst>
                                    </p:anim>
                                    <p:anim calcmode="lin" valueType="num">
                                      <p:cBhvr>
                                        <p:cTn id="28" dur="500" fill="hold"/>
                                        <p:tgtEl>
                                          <p:spTgt spid="6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00"/>
                                  </p:stCondLst>
                                  <p:childTnLst>
                                    <p:set>
                                      <p:cBhvr>
                                        <p:cTn id="30" dur="1" fill="hold">
                                          <p:stCondLst>
                                            <p:cond delay="0"/>
                                          </p:stCondLst>
                                        </p:cTn>
                                        <p:tgtEl>
                                          <p:spTgt spid="73"/>
                                        </p:tgtEl>
                                        <p:attrNameLst>
                                          <p:attrName>style.visibility</p:attrName>
                                        </p:attrNameLst>
                                      </p:cBhvr>
                                      <p:to>
                                        <p:strVal val="visible"/>
                                      </p:to>
                                    </p:set>
                                    <p:animEffect transition="in" filter="fade" prLst="">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500"/>
                                  </p:stCondLst>
                                  <p:childTnLst>
                                    <p:set>
                                      <p:cBhvr>
                                        <p:cTn id="35" dur="1" fill="hold">
                                          <p:stCondLst>
                                            <p:cond delay="0"/>
                                          </p:stCondLst>
                                        </p:cTn>
                                        <p:tgtEl>
                                          <p:spTgt spid="79"/>
                                        </p:tgtEl>
                                        <p:attrNameLst>
                                          <p:attrName>style.visibility</p:attrName>
                                        </p:attrNameLst>
                                      </p:cBhvr>
                                      <p:to>
                                        <p:strVal val="visible"/>
                                      </p:to>
                                    </p:set>
                                    <p:animEffect transition="in" filter="fade" prLst="">
                                      <p:cBhvr>
                                        <p:cTn id="36" dur="500"/>
                                        <p:tgtEl>
                                          <p:spTgt spid="79"/>
                                        </p:tgtEl>
                                      </p:cBhvr>
                                    </p:animEffect>
                                    <p:anim calcmode="lin" valueType="num">
                                      <p:cBhvr>
                                        <p:cTn id="37" dur="500" fill="hold"/>
                                        <p:tgtEl>
                                          <p:spTgt spid="79"/>
                                        </p:tgtEl>
                                        <p:attrNameLst>
                                          <p:attrName>ppt_x</p:attrName>
                                        </p:attrNameLst>
                                      </p:cBhvr>
                                      <p:tavLst>
                                        <p:tav tm="0">
                                          <p:val>
                                            <p:strVal val="#ppt_x"/>
                                          </p:val>
                                        </p:tav>
                                        <p:tav tm="100000">
                                          <p:val>
                                            <p:strVal val="#ppt_x"/>
                                          </p:val>
                                        </p:tav>
                                      </p:tavLst>
                                    </p:anim>
                                    <p:anim calcmode="lin" valueType="num">
                                      <p:cBhvr>
                                        <p:cTn id="38" dur="500" fill="hold"/>
                                        <p:tgtEl>
                                          <p:spTgt spid="7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800"/>
                                  </p:stCondLst>
                                  <p:childTnLst>
                                    <p:set>
                                      <p:cBhvr>
                                        <p:cTn id="40" dur="1" fill="hold">
                                          <p:stCondLst>
                                            <p:cond delay="0"/>
                                          </p:stCondLst>
                                        </p:cTn>
                                        <p:tgtEl>
                                          <p:spTgt spid="91"/>
                                        </p:tgtEl>
                                        <p:attrNameLst>
                                          <p:attrName>style.visibility</p:attrName>
                                        </p:attrNameLst>
                                      </p:cBhvr>
                                      <p:to>
                                        <p:strVal val="visible"/>
                                      </p:to>
                                    </p:set>
                                    <p:animEffect transition="in" filter="fade" prLst="">
                                      <p:cBhvr>
                                        <p:cTn id="41" dur="500"/>
                                        <p:tgtEl>
                                          <p:spTgt spid="91"/>
                                        </p:tgtEl>
                                      </p:cBhvr>
                                    </p:animEffect>
                                    <p:anim calcmode="lin" valueType="num">
                                      <p:cBhvr>
                                        <p:cTn id="42" dur="500" fill="hold"/>
                                        <p:tgtEl>
                                          <p:spTgt spid="91"/>
                                        </p:tgtEl>
                                        <p:attrNameLst>
                                          <p:attrName>ppt_x</p:attrName>
                                        </p:attrNameLst>
                                      </p:cBhvr>
                                      <p:tavLst>
                                        <p:tav tm="0">
                                          <p:val>
                                            <p:strVal val="#ppt_x"/>
                                          </p:val>
                                        </p:tav>
                                        <p:tav tm="100000">
                                          <p:val>
                                            <p:strVal val="#ppt_x"/>
                                          </p:val>
                                        </p:tav>
                                      </p:tavLst>
                                    </p:anim>
                                    <p:anim calcmode="lin" valueType="num">
                                      <p:cBhvr>
                                        <p:cTn id="43" dur="5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2100"/>
                                  </p:stCondLst>
                                  <p:childTnLst>
                                    <p:set>
                                      <p:cBhvr>
                                        <p:cTn id="45" dur="1" fill="hold">
                                          <p:stCondLst>
                                            <p:cond delay="0"/>
                                          </p:stCondLst>
                                        </p:cTn>
                                        <p:tgtEl>
                                          <p:spTgt spid="97"/>
                                        </p:tgtEl>
                                        <p:attrNameLst>
                                          <p:attrName>style.visibility</p:attrName>
                                        </p:attrNameLst>
                                      </p:cBhvr>
                                      <p:to>
                                        <p:strVal val="visible"/>
                                      </p:to>
                                    </p:set>
                                    <p:animEffect transition="in" filter="fade" prLst="">
                                      <p:cBhvr>
                                        <p:cTn id="46" dur="500"/>
                                        <p:tgtEl>
                                          <p:spTgt spid="97"/>
                                        </p:tgtEl>
                                      </p:cBhvr>
                                    </p:animEffect>
                                    <p:anim calcmode="lin" valueType="num">
                                      <p:cBhvr>
                                        <p:cTn id="47" dur="500" fill="hold"/>
                                        <p:tgtEl>
                                          <p:spTgt spid="97"/>
                                        </p:tgtEl>
                                        <p:attrNameLst>
                                          <p:attrName>ppt_x</p:attrName>
                                        </p:attrNameLst>
                                      </p:cBhvr>
                                      <p:tavLst>
                                        <p:tav tm="0">
                                          <p:val>
                                            <p:strVal val="#ppt_x"/>
                                          </p:val>
                                        </p:tav>
                                        <p:tav tm="100000">
                                          <p:val>
                                            <p:strVal val="#ppt_x"/>
                                          </p:val>
                                        </p:tav>
                                      </p:tavLst>
                                    </p:anim>
                                    <p:anim calcmode="lin" valueType="num">
                                      <p:cBhvr>
                                        <p:cTn id="48"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947559" y="1682208"/>
            <a:ext cx="2892225" cy="4013535"/>
          </a:xfrm>
          <a:prstGeom prst="rect">
            <a:avLst/>
          </a:prstGeom>
          <a:noFill/>
        </p:spPr>
        <p:txBody>
          <a:bodyPr wrap="square" rtlCol="0" anchor="ctr">
            <a:spAutoFit/>
          </a:bodyPr>
          <a:lstStyle/>
          <a:p>
            <a:pPr>
              <a:lnSpc>
                <a:spcPct val="150000"/>
              </a:lnSpc>
            </a:pPr>
            <a:r>
              <a:rPr lang="en-US" altLang="zh-CN" sz="2800" b="1" dirty="0" err="1">
                <a:latin typeface="思源等宽 L"/>
                <a:ea typeface="微软雅黑" panose="020B0503020204020204" charset="-122"/>
              </a:rPr>
              <a:t>肺炭疽</a:t>
            </a:r>
            <a:endParaRPr lang="en-US" altLang="zh-CN" sz="2800" b="1" dirty="0">
              <a:latin typeface="思源等宽 L"/>
              <a:ea typeface="微软雅黑" panose="020B0503020204020204" charset="-122"/>
            </a:endParaRPr>
          </a:p>
          <a:p>
            <a:pPr>
              <a:lnSpc>
                <a:spcPct val="150000"/>
              </a:lnSpc>
            </a:pPr>
            <a:r>
              <a:rPr lang="en-US" altLang="zh-CN" dirty="0">
                <a:latin typeface="思源等宽 L"/>
                <a:ea typeface="微软雅黑" panose="020B0503020204020204" charset="-122"/>
              </a:rPr>
              <a:t>因吸入炭疽孢子被感染，多为生物恐怖事件所致，我国按照甲类传染病进行管理，潜伏期4~6日，表现为发热、乏力、咳嗽、胸痛；影像学显示胸膜渗出，浸润或纵隔增宽。尚未见人与人之间的传播</a:t>
            </a:r>
            <a:endParaRPr lang="en-US" altLang="zh-CN" dirty="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所致疾病</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947559" y="1474459"/>
            <a:ext cx="3196178" cy="4429033"/>
          </a:xfrm>
          <a:prstGeom prst="rect">
            <a:avLst/>
          </a:prstGeom>
          <a:noFill/>
        </p:spPr>
        <p:txBody>
          <a:bodyPr wrap="square" rtlCol="0" anchor="ctr">
            <a:spAutoFit/>
          </a:bodyPr>
          <a:lstStyle/>
          <a:p>
            <a:pPr>
              <a:lnSpc>
                <a:spcPct val="150000"/>
              </a:lnSpc>
            </a:pPr>
            <a:r>
              <a:rPr lang="en-US" altLang="zh-CN" sz="2800" b="1" dirty="0" err="1">
                <a:latin typeface="思源等宽 L"/>
                <a:ea typeface="微软雅黑" panose="020B0503020204020204" charset="-122"/>
              </a:rPr>
              <a:t>肠炭疽</a:t>
            </a:r>
            <a:endParaRPr lang="en-US" altLang="zh-CN" sz="2800" b="1" dirty="0">
              <a:latin typeface="思源等宽 L"/>
              <a:ea typeface="微软雅黑" panose="020B0503020204020204" charset="-122"/>
            </a:endParaRPr>
          </a:p>
          <a:p>
            <a:pPr>
              <a:lnSpc>
                <a:spcPct val="150000"/>
              </a:lnSpc>
            </a:pPr>
            <a:r>
              <a:rPr lang="en-US" altLang="zh-CN" dirty="0">
                <a:latin typeface="思源等宽 L"/>
                <a:ea typeface="微软雅黑" panose="020B0503020204020204" charset="-122"/>
              </a:rPr>
              <a:t>脸部炭疽因食用感染的畜肉被感染，主要表现为消化道溃疡，主要在回肠末端和盲肠。口咽的症状包括喉咙痛.吞咽困难和局部淋巴结肿大，伴严重的颈、胸部水肿炭疽疽可引起恶心、呕吐、食欲减退、腹痛、腹泻、发热等症状。尚未见人与人之间的传播</a:t>
            </a:r>
            <a:endParaRPr lang="en-US" altLang="zh-CN" dirty="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所致疾病</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450302" y="1351060"/>
            <a:ext cx="6949440" cy="4652683"/>
          </a:xfrm>
          <a:prstGeom prst="rect">
            <a:avLst/>
          </a:prstGeom>
          <a:ln>
            <a:noFill/>
          </a:ln>
        </p:spPr>
      </p:pic>
      <p:sp>
        <p:nvSpPr>
          <p:cNvPr id="9" name="文本框 8"/>
          <p:cNvSpPr txBox="1"/>
          <p:nvPr/>
        </p:nvSpPr>
        <p:spPr>
          <a:xfrm>
            <a:off x="863601" y="1462884"/>
            <a:ext cx="3586701" cy="4429033"/>
          </a:xfrm>
          <a:prstGeom prst="rect">
            <a:avLst/>
          </a:prstGeom>
          <a:noFill/>
        </p:spPr>
        <p:txBody>
          <a:bodyPr wrap="square" rtlCol="0" anchor="ctr">
            <a:spAutoFit/>
          </a:bodyPr>
          <a:lstStyle/>
          <a:p>
            <a:pPr>
              <a:lnSpc>
                <a:spcPct val="150000"/>
              </a:lnSpc>
            </a:pPr>
            <a:r>
              <a:rPr lang="en-US" altLang="zh-CN" sz="2800" b="1" dirty="0" err="1">
                <a:latin typeface="思源等宽 L"/>
                <a:ea typeface="微软雅黑" panose="020B0503020204020204" charset="-122"/>
              </a:rPr>
              <a:t>脑膜炭疽</a:t>
            </a:r>
            <a:endParaRPr lang="en-US" altLang="zh-CN" sz="2800" b="1" dirty="0">
              <a:latin typeface="思源等宽 L"/>
              <a:ea typeface="微软雅黑" panose="020B0503020204020204" charset="-122"/>
            </a:endParaRPr>
          </a:p>
          <a:p>
            <a:pPr>
              <a:lnSpc>
                <a:spcPct val="150000"/>
              </a:lnSpc>
            </a:pPr>
            <a:r>
              <a:rPr lang="en-US" altLang="zh-CN" dirty="0">
                <a:latin typeface="思源等宽 L"/>
                <a:ea typeface="微软雅黑" panose="020B0503020204020204" charset="-122"/>
              </a:rPr>
              <a:t>多继发于各种炭疽而有败血症者、未经治疗的皮肤炭疽，约有5％发生脑膜炎。病情发展快，起病时表现严重的全身中毒症状，常继发循环衰竭
患儿有呕吐、惊厥、昏迷和脑膜刺激征，有时有大脑皮质出血及脑脊髓膜炎，病情多较危重，大部分死于病后第2～4日</a:t>
            </a:r>
            <a:endParaRPr lang="en-US" altLang="zh-CN" dirty="0">
              <a:latin typeface="思源等宽 L"/>
              <a:ea typeface="微软雅黑" panose="020B050302020402020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所致疾病</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预防</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Oval 20"/>
          <p:cNvSpPr/>
          <p:nvPr/>
        </p:nvSpPr>
        <p:spPr>
          <a:xfrm>
            <a:off x="863601" y="1637995"/>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1</a:t>
            </a:r>
            <a:endParaRPr lang="en-US" sz="2000">
              <a:solidFill>
                <a:schemeClr val="bg1"/>
              </a:solidFill>
              <a:latin typeface="思源等宽 L"/>
              <a:ea typeface="微软雅黑" panose="020B0503020204020204" charset="-122"/>
            </a:endParaRPr>
          </a:p>
        </p:txBody>
      </p:sp>
      <p:sp>
        <p:nvSpPr>
          <p:cNvPr id="25" name="TextBox 22"/>
          <p:cNvSpPr txBox="1"/>
          <p:nvPr/>
        </p:nvSpPr>
        <p:spPr>
          <a:xfrm>
            <a:off x="1333215" y="1268068"/>
            <a:ext cx="9900718" cy="1128888"/>
          </a:xfrm>
          <a:prstGeom prst="rect">
            <a:avLst/>
          </a:prstGeom>
          <a:noFill/>
        </p:spPr>
        <p:txBody>
          <a:bodyPr wrap="square" rtlCol="0" anchor="ctr">
            <a:spAutoFit/>
          </a:bodyPr>
          <a:lstStyle/>
          <a:p>
            <a:r>
              <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rPr>
              <a:t>管理传染源</a:t>
            </a:r>
            <a:endPar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endParaRPr>
          </a:p>
          <a:p>
            <a:r>
              <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rPr>
              <a:t>对可疑患者要隔离，尤其是肺炭疽患儿要及时、就地隔离并报告，分泌物、排泄物及患者用过的敷料、剩余的食物、病室内垃圾均应烧毁。尸体要火化，对可疑病畜、死畜必须同样处理。来自疫区或从疫区运出的牲畜均要隔离5天，把住畜牧收购、调运、屠宰和畜产品加工各环节的兽医监督</a:t>
            </a:r>
            <a:endPar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26" name="Oval 23"/>
          <p:cNvSpPr/>
          <p:nvPr/>
        </p:nvSpPr>
        <p:spPr>
          <a:xfrm>
            <a:off x="863602" y="2919605"/>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2</a:t>
            </a:r>
            <a:endParaRPr lang="en-US" sz="2000">
              <a:solidFill>
                <a:schemeClr val="bg1"/>
              </a:solidFill>
              <a:latin typeface="思源等宽 L"/>
              <a:ea typeface="微软雅黑" panose="020B0503020204020204" charset="-122"/>
            </a:endParaRPr>
          </a:p>
        </p:txBody>
      </p:sp>
      <p:sp>
        <p:nvSpPr>
          <p:cNvPr id="27" name="TextBox 24"/>
          <p:cNvSpPr txBox="1"/>
          <p:nvPr/>
        </p:nvSpPr>
        <p:spPr>
          <a:xfrm>
            <a:off x="1333215" y="2553961"/>
            <a:ext cx="9900715" cy="1128888"/>
          </a:xfrm>
          <a:prstGeom prst="rect">
            <a:avLst/>
          </a:prstGeom>
          <a:noFill/>
        </p:spPr>
        <p:txBody>
          <a:bodyPr wrap="square" rtlCol="0" anchor="ctr">
            <a:spAutoFit/>
          </a:bodyPr>
          <a:lstStyle/>
          <a:p>
            <a:pPr lvl="0"/>
            <a:r>
              <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rPr>
              <a:t>切断传播途径</a:t>
            </a:r>
            <a:endPar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endParaRPr>
          </a:p>
          <a:p>
            <a:pPr lvl="0"/>
            <a:r>
              <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rPr>
              <a:t>对污染的皮毛原料应认真地先消毒后再加工。废水也要定期消毒，废毛要集中处理，严禁乱扔。病死牲畜及其皮毛污染的场所都应消毒。皮毛畜产加工厂应设在村镇外面，下风向，远离水源。避开人畜集中和频繁来往处，屠宰场要有兽医监督</a:t>
            </a:r>
            <a:endPar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28" name="Oval 23"/>
          <p:cNvSpPr/>
          <p:nvPr/>
        </p:nvSpPr>
        <p:spPr>
          <a:xfrm>
            <a:off x="863602" y="4202955"/>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3</a:t>
            </a:r>
            <a:endParaRPr lang="en-US" sz="2000">
              <a:solidFill>
                <a:schemeClr val="bg1"/>
              </a:solidFill>
              <a:latin typeface="思源等宽 L"/>
              <a:ea typeface="微软雅黑" panose="020B0503020204020204" charset="-122"/>
            </a:endParaRPr>
          </a:p>
        </p:txBody>
      </p:sp>
      <p:sp>
        <p:nvSpPr>
          <p:cNvPr id="29" name="TextBox 24"/>
          <p:cNvSpPr txBox="1"/>
          <p:nvPr/>
        </p:nvSpPr>
        <p:spPr>
          <a:xfrm>
            <a:off x="1333214" y="3837311"/>
            <a:ext cx="9900715" cy="1128888"/>
          </a:xfrm>
          <a:prstGeom prst="rect">
            <a:avLst/>
          </a:prstGeom>
          <a:noFill/>
        </p:spPr>
        <p:txBody>
          <a:bodyPr wrap="square" rtlCol="0" anchor="ctr">
            <a:spAutoFit/>
          </a:bodyPr>
          <a:lstStyle/>
          <a:p>
            <a:pPr lvl="0"/>
            <a:r>
              <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rPr>
              <a:t>保护易感者</a:t>
            </a:r>
            <a:endPar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endParaRPr>
          </a:p>
          <a:p>
            <a:pPr lvl="0"/>
            <a:r>
              <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rPr>
              <a:t>从事畜牧业和畜产加工厂的工人及诊治患者的卫生人员都要熟知本病的预防方法，工作时要有保护工作服、帽子、口罩等，严禁吸烟及进食，下班时要清洗、消毒、更衣，密切接触者（尤与肺炭疽）及带菌者可用抗生素预防</a:t>
            </a:r>
            <a:endPar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8" name="Oval 23"/>
          <p:cNvSpPr/>
          <p:nvPr/>
        </p:nvSpPr>
        <p:spPr>
          <a:xfrm>
            <a:off x="863602" y="5364483"/>
            <a:ext cx="366823" cy="366823"/>
          </a:xfrm>
          <a:prstGeom prst="ellipse">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charset="-122"/>
              </a:rPr>
              <a:t>4</a:t>
            </a:r>
            <a:endParaRPr lang="en-US" sz="2000">
              <a:solidFill>
                <a:schemeClr val="bg1"/>
              </a:solidFill>
              <a:latin typeface="思源等宽 L"/>
              <a:ea typeface="微软雅黑" panose="020B0503020204020204" charset="-122"/>
            </a:endParaRPr>
          </a:p>
        </p:txBody>
      </p:sp>
      <p:sp>
        <p:nvSpPr>
          <p:cNvPr id="9" name="TextBox 24"/>
          <p:cNvSpPr txBox="1"/>
          <p:nvPr/>
        </p:nvSpPr>
        <p:spPr>
          <a:xfrm>
            <a:off x="1333214" y="5120880"/>
            <a:ext cx="9900715" cy="884804"/>
          </a:xfrm>
          <a:prstGeom prst="rect">
            <a:avLst/>
          </a:prstGeom>
          <a:noFill/>
        </p:spPr>
        <p:txBody>
          <a:bodyPr wrap="square" rtlCol="0" anchor="ctr">
            <a:spAutoFit/>
          </a:bodyPr>
          <a:lstStyle/>
          <a:p>
            <a:pPr lvl="0"/>
            <a:r>
              <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rPr>
              <a:t>预防接种</a:t>
            </a:r>
            <a:endParaRPr lang="en-US" altLang="zh-CN" sz="2000" b="1">
              <a:solidFill>
                <a:schemeClr val="tx1">
                  <a:lumMod val="85000"/>
                  <a:lumOff val="15000"/>
                </a:schemeClr>
              </a:solidFill>
              <a:latin typeface="思源等宽 L"/>
              <a:ea typeface="微软雅黑" panose="020B0503020204020204" charset="-122"/>
              <a:cs typeface="Open Sans" panose="020B0606030504020204" pitchFamily="34" charset="0"/>
            </a:endParaRPr>
          </a:p>
          <a:p>
            <a:pPr lvl="0"/>
            <a:r>
              <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rPr>
              <a:t>我国使用的是“人用炭疽减毒活疫苗”，皮上划痕接种，严禁注射。接种后2天可产生免疫力，可维持1年，在发生疫情时应进行应急接种</a:t>
            </a:r>
            <a:endParaRPr lang="en-US" altLang="zh-CN" sz="1600">
              <a:solidFill>
                <a:schemeClr val="tx1">
                  <a:lumMod val="85000"/>
                  <a:lumOff val="15000"/>
                </a:schemeClr>
              </a:solidFill>
              <a:latin typeface="思源等宽 L"/>
              <a:ea typeface="微软雅黑" panose="020B0503020204020204" charset="-122"/>
              <a:cs typeface="Open Sans" panose="020B0606030504020204" pitchFamily="34" charset="0"/>
            </a:endParaRPr>
          </a:p>
        </p:txBody>
      </p:sp>
      <p:sp>
        <p:nvSpPr>
          <p:cNvPr id="3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预防</a:t>
            </a:r>
            <a:endParaRPr lang="en-US" altLang="zh-CN" sz="2400" b="1" spc="300">
              <a:solidFill>
                <a:schemeClr val="tx1">
                  <a:lumMod val="75000"/>
                  <a:lumOff val="25000"/>
                </a:schemeClr>
              </a:solidFill>
              <a:cs typeface="+mn-ea"/>
              <a:sym typeface="+mn-lt"/>
            </a:endParaRPr>
          </a:p>
        </p:txBody>
      </p:sp>
      <p:sp>
        <p:nvSpPr>
          <p:cNvPr id="31"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6"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7"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P spid="8" grpId="6" animBg="1"/>
      <p:bldP spid="9" grpId="7"/>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2021年XX月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BB332A"/>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1600" spc="600">
                  <a:solidFill>
                    <a:schemeClr val="bg1"/>
                  </a:solidFill>
                  <a:latin typeface="微软雅黑 Light" panose="020B0502040204020203" charset="-122"/>
                  <a:ea typeface="微软雅黑 Light" panose="020B0502040204020203" charset="-122"/>
                </a:rPr>
                <a:t>感谢观看</a:t>
              </a:r>
              <a:endParaRPr lang="zh-CN" altLang="en-US" sz="1600" spc="600">
                <a:solidFill>
                  <a:schemeClr val="bg1"/>
                </a:solidFill>
                <a:latin typeface="微软雅黑 Light" panose="020B0502040204020203" charset="-122"/>
                <a:ea typeface="微软雅黑 Light" panose="020B0502040204020203"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炭疽病原菌</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964267" y="1380744"/>
            <a:ext cx="6229350" cy="4602961"/>
          </a:xfrm>
          <a:prstGeom prst="rect">
            <a:avLst/>
          </a:prstGeom>
          <a:ln>
            <a:noFill/>
          </a:ln>
        </p:spPr>
      </p:pic>
      <p:sp>
        <p:nvSpPr>
          <p:cNvPr id="13" name="文本框 12"/>
          <p:cNvSpPr txBox="1"/>
          <p:nvPr/>
        </p:nvSpPr>
        <p:spPr>
          <a:xfrm>
            <a:off x="7517501" y="1429471"/>
            <a:ext cx="3779918" cy="4375203"/>
          </a:xfrm>
          <a:prstGeom prst="rect">
            <a:avLst/>
          </a:prstGeom>
          <a:noFill/>
        </p:spPr>
        <p:txBody>
          <a:bodyPr wrap="square" rtlCol="0" anchor="ctr">
            <a:spAutoFit/>
          </a:bodyPr>
          <a:lstStyle/>
          <a:p>
            <a:pPr algn="just">
              <a:lnSpc>
                <a:spcPct val="130000"/>
              </a:lnSpc>
            </a:pPr>
            <a:r>
              <a:rPr lang="en-US" altLang="zh-CN">
                <a:solidFill>
                  <a:schemeClr val="tx1">
                    <a:lumMod val="75000"/>
                    <a:lumOff val="25000"/>
                  </a:schemeClr>
                </a:solidFill>
                <a:latin typeface="思源等宽 L"/>
                <a:ea typeface="微软雅黑" panose="020B0503020204020204" charset="-122"/>
              </a:rPr>
              <a:t>属于芽孢杆菌属，是引起某些家畜、野兽和人类炭疽病（人畜共患）的病原菌。发病率最高的是牛羊，猪也可发生，人常因屠宰、食用或与病死畜接触而感染。炭疽杆菌对社会公共卫生和经济发展的危害，迄今仍占相当大的比重。由该菌引起的炭疽病几乎遍及世界各地，四季均可发生
是细菌学中最早发现的病原菌之一。炭疽杆菌一直是生命科学的研究热点之一</a:t>
            </a:r>
            <a:endParaRPr lang="en-US" altLang="zh-CN">
              <a:solidFill>
                <a:schemeClr val="tx1">
                  <a:lumMod val="75000"/>
                  <a:lumOff val="25000"/>
                </a:schemeClr>
              </a:solidFill>
              <a:latin typeface="思源等宽 L"/>
              <a:ea typeface="微软雅黑" panose="020B0503020204020204" charset="-122"/>
            </a:endParaRPr>
          </a:p>
        </p:txBody>
      </p:sp>
      <p:sp>
        <p:nvSpPr>
          <p:cNvPr id="1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炭疽病原菌</a:t>
            </a:r>
            <a:endParaRPr lang="en-US" altLang="zh-CN" sz="2400" b="1" spc="300">
              <a:solidFill>
                <a:schemeClr val="tx1">
                  <a:lumMod val="75000"/>
                  <a:lumOff val="25000"/>
                </a:schemeClr>
              </a:solidFill>
              <a:cs typeface="+mn-ea"/>
              <a:sym typeface="+mn-lt"/>
            </a:endParaRPr>
          </a:p>
        </p:txBody>
      </p:sp>
      <p:sp>
        <p:nvSpPr>
          <p:cNvPr id="15"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传播途径</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箭头3"/>
          <p:cNvSpPr/>
          <p:nvPr/>
        </p:nvSpPr>
        <p:spPr>
          <a:xfrm flipV="1">
            <a:off x="1820056" y="3637737"/>
            <a:ext cx="1092876"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思源等宽 L"/>
              <a:ea typeface="微软雅黑" panose="020B0503020204020204" charset="-122"/>
            </a:endParaRPr>
          </a:p>
        </p:txBody>
      </p:sp>
      <p:sp>
        <p:nvSpPr>
          <p:cNvPr id="25" name="箭头2"/>
          <p:cNvSpPr/>
          <p:nvPr/>
        </p:nvSpPr>
        <p:spPr>
          <a:xfrm rot="16200000">
            <a:off x="2108014" y="3004949"/>
            <a:ext cx="324863" cy="129903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思源等宽 L"/>
              <a:ea typeface="微软雅黑" panose="020B0503020204020204" charset="-122"/>
            </a:endParaRPr>
          </a:p>
        </p:txBody>
      </p:sp>
      <p:sp>
        <p:nvSpPr>
          <p:cNvPr id="26" name="箭头1"/>
          <p:cNvSpPr/>
          <p:nvPr/>
        </p:nvSpPr>
        <p:spPr>
          <a:xfrm>
            <a:off x="1813029" y="1976526"/>
            <a:ext cx="1092876"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思源等宽 L"/>
              <a:ea typeface="微软雅黑" panose="020B0503020204020204" charset="-122"/>
            </a:endParaRPr>
          </a:p>
        </p:txBody>
      </p:sp>
      <p:sp>
        <p:nvSpPr>
          <p:cNvPr id="27" name="文本1"/>
          <p:cNvSpPr/>
          <p:nvPr/>
        </p:nvSpPr>
        <p:spPr>
          <a:xfrm>
            <a:off x="4473623" y="1587789"/>
            <a:ext cx="6310918" cy="1195991"/>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en-US" altLang="zh-CN" dirty="0" err="1">
                <a:solidFill>
                  <a:schemeClr val="tx1">
                    <a:lumMod val="50000"/>
                    <a:lumOff val="50000"/>
                  </a:schemeClr>
                </a:solidFill>
                <a:latin typeface="思源等宽 L"/>
                <a:ea typeface="微软雅黑" panose="020B0503020204020204" charset="-122"/>
              </a:rPr>
              <a:t>由于伤口直接接触病菌而致病。病菌毒力强可直接侵袭完整皮肤，带菌的吸血昆虫叮咬偶亦可引起感染</a:t>
            </a:r>
            <a:endParaRPr lang="en-US" altLang="zh-CN" dirty="0">
              <a:solidFill>
                <a:schemeClr val="tx1">
                  <a:lumMod val="50000"/>
                  <a:lumOff val="50000"/>
                </a:schemeClr>
              </a:solidFill>
              <a:latin typeface="思源等宽 L"/>
              <a:ea typeface="微软雅黑" panose="020B0503020204020204" charset="-122"/>
            </a:endParaRPr>
          </a:p>
        </p:txBody>
      </p:sp>
      <p:sp>
        <p:nvSpPr>
          <p:cNvPr id="28" name="标题1"/>
          <p:cNvSpPr/>
          <p:nvPr/>
        </p:nvSpPr>
        <p:spPr>
          <a:xfrm>
            <a:off x="3039181" y="1581668"/>
            <a:ext cx="1242444" cy="1202113"/>
          </a:xfrm>
          <a:prstGeom prst="roundRect">
            <a:avLst>
              <a:gd name="adj" fmla="val 11921"/>
            </a:avLst>
          </a:prstGeom>
          <a:solidFill>
            <a:srgbClr val="BB332A"/>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dirty="0" err="1">
                <a:solidFill>
                  <a:schemeClr val="bg1"/>
                </a:solidFill>
                <a:latin typeface="思源等宽 L"/>
                <a:ea typeface="微软雅黑" panose="020B0503020204020204" charset="-122"/>
              </a:rPr>
              <a:t>皮肤黏膜</a:t>
            </a:r>
            <a:endParaRPr lang="en-US" altLang="zh-CN" sz="1900" dirty="0">
              <a:solidFill>
                <a:schemeClr val="bg1"/>
              </a:solidFill>
              <a:latin typeface="思源等宽 L"/>
              <a:ea typeface="微软雅黑" panose="020B0503020204020204" charset="-122"/>
            </a:endParaRPr>
          </a:p>
        </p:txBody>
      </p:sp>
      <p:sp>
        <p:nvSpPr>
          <p:cNvPr id="29" name="文本2"/>
          <p:cNvSpPr/>
          <p:nvPr/>
        </p:nvSpPr>
        <p:spPr>
          <a:xfrm>
            <a:off x="4473623" y="3041165"/>
            <a:ext cx="6310918" cy="1192036"/>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en-US" altLang="zh-CN" dirty="0" err="1">
                <a:solidFill>
                  <a:schemeClr val="tx1">
                    <a:lumMod val="50000"/>
                    <a:lumOff val="50000"/>
                  </a:schemeClr>
                </a:solidFill>
                <a:latin typeface="思源等宽 L"/>
                <a:ea typeface="微软雅黑" panose="020B0503020204020204" charset="-122"/>
              </a:rPr>
              <a:t>吸入带炭疽芽胞的尘埃、飞沫等而致病</a:t>
            </a:r>
            <a:endParaRPr lang="en-US" altLang="zh-CN" dirty="0">
              <a:solidFill>
                <a:schemeClr val="tx1">
                  <a:lumMod val="50000"/>
                  <a:lumOff val="50000"/>
                </a:schemeClr>
              </a:solidFill>
              <a:latin typeface="思源等宽 L"/>
              <a:ea typeface="微软雅黑" panose="020B0503020204020204" charset="-122"/>
            </a:endParaRPr>
          </a:p>
        </p:txBody>
      </p:sp>
      <p:sp>
        <p:nvSpPr>
          <p:cNvPr id="30" name="标题2"/>
          <p:cNvSpPr/>
          <p:nvPr/>
        </p:nvSpPr>
        <p:spPr>
          <a:xfrm>
            <a:off x="3039183" y="3041165"/>
            <a:ext cx="1242445" cy="1192036"/>
          </a:xfrm>
          <a:prstGeom prst="roundRect">
            <a:avLst>
              <a:gd name="adj" fmla="val 11921"/>
            </a:avLst>
          </a:prstGeom>
          <a:solidFill>
            <a:srgbClr val="BB332A"/>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a:solidFill>
                  <a:schemeClr val="bg1"/>
                </a:solidFill>
                <a:latin typeface="思源等宽 L"/>
                <a:ea typeface="微软雅黑" panose="020B0503020204020204" charset="-122"/>
              </a:rPr>
              <a:t>经呼吸道</a:t>
            </a:r>
            <a:endParaRPr lang="en-US" altLang="zh-CN" sz="1900">
              <a:solidFill>
                <a:schemeClr val="bg1"/>
              </a:solidFill>
              <a:latin typeface="思源等宽 L"/>
              <a:ea typeface="微软雅黑" panose="020B0503020204020204" charset="-122"/>
            </a:endParaRPr>
          </a:p>
        </p:txBody>
      </p:sp>
      <p:sp>
        <p:nvSpPr>
          <p:cNvPr id="31" name="文本3"/>
          <p:cNvSpPr/>
          <p:nvPr/>
        </p:nvSpPr>
        <p:spPr>
          <a:xfrm>
            <a:off x="4473623" y="4482238"/>
            <a:ext cx="6310918" cy="1181401"/>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en-US" altLang="zh-CN" dirty="0" err="1">
                <a:solidFill>
                  <a:schemeClr val="tx1">
                    <a:lumMod val="50000"/>
                    <a:lumOff val="50000"/>
                  </a:schemeClr>
                </a:solidFill>
                <a:latin typeface="思源等宽 L"/>
                <a:ea typeface="微软雅黑" panose="020B0503020204020204" charset="-122"/>
              </a:rPr>
              <a:t>摄入被污染的食物或饮用水等而感染</a:t>
            </a:r>
            <a:endParaRPr lang="en-US" altLang="zh-CN" dirty="0">
              <a:solidFill>
                <a:schemeClr val="tx1">
                  <a:lumMod val="50000"/>
                  <a:lumOff val="50000"/>
                </a:schemeClr>
              </a:solidFill>
              <a:latin typeface="思源等宽 L"/>
              <a:ea typeface="微软雅黑" panose="020B0503020204020204" charset="-122"/>
            </a:endParaRPr>
          </a:p>
        </p:txBody>
      </p:sp>
      <p:sp>
        <p:nvSpPr>
          <p:cNvPr id="32" name="标题3"/>
          <p:cNvSpPr/>
          <p:nvPr/>
        </p:nvSpPr>
        <p:spPr>
          <a:xfrm>
            <a:off x="3039181" y="4482238"/>
            <a:ext cx="1242444" cy="1181401"/>
          </a:xfrm>
          <a:prstGeom prst="roundRect">
            <a:avLst>
              <a:gd name="adj" fmla="val 11921"/>
            </a:avLst>
          </a:prstGeom>
          <a:solidFill>
            <a:srgbClr val="BB332A"/>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a:solidFill>
                  <a:schemeClr val="bg1"/>
                </a:solidFill>
                <a:latin typeface="思源等宽 L"/>
                <a:ea typeface="微软雅黑" panose="020B0503020204020204" charset="-122"/>
              </a:rPr>
              <a:t>经消化道</a:t>
            </a:r>
            <a:endParaRPr lang="en-US" altLang="zh-CN" sz="1900">
              <a:solidFill>
                <a:schemeClr val="bg1"/>
              </a:solidFill>
              <a:latin typeface="思源等宽 L"/>
              <a:ea typeface="微软雅黑" panose="020B0503020204020204" charset="-122"/>
            </a:endParaRPr>
          </a:p>
        </p:txBody>
      </p:sp>
      <p:sp>
        <p:nvSpPr>
          <p:cNvPr id="33" name="Oval 19"/>
          <p:cNvSpPr/>
          <p:nvPr/>
        </p:nvSpPr>
        <p:spPr>
          <a:xfrm>
            <a:off x="1065295" y="2945436"/>
            <a:ext cx="1382389" cy="1384297"/>
          </a:xfrm>
          <a:prstGeom prst="ellipse">
            <a:avLst/>
          </a:prstGeom>
          <a:solidFill>
            <a:srgbClr val="BB332A"/>
          </a:solidFill>
          <a:ln w="63500">
            <a:solidFill>
              <a:schemeClr val="bg1"/>
            </a:solidFill>
            <a:round/>
          </a:ln>
          <a:effectLst>
            <a:outerShdw blurRad="127000" dist="38100" dir="5400000" algn="ctr" rotWithShape="0">
              <a:prstClr val="black">
                <a:alpha val="40000"/>
              </a:prstClr>
            </a:outerShdw>
          </a:effectLst>
        </p:spPr>
        <p:txBody>
          <a:bodyPr lIns="82816" tIns="41407" rIns="82816" bIns="41407" anchor="ctr">
            <a:normAutofit/>
          </a:bodyPr>
          <a:lstStyle/>
          <a:p>
            <a:pPr algn="ctr">
              <a:lnSpc>
                <a:spcPct val="120000"/>
              </a:lnSpc>
              <a:defRPr/>
            </a:pPr>
            <a:r>
              <a:rPr lang="en-US" altLang="zh-CN" b="1" kern="0">
                <a:solidFill>
                  <a:schemeClr val="bg1"/>
                </a:solidFill>
                <a:latin typeface="思源等宽 L"/>
                <a:ea typeface="微软雅黑" panose="020B0503020204020204" charset="-122"/>
              </a:rPr>
              <a:t>传播途径</a:t>
            </a:r>
            <a:endParaRPr lang="en-US" altLang="zh-CN" b="1" kern="0">
              <a:solidFill>
                <a:schemeClr val="bg1"/>
              </a:solidFill>
              <a:latin typeface="思源等宽 L"/>
              <a:ea typeface="微软雅黑" panose="020B0503020204020204" charset="-122"/>
            </a:endParaRPr>
          </a:p>
        </p:txBody>
      </p:sp>
      <p:sp>
        <p:nvSpPr>
          <p:cNvPr id="3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传播途径</a:t>
            </a:r>
            <a:endParaRPr lang="en-US" altLang="zh-CN" sz="2400" b="1" spc="300">
              <a:solidFill>
                <a:schemeClr val="tx1">
                  <a:lumMod val="75000"/>
                  <a:lumOff val="25000"/>
                </a:schemeClr>
              </a:solidFill>
              <a:cs typeface="+mn-ea"/>
              <a:sym typeface="+mn-lt"/>
            </a:endParaRPr>
          </a:p>
        </p:txBody>
      </p:sp>
      <p:sp>
        <p:nvSpPr>
          <p:cNvPr id="35"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9"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rLst="">
                                      <p:cBhvr>
                                        <p:cTn id="9" dur="500"/>
                                        <p:tgtEl>
                                          <p:spTgt spid="33"/>
                                        </p:tgtEl>
                                      </p:cBhvr>
                                    </p:animEffect>
                                  </p:childTnLst>
                                </p:cTn>
                              </p:par>
                            </p:childTnLst>
                          </p:cTn>
                        </p:par>
                        <p:par>
                          <p:cTn id="10" fill="hold">
                            <p:stCondLst>
                              <p:cond delay="500"/>
                            </p:stCondLst>
                            <p:childTnLst>
                              <p:par>
                                <p:cTn id="11" presetID="22" presetClass="entr" presetSubtype="8" fill="hold" grpId="2"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rLst="">
                                      <p:cBhvr>
                                        <p:cTn id="13" dur="500"/>
                                        <p:tgtEl>
                                          <p:spTgt spid="26"/>
                                        </p:tgtEl>
                                      </p:cBhvr>
                                    </p:animEffect>
                                  </p:childTnLst>
                                </p:cTn>
                              </p:par>
                            </p:childTnLst>
                          </p:cTn>
                        </p:par>
                        <p:par>
                          <p:cTn id="14" fill="hold">
                            <p:stCondLst>
                              <p:cond delay="1000"/>
                            </p:stCondLst>
                            <p:childTnLst>
                              <p:par>
                                <p:cTn id="15" presetID="22" presetClass="entr" presetSubtype="8" fill="hold" grpId="4"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rLst="">
                                      <p:cBhvr>
                                        <p:cTn id="17" dur="500"/>
                                        <p:tgtEl>
                                          <p:spTgt spid="28"/>
                                        </p:tgtEl>
                                      </p:cBhvr>
                                    </p:animEffect>
                                  </p:childTnLst>
                                </p:cTn>
                              </p:par>
                            </p:childTnLst>
                          </p:cTn>
                        </p:par>
                        <p:par>
                          <p:cTn id="18" fill="hold">
                            <p:stCondLst>
                              <p:cond delay="1500"/>
                            </p:stCondLst>
                            <p:childTnLst>
                              <p:par>
                                <p:cTn id="19" presetID="22" presetClass="entr" presetSubtype="8" fill="hold" grpId="3"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rLst="">
                                      <p:cBhvr>
                                        <p:cTn id="21" dur="500"/>
                                        <p:tgtEl>
                                          <p:spTgt spid="27"/>
                                        </p:tgtEl>
                                      </p:cBhvr>
                                    </p:animEffect>
                                  </p:childTnLst>
                                </p:cTn>
                              </p:par>
                            </p:childTnLst>
                          </p:cTn>
                        </p:par>
                        <p:par>
                          <p:cTn id="22" fill="hold">
                            <p:stCondLst>
                              <p:cond delay="2000"/>
                            </p:stCondLst>
                            <p:childTnLst>
                              <p:par>
                                <p:cTn id="23" presetID="22" presetClass="entr" presetSubtype="8" fill="hold" grpId="1"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rLst="">
                                      <p:cBhvr>
                                        <p:cTn id="25" dur="500"/>
                                        <p:tgtEl>
                                          <p:spTgt spid="25"/>
                                        </p:tgtEl>
                                      </p:cBhvr>
                                    </p:animEffect>
                                  </p:childTnLst>
                                </p:cTn>
                              </p:par>
                            </p:childTnLst>
                          </p:cTn>
                        </p:par>
                        <p:par>
                          <p:cTn id="26" fill="hold">
                            <p:stCondLst>
                              <p:cond delay="2500"/>
                            </p:stCondLst>
                            <p:childTnLst>
                              <p:par>
                                <p:cTn id="27" presetID="22" presetClass="entr" presetSubtype="8" fill="hold" grpId="6"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rLst="">
                                      <p:cBhvr>
                                        <p:cTn id="29" dur="500"/>
                                        <p:tgtEl>
                                          <p:spTgt spid="30"/>
                                        </p:tgtEl>
                                      </p:cBhvr>
                                    </p:animEffect>
                                  </p:childTnLst>
                                </p:cTn>
                              </p:par>
                            </p:childTnLst>
                          </p:cTn>
                        </p:par>
                        <p:par>
                          <p:cTn id="30" fill="hold">
                            <p:stCondLst>
                              <p:cond delay="3000"/>
                            </p:stCondLst>
                            <p:childTnLst>
                              <p:par>
                                <p:cTn id="31" presetID="22" presetClass="entr" presetSubtype="8" fill="hold" grpId="5"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rLst="">
                                      <p:cBhvr>
                                        <p:cTn id="33" dur="500"/>
                                        <p:tgtEl>
                                          <p:spTgt spid="2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rLst="">
                                      <p:cBhvr>
                                        <p:cTn id="37" dur="500"/>
                                        <p:tgtEl>
                                          <p:spTgt spid="24"/>
                                        </p:tgtEl>
                                      </p:cBhvr>
                                    </p:animEffect>
                                  </p:childTnLst>
                                </p:cTn>
                              </p:par>
                            </p:childTnLst>
                          </p:cTn>
                        </p:par>
                        <p:par>
                          <p:cTn id="38" fill="hold">
                            <p:stCondLst>
                              <p:cond delay="4000"/>
                            </p:stCondLst>
                            <p:childTnLst>
                              <p:par>
                                <p:cTn id="39" presetID="22" presetClass="entr" presetSubtype="8" fill="hold" grpId="8"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rLst="">
                                      <p:cBhvr>
                                        <p:cTn id="41" dur="500"/>
                                        <p:tgtEl>
                                          <p:spTgt spid="32"/>
                                        </p:tgtEl>
                                      </p:cBhvr>
                                    </p:animEffect>
                                  </p:childTnLst>
                                </p:cTn>
                              </p:par>
                            </p:childTnLst>
                          </p:cTn>
                        </p:par>
                        <p:par>
                          <p:cTn id="42" fill="hold">
                            <p:stCondLst>
                              <p:cond delay="4500"/>
                            </p:stCondLst>
                            <p:childTnLst>
                              <p:par>
                                <p:cTn id="43" presetID="22" presetClass="entr" presetSubtype="8" fill="hold" grpId="7"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rLst="">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animBg="1"/>
      <p:bldP spid="26" grpId="2" animBg="1"/>
      <p:bldP spid="27" grpId="3" animBg="1"/>
      <p:bldP spid="28" grpId="4" animBg="1"/>
      <p:bldP spid="29" grpId="5" animBg="1"/>
      <p:bldP spid="30" grpId="6" animBg="1"/>
      <p:bldP spid="31" grpId="7" animBg="1"/>
      <p:bldP spid="32" grpId="8" animBg="1"/>
      <p:bldP spid="33" grpId="9"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易感人群</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lang="en-US" sz="3600" b="1" dirty="0" err="1">
                <a:solidFill>
                  <a:srgbClr val="000000"/>
                </a:solidFill>
                <a:latin typeface="思源等宽 L"/>
              </a:rPr>
              <a:t>任何种族、年龄均是易感者</a:t>
            </a:r>
            <a:endParaRPr lang="en-US" sz="3600" b="1" dirty="0">
              <a:solidFill>
                <a:srgbClr val="000000"/>
              </a:solidFill>
              <a:latin typeface="思源等宽 L"/>
            </a:endParaRPr>
          </a:p>
          <a:p>
            <a:pPr indent="0" algn="ctr">
              <a:lnSpc>
                <a:spcPct val="150000"/>
              </a:lnSpc>
            </a:pPr>
            <a:r>
              <a:rPr lang="en-US" sz="2800" dirty="0" err="1">
                <a:solidFill>
                  <a:srgbClr val="000000"/>
                </a:solidFill>
                <a:latin typeface="思源等宽 L"/>
              </a:rPr>
              <a:t>但多侵犯农民、牧民、屠宰场和皮毛加工厂的工人、兽医及实验室工作人员。病后免疫力较持久</a:t>
            </a:r>
            <a:endParaRPr lang="en-US" sz="2800" dirty="0">
              <a:solidFill>
                <a:srgbClr val="000000"/>
              </a:solidFill>
              <a:latin typeface="思源等宽 L"/>
            </a:endParaRPr>
          </a:p>
        </p:txBody>
      </p:sp>
      <p:sp>
        <p:nvSpPr>
          <p:cNvPr id="9"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易感人群</a:t>
            </a:r>
            <a:endParaRPr lang="en-US" altLang="zh-CN" sz="2400" b="1" spc="300">
              <a:solidFill>
                <a:schemeClr val="tx1">
                  <a:lumMod val="75000"/>
                  <a:lumOff val="25000"/>
                </a:schemeClr>
              </a:solidFill>
              <a:cs typeface="+mn-ea"/>
              <a:sym typeface="+mn-lt"/>
            </a:endParaRPr>
          </a:p>
        </p:txBody>
      </p:sp>
      <p:sp>
        <p:nvSpPr>
          <p:cNvPr id="10" name="矩形 4"/>
          <p:cNvSpPr/>
          <p:nvPr/>
        </p:nvSpPr>
        <p:spPr>
          <a:xfrm>
            <a:off x="0" y="246743"/>
            <a:ext cx="551543"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646971" y="246743"/>
            <a:ext cx="216630" cy="679729"/>
          </a:xfrm>
          <a:prstGeom prst="rect">
            <a:avLst/>
          </a:prstGeom>
          <a:solidFill>
            <a:srgbClr val="BB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a:gsLst>
              <a:gs pos="0">
                <a:srgbClr val="262626">
                  <a:alpha val="80000"/>
                </a:srgbClr>
              </a:gs>
              <a:gs pos="100000">
                <a:srgbClr val="C7D5ED">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矩形 4"/>
          <p:cNvSpPr/>
          <p:nvPr/>
        </p:nvSpPr>
        <p:spPr>
          <a:xfrm>
            <a:off x="0" y="0"/>
            <a:ext cx="12192000" cy="6858000"/>
          </a:xfrm>
          <a:prstGeom prst="rect">
            <a:avLst/>
          </a:prstGeom>
          <a:solidFill>
            <a:srgbClr val="00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p:nvPr/>
        </p:nvSpPr>
        <p:spPr>
          <a:xfrm>
            <a:off x="-862309" y="693285"/>
            <a:ext cx="8006992" cy="8043603"/>
          </a:xfrm>
          <a:prstGeom prst="ellipse">
            <a:avLst/>
          </a:prstGeom>
          <a:solidFill>
            <a:srgbClr val="BB33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2"/>
          <p:cNvSpPr/>
          <p:nvPr/>
        </p:nvSpPr>
        <p:spPr>
          <a:xfrm>
            <a:off x="285382" y="1859282"/>
            <a:ext cx="5711612" cy="5711612"/>
          </a:xfrm>
          <a:prstGeom prst="ellipse">
            <a:avLst/>
          </a:prstGeom>
          <a:solidFill>
            <a:srgbClr val="BB33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文本框 7"/>
          <p:cNvSpPr txBox="1"/>
          <p:nvPr/>
        </p:nvSpPr>
        <p:spPr>
          <a:xfrm>
            <a:off x="540679" y="4173489"/>
            <a:ext cx="5201015" cy="762762"/>
          </a:xfrm>
          <a:prstGeom prst="rect">
            <a:avLst/>
          </a:prstGeom>
          <a:noFill/>
        </p:spPr>
        <p:txBody>
          <a:bodyPr wrap="square" rtlCol="0">
            <a:spAutoFit/>
          </a:bodyPr>
          <a:lstStyle/>
          <a:p>
            <a:pPr algn="ctr"/>
            <a:r>
              <a:rPr lang="en-US" altLang="zh-CN" sz="4400" b="1">
                <a:solidFill>
                  <a:schemeClr val="bg1"/>
                </a:solidFill>
                <a:cs typeface="+mn-ea"/>
                <a:sym typeface="+mn-lt"/>
              </a:rPr>
              <a:t>历史</a:t>
            </a:r>
            <a:endParaRPr lang="en-US" altLang="zh-CN" sz="4400" b="1">
              <a:solidFill>
                <a:schemeClr val="bg1"/>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rLst="">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rLst="">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2"/>
    </p:bldLst>
  </p:timing>
</p:sld>
</file>

<file path=ppt/theme/theme1.xml><?xml version="1.0" encoding="utf-8"?>
<a:theme xmlns:a="http://schemas.openxmlformats.org/drawingml/2006/main" name="果果圈模板www.ggq.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2164</Words>
  <Application>WPS 演示</Application>
  <PresentationFormat>宽屏</PresentationFormat>
  <Paragraphs>181</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Arial</vt:lpstr>
      <vt:lpstr>微软雅黑</vt:lpstr>
      <vt:lpstr>Calibri</vt:lpstr>
      <vt:lpstr>思源等宽 L</vt:lpstr>
      <vt:lpstr>Hilda Sonnenschein</vt:lpstr>
      <vt:lpstr>Arial Unicode MS</vt:lpstr>
      <vt:lpstr>等线 Light</vt:lpstr>
      <vt:lpstr>等线</vt:lpstr>
      <vt:lpstr>思源黑体 CN Normal</vt:lpstr>
      <vt:lpstr>微软雅黑 Light</vt:lpstr>
      <vt:lpstr>Open Sans</vt:lpstr>
      <vt:lpstr>黑体</vt:lpstr>
      <vt:lpstr>果果圈模板www.ggq.com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37</cp:revision>
  <dcterms:created xsi:type="dcterms:W3CDTF">2021-01-15T08:42:00Z</dcterms:created>
  <dcterms:modified xsi:type="dcterms:W3CDTF">2021-09-26T08:09:33Z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684C3E3F0F4542FF891D84935E27E509</vt:lpwstr>
  </property>
  <property fmtid="{D5CDD505-2E9C-101B-9397-08002B2CF9AE}" pid="3" name="KSOProductBuildVer">
    <vt:lpwstr>2052-11.1.0.10463</vt:lpwstr>
  </property>
</Properties>
</file>