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28"/>
  </p:handoutMasterIdLst>
  <p:sldIdLst>
    <p:sldId id="259" r:id="rId3"/>
    <p:sldId id="257" r:id="rId5"/>
    <p:sldId id="286" r:id="rId6"/>
    <p:sldId id="290" r:id="rId7"/>
    <p:sldId id="320" r:id="rId8"/>
    <p:sldId id="295" r:id="rId9"/>
    <p:sldId id="298" r:id="rId10"/>
    <p:sldId id="296" r:id="rId11"/>
    <p:sldId id="315" r:id="rId12"/>
    <p:sldId id="314" r:id="rId13"/>
    <p:sldId id="321" r:id="rId14"/>
    <p:sldId id="316" r:id="rId15"/>
    <p:sldId id="317" r:id="rId16"/>
    <p:sldId id="301" r:id="rId17"/>
    <p:sldId id="303" r:id="rId18"/>
    <p:sldId id="302" r:id="rId19"/>
    <p:sldId id="304" r:id="rId20"/>
    <p:sldId id="305" r:id="rId21"/>
    <p:sldId id="322" r:id="rId22"/>
    <p:sldId id="318" r:id="rId23"/>
    <p:sldId id="307" r:id="rId24"/>
    <p:sldId id="308" r:id="rId25"/>
    <p:sldId id="306" r:id="rId26"/>
    <p:sldId id="323" r:id="rId27"/>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0CC"/>
    <a:srgbClr val="80B2AA"/>
    <a:srgbClr val="E90012"/>
    <a:srgbClr val="C8D8D1"/>
    <a:srgbClr val="EF8798"/>
    <a:srgbClr val="F7E1E4"/>
    <a:srgbClr val="EBC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4660"/>
  </p:normalViewPr>
  <p:slideViewPr>
    <p:cSldViewPr snapToGrid="0">
      <p:cViewPr varScale="1">
        <p:scale>
          <a:sx n="116" d="100"/>
          <a:sy n="116" d="100"/>
        </p:scale>
        <p:origin x="576" y="84"/>
      </p:cViewPr>
      <p:guideLst/>
    </p:cSldViewPr>
  </p:slideViewPr>
  <p:notesTextViewPr>
    <p:cViewPr>
      <p:scale>
        <a:sx n="1" d="1"/>
        <a:sy n="1" d="1"/>
      </p:scale>
      <p:origin x="0" y="0"/>
    </p:cViewPr>
  </p:notesTextViewPr>
  <p:notesViewPr>
    <p:cSldViewPr snapToGrid="0">
      <p:cViewPr varScale="1">
        <p:scale>
          <a:sx n="48" d="100"/>
          <a:sy n="48" d="100"/>
        </p:scale>
        <p:origin x="1664" y="3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46.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75A06F-1335-427C-98C1-F9C1BC365E71}"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B2FDD1-CEB3-4374-9B0D-CA3B4E1E51F0}"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1E19F-7122-4D40-BC8C-44A5F0CDE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432F1-FF81-48CB-91BF-6E0FD22CEB2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432F1-FF81-48CB-91BF-6E0FD22CEB2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tags" Target="../tags/tag3.xml"/><Relationship Id="rId6" Type="http://schemas.openxmlformats.org/officeDocument/2006/relationships/image" Target="../media/image4.png"/><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image" Target="../media/image4.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9.xml"/><Relationship Id="rId7" Type="http://schemas.openxmlformats.org/officeDocument/2006/relationships/image" Target="../media/image4.png"/><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2.xml"/><Relationship Id="rId7" Type="http://schemas.openxmlformats.org/officeDocument/2006/relationships/image" Target="../media/image4.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45" r="830"/>
          <a:stretch>
            <a:fillRect/>
          </a:stretch>
        </p:blipFill>
        <p:spPr>
          <a:xfrm>
            <a:off x="0" y="-25772"/>
            <a:ext cx="12192000" cy="7036172"/>
          </a:xfrm>
          <a:prstGeom prst="rect">
            <a:avLst/>
          </a:prstGeom>
        </p:spPr>
      </p:pic>
    </p:spTree>
  </p:cSld>
  <p:clrMapOvr>
    <a:masterClrMapping/>
  </p:clrMapOvr>
  <p:transition spd="slow"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7033" t="26148" r="-1" b="15466"/>
          <a:stretch>
            <a:fillRect/>
          </a:stretch>
        </p:blipFill>
        <p:spPr>
          <a:xfrm>
            <a:off x="-252920" y="-1"/>
            <a:ext cx="12444919" cy="6858001"/>
          </a:xfrm>
          <a:prstGeom prst="rect">
            <a:avLst/>
          </a:prstGeom>
        </p:spPr>
      </p:pic>
    </p:spTree>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7033" t="26148" r="-1" b="15466"/>
          <a:stretch>
            <a:fillRect/>
          </a:stretch>
        </p:blipFill>
        <p:spPr>
          <a:xfrm>
            <a:off x="-252920" y="-1"/>
            <a:ext cx="12444919" cy="6858001"/>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968" y="1"/>
            <a:ext cx="2133600" cy="2133600"/>
          </a:xfrm>
          <a:prstGeom prst="rect">
            <a:avLst/>
          </a:prstGeom>
        </p:spPr>
      </p:pic>
      <p:grpSp>
        <p:nvGrpSpPr>
          <p:cNvPr id="14" name="PA_组合 6"/>
          <p:cNvGrpSpPr/>
          <p:nvPr userDrawn="1">
            <p:custDataLst>
              <p:tags r:id="rId4"/>
            </p:custDataLst>
          </p:nvPr>
        </p:nvGrpSpPr>
        <p:grpSpPr>
          <a:xfrm>
            <a:off x="-114305" y="111100"/>
            <a:ext cx="952565" cy="693133"/>
            <a:chOff x="5537200" y="1358426"/>
            <a:chExt cx="1297645" cy="856879"/>
          </a:xfrm>
        </p:grpSpPr>
        <p:pic>
          <p:nvPicPr>
            <p:cNvPr id="15" name="PA_图片 4"/>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5537200" y="1358426"/>
              <a:ext cx="1045083" cy="856879"/>
            </a:xfrm>
            <a:prstGeom prst="rect">
              <a:avLst/>
            </a:prstGeom>
          </p:spPr>
        </p:pic>
        <p:sp>
          <p:nvSpPr>
            <p:cNvPr id="16" name="PA_文本框 5"/>
            <p:cNvSpPr txBox="1"/>
            <p:nvPr>
              <p:custDataLst>
                <p:tags r:id="rId7"/>
              </p:custDataLst>
            </p:nvPr>
          </p:nvSpPr>
          <p:spPr>
            <a:xfrm>
              <a:off x="5793445" y="1382167"/>
              <a:ext cx="1041400" cy="816097"/>
            </a:xfrm>
            <a:prstGeom prst="rect">
              <a:avLst/>
            </a:prstGeom>
            <a:noFill/>
          </p:spPr>
          <p:txBody>
            <a:bodyPr wrap="square" tIns="144000" bIns="144000" rtlCol="0">
              <a:spAutoFit/>
            </a:bodyPr>
            <a:lstStyle/>
            <a:p>
              <a:r>
                <a:rPr lang="en-US" altLang="zh-CN" sz="2400" dirty="0">
                  <a:solidFill>
                    <a:schemeClr val="bg1"/>
                  </a:solidFill>
                </a:rPr>
                <a:t>01</a:t>
              </a:r>
              <a:endParaRPr lang="zh-CN" altLang="en-US" sz="2400" dirty="0">
                <a:solidFill>
                  <a:schemeClr val="bg1"/>
                </a:solidFill>
              </a:endParaRPr>
            </a:p>
          </p:txBody>
        </p:sp>
      </p:grpSp>
      <p:sp>
        <p:nvSpPr>
          <p:cNvPr id="17" name="矩形 16"/>
          <p:cNvSpPr/>
          <p:nvPr userDrawn="1"/>
        </p:nvSpPr>
        <p:spPr>
          <a:xfrm>
            <a:off x="618397" y="273000"/>
            <a:ext cx="1638590" cy="369332"/>
          </a:xfrm>
          <a:prstGeom prst="rect">
            <a:avLst/>
          </a:prstGeom>
        </p:spPr>
        <p:txBody>
          <a:bodyPr wrap="none">
            <a:spAutoFit/>
          </a:bodyPr>
          <a:lstStyle/>
          <a:p>
            <a:pPr algn="ctr" defTabSz="1015365" fontAlgn="auto">
              <a:spcBef>
                <a:spcPts val="0"/>
              </a:spcBef>
              <a:spcAft>
                <a:spcPts val="0"/>
              </a:spcAft>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rPr>
              <a:t>中国梦 人民梦</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t="26115" b="18295"/>
          <a:stretch>
            <a:fillRect/>
          </a:stretch>
        </p:blipFill>
        <p:spPr>
          <a:xfrm>
            <a:off x="2108804" y="111100"/>
            <a:ext cx="1901785" cy="1231900"/>
          </a:xfrm>
          <a:prstGeom prst="rect">
            <a:avLst/>
          </a:prstGeom>
        </p:spPr>
      </p:pic>
    </p:spTree>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7033" t="26148" r="-1" b="15466"/>
          <a:stretch>
            <a:fillRect/>
          </a:stretch>
        </p:blipFill>
        <p:spPr>
          <a:xfrm>
            <a:off x="-252920" y="-1"/>
            <a:ext cx="12444919" cy="6858001"/>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968" y="1"/>
            <a:ext cx="2133600" cy="2133600"/>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t="26115" b="18295"/>
          <a:stretch>
            <a:fillRect/>
          </a:stretch>
        </p:blipFill>
        <p:spPr>
          <a:xfrm>
            <a:off x="2108804" y="111100"/>
            <a:ext cx="1901785" cy="1231900"/>
          </a:xfrm>
          <a:prstGeom prst="rect">
            <a:avLst/>
          </a:prstGeom>
        </p:spPr>
      </p:pic>
      <p:grpSp>
        <p:nvGrpSpPr>
          <p:cNvPr id="11" name="PA_组合 6"/>
          <p:cNvGrpSpPr/>
          <p:nvPr userDrawn="1">
            <p:custDataLst>
              <p:tags r:id="rId5"/>
            </p:custDataLst>
          </p:nvPr>
        </p:nvGrpSpPr>
        <p:grpSpPr>
          <a:xfrm>
            <a:off x="-114305" y="111100"/>
            <a:ext cx="952565" cy="693133"/>
            <a:chOff x="5537200" y="1358426"/>
            <a:chExt cx="1297645" cy="856879"/>
          </a:xfrm>
        </p:grpSpPr>
        <p:pic>
          <p:nvPicPr>
            <p:cNvPr id="12" name="PA_图片 4"/>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5537200" y="1358426"/>
              <a:ext cx="1045083" cy="856879"/>
            </a:xfrm>
            <a:prstGeom prst="rect">
              <a:avLst/>
            </a:prstGeom>
          </p:spPr>
        </p:pic>
        <p:sp>
          <p:nvSpPr>
            <p:cNvPr id="13" name="PA_文本框 5"/>
            <p:cNvSpPr txBox="1"/>
            <p:nvPr>
              <p:custDataLst>
                <p:tags r:id="rId8"/>
              </p:custDataLst>
            </p:nvPr>
          </p:nvSpPr>
          <p:spPr>
            <a:xfrm>
              <a:off x="5793445" y="1382167"/>
              <a:ext cx="1041400" cy="816097"/>
            </a:xfrm>
            <a:prstGeom prst="rect">
              <a:avLst/>
            </a:prstGeom>
            <a:noFill/>
          </p:spPr>
          <p:txBody>
            <a:bodyPr wrap="square" tIns="144000" bIns="144000" rtlCol="0">
              <a:spAutoFit/>
            </a:bodyPr>
            <a:lstStyle/>
            <a:p>
              <a:r>
                <a:rPr lang="en-US" altLang="zh-CN" sz="2400" dirty="0">
                  <a:solidFill>
                    <a:schemeClr val="bg1"/>
                  </a:solidFill>
                </a:rPr>
                <a:t>02</a:t>
              </a:r>
              <a:endParaRPr lang="zh-CN" altLang="en-US" sz="2400" dirty="0">
                <a:solidFill>
                  <a:schemeClr val="bg1"/>
                </a:solidFill>
              </a:endParaRPr>
            </a:p>
          </p:txBody>
        </p:sp>
      </p:grpSp>
      <p:sp>
        <p:nvSpPr>
          <p:cNvPr id="14" name="矩形 13"/>
          <p:cNvSpPr/>
          <p:nvPr userDrawn="1"/>
        </p:nvSpPr>
        <p:spPr>
          <a:xfrm>
            <a:off x="703662" y="273000"/>
            <a:ext cx="1569661" cy="369332"/>
          </a:xfrm>
          <a:prstGeom prst="rect">
            <a:avLst/>
          </a:prstGeom>
        </p:spPr>
        <p:txBody>
          <a:bodyPr wrap="none">
            <a:spAutoFit/>
          </a:bodyPr>
          <a:lstStyle/>
          <a:p>
            <a:pPr algn="ctr" defTabSz="1015365" fontAlgn="auto">
              <a:spcBef>
                <a:spcPts val="0"/>
              </a:spcBef>
              <a:spcAft>
                <a:spcPts val="0"/>
              </a:spcAft>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rPr>
              <a:t>聚力共圆梦想</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7033" t="26148" r="-1" b="15466"/>
          <a:stretch>
            <a:fillRect/>
          </a:stretch>
        </p:blipFill>
        <p:spPr>
          <a:xfrm>
            <a:off x="-252920" y="-1"/>
            <a:ext cx="12444919" cy="6858001"/>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968" y="1"/>
            <a:ext cx="2133600" cy="2133600"/>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t="26115" b="18295"/>
          <a:stretch>
            <a:fillRect/>
          </a:stretch>
        </p:blipFill>
        <p:spPr>
          <a:xfrm>
            <a:off x="2108804" y="111100"/>
            <a:ext cx="1901785" cy="1231900"/>
          </a:xfrm>
          <a:prstGeom prst="rect">
            <a:avLst/>
          </a:prstGeom>
        </p:spPr>
      </p:pic>
      <p:grpSp>
        <p:nvGrpSpPr>
          <p:cNvPr id="5" name="PA_组合 6"/>
          <p:cNvGrpSpPr/>
          <p:nvPr userDrawn="1">
            <p:custDataLst>
              <p:tags r:id="rId5"/>
            </p:custDataLst>
          </p:nvPr>
        </p:nvGrpSpPr>
        <p:grpSpPr>
          <a:xfrm>
            <a:off x="-114305" y="111100"/>
            <a:ext cx="952565" cy="693133"/>
            <a:chOff x="5537200" y="1358426"/>
            <a:chExt cx="1297645" cy="856879"/>
          </a:xfrm>
        </p:grpSpPr>
        <p:pic>
          <p:nvPicPr>
            <p:cNvPr id="6" name="PA_图片 4"/>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5537200" y="1358426"/>
              <a:ext cx="1045083" cy="856879"/>
            </a:xfrm>
            <a:prstGeom prst="rect">
              <a:avLst/>
            </a:prstGeom>
          </p:spPr>
        </p:pic>
        <p:sp>
          <p:nvSpPr>
            <p:cNvPr id="7" name="PA_文本框 5"/>
            <p:cNvSpPr txBox="1"/>
            <p:nvPr>
              <p:custDataLst>
                <p:tags r:id="rId8"/>
              </p:custDataLst>
            </p:nvPr>
          </p:nvSpPr>
          <p:spPr>
            <a:xfrm>
              <a:off x="5793445" y="1382167"/>
              <a:ext cx="1041400" cy="816097"/>
            </a:xfrm>
            <a:prstGeom prst="rect">
              <a:avLst/>
            </a:prstGeom>
            <a:noFill/>
          </p:spPr>
          <p:txBody>
            <a:bodyPr wrap="square" tIns="144000" bIns="144000" rtlCol="0">
              <a:spAutoFit/>
            </a:bodyPr>
            <a:lstStyle/>
            <a:p>
              <a:r>
                <a:rPr lang="en-US" altLang="zh-CN" sz="2400" dirty="0">
                  <a:solidFill>
                    <a:schemeClr val="bg1"/>
                  </a:solidFill>
                </a:rPr>
                <a:t>03</a:t>
              </a:r>
              <a:endParaRPr lang="zh-CN" altLang="en-US" sz="2400" dirty="0">
                <a:solidFill>
                  <a:schemeClr val="bg1"/>
                </a:solidFill>
              </a:endParaRPr>
            </a:p>
          </p:txBody>
        </p:sp>
      </p:grpSp>
      <p:sp>
        <p:nvSpPr>
          <p:cNvPr id="9" name="矩形 8"/>
          <p:cNvSpPr/>
          <p:nvPr userDrawn="1"/>
        </p:nvSpPr>
        <p:spPr>
          <a:xfrm>
            <a:off x="652862" y="273000"/>
            <a:ext cx="1569661" cy="369332"/>
          </a:xfrm>
          <a:prstGeom prst="rect">
            <a:avLst/>
          </a:prstGeom>
        </p:spPr>
        <p:txBody>
          <a:bodyPr wrap="none">
            <a:spAutoFit/>
          </a:bodyPr>
          <a:lstStyle/>
          <a:p>
            <a:pPr algn="ctr" defTabSz="1015365" fontAlgn="auto">
              <a:spcBef>
                <a:spcPts val="0"/>
              </a:spcBef>
              <a:spcAft>
                <a:spcPts val="0"/>
              </a:spcAft>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rPr>
              <a:t>中国梦的定义</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7033" t="26148" r="-1" b="15466"/>
          <a:stretch>
            <a:fillRect/>
          </a:stretch>
        </p:blipFill>
        <p:spPr>
          <a:xfrm>
            <a:off x="-252920" y="-1"/>
            <a:ext cx="12444919" cy="6858001"/>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968" y="1"/>
            <a:ext cx="2133600" cy="2133600"/>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t="26115" b="18295"/>
          <a:stretch>
            <a:fillRect/>
          </a:stretch>
        </p:blipFill>
        <p:spPr>
          <a:xfrm>
            <a:off x="2108804" y="111100"/>
            <a:ext cx="1901785" cy="1231900"/>
          </a:xfrm>
          <a:prstGeom prst="rect">
            <a:avLst/>
          </a:prstGeom>
        </p:spPr>
      </p:pic>
      <p:grpSp>
        <p:nvGrpSpPr>
          <p:cNvPr id="5" name="PA_组合 6"/>
          <p:cNvGrpSpPr/>
          <p:nvPr userDrawn="1">
            <p:custDataLst>
              <p:tags r:id="rId5"/>
            </p:custDataLst>
          </p:nvPr>
        </p:nvGrpSpPr>
        <p:grpSpPr>
          <a:xfrm>
            <a:off x="-114305" y="111100"/>
            <a:ext cx="952565" cy="693133"/>
            <a:chOff x="5537200" y="1358426"/>
            <a:chExt cx="1297645" cy="856879"/>
          </a:xfrm>
        </p:grpSpPr>
        <p:pic>
          <p:nvPicPr>
            <p:cNvPr id="6" name="PA_图片 4"/>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5537200" y="1358426"/>
              <a:ext cx="1045083" cy="856879"/>
            </a:xfrm>
            <a:prstGeom prst="rect">
              <a:avLst/>
            </a:prstGeom>
          </p:spPr>
        </p:pic>
        <p:sp>
          <p:nvSpPr>
            <p:cNvPr id="7" name="PA_文本框 5"/>
            <p:cNvSpPr txBox="1"/>
            <p:nvPr>
              <p:custDataLst>
                <p:tags r:id="rId8"/>
              </p:custDataLst>
            </p:nvPr>
          </p:nvSpPr>
          <p:spPr>
            <a:xfrm>
              <a:off x="5793445" y="1382167"/>
              <a:ext cx="1041400" cy="816097"/>
            </a:xfrm>
            <a:prstGeom prst="rect">
              <a:avLst/>
            </a:prstGeom>
            <a:noFill/>
          </p:spPr>
          <p:txBody>
            <a:bodyPr wrap="square" tIns="144000" bIns="144000" rtlCol="0">
              <a:spAutoFit/>
            </a:bodyPr>
            <a:lstStyle/>
            <a:p>
              <a:r>
                <a:rPr lang="en-US" altLang="zh-CN" sz="2400" dirty="0">
                  <a:solidFill>
                    <a:schemeClr val="bg1"/>
                  </a:solidFill>
                </a:rPr>
                <a:t>04</a:t>
              </a:r>
              <a:endParaRPr lang="zh-CN" altLang="en-US" sz="2400" dirty="0">
                <a:solidFill>
                  <a:schemeClr val="bg1"/>
                </a:solidFill>
              </a:endParaRPr>
            </a:p>
          </p:txBody>
        </p:sp>
      </p:grpSp>
      <p:sp>
        <p:nvSpPr>
          <p:cNvPr id="9" name="矩形 8"/>
          <p:cNvSpPr/>
          <p:nvPr userDrawn="1"/>
        </p:nvSpPr>
        <p:spPr>
          <a:xfrm>
            <a:off x="652862" y="273000"/>
            <a:ext cx="1569661" cy="369332"/>
          </a:xfrm>
          <a:prstGeom prst="rect">
            <a:avLst/>
          </a:prstGeom>
        </p:spPr>
        <p:txBody>
          <a:bodyPr wrap="none">
            <a:spAutoFit/>
          </a:bodyPr>
          <a:lstStyle/>
          <a:p>
            <a:pPr algn="ctr" defTabSz="1015365" fontAlgn="auto">
              <a:spcBef>
                <a:spcPts val="0"/>
              </a:spcBef>
              <a:spcAft>
                <a:spcPts val="0"/>
              </a:spcAft>
              <a:defRPr/>
            </a:pPr>
            <a:r>
              <a:rPr lang="zh-CN" altLang="en-US" b="1" kern="0" dirty="0">
                <a:solidFill>
                  <a:prstClr val="black">
                    <a:lumMod val="85000"/>
                    <a:lumOff val="15000"/>
                  </a:prstClr>
                </a:solidFill>
                <a:latin typeface="微软雅黑" panose="020B0503020204020204" pitchFamily="34" charset="-122"/>
                <a:ea typeface="微软雅黑" panose="020B0503020204020204" pitchFamily="34" charset="-122"/>
              </a:rPr>
              <a:t>中国梦的阐述</a:t>
            </a:r>
            <a:endParaRPr lang="en-US" altLang="zh-CN"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advTm="2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6.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tags" Target="../tags/tag40.xml"/><Relationship Id="rId5" Type="http://schemas.openxmlformats.org/officeDocument/2006/relationships/image" Target="../media/image14.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notesSlide" Target="../notesSlides/notesSlide11.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xml"/><Relationship Id="rId2" Type="http://schemas.openxmlformats.org/officeDocument/2006/relationships/tags" Target="../tags/tag41.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5.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5.xml"/><Relationship Id="rId2" Type="http://schemas.openxmlformats.org/officeDocument/2006/relationships/image" Target="../media/image35.jpeg"/><Relationship Id="rId1"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5.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tags" Target="../tags/tag45.xml"/><Relationship Id="rId5" Type="http://schemas.openxmlformats.org/officeDocument/2006/relationships/image" Target="../media/image14.pn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0" Type="http://schemas.openxmlformats.org/officeDocument/2006/relationships/notesSlide" Target="../notesSlides/notesSlide19.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tags" Target="../tags/tag15.xml"/><Relationship Id="rId3" Type="http://schemas.openxmlformats.org/officeDocument/2006/relationships/tags" Target="../tags/tag14.xml"/><Relationship Id="rId20" Type="http://schemas.openxmlformats.org/officeDocument/2006/relationships/notesSlide" Target="../notesSlides/notesSlide2.xml"/><Relationship Id="rId2" Type="http://schemas.openxmlformats.org/officeDocument/2006/relationships/tags" Target="../tags/tag13.xml"/><Relationship Id="rId19" Type="http://schemas.openxmlformats.org/officeDocument/2006/relationships/slideLayout" Target="../slideLayouts/slideLayout2.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0" Type="http://schemas.openxmlformats.org/officeDocument/2006/relationships/notesSlide" Target="../notesSlides/notesSlide3.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0" Type="http://schemas.openxmlformats.org/officeDocument/2006/relationships/notesSlide" Target="../notesSlides/notesSlide5.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22.png"/><Relationship Id="rId3" Type="http://schemas.openxmlformats.org/officeDocument/2006/relationships/image" Target="../media/image21.jpeg"/><Relationship Id="rId2" Type="http://schemas.microsoft.com/office/2007/relationships/hdphoto" Target="../media/image20.wdp"/><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3872527" y="0"/>
            <a:ext cx="8319473" cy="5241268"/>
          </a:xfrm>
          <a:prstGeom prst="rect">
            <a:avLst/>
          </a:prstGeom>
        </p:spPr>
      </p:pic>
      <p:grpSp>
        <p:nvGrpSpPr>
          <p:cNvPr id="15" name="组合 14"/>
          <p:cNvGrpSpPr/>
          <p:nvPr/>
        </p:nvGrpSpPr>
        <p:grpSpPr>
          <a:xfrm>
            <a:off x="9128910" y="1632802"/>
            <a:ext cx="2440871" cy="1599730"/>
            <a:chOff x="9387964" y="3205734"/>
            <a:chExt cx="2440871" cy="159973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7964" y="3205734"/>
              <a:ext cx="2440871" cy="1599730"/>
            </a:xfrm>
            <a:prstGeom prst="rect">
              <a:avLst/>
            </a:prstGeom>
          </p:spPr>
        </p:pic>
        <p:sp>
          <p:nvSpPr>
            <p:cNvPr id="14" name="文本框 13"/>
            <p:cNvSpPr txBox="1"/>
            <p:nvPr/>
          </p:nvSpPr>
          <p:spPr>
            <a:xfrm>
              <a:off x="10466961" y="3543391"/>
              <a:ext cx="544749" cy="923330"/>
            </a:xfrm>
            <a:prstGeom prst="rect">
              <a:avLst/>
            </a:prstGeom>
            <a:noFill/>
          </p:spPr>
          <p:txBody>
            <a:bodyPr wrap="square" rtlCol="0">
              <a:spAutoFit/>
            </a:bodyPr>
            <a:lstStyle/>
            <a:p>
              <a:r>
                <a:rPr lang="zh-CN" altLang="en-US" b="1" dirty="0">
                  <a:solidFill>
                    <a:schemeClr val="bg1"/>
                  </a:solidFill>
                </a:rPr>
                <a:t>民族梦</a:t>
              </a:r>
              <a:endParaRPr lang="zh-CN" altLang="en-US" b="1" dirty="0">
                <a:solidFill>
                  <a:schemeClr val="bg1"/>
                </a:solidFill>
              </a:endParaRPr>
            </a:p>
          </p:txBody>
        </p:sp>
      </p:grpSp>
      <p:sp>
        <p:nvSpPr>
          <p:cNvPr id="17" name="文本框 16"/>
          <p:cNvSpPr txBox="1"/>
          <p:nvPr/>
        </p:nvSpPr>
        <p:spPr>
          <a:xfrm>
            <a:off x="6943745" y="4273142"/>
            <a:ext cx="738664" cy="2178995"/>
          </a:xfrm>
          <a:prstGeom prst="rect">
            <a:avLst/>
          </a:prstGeom>
          <a:noFill/>
        </p:spPr>
        <p:txBody>
          <a:bodyPr vert="eaVert" wrap="square" rtlCol="0">
            <a:spAutoFit/>
          </a:bodyPr>
          <a:lstStyle/>
          <a:p>
            <a:r>
              <a:rPr lang="zh-CN" altLang="en-US" dirty="0"/>
              <a:t>已于立而立人；</a:t>
            </a:r>
            <a:endParaRPr lang="en-US" altLang="zh-CN" dirty="0"/>
          </a:p>
          <a:p>
            <a:r>
              <a:rPr lang="zh-CN" altLang="en-US" dirty="0"/>
              <a:t>己欲达而达人。</a:t>
            </a:r>
            <a:endParaRPr lang="en-US" altLang="zh-CN" dirty="0"/>
          </a:p>
        </p:txBody>
      </p:sp>
      <p:sp>
        <p:nvSpPr>
          <p:cNvPr id="18" name="矩形 17"/>
          <p:cNvSpPr/>
          <p:nvPr/>
        </p:nvSpPr>
        <p:spPr>
          <a:xfrm>
            <a:off x="7682409" y="4273142"/>
            <a:ext cx="738664" cy="1477328"/>
          </a:xfrm>
          <a:prstGeom prst="rect">
            <a:avLst/>
          </a:prstGeom>
        </p:spPr>
        <p:txBody>
          <a:bodyPr vert="eaVert" wrap="square">
            <a:spAutoFit/>
          </a:bodyPr>
          <a:lstStyle/>
          <a:p>
            <a:r>
              <a:rPr lang="zh-CN" altLang="en-US" dirty="0">
                <a:solidFill>
                  <a:schemeClr val="bg2">
                    <a:lumMod val="25000"/>
                  </a:schemeClr>
                </a:solidFill>
              </a:rPr>
              <a:t>中华传统；</a:t>
            </a:r>
            <a:endParaRPr lang="en-US" altLang="zh-CN" dirty="0">
              <a:solidFill>
                <a:schemeClr val="bg2">
                  <a:lumMod val="25000"/>
                </a:schemeClr>
              </a:solidFill>
            </a:endParaRPr>
          </a:p>
          <a:p>
            <a:r>
              <a:rPr lang="zh-CN" altLang="en-US" dirty="0">
                <a:solidFill>
                  <a:schemeClr val="bg2">
                    <a:lumMod val="25000"/>
                  </a:schemeClr>
                </a:solidFill>
              </a:rPr>
              <a:t>兄恭弟谦虚。</a:t>
            </a:r>
            <a:endParaRPr lang="en-US" altLang="zh-CN" dirty="0">
              <a:solidFill>
                <a:schemeClr val="bg2">
                  <a:lumMod val="25000"/>
                </a:schemeClr>
              </a:solidFill>
            </a:endParaRPr>
          </a:p>
        </p:txBody>
      </p:sp>
      <p:sp>
        <p:nvSpPr>
          <p:cNvPr id="19" name="文本框 18"/>
          <p:cNvSpPr txBox="1"/>
          <p:nvPr/>
        </p:nvSpPr>
        <p:spPr>
          <a:xfrm>
            <a:off x="6160631" y="4273142"/>
            <a:ext cx="738664" cy="2178995"/>
          </a:xfrm>
          <a:prstGeom prst="rect">
            <a:avLst/>
          </a:prstGeom>
          <a:noFill/>
        </p:spPr>
        <p:txBody>
          <a:bodyPr vert="eaVert" wrap="square" rtlCol="0">
            <a:spAutoFit/>
          </a:bodyPr>
          <a:lstStyle/>
          <a:p>
            <a:r>
              <a:rPr lang="zh-CN" altLang="en-US" dirty="0"/>
              <a:t>忠厚传家久；</a:t>
            </a:r>
            <a:endParaRPr lang="en-US" altLang="zh-CN" dirty="0"/>
          </a:p>
          <a:p>
            <a:r>
              <a:rPr lang="zh-CN" altLang="en-US" dirty="0"/>
              <a:t>诗书继世长。</a:t>
            </a:r>
            <a:endParaRPr lang="en-US" altLang="zh-CN" dirty="0"/>
          </a:p>
        </p:txBody>
      </p:sp>
      <p:sp>
        <p:nvSpPr>
          <p:cNvPr id="20" name="文本框 19"/>
          <p:cNvSpPr txBox="1"/>
          <p:nvPr/>
        </p:nvSpPr>
        <p:spPr>
          <a:xfrm>
            <a:off x="5377517" y="4273142"/>
            <a:ext cx="738664" cy="2178995"/>
          </a:xfrm>
          <a:prstGeom prst="rect">
            <a:avLst/>
          </a:prstGeom>
          <a:noFill/>
        </p:spPr>
        <p:txBody>
          <a:bodyPr vert="eaVert" wrap="square" rtlCol="0">
            <a:spAutoFit/>
          </a:bodyPr>
          <a:lstStyle/>
          <a:p>
            <a:r>
              <a:rPr lang="zh-CN" altLang="en-US" dirty="0"/>
              <a:t>积德者；</a:t>
            </a:r>
            <a:endParaRPr lang="en-US" altLang="zh-CN" dirty="0"/>
          </a:p>
          <a:p>
            <a:r>
              <a:rPr lang="zh-CN" altLang="en-US" dirty="0"/>
              <a:t>有余庆。</a:t>
            </a:r>
            <a:endParaRPr lang="en-US" altLang="zh-CN" dirty="0"/>
          </a:p>
        </p:txBody>
      </p:sp>
      <p:cxnSp>
        <p:nvCxnSpPr>
          <p:cNvPr id="22" name="直接连接符 21"/>
          <p:cNvCxnSpPr/>
          <p:nvPr/>
        </p:nvCxnSpPr>
        <p:spPr>
          <a:xfrm>
            <a:off x="6160631" y="4321142"/>
            <a:ext cx="0" cy="1440000"/>
          </a:xfrm>
          <a:prstGeom prst="line">
            <a:avLst/>
          </a:prstGeom>
          <a:ln w="12700" cmpd="dbl">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899295" y="4321142"/>
            <a:ext cx="0" cy="1440000"/>
          </a:xfrm>
          <a:prstGeom prst="line">
            <a:avLst/>
          </a:prstGeom>
          <a:ln w="12700" cmpd="dbl">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682409" y="4321142"/>
            <a:ext cx="0" cy="1440000"/>
          </a:xfrm>
          <a:prstGeom prst="line">
            <a:avLst/>
          </a:prstGeom>
          <a:ln w="12700" cmpd="dbl">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377517" y="4314889"/>
            <a:ext cx="0" cy="1440000"/>
          </a:xfrm>
          <a:prstGeom prst="line">
            <a:avLst/>
          </a:prstGeom>
          <a:ln w="12700" cmpd="dbl">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529181" y="4321142"/>
            <a:ext cx="0" cy="1440000"/>
          </a:xfrm>
          <a:prstGeom prst="line">
            <a:avLst/>
          </a:prstGeom>
          <a:ln w="12700" cmpd="dbl">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r="26554" b="44412"/>
          <a:stretch>
            <a:fillRect/>
          </a:stretch>
        </p:blipFill>
        <p:spPr>
          <a:xfrm rot="5400000">
            <a:off x="9344979" y="4533942"/>
            <a:ext cx="2008735" cy="1653304"/>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750" fill="hold"/>
                                        <p:tgtEl>
                                          <p:spTgt spid="11"/>
                                        </p:tgtEl>
                                        <p:attrNameLst>
                                          <p:attrName>ppt_w</p:attrName>
                                        </p:attrNameLst>
                                      </p:cBhvr>
                                      <p:tavLst>
                                        <p:tav tm="0">
                                          <p:val>
                                            <p:fltVal val="0"/>
                                          </p:val>
                                        </p:tav>
                                        <p:tav tm="100000">
                                          <p:val>
                                            <p:strVal val="#ppt_w"/>
                                          </p:val>
                                        </p:tav>
                                      </p:tavLst>
                                    </p:anim>
                                    <p:anim calcmode="lin" valueType="num">
                                      <p:cBhvr>
                                        <p:cTn id="8" dur="2750" fill="hold"/>
                                        <p:tgtEl>
                                          <p:spTgt spid="11"/>
                                        </p:tgtEl>
                                        <p:attrNameLst>
                                          <p:attrName>ppt_h</p:attrName>
                                        </p:attrNameLst>
                                      </p:cBhvr>
                                      <p:tavLst>
                                        <p:tav tm="0">
                                          <p:val>
                                            <p:fltVal val="0"/>
                                          </p:val>
                                        </p:tav>
                                        <p:tav tm="100000">
                                          <p:val>
                                            <p:strVal val="#ppt_h"/>
                                          </p:val>
                                        </p:tav>
                                      </p:tavLst>
                                    </p:anim>
                                    <p:animEffect transition="in" filter="fade">
                                      <p:cBhvr>
                                        <p:cTn id="9" dur="2750"/>
                                        <p:tgtEl>
                                          <p:spTgt spid="11"/>
                                        </p:tgtEl>
                                      </p:cBhvr>
                                    </p:animEffect>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35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2" presetClass="entr" presetSubtype="4"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par>
                          <p:cTn id="40" fill="hold">
                            <p:stCondLst>
                              <p:cond delay="4500"/>
                            </p:stCondLst>
                            <p:childTnLst>
                              <p:par>
                                <p:cTn id="41" presetID="2" presetClass="entr" presetSubtype="4"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par>
                          <p:cTn id="45" fill="hold">
                            <p:stCondLst>
                              <p:cond delay="5000"/>
                            </p:stCondLst>
                            <p:childTnLst>
                              <p:par>
                                <p:cTn id="46" presetID="2" presetClass="entr" presetSubtype="4"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par>
                          <p:cTn id="50" fill="hold">
                            <p:stCondLst>
                              <p:cond delay="5500"/>
                            </p:stCondLst>
                            <p:childTnLst>
                              <p:par>
                                <p:cTn id="51" presetID="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p:cNvSpPr/>
          <p:nvPr/>
        </p:nvSpPr>
        <p:spPr>
          <a:xfrm>
            <a:off x="7820841" y="3567850"/>
            <a:ext cx="2861984" cy="2887567"/>
          </a:xfrm>
          <a:prstGeom prst="roundRect">
            <a:avLst/>
          </a:prstGeom>
          <a:solidFill>
            <a:srgbClr val="B1D0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13227" y="1276004"/>
            <a:ext cx="8974519" cy="1957979"/>
            <a:chOff x="1551071" y="1934948"/>
            <a:chExt cx="8974519" cy="1957979"/>
          </a:xfrm>
        </p:grpSpPr>
        <p:sp>
          <p:nvSpPr>
            <p:cNvPr id="4" name="Freeform 6"/>
            <p:cNvSpPr/>
            <p:nvPr/>
          </p:nvSpPr>
          <p:spPr bwMode="auto">
            <a:xfrm>
              <a:off x="8039816" y="1969608"/>
              <a:ext cx="2485774" cy="889600"/>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solidFill>
              <a:srgbClr val="80B2AA">
                <a:alpha val="80000"/>
              </a:srgbClr>
            </a:solidFill>
            <a:ln>
              <a:noFill/>
            </a:ln>
            <a:effectLst/>
          </p:spPr>
          <p:txBody>
            <a:bodyPr vert="horz" wrap="square" lIns="91440" tIns="756000" rIns="91440" bIns="45720" numCol="1" anchor="t" anchorCtr="0" compatLnSpc="1"/>
            <a:lstStyle/>
            <a:p>
              <a:pPr algn="ctr">
                <a:lnSpc>
                  <a:spcPts val="1500"/>
                </a:lnSpc>
              </a:pP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5" name="Freeform 7"/>
            <p:cNvSpPr/>
            <p:nvPr/>
          </p:nvSpPr>
          <p:spPr bwMode="auto">
            <a:xfrm>
              <a:off x="8031791" y="2947672"/>
              <a:ext cx="2485774" cy="746288"/>
            </a:xfrm>
            <a:custGeom>
              <a:avLst/>
              <a:gdLst>
                <a:gd name="T0" fmla="*/ 0 w 675"/>
                <a:gd name="T1" fmla="*/ 0 h 253"/>
                <a:gd name="T2" fmla="*/ 0 w 675"/>
                <a:gd name="T3" fmla="*/ 163 h 253"/>
                <a:gd name="T4" fmla="*/ 0 w 675"/>
                <a:gd name="T5" fmla="*/ 163 h 253"/>
                <a:gd name="T6" fmla="*/ 170 w 675"/>
                <a:gd name="T7" fmla="*/ 208 h 253"/>
                <a:gd name="T8" fmla="*/ 338 w 675"/>
                <a:gd name="T9" fmla="*/ 253 h 253"/>
                <a:gd name="T10" fmla="*/ 505 w 675"/>
                <a:gd name="T11" fmla="*/ 208 h 253"/>
                <a:gd name="T12" fmla="*/ 675 w 675"/>
                <a:gd name="T13" fmla="*/ 163 h 253"/>
                <a:gd name="T14" fmla="*/ 675 w 675"/>
                <a:gd name="T15" fmla="*/ 163 h 253"/>
                <a:gd name="T16" fmla="*/ 675 w 675"/>
                <a:gd name="T17" fmla="*/ 0 h 253"/>
                <a:gd name="T18" fmla="*/ 0 w 675"/>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253">
                  <a:moveTo>
                    <a:pt x="0" y="0"/>
                  </a:moveTo>
                  <a:lnTo>
                    <a:pt x="0" y="163"/>
                  </a:lnTo>
                  <a:lnTo>
                    <a:pt x="0" y="163"/>
                  </a:lnTo>
                  <a:lnTo>
                    <a:pt x="170" y="208"/>
                  </a:lnTo>
                  <a:lnTo>
                    <a:pt x="338" y="253"/>
                  </a:lnTo>
                  <a:lnTo>
                    <a:pt x="505" y="208"/>
                  </a:lnTo>
                  <a:lnTo>
                    <a:pt x="675" y="163"/>
                  </a:lnTo>
                  <a:lnTo>
                    <a:pt x="675" y="163"/>
                  </a:lnTo>
                  <a:lnTo>
                    <a:pt x="675" y="0"/>
                  </a:lnTo>
                  <a:lnTo>
                    <a:pt x="0" y="0"/>
                  </a:lnTo>
                  <a:close/>
                </a:path>
              </a:pathLst>
            </a:custGeom>
            <a:solidFill>
              <a:srgbClr val="EF8798">
                <a:alpha val="80000"/>
              </a:srgbClr>
            </a:solidFill>
            <a:ln>
              <a:noFill/>
            </a:ln>
            <a:effectLst/>
          </p:spPr>
          <p:txBody>
            <a:bodyPr vert="horz" wrap="square" lIns="91440" tIns="612000" rIns="91440" bIns="45720" numCol="1" anchor="t" anchorCtr="0" compatLnSpc="1"/>
            <a:lstStyle/>
            <a:p>
              <a:pPr lvl="0" algn="ctr">
                <a:lnSpc>
                  <a:spcPts val="1500"/>
                </a:lnSpc>
              </a:pPr>
              <a:endParaRPr lang="en-US" altLang="zh-CN" sz="2000" b="1" dirty="0">
                <a:solidFill>
                  <a:prstClr val="white"/>
                </a:solidFill>
                <a:latin typeface="微软雅黑" panose="020B0503020204020204" pitchFamily="34" charset="-122"/>
                <a:ea typeface="微软雅黑" panose="020B0503020204020204" pitchFamily="34" charset="-122"/>
                <a:cs typeface="UKIJ Qolyazma" pitchFamily="18" charset="0"/>
              </a:endParaRPr>
            </a:p>
            <a:p>
              <a:endParaRPr lang="zh-CN" altLang="en-US" sz="1600" b="1" dirty="0">
                <a:latin typeface="微软雅黑" panose="020B0503020204020204" pitchFamily="34" charset="-122"/>
                <a:ea typeface="微软雅黑" panose="020B0503020204020204" pitchFamily="34" charset="-122"/>
              </a:endParaRPr>
            </a:p>
          </p:txBody>
        </p:sp>
        <p:cxnSp>
          <p:nvCxnSpPr>
            <p:cNvPr id="6" name="直接连接符 5"/>
            <p:cNvCxnSpPr>
              <a:stCxn id="4" idx="6"/>
            </p:cNvCxnSpPr>
            <p:nvPr/>
          </p:nvCxnSpPr>
          <p:spPr>
            <a:xfrm flipH="1">
              <a:off x="1559096" y="2859208"/>
              <a:ext cx="648072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551071" y="2944751"/>
              <a:ext cx="648072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13"/>
            <p:cNvSpPr txBox="1"/>
            <p:nvPr/>
          </p:nvSpPr>
          <p:spPr>
            <a:xfrm flipH="1">
              <a:off x="1559096" y="1934948"/>
              <a:ext cx="2786907" cy="400103"/>
            </a:xfrm>
            <a:prstGeom prst="rect">
              <a:avLst/>
            </a:prstGeom>
            <a:noFill/>
            <a:ln>
              <a:noFill/>
            </a:ln>
          </p:spPr>
          <p:txBody>
            <a:bodyPr wrap="square" lIns="91434" tIns="45717" rIns="91434" bIns="45717">
              <a:spAutoFit/>
            </a:bodyPr>
            <a:lstStyle>
              <a:defPPr>
                <a:defRPr lang="zh-CN"/>
              </a:defPPr>
              <a:lvl1pPr algn="ct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sz="2000" dirty="0">
                  <a:solidFill>
                    <a:srgbClr val="C00000"/>
                  </a:solidFill>
                </a:rPr>
                <a:t>第一个百年目标</a:t>
              </a:r>
              <a:endParaRPr lang="zh-CN" altLang="en-US" sz="2000" dirty="0">
                <a:solidFill>
                  <a:srgbClr val="C00000"/>
                </a:solidFill>
              </a:endParaRPr>
            </a:p>
          </p:txBody>
        </p:sp>
        <p:sp>
          <p:nvSpPr>
            <p:cNvPr id="9" name="TextBox 14"/>
            <p:cNvSpPr txBox="1"/>
            <p:nvPr/>
          </p:nvSpPr>
          <p:spPr>
            <a:xfrm>
              <a:off x="1559096" y="2486048"/>
              <a:ext cx="5976664" cy="338554"/>
            </a:xfrm>
            <a:prstGeom prst="rect">
              <a:avLst/>
            </a:prstGeom>
            <a:noFill/>
          </p:spPr>
          <p:txBody>
            <a:bodyPr wrap="square" rtlCol="0">
              <a:spAutoFit/>
            </a:bodyPr>
            <a:lstStyle/>
            <a:p>
              <a:pPr algn="just"/>
              <a:r>
                <a:rPr lang="zh-CN" altLang="en-US" sz="1600" dirty="0">
                  <a:latin typeface="微软雅黑" panose="020B0503020204020204" pitchFamily="34" charset="-122"/>
                  <a:ea typeface="微软雅黑" panose="020B0503020204020204" pitchFamily="34" charset="-122"/>
                </a:rPr>
                <a:t>是到中国共产党成立</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年时全面建成小康社会。</a:t>
              </a:r>
              <a:endParaRPr lang="zh-CN" altLang="en-US" sz="1600" dirty="0">
                <a:latin typeface="微软雅黑" panose="020B0503020204020204" pitchFamily="34" charset="-122"/>
                <a:ea typeface="微软雅黑" panose="020B0503020204020204" pitchFamily="34" charset="-122"/>
              </a:endParaRPr>
            </a:p>
          </p:txBody>
        </p:sp>
        <p:sp>
          <p:nvSpPr>
            <p:cNvPr id="10" name="TextBox 15"/>
            <p:cNvSpPr txBox="1"/>
            <p:nvPr/>
          </p:nvSpPr>
          <p:spPr>
            <a:xfrm flipH="1">
              <a:off x="1559096" y="3008885"/>
              <a:ext cx="2786907" cy="400103"/>
            </a:xfrm>
            <a:prstGeom prst="rect">
              <a:avLst/>
            </a:prstGeom>
            <a:noFill/>
            <a:ln>
              <a:noFill/>
            </a:ln>
          </p:spPr>
          <p:txBody>
            <a:bodyPr wrap="square" lIns="91434" tIns="45717" rIns="91434" bIns="45717">
              <a:spAutoFit/>
            </a:bodyPr>
            <a:lstStyle>
              <a:defPPr>
                <a:defRPr lang="zh-CN"/>
              </a:defPPr>
              <a:lvl1pP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000" dirty="0">
                  <a:solidFill>
                    <a:srgbClr val="C00000"/>
                  </a:solidFill>
                </a:rPr>
                <a:t>第二个百年目标</a:t>
              </a:r>
              <a:endParaRPr lang="zh-CN" altLang="en-US" sz="2000" dirty="0">
                <a:solidFill>
                  <a:srgbClr val="C00000"/>
                </a:solidFill>
              </a:endParaRPr>
            </a:p>
          </p:txBody>
        </p:sp>
        <p:sp>
          <p:nvSpPr>
            <p:cNvPr id="11" name="TextBox 16"/>
            <p:cNvSpPr txBox="1"/>
            <p:nvPr/>
          </p:nvSpPr>
          <p:spPr>
            <a:xfrm>
              <a:off x="1559095" y="3480506"/>
              <a:ext cx="6480720" cy="412421"/>
            </a:xfrm>
            <a:prstGeom prst="rect">
              <a:avLst/>
            </a:prstGeom>
            <a:noFill/>
          </p:spPr>
          <p:txBody>
            <a:bodyPr wrap="square" rtlCol="0">
              <a:spAutoFit/>
            </a:bodyPr>
            <a:lstStyle/>
            <a:p>
              <a:pPr>
                <a:lnSpc>
                  <a:spcPct val="130000"/>
                </a:lnSpc>
              </a:pPr>
              <a:r>
                <a:rPr lang="zh-CN" altLang="en-US" sz="1600" dirty="0">
                  <a:latin typeface="微软雅黑" panose="020B0503020204020204" pitchFamily="34" charset="-122"/>
                  <a:ea typeface="微软雅黑" panose="020B0503020204020204" pitchFamily="34" charset="-122"/>
                </a:rPr>
                <a:t>是到新中国成立</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年时建成富强民主文明和谐的社会主义现代化国家。</a:t>
              </a:r>
              <a:endParaRPr lang="zh-CN" altLang="en-US" sz="1600" dirty="0">
                <a:latin typeface="微软雅黑" panose="020B0503020204020204" pitchFamily="34" charset="-122"/>
                <a:ea typeface="微软雅黑" panose="020B0503020204020204" pitchFamily="34" charset="-122"/>
              </a:endParaRPr>
            </a:p>
          </p:txBody>
        </p:sp>
      </p:grpSp>
      <p:sp>
        <p:nvSpPr>
          <p:cNvPr id="19" name="矩形 18"/>
          <p:cNvSpPr/>
          <p:nvPr/>
        </p:nvSpPr>
        <p:spPr>
          <a:xfrm>
            <a:off x="436814" y="3469701"/>
            <a:ext cx="6889941" cy="3133165"/>
          </a:xfrm>
          <a:prstGeom prst="rect">
            <a:avLst/>
          </a:prstGeom>
        </p:spPr>
        <p:txBody>
          <a:bodyPr wrap="square">
            <a:spAutoFit/>
          </a:bodyPr>
          <a:lstStyle/>
          <a:p>
            <a:pPr marL="285750" indent="-285750" algn="just">
              <a:lnSpc>
                <a:spcPct val="130000"/>
              </a:lnSpc>
              <a:buFont typeface="Wingdings" panose="05000000000000000000" pitchFamily="2" charset="2"/>
              <a:buChar char="u"/>
            </a:pPr>
            <a:r>
              <a:rPr lang="zh-CN" altLang="en-US" sz="1600" b="1" dirty="0">
                <a:latin typeface="微软雅黑" panose="020B0503020204020204" pitchFamily="34" charset="-122"/>
                <a:ea typeface="微软雅黑" panose="020B0503020204020204" pitchFamily="34" charset="-122"/>
              </a:rPr>
              <a:t>两个百年奋斗目标</a:t>
            </a:r>
            <a:r>
              <a:rPr lang="zh-CN" altLang="en-US" sz="1400" dirty="0">
                <a:latin typeface="微软雅黑" panose="020B0503020204020204" pitchFamily="34" charset="-122"/>
                <a:ea typeface="微软雅黑" panose="020B0503020204020204" pitchFamily="34" charset="-122"/>
              </a:rPr>
              <a:t>，具体勾勒出了中国特色社会主义的宏伟蓝图，成为实现中国梦的里程碑式的标志。</a:t>
            </a:r>
            <a:endParaRPr lang="en-US" altLang="zh-CN" sz="1400" dirty="0">
              <a:latin typeface="微软雅黑" panose="020B0503020204020204" pitchFamily="34" charset="-122"/>
              <a:ea typeface="微软雅黑" panose="020B0503020204020204" pitchFamily="34" charset="-122"/>
            </a:endParaRPr>
          </a:p>
          <a:p>
            <a:pPr algn="just">
              <a:lnSpc>
                <a:spcPct val="130000"/>
              </a:lnSpc>
            </a:pPr>
            <a:endParaRPr lang="en-US" altLang="zh-CN" sz="1400" b="1" dirty="0">
              <a:solidFill>
                <a:srgbClr val="FF0000"/>
              </a:solidFill>
              <a:latin typeface="微软雅黑" panose="020B0503020204020204" pitchFamily="34" charset="-122"/>
              <a:ea typeface="微软雅黑" panose="020B0503020204020204" pitchFamily="34" charset="-122"/>
            </a:endParaRPr>
          </a:p>
          <a:p>
            <a:pPr algn="just">
              <a:lnSpc>
                <a:spcPct val="130000"/>
              </a:lnSpc>
            </a:pPr>
            <a:r>
              <a:rPr lang="zh-CN" altLang="en-US" sz="1600" b="1" dirty="0">
                <a:solidFill>
                  <a:srgbClr val="FF0000"/>
                </a:solidFill>
                <a:latin typeface="微软雅黑" panose="020B0503020204020204" pitchFamily="34" charset="-122"/>
                <a:ea typeface="微软雅黑" panose="020B0503020204020204" pitchFamily="34" charset="-122"/>
              </a:rPr>
              <a:t>两个百年奋斗目标：</a:t>
            </a:r>
            <a:endParaRPr lang="en-US" altLang="zh-CN" sz="1600" b="1" dirty="0">
              <a:solidFill>
                <a:srgbClr val="FF0000"/>
              </a:solidFill>
              <a:latin typeface="微软雅黑" panose="020B0503020204020204" pitchFamily="34" charset="-122"/>
              <a:ea typeface="微软雅黑" panose="020B0503020204020204" pitchFamily="34" charset="-122"/>
            </a:endParaRPr>
          </a:p>
          <a:p>
            <a:pPr marL="285750" indent="-285750" algn="just">
              <a:lnSpc>
                <a:spcPct val="13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提出中国梦进一步强化了近代以来中华民族从传统向现代转型的自觉意识；</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3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表明了我们党对近代以来中国革命、建设道路所蕴含的价值方向的坚守；</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3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进一步强化了改革开放以来我国一直恪守的发展道路和奋斗目标，即建设中国特色社会主义、到</a:t>
            </a:r>
            <a:r>
              <a:rPr lang="en-US" altLang="zh-CN" sz="1400" dirty="0">
                <a:latin typeface="微软雅黑" panose="020B0503020204020204" pitchFamily="34" charset="-122"/>
                <a:ea typeface="微软雅黑" panose="020B0503020204020204" pitchFamily="34" charset="-122"/>
              </a:rPr>
              <a:t>21</a:t>
            </a:r>
            <a:r>
              <a:rPr lang="zh-CN" altLang="en-US" sz="1400" dirty="0">
                <a:latin typeface="微软雅黑" panose="020B0503020204020204" pitchFamily="34" charset="-122"/>
                <a:ea typeface="微软雅黑" panose="020B0503020204020204" pitchFamily="34" charset="-122"/>
              </a:rPr>
              <a:t>世纪中叶基本实现社会主义现代化。</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30000"/>
              </a:lnSpc>
              <a:buFont typeface="Wingdings" panose="05000000000000000000" pitchFamily="2" charset="2"/>
              <a:buChar char="u"/>
            </a:pPr>
            <a:endParaRPr lang="en-US" altLang="zh-CN" sz="800" dirty="0">
              <a:latin typeface="微软雅黑" panose="020B0503020204020204" pitchFamily="34" charset="-122"/>
              <a:ea typeface="微软雅黑" panose="020B0503020204020204" pitchFamily="34" charset="-122"/>
            </a:endParaRPr>
          </a:p>
          <a:p>
            <a:pPr algn="just">
              <a:lnSpc>
                <a:spcPct val="130000"/>
              </a:lnSpc>
            </a:pPr>
            <a:r>
              <a:rPr lang="zh-CN" altLang="en-US" sz="1400" dirty="0">
                <a:latin typeface="微软雅黑" panose="020B0503020204020204" pitchFamily="34" charset="-122"/>
                <a:ea typeface="微软雅黑" panose="020B0503020204020204" pitchFamily="34" charset="-122"/>
              </a:rPr>
              <a:t>这是对历史和现实的深刻把握，是对中国社会发展规律的自觉尊重，是对中国社会发展方向的庄重申明。</a:t>
            </a:r>
            <a:endParaRPr lang="en-US" altLang="zh-CN" sz="1400" dirty="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flipV="1">
            <a:off x="521251" y="3246860"/>
            <a:ext cx="8966495" cy="63662"/>
          </a:xfrm>
          <a:prstGeom prst="line">
            <a:avLst/>
          </a:prstGeom>
          <a:ln w="41275" cmpd="thickThin">
            <a:solidFill>
              <a:srgbClr val="80B2AA"/>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7998641" y="3647406"/>
            <a:ext cx="2506384" cy="2677656"/>
          </a:xfrm>
          <a:prstGeom prst="rect">
            <a:avLst/>
          </a:prstGeom>
        </p:spPr>
        <p:txBody>
          <a:bodyPr wrap="square">
            <a:spAutoFit/>
          </a:bodyPr>
          <a:lstStyle/>
          <a:p>
            <a:pPr algn="just">
              <a:lnSpc>
                <a:spcPct val="200000"/>
              </a:lnSpc>
            </a:pPr>
            <a:r>
              <a:rPr lang="zh-CN" altLang="en-US" sz="2000" b="1" dirty="0">
                <a:solidFill>
                  <a:srgbClr val="C00000"/>
                </a:solidFill>
                <a:latin typeface="微软雅黑" panose="020B0503020204020204" pitchFamily="34" charset="-122"/>
                <a:ea typeface="微软雅黑" panose="020B0503020204020204" pitchFamily="34" charset="-122"/>
              </a:rPr>
              <a:t>中国梦，</a:t>
            </a:r>
            <a:r>
              <a:rPr lang="zh-CN" altLang="en-US" sz="1600" b="1" dirty="0">
                <a:solidFill>
                  <a:schemeClr val="bg2">
                    <a:lumMod val="25000"/>
                  </a:schemeClr>
                </a:solidFill>
                <a:latin typeface="微软雅黑" panose="020B0503020204020204" pitchFamily="34" charset="-122"/>
                <a:ea typeface="微软雅黑" panose="020B0503020204020204" pitchFamily="34" charset="-122"/>
              </a:rPr>
              <a:t>寄托着中华民族永不褪色的集体记忆和昂扬向上的意志情怀，昭示着中华民族崇高的目标理想和美好的未来。 </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832878" y="1310663"/>
            <a:ext cx="1016000" cy="923330"/>
          </a:xfrm>
          <a:prstGeom prst="rect">
            <a:avLst/>
          </a:prstGeom>
          <a:noFill/>
        </p:spPr>
        <p:txBody>
          <a:bodyPr wrap="square" rtlCol="0">
            <a:spAutoFit/>
          </a:bodyPr>
          <a:lstStyle/>
          <a:p>
            <a:r>
              <a:rPr lang="en-US" altLang="zh-CN" sz="5400" b="1" dirty="0">
                <a:solidFill>
                  <a:schemeClr val="bg1"/>
                </a:solidFill>
              </a:rPr>
              <a:t>01</a:t>
            </a:r>
            <a:endParaRPr lang="zh-CN" altLang="en-US" sz="5400" b="1" dirty="0">
              <a:solidFill>
                <a:schemeClr val="bg1"/>
              </a:solidFill>
            </a:endParaRPr>
          </a:p>
        </p:txBody>
      </p:sp>
      <p:sp>
        <p:nvSpPr>
          <p:cNvPr id="20" name="文本框 19"/>
          <p:cNvSpPr txBox="1"/>
          <p:nvPr/>
        </p:nvSpPr>
        <p:spPr>
          <a:xfrm>
            <a:off x="7820841" y="2163501"/>
            <a:ext cx="1016000" cy="923330"/>
          </a:xfrm>
          <a:prstGeom prst="rect">
            <a:avLst/>
          </a:prstGeom>
          <a:noFill/>
        </p:spPr>
        <p:txBody>
          <a:bodyPr wrap="square" rtlCol="0">
            <a:spAutoFit/>
          </a:bodyPr>
          <a:lstStyle/>
          <a:p>
            <a:r>
              <a:rPr lang="en-US" altLang="zh-CN" sz="5400" b="1" dirty="0">
                <a:solidFill>
                  <a:schemeClr val="bg1"/>
                </a:solidFill>
              </a:rPr>
              <a:t>02</a:t>
            </a:r>
            <a:endParaRPr lang="zh-CN" altLang="en-US" sz="5400" b="1" dirty="0">
              <a:solidFill>
                <a:schemeClr val="bg1"/>
              </a:solidFill>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2000"/>
                                        <p:tgtEl>
                                          <p:spTgt spid="19"/>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t="12559"/>
          <a:stretch>
            <a:fillRect/>
          </a:stretch>
        </p:blipFill>
        <p:spPr>
          <a:xfrm>
            <a:off x="-140330" y="817720"/>
            <a:ext cx="4281696" cy="6280199"/>
          </a:xfrm>
          <a:prstGeom prst="rect">
            <a:avLst/>
          </a:prstGeom>
        </p:spPr>
      </p:pic>
      <p:grpSp>
        <p:nvGrpSpPr>
          <p:cNvPr id="41" name="PA_组合 6"/>
          <p:cNvGrpSpPr/>
          <p:nvPr>
            <p:custDataLst>
              <p:tags r:id="rId2"/>
            </p:custDataLst>
          </p:nvPr>
        </p:nvGrpSpPr>
        <p:grpSpPr>
          <a:xfrm>
            <a:off x="3759200" y="2527299"/>
            <a:ext cx="6972299" cy="2004246"/>
            <a:chOff x="5417227" y="1151395"/>
            <a:chExt cx="4704673" cy="1093304"/>
          </a:xfrm>
        </p:grpSpPr>
        <p:sp>
          <p:nvSpPr>
            <p:cNvPr id="42" name="PA_文本框 76"/>
            <p:cNvSpPr txBox="1">
              <a:spLocks noChangeArrowheads="1"/>
            </p:cNvSpPr>
            <p:nvPr>
              <p:custDataLst>
                <p:tags r:id="rId3"/>
              </p:custDataLst>
            </p:nvPr>
          </p:nvSpPr>
          <p:spPr bwMode="auto">
            <a:xfrm>
              <a:off x="6296844" y="1441370"/>
              <a:ext cx="3825056" cy="561573"/>
            </a:xfrm>
            <a:prstGeom prst="rect">
              <a:avLst/>
            </a:prstGeom>
            <a:noFill/>
            <a:ln w="9525">
              <a:solidFill>
                <a:srgbClr val="C00000"/>
              </a:solidFill>
              <a:miter lim="800000"/>
            </a:ln>
          </p:spPr>
          <p:txBody>
            <a:bodyPr wrap="square" tIns="144000" bIns="144000" anchor="ctr" anchorCtr="0">
              <a:spAutoFit/>
            </a:bodyPr>
            <a:lstStyle/>
            <a:p>
              <a:pPr algn="ctr" defTabSz="1015365" fontAlgn="auto">
                <a:spcBef>
                  <a:spcPts val="0"/>
                </a:spcBef>
                <a:spcAft>
                  <a:spcPts val="0"/>
                </a:spcAft>
                <a:defRPr/>
              </a:pPr>
              <a:r>
                <a:rPr lang="zh-CN" altLang="en-US" sz="4800" b="1" kern="0" dirty="0">
                  <a:solidFill>
                    <a:prstClr val="black">
                      <a:lumMod val="85000"/>
                      <a:lumOff val="15000"/>
                    </a:prstClr>
                  </a:solidFill>
                  <a:latin typeface="微软雅黑" panose="020B0503020204020204" pitchFamily="34" charset="-122"/>
                  <a:ea typeface="微软雅黑" panose="020B0503020204020204" pitchFamily="34" charset="-122"/>
                </a:rPr>
                <a:t>中国梦的定义</a:t>
              </a:r>
              <a:endParaRPr lang="en-US" altLang="zh-CN" sz="48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43" name="PA_图片 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5417227" y="1151395"/>
              <a:ext cx="1165056" cy="1093304"/>
            </a:xfrm>
            <a:prstGeom prst="rect">
              <a:avLst/>
            </a:prstGeom>
          </p:spPr>
        </p:pic>
        <p:sp>
          <p:nvSpPr>
            <p:cNvPr id="44" name="PA_文本框 5"/>
            <p:cNvSpPr txBox="1"/>
            <p:nvPr>
              <p:custDataLst>
                <p:tags r:id="rId6"/>
              </p:custDataLst>
            </p:nvPr>
          </p:nvSpPr>
          <p:spPr>
            <a:xfrm>
              <a:off x="5776143" y="1454026"/>
              <a:ext cx="1041400" cy="611940"/>
            </a:xfrm>
            <a:prstGeom prst="rect">
              <a:avLst/>
            </a:prstGeom>
            <a:noFill/>
          </p:spPr>
          <p:txBody>
            <a:bodyPr wrap="square" tIns="144000" bIns="144000" rtlCol="0">
              <a:spAutoFit/>
            </a:bodyPr>
            <a:lstStyle/>
            <a:p>
              <a:r>
                <a:rPr lang="en-US" altLang="zh-CN" sz="5400" dirty="0">
                  <a:solidFill>
                    <a:schemeClr val="bg1"/>
                  </a:solidFill>
                </a:rPr>
                <a:t>03</a:t>
              </a:r>
              <a:endParaRPr lang="zh-CN" altLang="en-US" sz="5400" dirty="0">
                <a:solidFill>
                  <a:schemeClr val="bg1"/>
                </a:solidFill>
              </a:endParaRPr>
            </a:p>
          </p:txBody>
        </p:sp>
      </p:grpSp>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b="31543"/>
          <a:stretch>
            <a:fillRect/>
          </a:stretch>
        </p:blipFill>
        <p:spPr>
          <a:xfrm>
            <a:off x="8040896" y="-580818"/>
            <a:ext cx="4789118" cy="3278457"/>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4902" y="-598008"/>
            <a:ext cx="3188595" cy="318859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250" fill="hold"/>
                                        <p:tgtEl>
                                          <p:spTgt spid="41"/>
                                        </p:tgtEl>
                                        <p:attrNameLst>
                                          <p:attrName>ppt_x</p:attrName>
                                        </p:attrNameLst>
                                      </p:cBhvr>
                                      <p:tavLst>
                                        <p:tav tm="0">
                                          <p:val>
                                            <p:strVal val="#ppt_x"/>
                                          </p:val>
                                        </p:tav>
                                        <p:tav tm="100000">
                                          <p:val>
                                            <p:strVal val="#ppt_x"/>
                                          </p:val>
                                        </p:tav>
                                      </p:tavLst>
                                    </p:anim>
                                    <p:anim calcmode="lin" valueType="num">
                                      <p:cBhvr additive="base">
                                        <p:cTn id="8" dur="12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8285" y="2545359"/>
            <a:ext cx="5225159" cy="5225159"/>
          </a:xfrm>
          <a:prstGeom prst="rect">
            <a:avLst/>
          </a:prstGeom>
        </p:spPr>
      </p:pic>
      <p:grpSp>
        <p:nvGrpSpPr>
          <p:cNvPr id="40" name="14e471d2-00a8-4280-b84c-404d94f6ca3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1066454" y="1585858"/>
            <a:ext cx="3747220" cy="3572081"/>
            <a:chOff x="3757926" y="1376772"/>
            <a:chExt cx="4748157" cy="4526235"/>
          </a:xfrm>
          <a:effectLst>
            <a:outerShdw blurRad="50800" dist="152400" dir="8340000" algn="tl" rotWithShape="0">
              <a:prstClr val="black">
                <a:alpha val="40000"/>
              </a:prstClr>
            </a:outerShdw>
          </a:effectLst>
        </p:grpSpPr>
        <p:sp>
          <p:nvSpPr>
            <p:cNvPr id="41" name="iṣḻiḑè"/>
            <p:cNvSpPr/>
            <p:nvPr/>
          </p:nvSpPr>
          <p:spPr bwMode="auto">
            <a:xfrm>
              <a:off x="5787148" y="3639091"/>
              <a:ext cx="2718935" cy="2263916"/>
            </a:xfrm>
            <a:custGeom>
              <a:avLst/>
              <a:gdLst>
                <a:gd name="T0" fmla="*/ 2914 w 3407"/>
                <a:gd name="T1" fmla="*/ 65 h 2837"/>
                <a:gd name="T2" fmla="*/ 2785 w 3407"/>
                <a:gd name="T3" fmla="*/ 183 h 2837"/>
                <a:gd name="T4" fmla="*/ 2642 w 3407"/>
                <a:gd name="T5" fmla="*/ 287 h 2837"/>
                <a:gd name="T6" fmla="*/ 2491 w 3407"/>
                <a:gd name="T7" fmla="*/ 378 h 2837"/>
                <a:gd name="T8" fmla="*/ 2329 w 3407"/>
                <a:gd name="T9" fmla="*/ 453 h 2837"/>
                <a:gd name="T10" fmla="*/ 2159 w 3407"/>
                <a:gd name="T11" fmla="*/ 508 h 2837"/>
                <a:gd name="T12" fmla="*/ 1981 w 3407"/>
                <a:gd name="T13" fmla="*/ 548 h 2837"/>
                <a:gd name="T14" fmla="*/ 1798 w 3407"/>
                <a:gd name="T15" fmla="*/ 567 h 2837"/>
                <a:gd name="T16" fmla="*/ 1656 w 3407"/>
                <a:gd name="T17" fmla="*/ 569 h 2837"/>
                <a:gd name="T18" fmla="*/ 1471 w 3407"/>
                <a:gd name="T19" fmla="*/ 555 h 2837"/>
                <a:gd name="T20" fmla="*/ 1292 w 3407"/>
                <a:gd name="T21" fmla="*/ 520 h 2837"/>
                <a:gd name="T22" fmla="*/ 1119 w 3407"/>
                <a:gd name="T23" fmla="*/ 468 h 2837"/>
                <a:gd name="T24" fmla="*/ 954 w 3407"/>
                <a:gd name="T25" fmla="*/ 399 h 2837"/>
                <a:gd name="T26" fmla="*/ 801 w 3407"/>
                <a:gd name="T27" fmla="*/ 312 h 2837"/>
                <a:gd name="T28" fmla="*/ 657 w 3407"/>
                <a:gd name="T29" fmla="*/ 211 h 2837"/>
                <a:gd name="T30" fmla="*/ 524 w 3407"/>
                <a:gd name="T31" fmla="*/ 96 h 2837"/>
                <a:gd name="T32" fmla="*/ 432 w 3407"/>
                <a:gd name="T33" fmla="*/ 0 h 2837"/>
                <a:gd name="T34" fmla="*/ 336 w 3407"/>
                <a:gd name="T35" fmla="*/ 118 h 2837"/>
                <a:gd name="T36" fmla="*/ 178 w 3407"/>
                <a:gd name="T37" fmla="*/ 378 h 2837"/>
                <a:gd name="T38" fmla="*/ 66 w 3407"/>
                <a:gd name="T39" fmla="*/ 663 h 2837"/>
                <a:gd name="T40" fmla="*/ 7 w 3407"/>
                <a:gd name="T41" fmla="*/ 973 h 2837"/>
                <a:gd name="T42" fmla="*/ 2 w 3407"/>
                <a:gd name="T43" fmla="*/ 1215 h 2837"/>
                <a:gd name="T44" fmla="*/ 46 w 3407"/>
                <a:gd name="T45" fmla="*/ 1528 h 2837"/>
                <a:gd name="T46" fmla="*/ 145 w 3407"/>
                <a:gd name="T47" fmla="*/ 1822 h 2837"/>
                <a:gd name="T48" fmla="*/ 293 w 3407"/>
                <a:gd name="T49" fmla="*/ 2088 h 2837"/>
                <a:gd name="T50" fmla="*/ 432 w 3407"/>
                <a:gd name="T51" fmla="*/ 2266 h 2837"/>
                <a:gd name="T52" fmla="*/ 556 w 3407"/>
                <a:gd name="T53" fmla="*/ 2391 h 2837"/>
                <a:gd name="T54" fmla="*/ 691 w 3407"/>
                <a:gd name="T55" fmla="*/ 2502 h 2837"/>
                <a:gd name="T56" fmla="*/ 838 w 3407"/>
                <a:gd name="T57" fmla="*/ 2600 h 2837"/>
                <a:gd name="T58" fmla="*/ 994 w 3407"/>
                <a:gd name="T59" fmla="*/ 2683 h 2837"/>
                <a:gd name="T60" fmla="*/ 1161 w 3407"/>
                <a:gd name="T61" fmla="*/ 2748 h 2837"/>
                <a:gd name="T62" fmla="*/ 1335 w 3407"/>
                <a:gd name="T63" fmla="*/ 2796 h 2837"/>
                <a:gd name="T64" fmla="*/ 1516 w 3407"/>
                <a:gd name="T65" fmla="*/ 2826 h 2837"/>
                <a:gd name="T66" fmla="*/ 1703 w 3407"/>
                <a:gd name="T67" fmla="*/ 2837 h 2837"/>
                <a:gd name="T68" fmla="*/ 1835 w 3407"/>
                <a:gd name="T69" fmla="*/ 2831 h 2837"/>
                <a:gd name="T70" fmla="*/ 2005 w 3407"/>
                <a:gd name="T71" fmla="*/ 2810 h 2837"/>
                <a:gd name="T72" fmla="*/ 2169 w 3407"/>
                <a:gd name="T73" fmla="*/ 2772 h 2837"/>
                <a:gd name="T74" fmla="*/ 2442 w 3407"/>
                <a:gd name="T75" fmla="*/ 2668 h 2837"/>
                <a:gd name="T76" fmla="*/ 2723 w 3407"/>
                <a:gd name="T77" fmla="*/ 2499 h 2837"/>
                <a:gd name="T78" fmla="*/ 2964 w 3407"/>
                <a:gd name="T79" fmla="*/ 2278 h 2837"/>
                <a:gd name="T80" fmla="*/ 3159 w 3407"/>
                <a:gd name="T81" fmla="*/ 2017 h 2837"/>
                <a:gd name="T82" fmla="*/ 3304 w 3407"/>
                <a:gd name="T83" fmla="*/ 1719 h 2837"/>
                <a:gd name="T84" fmla="*/ 3363 w 3407"/>
                <a:gd name="T85" fmla="*/ 1518 h 2837"/>
                <a:gd name="T86" fmla="*/ 3393 w 3407"/>
                <a:gd name="T87" fmla="*/ 1350 h 2837"/>
                <a:gd name="T88" fmla="*/ 3407 w 3407"/>
                <a:gd name="T89" fmla="*/ 1178 h 2837"/>
                <a:gd name="T90" fmla="*/ 3400 w 3407"/>
                <a:gd name="T91" fmla="*/ 973 h 2837"/>
                <a:gd name="T92" fmla="*/ 3340 w 3407"/>
                <a:gd name="T93" fmla="*/ 663 h 2837"/>
                <a:gd name="T94" fmla="*/ 3229 w 3407"/>
                <a:gd name="T95" fmla="*/ 376 h 2837"/>
                <a:gd name="T96" fmla="*/ 3071 w 3407"/>
                <a:gd name="T97" fmla="*/ 118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07" h="2837">
                  <a:moveTo>
                    <a:pt x="2975" y="0"/>
                  </a:moveTo>
                  <a:lnTo>
                    <a:pt x="2975" y="0"/>
                  </a:lnTo>
                  <a:lnTo>
                    <a:pt x="2945" y="33"/>
                  </a:lnTo>
                  <a:lnTo>
                    <a:pt x="2914" y="65"/>
                  </a:lnTo>
                  <a:lnTo>
                    <a:pt x="2883" y="96"/>
                  </a:lnTo>
                  <a:lnTo>
                    <a:pt x="2851" y="125"/>
                  </a:lnTo>
                  <a:lnTo>
                    <a:pt x="2818" y="155"/>
                  </a:lnTo>
                  <a:lnTo>
                    <a:pt x="2785" y="183"/>
                  </a:lnTo>
                  <a:lnTo>
                    <a:pt x="2750" y="211"/>
                  </a:lnTo>
                  <a:lnTo>
                    <a:pt x="2716" y="237"/>
                  </a:lnTo>
                  <a:lnTo>
                    <a:pt x="2679" y="263"/>
                  </a:lnTo>
                  <a:lnTo>
                    <a:pt x="2642" y="287"/>
                  </a:lnTo>
                  <a:lnTo>
                    <a:pt x="2606" y="312"/>
                  </a:lnTo>
                  <a:lnTo>
                    <a:pt x="2569" y="334"/>
                  </a:lnTo>
                  <a:lnTo>
                    <a:pt x="2529" y="357"/>
                  </a:lnTo>
                  <a:lnTo>
                    <a:pt x="2491" y="378"/>
                  </a:lnTo>
                  <a:lnTo>
                    <a:pt x="2451" y="399"/>
                  </a:lnTo>
                  <a:lnTo>
                    <a:pt x="2411" y="416"/>
                  </a:lnTo>
                  <a:lnTo>
                    <a:pt x="2371" y="435"/>
                  </a:lnTo>
                  <a:lnTo>
                    <a:pt x="2329" y="453"/>
                  </a:lnTo>
                  <a:lnTo>
                    <a:pt x="2287" y="468"/>
                  </a:lnTo>
                  <a:lnTo>
                    <a:pt x="2246" y="482"/>
                  </a:lnTo>
                  <a:lnTo>
                    <a:pt x="2202" y="496"/>
                  </a:lnTo>
                  <a:lnTo>
                    <a:pt x="2159" y="508"/>
                  </a:lnTo>
                  <a:lnTo>
                    <a:pt x="2115" y="520"/>
                  </a:lnTo>
                  <a:lnTo>
                    <a:pt x="2072" y="531"/>
                  </a:lnTo>
                  <a:lnTo>
                    <a:pt x="2026" y="540"/>
                  </a:lnTo>
                  <a:lnTo>
                    <a:pt x="1981" y="548"/>
                  </a:lnTo>
                  <a:lnTo>
                    <a:pt x="1936" y="555"/>
                  </a:lnTo>
                  <a:lnTo>
                    <a:pt x="1891" y="560"/>
                  </a:lnTo>
                  <a:lnTo>
                    <a:pt x="1844" y="566"/>
                  </a:lnTo>
                  <a:lnTo>
                    <a:pt x="1798" y="567"/>
                  </a:lnTo>
                  <a:lnTo>
                    <a:pt x="1751" y="569"/>
                  </a:lnTo>
                  <a:lnTo>
                    <a:pt x="1703" y="571"/>
                  </a:lnTo>
                  <a:lnTo>
                    <a:pt x="1703" y="571"/>
                  </a:lnTo>
                  <a:lnTo>
                    <a:pt x="1656" y="569"/>
                  </a:lnTo>
                  <a:lnTo>
                    <a:pt x="1609" y="567"/>
                  </a:lnTo>
                  <a:lnTo>
                    <a:pt x="1563" y="566"/>
                  </a:lnTo>
                  <a:lnTo>
                    <a:pt x="1516" y="560"/>
                  </a:lnTo>
                  <a:lnTo>
                    <a:pt x="1471" y="555"/>
                  </a:lnTo>
                  <a:lnTo>
                    <a:pt x="1426" y="548"/>
                  </a:lnTo>
                  <a:lnTo>
                    <a:pt x="1381" y="540"/>
                  </a:lnTo>
                  <a:lnTo>
                    <a:pt x="1335" y="531"/>
                  </a:lnTo>
                  <a:lnTo>
                    <a:pt x="1292" y="520"/>
                  </a:lnTo>
                  <a:lnTo>
                    <a:pt x="1247" y="508"/>
                  </a:lnTo>
                  <a:lnTo>
                    <a:pt x="1205" y="496"/>
                  </a:lnTo>
                  <a:lnTo>
                    <a:pt x="1161" y="482"/>
                  </a:lnTo>
                  <a:lnTo>
                    <a:pt x="1119" y="468"/>
                  </a:lnTo>
                  <a:lnTo>
                    <a:pt x="1078" y="453"/>
                  </a:lnTo>
                  <a:lnTo>
                    <a:pt x="1036" y="435"/>
                  </a:lnTo>
                  <a:lnTo>
                    <a:pt x="996" y="416"/>
                  </a:lnTo>
                  <a:lnTo>
                    <a:pt x="954" y="399"/>
                  </a:lnTo>
                  <a:lnTo>
                    <a:pt x="916" y="378"/>
                  </a:lnTo>
                  <a:lnTo>
                    <a:pt x="876" y="357"/>
                  </a:lnTo>
                  <a:lnTo>
                    <a:pt x="838" y="334"/>
                  </a:lnTo>
                  <a:lnTo>
                    <a:pt x="801" y="312"/>
                  </a:lnTo>
                  <a:lnTo>
                    <a:pt x="763" y="287"/>
                  </a:lnTo>
                  <a:lnTo>
                    <a:pt x="726" y="263"/>
                  </a:lnTo>
                  <a:lnTo>
                    <a:pt x="691" y="237"/>
                  </a:lnTo>
                  <a:lnTo>
                    <a:pt x="657" y="211"/>
                  </a:lnTo>
                  <a:lnTo>
                    <a:pt x="622" y="183"/>
                  </a:lnTo>
                  <a:lnTo>
                    <a:pt x="589" y="155"/>
                  </a:lnTo>
                  <a:lnTo>
                    <a:pt x="556" y="125"/>
                  </a:lnTo>
                  <a:lnTo>
                    <a:pt x="524" y="96"/>
                  </a:lnTo>
                  <a:lnTo>
                    <a:pt x="493" y="65"/>
                  </a:lnTo>
                  <a:lnTo>
                    <a:pt x="462" y="33"/>
                  </a:lnTo>
                  <a:lnTo>
                    <a:pt x="432" y="0"/>
                  </a:lnTo>
                  <a:lnTo>
                    <a:pt x="432" y="0"/>
                  </a:lnTo>
                  <a:lnTo>
                    <a:pt x="432" y="0"/>
                  </a:lnTo>
                  <a:lnTo>
                    <a:pt x="432" y="0"/>
                  </a:lnTo>
                  <a:lnTo>
                    <a:pt x="383" y="59"/>
                  </a:lnTo>
                  <a:lnTo>
                    <a:pt x="336" y="118"/>
                  </a:lnTo>
                  <a:lnTo>
                    <a:pt x="293" y="179"/>
                  </a:lnTo>
                  <a:lnTo>
                    <a:pt x="251" y="244"/>
                  </a:lnTo>
                  <a:lnTo>
                    <a:pt x="213" y="310"/>
                  </a:lnTo>
                  <a:lnTo>
                    <a:pt x="178" y="378"/>
                  </a:lnTo>
                  <a:lnTo>
                    <a:pt x="145" y="446"/>
                  </a:lnTo>
                  <a:lnTo>
                    <a:pt x="115" y="517"/>
                  </a:lnTo>
                  <a:lnTo>
                    <a:pt x="89" y="590"/>
                  </a:lnTo>
                  <a:lnTo>
                    <a:pt x="66" y="663"/>
                  </a:lnTo>
                  <a:lnTo>
                    <a:pt x="46" y="740"/>
                  </a:lnTo>
                  <a:lnTo>
                    <a:pt x="30" y="816"/>
                  </a:lnTo>
                  <a:lnTo>
                    <a:pt x="18" y="893"/>
                  </a:lnTo>
                  <a:lnTo>
                    <a:pt x="7" y="973"/>
                  </a:lnTo>
                  <a:lnTo>
                    <a:pt x="2" y="1053"/>
                  </a:lnTo>
                  <a:lnTo>
                    <a:pt x="0" y="1133"/>
                  </a:lnTo>
                  <a:lnTo>
                    <a:pt x="0" y="1133"/>
                  </a:lnTo>
                  <a:lnTo>
                    <a:pt x="2" y="1215"/>
                  </a:lnTo>
                  <a:lnTo>
                    <a:pt x="7" y="1295"/>
                  </a:lnTo>
                  <a:lnTo>
                    <a:pt x="18" y="1375"/>
                  </a:lnTo>
                  <a:lnTo>
                    <a:pt x="30" y="1451"/>
                  </a:lnTo>
                  <a:lnTo>
                    <a:pt x="46" y="1528"/>
                  </a:lnTo>
                  <a:lnTo>
                    <a:pt x="66" y="1605"/>
                  </a:lnTo>
                  <a:lnTo>
                    <a:pt x="89" y="1678"/>
                  </a:lnTo>
                  <a:lnTo>
                    <a:pt x="115" y="1751"/>
                  </a:lnTo>
                  <a:lnTo>
                    <a:pt x="145" y="1822"/>
                  </a:lnTo>
                  <a:lnTo>
                    <a:pt x="178" y="1890"/>
                  </a:lnTo>
                  <a:lnTo>
                    <a:pt x="213" y="1958"/>
                  </a:lnTo>
                  <a:lnTo>
                    <a:pt x="251" y="2024"/>
                  </a:lnTo>
                  <a:lnTo>
                    <a:pt x="293" y="2088"/>
                  </a:lnTo>
                  <a:lnTo>
                    <a:pt x="336" y="2149"/>
                  </a:lnTo>
                  <a:lnTo>
                    <a:pt x="383" y="2208"/>
                  </a:lnTo>
                  <a:lnTo>
                    <a:pt x="432" y="2266"/>
                  </a:lnTo>
                  <a:lnTo>
                    <a:pt x="432" y="2266"/>
                  </a:lnTo>
                  <a:lnTo>
                    <a:pt x="462" y="2299"/>
                  </a:lnTo>
                  <a:lnTo>
                    <a:pt x="493" y="2330"/>
                  </a:lnTo>
                  <a:lnTo>
                    <a:pt x="523" y="2361"/>
                  </a:lnTo>
                  <a:lnTo>
                    <a:pt x="556" y="2391"/>
                  </a:lnTo>
                  <a:lnTo>
                    <a:pt x="589" y="2421"/>
                  </a:lnTo>
                  <a:lnTo>
                    <a:pt x="622" y="2448"/>
                  </a:lnTo>
                  <a:lnTo>
                    <a:pt x="657" y="2476"/>
                  </a:lnTo>
                  <a:lnTo>
                    <a:pt x="691" y="2502"/>
                  </a:lnTo>
                  <a:lnTo>
                    <a:pt x="726" y="2529"/>
                  </a:lnTo>
                  <a:lnTo>
                    <a:pt x="763" y="2553"/>
                  </a:lnTo>
                  <a:lnTo>
                    <a:pt x="801" y="2577"/>
                  </a:lnTo>
                  <a:lnTo>
                    <a:pt x="838" y="2600"/>
                  </a:lnTo>
                  <a:lnTo>
                    <a:pt x="876" y="2622"/>
                  </a:lnTo>
                  <a:lnTo>
                    <a:pt x="916" y="2643"/>
                  </a:lnTo>
                  <a:lnTo>
                    <a:pt x="954" y="2664"/>
                  </a:lnTo>
                  <a:lnTo>
                    <a:pt x="994" y="2683"/>
                  </a:lnTo>
                  <a:lnTo>
                    <a:pt x="1036" y="2701"/>
                  </a:lnTo>
                  <a:lnTo>
                    <a:pt x="1078" y="2718"/>
                  </a:lnTo>
                  <a:lnTo>
                    <a:pt x="1119" y="2734"/>
                  </a:lnTo>
                  <a:lnTo>
                    <a:pt x="1161" y="2748"/>
                  </a:lnTo>
                  <a:lnTo>
                    <a:pt x="1205" y="2762"/>
                  </a:lnTo>
                  <a:lnTo>
                    <a:pt x="1247" y="2774"/>
                  </a:lnTo>
                  <a:lnTo>
                    <a:pt x="1292" y="2786"/>
                  </a:lnTo>
                  <a:lnTo>
                    <a:pt x="1335" y="2796"/>
                  </a:lnTo>
                  <a:lnTo>
                    <a:pt x="1381" y="2805"/>
                  </a:lnTo>
                  <a:lnTo>
                    <a:pt x="1426" y="2814"/>
                  </a:lnTo>
                  <a:lnTo>
                    <a:pt x="1471" y="2821"/>
                  </a:lnTo>
                  <a:lnTo>
                    <a:pt x="1516" y="2826"/>
                  </a:lnTo>
                  <a:lnTo>
                    <a:pt x="1563" y="2831"/>
                  </a:lnTo>
                  <a:lnTo>
                    <a:pt x="1609" y="2833"/>
                  </a:lnTo>
                  <a:lnTo>
                    <a:pt x="1656" y="2837"/>
                  </a:lnTo>
                  <a:lnTo>
                    <a:pt x="1703" y="2837"/>
                  </a:lnTo>
                  <a:lnTo>
                    <a:pt x="1703" y="2837"/>
                  </a:lnTo>
                  <a:lnTo>
                    <a:pt x="1748" y="2837"/>
                  </a:lnTo>
                  <a:lnTo>
                    <a:pt x="1791" y="2835"/>
                  </a:lnTo>
                  <a:lnTo>
                    <a:pt x="1835" y="2831"/>
                  </a:lnTo>
                  <a:lnTo>
                    <a:pt x="1877" y="2828"/>
                  </a:lnTo>
                  <a:lnTo>
                    <a:pt x="1920" y="2823"/>
                  </a:lnTo>
                  <a:lnTo>
                    <a:pt x="1962" y="2817"/>
                  </a:lnTo>
                  <a:lnTo>
                    <a:pt x="2005" y="2810"/>
                  </a:lnTo>
                  <a:lnTo>
                    <a:pt x="2047" y="2802"/>
                  </a:lnTo>
                  <a:lnTo>
                    <a:pt x="2087" y="2793"/>
                  </a:lnTo>
                  <a:lnTo>
                    <a:pt x="2129" y="2783"/>
                  </a:lnTo>
                  <a:lnTo>
                    <a:pt x="2169" y="2772"/>
                  </a:lnTo>
                  <a:lnTo>
                    <a:pt x="2209" y="2760"/>
                  </a:lnTo>
                  <a:lnTo>
                    <a:pt x="2289" y="2734"/>
                  </a:lnTo>
                  <a:lnTo>
                    <a:pt x="2366" y="2703"/>
                  </a:lnTo>
                  <a:lnTo>
                    <a:pt x="2442" y="2668"/>
                  </a:lnTo>
                  <a:lnTo>
                    <a:pt x="2515" y="2631"/>
                  </a:lnTo>
                  <a:lnTo>
                    <a:pt x="2587" y="2589"/>
                  </a:lnTo>
                  <a:lnTo>
                    <a:pt x="2656" y="2546"/>
                  </a:lnTo>
                  <a:lnTo>
                    <a:pt x="2723" y="2499"/>
                  </a:lnTo>
                  <a:lnTo>
                    <a:pt x="2787" y="2448"/>
                  </a:lnTo>
                  <a:lnTo>
                    <a:pt x="2848" y="2395"/>
                  </a:lnTo>
                  <a:lnTo>
                    <a:pt x="2907" y="2337"/>
                  </a:lnTo>
                  <a:lnTo>
                    <a:pt x="2964" y="2278"/>
                  </a:lnTo>
                  <a:lnTo>
                    <a:pt x="3017" y="2217"/>
                  </a:lnTo>
                  <a:lnTo>
                    <a:pt x="3069" y="2153"/>
                  </a:lnTo>
                  <a:lnTo>
                    <a:pt x="3116" y="2087"/>
                  </a:lnTo>
                  <a:lnTo>
                    <a:pt x="3159" y="2017"/>
                  </a:lnTo>
                  <a:lnTo>
                    <a:pt x="3201" y="1946"/>
                  </a:lnTo>
                  <a:lnTo>
                    <a:pt x="3238" y="1872"/>
                  </a:lnTo>
                  <a:lnTo>
                    <a:pt x="3273" y="1796"/>
                  </a:lnTo>
                  <a:lnTo>
                    <a:pt x="3304" y="1719"/>
                  </a:lnTo>
                  <a:lnTo>
                    <a:pt x="3330" y="1639"/>
                  </a:lnTo>
                  <a:lnTo>
                    <a:pt x="3342" y="1599"/>
                  </a:lnTo>
                  <a:lnTo>
                    <a:pt x="3353" y="1559"/>
                  </a:lnTo>
                  <a:lnTo>
                    <a:pt x="3363" y="1518"/>
                  </a:lnTo>
                  <a:lnTo>
                    <a:pt x="3372" y="1477"/>
                  </a:lnTo>
                  <a:lnTo>
                    <a:pt x="3380" y="1436"/>
                  </a:lnTo>
                  <a:lnTo>
                    <a:pt x="3387" y="1392"/>
                  </a:lnTo>
                  <a:lnTo>
                    <a:pt x="3393" y="1350"/>
                  </a:lnTo>
                  <a:lnTo>
                    <a:pt x="3398" y="1307"/>
                  </a:lnTo>
                  <a:lnTo>
                    <a:pt x="3401" y="1265"/>
                  </a:lnTo>
                  <a:lnTo>
                    <a:pt x="3405" y="1222"/>
                  </a:lnTo>
                  <a:lnTo>
                    <a:pt x="3407" y="1178"/>
                  </a:lnTo>
                  <a:lnTo>
                    <a:pt x="3407" y="1133"/>
                  </a:lnTo>
                  <a:lnTo>
                    <a:pt x="3407" y="1133"/>
                  </a:lnTo>
                  <a:lnTo>
                    <a:pt x="3405" y="1053"/>
                  </a:lnTo>
                  <a:lnTo>
                    <a:pt x="3400" y="973"/>
                  </a:lnTo>
                  <a:lnTo>
                    <a:pt x="3389" y="893"/>
                  </a:lnTo>
                  <a:lnTo>
                    <a:pt x="3377" y="816"/>
                  </a:lnTo>
                  <a:lnTo>
                    <a:pt x="3360" y="740"/>
                  </a:lnTo>
                  <a:lnTo>
                    <a:pt x="3340" y="663"/>
                  </a:lnTo>
                  <a:lnTo>
                    <a:pt x="3318" y="590"/>
                  </a:lnTo>
                  <a:lnTo>
                    <a:pt x="3292" y="517"/>
                  </a:lnTo>
                  <a:lnTo>
                    <a:pt x="3262" y="446"/>
                  </a:lnTo>
                  <a:lnTo>
                    <a:pt x="3229" y="376"/>
                  </a:lnTo>
                  <a:lnTo>
                    <a:pt x="3194" y="310"/>
                  </a:lnTo>
                  <a:lnTo>
                    <a:pt x="3156" y="244"/>
                  </a:lnTo>
                  <a:lnTo>
                    <a:pt x="3114" y="179"/>
                  </a:lnTo>
                  <a:lnTo>
                    <a:pt x="3071" y="118"/>
                  </a:lnTo>
                  <a:lnTo>
                    <a:pt x="3024" y="58"/>
                  </a:lnTo>
                  <a:lnTo>
                    <a:pt x="2975" y="0"/>
                  </a:lnTo>
                  <a:lnTo>
                    <a:pt x="2975" y="0"/>
                  </a:lnTo>
                  <a:close/>
                </a:path>
              </a:pathLst>
            </a:custGeom>
            <a:solidFill>
              <a:schemeClr val="accent3"/>
            </a:solidFill>
            <a:ln w="57150">
              <a:solidFill>
                <a:schemeClr val="bg1"/>
              </a:solidFill>
              <a:prstDash val="solid"/>
              <a:round/>
            </a:ln>
          </p:spPr>
          <p:txBody>
            <a:bodyPr vert="horz" wrap="square" lIns="360000" tIns="1080000" rIns="360000" bIns="60960" anchor="t" anchorCtr="1" compatLnSpc="1">
              <a:normAutofit/>
            </a:bodyPr>
            <a:lstStyle/>
            <a:p>
              <a:pPr algn="ctr">
                <a:lnSpc>
                  <a:spcPct val="120000"/>
                </a:lnSpc>
                <a:defRPr/>
              </a:pPr>
              <a:endParaRPr lang="zh-CN" altLang="en-US" sz="1200" dirty="0">
                <a:solidFill>
                  <a:schemeClr val="bg1"/>
                </a:solidFill>
              </a:endParaRPr>
            </a:p>
          </p:txBody>
        </p:sp>
        <p:sp>
          <p:nvSpPr>
            <p:cNvPr id="42" name="iŝlïḑe"/>
            <p:cNvSpPr/>
            <p:nvPr/>
          </p:nvSpPr>
          <p:spPr bwMode="auto">
            <a:xfrm>
              <a:off x="3757926" y="3185670"/>
              <a:ext cx="2374079" cy="2717337"/>
            </a:xfrm>
            <a:custGeom>
              <a:avLst/>
              <a:gdLst>
                <a:gd name="T0" fmla="*/ 2975 w 2975"/>
                <a:gd name="T1" fmla="*/ 569 h 3406"/>
                <a:gd name="T2" fmla="*/ 2851 w 2975"/>
                <a:gd name="T3" fmla="*/ 446 h 3406"/>
                <a:gd name="T4" fmla="*/ 2716 w 2975"/>
                <a:gd name="T5" fmla="*/ 332 h 3406"/>
                <a:gd name="T6" fmla="*/ 2569 w 2975"/>
                <a:gd name="T7" fmla="*/ 237 h 3406"/>
                <a:gd name="T8" fmla="*/ 2411 w 2975"/>
                <a:gd name="T9" fmla="*/ 153 h 3406"/>
                <a:gd name="T10" fmla="*/ 2246 w 2975"/>
                <a:gd name="T11" fmla="*/ 89 h 3406"/>
                <a:gd name="T12" fmla="*/ 2072 w 2975"/>
                <a:gd name="T13" fmla="*/ 40 h 3406"/>
                <a:gd name="T14" fmla="*/ 1891 w 2975"/>
                <a:gd name="T15" fmla="*/ 11 h 3406"/>
                <a:gd name="T16" fmla="*/ 1703 w 2975"/>
                <a:gd name="T17" fmla="*/ 0 h 3406"/>
                <a:gd name="T18" fmla="*/ 1563 w 2975"/>
                <a:gd name="T19" fmla="*/ 5 h 3406"/>
                <a:gd name="T20" fmla="*/ 1381 w 2975"/>
                <a:gd name="T21" fmla="*/ 31 h 3406"/>
                <a:gd name="T22" fmla="*/ 1205 w 2975"/>
                <a:gd name="T23" fmla="*/ 75 h 3406"/>
                <a:gd name="T24" fmla="*/ 1036 w 2975"/>
                <a:gd name="T25" fmla="*/ 136 h 3406"/>
                <a:gd name="T26" fmla="*/ 876 w 2975"/>
                <a:gd name="T27" fmla="*/ 214 h 3406"/>
                <a:gd name="T28" fmla="*/ 728 w 2975"/>
                <a:gd name="T29" fmla="*/ 308 h 3406"/>
                <a:gd name="T30" fmla="*/ 589 w 2975"/>
                <a:gd name="T31" fmla="*/ 416 h 3406"/>
                <a:gd name="T32" fmla="*/ 462 w 2975"/>
                <a:gd name="T33" fmla="*/ 538 h 3406"/>
                <a:gd name="T34" fmla="*/ 336 w 2975"/>
                <a:gd name="T35" fmla="*/ 687 h 3406"/>
                <a:gd name="T36" fmla="*/ 178 w 2975"/>
                <a:gd name="T37" fmla="*/ 945 h 3406"/>
                <a:gd name="T38" fmla="*/ 67 w 2975"/>
                <a:gd name="T39" fmla="*/ 1232 h 3406"/>
                <a:gd name="T40" fmla="*/ 7 w 2975"/>
                <a:gd name="T41" fmla="*/ 1542 h 3406"/>
                <a:gd name="T42" fmla="*/ 0 w 2975"/>
                <a:gd name="T43" fmla="*/ 1747 h 3406"/>
                <a:gd name="T44" fmla="*/ 14 w 2975"/>
                <a:gd name="T45" fmla="*/ 1919 h 3406"/>
                <a:gd name="T46" fmla="*/ 44 w 2975"/>
                <a:gd name="T47" fmla="*/ 2087 h 3406"/>
                <a:gd name="T48" fmla="*/ 103 w 2975"/>
                <a:gd name="T49" fmla="*/ 2288 h 3406"/>
                <a:gd name="T50" fmla="*/ 248 w 2975"/>
                <a:gd name="T51" fmla="*/ 2586 h 3406"/>
                <a:gd name="T52" fmla="*/ 443 w 2975"/>
                <a:gd name="T53" fmla="*/ 2847 h 3406"/>
                <a:gd name="T54" fmla="*/ 684 w 2975"/>
                <a:gd name="T55" fmla="*/ 3068 h 3406"/>
                <a:gd name="T56" fmla="*/ 965 w 2975"/>
                <a:gd name="T57" fmla="*/ 3237 h 3406"/>
                <a:gd name="T58" fmla="*/ 1238 w 2975"/>
                <a:gd name="T59" fmla="*/ 3341 h 3406"/>
                <a:gd name="T60" fmla="*/ 1402 w 2975"/>
                <a:gd name="T61" fmla="*/ 3379 h 3406"/>
                <a:gd name="T62" fmla="*/ 1572 w 2975"/>
                <a:gd name="T63" fmla="*/ 3400 h 3406"/>
                <a:gd name="T64" fmla="*/ 1703 w 2975"/>
                <a:gd name="T65" fmla="*/ 3406 h 3406"/>
                <a:gd name="T66" fmla="*/ 1891 w 2975"/>
                <a:gd name="T67" fmla="*/ 3395 h 3406"/>
                <a:gd name="T68" fmla="*/ 2072 w 2975"/>
                <a:gd name="T69" fmla="*/ 3365 h 3406"/>
                <a:gd name="T70" fmla="*/ 2246 w 2975"/>
                <a:gd name="T71" fmla="*/ 3317 h 3406"/>
                <a:gd name="T72" fmla="*/ 2411 w 2975"/>
                <a:gd name="T73" fmla="*/ 3252 h 3406"/>
                <a:gd name="T74" fmla="*/ 2569 w 2975"/>
                <a:gd name="T75" fmla="*/ 3169 h 3406"/>
                <a:gd name="T76" fmla="*/ 2716 w 2975"/>
                <a:gd name="T77" fmla="*/ 3071 h 3406"/>
                <a:gd name="T78" fmla="*/ 2851 w 2975"/>
                <a:gd name="T79" fmla="*/ 2960 h 3406"/>
                <a:gd name="T80" fmla="*/ 2975 w 2975"/>
                <a:gd name="T81" fmla="*/ 2835 h 3406"/>
                <a:gd name="T82" fmla="*/ 2836 w 2975"/>
                <a:gd name="T83" fmla="*/ 2657 h 3406"/>
                <a:gd name="T84" fmla="*/ 2688 w 2975"/>
                <a:gd name="T85" fmla="*/ 2391 h 3406"/>
                <a:gd name="T86" fmla="*/ 2589 w 2975"/>
                <a:gd name="T87" fmla="*/ 2097 h 3406"/>
                <a:gd name="T88" fmla="*/ 2545 w 2975"/>
                <a:gd name="T89" fmla="*/ 1784 h 3406"/>
                <a:gd name="T90" fmla="*/ 2550 w 2975"/>
                <a:gd name="T91" fmla="*/ 1542 h 3406"/>
                <a:gd name="T92" fmla="*/ 2609 w 2975"/>
                <a:gd name="T93" fmla="*/ 1232 h 3406"/>
                <a:gd name="T94" fmla="*/ 2721 w 2975"/>
                <a:gd name="T95" fmla="*/ 947 h 3406"/>
                <a:gd name="T96" fmla="*/ 2879 w 2975"/>
                <a:gd name="T97" fmla="*/ 687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75" h="3406">
                  <a:moveTo>
                    <a:pt x="2975" y="569"/>
                  </a:moveTo>
                  <a:lnTo>
                    <a:pt x="2975" y="569"/>
                  </a:lnTo>
                  <a:lnTo>
                    <a:pt x="2975" y="569"/>
                  </a:lnTo>
                  <a:lnTo>
                    <a:pt x="2975" y="569"/>
                  </a:lnTo>
                  <a:lnTo>
                    <a:pt x="2945" y="538"/>
                  </a:lnTo>
                  <a:lnTo>
                    <a:pt x="2914" y="506"/>
                  </a:lnTo>
                  <a:lnTo>
                    <a:pt x="2883" y="475"/>
                  </a:lnTo>
                  <a:lnTo>
                    <a:pt x="2851" y="446"/>
                  </a:lnTo>
                  <a:lnTo>
                    <a:pt x="2818" y="416"/>
                  </a:lnTo>
                  <a:lnTo>
                    <a:pt x="2785" y="388"/>
                  </a:lnTo>
                  <a:lnTo>
                    <a:pt x="2750" y="360"/>
                  </a:lnTo>
                  <a:lnTo>
                    <a:pt x="2716" y="332"/>
                  </a:lnTo>
                  <a:lnTo>
                    <a:pt x="2679" y="308"/>
                  </a:lnTo>
                  <a:lnTo>
                    <a:pt x="2644" y="282"/>
                  </a:lnTo>
                  <a:lnTo>
                    <a:pt x="2606" y="259"/>
                  </a:lnTo>
                  <a:lnTo>
                    <a:pt x="2569" y="237"/>
                  </a:lnTo>
                  <a:lnTo>
                    <a:pt x="2531" y="214"/>
                  </a:lnTo>
                  <a:lnTo>
                    <a:pt x="2491" y="193"/>
                  </a:lnTo>
                  <a:lnTo>
                    <a:pt x="2451" y="172"/>
                  </a:lnTo>
                  <a:lnTo>
                    <a:pt x="2411" y="153"/>
                  </a:lnTo>
                  <a:lnTo>
                    <a:pt x="2371" y="136"/>
                  </a:lnTo>
                  <a:lnTo>
                    <a:pt x="2329" y="118"/>
                  </a:lnTo>
                  <a:lnTo>
                    <a:pt x="2288" y="103"/>
                  </a:lnTo>
                  <a:lnTo>
                    <a:pt x="2246" y="89"/>
                  </a:lnTo>
                  <a:lnTo>
                    <a:pt x="2202" y="75"/>
                  </a:lnTo>
                  <a:lnTo>
                    <a:pt x="2159" y="61"/>
                  </a:lnTo>
                  <a:lnTo>
                    <a:pt x="2115" y="51"/>
                  </a:lnTo>
                  <a:lnTo>
                    <a:pt x="2072" y="40"/>
                  </a:lnTo>
                  <a:lnTo>
                    <a:pt x="2026" y="31"/>
                  </a:lnTo>
                  <a:lnTo>
                    <a:pt x="1981" y="23"/>
                  </a:lnTo>
                  <a:lnTo>
                    <a:pt x="1936" y="16"/>
                  </a:lnTo>
                  <a:lnTo>
                    <a:pt x="1891" y="11"/>
                  </a:lnTo>
                  <a:lnTo>
                    <a:pt x="1844" y="5"/>
                  </a:lnTo>
                  <a:lnTo>
                    <a:pt x="1798" y="2"/>
                  </a:lnTo>
                  <a:lnTo>
                    <a:pt x="1751" y="0"/>
                  </a:lnTo>
                  <a:lnTo>
                    <a:pt x="1703" y="0"/>
                  </a:lnTo>
                  <a:lnTo>
                    <a:pt x="1703" y="0"/>
                  </a:lnTo>
                  <a:lnTo>
                    <a:pt x="1656" y="0"/>
                  </a:lnTo>
                  <a:lnTo>
                    <a:pt x="1609" y="2"/>
                  </a:lnTo>
                  <a:lnTo>
                    <a:pt x="1563" y="5"/>
                  </a:lnTo>
                  <a:lnTo>
                    <a:pt x="1516" y="11"/>
                  </a:lnTo>
                  <a:lnTo>
                    <a:pt x="1471" y="16"/>
                  </a:lnTo>
                  <a:lnTo>
                    <a:pt x="1426" y="23"/>
                  </a:lnTo>
                  <a:lnTo>
                    <a:pt x="1381" y="31"/>
                  </a:lnTo>
                  <a:lnTo>
                    <a:pt x="1335" y="40"/>
                  </a:lnTo>
                  <a:lnTo>
                    <a:pt x="1292" y="51"/>
                  </a:lnTo>
                  <a:lnTo>
                    <a:pt x="1248" y="61"/>
                  </a:lnTo>
                  <a:lnTo>
                    <a:pt x="1205" y="75"/>
                  </a:lnTo>
                  <a:lnTo>
                    <a:pt x="1161" y="89"/>
                  </a:lnTo>
                  <a:lnTo>
                    <a:pt x="1120" y="103"/>
                  </a:lnTo>
                  <a:lnTo>
                    <a:pt x="1078" y="118"/>
                  </a:lnTo>
                  <a:lnTo>
                    <a:pt x="1036" y="136"/>
                  </a:lnTo>
                  <a:lnTo>
                    <a:pt x="996" y="153"/>
                  </a:lnTo>
                  <a:lnTo>
                    <a:pt x="956" y="172"/>
                  </a:lnTo>
                  <a:lnTo>
                    <a:pt x="916" y="193"/>
                  </a:lnTo>
                  <a:lnTo>
                    <a:pt x="876" y="214"/>
                  </a:lnTo>
                  <a:lnTo>
                    <a:pt x="838" y="237"/>
                  </a:lnTo>
                  <a:lnTo>
                    <a:pt x="801" y="259"/>
                  </a:lnTo>
                  <a:lnTo>
                    <a:pt x="763" y="282"/>
                  </a:lnTo>
                  <a:lnTo>
                    <a:pt x="728" y="308"/>
                  </a:lnTo>
                  <a:lnTo>
                    <a:pt x="691" y="332"/>
                  </a:lnTo>
                  <a:lnTo>
                    <a:pt x="657" y="360"/>
                  </a:lnTo>
                  <a:lnTo>
                    <a:pt x="622" y="388"/>
                  </a:lnTo>
                  <a:lnTo>
                    <a:pt x="589" y="416"/>
                  </a:lnTo>
                  <a:lnTo>
                    <a:pt x="556" y="446"/>
                  </a:lnTo>
                  <a:lnTo>
                    <a:pt x="524" y="475"/>
                  </a:lnTo>
                  <a:lnTo>
                    <a:pt x="493" y="506"/>
                  </a:lnTo>
                  <a:lnTo>
                    <a:pt x="462" y="538"/>
                  </a:lnTo>
                  <a:lnTo>
                    <a:pt x="432" y="569"/>
                  </a:lnTo>
                  <a:lnTo>
                    <a:pt x="432" y="569"/>
                  </a:lnTo>
                  <a:lnTo>
                    <a:pt x="383" y="627"/>
                  </a:lnTo>
                  <a:lnTo>
                    <a:pt x="336" y="687"/>
                  </a:lnTo>
                  <a:lnTo>
                    <a:pt x="293" y="748"/>
                  </a:lnTo>
                  <a:lnTo>
                    <a:pt x="251" y="813"/>
                  </a:lnTo>
                  <a:lnTo>
                    <a:pt x="213" y="879"/>
                  </a:lnTo>
                  <a:lnTo>
                    <a:pt x="178" y="945"/>
                  </a:lnTo>
                  <a:lnTo>
                    <a:pt x="145" y="1015"/>
                  </a:lnTo>
                  <a:lnTo>
                    <a:pt x="115" y="1086"/>
                  </a:lnTo>
                  <a:lnTo>
                    <a:pt x="89" y="1159"/>
                  </a:lnTo>
                  <a:lnTo>
                    <a:pt x="67" y="1232"/>
                  </a:lnTo>
                  <a:lnTo>
                    <a:pt x="46" y="1309"/>
                  </a:lnTo>
                  <a:lnTo>
                    <a:pt x="30" y="1385"/>
                  </a:lnTo>
                  <a:lnTo>
                    <a:pt x="18" y="1462"/>
                  </a:lnTo>
                  <a:lnTo>
                    <a:pt x="7" y="1542"/>
                  </a:lnTo>
                  <a:lnTo>
                    <a:pt x="2" y="1622"/>
                  </a:lnTo>
                  <a:lnTo>
                    <a:pt x="0" y="1702"/>
                  </a:lnTo>
                  <a:lnTo>
                    <a:pt x="0" y="1702"/>
                  </a:lnTo>
                  <a:lnTo>
                    <a:pt x="0" y="1747"/>
                  </a:lnTo>
                  <a:lnTo>
                    <a:pt x="2" y="1791"/>
                  </a:lnTo>
                  <a:lnTo>
                    <a:pt x="6" y="1834"/>
                  </a:lnTo>
                  <a:lnTo>
                    <a:pt x="9" y="1876"/>
                  </a:lnTo>
                  <a:lnTo>
                    <a:pt x="14" y="1919"/>
                  </a:lnTo>
                  <a:lnTo>
                    <a:pt x="20" y="1961"/>
                  </a:lnTo>
                  <a:lnTo>
                    <a:pt x="27" y="2005"/>
                  </a:lnTo>
                  <a:lnTo>
                    <a:pt x="35" y="2046"/>
                  </a:lnTo>
                  <a:lnTo>
                    <a:pt x="44" y="2087"/>
                  </a:lnTo>
                  <a:lnTo>
                    <a:pt x="54" y="2128"/>
                  </a:lnTo>
                  <a:lnTo>
                    <a:pt x="65" y="2168"/>
                  </a:lnTo>
                  <a:lnTo>
                    <a:pt x="77" y="2208"/>
                  </a:lnTo>
                  <a:lnTo>
                    <a:pt x="103" y="2288"/>
                  </a:lnTo>
                  <a:lnTo>
                    <a:pt x="134" y="2365"/>
                  </a:lnTo>
                  <a:lnTo>
                    <a:pt x="168" y="2441"/>
                  </a:lnTo>
                  <a:lnTo>
                    <a:pt x="206" y="2515"/>
                  </a:lnTo>
                  <a:lnTo>
                    <a:pt x="248" y="2586"/>
                  </a:lnTo>
                  <a:lnTo>
                    <a:pt x="291" y="2656"/>
                  </a:lnTo>
                  <a:lnTo>
                    <a:pt x="338" y="2722"/>
                  </a:lnTo>
                  <a:lnTo>
                    <a:pt x="389" y="2786"/>
                  </a:lnTo>
                  <a:lnTo>
                    <a:pt x="443" y="2847"/>
                  </a:lnTo>
                  <a:lnTo>
                    <a:pt x="500" y="2906"/>
                  </a:lnTo>
                  <a:lnTo>
                    <a:pt x="559" y="2964"/>
                  </a:lnTo>
                  <a:lnTo>
                    <a:pt x="620" y="3017"/>
                  </a:lnTo>
                  <a:lnTo>
                    <a:pt x="684" y="3068"/>
                  </a:lnTo>
                  <a:lnTo>
                    <a:pt x="751" y="3115"/>
                  </a:lnTo>
                  <a:lnTo>
                    <a:pt x="820" y="3158"/>
                  </a:lnTo>
                  <a:lnTo>
                    <a:pt x="892" y="3200"/>
                  </a:lnTo>
                  <a:lnTo>
                    <a:pt x="965" y="3237"/>
                  </a:lnTo>
                  <a:lnTo>
                    <a:pt x="1041" y="3272"/>
                  </a:lnTo>
                  <a:lnTo>
                    <a:pt x="1118" y="3303"/>
                  </a:lnTo>
                  <a:lnTo>
                    <a:pt x="1198" y="3329"/>
                  </a:lnTo>
                  <a:lnTo>
                    <a:pt x="1238" y="3341"/>
                  </a:lnTo>
                  <a:lnTo>
                    <a:pt x="1278" y="3352"/>
                  </a:lnTo>
                  <a:lnTo>
                    <a:pt x="1320" y="3362"/>
                  </a:lnTo>
                  <a:lnTo>
                    <a:pt x="1360" y="3371"/>
                  </a:lnTo>
                  <a:lnTo>
                    <a:pt x="1402" y="3379"/>
                  </a:lnTo>
                  <a:lnTo>
                    <a:pt x="1443" y="3386"/>
                  </a:lnTo>
                  <a:lnTo>
                    <a:pt x="1487" y="3392"/>
                  </a:lnTo>
                  <a:lnTo>
                    <a:pt x="1529" y="3397"/>
                  </a:lnTo>
                  <a:lnTo>
                    <a:pt x="1572" y="3400"/>
                  </a:lnTo>
                  <a:lnTo>
                    <a:pt x="1616" y="3404"/>
                  </a:lnTo>
                  <a:lnTo>
                    <a:pt x="1659" y="3406"/>
                  </a:lnTo>
                  <a:lnTo>
                    <a:pt x="1703" y="3406"/>
                  </a:lnTo>
                  <a:lnTo>
                    <a:pt x="1703" y="3406"/>
                  </a:lnTo>
                  <a:lnTo>
                    <a:pt x="1751" y="3406"/>
                  </a:lnTo>
                  <a:lnTo>
                    <a:pt x="1798" y="3402"/>
                  </a:lnTo>
                  <a:lnTo>
                    <a:pt x="1844" y="3400"/>
                  </a:lnTo>
                  <a:lnTo>
                    <a:pt x="1891" y="3395"/>
                  </a:lnTo>
                  <a:lnTo>
                    <a:pt x="1936" y="3390"/>
                  </a:lnTo>
                  <a:lnTo>
                    <a:pt x="1981" y="3383"/>
                  </a:lnTo>
                  <a:lnTo>
                    <a:pt x="2026" y="3374"/>
                  </a:lnTo>
                  <a:lnTo>
                    <a:pt x="2072" y="3365"/>
                  </a:lnTo>
                  <a:lnTo>
                    <a:pt x="2115" y="3355"/>
                  </a:lnTo>
                  <a:lnTo>
                    <a:pt x="2160" y="3343"/>
                  </a:lnTo>
                  <a:lnTo>
                    <a:pt x="2202" y="3331"/>
                  </a:lnTo>
                  <a:lnTo>
                    <a:pt x="2246" y="3317"/>
                  </a:lnTo>
                  <a:lnTo>
                    <a:pt x="2288" y="3303"/>
                  </a:lnTo>
                  <a:lnTo>
                    <a:pt x="2329" y="3287"/>
                  </a:lnTo>
                  <a:lnTo>
                    <a:pt x="2371" y="3270"/>
                  </a:lnTo>
                  <a:lnTo>
                    <a:pt x="2411" y="3252"/>
                  </a:lnTo>
                  <a:lnTo>
                    <a:pt x="2453" y="3233"/>
                  </a:lnTo>
                  <a:lnTo>
                    <a:pt x="2491" y="3212"/>
                  </a:lnTo>
                  <a:lnTo>
                    <a:pt x="2531" y="3191"/>
                  </a:lnTo>
                  <a:lnTo>
                    <a:pt x="2569" y="3169"/>
                  </a:lnTo>
                  <a:lnTo>
                    <a:pt x="2606" y="3146"/>
                  </a:lnTo>
                  <a:lnTo>
                    <a:pt x="2644" y="3122"/>
                  </a:lnTo>
                  <a:lnTo>
                    <a:pt x="2681" y="3098"/>
                  </a:lnTo>
                  <a:lnTo>
                    <a:pt x="2716" y="3071"/>
                  </a:lnTo>
                  <a:lnTo>
                    <a:pt x="2750" y="3045"/>
                  </a:lnTo>
                  <a:lnTo>
                    <a:pt x="2785" y="3017"/>
                  </a:lnTo>
                  <a:lnTo>
                    <a:pt x="2818" y="2990"/>
                  </a:lnTo>
                  <a:lnTo>
                    <a:pt x="2851" y="2960"/>
                  </a:lnTo>
                  <a:lnTo>
                    <a:pt x="2883" y="2930"/>
                  </a:lnTo>
                  <a:lnTo>
                    <a:pt x="2914" y="2899"/>
                  </a:lnTo>
                  <a:lnTo>
                    <a:pt x="2945" y="2868"/>
                  </a:lnTo>
                  <a:lnTo>
                    <a:pt x="2975" y="2835"/>
                  </a:lnTo>
                  <a:lnTo>
                    <a:pt x="2975" y="2835"/>
                  </a:lnTo>
                  <a:lnTo>
                    <a:pt x="2926" y="2777"/>
                  </a:lnTo>
                  <a:lnTo>
                    <a:pt x="2879" y="2718"/>
                  </a:lnTo>
                  <a:lnTo>
                    <a:pt x="2836" y="2657"/>
                  </a:lnTo>
                  <a:lnTo>
                    <a:pt x="2794" y="2593"/>
                  </a:lnTo>
                  <a:lnTo>
                    <a:pt x="2756" y="2527"/>
                  </a:lnTo>
                  <a:lnTo>
                    <a:pt x="2721" y="2459"/>
                  </a:lnTo>
                  <a:lnTo>
                    <a:pt x="2688" y="2391"/>
                  </a:lnTo>
                  <a:lnTo>
                    <a:pt x="2658" y="2320"/>
                  </a:lnTo>
                  <a:lnTo>
                    <a:pt x="2632" y="2247"/>
                  </a:lnTo>
                  <a:lnTo>
                    <a:pt x="2609" y="2174"/>
                  </a:lnTo>
                  <a:lnTo>
                    <a:pt x="2589" y="2097"/>
                  </a:lnTo>
                  <a:lnTo>
                    <a:pt x="2573" y="2020"/>
                  </a:lnTo>
                  <a:lnTo>
                    <a:pt x="2561" y="1944"/>
                  </a:lnTo>
                  <a:lnTo>
                    <a:pt x="2550" y="1864"/>
                  </a:lnTo>
                  <a:lnTo>
                    <a:pt x="2545" y="1784"/>
                  </a:lnTo>
                  <a:lnTo>
                    <a:pt x="2543" y="1702"/>
                  </a:lnTo>
                  <a:lnTo>
                    <a:pt x="2543" y="1702"/>
                  </a:lnTo>
                  <a:lnTo>
                    <a:pt x="2545" y="1622"/>
                  </a:lnTo>
                  <a:lnTo>
                    <a:pt x="2550" y="1542"/>
                  </a:lnTo>
                  <a:lnTo>
                    <a:pt x="2561" y="1462"/>
                  </a:lnTo>
                  <a:lnTo>
                    <a:pt x="2573" y="1385"/>
                  </a:lnTo>
                  <a:lnTo>
                    <a:pt x="2589" y="1309"/>
                  </a:lnTo>
                  <a:lnTo>
                    <a:pt x="2609" y="1232"/>
                  </a:lnTo>
                  <a:lnTo>
                    <a:pt x="2632" y="1159"/>
                  </a:lnTo>
                  <a:lnTo>
                    <a:pt x="2658" y="1086"/>
                  </a:lnTo>
                  <a:lnTo>
                    <a:pt x="2688" y="1015"/>
                  </a:lnTo>
                  <a:lnTo>
                    <a:pt x="2721" y="947"/>
                  </a:lnTo>
                  <a:lnTo>
                    <a:pt x="2756" y="879"/>
                  </a:lnTo>
                  <a:lnTo>
                    <a:pt x="2794" y="813"/>
                  </a:lnTo>
                  <a:lnTo>
                    <a:pt x="2836" y="748"/>
                  </a:lnTo>
                  <a:lnTo>
                    <a:pt x="2879" y="687"/>
                  </a:lnTo>
                  <a:lnTo>
                    <a:pt x="2926" y="628"/>
                  </a:lnTo>
                  <a:lnTo>
                    <a:pt x="2975" y="569"/>
                  </a:lnTo>
                  <a:lnTo>
                    <a:pt x="2975" y="569"/>
                  </a:lnTo>
                  <a:close/>
                </a:path>
              </a:pathLst>
            </a:custGeom>
            <a:solidFill>
              <a:srgbClr val="B1D0CC"/>
            </a:solidFill>
            <a:ln w="57150">
              <a:solidFill>
                <a:schemeClr val="bg1"/>
              </a:solidFill>
              <a:prstDash val="solid"/>
              <a:round/>
            </a:ln>
          </p:spPr>
          <p:txBody>
            <a:bodyPr vert="horz" wrap="square" lIns="216000" tIns="1260000" rIns="540000" bIns="60960" anchor="t" anchorCtr="1" compatLnSpc="1">
              <a:normAutofit/>
            </a:bodyPr>
            <a:lstStyle/>
            <a:p>
              <a:pPr algn="ctr">
                <a:lnSpc>
                  <a:spcPct val="120000"/>
                </a:lnSpc>
                <a:defRPr/>
              </a:pPr>
              <a:endParaRPr lang="zh-CN" altLang="en-US" sz="1200" dirty="0">
                <a:solidFill>
                  <a:schemeClr val="bg1"/>
                </a:solidFill>
              </a:endParaRPr>
            </a:p>
          </p:txBody>
        </p:sp>
        <p:sp>
          <p:nvSpPr>
            <p:cNvPr id="43" name="ïšļïdê"/>
            <p:cNvSpPr/>
            <p:nvPr/>
          </p:nvSpPr>
          <p:spPr bwMode="auto">
            <a:xfrm>
              <a:off x="6132004" y="1376772"/>
              <a:ext cx="2374079" cy="2717337"/>
            </a:xfrm>
            <a:custGeom>
              <a:avLst/>
              <a:gdLst>
                <a:gd name="T0" fmla="*/ 1177 w 2975"/>
                <a:gd name="T1" fmla="*/ 2 h 3406"/>
                <a:gd name="T2" fmla="*/ 994 w 2975"/>
                <a:gd name="T3" fmla="*/ 23 h 3406"/>
                <a:gd name="T4" fmla="*/ 815 w 2975"/>
                <a:gd name="T5" fmla="*/ 61 h 3406"/>
                <a:gd name="T6" fmla="*/ 646 w 2975"/>
                <a:gd name="T7" fmla="*/ 119 h 3406"/>
                <a:gd name="T8" fmla="*/ 484 w 2975"/>
                <a:gd name="T9" fmla="*/ 194 h 3406"/>
                <a:gd name="T10" fmla="*/ 331 w 2975"/>
                <a:gd name="T11" fmla="*/ 282 h 3406"/>
                <a:gd name="T12" fmla="*/ 190 w 2975"/>
                <a:gd name="T13" fmla="*/ 389 h 3406"/>
                <a:gd name="T14" fmla="*/ 61 w 2975"/>
                <a:gd name="T15" fmla="*/ 507 h 3406"/>
                <a:gd name="T16" fmla="*/ 49 w 2975"/>
                <a:gd name="T17" fmla="*/ 627 h 3406"/>
                <a:gd name="T18" fmla="*/ 219 w 2975"/>
                <a:gd name="T19" fmla="*/ 879 h 3406"/>
                <a:gd name="T20" fmla="*/ 343 w 2975"/>
                <a:gd name="T21" fmla="*/ 1159 h 3406"/>
                <a:gd name="T22" fmla="*/ 414 w 2975"/>
                <a:gd name="T23" fmla="*/ 1462 h 3406"/>
                <a:gd name="T24" fmla="*/ 432 w 2975"/>
                <a:gd name="T25" fmla="*/ 1702 h 3406"/>
                <a:gd name="T26" fmla="*/ 402 w 2975"/>
                <a:gd name="T27" fmla="*/ 2021 h 3406"/>
                <a:gd name="T28" fmla="*/ 317 w 2975"/>
                <a:gd name="T29" fmla="*/ 2320 h 3406"/>
                <a:gd name="T30" fmla="*/ 181 w 2975"/>
                <a:gd name="T31" fmla="*/ 2593 h 3406"/>
                <a:gd name="T32" fmla="*/ 0 w 2975"/>
                <a:gd name="T33" fmla="*/ 2835 h 3406"/>
                <a:gd name="T34" fmla="*/ 30 w 2975"/>
                <a:gd name="T35" fmla="*/ 2868 h 3406"/>
                <a:gd name="T36" fmla="*/ 157 w 2975"/>
                <a:gd name="T37" fmla="*/ 2990 h 3406"/>
                <a:gd name="T38" fmla="*/ 294 w 2975"/>
                <a:gd name="T39" fmla="*/ 3098 h 3406"/>
                <a:gd name="T40" fmla="*/ 444 w 2975"/>
                <a:gd name="T41" fmla="*/ 3192 h 3406"/>
                <a:gd name="T42" fmla="*/ 604 w 2975"/>
                <a:gd name="T43" fmla="*/ 3270 h 3406"/>
                <a:gd name="T44" fmla="*/ 773 w 2975"/>
                <a:gd name="T45" fmla="*/ 3331 h 3406"/>
                <a:gd name="T46" fmla="*/ 949 w 2975"/>
                <a:gd name="T47" fmla="*/ 3375 h 3406"/>
                <a:gd name="T48" fmla="*/ 1131 w 2975"/>
                <a:gd name="T49" fmla="*/ 3401 h 3406"/>
                <a:gd name="T50" fmla="*/ 1271 w 2975"/>
                <a:gd name="T51" fmla="*/ 3406 h 3406"/>
                <a:gd name="T52" fmla="*/ 1459 w 2975"/>
                <a:gd name="T53" fmla="*/ 3395 h 3406"/>
                <a:gd name="T54" fmla="*/ 1640 w 2975"/>
                <a:gd name="T55" fmla="*/ 3366 h 3406"/>
                <a:gd name="T56" fmla="*/ 1814 w 2975"/>
                <a:gd name="T57" fmla="*/ 3317 h 3406"/>
                <a:gd name="T58" fmla="*/ 1979 w 2975"/>
                <a:gd name="T59" fmla="*/ 3251 h 3406"/>
                <a:gd name="T60" fmla="*/ 2137 w 2975"/>
                <a:gd name="T61" fmla="*/ 3169 h 3406"/>
                <a:gd name="T62" fmla="*/ 2284 w 2975"/>
                <a:gd name="T63" fmla="*/ 3072 h 3406"/>
                <a:gd name="T64" fmla="*/ 2419 w 2975"/>
                <a:gd name="T65" fmla="*/ 2960 h 3406"/>
                <a:gd name="T66" fmla="*/ 2543 w 2975"/>
                <a:gd name="T67" fmla="*/ 2835 h 3406"/>
                <a:gd name="T68" fmla="*/ 2682 w 2975"/>
                <a:gd name="T69" fmla="*/ 2658 h 3406"/>
                <a:gd name="T70" fmla="*/ 2830 w 2975"/>
                <a:gd name="T71" fmla="*/ 2391 h 3406"/>
                <a:gd name="T72" fmla="*/ 2928 w 2975"/>
                <a:gd name="T73" fmla="*/ 2097 h 3406"/>
                <a:gd name="T74" fmla="*/ 2973 w 2975"/>
                <a:gd name="T75" fmla="*/ 1784 h 3406"/>
                <a:gd name="T76" fmla="*/ 2973 w 2975"/>
                <a:gd name="T77" fmla="*/ 1615 h 3406"/>
                <a:gd name="T78" fmla="*/ 2955 w 2975"/>
                <a:gd name="T79" fmla="*/ 1443 h 3406"/>
                <a:gd name="T80" fmla="*/ 2921 w 2975"/>
                <a:gd name="T81" fmla="*/ 1278 h 3406"/>
                <a:gd name="T82" fmla="*/ 2841 w 2975"/>
                <a:gd name="T83" fmla="*/ 1039 h 3406"/>
                <a:gd name="T84" fmla="*/ 2684 w 2975"/>
                <a:gd name="T85" fmla="*/ 750 h 3406"/>
                <a:gd name="T86" fmla="*/ 2475 w 2975"/>
                <a:gd name="T87" fmla="*/ 498 h 3406"/>
                <a:gd name="T88" fmla="*/ 2224 w 2975"/>
                <a:gd name="T89" fmla="*/ 291 h 3406"/>
                <a:gd name="T90" fmla="*/ 1934 w 2975"/>
                <a:gd name="T91" fmla="*/ 134 h 3406"/>
                <a:gd name="T92" fmla="*/ 1697 w 2975"/>
                <a:gd name="T93" fmla="*/ 54 h 3406"/>
                <a:gd name="T94" fmla="*/ 1530 w 2975"/>
                <a:gd name="T95" fmla="*/ 20 h 3406"/>
                <a:gd name="T96" fmla="*/ 1359 w 2975"/>
                <a:gd name="T97" fmla="*/ 2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75" h="3406">
                  <a:moveTo>
                    <a:pt x="1271" y="0"/>
                  </a:moveTo>
                  <a:lnTo>
                    <a:pt x="1271" y="0"/>
                  </a:lnTo>
                  <a:lnTo>
                    <a:pt x="1224" y="0"/>
                  </a:lnTo>
                  <a:lnTo>
                    <a:pt x="1177" y="2"/>
                  </a:lnTo>
                  <a:lnTo>
                    <a:pt x="1131" y="6"/>
                  </a:lnTo>
                  <a:lnTo>
                    <a:pt x="1084" y="11"/>
                  </a:lnTo>
                  <a:lnTo>
                    <a:pt x="1039" y="16"/>
                  </a:lnTo>
                  <a:lnTo>
                    <a:pt x="994" y="23"/>
                  </a:lnTo>
                  <a:lnTo>
                    <a:pt x="949" y="30"/>
                  </a:lnTo>
                  <a:lnTo>
                    <a:pt x="903" y="41"/>
                  </a:lnTo>
                  <a:lnTo>
                    <a:pt x="860" y="51"/>
                  </a:lnTo>
                  <a:lnTo>
                    <a:pt x="815" y="61"/>
                  </a:lnTo>
                  <a:lnTo>
                    <a:pt x="773" y="75"/>
                  </a:lnTo>
                  <a:lnTo>
                    <a:pt x="729" y="87"/>
                  </a:lnTo>
                  <a:lnTo>
                    <a:pt x="687" y="103"/>
                  </a:lnTo>
                  <a:lnTo>
                    <a:pt x="646" y="119"/>
                  </a:lnTo>
                  <a:lnTo>
                    <a:pt x="604" y="136"/>
                  </a:lnTo>
                  <a:lnTo>
                    <a:pt x="562" y="154"/>
                  </a:lnTo>
                  <a:lnTo>
                    <a:pt x="522" y="173"/>
                  </a:lnTo>
                  <a:lnTo>
                    <a:pt x="484" y="194"/>
                  </a:lnTo>
                  <a:lnTo>
                    <a:pt x="444" y="215"/>
                  </a:lnTo>
                  <a:lnTo>
                    <a:pt x="406" y="235"/>
                  </a:lnTo>
                  <a:lnTo>
                    <a:pt x="369" y="260"/>
                  </a:lnTo>
                  <a:lnTo>
                    <a:pt x="331" y="282"/>
                  </a:lnTo>
                  <a:lnTo>
                    <a:pt x="294" y="308"/>
                  </a:lnTo>
                  <a:lnTo>
                    <a:pt x="259" y="333"/>
                  </a:lnTo>
                  <a:lnTo>
                    <a:pt x="225" y="361"/>
                  </a:lnTo>
                  <a:lnTo>
                    <a:pt x="190" y="389"/>
                  </a:lnTo>
                  <a:lnTo>
                    <a:pt x="157" y="416"/>
                  </a:lnTo>
                  <a:lnTo>
                    <a:pt x="124" y="446"/>
                  </a:lnTo>
                  <a:lnTo>
                    <a:pt x="91" y="476"/>
                  </a:lnTo>
                  <a:lnTo>
                    <a:pt x="61" y="507"/>
                  </a:lnTo>
                  <a:lnTo>
                    <a:pt x="30" y="538"/>
                  </a:lnTo>
                  <a:lnTo>
                    <a:pt x="0" y="569"/>
                  </a:lnTo>
                  <a:lnTo>
                    <a:pt x="0" y="569"/>
                  </a:lnTo>
                  <a:lnTo>
                    <a:pt x="49" y="627"/>
                  </a:lnTo>
                  <a:lnTo>
                    <a:pt x="96" y="688"/>
                  </a:lnTo>
                  <a:lnTo>
                    <a:pt x="139" y="749"/>
                  </a:lnTo>
                  <a:lnTo>
                    <a:pt x="181" y="813"/>
                  </a:lnTo>
                  <a:lnTo>
                    <a:pt x="219" y="879"/>
                  </a:lnTo>
                  <a:lnTo>
                    <a:pt x="254" y="945"/>
                  </a:lnTo>
                  <a:lnTo>
                    <a:pt x="287" y="1015"/>
                  </a:lnTo>
                  <a:lnTo>
                    <a:pt x="317" y="1086"/>
                  </a:lnTo>
                  <a:lnTo>
                    <a:pt x="343" y="1159"/>
                  </a:lnTo>
                  <a:lnTo>
                    <a:pt x="366" y="1232"/>
                  </a:lnTo>
                  <a:lnTo>
                    <a:pt x="386" y="1307"/>
                  </a:lnTo>
                  <a:lnTo>
                    <a:pt x="402" y="1384"/>
                  </a:lnTo>
                  <a:lnTo>
                    <a:pt x="414" y="1462"/>
                  </a:lnTo>
                  <a:lnTo>
                    <a:pt x="425" y="1542"/>
                  </a:lnTo>
                  <a:lnTo>
                    <a:pt x="430" y="1622"/>
                  </a:lnTo>
                  <a:lnTo>
                    <a:pt x="432" y="1702"/>
                  </a:lnTo>
                  <a:lnTo>
                    <a:pt x="432" y="1702"/>
                  </a:lnTo>
                  <a:lnTo>
                    <a:pt x="430" y="1784"/>
                  </a:lnTo>
                  <a:lnTo>
                    <a:pt x="425" y="1864"/>
                  </a:lnTo>
                  <a:lnTo>
                    <a:pt x="414" y="1942"/>
                  </a:lnTo>
                  <a:lnTo>
                    <a:pt x="402" y="2021"/>
                  </a:lnTo>
                  <a:lnTo>
                    <a:pt x="386" y="2097"/>
                  </a:lnTo>
                  <a:lnTo>
                    <a:pt x="366" y="2174"/>
                  </a:lnTo>
                  <a:lnTo>
                    <a:pt x="343" y="2247"/>
                  </a:lnTo>
                  <a:lnTo>
                    <a:pt x="317" y="2320"/>
                  </a:lnTo>
                  <a:lnTo>
                    <a:pt x="287" y="2390"/>
                  </a:lnTo>
                  <a:lnTo>
                    <a:pt x="254" y="2459"/>
                  </a:lnTo>
                  <a:lnTo>
                    <a:pt x="219" y="2527"/>
                  </a:lnTo>
                  <a:lnTo>
                    <a:pt x="181" y="2593"/>
                  </a:lnTo>
                  <a:lnTo>
                    <a:pt x="139" y="2656"/>
                  </a:lnTo>
                  <a:lnTo>
                    <a:pt x="96" y="2719"/>
                  </a:lnTo>
                  <a:lnTo>
                    <a:pt x="49" y="2778"/>
                  </a:lnTo>
                  <a:lnTo>
                    <a:pt x="0" y="2835"/>
                  </a:lnTo>
                  <a:lnTo>
                    <a:pt x="0" y="2835"/>
                  </a:lnTo>
                  <a:lnTo>
                    <a:pt x="0" y="2835"/>
                  </a:lnTo>
                  <a:lnTo>
                    <a:pt x="0" y="2835"/>
                  </a:lnTo>
                  <a:lnTo>
                    <a:pt x="30" y="2868"/>
                  </a:lnTo>
                  <a:lnTo>
                    <a:pt x="61" y="2900"/>
                  </a:lnTo>
                  <a:lnTo>
                    <a:pt x="92" y="2931"/>
                  </a:lnTo>
                  <a:lnTo>
                    <a:pt x="124" y="2960"/>
                  </a:lnTo>
                  <a:lnTo>
                    <a:pt x="157" y="2990"/>
                  </a:lnTo>
                  <a:lnTo>
                    <a:pt x="190" y="3018"/>
                  </a:lnTo>
                  <a:lnTo>
                    <a:pt x="225" y="3046"/>
                  </a:lnTo>
                  <a:lnTo>
                    <a:pt x="259" y="3072"/>
                  </a:lnTo>
                  <a:lnTo>
                    <a:pt x="294" y="3098"/>
                  </a:lnTo>
                  <a:lnTo>
                    <a:pt x="331" y="3122"/>
                  </a:lnTo>
                  <a:lnTo>
                    <a:pt x="369" y="3147"/>
                  </a:lnTo>
                  <a:lnTo>
                    <a:pt x="406" y="3169"/>
                  </a:lnTo>
                  <a:lnTo>
                    <a:pt x="444" y="3192"/>
                  </a:lnTo>
                  <a:lnTo>
                    <a:pt x="484" y="3213"/>
                  </a:lnTo>
                  <a:lnTo>
                    <a:pt x="522" y="3234"/>
                  </a:lnTo>
                  <a:lnTo>
                    <a:pt x="564" y="3251"/>
                  </a:lnTo>
                  <a:lnTo>
                    <a:pt x="604" y="3270"/>
                  </a:lnTo>
                  <a:lnTo>
                    <a:pt x="646" y="3288"/>
                  </a:lnTo>
                  <a:lnTo>
                    <a:pt x="687" y="3303"/>
                  </a:lnTo>
                  <a:lnTo>
                    <a:pt x="729" y="3317"/>
                  </a:lnTo>
                  <a:lnTo>
                    <a:pt x="773" y="3331"/>
                  </a:lnTo>
                  <a:lnTo>
                    <a:pt x="815" y="3343"/>
                  </a:lnTo>
                  <a:lnTo>
                    <a:pt x="860" y="3355"/>
                  </a:lnTo>
                  <a:lnTo>
                    <a:pt x="903" y="3366"/>
                  </a:lnTo>
                  <a:lnTo>
                    <a:pt x="949" y="3375"/>
                  </a:lnTo>
                  <a:lnTo>
                    <a:pt x="994" y="3383"/>
                  </a:lnTo>
                  <a:lnTo>
                    <a:pt x="1039" y="3390"/>
                  </a:lnTo>
                  <a:lnTo>
                    <a:pt x="1084" y="3395"/>
                  </a:lnTo>
                  <a:lnTo>
                    <a:pt x="1131" y="3401"/>
                  </a:lnTo>
                  <a:lnTo>
                    <a:pt x="1177" y="3402"/>
                  </a:lnTo>
                  <a:lnTo>
                    <a:pt x="1224" y="3404"/>
                  </a:lnTo>
                  <a:lnTo>
                    <a:pt x="1271" y="3406"/>
                  </a:lnTo>
                  <a:lnTo>
                    <a:pt x="1271" y="3406"/>
                  </a:lnTo>
                  <a:lnTo>
                    <a:pt x="1319" y="3404"/>
                  </a:lnTo>
                  <a:lnTo>
                    <a:pt x="1366" y="3402"/>
                  </a:lnTo>
                  <a:lnTo>
                    <a:pt x="1412" y="3401"/>
                  </a:lnTo>
                  <a:lnTo>
                    <a:pt x="1459" y="3395"/>
                  </a:lnTo>
                  <a:lnTo>
                    <a:pt x="1504" y="3390"/>
                  </a:lnTo>
                  <a:lnTo>
                    <a:pt x="1549" y="3383"/>
                  </a:lnTo>
                  <a:lnTo>
                    <a:pt x="1594" y="3375"/>
                  </a:lnTo>
                  <a:lnTo>
                    <a:pt x="1640" y="3366"/>
                  </a:lnTo>
                  <a:lnTo>
                    <a:pt x="1683" y="3355"/>
                  </a:lnTo>
                  <a:lnTo>
                    <a:pt x="1727" y="3343"/>
                  </a:lnTo>
                  <a:lnTo>
                    <a:pt x="1770" y="3331"/>
                  </a:lnTo>
                  <a:lnTo>
                    <a:pt x="1814" y="3317"/>
                  </a:lnTo>
                  <a:lnTo>
                    <a:pt x="1855" y="3303"/>
                  </a:lnTo>
                  <a:lnTo>
                    <a:pt x="1897" y="3288"/>
                  </a:lnTo>
                  <a:lnTo>
                    <a:pt x="1939" y="3270"/>
                  </a:lnTo>
                  <a:lnTo>
                    <a:pt x="1979" y="3251"/>
                  </a:lnTo>
                  <a:lnTo>
                    <a:pt x="2019" y="3234"/>
                  </a:lnTo>
                  <a:lnTo>
                    <a:pt x="2059" y="3213"/>
                  </a:lnTo>
                  <a:lnTo>
                    <a:pt x="2097" y="3192"/>
                  </a:lnTo>
                  <a:lnTo>
                    <a:pt x="2137" y="3169"/>
                  </a:lnTo>
                  <a:lnTo>
                    <a:pt x="2174" y="3147"/>
                  </a:lnTo>
                  <a:lnTo>
                    <a:pt x="2210" y="3122"/>
                  </a:lnTo>
                  <a:lnTo>
                    <a:pt x="2247" y="3098"/>
                  </a:lnTo>
                  <a:lnTo>
                    <a:pt x="2284" y="3072"/>
                  </a:lnTo>
                  <a:lnTo>
                    <a:pt x="2318" y="3046"/>
                  </a:lnTo>
                  <a:lnTo>
                    <a:pt x="2353" y="3018"/>
                  </a:lnTo>
                  <a:lnTo>
                    <a:pt x="2386" y="2990"/>
                  </a:lnTo>
                  <a:lnTo>
                    <a:pt x="2419" y="2960"/>
                  </a:lnTo>
                  <a:lnTo>
                    <a:pt x="2451" y="2931"/>
                  </a:lnTo>
                  <a:lnTo>
                    <a:pt x="2482" y="2900"/>
                  </a:lnTo>
                  <a:lnTo>
                    <a:pt x="2513" y="2868"/>
                  </a:lnTo>
                  <a:lnTo>
                    <a:pt x="2543" y="2835"/>
                  </a:lnTo>
                  <a:lnTo>
                    <a:pt x="2543" y="2835"/>
                  </a:lnTo>
                  <a:lnTo>
                    <a:pt x="2592" y="2778"/>
                  </a:lnTo>
                  <a:lnTo>
                    <a:pt x="2639" y="2719"/>
                  </a:lnTo>
                  <a:lnTo>
                    <a:pt x="2682" y="2658"/>
                  </a:lnTo>
                  <a:lnTo>
                    <a:pt x="2724" y="2593"/>
                  </a:lnTo>
                  <a:lnTo>
                    <a:pt x="2762" y="2527"/>
                  </a:lnTo>
                  <a:lnTo>
                    <a:pt x="2797" y="2459"/>
                  </a:lnTo>
                  <a:lnTo>
                    <a:pt x="2830" y="2391"/>
                  </a:lnTo>
                  <a:lnTo>
                    <a:pt x="2860" y="2320"/>
                  </a:lnTo>
                  <a:lnTo>
                    <a:pt x="2886" y="2247"/>
                  </a:lnTo>
                  <a:lnTo>
                    <a:pt x="2908" y="2174"/>
                  </a:lnTo>
                  <a:lnTo>
                    <a:pt x="2928" y="2097"/>
                  </a:lnTo>
                  <a:lnTo>
                    <a:pt x="2945" y="2021"/>
                  </a:lnTo>
                  <a:lnTo>
                    <a:pt x="2957" y="1942"/>
                  </a:lnTo>
                  <a:lnTo>
                    <a:pt x="2968" y="1864"/>
                  </a:lnTo>
                  <a:lnTo>
                    <a:pt x="2973" y="1784"/>
                  </a:lnTo>
                  <a:lnTo>
                    <a:pt x="2975" y="1702"/>
                  </a:lnTo>
                  <a:lnTo>
                    <a:pt x="2975" y="1702"/>
                  </a:lnTo>
                  <a:lnTo>
                    <a:pt x="2975" y="1659"/>
                  </a:lnTo>
                  <a:lnTo>
                    <a:pt x="2973" y="1615"/>
                  </a:lnTo>
                  <a:lnTo>
                    <a:pt x="2969" y="1572"/>
                  </a:lnTo>
                  <a:lnTo>
                    <a:pt x="2966" y="1528"/>
                  </a:lnTo>
                  <a:lnTo>
                    <a:pt x="2961" y="1487"/>
                  </a:lnTo>
                  <a:lnTo>
                    <a:pt x="2955" y="1443"/>
                  </a:lnTo>
                  <a:lnTo>
                    <a:pt x="2948" y="1401"/>
                  </a:lnTo>
                  <a:lnTo>
                    <a:pt x="2940" y="1360"/>
                  </a:lnTo>
                  <a:lnTo>
                    <a:pt x="2931" y="1318"/>
                  </a:lnTo>
                  <a:lnTo>
                    <a:pt x="2921" y="1278"/>
                  </a:lnTo>
                  <a:lnTo>
                    <a:pt x="2910" y="1236"/>
                  </a:lnTo>
                  <a:lnTo>
                    <a:pt x="2898" y="1196"/>
                  </a:lnTo>
                  <a:lnTo>
                    <a:pt x="2872" y="1118"/>
                  </a:lnTo>
                  <a:lnTo>
                    <a:pt x="2841" y="1039"/>
                  </a:lnTo>
                  <a:lnTo>
                    <a:pt x="2806" y="965"/>
                  </a:lnTo>
                  <a:lnTo>
                    <a:pt x="2769" y="891"/>
                  </a:lnTo>
                  <a:lnTo>
                    <a:pt x="2727" y="820"/>
                  </a:lnTo>
                  <a:lnTo>
                    <a:pt x="2684" y="750"/>
                  </a:lnTo>
                  <a:lnTo>
                    <a:pt x="2637" y="684"/>
                  </a:lnTo>
                  <a:lnTo>
                    <a:pt x="2585" y="620"/>
                  </a:lnTo>
                  <a:lnTo>
                    <a:pt x="2532" y="557"/>
                  </a:lnTo>
                  <a:lnTo>
                    <a:pt x="2475" y="498"/>
                  </a:lnTo>
                  <a:lnTo>
                    <a:pt x="2416" y="442"/>
                  </a:lnTo>
                  <a:lnTo>
                    <a:pt x="2355" y="389"/>
                  </a:lnTo>
                  <a:lnTo>
                    <a:pt x="2291" y="338"/>
                  </a:lnTo>
                  <a:lnTo>
                    <a:pt x="2224" y="291"/>
                  </a:lnTo>
                  <a:lnTo>
                    <a:pt x="2155" y="248"/>
                  </a:lnTo>
                  <a:lnTo>
                    <a:pt x="2083" y="206"/>
                  </a:lnTo>
                  <a:lnTo>
                    <a:pt x="2010" y="168"/>
                  </a:lnTo>
                  <a:lnTo>
                    <a:pt x="1934" y="134"/>
                  </a:lnTo>
                  <a:lnTo>
                    <a:pt x="1857" y="103"/>
                  </a:lnTo>
                  <a:lnTo>
                    <a:pt x="1777" y="77"/>
                  </a:lnTo>
                  <a:lnTo>
                    <a:pt x="1737" y="65"/>
                  </a:lnTo>
                  <a:lnTo>
                    <a:pt x="1697" y="54"/>
                  </a:lnTo>
                  <a:lnTo>
                    <a:pt x="1655" y="44"/>
                  </a:lnTo>
                  <a:lnTo>
                    <a:pt x="1615" y="35"/>
                  </a:lnTo>
                  <a:lnTo>
                    <a:pt x="1573" y="27"/>
                  </a:lnTo>
                  <a:lnTo>
                    <a:pt x="1530" y="20"/>
                  </a:lnTo>
                  <a:lnTo>
                    <a:pt x="1488" y="14"/>
                  </a:lnTo>
                  <a:lnTo>
                    <a:pt x="1445" y="9"/>
                  </a:lnTo>
                  <a:lnTo>
                    <a:pt x="1403" y="6"/>
                  </a:lnTo>
                  <a:lnTo>
                    <a:pt x="1359" y="2"/>
                  </a:lnTo>
                  <a:lnTo>
                    <a:pt x="1316" y="0"/>
                  </a:lnTo>
                  <a:lnTo>
                    <a:pt x="1271" y="0"/>
                  </a:lnTo>
                  <a:lnTo>
                    <a:pt x="1271" y="0"/>
                  </a:lnTo>
                  <a:close/>
                </a:path>
              </a:pathLst>
            </a:custGeom>
            <a:solidFill>
              <a:srgbClr val="C8D8D1"/>
            </a:solidFill>
            <a:ln w="57150">
              <a:solidFill>
                <a:schemeClr val="bg1"/>
              </a:solidFill>
              <a:prstDash val="solid"/>
              <a:round/>
            </a:ln>
          </p:spPr>
          <p:txBody>
            <a:bodyPr vert="horz" wrap="square" lIns="540000" tIns="1260000" rIns="216000" bIns="0" anchor="t" anchorCtr="1" compatLnSpc="1">
              <a:normAutofit/>
            </a:bodyPr>
            <a:lstStyle/>
            <a:p>
              <a:pPr algn="ctr">
                <a:lnSpc>
                  <a:spcPct val="120000"/>
                </a:lnSpc>
                <a:defRPr/>
              </a:pPr>
              <a:endParaRPr lang="zh-CN" altLang="en-US" sz="1200" dirty="0">
                <a:solidFill>
                  <a:schemeClr val="bg1"/>
                </a:solidFill>
              </a:endParaRPr>
            </a:p>
          </p:txBody>
        </p:sp>
        <p:sp>
          <p:nvSpPr>
            <p:cNvPr id="44" name="ïS1idé"/>
            <p:cNvSpPr/>
            <p:nvPr/>
          </p:nvSpPr>
          <p:spPr bwMode="auto">
            <a:xfrm>
              <a:off x="3757926" y="1376772"/>
              <a:ext cx="2718935" cy="2262319"/>
            </a:xfrm>
            <a:custGeom>
              <a:avLst/>
              <a:gdLst>
                <a:gd name="T0" fmla="*/ 2914 w 3407"/>
                <a:gd name="T1" fmla="*/ 507 h 2835"/>
                <a:gd name="T2" fmla="*/ 2785 w 3407"/>
                <a:gd name="T3" fmla="*/ 389 h 2835"/>
                <a:gd name="T4" fmla="*/ 2644 w 3407"/>
                <a:gd name="T5" fmla="*/ 282 h 2835"/>
                <a:gd name="T6" fmla="*/ 2491 w 3407"/>
                <a:gd name="T7" fmla="*/ 194 h 2835"/>
                <a:gd name="T8" fmla="*/ 2329 w 3407"/>
                <a:gd name="T9" fmla="*/ 119 h 2835"/>
                <a:gd name="T10" fmla="*/ 2160 w 3407"/>
                <a:gd name="T11" fmla="*/ 61 h 2835"/>
                <a:gd name="T12" fmla="*/ 1981 w 3407"/>
                <a:gd name="T13" fmla="*/ 23 h 2835"/>
                <a:gd name="T14" fmla="*/ 1798 w 3407"/>
                <a:gd name="T15" fmla="*/ 2 h 2835"/>
                <a:gd name="T16" fmla="*/ 1659 w 3407"/>
                <a:gd name="T17" fmla="*/ 0 h 2835"/>
                <a:gd name="T18" fmla="*/ 1487 w 3407"/>
                <a:gd name="T19" fmla="*/ 14 h 2835"/>
                <a:gd name="T20" fmla="*/ 1320 w 3407"/>
                <a:gd name="T21" fmla="*/ 44 h 2835"/>
                <a:gd name="T22" fmla="*/ 1118 w 3407"/>
                <a:gd name="T23" fmla="*/ 103 h 2835"/>
                <a:gd name="T24" fmla="*/ 820 w 3407"/>
                <a:gd name="T25" fmla="*/ 248 h 2835"/>
                <a:gd name="T26" fmla="*/ 559 w 3407"/>
                <a:gd name="T27" fmla="*/ 442 h 2835"/>
                <a:gd name="T28" fmla="*/ 338 w 3407"/>
                <a:gd name="T29" fmla="*/ 684 h 2835"/>
                <a:gd name="T30" fmla="*/ 168 w 3407"/>
                <a:gd name="T31" fmla="*/ 965 h 2835"/>
                <a:gd name="T32" fmla="*/ 65 w 3407"/>
                <a:gd name="T33" fmla="*/ 1236 h 2835"/>
                <a:gd name="T34" fmla="*/ 27 w 3407"/>
                <a:gd name="T35" fmla="*/ 1401 h 2835"/>
                <a:gd name="T36" fmla="*/ 6 w 3407"/>
                <a:gd name="T37" fmla="*/ 1572 h 2835"/>
                <a:gd name="T38" fmla="*/ 0 w 3407"/>
                <a:gd name="T39" fmla="*/ 1702 h 2835"/>
                <a:gd name="T40" fmla="*/ 30 w 3407"/>
                <a:gd name="T41" fmla="*/ 2021 h 2835"/>
                <a:gd name="T42" fmla="*/ 115 w 3407"/>
                <a:gd name="T43" fmla="*/ 2320 h 2835"/>
                <a:gd name="T44" fmla="*/ 251 w 3407"/>
                <a:gd name="T45" fmla="*/ 2593 h 2835"/>
                <a:gd name="T46" fmla="*/ 432 w 3407"/>
                <a:gd name="T47" fmla="*/ 2835 h 2835"/>
                <a:gd name="T48" fmla="*/ 524 w 3407"/>
                <a:gd name="T49" fmla="*/ 2741 h 2835"/>
                <a:gd name="T50" fmla="*/ 657 w 3407"/>
                <a:gd name="T51" fmla="*/ 2626 h 2835"/>
                <a:gd name="T52" fmla="*/ 801 w 3407"/>
                <a:gd name="T53" fmla="*/ 2525 h 2835"/>
                <a:gd name="T54" fmla="*/ 956 w 3407"/>
                <a:gd name="T55" fmla="*/ 2438 h 2835"/>
                <a:gd name="T56" fmla="*/ 1120 w 3407"/>
                <a:gd name="T57" fmla="*/ 2369 h 2835"/>
                <a:gd name="T58" fmla="*/ 1292 w 3407"/>
                <a:gd name="T59" fmla="*/ 2317 h 2835"/>
                <a:gd name="T60" fmla="*/ 1471 w 3407"/>
                <a:gd name="T61" fmla="*/ 2282 h 2835"/>
                <a:gd name="T62" fmla="*/ 1656 w 3407"/>
                <a:gd name="T63" fmla="*/ 2266 h 2835"/>
                <a:gd name="T64" fmla="*/ 1798 w 3407"/>
                <a:gd name="T65" fmla="*/ 2268 h 2835"/>
                <a:gd name="T66" fmla="*/ 1981 w 3407"/>
                <a:gd name="T67" fmla="*/ 2289 h 2835"/>
                <a:gd name="T68" fmla="*/ 2159 w 3407"/>
                <a:gd name="T69" fmla="*/ 2327 h 2835"/>
                <a:gd name="T70" fmla="*/ 2329 w 3407"/>
                <a:gd name="T71" fmla="*/ 2384 h 2835"/>
                <a:gd name="T72" fmla="*/ 2491 w 3407"/>
                <a:gd name="T73" fmla="*/ 2459 h 2835"/>
                <a:gd name="T74" fmla="*/ 2644 w 3407"/>
                <a:gd name="T75" fmla="*/ 2548 h 2835"/>
                <a:gd name="T76" fmla="*/ 2785 w 3407"/>
                <a:gd name="T77" fmla="*/ 2654 h 2835"/>
                <a:gd name="T78" fmla="*/ 2914 w 3407"/>
                <a:gd name="T79" fmla="*/ 2772 h 2835"/>
                <a:gd name="T80" fmla="*/ 2975 w 3407"/>
                <a:gd name="T81" fmla="*/ 2835 h 2835"/>
                <a:gd name="T82" fmla="*/ 3114 w 3407"/>
                <a:gd name="T83" fmla="*/ 2656 h 2835"/>
                <a:gd name="T84" fmla="*/ 3262 w 3407"/>
                <a:gd name="T85" fmla="*/ 2390 h 2835"/>
                <a:gd name="T86" fmla="*/ 3361 w 3407"/>
                <a:gd name="T87" fmla="*/ 2097 h 2835"/>
                <a:gd name="T88" fmla="*/ 3405 w 3407"/>
                <a:gd name="T89" fmla="*/ 1784 h 2835"/>
                <a:gd name="T90" fmla="*/ 3400 w 3407"/>
                <a:gd name="T91" fmla="*/ 1542 h 2835"/>
                <a:gd name="T92" fmla="*/ 3341 w 3407"/>
                <a:gd name="T93" fmla="*/ 1232 h 2835"/>
                <a:gd name="T94" fmla="*/ 3229 w 3407"/>
                <a:gd name="T95" fmla="*/ 945 h 2835"/>
                <a:gd name="T96" fmla="*/ 3071 w 3407"/>
                <a:gd name="T97" fmla="*/ 688 h 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07" h="2835">
                  <a:moveTo>
                    <a:pt x="2975" y="569"/>
                  </a:moveTo>
                  <a:lnTo>
                    <a:pt x="2975" y="569"/>
                  </a:lnTo>
                  <a:lnTo>
                    <a:pt x="2945" y="538"/>
                  </a:lnTo>
                  <a:lnTo>
                    <a:pt x="2914" y="507"/>
                  </a:lnTo>
                  <a:lnTo>
                    <a:pt x="2883" y="476"/>
                  </a:lnTo>
                  <a:lnTo>
                    <a:pt x="2851" y="446"/>
                  </a:lnTo>
                  <a:lnTo>
                    <a:pt x="2818" y="416"/>
                  </a:lnTo>
                  <a:lnTo>
                    <a:pt x="2785" y="389"/>
                  </a:lnTo>
                  <a:lnTo>
                    <a:pt x="2750" y="361"/>
                  </a:lnTo>
                  <a:lnTo>
                    <a:pt x="2716" y="333"/>
                  </a:lnTo>
                  <a:lnTo>
                    <a:pt x="2681" y="308"/>
                  </a:lnTo>
                  <a:lnTo>
                    <a:pt x="2644" y="282"/>
                  </a:lnTo>
                  <a:lnTo>
                    <a:pt x="2606" y="260"/>
                  </a:lnTo>
                  <a:lnTo>
                    <a:pt x="2569" y="235"/>
                  </a:lnTo>
                  <a:lnTo>
                    <a:pt x="2531" y="215"/>
                  </a:lnTo>
                  <a:lnTo>
                    <a:pt x="2491" y="194"/>
                  </a:lnTo>
                  <a:lnTo>
                    <a:pt x="2453" y="173"/>
                  </a:lnTo>
                  <a:lnTo>
                    <a:pt x="2411" y="154"/>
                  </a:lnTo>
                  <a:lnTo>
                    <a:pt x="2371" y="136"/>
                  </a:lnTo>
                  <a:lnTo>
                    <a:pt x="2329" y="119"/>
                  </a:lnTo>
                  <a:lnTo>
                    <a:pt x="2288" y="103"/>
                  </a:lnTo>
                  <a:lnTo>
                    <a:pt x="2246" y="87"/>
                  </a:lnTo>
                  <a:lnTo>
                    <a:pt x="2202" y="75"/>
                  </a:lnTo>
                  <a:lnTo>
                    <a:pt x="2160" y="61"/>
                  </a:lnTo>
                  <a:lnTo>
                    <a:pt x="2115" y="51"/>
                  </a:lnTo>
                  <a:lnTo>
                    <a:pt x="2072" y="41"/>
                  </a:lnTo>
                  <a:lnTo>
                    <a:pt x="2026" y="30"/>
                  </a:lnTo>
                  <a:lnTo>
                    <a:pt x="1981" y="23"/>
                  </a:lnTo>
                  <a:lnTo>
                    <a:pt x="1936" y="16"/>
                  </a:lnTo>
                  <a:lnTo>
                    <a:pt x="1891" y="11"/>
                  </a:lnTo>
                  <a:lnTo>
                    <a:pt x="1844" y="6"/>
                  </a:lnTo>
                  <a:lnTo>
                    <a:pt x="1798" y="2"/>
                  </a:lnTo>
                  <a:lnTo>
                    <a:pt x="1751" y="0"/>
                  </a:lnTo>
                  <a:lnTo>
                    <a:pt x="1703" y="0"/>
                  </a:lnTo>
                  <a:lnTo>
                    <a:pt x="1703" y="0"/>
                  </a:lnTo>
                  <a:lnTo>
                    <a:pt x="1659" y="0"/>
                  </a:lnTo>
                  <a:lnTo>
                    <a:pt x="1616" y="2"/>
                  </a:lnTo>
                  <a:lnTo>
                    <a:pt x="1572" y="6"/>
                  </a:lnTo>
                  <a:lnTo>
                    <a:pt x="1529" y="9"/>
                  </a:lnTo>
                  <a:lnTo>
                    <a:pt x="1487" y="14"/>
                  </a:lnTo>
                  <a:lnTo>
                    <a:pt x="1443" y="20"/>
                  </a:lnTo>
                  <a:lnTo>
                    <a:pt x="1402" y="27"/>
                  </a:lnTo>
                  <a:lnTo>
                    <a:pt x="1360" y="35"/>
                  </a:lnTo>
                  <a:lnTo>
                    <a:pt x="1320" y="44"/>
                  </a:lnTo>
                  <a:lnTo>
                    <a:pt x="1278" y="54"/>
                  </a:lnTo>
                  <a:lnTo>
                    <a:pt x="1238" y="65"/>
                  </a:lnTo>
                  <a:lnTo>
                    <a:pt x="1198" y="77"/>
                  </a:lnTo>
                  <a:lnTo>
                    <a:pt x="1118" y="103"/>
                  </a:lnTo>
                  <a:lnTo>
                    <a:pt x="1041" y="134"/>
                  </a:lnTo>
                  <a:lnTo>
                    <a:pt x="965" y="168"/>
                  </a:lnTo>
                  <a:lnTo>
                    <a:pt x="892" y="206"/>
                  </a:lnTo>
                  <a:lnTo>
                    <a:pt x="820" y="248"/>
                  </a:lnTo>
                  <a:lnTo>
                    <a:pt x="751" y="291"/>
                  </a:lnTo>
                  <a:lnTo>
                    <a:pt x="684" y="338"/>
                  </a:lnTo>
                  <a:lnTo>
                    <a:pt x="620" y="389"/>
                  </a:lnTo>
                  <a:lnTo>
                    <a:pt x="559" y="442"/>
                  </a:lnTo>
                  <a:lnTo>
                    <a:pt x="500" y="498"/>
                  </a:lnTo>
                  <a:lnTo>
                    <a:pt x="443" y="557"/>
                  </a:lnTo>
                  <a:lnTo>
                    <a:pt x="389" y="620"/>
                  </a:lnTo>
                  <a:lnTo>
                    <a:pt x="338" y="684"/>
                  </a:lnTo>
                  <a:lnTo>
                    <a:pt x="291" y="750"/>
                  </a:lnTo>
                  <a:lnTo>
                    <a:pt x="248" y="820"/>
                  </a:lnTo>
                  <a:lnTo>
                    <a:pt x="206" y="891"/>
                  </a:lnTo>
                  <a:lnTo>
                    <a:pt x="168" y="965"/>
                  </a:lnTo>
                  <a:lnTo>
                    <a:pt x="134" y="1039"/>
                  </a:lnTo>
                  <a:lnTo>
                    <a:pt x="103" y="1118"/>
                  </a:lnTo>
                  <a:lnTo>
                    <a:pt x="77" y="1196"/>
                  </a:lnTo>
                  <a:lnTo>
                    <a:pt x="65" y="1236"/>
                  </a:lnTo>
                  <a:lnTo>
                    <a:pt x="54" y="1278"/>
                  </a:lnTo>
                  <a:lnTo>
                    <a:pt x="44" y="1318"/>
                  </a:lnTo>
                  <a:lnTo>
                    <a:pt x="35" y="1360"/>
                  </a:lnTo>
                  <a:lnTo>
                    <a:pt x="27" y="1401"/>
                  </a:lnTo>
                  <a:lnTo>
                    <a:pt x="20" y="1443"/>
                  </a:lnTo>
                  <a:lnTo>
                    <a:pt x="14" y="1487"/>
                  </a:lnTo>
                  <a:lnTo>
                    <a:pt x="9" y="1528"/>
                  </a:lnTo>
                  <a:lnTo>
                    <a:pt x="6" y="1572"/>
                  </a:lnTo>
                  <a:lnTo>
                    <a:pt x="2" y="1615"/>
                  </a:lnTo>
                  <a:lnTo>
                    <a:pt x="0" y="1659"/>
                  </a:lnTo>
                  <a:lnTo>
                    <a:pt x="0" y="1702"/>
                  </a:lnTo>
                  <a:lnTo>
                    <a:pt x="0" y="1702"/>
                  </a:lnTo>
                  <a:lnTo>
                    <a:pt x="2" y="1784"/>
                  </a:lnTo>
                  <a:lnTo>
                    <a:pt x="7" y="1864"/>
                  </a:lnTo>
                  <a:lnTo>
                    <a:pt x="18" y="1942"/>
                  </a:lnTo>
                  <a:lnTo>
                    <a:pt x="30" y="2021"/>
                  </a:lnTo>
                  <a:lnTo>
                    <a:pt x="46" y="2097"/>
                  </a:lnTo>
                  <a:lnTo>
                    <a:pt x="67" y="2174"/>
                  </a:lnTo>
                  <a:lnTo>
                    <a:pt x="89" y="2247"/>
                  </a:lnTo>
                  <a:lnTo>
                    <a:pt x="115" y="2320"/>
                  </a:lnTo>
                  <a:lnTo>
                    <a:pt x="145" y="2391"/>
                  </a:lnTo>
                  <a:lnTo>
                    <a:pt x="178" y="2459"/>
                  </a:lnTo>
                  <a:lnTo>
                    <a:pt x="213" y="2527"/>
                  </a:lnTo>
                  <a:lnTo>
                    <a:pt x="251" y="2593"/>
                  </a:lnTo>
                  <a:lnTo>
                    <a:pt x="293" y="2658"/>
                  </a:lnTo>
                  <a:lnTo>
                    <a:pt x="336" y="2719"/>
                  </a:lnTo>
                  <a:lnTo>
                    <a:pt x="383" y="2778"/>
                  </a:lnTo>
                  <a:lnTo>
                    <a:pt x="432" y="2835"/>
                  </a:lnTo>
                  <a:lnTo>
                    <a:pt x="432" y="2835"/>
                  </a:lnTo>
                  <a:lnTo>
                    <a:pt x="462" y="2804"/>
                  </a:lnTo>
                  <a:lnTo>
                    <a:pt x="493" y="2772"/>
                  </a:lnTo>
                  <a:lnTo>
                    <a:pt x="524" y="2741"/>
                  </a:lnTo>
                  <a:lnTo>
                    <a:pt x="556" y="2712"/>
                  </a:lnTo>
                  <a:lnTo>
                    <a:pt x="589" y="2682"/>
                  </a:lnTo>
                  <a:lnTo>
                    <a:pt x="622" y="2654"/>
                  </a:lnTo>
                  <a:lnTo>
                    <a:pt x="657" y="2626"/>
                  </a:lnTo>
                  <a:lnTo>
                    <a:pt x="691" y="2598"/>
                  </a:lnTo>
                  <a:lnTo>
                    <a:pt x="728" y="2574"/>
                  </a:lnTo>
                  <a:lnTo>
                    <a:pt x="763" y="2548"/>
                  </a:lnTo>
                  <a:lnTo>
                    <a:pt x="801" y="2525"/>
                  </a:lnTo>
                  <a:lnTo>
                    <a:pt x="838" y="2503"/>
                  </a:lnTo>
                  <a:lnTo>
                    <a:pt x="876" y="2480"/>
                  </a:lnTo>
                  <a:lnTo>
                    <a:pt x="916" y="2459"/>
                  </a:lnTo>
                  <a:lnTo>
                    <a:pt x="956" y="2438"/>
                  </a:lnTo>
                  <a:lnTo>
                    <a:pt x="996" y="2419"/>
                  </a:lnTo>
                  <a:lnTo>
                    <a:pt x="1036" y="2402"/>
                  </a:lnTo>
                  <a:lnTo>
                    <a:pt x="1078" y="2384"/>
                  </a:lnTo>
                  <a:lnTo>
                    <a:pt x="1120" y="2369"/>
                  </a:lnTo>
                  <a:lnTo>
                    <a:pt x="1161" y="2355"/>
                  </a:lnTo>
                  <a:lnTo>
                    <a:pt x="1205" y="2341"/>
                  </a:lnTo>
                  <a:lnTo>
                    <a:pt x="1248" y="2327"/>
                  </a:lnTo>
                  <a:lnTo>
                    <a:pt x="1292" y="2317"/>
                  </a:lnTo>
                  <a:lnTo>
                    <a:pt x="1335" y="2306"/>
                  </a:lnTo>
                  <a:lnTo>
                    <a:pt x="1381" y="2297"/>
                  </a:lnTo>
                  <a:lnTo>
                    <a:pt x="1426" y="2289"/>
                  </a:lnTo>
                  <a:lnTo>
                    <a:pt x="1471" y="2282"/>
                  </a:lnTo>
                  <a:lnTo>
                    <a:pt x="1516" y="2277"/>
                  </a:lnTo>
                  <a:lnTo>
                    <a:pt x="1563" y="2271"/>
                  </a:lnTo>
                  <a:lnTo>
                    <a:pt x="1609" y="2268"/>
                  </a:lnTo>
                  <a:lnTo>
                    <a:pt x="1656" y="2266"/>
                  </a:lnTo>
                  <a:lnTo>
                    <a:pt x="1703" y="2266"/>
                  </a:lnTo>
                  <a:lnTo>
                    <a:pt x="1703" y="2266"/>
                  </a:lnTo>
                  <a:lnTo>
                    <a:pt x="1751" y="2266"/>
                  </a:lnTo>
                  <a:lnTo>
                    <a:pt x="1798" y="2268"/>
                  </a:lnTo>
                  <a:lnTo>
                    <a:pt x="1844" y="2271"/>
                  </a:lnTo>
                  <a:lnTo>
                    <a:pt x="1891" y="2277"/>
                  </a:lnTo>
                  <a:lnTo>
                    <a:pt x="1936" y="2282"/>
                  </a:lnTo>
                  <a:lnTo>
                    <a:pt x="1981" y="2289"/>
                  </a:lnTo>
                  <a:lnTo>
                    <a:pt x="2026" y="2297"/>
                  </a:lnTo>
                  <a:lnTo>
                    <a:pt x="2072" y="2306"/>
                  </a:lnTo>
                  <a:lnTo>
                    <a:pt x="2115" y="2317"/>
                  </a:lnTo>
                  <a:lnTo>
                    <a:pt x="2159" y="2327"/>
                  </a:lnTo>
                  <a:lnTo>
                    <a:pt x="2202" y="2341"/>
                  </a:lnTo>
                  <a:lnTo>
                    <a:pt x="2246" y="2355"/>
                  </a:lnTo>
                  <a:lnTo>
                    <a:pt x="2288" y="2369"/>
                  </a:lnTo>
                  <a:lnTo>
                    <a:pt x="2329" y="2384"/>
                  </a:lnTo>
                  <a:lnTo>
                    <a:pt x="2371" y="2402"/>
                  </a:lnTo>
                  <a:lnTo>
                    <a:pt x="2411" y="2419"/>
                  </a:lnTo>
                  <a:lnTo>
                    <a:pt x="2451" y="2438"/>
                  </a:lnTo>
                  <a:lnTo>
                    <a:pt x="2491" y="2459"/>
                  </a:lnTo>
                  <a:lnTo>
                    <a:pt x="2531" y="2480"/>
                  </a:lnTo>
                  <a:lnTo>
                    <a:pt x="2569" y="2503"/>
                  </a:lnTo>
                  <a:lnTo>
                    <a:pt x="2606" y="2525"/>
                  </a:lnTo>
                  <a:lnTo>
                    <a:pt x="2644" y="2548"/>
                  </a:lnTo>
                  <a:lnTo>
                    <a:pt x="2679" y="2574"/>
                  </a:lnTo>
                  <a:lnTo>
                    <a:pt x="2716" y="2598"/>
                  </a:lnTo>
                  <a:lnTo>
                    <a:pt x="2750" y="2626"/>
                  </a:lnTo>
                  <a:lnTo>
                    <a:pt x="2785" y="2654"/>
                  </a:lnTo>
                  <a:lnTo>
                    <a:pt x="2818" y="2682"/>
                  </a:lnTo>
                  <a:lnTo>
                    <a:pt x="2851" y="2712"/>
                  </a:lnTo>
                  <a:lnTo>
                    <a:pt x="2883" y="2741"/>
                  </a:lnTo>
                  <a:lnTo>
                    <a:pt x="2914" y="2772"/>
                  </a:lnTo>
                  <a:lnTo>
                    <a:pt x="2945" y="2804"/>
                  </a:lnTo>
                  <a:lnTo>
                    <a:pt x="2975" y="2835"/>
                  </a:lnTo>
                  <a:lnTo>
                    <a:pt x="2975" y="2835"/>
                  </a:lnTo>
                  <a:lnTo>
                    <a:pt x="2975" y="2835"/>
                  </a:lnTo>
                  <a:lnTo>
                    <a:pt x="2975" y="2835"/>
                  </a:lnTo>
                  <a:lnTo>
                    <a:pt x="3024" y="2778"/>
                  </a:lnTo>
                  <a:lnTo>
                    <a:pt x="3071" y="2719"/>
                  </a:lnTo>
                  <a:lnTo>
                    <a:pt x="3114" y="2656"/>
                  </a:lnTo>
                  <a:lnTo>
                    <a:pt x="3156" y="2593"/>
                  </a:lnTo>
                  <a:lnTo>
                    <a:pt x="3194" y="2527"/>
                  </a:lnTo>
                  <a:lnTo>
                    <a:pt x="3229" y="2459"/>
                  </a:lnTo>
                  <a:lnTo>
                    <a:pt x="3262" y="2390"/>
                  </a:lnTo>
                  <a:lnTo>
                    <a:pt x="3292" y="2320"/>
                  </a:lnTo>
                  <a:lnTo>
                    <a:pt x="3318" y="2247"/>
                  </a:lnTo>
                  <a:lnTo>
                    <a:pt x="3341" y="2174"/>
                  </a:lnTo>
                  <a:lnTo>
                    <a:pt x="3361" y="2097"/>
                  </a:lnTo>
                  <a:lnTo>
                    <a:pt x="3377" y="2021"/>
                  </a:lnTo>
                  <a:lnTo>
                    <a:pt x="3389" y="1942"/>
                  </a:lnTo>
                  <a:lnTo>
                    <a:pt x="3400" y="1864"/>
                  </a:lnTo>
                  <a:lnTo>
                    <a:pt x="3405" y="1784"/>
                  </a:lnTo>
                  <a:lnTo>
                    <a:pt x="3407" y="1702"/>
                  </a:lnTo>
                  <a:lnTo>
                    <a:pt x="3407" y="1702"/>
                  </a:lnTo>
                  <a:lnTo>
                    <a:pt x="3405" y="1622"/>
                  </a:lnTo>
                  <a:lnTo>
                    <a:pt x="3400" y="1542"/>
                  </a:lnTo>
                  <a:lnTo>
                    <a:pt x="3389" y="1462"/>
                  </a:lnTo>
                  <a:lnTo>
                    <a:pt x="3377" y="1384"/>
                  </a:lnTo>
                  <a:lnTo>
                    <a:pt x="3361" y="1307"/>
                  </a:lnTo>
                  <a:lnTo>
                    <a:pt x="3341" y="1232"/>
                  </a:lnTo>
                  <a:lnTo>
                    <a:pt x="3318" y="1159"/>
                  </a:lnTo>
                  <a:lnTo>
                    <a:pt x="3292" y="1086"/>
                  </a:lnTo>
                  <a:lnTo>
                    <a:pt x="3262" y="1015"/>
                  </a:lnTo>
                  <a:lnTo>
                    <a:pt x="3229" y="945"/>
                  </a:lnTo>
                  <a:lnTo>
                    <a:pt x="3194" y="879"/>
                  </a:lnTo>
                  <a:lnTo>
                    <a:pt x="3156" y="813"/>
                  </a:lnTo>
                  <a:lnTo>
                    <a:pt x="3114" y="749"/>
                  </a:lnTo>
                  <a:lnTo>
                    <a:pt x="3071" y="688"/>
                  </a:lnTo>
                  <a:lnTo>
                    <a:pt x="3024" y="627"/>
                  </a:lnTo>
                  <a:lnTo>
                    <a:pt x="2975" y="569"/>
                  </a:lnTo>
                  <a:lnTo>
                    <a:pt x="2975" y="569"/>
                  </a:lnTo>
                  <a:close/>
                </a:path>
              </a:pathLst>
            </a:custGeom>
            <a:solidFill>
              <a:srgbClr val="80B2AA"/>
            </a:solidFill>
            <a:ln w="57150">
              <a:solidFill>
                <a:schemeClr val="bg1"/>
              </a:solidFill>
              <a:prstDash val="solid"/>
              <a:round/>
            </a:ln>
          </p:spPr>
          <p:txBody>
            <a:bodyPr vert="horz" wrap="square" lIns="121920" tIns="1080000" rIns="121920" bIns="60960" anchor="t" anchorCtr="1" compatLnSpc="1">
              <a:normAutofit/>
            </a:bodyPr>
            <a:lstStyle/>
            <a:p>
              <a:pPr algn="ctr">
                <a:lnSpc>
                  <a:spcPct val="120000"/>
                </a:lnSpc>
                <a:defRPr/>
              </a:pPr>
              <a:endParaRPr lang="zh-CN" altLang="en-US" sz="1200" dirty="0">
                <a:solidFill>
                  <a:schemeClr val="bg1"/>
                </a:solidFill>
              </a:endParaRPr>
            </a:p>
          </p:txBody>
        </p:sp>
      </p:grpSp>
      <p:sp>
        <p:nvSpPr>
          <p:cNvPr id="102" name="矩形: 圆角 101"/>
          <p:cNvSpPr/>
          <p:nvPr/>
        </p:nvSpPr>
        <p:spPr>
          <a:xfrm>
            <a:off x="5536757" y="1790644"/>
            <a:ext cx="5711200" cy="3479856"/>
          </a:xfrm>
          <a:prstGeom prst="roundRect">
            <a:avLst/>
          </a:prstGeom>
          <a:solidFill>
            <a:srgbClr val="C8D8D1"/>
          </a:solidFill>
          <a:ln>
            <a:noFill/>
          </a:ln>
          <a:effectLst>
            <a:outerShdw blurRad="50800" dist="152400" dir="83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1" name="TextBox 1"/>
          <p:cNvSpPr txBox="1"/>
          <p:nvPr/>
        </p:nvSpPr>
        <p:spPr>
          <a:xfrm>
            <a:off x="5765965" y="2191744"/>
            <a:ext cx="5252784" cy="2677656"/>
          </a:xfrm>
          <a:prstGeom prst="rect">
            <a:avLst/>
          </a:prstGeom>
          <a:noFill/>
        </p:spPr>
        <p:txBody>
          <a:bodyPr wrap="square" rtlCol="0">
            <a:spAutoFit/>
          </a:bodyPr>
          <a:lstStyle/>
          <a:p>
            <a:pPr algn="just">
              <a:lnSpc>
                <a:spcPct val="150000"/>
              </a:lnSpc>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迄今为止的西方大国的崛起，无一不是通过</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殖民扩张和掠夺</a:t>
            </a:r>
            <a:r>
              <a:rPr lang="zh-CN" altLang="en-US" sz="1600" dirty="0">
                <a:solidFill>
                  <a:schemeClr val="bg2">
                    <a:lumMod val="10000"/>
                  </a:schemeClr>
                </a:solidFill>
                <a:latin typeface="微软雅黑" panose="020B0503020204020204" pitchFamily="34" charset="-122"/>
                <a:ea typeface="微软雅黑" panose="020B0503020204020204" pitchFamily="34" charset="-122"/>
              </a:rPr>
              <a:t>为基本实现形式，战争通常是大国崛起的基本手段。基于这样的历史，西方一些国家对于中国的崛起多存狐疑，并表现出</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时而大唱中国威胁论、时而又唱中国崩溃论</a:t>
            </a:r>
            <a:r>
              <a:rPr lang="zh-CN" altLang="en-US" sz="1600" dirty="0">
                <a:solidFill>
                  <a:schemeClr val="bg2">
                    <a:lumMod val="10000"/>
                  </a:schemeClr>
                </a:solidFill>
                <a:latin typeface="微软雅黑" panose="020B0503020204020204" pitchFamily="34" charset="-122"/>
                <a:ea typeface="微软雅黑" panose="020B0503020204020204" pitchFamily="34" charset="-122"/>
              </a:rPr>
              <a:t>的神经错乱般的胡言乱语，有的国家甚至仍抱着冷战时期的落后思维，企图围堵甚至遏制中国。</a:t>
            </a:r>
            <a:endParaRPr lang="zh-CN" altLang="en-US" sz="16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3212223" y="2451931"/>
            <a:ext cx="1467068" cy="400110"/>
          </a:xfrm>
          <a:prstGeom prst="rect">
            <a:avLst/>
          </a:prstGeom>
        </p:spPr>
        <p:txBody>
          <a:bodyPr wrap="none">
            <a:spAutoFit/>
          </a:bodyPr>
          <a:lstStyle/>
          <a:p>
            <a:pPr algn="ctr"/>
            <a:r>
              <a:rPr lang="zh-CN" altLang="en-US" sz="2000" b="1" dirty="0">
                <a:latin typeface="微软雅黑" panose="020B0503020204020204" pitchFamily="34" charset="-122"/>
                <a:ea typeface="微软雅黑" panose="020B0503020204020204" pitchFamily="34" charset="-122"/>
              </a:rPr>
              <a:t>中国威胁论</a:t>
            </a:r>
            <a:endParaRPr lang="zh-CN" altLang="en-US" sz="2000" b="1" dirty="0">
              <a:latin typeface="微软雅黑" panose="020B0503020204020204" pitchFamily="34" charset="-122"/>
              <a:ea typeface="微软雅黑" panose="020B0503020204020204" pitchFamily="34" charset="-122"/>
            </a:endParaRPr>
          </a:p>
        </p:txBody>
      </p:sp>
      <p:sp>
        <p:nvSpPr>
          <p:cNvPr id="3" name="矩形 2"/>
          <p:cNvSpPr/>
          <p:nvPr/>
        </p:nvSpPr>
        <p:spPr>
          <a:xfrm>
            <a:off x="1311194" y="2458058"/>
            <a:ext cx="1210588" cy="400110"/>
          </a:xfrm>
          <a:prstGeom prst="rect">
            <a:avLst/>
          </a:prstGeom>
        </p:spPr>
        <p:txBody>
          <a:bodyPr wrap="none">
            <a:spAutoFit/>
          </a:bodyPr>
          <a:lstStyle/>
          <a:p>
            <a:pPr algn="ctr"/>
            <a:r>
              <a:rPr lang="zh-CN" altLang="en-US" sz="2000" b="1" dirty="0">
                <a:latin typeface="微软雅黑" panose="020B0503020204020204" pitchFamily="34" charset="-122"/>
                <a:ea typeface="微软雅黑" panose="020B0503020204020204" pitchFamily="34" charset="-122"/>
              </a:rPr>
              <a:t>多存狐疑</a:t>
            </a:r>
            <a:endParaRPr lang="zh-CN" altLang="en-US" sz="2000" b="1" dirty="0">
              <a:latin typeface="微软雅黑" panose="020B0503020204020204" pitchFamily="34" charset="-122"/>
              <a:ea typeface="微软雅黑" panose="020B0503020204020204" pitchFamily="34" charset="-122"/>
            </a:endParaRPr>
          </a:p>
        </p:txBody>
      </p:sp>
      <p:sp>
        <p:nvSpPr>
          <p:cNvPr id="4" name="矩形 3"/>
          <p:cNvSpPr/>
          <p:nvPr/>
        </p:nvSpPr>
        <p:spPr>
          <a:xfrm>
            <a:off x="3105306" y="4038547"/>
            <a:ext cx="1467068" cy="400110"/>
          </a:xfrm>
          <a:prstGeom prst="rect">
            <a:avLst/>
          </a:prstGeom>
        </p:spPr>
        <p:txBody>
          <a:bodyPr wrap="none">
            <a:spAutoFit/>
          </a:bodyPr>
          <a:lstStyle/>
          <a:p>
            <a:pPr algn="ctr"/>
            <a:r>
              <a:rPr lang="zh-CN" altLang="en-US" sz="2000" b="1" dirty="0">
                <a:latin typeface="微软雅黑" panose="020B0503020204020204" pitchFamily="34" charset="-122"/>
                <a:ea typeface="微软雅黑" panose="020B0503020204020204" pitchFamily="34" charset="-122"/>
              </a:rPr>
              <a:t>中国崩溃论</a:t>
            </a:r>
            <a:endParaRPr lang="zh-CN" altLang="en-US" sz="2000" b="1" dirty="0">
              <a:latin typeface="微软雅黑" panose="020B0503020204020204" pitchFamily="34" charset="-122"/>
              <a:ea typeface="微软雅黑" panose="020B0503020204020204" pitchFamily="34" charset="-122"/>
            </a:endParaRPr>
          </a:p>
        </p:txBody>
      </p:sp>
      <p:sp>
        <p:nvSpPr>
          <p:cNvPr id="5" name="矩形 4"/>
          <p:cNvSpPr/>
          <p:nvPr/>
        </p:nvSpPr>
        <p:spPr>
          <a:xfrm>
            <a:off x="1183707" y="4039554"/>
            <a:ext cx="1210588" cy="400110"/>
          </a:xfrm>
          <a:prstGeom prst="rect">
            <a:avLst/>
          </a:prstGeom>
        </p:spPr>
        <p:txBody>
          <a:bodyPr wrap="none">
            <a:spAutoFit/>
          </a:bodyPr>
          <a:lstStyle/>
          <a:p>
            <a:pPr algn="ctr"/>
            <a:r>
              <a:rPr lang="zh-CN" altLang="en-US" sz="2000" b="1" dirty="0">
                <a:latin typeface="微软雅黑" panose="020B0503020204020204" pitchFamily="34" charset="-122"/>
                <a:ea typeface="微软雅黑" panose="020B0503020204020204" pitchFamily="34" charset="-122"/>
              </a:rPr>
              <a:t>侵略战争</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additive="base">
                                        <p:cTn id="28" dur="500" fill="hold"/>
                                        <p:tgtEl>
                                          <p:spTgt spid="102"/>
                                        </p:tgtEl>
                                        <p:attrNameLst>
                                          <p:attrName>ppt_x</p:attrName>
                                        </p:attrNameLst>
                                      </p:cBhvr>
                                      <p:tavLst>
                                        <p:tav tm="0">
                                          <p:val>
                                            <p:strVal val="#ppt_x"/>
                                          </p:val>
                                        </p:tav>
                                        <p:tav tm="100000">
                                          <p:val>
                                            <p:strVal val="#ppt_x"/>
                                          </p:val>
                                        </p:tav>
                                      </p:tavLst>
                                    </p:anim>
                                    <p:anim calcmode="lin" valueType="num">
                                      <p:cBhvr additive="base">
                                        <p:cTn id="29" dur="500" fill="hold"/>
                                        <p:tgtEl>
                                          <p:spTgt spid="10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1"/>
                                        </p:tgtEl>
                                        <p:attrNameLst>
                                          <p:attrName>style.visibility</p:attrName>
                                        </p:attrNameLst>
                                      </p:cBhvr>
                                      <p:to>
                                        <p:strVal val="visible"/>
                                      </p:to>
                                    </p:set>
                                    <p:anim calcmode="lin" valueType="num">
                                      <p:cBhvr additive="base">
                                        <p:cTn id="32" dur="500" fill="hold"/>
                                        <p:tgtEl>
                                          <p:spTgt spid="101"/>
                                        </p:tgtEl>
                                        <p:attrNameLst>
                                          <p:attrName>ppt_x</p:attrName>
                                        </p:attrNameLst>
                                      </p:cBhvr>
                                      <p:tavLst>
                                        <p:tav tm="0">
                                          <p:val>
                                            <p:strVal val="#ppt_x"/>
                                          </p:val>
                                        </p:tav>
                                        <p:tav tm="100000">
                                          <p:val>
                                            <p:strVal val="#ppt_x"/>
                                          </p:val>
                                        </p:tav>
                                      </p:tavLst>
                                    </p:anim>
                                    <p:anim calcmode="lin" valueType="num">
                                      <p:cBhvr additive="base">
                                        <p:cTn id="33"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1" grpId="0"/>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477976" y="2029795"/>
            <a:ext cx="10113824" cy="1640505"/>
          </a:xfrm>
          <a:prstGeom prst="roundRect">
            <a:avLst/>
          </a:prstGeom>
          <a:solidFill>
            <a:srgbClr val="B1D0CC"/>
          </a:solidFill>
          <a:ln>
            <a:solidFill>
              <a:srgbClr val="B1D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17992" y="2219102"/>
            <a:ext cx="10073808" cy="3658353"/>
            <a:chOff x="1279992" y="2701702"/>
            <a:chExt cx="10073808" cy="3805911"/>
          </a:xfrm>
        </p:grpSpPr>
        <p:grpSp>
          <p:nvGrpSpPr>
            <p:cNvPr id="25" name="组合 24"/>
            <p:cNvGrpSpPr/>
            <p:nvPr/>
          </p:nvGrpSpPr>
          <p:grpSpPr>
            <a:xfrm>
              <a:off x="1279992" y="2701702"/>
              <a:ext cx="10073808" cy="1619108"/>
              <a:chOff x="2603328" y="3733310"/>
              <a:chExt cx="7150188" cy="1344405"/>
            </a:xfrm>
          </p:grpSpPr>
          <p:sp>
            <p:nvSpPr>
              <p:cNvPr id="8" name="任意多边形 9"/>
              <p:cNvSpPr/>
              <p:nvPr/>
            </p:nvSpPr>
            <p:spPr bwMode="auto">
              <a:xfrm>
                <a:off x="2603328" y="4967734"/>
                <a:ext cx="7150188" cy="109981"/>
              </a:xfrm>
              <a:custGeom>
                <a:avLst/>
                <a:gdLst>
                  <a:gd name="T0" fmla="*/ 0 w 3432175"/>
                  <a:gd name="T1" fmla="*/ 0 h 164148"/>
                  <a:gd name="T2" fmla="*/ 104442 w 3432175"/>
                  <a:gd name="T3" fmla="*/ 107356 h 164148"/>
                  <a:gd name="T4" fmla="*/ 3327733 w 3432175"/>
                  <a:gd name="T5" fmla="*/ 107356 h 164148"/>
                  <a:gd name="T6" fmla="*/ 3432175 w 3432175"/>
                  <a:gd name="T7" fmla="*/ 0 h 164148"/>
                  <a:gd name="T8" fmla="*/ 3432175 w 3432175"/>
                  <a:gd name="T9" fmla="*/ 55522 h 164148"/>
                  <a:gd name="T10" fmla="*/ 3327733 w 3432175"/>
                  <a:gd name="T11" fmla="*/ 162878 h 164148"/>
                  <a:gd name="T12" fmla="*/ 104442 w 3432175"/>
                  <a:gd name="T13" fmla="*/ 162878 h 164148"/>
                  <a:gd name="T14" fmla="*/ 0 w 3432175"/>
                  <a:gd name="T15" fmla="*/ 55522 h 164148"/>
                  <a:gd name="T16" fmla="*/ 0 w 3432175"/>
                  <a:gd name="T17" fmla="*/ 0 h 164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32175"/>
                  <a:gd name="T28" fmla="*/ 0 h 164148"/>
                  <a:gd name="T29" fmla="*/ 3432175 w 3432175"/>
                  <a:gd name="T30" fmla="*/ 164148 h 164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32175" h="164148">
                    <a:moveTo>
                      <a:pt x="0" y="0"/>
                    </a:moveTo>
                    <a:cubicBezTo>
                      <a:pt x="0" y="61309"/>
                      <a:pt x="46819" y="108193"/>
                      <a:pt x="104442" y="108193"/>
                    </a:cubicBezTo>
                    <a:cubicBezTo>
                      <a:pt x="104442" y="108193"/>
                      <a:pt x="104442" y="108193"/>
                      <a:pt x="3327733" y="108193"/>
                    </a:cubicBezTo>
                    <a:cubicBezTo>
                      <a:pt x="3385356" y="108193"/>
                      <a:pt x="3432175" y="61309"/>
                      <a:pt x="3432175" y="0"/>
                    </a:cubicBezTo>
                    <a:lnTo>
                      <a:pt x="3432175" y="55955"/>
                    </a:lnTo>
                    <a:cubicBezTo>
                      <a:pt x="3432175" y="117264"/>
                      <a:pt x="3385356" y="164148"/>
                      <a:pt x="3327733" y="164148"/>
                    </a:cubicBezTo>
                    <a:cubicBezTo>
                      <a:pt x="104442" y="164148"/>
                      <a:pt x="104442" y="164148"/>
                      <a:pt x="104442" y="164148"/>
                    </a:cubicBezTo>
                    <a:cubicBezTo>
                      <a:pt x="46819" y="164148"/>
                      <a:pt x="0" y="117264"/>
                      <a:pt x="0" y="55955"/>
                    </a:cubicBezTo>
                    <a:lnTo>
                      <a:pt x="0" y="0"/>
                    </a:lnTo>
                    <a:close/>
                  </a:path>
                </a:pathLst>
              </a:custGeom>
              <a:solidFill>
                <a:srgbClr val="80B2AA"/>
              </a:solidFill>
              <a:ln w="9525">
                <a:noFill/>
                <a:round/>
              </a:ln>
            </p:spPr>
            <p:txBody>
              <a:bodyPr anchor="ctr"/>
              <a:lstStyle/>
              <a:p>
                <a:endParaRPr lang="zh-CN" altLang="en-US" dirty="0">
                  <a:ea typeface="微软雅黑" panose="020B0503020204020204" pitchFamily="34" charset="-122"/>
                </a:endParaRPr>
              </a:p>
            </p:txBody>
          </p:sp>
          <p:sp>
            <p:nvSpPr>
              <p:cNvPr id="24" name="Rectangle 40"/>
              <p:cNvSpPr>
                <a:spLocks noChangeArrowheads="1"/>
              </p:cNvSpPr>
              <p:nvPr/>
            </p:nvSpPr>
            <p:spPr bwMode="auto">
              <a:xfrm>
                <a:off x="2782883" y="3733310"/>
                <a:ext cx="6592035" cy="1047789"/>
              </a:xfrm>
              <a:prstGeom prst="rect">
                <a:avLst/>
              </a:prstGeom>
              <a:noFill/>
              <a:ln w="9525">
                <a:noFill/>
                <a:miter lim="800000"/>
              </a:ln>
            </p:spPr>
            <p:txBody>
              <a:bodyPr wrap="square">
                <a:spAutoFit/>
              </a:bodyPr>
              <a:lstStyle/>
              <a:p>
                <a:pPr>
                  <a:lnSpc>
                    <a:spcPct val="200000"/>
                  </a:lnSpc>
                </a:pPr>
                <a:r>
                  <a:rPr lang="zh-CN" altLang="en-US" b="1" dirty="0">
                    <a:solidFill>
                      <a:schemeClr val="bg2">
                        <a:lumMod val="25000"/>
                      </a:schemeClr>
                    </a:solidFill>
                    <a:latin typeface="微软雅黑" panose="020B0503020204020204" pitchFamily="34" charset="-122"/>
                    <a:ea typeface="微软雅黑" panose="020B0503020204020204" pitchFamily="34" charset="-122"/>
                  </a:rPr>
                  <a:t>判断中国的崛起</a:t>
                </a:r>
                <a:r>
                  <a:rPr lang="zh-CN" altLang="en-US" sz="2000" b="1" dirty="0">
                    <a:solidFill>
                      <a:srgbClr val="FF0000"/>
                    </a:solidFill>
                    <a:latin typeface="微软雅黑" panose="020B0503020204020204" pitchFamily="34" charset="-122"/>
                    <a:ea typeface="微软雅黑" panose="020B0503020204020204" pitchFamily="34" charset="-122"/>
                  </a:rPr>
                  <a:t>不能</a:t>
                </a:r>
                <a:r>
                  <a:rPr lang="zh-CN" altLang="en-US" b="1" dirty="0">
                    <a:solidFill>
                      <a:schemeClr val="bg2">
                        <a:lumMod val="25000"/>
                      </a:schemeClr>
                    </a:solidFill>
                    <a:latin typeface="微软雅黑" panose="020B0503020204020204" pitchFamily="34" charset="-122"/>
                    <a:ea typeface="微软雅黑" panose="020B0503020204020204" pitchFamily="34" charset="-122"/>
                  </a:rPr>
                  <a:t>基于西方的历史观，而</a:t>
                </a:r>
                <a:r>
                  <a:rPr lang="zh-CN" altLang="en-US" sz="2000" b="1" dirty="0">
                    <a:solidFill>
                      <a:srgbClr val="FF0000"/>
                    </a:solidFill>
                    <a:latin typeface="微软雅黑" panose="020B0503020204020204" pitchFamily="34" charset="-122"/>
                    <a:ea typeface="微软雅黑" panose="020B0503020204020204" pitchFamily="34" charset="-122"/>
                  </a:rPr>
                  <a:t>只能</a:t>
                </a:r>
                <a:r>
                  <a:rPr lang="zh-CN" altLang="en-US" b="1" dirty="0">
                    <a:solidFill>
                      <a:schemeClr val="bg2">
                        <a:lumMod val="25000"/>
                      </a:schemeClr>
                    </a:solidFill>
                    <a:latin typeface="微软雅黑" panose="020B0503020204020204" pitchFamily="34" charset="-122"/>
                    <a:ea typeface="微软雅黑" panose="020B0503020204020204" pitchFamily="34" charset="-122"/>
                  </a:rPr>
                  <a:t>基于中国历史的发展，这样得出的结论才符合中国社会发展的基本逻辑。</a:t>
                </a:r>
                <a:endParaRPr lang="zh-CN" altLang="en-US" b="1" dirty="0">
                  <a:solidFill>
                    <a:schemeClr val="bg2">
                      <a:lumMod val="25000"/>
                    </a:schemeClr>
                  </a:solidFill>
                </a:endParaRPr>
              </a:p>
            </p:txBody>
          </p:sp>
        </p:grpSp>
        <p:sp>
          <p:nvSpPr>
            <p:cNvPr id="26" name="Rectangle 40"/>
            <p:cNvSpPr>
              <a:spLocks noChangeArrowheads="1"/>
            </p:cNvSpPr>
            <p:nvPr/>
          </p:nvSpPr>
          <p:spPr bwMode="auto">
            <a:xfrm>
              <a:off x="1777335" y="5584283"/>
              <a:ext cx="3395457" cy="923330"/>
            </a:xfrm>
            <a:prstGeom prst="rect">
              <a:avLst/>
            </a:prstGeom>
            <a:noFill/>
            <a:ln w="9525">
              <a:noFill/>
              <a:miter lim="800000"/>
            </a:ln>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历史还将表明，这些以西方历史观判断中国崛起而得出的结论和采取的行动，是错误的。</a:t>
              </a:r>
              <a:endParaRPr lang="zh-CN" altLang="en-US" b="1" dirty="0">
                <a:solidFill>
                  <a:schemeClr val="bg1"/>
                </a:solidFill>
              </a:endParaRPr>
            </a:p>
          </p:txBody>
        </p:sp>
      </p:grpSp>
      <p:sp>
        <p:nvSpPr>
          <p:cNvPr id="4" name="矩形 3"/>
          <p:cNvSpPr/>
          <p:nvPr/>
        </p:nvSpPr>
        <p:spPr>
          <a:xfrm>
            <a:off x="770965" y="1132885"/>
            <a:ext cx="2954655" cy="646331"/>
          </a:xfrm>
          <a:prstGeom prst="rect">
            <a:avLst/>
          </a:prstGeom>
        </p:spPr>
        <p:txBody>
          <a:bodyPr wrap="none">
            <a:spAutoFit/>
          </a:bodyPr>
          <a:lstStyle/>
          <a:p>
            <a:pPr algn="ctr"/>
            <a:r>
              <a:rPr lang="zh-CN" altLang="en-US" sz="3600" b="1" dirty="0">
                <a:solidFill>
                  <a:srgbClr val="FF0000"/>
                </a:solidFill>
                <a:latin typeface="微软雅黑" panose="020B0503020204020204" pitchFamily="34" charset="-122"/>
                <a:ea typeface="微软雅黑" panose="020B0503020204020204" pitchFamily="34" charset="-122"/>
              </a:rPr>
              <a:t>历史将证明：</a:t>
            </a:r>
            <a:endParaRPr lang="id-ID" altLang="en-US" sz="3600" b="1" dirty="0">
              <a:solidFill>
                <a:srgbClr val="FF0000"/>
              </a:solidFill>
              <a:latin typeface="微软雅黑" panose="020B0503020204020204" pitchFamily="34" charset="-122"/>
              <a:ea typeface="微软雅黑" panose="020B0503020204020204" pitchFamily="34" charset="-122"/>
            </a:endParaRPr>
          </a:p>
        </p:txBody>
      </p:sp>
      <p:sp>
        <p:nvSpPr>
          <p:cNvPr id="18" name="任意多边形 9"/>
          <p:cNvSpPr/>
          <p:nvPr/>
        </p:nvSpPr>
        <p:spPr bwMode="auto">
          <a:xfrm rot="10800000">
            <a:off x="517992" y="1873870"/>
            <a:ext cx="10073808" cy="115796"/>
          </a:xfrm>
          <a:custGeom>
            <a:avLst/>
            <a:gdLst>
              <a:gd name="T0" fmla="*/ 0 w 3432175"/>
              <a:gd name="T1" fmla="*/ 0 h 164148"/>
              <a:gd name="T2" fmla="*/ 104442 w 3432175"/>
              <a:gd name="T3" fmla="*/ 107356 h 164148"/>
              <a:gd name="T4" fmla="*/ 3327733 w 3432175"/>
              <a:gd name="T5" fmla="*/ 107356 h 164148"/>
              <a:gd name="T6" fmla="*/ 3432175 w 3432175"/>
              <a:gd name="T7" fmla="*/ 0 h 164148"/>
              <a:gd name="T8" fmla="*/ 3432175 w 3432175"/>
              <a:gd name="T9" fmla="*/ 55522 h 164148"/>
              <a:gd name="T10" fmla="*/ 3327733 w 3432175"/>
              <a:gd name="T11" fmla="*/ 162878 h 164148"/>
              <a:gd name="T12" fmla="*/ 104442 w 3432175"/>
              <a:gd name="T13" fmla="*/ 162878 h 164148"/>
              <a:gd name="T14" fmla="*/ 0 w 3432175"/>
              <a:gd name="T15" fmla="*/ 55522 h 164148"/>
              <a:gd name="T16" fmla="*/ 0 w 3432175"/>
              <a:gd name="T17" fmla="*/ 0 h 164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32175"/>
              <a:gd name="T28" fmla="*/ 0 h 164148"/>
              <a:gd name="T29" fmla="*/ 3432175 w 3432175"/>
              <a:gd name="T30" fmla="*/ 164148 h 164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32175" h="164148">
                <a:moveTo>
                  <a:pt x="0" y="0"/>
                </a:moveTo>
                <a:cubicBezTo>
                  <a:pt x="0" y="61309"/>
                  <a:pt x="46819" y="108193"/>
                  <a:pt x="104442" y="108193"/>
                </a:cubicBezTo>
                <a:cubicBezTo>
                  <a:pt x="104442" y="108193"/>
                  <a:pt x="104442" y="108193"/>
                  <a:pt x="3327733" y="108193"/>
                </a:cubicBezTo>
                <a:cubicBezTo>
                  <a:pt x="3385356" y="108193"/>
                  <a:pt x="3432175" y="61309"/>
                  <a:pt x="3432175" y="0"/>
                </a:cubicBezTo>
                <a:lnTo>
                  <a:pt x="3432175" y="55955"/>
                </a:lnTo>
                <a:cubicBezTo>
                  <a:pt x="3432175" y="117264"/>
                  <a:pt x="3385356" y="164148"/>
                  <a:pt x="3327733" y="164148"/>
                </a:cubicBezTo>
                <a:cubicBezTo>
                  <a:pt x="104442" y="164148"/>
                  <a:pt x="104442" y="164148"/>
                  <a:pt x="104442" y="164148"/>
                </a:cubicBezTo>
                <a:cubicBezTo>
                  <a:pt x="46819" y="164148"/>
                  <a:pt x="0" y="117264"/>
                  <a:pt x="0" y="55955"/>
                </a:cubicBezTo>
                <a:lnTo>
                  <a:pt x="0" y="0"/>
                </a:lnTo>
                <a:close/>
              </a:path>
            </a:pathLst>
          </a:custGeom>
          <a:solidFill>
            <a:srgbClr val="80B2AA"/>
          </a:solidFill>
          <a:ln w="9525">
            <a:noFill/>
            <a:round/>
          </a:ln>
        </p:spPr>
        <p:txBody>
          <a:bodyPr anchor="ctr"/>
          <a:lstStyle/>
          <a:p>
            <a:endParaRPr lang="zh-CN" altLang="en-US" dirty="0">
              <a:ea typeface="微软雅黑" panose="020B0503020204020204" pitchFamily="34" charset="-122"/>
            </a:endParaRPr>
          </a:p>
        </p:txBody>
      </p:sp>
      <p:sp>
        <p:nvSpPr>
          <p:cNvPr id="21" name="矩形: 圆角 20"/>
          <p:cNvSpPr/>
          <p:nvPr/>
        </p:nvSpPr>
        <p:spPr>
          <a:xfrm>
            <a:off x="457968" y="4201494"/>
            <a:ext cx="10113824" cy="1640505"/>
          </a:xfrm>
          <a:prstGeom prst="roundRect">
            <a:avLst/>
          </a:prstGeom>
          <a:solidFill>
            <a:srgbClr val="B1D0CC"/>
          </a:solidFill>
          <a:ln>
            <a:solidFill>
              <a:srgbClr val="B1D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477976" y="4741616"/>
            <a:ext cx="10073808" cy="1268292"/>
            <a:chOff x="1279992" y="3052516"/>
            <a:chExt cx="10073808" cy="1268292"/>
          </a:xfrm>
        </p:grpSpPr>
        <p:sp>
          <p:nvSpPr>
            <p:cNvPr id="30" name="任意多边形 9"/>
            <p:cNvSpPr/>
            <p:nvPr/>
          </p:nvSpPr>
          <p:spPr bwMode="auto">
            <a:xfrm>
              <a:off x="1279992" y="4188355"/>
              <a:ext cx="10073808" cy="132453"/>
            </a:xfrm>
            <a:custGeom>
              <a:avLst/>
              <a:gdLst>
                <a:gd name="T0" fmla="*/ 0 w 3432175"/>
                <a:gd name="T1" fmla="*/ 0 h 164148"/>
                <a:gd name="T2" fmla="*/ 104442 w 3432175"/>
                <a:gd name="T3" fmla="*/ 107356 h 164148"/>
                <a:gd name="T4" fmla="*/ 3327733 w 3432175"/>
                <a:gd name="T5" fmla="*/ 107356 h 164148"/>
                <a:gd name="T6" fmla="*/ 3432175 w 3432175"/>
                <a:gd name="T7" fmla="*/ 0 h 164148"/>
                <a:gd name="T8" fmla="*/ 3432175 w 3432175"/>
                <a:gd name="T9" fmla="*/ 55522 h 164148"/>
                <a:gd name="T10" fmla="*/ 3327733 w 3432175"/>
                <a:gd name="T11" fmla="*/ 162878 h 164148"/>
                <a:gd name="T12" fmla="*/ 104442 w 3432175"/>
                <a:gd name="T13" fmla="*/ 162878 h 164148"/>
                <a:gd name="T14" fmla="*/ 0 w 3432175"/>
                <a:gd name="T15" fmla="*/ 55522 h 164148"/>
                <a:gd name="T16" fmla="*/ 0 w 3432175"/>
                <a:gd name="T17" fmla="*/ 0 h 164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32175"/>
                <a:gd name="T28" fmla="*/ 0 h 164148"/>
                <a:gd name="T29" fmla="*/ 3432175 w 3432175"/>
                <a:gd name="T30" fmla="*/ 164148 h 164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32175" h="164148">
                  <a:moveTo>
                    <a:pt x="0" y="0"/>
                  </a:moveTo>
                  <a:cubicBezTo>
                    <a:pt x="0" y="61309"/>
                    <a:pt x="46819" y="108193"/>
                    <a:pt x="104442" y="108193"/>
                  </a:cubicBezTo>
                  <a:cubicBezTo>
                    <a:pt x="104442" y="108193"/>
                    <a:pt x="104442" y="108193"/>
                    <a:pt x="3327733" y="108193"/>
                  </a:cubicBezTo>
                  <a:cubicBezTo>
                    <a:pt x="3385356" y="108193"/>
                    <a:pt x="3432175" y="61309"/>
                    <a:pt x="3432175" y="0"/>
                  </a:cubicBezTo>
                  <a:lnTo>
                    <a:pt x="3432175" y="55955"/>
                  </a:lnTo>
                  <a:cubicBezTo>
                    <a:pt x="3432175" y="117264"/>
                    <a:pt x="3385356" y="164148"/>
                    <a:pt x="3327733" y="164148"/>
                  </a:cubicBezTo>
                  <a:cubicBezTo>
                    <a:pt x="104442" y="164148"/>
                    <a:pt x="104442" y="164148"/>
                    <a:pt x="104442" y="164148"/>
                  </a:cubicBezTo>
                  <a:cubicBezTo>
                    <a:pt x="46819" y="164148"/>
                    <a:pt x="0" y="117264"/>
                    <a:pt x="0" y="55955"/>
                  </a:cubicBezTo>
                  <a:lnTo>
                    <a:pt x="0" y="0"/>
                  </a:lnTo>
                  <a:close/>
                </a:path>
              </a:pathLst>
            </a:custGeom>
            <a:solidFill>
              <a:srgbClr val="80B2AA"/>
            </a:solidFill>
            <a:ln w="9525">
              <a:noFill/>
              <a:round/>
            </a:ln>
          </p:spPr>
          <p:txBody>
            <a:bodyPr anchor="ctr"/>
            <a:lstStyle/>
            <a:p>
              <a:endParaRPr lang="zh-CN" altLang="en-US" dirty="0">
                <a:ea typeface="微软雅黑" panose="020B0503020204020204" pitchFamily="34" charset="-122"/>
              </a:endParaRPr>
            </a:p>
          </p:txBody>
        </p:sp>
        <p:sp>
          <p:nvSpPr>
            <p:cNvPr id="27" name="Rectangle 40"/>
            <p:cNvSpPr>
              <a:spLocks noChangeArrowheads="1"/>
            </p:cNvSpPr>
            <p:nvPr/>
          </p:nvSpPr>
          <p:spPr bwMode="auto">
            <a:xfrm>
              <a:off x="1635943" y="3052516"/>
              <a:ext cx="9401922" cy="369332"/>
            </a:xfrm>
            <a:prstGeom prst="rect">
              <a:avLst/>
            </a:prstGeom>
            <a:noFill/>
            <a:ln w="9525">
              <a:noFill/>
              <a:miter lim="800000"/>
            </a:ln>
          </p:spPr>
          <p:txBody>
            <a:bodyPr wrap="square">
              <a:sp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rPr>
                <a:t>历史还将表明，这些以西方历史观判断中国崛起而得出的结论和采取的行动，是错误的。</a:t>
              </a:r>
              <a:endParaRPr lang="zh-CN" altLang="en-US" b="1" dirty="0">
                <a:solidFill>
                  <a:schemeClr val="bg2">
                    <a:lumMod val="25000"/>
                  </a:schemeClr>
                </a:solidFill>
              </a:endParaRPr>
            </a:p>
          </p:txBody>
        </p:sp>
      </p:grpSp>
      <p:sp>
        <p:nvSpPr>
          <p:cNvPr id="32" name="任意多边形 9"/>
          <p:cNvSpPr/>
          <p:nvPr/>
        </p:nvSpPr>
        <p:spPr bwMode="auto">
          <a:xfrm rot="10800000">
            <a:off x="477976" y="4045570"/>
            <a:ext cx="10073808" cy="120467"/>
          </a:xfrm>
          <a:custGeom>
            <a:avLst/>
            <a:gdLst>
              <a:gd name="T0" fmla="*/ 0 w 3432175"/>
              <a:gd name="T1" fmla="*/ 0 h 164148"/>
              <a:gd name="T2" fmla="*/ 104442 w 3432175"/>
              <a:gd name="T3" fmla="*/ 107356 h 164148"/>
              <a:gd name="T4" fmla="*/ 3327733 w 3432175"/>
              <a:gd name="T5" fmla="*/ 107356 h 164148"/>
              <a:gd name="T6" fmla="*/ 3432175 w 3432175"/>
              <a:gd name="T7" fmla="*/ 0 h 164148"/>
              <a:gd name="T8" fmla="*/ 3432175 w 3432175"/>
              <a:gd name="T9" fmla="*/ 55522 h 164148"/>
              <a:gd name="T10" fmla="*/ 3327733 w 3432175"/>
              <a:gd name="T11" fmla="*/ 162878 h 164148"/>
              <a:gd name="T12" fmla="*/ 104442 w 3432175"/>
              <a:gd name="T13" fmla="*/ 162878 h 164148"/>
              <a:gd name="T14" fmla="*/ 0 w 3432175"/>
              <a:gd name="T15" fmla="*/ 55522 h 164148"/>
              <a:gd name="T16" fmla="*/ 0 w 3432175"/>
              <a:gd name="T17" fmla="*/ 0 h 164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32175"/>
              <a:gd name="T28" fmla="*/ 0 h 164148"/>
              <a:gd name="T29" fmla="*/ 3432175 w 3432175"/>
              <a:gd name="T30" fmla="*/ 164148 h 164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32175" h="164148">
                <a:moveTo>
                  <a:pt x="0" y="0"/>
                </a:moveTo>
                <a:cubicBezTo>
                  <a:pt x="0" y="61309"/>
                  <a:pt x="46819" y="108193"/>
                  <a:pt x="104442" y="108193"/>
                </a:cubicBezTo>
                <a:cubicBezTo>
                  <a:pt x="104442" y="108193"/>
                  <a:pt x="104442" y="108193"/>
                  <a:pt x="3327733" y="108193"/>
                </a:cubicBezTo>
                <a:cubicBezTo>
                  <a:pt x="3385356" y="108193"/>
                  <a:pt x="3432175" y="61309"/>
                  <a:pt x="3432175" y="0"/>
                </a:cubicBezTo>
                <a:lnTo>
                  <a:pt x="3432175" y="55955"/>
                </a:lnTo>
                <a:cubicBezTo>
                  <a:pt x="3432175" y="117264"/>
                  <a:pt x="3385356" y="164148"/>
                  <a:pt x="3327733" y="164148"/>
                </a:cubicBezTo>
                <a:cubicBezTo>
                  <a:pt x="104442" y="164148"/>
                  <a:pt x="104442" y="164148"/>
                  <a:pt x="104442" y="164148"/>
                </a:cubicBezTo>
                <a:cubicBezTo>
                  <a:pt x="46819" y="164148"/>
                  <a:pt x="0" y="117264"/>
                  <a:pt x="0" y="55955"/>
                </a:cubicBezTo>
                <a:lnTo>
                  <a:pt x="0" y="0"/>
                </a:lnTo>
                <a:close/>
              </a:path>
            </a:pathLst>
          </a:custGeom>
          <a:solidFill>
            <a:srgbClr val="80B2AA"/>
          </a:solidFill>
          <a:ln w="9525">
            <a:noFill/>
            <a:round/>
          </a:ln>
        </p:spPr>
        <p:txBody>
          <a:bodyPr anchor="ctr"/>
          <a:lstStyle/>
          <a:p>
            <a:endParaRPr lang="zh-CN" altLang="en-US" dirty="0">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37219" y="1777858"/>
            <a:ext cx="5875338" cy="4257675"/>
          </a:xfrm>
          <a:prstGeom prst="rect">
            <a:avLst/>
          </a:prstGeom>
          <a:solidFill>
            <a:srgbClr val="B1D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32"/>
          <p:cNvGrpSpPr/>
          <p:nvPr/>
        </p:nvGrpSpPr>
        <p:grpSpPr bwMode="auto">
          <a:xfrm>
            <a:off x="2946400" y="1777856"/>
            <a:ext cx="2062163" cy="2062165"/>
            <a:chOff x="0" y="0"/>
            <a:chExt cx="2062480" cy="2062480"/>
          </a:xfrm>
          <a:blipFill>
            <a:blip r:embed="rId1"/>
            <a:stretch>
              <a:fillRect/>
            </a:stretch>
          </a:blipFill>
        </p:grpSpPr>
        <p:sp>
          <p:nvSpPr>
            <p:cNvPr id="16" name="矩形 33"/>
            <p:cNvSpPr>
              <a:spLocks noChangeArrowheads="1"/>
            </p:cNvSpPr>
            <p:nvPr/>
          </p:nvSpPr>
          <p:spPr bwMode="auto">
            <a:xfrm>
              <a:off x="0" y="0"/>
              <a:ext cx="2062480" cy="2062480"/>
            </a:xfrm>
            <a:prstGeom prst="rect">
              <a:avLst/>
            </a:prstGeom>
            <a:grpFill/>
            <a:ln w="9525">
              <a:noFill/>
              <a:miter lim="800000"/>
            </a:ln>
          </p:spPr>
          <p:txBody>
            <a:bodyPr anchor="ctr"/>
            <a:lstStyle/>
            <a:p>
              <a:pPr algn="ctr" eaLnBrk="1" hangingPunct="1"/>
              <a:endParaRPr lang="zh-CN" altLang="en-US" dirty="0">
                <a:solidFill>
                  <a:srgbClr val="FFFFFF"/>
                </a:solidFill>
                <a:ea typeface="微软雅黑" panose="020B0503020204020204" pitchFamily="34" charset="-122"/>
              </a:endParaRPr>
            </a:p>
          </p:txBody>
        </p:sp>
        <p:sp>
          <p:nvSpPr>
            <p:cNvPr id="17" name="Freeform 252"/>
            <p:cNvSpPr>
              <a:spLocks noEditPoints="1"/>
            </p:cNvSpPr>
            <p:nvPr/>
          </p:nvSpPr>
          <p:spPr bwMode="auto">
            <a:xfrm>
              <a:off x="676592" y="695118"/>
              <a:ext cx="709295" cy="672244"/>
            </a:xfrm>
            <a:custGeom>
              <a:avLst/>
              <a:gdLst>
                <a:gd name="T0" fmla="*/ 1632556658 w 301"/>
                <a:gd name="T1" fmla="*/ 595315591 h 285"/>
                <a:gd name="T2" fmla="*/ 760748329 w 301"/>
                <a:gd name="T3" fmla="*/ 50073919 h 285"/>
                <a:gd name="T4" fmla="*/ 38869840 w 301"/>
                <a:gd name="T5" fmla="*/ 773354179 h 285"/>
                <a:gd name="T6" fmla="*/ 355387432 w 301"/>
                <a:gd name="T7" fmla="*/ 1212888346 h 285"/>
                <a:gd name="T8" fmla="*/ 199905716 w 301"/>
                <a:gd name="T9" fmla="*/ 1491072524 h 285"/>
                <a:gd name="T10" fmla="*/ 677454508 w 301"/>
                <a:gd name="T11" fmla="*/ 1318598375 h 285"/>
                <a:gd name="T12" fmla="*/ 910678150 w 301"/>
                <a:gd name="T13" fmla="*/ 1318598375 h 285"/>
                <a:gd name="T14" fmla="*/ 1632556658 w 301"/>
                <a:gd name="T15" fmla="*/ 595315591 h 285"/>
                <a:gd name="T16" fmla="*/ 444233075 w 301"/>
                <a:gd name="T17" fmla="*/ 795608984 h 285"/>
                <a:gd name="T18" fmla="*/ 333175432 w 301"/>
                <a:gd name="T19" fmla="*/ 684334959 h 285"/>
                <a:gd name="T20" fmla="*/ 444233075 w 301"/>
                <a:gd name="T21" fmla="*/ 573060786 h 285"/>
                <a:gd name="T22" fmla="*/ 555290718 w 301"/>
                <a:gd name="T23" fmla="*/ 684334959 h 285"/>
                <a:gd name="T24" fmla="*/ 444233075 w 301"/>
                <a:gd name="T25" fmla="*/ 795608984 h 285"/>
                <a:gd name="T26" fmla="*/ 838490329 w 301"/>
                <a:gd name="T27" fmla="*/ 795608984 h 285"/>
                <a:gd name="T28" fmla="*/ 727430330 w 301"/>
                <a:gd name="T29" fmla="*/ 684334959 h 285"/>
                <a:gd name="T30" fmla="*/ 838490329 w 301"/>
                <a:gd name="T31" fmla="*/ 573060786 h 285"/>
                <a:gd name="T32" fmla="*/ 955099793 w 301"/>
                <a:gd name="T33" fmla="*/ 684334959 h 285"/>
                <a:gd name="T34" fmla="*/ 838490329 w 301"/>
                <a:gd name="T35" fmla="*/ 795608984 h 285"/>
                <a:gd name="T36" fmla="*/ 1238299552 w 301"/>
                <a:gd name="T37" fmla="*/ 795608984 h 285"/>
                <a:gd name="T38" fmla="*/ 1127241614 w 301"/>
                <a:gd name="T39" fmla="*/ 684334959 h 285"/>
                <a:gd name="T40" fmla="*/ 1238299552 w 301"/>
                <a:gd name="T41" fmla="*/ 573060786 h 285"/>
                <a:gd name="T42" fmla="*/ 1349357194 w 301"/>
                <a:gd name="T43" fmla="*/ 684334959 h 285"/>
                <a:gd name="T44" fmla="*/ 1238299552 w 301"/>
                <a:gd name="T45" fmla="*/ 795608984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1"/>
                <a:gd name="T70" fmla="*/ 0 h 285"/>
                <a:gd name="T71" fmla="*/ 301 w 301"/>
                <a:gd name="T72" fmla="*/ 285 h 2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grpFill/>
            <a:ln w="9525">
              <a:noFill/>
              <a:round/>
            </a:ln>
          </p:spPr>
          <p:txBody>
            <a:bodyPr/>
            <a:lstStyle/>
            <a:p>
              <a:endParaRPr lang="zh-CN" altLang="en-US" dirty="0">
                <a:ea typeface="微软雅黑" panose="020B0503020204020204" pitchFamily="34" charset="-122"/>
              </a:endParaRPr>
            </a:p>
          </p:txBody>
        </p:sp>
      </p:grpSp>
      <p:grpSp>
        <p:nvGrpSpPr>
          <p:cNvPr id="18" name="组合 35"/>
          <p:cNvGrpSpPr/>
          <p:nvPr/>
        </p:nvGrpSpPr>
        <p:grpSpPr bwMode="auto">
          <a:xfrm>
            <a:off x="740190" y="3708400"/>
            <a:ext cx="2114135" cy="2327133"/>
            <a:chOff x="0" y="0"/>
            <a:chExt cx="2062480" cy="2062480"/>
          </a:xfrm>
          <a:blipFill>
            <a:blip r:embed="rId2"/>
            <a:stretch>
              <a:fillRect/>
            </a:stretch>
          </a:blipFill>
        </p:grpSpPr>
        <p:sp>
          <p:nvSpPr>
            <p:cNvPr id="19" name="矩形 36"/>
            <p:cNvSpPr>
              <a:spLocks noChangeArrowheads="1"/>
            </p:cNvSpPr>
            <p:nvPr/>
          </p:nvSpPr>
          <p:spPr bwMode="auto">
            <a:xfrm>
              <a:off x="0" y="0"/>
              <a:ext cx="2062480" cy="2062480"/>
            </a:xfrm>
            <a:prstGeom prst="rect">
              <a:avLst/>
            </a:prstGeom>
            <a:grpFill/>
            <a:ln w="9525">
              <a:noFill/>
              <a:miter lim="800000"/>
            </a:ln>
          </p:spPr>
          <p:txBody>
            <a:bodyPr anchor="ctr"/>
            <a:lstStyle/>
            <a:p>
              <a:pPr algn="ctr" eaLnBrk="1" hangingPunct="1"/>
              <a:endParaRPr lang="zh-CN" altLang="en-US" dirty="0">
                <a:solidFill>
                  <a:srgbClr val="FFFFFF"/>
                </a:solidFill>
                <a:ea typeface="微软雅黑" panose="020B0503020204020204" pitchFamily="34" charset="-122"/>
              </a:endParaRPr>
            </a:p>
          </p:txBody>
        </p:sp>
        <p:sp>
          <p:nvSpPr>
            <p:cNvPr id="20" name="Freeform 337"/>
            <p:cNvSpPr>
              <a:spLocks noEditPoints="1"/>
            </p:cNvSpPr>
            <p:nvPr/>
          </p:nvSpPr>
          <p:spPr bwMode="auto">
            <a:xfrm>
              <a:off x="685964" y="686998"/>
              <a:ext cx="677536" cy="677536"/>
            </a:xfrm>
            <a:custGeom>
              <a:avLst/>
              <a:gdLst>
                <a:gd name="T0" fmla="*/ 796970497 w 288"/>
                <a:gd name="T1" fmla="*/ 0 h 288"/>
                <a:gd name="T2" fmla="*/ 0 w 288"/>
                <a:gd name="T3" fmla="*/ 796970497 h 288"/>
                <a:gd name="T4" fmla="*/ 796970497 w 288"/>
                <a:gd name="T5" fmla="*/ 1593940993 h 288"/>
                <a:gd name="T6" fmla="*/ 1593940993 w 288"/>
                <a:gd name="T7" fmla="*/ 796970497 h 288"/>
                <a:gd name="T8" fmla="*/ 796970497 w 288"/>
                <a:gd name="T9" fmla="*/ 0 h 288"/>
                <a:gd name="T10" fmla="*/ 846781134 w 288"/>
                <a:gd name="T11" fmla="*/ 1156713730 h 288"/>
                <a:gd name="T12" fmla="*/ 702884782 w 288"/>
                <a:gd name="T13" fmla="*/ 1156713730 h 288"/>
                <a:gd name="T14" fmla="*/ 398485248 w 288"/>
                <a:gd name="T15" fmla="*/ 1267404068 h 288"/>
                <a:gd name="T16" fmla="*/ 498106524 w 288"/>
                <a:gd name="T17" fmla="*/ 1090298762 h 288"/>
                <a:gd name="T18" fmla="*/ 298863900 w 288"/>
                <a:gd name="T19" fmla="*/ 813574827 h 288"/>
                <a:gd name="T20" fmla="*/ 752695420 w 288"/>
                <a:gd name="T21" fmla="*/ 359743380 h 288"/>
                <a:gd name="T22" fmla="*/ 1300612728 w 288"/>
                <a:gd name="T23" fmla="*/ 702884782 h 288"/>
                <a:gd name="T24" fmla="*/ 846781134 w 288"/>
                <a:gd name="T25" fmla="*/ 1156713730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288"/>
                <a:gd name="T41" fmla="*/ 288 w 288"/>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53" y="209"/>
                  </a:moveTo>
                  <a:cubicBezTo>
                    <a:pt x="144" y="210"/>
                    <a:pt x="135" y="210"/>
                    <a:pt x="127" y="209"/>
                  </a:cubicBezTo>
                  <a:cubicBezTo>
                    <a:pt x="97" y="239"/>
                    <a:pt x="66" y="233"/>
                    <a:pt x="72" y="229"/>
                  </a:cubicBezTo>
                  <a:cubicBezTo>
                    <a:pt x="87" y="217"/>
                    <a:pt x="90" y="206"/>
                    <a:pt x="90" y="197"/>
                  </a:cubicBezTo>
                  <a:cubicBezTo>
                    <a:pt x="70" y="186"/>
                    <a:pt x="56" y="168"/>
                    <a:pt x="54" y="147"/>
                  </a:cubicBezTo>
                  <a:cubicBezTo>
                    <a:pt x="49" y="108"/>
                    <a:pt x="86" y="71"/>
                    <a:pt x="136" y="65"/>
                  </a:cubicBezTo>
                  <a:cubicBezTo>
                    <a:pt x="186" y="60"/>
                    <a:pt x="230" y="87"/>
                    <a:pt x="235" y="127"/>
                  </a:cubicBezTo>
                  <a:cubicBezTo>
                    <a:pt x="239" y="167"/>
                    <a:pt x="203" y="204"/>
                    <a:pt x="153" y="209"/>
                  </a:cubicBezTo>
                  <a:close/>
                </a:path>
              </a:pathLst>
            </a:custGeom>
            <a:grpFill/>
            <a:ln w="9525">
              <a:noFill/>
              <a:round/>
            </a:ln>
          </p:spPr>
          <p:txBody>
            <a:bodyPr/>
            <a:lstStyle/>
            <a:p>
              <a:endParaRPr lang="zh-CN" altLang="en-US" dirty="0">
                <a:ea typeface="微软雅黑" panose="020B0503020204020204" pitchFamily="34" charset="-122"/>
              </a:endParaRPr>
            </a:p>
          </p:txBody>
        </p:sp>
      </p:grpSp>
      <p:sp>
        <p:nvSpPr>
          <p:cNvPr id="26" name="TextBox 1"/>
          <p:cNvSpPr txBox="1"/>
          <p:nvPr/>
        </p:nvSpPr>
        <p:spPr>
          <a:xfrm>
            <a:off x="5165833" y="1963386"/>
            <a:ext cx="5528669" cy="1163395"/>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中国的发展不是建立在掠夺和侵犯他国利益的基础上，而是与其他国家和民族</a:t>
            </a:r>
            <a:r>
              <a:rPr lang="zh-CN" altLang="en-US" sz="2000" b="1" dirty="0">
                <a:solidFill>
                  <a:srgbClr val="E90012"/>
                </a:solidFill>
                <a:latin typeface="微软雅黑" panose="020B0503020204020204" pitchFamily="34" charset="-122"/>
                <a:ea typeface="微软雅黑" panose="020B0503020204020204" pitchFamily="34" charset="-122"/>
              </a:rPr>
              <a:t>携手发展、和谐发展、共同发展、共享繁荣</a:t>
            </a:r>
            <a:r>
              <a:rPr lang="zh-CN" altLang="en-US" b="1" dirty="0">
                <a:solidFill>
                  <a:srgbClr val="E90012"/>
                </a:solidFill>
                <a:latin typeface="微软雅黑" panose="020B0503020204020204" pitchFamily="34" charset="-122"/>
                <a:ea typeface="微软雅黑" panose="020B0503020204020204" pitchFamily="34" charset="-122"/>
              </a:rPr>
              <a:t>。   </a:t>
            </a:r>
            <a:endParaRPr lang="zh-CN" altLang="en-US" b="1" dirty="0">
              <a:solidFill>
                <a:srgbClr val="E90012"/>
              </a:solidFill>
              <a:latin typeface="微软雅黑" panose="020B0503020204020204" pitchFamily="34" charset="-122"/>
              <a:ea typeface="微软雅黑" panose="020B0503020204020204" pitchFamily="34" charset="-122"/>
            </a:endParaRPr>
          </a:p>
        </p:txBody>
      </p:sp>
      <p:sp>
        <p:nvSpPr>
          <p:cNvPr id="2" name="矩形 1"/>
          <p:cNvSpPr/>
          <p:nvPr/>
        </p:nvSpPr>
        <p:spPr>
          <a:xfrm>
            <a:off x="5203479" y="3373246"/>
            <a:ext cx="5557283" cy="1569660"/>
          </a:xfrm>
          <a:prstGeom prst="rect">
            <a:avLst/>
          </a:prstGeom>
        </p:spPr>
        <p:txBody>
          <a:bodyPr wrap="square">
            <a:spAutoFit/>
          </a:bodyPr>
          <a:lstStyle/>
          <a:p>
            <a:pPr marL="285750" indent="-285750" algn="just">
              <a:lnSpc>
                <a:spcPct val="12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中国梦的实现，不同于以往的大国崛起，而是</a:t>
            </a:r>
            <a:r>
              <a:rPr lang="zh-CN" altLang="en-US" sz="2000" b="1" dirty="0">
                <a:solidFill>
                  <a:srgbClr val="E90012"/>
                </a:solidFill>
                <a:latin typeface="微软雅黑" panose="020B0503020204020204" pitchFamily="34" charset="-122"/>
                <a:ea typeface="微软雅黑" panose="020B0503020204020204" pitchFamily="34" charset="-122"/>
              </a:rPr>
              <a:t>基于中华民族爱好和平、珍惜和平、维护和平的优良传统、美好愿望和坚定意志。</a:t>
            </a:r>
            <a:endParaRPr lang="zh-CN" altLang="en-US" b="1" dirty="0">
              <a:solidFill>
                <a:srgbClr val="E90012"/>
              </a:solidFill>
              <a:latin typeface="微软雅黑" panose="020B0503020204020204" pitchFamily="34" charset="-122"/>
              <a:ea typeface="微软雅黑" panose="020B0503020204020204" pitchFamily="34" charset="-122"/>
            </a:endParaRPr>
          </a:p>
          <a:p>
            <a:pPr algn="just">
              <a:lnSpc>
                <a:spcPct val="120000"/>
              </a:lnSpc>
            </a:pP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27" name="矩形 26"/>
          <p:cNvSpPr/>
          <p:nvPr/>
        </p:nvSpPr>
        <p:spPr>
          <a:xfrm>
            <a:off x="5203479" y="4912978"/>
            <a:ext cx="5557283" cy="1200329"/>
          </a:xfrm>
          <a:prstGeom prst="rect">
            <a:avLst/>
          </a:prstGeom>
        </p:spPr>
        <p:txBody>
          <a:bodyPr wrap="square">
            <a:spAutoFit/>
          </a:bodyPr>
          <a:lstStyle/>
          <a:p>
            <a:pPr marL="285750" indent="-285750" algn="just">
              <a:lnSpc>
                <a:spcPct val="12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是</a:t>
            </a:r>
            <a:r>
              <a:rPr lang="zh-CN" altLang="en-US" sz="2000" b="1" dirty="0">
                <a:solidFill>
                  <a:srgbClr val="E90012"/>
                </a:solidFill>
                <a:latin typeface="微软雅黑" panose="020B0503020204020204" pitchFamily="34" charset="-122"/>
                <a:ea typeface="微软雅黑" panose="020B0503020204020204" pitchFamily="34" charset="-122"/>
              </a:rPr>
              <a:t>以和平发展、科学发展为基本路径和基本方式。</a:t>
            </a:r>
            <a:endParaRPr lang="zh-CN" altLang="en-US" b="1" dirty="0">
              <a:solidFill>
                <a:srgbClr val="E90012"/>
              </a:solidFill>
              <a:latin typeface="微软雅黑" panose="020B0503020204020204" pitchFamily="34" charset="-122"/>
              <a:ea typeface="微软雅黑" panose="020B0503020204020204" pitchFamily="34" charset="-122"/>
            </a:endParaRPr>
          </a:p>
          <a:p>
            <a:pPr algn="just">
              <a:lnSpc>
                <a:spcPct val="120000"/>
              </a:lnSpc>
            </a:pP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t="8651"/>
          <a:stretch>
            <a:fillRect/>
          </a:stretch>
        </p:blipFill>
        <p:spPr>
          <a:xfrm>
            <a:off x="740190" y="1777857"/>
            <a:ext cx="2114135" cy="2062163"/>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246"/>
          <a:stretch>
            <a:fillRect/>
          </a:stretch>
        </p:blipFill>
        <p:spPr>
          <a:xfrm>
            <a:off x="2982981" y="4076700"/>
            <a:ext cx="2025581" cy="2026010"/>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67810" y="2191996"/>
            <a:ext cx="3704741" cy="3734970"/>
            <a:chOff x="1808163" y="2120900"/>
            <a:chExt cx="3113087" cy="3138488"/>
          </a:xfrm>
        </p:grpSpPr>
        <p:sp>
          <p:nvSpPr>
            <p:cNvPr id="43" name="任意多边形 6"/>
            <p:cNvSpPr/>
            <p:nvPr/>
          </p:nvSpPr>
          <p:spPr bwMode="auto">
            <a:xfrm rot="2700000">
              <a:off x="1917700" y="2236788"/>
              <a:ext cx="2908300" cy="2908300"/>
            </a:xfrm>
            <a:custGeom>
              <a:avLst/>
              <a:gdLst>
                <a:gd name="T0" fmla="*/ 2765529 w 2907621"/>
                <a:gd name="T1" fmla="*/ 2360947 h 2907623"/>
                <a:gd name="T2" fmla="*/ 2908980 w 2907621"/>
                <a:gd name="T3" fmla="*/ 2217497 h 2907623"/>
                <a:gd name="T4" fmla="*/ 2731101 w 2907621"/>
                <a:gd name="T5" fmla="*/ 2389793 h 2907623"/>
                <a:gd name="T6" fmla="*/ 2689163 w 2907621"/>
                <a:gd name="T7" fmla="*/ 2412657 h 2907623"/>
                <a:gd name="T8" fmla="*/ 2693236 w 2907621"/>
                <a:gd name="T9" fmla="*/ 2411552 h 2907623"/>
                <a:gd name="T10" fmla="*/ 2604085 w 2907621"/>
                <a:gd name="T11" fmla="*/ 2433319 h 2907623"/>
                <a:gd name="T12" fmla="*/ 2611035 w 2907621"/>
                <a:gd name="T13" fmla="*/ 2433820 h 2907623"/>
                <a:gd name="T14" fmla="*/ 2520021 w 2907621"/>
                <a:gd name="T15" fmla="*/ 2424863 h 2907623"/>
                <a:gd name="T16" fmla="*/ 2526635 w 2907621"/>
                <a:gd name="T17" fmla="*/ 2427748 h 2907623"/>
                <a:gd name="T18" fmla="*/ 2447734 w 2907621"/>
                <a:gd name="T19" fmla="*/ 2393334 h 2907623"/>
                <a:gd name="T20" fmla="*/ 2447736 w 2907621"/>
                <a:gd name="T21" fmla="*/ 2393336 h 2907623"/>
                <a:gd name="T22" fmla="*/ 1541370 w 2907621"/>
                <a:gd name="T23" fmla="*/ 1264867 h 2907623"/>
                <a:gd name="T24" fmla="*/ 1545444 w 2907621"/>
                <a:gd name="T25" fmla="*/ 1263764 h 2907623"/>
                <a:gd name="T26" fmla="*/ 1456295 w 2907621"/>
                <a:gd name="T27" fmla="*/ 1285531 h 2907623"/>
                <a:gd name="T28" fmla="*/ 1463244 w 2907621"/>
                <a:gd name="T29" fmla="*/ 1286031 h 2907623"/>
                <a:gd name="T30" fmla="*/ 1372231 w 2907621"/>
                <a:gd name="T31" fmla="*/ 1277074 h 2907623"/>
                <a:gd name="T32" fmla="*/ 1378843 w 2907621"/>
                <a:gd name="T33" fmla="*/ 1279957 h 2907623"/>
                <a:gd name="T34" fmla="*/ 2332604 w 2907621"/>
                <a:gd name="T35" fmla="*/ 140849 h 2907623"/>
                <a:gd name="T36" fmla="*/ 2332606 w 2907621"/>
                <a:gd name="T37" fmla="*/ 498293 h 2907623"/>
                <a:gd name="T38" fmla="*/ 1583311 w 2907621"/>
                <a:gd name="T39" fmla="*/ 1242004 h 2907623"/>
                <a:gd name="T40" fmla="*/ 1617739 w 2907621"/>
                <a:gd name="T41" fmla="*/ 1213158 h 2907623"/>
                <a:gd name="T42" fmla="*/ 2332604 w 2907621"/>
                <a:gd name="T43" fmla="*/ 140849 h 2907623"/>
                <a:gd name="T44" fmla="*/ 404556 w 2907621"/>
                <a:gd name="T45" fmla="*/ 2398249 h 2907623"/>
                <a:gd name="T46" fmla="*/ 0 w 2907621"/>
                <a:gd name="T47" fmla="*/ 0 h 2907623"/>
                <a:gd name="T48" fmla="*/ 545428 w 2907621"/>
                <a:gd name="T49" fmla="*/ 140850 h 2907623"/>
                <a:gd name="T50" fmla="*/ 1260295 w 2907621"/>
                <a:gd name="T51" fmla="*/ 1213158 h 2907623"/>
                <a:gd name="T52" fmla="*/ 1260303 w 2907621"/>
                <a:gd name="T53" fmla="*/ 1213165 h 2907623"/>
                <a:gd name="T54" fmla="*/ 1656781 w 2907621"/>
                <a:gd name="T55" fmla="*/ 1252199 h 2907623"/>
                <a:gd name="T56" fmla="*/ 2371649 w 2907621"/>
                <a:gd name="T57" fmla="*/ 179890 h 2907623"/>
                <a:gd name="T58" fmla="*/ 2908980 w 2907621"/>
                <a:gd name="T59" fmla="*/ 0 h 2907623"/>
                <a:gd name="T60" fmla="*/ 2804572 w 2907621"/>
                <a:gd name="T61" fmla="*/ 612814 h 2907623"/>
                <a:gd name="T62" fmla="*/ 2765529 w 2907621"/>
                <a:gd name="T63" fmla="*/ 573773 h 2907623"/>
                <a:gd name="T64" fmla="*/ 1693218 w 2907621"/>
                <a:gd name="T65" fmla="*/ 1288637 h 2907623"/>
                <a:gd name="T66" fmla="*/ 2408085 w 2907621"/>
                <a:gd name="T67" fmla="*/ 2360947 h 2907623"/>
                <a:gd name="T68" fmla="*/ 2408093 w 2907621"/>
                <a:gd name="T69" fmla="*/ 2360953 h 2907623"/>
                <a:gd name="T70" fmla="*/ 2804572 w 2907621"/>
                <a:gd name="T71" fmla="*/ 2399988 h 2907623"/>
                <a:gd name="T72" fmla="*/ 2908980 w 2907621"/>
                <a:gd name="T73" fmla="*/ 2908978 h 2907623"/>
                <a:gd name="T74" fmla="*/ 2389867 w 2907621"/>
                <a:gd name="T75" fmla="*/ 2814692 h 2907623"/>
                <a:gd name="T76" fmla="*/ 2350826 w 2907621"/>
                <a:gd name="T77" fmla="*/ 2418208 h 2907623"/>
                <a:gd name="T78" fmla="*/ 1278514 w 2907621"/>
                <a:gd name="T79" fmla="*/ 1703341 h 2907623"/>
                <a:gd name="T80" fmla="*/ 563648 w 2907621"/>
                <a:gd name="T81" fmla="*/ 2775649 h 2907623"/>
                <a:gd name="T82" fmla="*/ 0 w 2907621"/>
                <a:gd name="T83" fmla="*/ 2908978 h 2907623"/>
                <a:gd name="T84" fmla="*/ 130724 w 2907621"/>
                <a:gd name="T85" fmla="*/ 2342726 h 2907623"/>
                <a:gd name="T86" fmla="*/ 527209 w 2907621"/>
                <a:gd name="T87" fmla="*/ 2381767 h 2907623"/>
                <a:gd name="T88" fmla="*/ 1242075 w 2907621"/>
                <a:gd name="T89" fmla="*/ 1309459 h 2907623"/>
                <a:gd name="T90" fmla="*/ 488168 w 2907621"/>
                <a:gd name="T91" fmla="*/ 555553 h 2907623"/>
                <a:gd name="T92" fmla="*/ 0 w 2907621"/>
                <a:gd name="T93" fmla="*/ 686277 h 29076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07621"/>
                <a:gd name="T142" fmla="*/ 0 h 2907623"/>
                <a:gd name="T143" fmla="*/ 2907621 w 2907621"/>
                <a:gd name="T144" fmla="*/ 2907623 h 29076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07621" h="2907623">
                  <a:moveTo>
                    <a:pt x="2726838" y="2390397"/>
                  </a:moveTo>
                  <a:lnTo>
                    <a:pt x="2764237" y="2359847"/>
                  </a:lnTo>
                  <a:lnTo>
                    <a:pt x="2907621" y="2216464"/>
                  </a:lnTo>
                  <a:lnTo>
                    <a:pt x="2907621" y="2216465"/>
                  </a:lnTo>
                  <a:lnTo>
                    <a:pt x="2764238" y="2359848"/>
                  </a:lnTo>
                  <a:cubicBezTo>
                    <a:pt x="2753447" y="2370638"/>
                    <a:pt x="2741923" y="2380249"/>
                    <a:pt x="2729826" y="2388680"/>
                  </a:cubicBezTo>
                  <a:lnTo>
                    <a:pt x="2726838" y="2390397"/>
                  </a:lnTo>
                  <a:close/>
                  <a:moveTo>
                    <a:pt x="2687906" y="2411533"/>
                  </a:moveTo>
                  <a:lnTo>
                    <a:pt x="2713444" y="2398093"/>
                  </a:lnTo>
                  <a:lnTo>
                    <a:pt x="2691977" y="2410430"/>
                  </a:lnTo>
                  <a:lnTo>
                    <a:pt x="2687906" y="2411533"/>
                  </a:lnTo>
                  <a:close/>
                  <a:moveTo>
                    <a:pt x="2602869" y="2432186"/>
                  </a:moveTo>
                  <a:lnTo>
                    <a:pt x="2616474" y="2430883"/>
                  </a:lnTo>
                  <a:lnTo>
                    <a:pt x="2609815" y="2432686"/>
                  </a:lnTo>
                  <a:lnTo>
                    <a:pt x="2602869" y="2432186"/>
                  </a:lnTo>
                  <a:close/>
                  <a:moveTo>
                    <a:pt x="2518844" y="2423734"/>
                  </a:moveTo>
                  <a:lnTo>
                    <a:pt x="2529572" y="2426913"/>
                  </a:lnTo>
                  <a:lnTo>
                    <a:pt x="2525454" y="2426617"/>
                  </a:lnTo>
                  <a:lnTo>
                    <a:pt x="2518844" y="2423734"/>
                  </a:lnTo>
                  <a:close/>
                  <a:moveTo>
                    <a:pt x="2446592" y="2392220"/>
                  </a:moveTo>
                  <a:lnTo>
                    <a:pt x="2446596" y="2392222"/>
                  </a:lnTo>
                  <a:lnTo>
                    <a:pt x="2446593" y="2392221"/>
                  </a:lnTo>
                  <a:lnTo>
                    <a:pt x="2446592" y="2392220"/>
                  </a:lnTo>
                  <a:close/>
                  <a:moveTo>
                    <a:pt x="1540650" y="1264278"/>
                  </a:moveTo>
                  <a:lnTo>
                    <a:pt x="1566190" y="1250839"/>
                  </a:lnTo>
                  <a:lnTo>
                    <a:pt x="1544722" y="1263175"/>
                  </a:lnTo>
                  <a:lnTo>
                    <a:pt x="1540650" y="1264278"/>
                  </a:lnTo>
                  <a:close/>
                  <a:moveTo>
                    <a:pt x="1455614" y="1284932"/>
                  </a:moveTo>
                  <a:lnTo>
                    <a:pt x="1469219" y="1283628"/>
                  </a:lnTo>
                  <a:lnTo>
                    <a:pt x="1462560" y="1285432"/>
                  </a:lnTo>
                  <a:lnTo>
                    <a:pt x="1455614" y="1284932"/>
                  </a:lnTo>
                  <a:close/>
                  <a:moveTo>
                    <a:pt x="1371590" y="1276479"/>
                  </a:moveTo>
                  <a:lnTo>
                    <a:pt x="1382316" y="1279658"/>
                  </a:lnTo>
                  <a:lnTo>
                    <a:pt x="1378199" y="1279361"/>
                  </a:lnTo>
                  <a:lnTo>
                    <a:pt x="1371590" y="1276479"/>
                  </a:lnTo>
                  <a:close/>
                  <a:moveTo>
                    <a:pt x="2331515" y="140783"/>
                  </a:moveTo>
                  <a:lnTo>
                    <a:pt x="2331516" y="140784"/>
                  </a:lnTo>
                  <a:cubicBezTo>
                    <a:pt x="2430175" y="239443"/>
                    <a:pt x="2430175" y="399401"/>
                    <a:pt x="2331516" y="498061"/>
                  </a:cubicBezTo>
                  <a:lnTo>
                    <a:pt x="1616983" y="1212593"/>
                  </a:lnTo>
                  <a:cubicBezTo>
                    <a:pt x="1606193" y="1223384"/>
                    <a:pt x="1594668" y="1232995"/>
                    <a:pt x="1582571" y="1241425"/>
                  </a:cubicBezTo>
                  <a:lnTo>
                    <a:pt x="1579583" y="1243142"/>
                  </a:lnTo>
                  <a:lnTo>
                    <a:pt x="1616983" y="1212593"/>
                  </a:lnTo>
                  <a:lnTo>
                    <a:pt x="2331515" y="498060"/>
                  </a:lnTo>
                  <a:cubicBezTo>
                    <a:pt x="2430174" y="399401"/>
                    <a:pt x="2430174" y="239442"/>
                    <a:pt x="2331515" y="140783"/>
                  </a:cubicBezTo>
                  <a:close/>
                  <a:moveTo>
                    <a:pt x="130662" y="2341636"/>
                  </a:moveTo>
                  <a:cubicBezTo>
                    <a:pt x="204657" y="2415630"/>
                    <a:pt x="313133" y="2434128"/>
                    <a:pt x="404367" y="2397132"/>
                  </a:cubicBezTo>
                  <a:cubicBezTo>
                    <a:pt x="313132" y="2434129"/>
                    <a:pt x="204657" y="2415630"/>
                    <a:pt x="130662" y="2341636"/>
                  </a:cubicBezTo>
                  <a:close/>
                  <a:moveTo>
                    <a:pt x="0" y="0"/>
                  </a:moveTo>
                  <a:lnTo>
                    <a:pt x="685957" y="0"/>
                  </a:lnTo>
                  <a:lnTo>
                    <a:pt x="545173" y="140784"/>
                  </a:lnTo>
                  <a:cubicBezTo>
                    <a:pt x="446514" y="239443"/>
                    <a:pt x="446514" y="399401"/>
                    <a:pt x="545173" y="498061"/>
                  </a:cubicBezTo>
                  <a:lnTo>
                    <a:pt x="1259706" y="1212593"/>
                  </a:lnTo>
                  <a:lnTo>
                    <a:pt x="1273873" y="1224165"/>
                  </a:lnTo>
                  <a:lnTo>
                    <a:pt x="1259714" y="1212600"/>
                  </a:lnTo>
                  <a:lnTo>
                    <a:pt x="1298730" y="1251616"/>
                  </a:lnTo>
                  <a:cubicBezTo>
                    <a:pt x="1397389" y="1350275"/>
                    <a:pt x="1557348" y="1350275"/>
                    <a:pt x="1656007" y="1251616"/>
                  </a:cubicBezTo>
                  <a:lnTo>
                    <a:pt x="2370540" y="537083"/>
                  </a:lnTo>
                  <a:cubicBezTo>
                    <a:pt x="2469199" y="438424"/>
                    <a:pt x="2469199" y="278465"/>
                    <a:pt x="2370540" y="179806"/>
                  </a:cubicBezTo>
                  <a:lnTo>
                    <a:pt x="2190734" y="0"/>
                  </a:lnTo>
                  <a:lnTo>
                    <a:pt x="2907621" y="0"/>
                  </a:lnTo>
                  <a:lnTo>
                    <a:pt x="2907621" y="716887"/>
                  </a:lnTo>
                  <a:lnTo>
                    <a:pt x="2803262" y="612528"/>
                  </a:lnTo>
                  <a:lnTo>
                    <a:pt x="2803254" y="612521"/>
                  </a:lnTo>
                  <a:lnTo>
                    <a:pt x="2764237" y="573505"/>
                  </a:lnTo>
                  <a:cubicBezTo>
                    <a:pt x="2665578" y="474846"/>
                    <a:pt x="2505619" y="474846"/>
                    <a:pt x="2406960" y="573505"/>
                  </a:cubicBezTo>
                  <a:lnTo>
                    <a:pt x="1692427" y="1288037"/>
                  </a:lnTo>
                  <a:cubicBezTo>
                    <a:pt x="1593768" y="1386697"/>
                    <a:pt x="1593768" y="1546655"/>
                    <a:pt x="1692427" y="1645314"/>
                  </a:cubicBezTo>
                  <a:lnTo>
                    <a:pt x="2406960" y="2359847"/>
                  </a:lnTo>
                  <a:lnTo>
                    <a:pt x="2425865" y="2375290"/>
                  </a:lnTo>
                  <a:lnTo>
                    <a:pt x="2406969" y="2359854"/>
                  </a:lnTo>
                  <a:lnTo>
                    <a:pt x="2445985" y="2398870"/>
                  </a:lnTo>
                  <a:cubicBezTo>
                    <a:pt x="2544644" y="2497530"/>
                    <a:pt x="2704603" y="2497530"/>
                    <a:pt x="2803262" y="2398870"/>
                  </a:cubicBezTo>
                  <a:lnTo>
                    <a:pt x="2907621" y="2294511"/>
                  </a:lnTo>
                  <a:lnTo>
                    <a:pt x="2907621" y="2907623"/>
                  </a:lnTo>
                  <a:lnTo>
                    <a:pt x="2294508" y="2907623"/>
                  </a:lnTo>
                  <a:lnTo>
                    <a:pt x="2388750" y="2813381"/>
                  </a:lnTo>
                  <a:cubicBezTo>
                    <a:pt x="2487409" y="2714722"/>
                    <a:pt x="2487409" y="2554763"/>
                    <a:pt x="2388750" y="2456104"/>
                  </a:cubicBezTo>
                  <a:lnTo>
                    <a:pt x="2349727" y="2417081"/>
                  </a:lnTo>
                  <a:lnTo>
                    <a:pt x="1635194" y="1702548"/>
                  </a:lnTo>
                  <a:cubicBezTo>
                    <a:pt x="1536535" y="1603889"/>
                    <a:pt x="1376576" y="1603889"/>
                    <a:pt x="1277917" y="1702548"/>
                  </a:cubicBezTo>
                  <a:lnTo>
                    <a:pt x="563384" y="2417081"/>
                  </a:lnTo>
                  <a:cubicBezTo>
                    <a:pt x="464725" y="2515740"/>
                    <a:pt x="464725" y="2675698"/>
                    <a:pt x="563384" y="2774357"/>
                  </a:cubicBezTo>
                  <a:lnTo>
                    <a:pt x="696650" y="2907623"/>
                  </a:lnTo>
                  <a:lnTo>
                    <a:pt x="0" y="2907623"/>
                  </a:lnTo>
                  <a:lnTo>
                    <a:pt x="0" y="2210973"/>
                  </a:lnTo>
                  <a:lnTo>
                    <a:pt x="130662" y="2341636"/>
                  </a:lnTo>
                  <a:lnTo>
                    <a:pt x="169686" y="2380659"/>
                  </a:lnTo>
                  <a:cubicBezTo>
                    <a:pt x="268345" y="2479318"/>
                    <a:pt x="428303" y="2479318"/>
                    <a:pt x="526963" y="2380659"/>
                  </a:cubicBezTo>
                  <a:lnTo>
                    <a:pt x="1241495" y="1666126"/>
                  </a:lnTo>
                  <a:cubicBezTo>
                    <a:pt x="1340154" y="1567467"/>
                    <a:pt x="1340154" y="1407508"/>
                    <a:pt x="1241495" y="1308849"/>
                  </a:cubicBezTo>
                  <a:lnTo>
                    <a:pt x="1202472" y="1269826"/>
                  </a:lnTo>
                  <a:lnTo>
                    <a:pt x="487940" y="555294"/>
                  </a:lnTo>
                  <a:cubicBezTo>
                    <a:pt x="389281" y="456635"/>
                    <a:pt x="229322" y="456635"/>
                    <a:pt x="130663" y="555294"/>
                  </a:cubicBezTo>
                  <a:lnTo>
                    <a:pt x="0" y="685957"/>
                  </a:lnTo>
                  <a:lnTo>
                    <a:pt x="0" y="0"/>
                  </a:lnTo>
                  <a:close/>
                </a:path>
              </a:pathLst>
            </a:custGeom>
            <a:noFill/>
            <a:ln w="28575">
              <a:solidFill>
                <a:srgbClr val="80B2AA"/>
              </a:solidFill>
              <a:round/>
            </a:ln>
          </p:spPr>
          <p:txBody>
            <a:bodyPr anchor="ctr"/>
            <a:lstStyle/>
            <a:p>
              <a:endParaRPr lang="zh-CN" altLang="en-US" dirty="0">
                <a:ea typeface="微软雅黑" panose="020B0503020204020204" pitchFamily="34" charset="-122"/>
              </a:endParaRPr>
            </a:p>
          </p:txBody>
        </p:sp>
        <p:sp>
          <p:nvSpPr>
            <p:cNvPr id="44" name="Rounded Rectangle 22"/>
            <p:cNvSpPr>
              <a:spLocks noChangeArrowheads="1"/>
            </p:cNvSpPr>
            <p:nvPr/>
          </p:nvSpPr>
          <p:spPr bwMode="auto">
            <a:xfrm>
              <a:off x="3405188" y="3743325"/>
              <a:ext cx="1516062" cy="1516063"/>
            </a:xfrm>
            <a:prstGeom prst="roundRect">
              <a:avLst>
                <a:gd name="adj" fmla="val 16667"/>
              </a:avLst>
            </a:prstGeom>
            <a:noFill/>
            <a:ln w="9525">
              <a:noFill/>
              <a:round/>
            </a:ln>
          </p:spPr>
          <p:txBody>
            <a:bodyPr anchor="ctr"/>
            <a:lstStyle/>
            <a:p>
              <a:pPr algn="ctr" eaLnBrk="1" hangingPunct="1"/>
              <a:endParaRPr lang="id-ID" altLang="en-US" dirty="0">
                <a:ea typeface="微软雅黑" panose="020B0503020204020204" pitchFamily="34" charset="-122"/>
              </a:endParaRPr>
            </a:p>
          </p:txBody>
        </p:sp>
        <p:sp>
          <p:nvSpPr>
            <p:cNvPr id="45" name="Rounded Rectangle 7"/>
            <p:cNvSpPr>
              <a:spLocks noChangeArrowheads="1"/>
            </p:cNvSpPr>
            <p:nvPr/>
          </p:nvSpPr>
          <p:spPr bwMode="auto">
            <a:xfrm>
              <a:off x="1808163" y="2120900"/>
              <a:ext cx="1516062" cy="1516063"/>
            </a:xfrm>
            <a:prstGeom prst="roundRect">
              <a:avLst>
                <a:gd name="adj" fmla="val 16667"/>
              </a:avLst>
            </a:prstGeom>
            <a:noFill/>
            <a:ln w="9525">
              <a:noFill/>
              <a:round/>
            </a:ln>
          </p:spPr>
          <p:txBody>
            <a:bodyPr anchor="ctr"/>
            <a:lstStyle/>
            <a:p>
              <a:pPr algn="ctr" eaLnBrk="1" hangingPunct="1"/>
              <a:endParaRPr lang="id-ID" altLang="en-US" dirty="0">
                <a:solidFill>
                  <a:srgbClr val="FFFFFF"/>
                </a:solidFill>
                <a:ea typeface="微软雅黑" panose="020B0503020204020204" pitchFamily="34" charset="-122"/>
              </a:endParaRPr>
            </a:p>
          </p:txBody>
        </p:sp>
        <p:sp>
          <p:nvSpPr>
            <p:cNvPr id="46" name="Rounded Rectangle 12"/>
            <p:cNvSpPr>
              <a:spLocks noChangeArrowheads="1"/>
            </p:cNvSpPr>
            <p:nvPr/>
          </p:nvSpPr>
          <p:spPr bwMode="auto">
            <a:xfrm>
              <a:off x="3405188" y="2120900"/>
              <a:ext cx="1516062" cy="1516063"/>
            </a:xfrm>
            <a:prstGeom prst="roundRect">
              <a:avLst>
                <a:gd name="adj" fmla="val 16667"/>
              </a:avLst>
            </a:prstGeom>
            <a:noFill/>
            <a:ln w="9525">
              <a:noFill/>
              <a:round/>
            </a:ln>
          </p:spPr>
          <p:txBody>
            <a:bodyPr anchor="ctr"/>
            <a:lstStyle/>
            <a:p>
              <a:pPr algn="ctr" eaLnBrk="1" hangingPunct="1"/>
              <a:endParaRPr lang="id-ID" altLang="en-US" dirty="0">
                <a:solidFill>
                  <a:srgbClr val="FFFFFF"/>
                </a:solidFill>
                <a:ea typeface="微软雅黑" panose="020B0503020204020204" pitchFamily="34" charset="-122"/>
              </a:endParaRPr>
            </a:p>
          </p:txBody>
        </p:sp>
        <p:sp>
          <p:nvSpPr>
            <p:cNvPr id="47" name="Rounded Rectangle 17"/>
            <p:cNvSpPr>
              <a:spLocks noChangeArrowheads="1"/>
            </p:cNvSpPr>
            <p:nvPr/>
          </p:nvSpPr>
          <p:spPr bwMode="auto">
            <a:xfrm>
              <a:off x="1808163" y="3743325"/>
              <a:ext cx="1516062" cy="1516063"/>
            </a:xfrm>
            <a:prstGeom prst="roundRect">
              <a:avLst>
                <a:gd name="adj" fmla="val 16667"/>
              </a:avLst>
            </a:prstGeom>
            <a:noFill/>
            <a:ln w="9525">
              <a:noFill/>
              <a:round/>
            </a:ln>
          </p:spPr>
          <p:txBody>
            <a:bodyPr anchor="ctr"/>
            <a:lstStyle/>
            <a:p>
              <a:pPr algn="ctr" eaLnBrk="1" hangingPunct="1"/>
              <a:endParaRPr lang="id-ID" altLang="en-US" dirty="0">
                <a:ea typeface="微软雅黑" panose="020B0503020204020204" pitchFamily="34" charset="-122"/>
              </a:endParaRPr>
            </a:p>
          </p:txBody>
        </p:sp>
      </p:grpSp>
      <p:grpSp>
        <p:nvGrpSpPr>
          <p:cNvPr id="2" name="组合 1"/>
          <p:cNvGrpSpPr/>
          <p:nvPr/>
        </p:nvGrpSpPr>
        <p:grpSpPr>
          <a:xfrm>
            <a:off x="5610891" y="1751937"/>
            <a:ext cx="5944640" cy="4175029"/>
            <a:chOff x="2902659" y="539048"/>
            <a:chExt cx="6980360" cy="4175029"/>
          </a:xfrm>
        </p:grpSpPr>
        <p:sp>
          <p:nvSpPr>
            <p:cNvPr id="58" name="五边形 3"/>
            <p:cNvSpPr/>
            <p:nvPr/>
          </p:nvSpPr>
          <p:spPr bwMode="auto">
            <a:xfrm>
              <a:off x="2902659" y="539048"/>
              <a:ext cx="6980360" cy="558797"/>
            </a:xfrm>
            <a:prstGeom prst="homePlate">
              <a:avLst>
                <a:gd name="adj" fmla="val 0"/>
              </a:avLst>
            </a:prstGeom>
            <a:solidFill>
              <a:srgbClr val="80B2AA"/>
            </a:solidFill>
            <a:ln w="9525" cap="flat" cmpd="sng" algn="ctr">
              <a:noFill/>
              <a:prstDash val="solid"/>
              <a:round/>
              <a:headEnd type="none" w="med" len="med"/>
              <a:tailEnd type="none" w="med" len="med"/>
            </a:ln>
            <a:effectLst>
              <a:outerShdw blurRad="76200" sx="102000" sy="102000" algn="ctr" rotWithShape="0">
                <a:prstClr val="black">
                  <a:alpha val="19000"/>
                </a:prstClr>
              </a:outerShdw>
            </a:effectLst>
          </p:spPr>
          <p:txBody>
            <a:bodyPr vert="horz" wrap="square" lIns="101600" tIns="50800" rIns="101600" bIns="50800" numCol="1" rtlCol="0" anchor="t" anchorCtr="0" compatLnSpc="1"/>
            <a:lstStyle/>
            <a:p>
              <a:endParaRPr lang="zh-CN" altLang="en-US">
                <a:latin typeface="Arial" panose="020B0604020202020204" pitchFamily="34" charset="0"/>
              </a:endParaRPr>
            </a:p>
          </p:txBody>
        </p:sp>
        <p:sp>
          <p:nvSpPr>
            <p:cNvPr id="59" name="TextBox 1"/>
            <p:cNvSpPr txBox="1"/>
            <p:nvPr/>
          </p:nvSpPr>
          <p:spPr>
            <a:xfrm>
              <a:off x="3051490" y="1264286"/>
              <a:ext cx="6653834" cy="3449791"/>
            </a:xfrm>
            <a:prstGeom prst="rect">
              <a:avLst/>
            </a:prstGeom>
            <a:noFill/>
          </p:spPr>
          <p:txBody>
            <a:bodyPr wrap="square" rtlCol="0">
              <a:spAutoFit/>
            </a:bodyPr>
            <a:lstStyle/>
            <a:p>
              <a:pPr algn="just">
                <a:lnSpc>
                  <a:spcPct val="125000"/>
                </a:lnSpc>
              </a:pPr>
              <a:r>
                <a:rPr lang="zh-CN" altLang="en-US" sz="1600" dirty="0">
                  <a:latin typeface="微软雅黑" panose="020B0503020204020204" pitchFamily="34" charset="-122"/>
                  <a:ea typeface="微软雅黑" panose="020B0503020204020204" pitchFamily="34" charset="-122"/>
                </a:rPr>
                <a:t>穷则独善其身、达则兼济天下，是中华民族基本的文化心理，也是中华民族的优良传统和优秀品德。这种传统基于中华民族与其他民族和谐共生、相互包容、互为一体的整体性思维和世界观。正是基于这样的思维和世界观，中华民族从来不敢忘记对世界发展的责任，并时刻以这样的责任要求自己、鞭策自己。也正是基于这样的思维和世界观，在过去</a:t>
              </a:r>
              <a:r>
                <a:rPr lang="en-US" altLang="zh-CN" sz="1600" dirty="0">
                  <a:latin typeface="微软雅黑" panose="020B0503020204020204" pitchFamily="34" charset="-122"/>
                  <a:ea typeface="微软雅黑" panose="020B0503020204020204" pitchFamily="34" charset="-122"/>
                </a:rPr>
                <a:t>2000</a:t>
              </a:r>
              <a:r>
                <a:rPr lang="zh-CN" altLang="en-US" sz="1600" dirty="0">
                  <a:latin typeface="微软雅黑" panose="020B0503020204020204" pitchFamily="34" charset="-122"/>
                  <a:ea typeface="微软雅黑" panose="020B0503020204020204" pitchFamily="34" charset="-122"/>
                </a:rPr>
                <a:t>年的绝大部分岁月里，中国的综合国力一直是世界的领先者，中华民族一直对世界其他民族做着自己巨大的独有的贡献。对于中国的贡献，英国哲学家培根、罗素，历史学家汤因比，科学家李约瑟等西方有识之士，都给予高度评价。只是在最近不到</a:t>
              </a:r>
              <a:r>
                <a:rPr lang="en-US" altLang="zh-CN" sz="1600" dirty="0">
                  <a:latin typeface="微软雅黑" panose="020B0503020204020204" pitchFamily="34" charset="-122"/>
                  <a:ea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rPr>
                <a:t>年的时间里中华民族对世界的贡献被西方野蛮的侵略和掠夺打断，中华民族陷入积贫积弱的境地，而落在西方国家的后边。 </a:t>
              </a:r>
              <a:endParaRPr lang="zh-CN" altLang="en-US" sz="1600" dirty="0">
                <a:latin typeface="微软雅黑" panose="020B0503020204020204" pitchFamily="34" charset="-122"/>
                <a:ea typeface="微软雅黑" panose="020B0503020204020204" pitchFamily="34" charset="-122"/>
              </a:endParaRPr>
            </a:p>
          </p:txBody>
        </p:sp>
        <p:sp>
          <p:nvSpPr>
            <p:cNvPr id="60" name="矩形 59"/>
            <p:cNvSpPr/>
            <p:nvPr/>
          </p:nvSpPr>
          <p:spPr>
            <a:xfrm>
              <a:off x="3093159" y="605039"/>
              <a:ext cx="5891356" cy="434286"/>
            </a:xfrm>
            <a:prstGeom prst="rect">
              <a:avLst/>
            </a:prstGeom>
          </p:spPr>
          <p:txBody>
            <a:bodyPr wrap="none">
              <a:spAutoFit/>
            </a:bodyPr>
            <a:lstStyle/>
            <a:p>
              <a:r>
                <a:rPr lang="zh-CN" altLang="en-US" sz="2220" b="1" dirty="0">
                  <a:solidFill>
                    <a:srgbClr val="C00000"/>
                  </a:solidFill>
                  <a:latin typeface="微软雅黑" panose="020B0503020204020204" pitchFamily="34" charset="-122"/>
                  <a:ea typeface="微软雅黑" panose="020B0503020204020204" pitchFamily="34" charset="-122"/>
                </a:rPr>
                <a:t>对人类有所贡献是中国梦的要义和基本内涵：</a:t>
              </a:r>
              <a:endParaRPr lang="zh-CN" altLang="en-US" sz="2220" b="1" dirty="0">
                <a:solidFill>
                  <a:srgbClr val="C00000"/>
                </a:solidFill>
              </a:endParaRPr>
            </a:p>
          </p:txBody>
        </p:sp>
      </p:grpSp>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2836629" y="2254739"/>
            <a:ext cx="1752762" cy="1649215"/>
          </a:xfrm>
          <a:prstGeom prst="rect">
            <a:avLst/>
          </a:prstGeom>
        </p:spPr>
      </p:pic>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563" y="2212290"/>
            <a:ext cx="1686043" cy="1691663"/>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859544" y="4179512"/>
            <a:ext cx="1729847" cy="1652202"/>
          </a:xfrm>
          <a:prstGeom prst="rect">
            <a:avLst/>
          </a:prstGeom>
        </p:spPr>
      </p:pic>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783278" y="4233568"/>
            <a:ext cx="1888728" cy="1558701"/>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http://img3.jike.com/get?name=T1s4YoB7EQ1RCvBVdK"/>
          <p:cNvPicPr>
            <a:picLocks noChangeAspect="1" noChangeArrowheads="1"/>
          </p:cNvPicPr>
          <p:nvPr/>
        </p:nvPicPr>
        <p:blipFill>
          <a:blip r:embed="rId1" cstate="email"/>
          <a:srcRect/>
          <a:stretch>
            <a:fillRect/>
          </a:stretch>
        </p:blipFill>
        <p:spPr bwMode="auto">
          <a:xfrm>
            <a:off x="7425953" y="1674547"/>
            <a:ext cx="3720068" cy="2076475"/>
          </a:xfrm>
          <a:prstGeom prst="rect">
            <a:avLst/>
          </a:prstGeom>
          <a:noFill/>
          <a:effectLst>
            <a:glow>
              <a:schemeClr val="accent1">
                <a:alpha val="40000"/>
              </a:schemeClr>
            </a:glow>
            <a:softEdge rad="190500"/>
          </a:effectLst>
          <a:extLst>
            <a:ext uri="{909E8E84-426E-40DD-AFC4-6F175D3DCCD1}">
              <a14:hiddenFill xmlns:a14="http://schemas.microsoft.com/office/drawing/2010/main">
                <a:solidFill>
                  <a:srgbClr val="FFFFFF"/>
                </a:solidFill>
              </a14:hiddenFill>
            </a:ext>
          </a:extLst>
        </p:spPr>
      </p:pic>
      <p:sp>
        <p:nvSpPr>
          <p:cNvPr id="7" name="矩形 36"/>
          <p:cNvSpPr>
            <a:spLocks noChangeArrowheads="1"/>
          </p:cNvSpPr>
          <p:nvPr/>
        </p:nvSpPr>
        <p:spPr bwMode="auto">
          <a:xfrm rot="2575587">
            <a:off x="3961340" y="1233547"/>
            <a:ext cx="633887" cy="633887"/>
          </a:xfrm>
          <a:prstGeom prst="rect">
            <a:avLst/>
          </a:prstGeom>
          <a:solidFill>
            <a:srgbClr val="FFECB3"/>
          </a:solidFill>
          <a:ln>
            <a:noFill/>
          </a:ln>
        </p:spPr>
        <p:txBody>
          <a:bodyPr anchor="ctr"/>
          <a:lstStyle/>
          <a:p>
            <a:pPr algn="ctr" fontAlgn="base">
              <a:spcBef>
                <a:spcPct val="0"/>
              </a:spcBef>
              <a:spcAft>
                <a:spcPct val="0"/>
              </a:spcAft>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3" name="矩形 5"/>
          <p:cNvSpPr>
            <a:spLocks noChangeArrowheads="1"/>
          </p:cNvSpPr>
          <p:nvPr/>
        </p:nvSpPr>
        <p:spPr bwMode="auto">
          <a:xfrm>
            <a:off x="4179020" y="5953653"/>
            <a:ext cx="3287606" cy="101412"/>
          </a:xfrm>
          <a:prstGeom prst="rect">
            <a:avLst/>
          </a:prstGeom>
          <a:solidFill>
            <a:srgbClr val="80B2AA"/>
          </a:solidFill>
          <a:ln>
            <a:noFill/>
          </a:ln>
        </p:spPr>
        <p:txBody>
          <a:bodyPr anchor="ctr"/>
          <a:lstStyle/>
          <a:p>
            <a:pPr algn="ctr" fontAlgn="base">
              <a:spcBef>
                <a:spcPct val="0"/>
              </a:spcBef>
              <a:spcAft>
                <a:spcPct val="0"/>
              </a:spcAft>
              <a:buFont typeface="Arial" panose="020B0604020202020204" pitchFamily="34" charset="0"/>
              <a:buNone/>
            </a:pPr>
            <a:endParaRPr lang="zh-CN" altLang="zh-CN" dirty="0">
              <a:solidFill>
                <a:srgbClr val="FFFFFF"/>
              </a:solidFill>
              <a:latin typeface="宋体" panose="02010600030101010101" pitchFamily="2" charset="-122"/>
              <a:sym typeface="宋体" panose="02010600030101010101" pitchFamily="2" charset="-122"/>
            </a:endParaRPr>
          </a:p>
        </p:txBody>
      </p:sp>
      <p:sp>
        <p:nvSpPr>
          <p:cNvPr id="14" name="矩形 32"/>
          <p:cNvSpPr>
            <a:spLocks noChangeArrowheads="1"/>
          </p:cNvSpPr>
          <p:nvPr/>
        </p:nvSpPr>
        <p:spPr bwMode="auto">
          <a:xfrm>
            <a:off x="903552" y="2220922"/>
            <a:ext cx="7023427" cy="598612"/>
          </a:xfrm>
          <a:prstGeom prst="rect">
            <a:avLst/>
          </a:prstGeom>
          <a:solidFill>
            <a:srgbClr val="B1D0CC"/>
          </a:solidFill>
          <a:ln>
            <a:noFill/>
          </a:ln>
        </p:spPr>
        <p:txBody>
          <a:bodyPr anchor="ctr"/>
          <a:lstStyle/>
          <a:p>
            <a:pPr algn="dist" fontAlgn="base">
              <a:spcBef>
                <a:spcPct val="0"/>
              </a:spcBef>
              <a:spcAft>
                <a:spcPct val="0"/>
              </a:spcAft>
              <a:buFont typeface="Arial" panose="020B0604020202020204" pitchFamily="34" charset="0"/>
              <a:buNone/>
            </a:pPr>
            <a:r>
              <a:rPr lang="zh-CN" altLang="en-US" sz="2400" b="1" dirty="0">
                <a:solidFill>
                  <a:srgbClr val="E90012"/>
                </a:solidFill>
                <a:latin typeface="微软雅黑" panose="020B0503020204020204" pitchFamily="34" charset="-122"/>
                <a:ea typeface="微软雅黑" panose="020B0503020204020204" pitchFamily="34" charset="-122"/>
              </a:rPr>
              <a:t>中华民族也没有忘却对世界做出贡献的责任</a:t>
            </a:r>
            <a:r>
              <a:rPr lang="zh-CN" altLang="en-US" sz="2800" b="1" dirty="0">
                <a:solidFill>
                  <a:srgbClr val="E90012"/>
                </a:solidFill>
                <a:latin typeface="微软雅黑" panose="020B0503020204020204" pitchFamily="34" charset="-122"/>
                <a:ea typeface="微软雅黑" panose="020B0503020204020204" pitchFamily="34" charset="-122"/>
              </a:rPr>
              <a:t>。</a:t>
            </a:r>
            <a:endParaRPr lang="zh-CN" altLang="en-US" sz="2800" dirty="0">
              <a:solidFill>
                <a:srgbClr val="E90012"/>
              </a:solidFill>
              <a:latin typeface="微软雅黑" panose="020B0503020204020204" pitchFamily="34" charset="-122"/>
              <a:ea typeface="微软雅黑" panose="020B0503020204020204" pitchFamily="34" charset="-122"/>
              <a:sym typeface="Segoe UI Emoji" panose="020B0502040204020203" pitchFamily="2" charset="0"/>
            </a:endParaRPr>
          </a:p>
        </p:txBody>
      </p:sp>
      <p:cxnSp>
        <p:nvCxnSpPr>
          <p:cNvPr id="17" name="直接连接符 16"/>
          <p:cNvCxnSpPr/>
          <p:nvPr/>
        </p:nvCxnSpPr>
        <p:spPr>
          <a:xfrm>
            <a:off x="7420060" y="3858755"/>
            <a:ext cx="3579244" cy="27353"/>
          </a:xfrm>
          <a:prstGeom prst="line">
            <a:avLst/>
          </a:prstGeom>
          <a:noFill/>
          <a:ln w="38100" cap="flat" cmpd="sng" algn="ctr">
            <a:solidFill>
              <a:sysClr val="window" lastClr="FFFFFF">
                <a:lumMod val="50000"/>
              </a:sysClr>
            </a:solidFill>
            <a:prstDash val="dash"/>
            <a:miter lim="800000"/>
          </a:ln>
          <a:effectLst/>
        </p:spPr>
      </p:cxnSp>
      <p:cxnSp>
        <p:nvCxnSpPr>
          <p:cNvPr id="18" name="直接连接符 17"/>
          <p:cNvCxnSpPr/>
          <p:nvPr/>
        </p:nvCxnSpPr>
        <p:spPr>
          <a:xfrm flipH="1">
            <a:off x="846608" y="1576769"/>
            <a:ext cx="56944" cy="4596186"/>
          </a:xfrm>
          <a:prstGeom prst="line">
            <a:avLst/>
          </a:prstGeom>
          <a:noFill/>
          <a:ln w="28575" cap="flat" cmpd="sng" algn="ctr">
            <a:solidFill>
              <a:sysClr val="window" lastClr="FFFFFF">
                <a:lumMod val="50000"/>
              </a:sysClr>
            </a:solidFill>
            <a:prstDash val="dash"/>
            <a:miter lim="800000"/>
          </a:ln>
          <a:effectLst/>
        </p:spPr>
      </p:cxnSp>
      <p:cxnSp>
        <p:nvCxnSpPr>
          <p:cNvPr id="20" name="直接连接符 19"/>
          <p:cNvCxnSpPr/>
          <p:nvPr/>
        </p:nvCxnSpPr>
        <p:spPr>
          <a:xfrm>
            <a:off x="872647" y="6151093"/>
            <a:ext cx="10242765" cy="40851"/>
          </a:xfrm>
          <a:prstGeom prst="line">
            <a:avLst/>
          </a:prstGeom>
          <a:noFill/>
          <a:ln w="31750" cap="flat" cmpd="sng" algn="ctr">
            <a:solidFill>
              <a:srgbClr val="B1D0CC"/>
            </a:solidFill>
            <a:prstDash val="dash"/>
            <a:miter lim="800000"/>
          </a:ln>
          <a:effectLst/>
        </p:spPr>
      </p:cxnSp>
      <p:sp>
        <p:nvSpPr>
          <p:cNvPr id="21" name="矩形 1"/>
          <p:cNvSpPr>
            <a:spLocks noChangeArrowheads="1"/>
          </p:cNvSpPr>
          <p:nvPr/>
        </p:nvSpPr>
        <p:spPr bwMode="auto">
          <a:xfrm>
            <a:off x="909444" y="1584788"/>
            <a:ext cx="5309164" cy="598611"/>
          </a:xfrm>
          <a:prstGeom prst="rect">
            <a:avLst/>
          </a:prstGeom>
          <a:solidFill>
            <a:srgbClr val="B1D0CC"/>
          </a:solidFill>
          <a:ln>
            <a:noFill/>
          </a:ln>
        </p:spPr>
        <p:txBody>
          <a:bodyPr anchor="ctr"/>
          <a:lstStyle/>
          <a:p>
            <a:pPr algn="dist" fontAlgn="base">
              <a:spcBef>
                <a:spcPct val="0"/>
              </a:spcBef>
              <a:spcAft>
                <a:spcPct val="0"/>
              </a:spcAft>
              <a:buFont typeface="Arial" panose="020B0604020202020204" pitchFamily="34" charset="0"/>
              <a:buNone/>
            </a:pPr>
            <a:r>
              <a:rPr lang="zh-CN" altLang="en-US" sz="2400" b="1" dirty="0">
                <a:solidFill>
                  <a:srgbClr val="E90012"/>
                </a:solidFill>
                <a:latin typeface="微软雅黑" panose="020B0503020204020204" pitchFamily="34" charset="-122"/>
                <a:ea typeface="微软雅黑" panose="020B0503020204020204" pitchFamily="34" charset="-122"/>
              </a:rPr>
              <a:t>即使在不发达的社会发展阶段，</a:t>
            </a:r>
            <a:endParaRPr lang="zh-CN" altLang="en-US" sz="2400" dirty="0">
              <a:solidFill>
                <a:srgbClr val="E90012"/>
              </a:solidFill>
              <a:latin typeface="微软雅黑" panose="020B0503020204020204" pitchFamily="34" charset="-122"/>
              <a:ea typeface="微软雅黑" panose="020B0503020204020204" pitchFamily="34" charset="-122"/>
              <a:sym typeface="Segoe UI Emoji" panose="020B0502040204020203" pitchFamily="2" charset="0"/>
            </a:endParaRPr>
          </a:p>
        </p:txBody>
      </p:sp>
      <p:pic>
        <p:nvPicPr>
          <p:cNvPr id="28" name="Picture 6" descr="http://img1.jike.com/get?name=T1U9L3BsL41RCvBVdK"/>
          <p:cNvPicPr>
            <a:picLocks noChangeAspect="1" noChangeArrowheads="1"/>
          </p:cNvPicPr>
          <p:nvPr/>
        </p:nvPicPr>
        <p:blipFill>
          <a:blip r:embed="rId2" cstate="email"/>
          <a:srcRect/>
          <a:stretch>
            <a:fillRect/>
          </a:stretch>
        </p:blipFill>
        <p:spPr bwMode="auto">
          <a:xfrm>
            <a:off x="7513191" y="3886108"/>
            <a:ext cx="3602221" cy="2118251"/>
          </a:xfrm>
          <a:prstGeom prst="rect">
            <a:avLst/>
          </a:prstGeom>
          <a:noFill/>
          <a:effectLst>
            <a:glow>
              <a:schemeClr val="accent1">
                <a:alpha val="40000"/>
              </a:schemeClr>
            </a:glow>
            <a:softEdge rad="190500"/>
          </a:effectLst>
          <a:extLst>
            <a:ext uri="{909E8E84-426E-40DD-AFC4-6F175D3DCCD1}">
              <a14:hiddenFill xmlns:a14="http://schemas.microsoft.com/office/drawing/2010/main">
                <a:solidFill>
                  <a:srgbClr val="FFFFFF"/>
                </a:solidFill>
              </a14:hiddenFill>
            </a:ext>
          </a:extLst>
        </p:spPr>
      </p:pic>
      <p:sp>
        <p:nvSpPr>
          <p:cNvPr id="31" name="TextBox 15"/>
          <p:cNvSpPr txBox="1"/>
          <p:nvPr/>
        </p:nvSpPr>
        <p:spPr>
          <a:xfrm>
            <a:off x="902358" y="2946353"/>
            <a:ext cx="6399672" cy="2937727"/>
          </a:xfrm>
          <a:prstGeom prst="rect">
            <a:avLst/>
          </a:prstGeom>
          <a:noFill/>
        </p:spPr>
        <p:txBody>
          <a:bodyPr wrap="square" rtlCol="0">
            <a:spAutoFit/>
          </a:bodyPr>
          <a:lstStyle/>
          <a:p>
            <a:pPr>
              <a:lnSpc>
                <a:spcPct val="130000"/>
              </a:lnSpc>
            </a:pPr>
            <a:r>
              <a:rPr lang="en-US" altLang="zh-CN" sz="1780" b="1" dirty="0">
                <a:latin typeface="微软雅黑" panose="020B0503020204020204" pitchFamily="34" charset="-122"/>
                <a:ea typeface="微软雅黑" panose="020B0503020204020204" pitchFamily="34" charset="-122"/>
              </a:rPr>
              <a:t>1956</a:t>
            </a:r>
            <a:r>
              <a:rPr lang="zh-CN" altLang="en-US" sz="1780" b="1" dirty="0">
                <a:latin typeface="微软雅黑" panose="020B0503020204020204" pitchFamily="34" charset="-122"/>
                <a:ea typeface="微软雅黑" panose="020B0503020204020204" pitchFamily="34" charset="-122"/>
              </a:rPr>
              <a:t>年</a:t>
            </a:r>
            <a:r>
              <a:rPr lang="zh-CN" altLang="en-US" sz="1780" dirty="0">
                <a:latin typeface="微软雅黑" panose="020B0503020204020204" pitchFamily="34" charset="-122"/>
                <a:ea typeface="微软雅黑" panose="020B0503020204020204" pitchFamily="34" charset="-122"/>
              </a:rPr>
              <a:t>，毛泽东说：“辛亥革命，到今年，不过四十五年，中国的面目完全变了。再过四十五年，就是两千零一年，也就是进到二十一世纪的时候，中国的面目更要大变。中国将变为一个强大的社会主义工业国。中国应当这样。因为中国是一个具有九百六十万平方公里土地和六万万人口的国家，中国应当对人类有较大的贡献。而这种贡献，在过去一个长时期内，则是太少了。这使我们感到惭愧。”对人类做出贡献的思想意识，一直激励着中国共产党人带领人民群众不懈奋斗。</a:t>
            </a:r>
            <a:endParaRPr lang="zh-CN" altLang="en-US" sz="1780" dirty="0">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21"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977899" y="947004"/>
            <a:ext cx="9855200" cy="5568095"/>
            <a:chOff x="1015999" y="741043"/>
            <a:chExt cx="9855200" cy="5568095"/>
          </a:xfrm>
        </p:grpSpPr>
        <p:sp>
          <p:nvSpPr>
            <p:cNvPr id="4" name="Rectangular Callout 3"/>
            <p:cNvSpPr/>
            <p:nvPr/>
          </p:nvSpPr>
          <p:spPr>
            <a:xfrm>
              <a:off x="1016000" y="741043"/>
              <a:ext cx="9855199" cy="894496"/>
            </a:xfrm>
            <a:prstGeom prst="wedgeRectCallout">
              <a:avLst>
                <a:gd name="adj1" fmla="val -49975"/>
                <a:gd name="adj2" fmla="val -21783"/>
              </a:avLst>
            </a:prstGeom>
            <a:solidFill>
              <a:srgbClr val="80B2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200" dirty="0">
                <a:solidFill>
                  <a:prstClr val="white"/>
                </a:solidFill>
              </a:endParaRPr>
            </a:p>
          </p:txBody>
        </p:sp>
        <p:sp>
          <p:nvSpPr>
            <p:cNvPr id="21" name="TextBox 1"/>
            <p:cNvSpPr txBox="1"/>
            <p:nvPr/>
          </p:nvSpPr>
          <p:spPr>
            <a:xfrm>
              <a:off x="1440067" y="1022943"/>
              <a:ext cx="7342366" cy="467949"/>
            </a:xfrm>
            <a:prstGeom prst="rect">
              <a:avLst/>
            </a:prstGeom>
            <a:noFill/>
          </p:spPr>
          <p:txBody>
            <a:bodyPr wrap="square" rtlCol="0">
              <a:spAutoFit/>
            </a:bodyPr>
            <a:lstStyle/>
            <a:p>
              <a:pPr>
                <a:lnSpc>
                  <a:spcPct val="120000"/>
                </a:lnSpc>
              </a:pPr>
              <a:r>
                <a:rPr lang="zh-CN" altLang="en-US" sz="2220" b="1" dirty="0">
                  <a:solidFill>
                    <a:srgbClr val="FF0000"/>
                  </a:solidFill>
                  <a:latin typeface="微软雅黑" panose="020B0503020204020204" pitchFamily="34" charset="-122"/>
                  <a:ea typeface="微软雅黑" panose="020B0503020204020204" pitchFamily="34" charset="-122"/>
                </a:rPr>
                <a:t>邓小平把这种思想设计为三步走的现代化发展战略</a:t>
              </a:r>
              <a:endParaRPr lang="zh-CN" altLang="en-US" sz="2220" b="1" dirty="0">
                <a:solidFill>
                  <a:srgbClr val="FF00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015999" y="1772791"/>
              <a:ext cx="9855200" cy="4536347"/>
              <a:chOff x="1493077" y="2041312"/>
              <a:chExt cx="9855200" cy="4536347"/>
            </a:xfrm>
          </p:grpSpPr>
          <p:sp>
            <p:nvSpPr>
              <p:cNvPr id="5" name="Rectangular Callout 13"/>
              <p:cNvSpPr/>
              <p:nvPr/>
            </p:nvSpPr>
            <p:spPr>
              <a:xfrm>
                <a:off x="1493077" y="2041312"/>
                <a:ext cx="9855200" cy="4536347"/>
              </a:xfrm>
              <a:prstGeom prst="wedgeRectCallout">
                <a:avLst>
                  <a:gd name="adj1" fmla="val 50144"/>
                  <a:gd name="adj2" fmla="val -25315"/>
                </a:avLst>
              </a:prstGeom>
              <a:solidFill>
                <a:srgbClr val="B1D0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1200" dirty="0">
                  <a:solidFill>
                    <a:prstClr val="white"/>
                  </a:solidFill>
                </a:endParaRPr>
              </a:p>
            </p:txBody>
          </p:sp>
          <p:sp>
            <p:nvSpPr>
              <p:cNvPr id="2" name="矩形 1"/>
              <p:cNvSpPr/>
              <p:nvPr/>
            </p:nvSpPr>
            <p:spPr>
              <a:xfrm>
                <a:off x="1917145" y="2344144"/>
                <a:ext cx="9304133" cy="4081117"/>
              </a:xfrm>
              <a:prstGeom prst="rect">
                <a:avLst/>
              </a:prstGeom>
            </p:spPr>
            <p:txBody>
              <a:bodyPr wrap="square">
                <a:spAutoFit/>
              </a:bodyPr>
              <a:lstStyle/>
              <a:p>
                <a:pPr algn="just">
                  <a:lnSpc>
                    <a:spcPct val="120000"/>
                  </a:lnSpc>
                </a:pPr>
                <a:r>
                  <a:rPr lang="en-US" altLang="zh-CN" dirty="0">
                    <a:latin typeface="微软雅黑" panose="020B0503020204020204" pitchFamily="34" charset="-122"/>
                    <a:ea typeface="微软雅黑" panose="020B0503020204020204" pitchFamily="34" charset="-122"/>
                  </a:rPr>
                  <a:t>1985</a:t>
                </a:r>
                <a:r>
                  <a:rPr lang="zh-CN" altLang="en-US" dirty="0">
                    <a:latin typeface="微软雅黑" panose="020B0503020204020204" pitchFamily="34" charset="-122"/>
                    <a:ea typeface="微软雅黑" panose="020B0503020204020204" pitchFamily="34" charset="-122"/>
                  </a:rPr>
                  <a:t>年，他说：“现在人们说中国发生了明显的变化。我对一些外宾说，这只是</a:t>
                </a:r>
                <a:r>
                  <a:rPr lang="zh-CN" altLang="en-US" b="1" dirty="0">
                    <a:latin typeface="微软雅黑" panose="020B0503020204020204" pitchFamily="34" charset="-122"/>
                    <a:ea typeface="微软雅黑" panose="020B0503020204020204" pitchFamily="34" charset="-122"/>
                  </a:rPr>
                  <a:t>小变化</a:t>
                </a:r>
                <a:r>
                  <a:rPr lang="zh-CN" altLang="en-US" dirty="0">
                    <a:latin typeface="微软雅黑" panose="020B0503020204020204" pitchFamily="34" charset="-122"/>
                    <a:ea typeface="微软雅黑" panose="020B0503020204020204" pitchFamily="34" charset="-122"/>
                  </a:rPr>
                  <a:t>。翻两番，达到小康水平，可以说是</a:t>
                </a:r>
                <a:r>
                  <a:rPr lang="zh-CN" altLang="en-US" b="1" dirty="0">
                    <a:latin typeface="微软雅黑" panose="020B0503020204020204" pitchFamily="34" charset="-122"/>
                    <a:ea typeface="微软雅黑" panose="020B0503020204020204" pitchFamily="34" charset="-122"/>
                  </a:rPr>
                  <a:t>中变化</a:t>
                </a:r>
                <a:r>
                  <a:rPr lang="zh-CN" altLang="en-US" dirty="0">
                    <a:latin typeface="微软雅黑" panose="020B0503020204020204" pitchFamily="34" charset="-122"/>
                    <a:ea typeface="微软雅黑" panose="020B0503020204020204" pitchFamily="34" charset="-122"/>
                  </a:rPr>
                  <a:t>。到下世纪中叶，能够接近世界发达国家的水平，那才是</a:t>
                </a:r>
                <a:r>
                  <a:rPr lang="zh-CN" altLang="en-US" b="1" dirty="0">
                    <a:latin typeface="微软雅黑" panose="020B0503020204020204" pitchFamily="34" charset="-122"/>
                    <a:ea typeface="微软雅黑" panose="020B0503020204020204" pitchFamily="34" charset="-122"/>
                  </a:rPr>
                  <a:t>大变化</a:t>
                </a:r>
                <a:r>
                  <a:rPr lang="zh-CN" altLang="en-US" dirty="0">
                    <a:latin typeface="微软雅黑" panose="020B0503020204020204" pitchFamily="34" charset="-122"/>
                    <a:ea typeface="微软雅黑" panose="020B0503020204020204" pitchFamily="34" charset="-122"/>
                  </a:rPr>
                  <a:t>。到那时，社会主义中国的分量和作用就不同了，我们就可以对人类有较大的贡献。”</a:t>
                </a:r>
                <a:endParaRPr lang="en-US" altLang="zh-CN" dirty="0">
                  <a:latin typeface="微软雅黑" panose="020B0503020204020204" pitchFamily="34" charset="-122"/>
                  <a:ea typeface="微软雅黑" panose="020B0503020204020204" pitchFamily="34" charset="-122"/>
                </a:endParaRPr>
              </a:p>
              <a:p>
                <a:pPr algn="just">
                  <a:lnSpc>
                    <a:spcPct val="120000"/>
                  </a:lnSpc>
                </a:pPr>
                <a:endParaRPr lang="en-US" altLang="zh-CN" dirty="0">
                  <a:latin typeface="微软雅黑" panose="020B0503020204020204" pitchFamily="34" charset="-122"/>
                  <a:ea typeface="微软雅黑" panose="020B0503020204020204" pitchFamily="34" charset="-122"/>
                </a:endParaRPr>
              </a:p>
              <a:p>
                <a:pPr algn="just">
                  <a:lnSpc>
                    <a:spcPct val="120000"/>
                  </a:lnSpc>
                </a:pPr>
                <a:r>
                  <a:rPr lang="en-US" altLang="zh-CN" dirty="0">
                    <a:latin typeface="微软雅黑" panose="020B0503020204020204" pitchFamily="34" charset="-122"/>
                    <a:ea typeface="微软雅黑" panose="020B0503020204020204" pitchFamily="34" charset="-122"/>
                  </a:rPr>
                  <a:t>1987</a:t>
                </a:r>
                <a:r>
                  <a:rPr lang="zh-CN" altLang="en-US" dirty="0">
                    <a:latin typeface="微软雅黑" panose="020B0503020204020204" pitchFamily="34" charset="-122"/>
                    <a:ea typeface="微软雅黑" panose="020B0503020204020204" pitchFamily="34" charset="-122"/>
                  </a:rPr>
                  <a:t>年，邓小平又强调，</a:t>
                </a:r>
                <a:r>
                  <a:rPr lang="zh-CN" altLang="en-US" b="1" dirty="0">
                    <a:latin typeface="微软雅黑" panose="020B0503020204020204" pitchFamily="34" charset="-122"/>
                    <a:ea typeface="微软雅黑" panose="020B0503020204020204" pitchFamily="34" charset="-122"/>
                  </a:rPr>
                  <a:t>到</a:t>
                </a:r>
                <a:r>
                  <a:rPr lang="en-US" altLang="zh-CN" b="1" dirty="0">
                    <a:latin typeface="微软雅黑" panose="020B0503020204020204" pitchFamily="34" charset="-122"/>
                    <a:ea typeface="微软雅黑" panose="020B0503020204020204" pitchFamily="34" charset="-122"/>
                  </a:rPr>
                  <a:t>21</a:t>
                </a:r>
                <a:r>
                  <a:rPr lang="zh-CN" altLang="en-US" b="1" dirty="0">
                    <a:latin typeface="微软雅黑" panose="020B0503020204020204" pitchFamily="34" charset="-122"/>
                    <a:ea typeface="微软雅黑" panose="020B0503020204020204" pitchFamily="34" charset="-122"/>
                  </a:rPr>
                  <a:t>世纪中叶达到中等发达国家的水平，为人类做更多的事情</a:t>
                </a:r>
                <a:r>
                  <a:rPr lang="zh-CN" altLang="en-US"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“我们就是有这么一个雄心壮志”</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gn="just">
                  <a:lnSpc>
                    <a:spcPct val="120000"/>
                  </a:lnSpc>
                </a:pPr>
                <a:endParaRPr lang="en-US" altLang="zh-CN" dirty="0">
                  <a:latin typeface="微软雅黑" panose="020B0503020204020204" pitchFamily="34" charset="-122"/>
                  <a:ea typeface="微软雅黑" panose="020B0503020204020204" pitchFamily="34" charset="-122"/>
                </a:endParaRPr>
              </a:p>
              <a:p>
                <a:pPr algn="just">
                  <a:lnSpc>
                    <a:spcPct val="120000"/>
                  </a:lnSpc>
                </a:pPr>
                <a:r>
                  <a:rPr lang="zh-CN" altLang="en-US" dirty="0">
                    <a:latin typeface="微软雅黑" panose="020B0503020204020204" pitchFamily="34" charset="-122"/>
                    <a:ea typeface="微软雅黑" panose="020B0503020204020204" pitchFamily="34" charset="-122"/>
                  </a:rPr>
                  <a:t>邓小平把中华民族为人类做贡献的价值理想与中国现代化建设的发展战略紧密联系在一起，融入建设中国特色社会主义的共同理想。</a:t>
                </a:r>
                <a:endParaRPr lang="en-US" altLang="zh-CN" dirty="0">
                  <a:latin typeface="微软雅黑" panose="020B0503020204020204" pitchFamily="34" charset="-122"/>
                  <a:ea typeface="微软雅黑" panose="020B0503020204020204" pitchFamily="34" charset="-122"/>
                </a:endParaRPr>
              </a:p>
              <a:p>
                <a:pPr algn="just">
                  <a:lnSpc>
                    <a:spcPct val="120000"/>
                  </a:lnSpc>
                </a:pPr>
                <a:endParaRPr lang="en-US" altLang="zh-CN" dirty="0">
                  <a:latin typeface="微软雅黑" panose="020B0503020204020204" pitchFamily="34" charset="-122"/>
                  <a:ea typeface="微软雅黑" panose="020B0503020204020204" pitchFamily="34" charset="-122"/>
                </a:endParaRPr>
              </a:p>
              <a:p>
                <a:pPr algn="just">
                  <a:lnSpc>
                    <a:spcPct val="120000"/>
                  </a:lnSpc>
                </a:pPr>
                <a:r>
                  <a:rPr lang="zh-CN" altLang="en-US" dirty="0">
                    <a:latin typeface="微软雅黑" panose="020B0503020204020204" pitchFamily="34" charset="-122"/>
                    <a:ea typeface="微软雅黑" panose="020B0503020204020204" pitchFamily="34" charset="-122"/>
                  </a:rPr>
                  <a:t>正是这种理想追求激励中国人民逐步走向一个负责任的大国强国。</a:t>
                </a:r>
                <a:endParaRPr lang="zh-CN" altLang="en-US" dirty="0">
                  <a:latin typeface="微软雅黑" panose="020B0503020204020204" pitchFamily="34" charset="-122"/>
                  <a:ea typeface="微软雅黑" panose="020B0503020204020204" pitchFamily="34" charset="-122"/>
                </a:endParaRPr>
              </a:p>
            </p:txBody>
          </p:sp>
        </p:gr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92100" y="3632200"/>
            <a:ext cx="12484101" cy="552450"/>
          </a:xfrm>
          <a:prstGeom prst="rect">
            <a:avLst/>
          </a:prstGeom>
          <a:solidFill>
            <a:srgbClr val="B1D0CC"/>
          </a:solidFill>
          <a:ln>
            <a:solidFill>
              <a:srgbClr val="B1D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Rectangle 28"/>
          <p:cNvSpPr>
            <a:spLocks noChangeArrowheads="1"/>
          </p:cNvSpPr>
          <p:nvPr/>
        </p:nvSpPr>
        <p:spPr bwMode="auto">
          <a:xfrm>
            <a:off x="1133062" y="5130180"/>
            <a:ext cx="992587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中国梦</a:t>
            </a:r>
            <a:r>
              <a:rPr lang="zh-CN" altLang="en-US" sz="1600" b="1" dirty="0">
                <a:latin typeface="微软雅黑" panose="020B0503020204020204" pitchFamily="34" charset="-122"/>
                <a:ea typeface="微软雅黑" panose="020B0503020204020204" pitchFamily="34" charset="-122"/>
              </a:rPr>
              <a:t>，不应仅理解为中国自身利益的实现和中国的强大崛起，而忽略了中华民族要对人类有所贡献、已经对人类做出了巨大贡献、正在为人类做着巨大贡献和未来将为人类做出更大贡献的深刻内涵。</a:t>
            </a:r>
            <a:r>
              <a:rPr lang="zh-CN" altLang="en-US" sz="1400" dirty="0">
                <a:latin typeface="微软雅黑" panose="020B0503020204020204" pitchFamily="34" charset="-122"/>
                <a:ea typeface="微软雅黑" panose="020B0503020204020204" pitchFamily="34" charset="-122"/>
              </a:rPr>
              <a:t>基于这样的认识，才能进一步形成中华民族自尊自信、理性科学、务实进取、开放宽容的健康的国民心态，才能进一步形成令世界其他民族仰慕的成熟的大国心态，使每一个中华儿女享受到做中国人的荣耀和尊严。 </a:t>
            </a:r>
            <a:endParaRPr lang="zh-CN" altLang="en-US" sz="1400" dirty="0">
              <a:latin typeface="微软雅黑" panose="020B0503020204020204" pitchFamily="34" charset="-122"/>
              <a:ea typeface="微软雅黑" panose="020B0503020204020204" pitchFamily="34" charset="-122"/>
            </a:endParaRPr>
          </a:p>
        </p:txBody>
      </p:sp>
      <p:sp>
        <p:nvSpPr>
          <p:cNvPr id="26" name="Rectangle 28"/>
          <p:cNvSpPr>
            <a:spLocks noChangeArrowheads="1"/>
          </p:cNvSpPr>
          <p:nvPr/>
        </p:nvSpPr>
        <p:spPr bwMode="auto">
          <a:xfrm>
            <a:off x="1125854" y="4507761"/>
            <a:ext cx="9780685" cy="39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b="1" dirty="0">
                <a:solidFill>
                  <a:srgbClr val="FF0000"/>
                </a:solidFill>
                <a:latin typeface="微软雅黑" panose="020B0503020204020204" pitchFamily="34" charset="-122"/>
                <a:ea typeface="微软雅黑" panose="020B0503020204020204" pitchFamily="34" charset="-122"/>
              </a:rPr>
              <a:t>习近平总书记提出的中国梦接续了毛泽东、邓小平强调的中华民族要为人类做较大贡献的思想。</a:t>
            </a:r>
            <a:endParaRPr lang="zh-CN" altLang="en-US" b="1" dirty="0">
              <a:solidFill>
                <a:srgbClr val="FF0000"/>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3182" y="1865534"/>
            <a:ext cx="3135243" cy="2037908"/>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346" y="1911753"/>
            <a:ext cx="3173748" cy="1991689"/>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b="-300"/>
          <a:stretch>
            <a:fillRect/>
          </a:stretch>
        </p:blipFill>
        <p:spPr>
          <a:xfrm>
            <a:off x="8041293" y="1896469"/>
            <a:ext cx="3166754" cy="202225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t="12559"/>
          <a:stretch>
            <a:fillRect/>
          </a:stretch>
        </p:blipFill>
        <p:spPr>
          <a:xfrm>
            <a:off x="-140330" y="817720"/>
            <a:ext cx="4281696" cy="6280199"/>
          </a:xfrm>
          <a:prstGeom prst="rect">
            <a:avLst/>
          </a:prstGeom>
        </p:spPr>
      </p:pic>
      <p:grpSp>
        <p:nvGrpSpPr>
          <p:cNvPr id="41" name="PA_组合 6"/>
          <p:cNvGrpSpPr/>
          <p:nvPr>
            <p:custDataLst>
              <p:tags r:id="rId2"/>
            </p:custDataLst>
          </p:nvPr>
        </p:nvGrpSpPr>
        <p:grpSpPr>
          <a:xfrm>
            <a:off x="3759200" y="2527299"/>
            <a:ext cx="6972299" cy="2004246"/>
            <a:chOff x="5417227" y="1151395"/>
            <a:chExt cx="4704673" cy="1093304"/>
          </a:xfrm>
        </p:grpSpPr>
        <p:sp>
          <p:nvSpPr>
            <p:cNvPr id="42" name="PA_文本框 76"/>
            <p:cNvSpPr txBox="1">
              <a:spLocks noChangeArrowheads="1"/>
            </p:cNvSpPr>
            <p:nvPr>
              <p:custDataLst>
                <p:tags r:id="rId3"/>
              </p:custDataLst>
            </p:nvPr>
          </p:nvSpPr>
          <p:spPr bwMode="auto">
            <a:xfrm>
              <a:off x="6296844" y="1441370"/>
              <a:ext cx="3825056" cy="561573"/>
            </a:xfrm>
            <a:prstGeom prst="rect">
              <a:avLst/>
            </a:prstGeom>
            <a:noFill/>
            <a:ln w="9525">
              <a:solidFill>
                <a:srgbClr val="C00000"/>
              </a:solidFill>
              <a:miter lim="800000"/>
            </a:ln>
          </p:spPr>
          <p:txBody>
            <a:bodyPr wrap="square" tIns="144000" bIns="144000" anchor="ctr" anchorCtr="0">
              <a:spAutoFit/>
            </a:bodyPr>
            <a:lstStyle/>
            <a:p>
              <a:pPr algn="ctr" defTabSz="1015365" fontAlgn="auto">
                <a:spcBef>
                  <a:spcPts val="0"/>
                </a:spcBef>
                <a:spcAft>
                  <a:spcPts val="0"/>
                </a:spcAft>
                <a:defRPr/>
              </a:pPr>
              <a:r>
                <a:rPr lang="zh-CN" altLang="en-US" sz="4800" b="1" kern="0" dirty="0">
                  <a:solidFill>
                    <a:prstClr val="black">
                      <a:lumMod val="85000"/>
                      <a:lumOff val="15000"/>
                    </a:prstClr>
                  </a:solidFill>
                  <a:latin typeface="微软雅黑" panose="020B0503020204020204" pitchFamily="34" charset="-122"/>
                  <a:ea typeface="微软雅黑" panose="020B0503020204020204" pitchFamily="34" charset="-122"/>
                </a:rPr>
                <a:t>中国梦的阐述</a:t>
              </a:r>
              <a:endParaRPr lang="en-US" altLang="zh-CN" sz="48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43" name="PA_图片 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5417227" y="1151395"/>
              <a:ext cx="1165056" cy="1093304"/>
            </a:xfrm>
            <a:prstGeom prst="rect">
              <a:avLst/>
            </a:prstGeom>
          </p:spPr>
        </p:pic>
        <p:sp>
          <p:nvSpPr>
            <p:cNvPr id="44" name="PA_文本框 5"/>
            <p:cNvSpPr txBox="1"/>
            <p:nvPr>
              <p:custDataLst>
                <p:tags r:id="rId6"/>
              </p:custDataLst>
            </p:nvPr>
          </p:nvSpPr>
          <p:spPr>
            <a:xfrm>
              <a:off x="5776143" y="1454026"/>
              <a:ext cx="1041400" cy="611940"/>
            </a:xfrm>
            <a:prstGeom prst="rect">
              <a:avLst/>
            </a:prstGeom>
            <a:noFill/>
          </p:spPr>
          <p:txBody>
            <a:bodyPr wrap="square" tIns="144000" bIns="144000" rtlCol="0">
              <a:spAutoFit/>
            </a:bodyPr>
            <a:lstStyle/>
            <a:p>
              <a:r>
                <a:rPr lang="en-US" altLang="zh-CN" sz="5400" dirty="0">
                  <a:solidFill>
                    <a:schemeClr val="bg1"/>
                  </a:solidFill>
                </a:rPr>
                <a:t>04</a:t>
              </a:r>
              <a:endParaRPr lang="zh-CN" altLang="en-US" sz="5400" dirty="0">
                <a:solidFill>
                  <a:schemeClr val="bg1"/>
                </a:solidFill>
              </a:endParaRPr>
            </a:p>
          </p:txBody>
        </p:sp>
      </p:grpSp>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b="31543"/>
          <a:stretch>
            <a:fillRect/>
          </a:stretch>
        </p:blipFill>
        <p:spPr>
          <a:xfrm>
            <a:off x="8040896" y="-580818"/>
            <a:ext cx="4789118" cy="3278457"/>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4902" y="-598008"/>
            <a:ext cx="3188595" cy="318859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250" fill="hold"/>
                                        <p:tgtEl>
                                          <p:spTgt spid="41"/>
                                        </p:tgtEl>
                                        <p:attrNameLst>
                                          <p:attrName>ppt_x</p:attrName>
                                        </p:attrNameLst>
                                      </p:cBhvr>
                                      <p:tavLst>
                                        <p:tav tm="0">
                                          <p:val>
                                            <p:strVal val="#ppt_x"/>
                                          </p:val>
                                        </p:tav>
                                        <p:tav tm="100000">
                                          <p:val>
                                            <p:strVal val="#ppt_x"/>
                                          </p:val>
                                        </p:tav>
                                      </p:tavLst>
                                    </p:anim>
                                    <p:anim calcmode="lin" valueType="num">
                                      <p:cBhvr additive="base">
                                        <p:cTn id="8" dur="12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21989"/>
          <a:stretch>
            <a:fillRect/>
          </a:stretch>
        </p:blipFill>
        <p:spPr>
          <a:xfrm>
            <a:off x="-177800" y="0"/>
            <a:ext cx="3511851" cy="6858000"/>
          </a:xfrm>
          <a:prstGeom prst="rect">
            <a:avLst/>
          </a:prstGeom>
        </p:spPr>
      </p:pic>
      <p:grpSp>
        <p:nvGrpSpPr>
          <p:cNvPr id="7" name="PA_组合 6"/>
          <p:cNvGrpSpPr/>
          <p:nvPr>
            <p:custDataLst>
              <p:tags r:id="rId2"/>
            </p:custDataLst>
          </p:nvPr>
        </p:nvGrpSpPr>
        <p:grpSpPr>
          <a:xfrm>
            <a:off x="4660900" y="1574299"/>
            <a:ext cx="5638800" cy="1397537"/>
            <a:chOff x="5537200" y="1199616"/>
            <a:chExt cx="4584700" cy="1045083"/>
          </a:xfrm>
        </p:grpSpPr>
        <p:sp>
          <p:nvSpPr>
            <p:cNvPr id="34" name="PA_文本框 76"/>
            <p:cNvSpPr txBox="1">
              <a:spLocks noChangeArrowheads="1"/>
            </p:cNvSpPr>
            <p:nvPr>
              <p:custDataLst>
                <p:tags r:id="rId3"/>
              </p:custDataLst>
            </p:nvPr>
          </p:nvSpPr>
          <p:spPr bwMode="auto">
            <a:xfrm>
              <a:off x="6296844" y="1494005"/>
              <a:ext cx="3825056" cy="585721"/>
            </a:xfrm>
            <a:prstGeom prst="rect">
              <a:avLst/>
            </a:prstGeom>
            <a:noFill/>
            <a:ln w="9525">
              <a:solidFill>
                <a:srgbClr val="C00000"/>
              </a:solidFill>
              <a:miter lim="800000"/>
            </a:ln>
          </p:spPr>
          <p:txBody>
            <a:bodyPr wrap="square" tIns="144000" bIns="144000" anchor="ctr" anchorCtr="0">
              <a:spAutoFit/>
            </a:bodyPr>
            <a:lstStyle/>
            <a:p>
              <a:pPr algn="ctr" defTabSz="1015365" fontAlgn="auto">
                <a:spcBef>
                  <a:spcPts val="0"/>
                </a:spcBef>
                <a:spcAft>
                  <a:spcPts val="0"/>
                </a:spcAft>
                <a:defRPr/>
              </a:pPr>
              <a:r>
                <a:rPr lang="zh-CN" altLang="en-US" sz="3200" b="1" kern="0" dirty="0">
                  <a:solidFill>
                    <a:prstClr val="black">
                      <a:lumMod val="85000"/>
                      <a:lumOff val="15000"/>
                    </a:prstClr>
                  </a:solidFill>
                  <a:latin typeface="微软雅黑" panose="020B0503020204020204" pitchFamily="34" charset="-122"/>
                  <a:ea typeface="微软雅黑" panose="020B0503020204020204" pitchFamily="34" charset="-122"/>
                </a:rPr>
                <a:t>中国梦人民梦</a:t>
              </a:r>
              <a:endParaRPr lang="en-US" altLang="zh-CN" sz="32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5" name="PA_图片 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5537200" y="1199616"/>
              <a:ext cx="1045083" cy="1045083"/>
            </a:xfrm>
            <a:prstGeom prst="rect">
              <a:avLst/>
            </a:prstGeom>
          </p:spPr>
        </p:pic>
        <p:sp>
          <p:nvSpPr>
            <p:cNvPr id="6" name="PA_文本框 5"/>
            <p:cNvSpPr txBox="1"/>
            <p:nvPr>
              <p:custDataLst>
                <p:tags r:id="rId6"/>
              </p:custDataLst>
            </p:nvPr>
          </p:nvSpPr>
          <p:spPr>
            <a:xfrm>
              <a:off x="5776144" y="1476368"/>
              <a:ext cx="1041400" cy="631752"/>
            </a:xfrm>
            <a:prstGeom prst="rect">
              <a:avLst/>
            </a:prstGeom>
            <a:noFill/>
          </p:spPr>
          <p:txBody>
            <a:bodyPr wrap="square" tIns="144000" bIns="144000" rtlCol="0">
              <a:spAutoFit/>
            </a:bodyPr>
            <a:lstStyle/>
            <a:p>
              <a:r>
                <a:rPr lang="en-US" altLang="zh-CN" sz="3600" dirty="0">
                  <a:solidFill>
                    <a:schemeClr val="bg1"/>
                  </a:solidFill>
                </a:rPr>
                <a:t>01</a:t>
              </a:r>
              <a:endParaRPr lang="zh-CN" altLang="en-US" sz="3600" dirty="0">
                <a:solidFill>
                  <a:schemeClr val="bg1"/>
                </a:solidFill>
              </a:endParaRPr>
            </a:p>
          </p:txBody>
        </p:sp>
      </p:grpSp>
      <p:grpSp>
        <p:nvGrpSpPr>
          <p:cNvPr id="14" name="PA_组合 6"/>
          <p:cNvGrpSpPr/>
          <p:nvPr>
            <p:custDataLst>
              <p:tags r:id="rId7"/>
            </p:custDataLst>
          </p:nvPr>
        </p:nvGrpSpPr>
        <p:grpSpPr>
          <a:xfrm>
            <a:off x="4660900" y="2616475"/>
            <a:ext cx="5638800" cy="1397537"/>
            <a:chOff x="5537200" y="1199616"/>
            <a:chExt cx="4584700" cy="1045083"/>
          </a:xfrm>
        </p:grpSpPr>
        <p:sp>
          <p:nvSpPr>
            <p:cNvPr id="15" name="PA_文本框 76"/>
            <p:cNvSpPr txBox="1">
              <a:spLocks noChangeArrowheads="1"/>
            </p:cNvSpPr>
            <p:nvPr>
              <p:custDataLst>
                <p:tags r:id="rId8"/>
              </p:custDataLst>
            </p:nvPr>
          </p:nvSpPr>
          <p:spPr bwMode="auto">
            <a:xfrm>
              <a:off x="6296844" y="1494005"/>
              <a:ext cx="3825056" cy="585721"/>
            </a:xfrm>
            <a:prstGeom prst="rect">
              <a:avLst/>
            </a:prstGeom>
            <a:noFill/>
            <a:ln w="9525">
              <a:solidFill>
                <a:srgbClr val="C00000"/>
              </a:solidFill>
              <a:miter lim="800000"/>
            </a:ln>
          </p:spPr>
          <p:txBody>
            <a:bodyPr wrap="square" tIns="144000" bIns="144000" anchor="ctr" anchorCtr="0">
              <a:spAutoFit/>
            </a:bodyPr>
            <a:lstStyle/>
            <a:p>
              <a:pPr algn="ctr" defTabSz="1015365" fontAlgn="auto">
                <a:spcBef>
                  <a:spcPts val="0"/>
                </a:spcBef>
                <a:spcAft>
                  <a:spcPts val="0"/>
                </a:spcAft>
                <a:defRPr/>
              </a:pPr>
              <a:r>
                <a:rPr lang="zh-CN" altLang="en-US" sz="3200" b="1" kern="0" dirty="0">
                  <a:solidFill>
                    <a:prstClr val="black">
                      <a:lumMod val="85000"/>
                      <a:lumOff val="15000"/>
                    </a:prstClr>
                  </a:solidFill>
                  <a:latin typeface="微软雅黑" panose="020B0503020204020204" pitchFamily="34" charset="-122"/>
                  <a:ea typeface="微软雅黑" panose="020B0503020204020204" pitchFamily="34" charset="-122"/>
                </a:rPr>
                <a:t>聚力共圆梦想</a:t>
              </a:r>
              <a:endParaRPr lang="en-US" altLang="zh-CN" sz="32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16" name="PA_图片 4"/>
            <p:cNvPicPr>
              <a:picLocks noChangeAspect="1"/>
            </p:cNvPicPr>
            <p:nvPr>
              <p:custDataLst>
                <p:tags r:id="rId9"/>
              </p:custDataLst>
            </p:nvPr>
          </p:nvPicPr>
          <p:blipFill>
            <a:blip r:embed="rId5" cstate="print">
              <a:extLst>
                <a:ext uri="{28A0092B-C50C-407E-A947-70E740481C1C}">
                  <a14:useLocalDpi xmlns:a14="http://schemas.microsoft.com/office/drawing/2010/main" val="0"/>
                </a:ext>
              </a:extLst>
            </a:blip>
            <a:stretch>
              <a:fillRect/>
            </a:stretch>
          </p:blipFill>
          <p:spPr>
            <a:xfrm>
              <a:off x="5537200" y="1199616"/>
              <a:ext cx="1045083" cy="1045083"/>
            </a:xfrm>
            <a:prstGeom prst="rect">
              <a:avLst/>
            </a:prstGeom>
          </p:spPr>
        </p:pic>
        <p:sp>
          <p:nvSpPr>
            <p:cNvPr id="17" name="PA_文本框 5"/>
            <p:cNvSpPr txBox="1"/>
            <p:nvPr>
              <p:custDataLst>
                <p:tags r:id="rId10"/>
              </p:custDataLst>
            </p:nvPr>
          </p:nvSpPr>
          <p:spPr>
            <a:xfrm>
              <a:off x="5776144" y="1476368"/>
              <a:ext cx="1041400" cy="631752"/>
            </a:xfrm>
            <a:prstGeom prst="rect">
              <a:avLst/>
            </a:prstGeom>
            <a:noFill/>
          </p:spPr>
          <p:txBody>
            <a:bodyPr wrap="square" tIns="144000" bIns="144000" rtlCol="0">
              <a:spAutoFit/>
            </a:bodyPr>
            <a:lstStyle/>
            <a:p>
              <a:r>
                <a:rPr lang="en-US" altLang="zh-CN" sz="3600" dirty="0">
                  <a:solidFill>
                    <a:schemeClr val="bg1"/>
                  </a:solidFill>
                </a:rPr>
                <a:t>02</a:t>
              </a:r>
              <a:endParaRPr lang="zh-CN" altLang="en-US" sz="3600" dirty="0">
                <a:solidFill>
                  <a:schemeClr val="bg1"/>
                </a:solidFill>
              </a:endParaRPr>
            </a:p>
          </p:txBody>
        </p:sp>
      </p:grpSp>
      <p:grpSp>
        <p:nvGrpSpPr>
          <p:cNvPr id="18" name="PA_组合 6"/>
          <p:cNvGrpSpPr/>
          <p:nvPr>
            <p:custDataLst>
              <p:tags r:id="rId11"/>
            </p:custDataLst>
          </p:nvPr>
        </p:nvGrpSpPr>
        <p:grpSpPr>
          <a:xfrm>
            <a:off x="4660900" y="3737685"/>
            <a:ext cx="5638800" cy="1397537"/>
            <a:chOff x="5537200" y="1199616"/>
            <a:chExt cx="4584700" cy="1045083"/>
          </a:xfrm>
        </p:grpSpPr>
        <p:sp>
          <p:nvSpPr>
            <p:cNvPr id="19" name="PA_文本框 76"/>
            <p:cNvSpPr txBox="1">
              <a:spLocks noChangeArrowheads="1"/>
            </p:cNvSpPr>
            <p:nvPr>
              <p:custDataLst>
                <p:tags r:id="rId12"/>
              </p:custDataLst>
            </p:nvPr>
          </p:nvSpPr>
          <p:spPr bwMode="auto">
            <a:xfrm>
              <a:off x="6296844" y="1494005"/>
              <a:ext cx="3825056" cy="585721"/>
            </a:xfrm>
            <a:prstGeom prst="rect">
              <a:avLst/>
            </a:prstGeom>
            <a:noFill/>
            <a:ln w="9525">
              <a:solidFill>
                <a:srgbClr val="C00000"/>
              </a:solidFill>
              <a:miter lim="800000"/>
            </a:ln>
          </p:spPr>
          <p:txBody>
            <a:bodyPr wrap="square" tIns="144000" bIns="144000" anchor="ctr" anchorCtr="0">
              <a:spAutoFit/>
            </a:bodyPr>
            <a:lstStyle/>
            <a:p>
              <a:pPr algn="ctr" defTabSz="1015365" fontAlgn="auto">
                <a:spcBef>
                  <a:spcPts val="0"/>
                </a:spcBef>
                <a:spcAft>
                  <a:spcPts val="0"/>
                </a:spcAft>
                <a:defRPr/>
              </a:pPr>
              <a:r>
                <a:rPr lang="zh-CN" altLang="en-US" sz="3200" b="1" kern="0" dirty="0">
                  <a:solidFill>
                    <a:prstClr val="black">
                      <a:lumMod val="85000"/>
                      <a:lumOff val="15000"/>
                    </a:prstClr>
                  </a:solidFill>
                  <a:latin typeface="微软雅黑" panose="020B0503020204020204" pitchFamily="34" charset="-122"/>
                  <a:ea typeface="微软雅黑" panose="020B0503020204020204" pitchFamily="34" charset="-122"/>
                </a:rPr>
                <a:t>中国梦的定义</a:t>
              </a:r>
              <a:endParaRPr lang="en-US" altLang="zh-CN" sz="32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20" name="PA_图片 4"/>
            <p:cNvPicPr>
              <a:picLocks noChangeAspect="1"/>
            </p:cNvPicPr>
            <p:nvPr>
              <p:custDataLst>
                <p:tags r:id="rId13"/>
              </p:custDataLst>
            </p:nvPr>
          </p:nvPicPr>
          <p:blipFill>
            <a:blip r:embed="rId5" cstate="print">
              <a:extLst>
                <a:ext uri="{28A0092B-C50C-407E-A947-70E740481C1C}">
                  <a14:useLocalDpi xmlns:a14="http://schemas.microsoft.com/office/drawing/2010/main" val="0"/>
                </a:ext>
              </a:extLst>
            </a:blip>
            <a:stretch>
              <a:fillRect/>
            </a:stretch>
          </p:blipFill>
          <p:spPr>
            <a:xfrm>
              <a:off x="5537200" y="1199616"/>
              <a:ext cx="1045083" cy="1045083"/>
            </a:xfrm>
            <a:prstGeom prst="rect">
              <a:avLst/>
            </a:prstGeom>
          </p:spPr>
        </p:pic>
        <p:sp>
          <p:nvSpPr>
            <p:cNvPr id="21" name="PA_文本框 5"/>
            <p:cNvSpPr txBox="1"/>
            <p:nvPr>
              <p:custDataLst>
                <p:tags r:id="rId14"/>
              </p:custDataLst>
            </p:nvPr>
          </p:nvSpPr>
          <p:spPr>
            <a:xfrm>
              <a:off x="5776144" y="1476368"/>
              <a:ext cx="1041400" cy="631752"/>
            </a:xfrm>
            <a:prstGeom prst="rect">
              <a:avLst/>
            </a:prstGeom>
            <a:noFill/>
          </p:spPr>
          <p:txBody>
            <a:bodyPr wrap="square" tIns="144000" bIns="144000" rtlCol="0">
              <a:spAutoFit/>
            </a:bodyPr>
            <a:lstStyle/>
            <a:p>
              <a:r>
                <a:rPr lang="en-US" altLang="zh-CN" sz="3600" dirty="0">
                  <a:solidFill>
                    <a:schemeClr val="bg1"/>
                  </a:solidFill>
                </a:rPr>
                <a:t>03</a:t>
              </a:r>
              <a:endParaRPr lang="zh-CN" altLang="en-US" sz="3600" dirty="0">
                <a:solidFill>
                  <a:schemeClr val="bg1"/>
                </a:solidFill>
              </a:endParaRPr>
            </a:p>
          </p:txBody>
        </p:sp>
      </p:grpSp>
      <p:grpSp>
        <p:nvGrpSpPr>
          <p:cNvPr id="22" name="PA_组合 6"/>
          <p:cNvGrpSpPr/>
          <p:nvPr>
            <p:custDataLst>
              <p:tags r:id="rId15"/>
            </p:custDataLst>
          </p:nvPr>
        </p:nvGrpSpPr>
        <p:grpSpPr>
          <a:xfrm>
            <a:off x="4660900" y="4844546"/>
            <a:ext cx="5638800" cy="1397537"/>
            <a:chOff x="5537200" y="1199616"/>
            <a:chExt cx="4584700" cy="1045083"/>
          </a:xfrm>
        </p:grpSpPr>
        <p:sp>
          <p:nvSpPr>
            <p:cNvPr id="23" name="PA_文本框 76"/>
            <p:cNvSpPr txBox="1">
              <a:spLocks noChangeArrowheads="1"/>
            </p:cNvSpPr>
            <p:nvPr>
              <p:custDataLst>
                <p:tags r:id="rId16"/>
              </p:custDataLst>
            </p:nvPr>
          </p:nvSpPr>
          <p:spPr bwMode="auto">
            <a:xfrm>
              <a:off x="6296844" y="1466822"/>
              <a:ext cx="3825056" cy="640088"/>
            </a:xfrm>
            <a:prstGeom prst="rect">
              <a:avLst/>
            </a:prstGeom>
            <a:noFill/>
            <a:ln w="9525">
              <a:solidFill>
                <a:srgbClr val="C00000"/>
              </a:solidFill>
              <a:miter lim="800000"/>
            </a:ln>
          </p:spPr>
          <p:txBody>
            <a:bodyPr wrap="square" tIns="180000" bIns="180000" anchor="ctr" anchorCtr="0">
              <a:spAutoFit/>
            </a:bodyPr>
            <a:lstStyle/>
            <a:p>
              <a:pPr algn="ctr" defTabSz="1015365" fontAlgn="auto">
                <a:spcBef>
                  <a:spcPts val="0"/>
                </a:spcBef>
                <a:spcAft>
                  <a:spcPts val="0"/>
                </a:spcAft>
                <a:defRPr/>
              </a:pPr>
              <a:r>
                <a:rPr lang="zh-CN" altLang="en-US" sz="3200" b="1" kern="0" dirty="0">
                  <a:solidFill>
                    <a:prstClr val="black">
                      <a:lumMod val="85000"/>
                      <a:lumOff val="15000"/>
                    </a:prstClr>
                  </a:solidFill>
                  <a:latin typeface="微软雅黑" panose="020B0503020204020204" pitchFamily="34" charset="-122"/>
                  <a:ea typeface="微软雅黑" panose="020B0503020204020204" pitchFamily="34" charset="-122"/>
                </a:rPr>
                <a:t>中国梦的阐述</a:t>
              </a:r>
              <a:endParaRPr lang="en-US" altLang="zh-CN" sz="32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24" name="PA_图片 4"/>
            <p:cNvPicPr>
              <a:picLocks noChangeAspect="1"/>
            </p:cNvPicPr>
            <p:nvPr>
              <p:custDataLst>
                <p:tags r:id="rId17"/>
              </p:custDataLst>
            </p:nvPr>
          </p:nvPicPr>
          <p:blipFill>
            <a:blip r:embed="rId5" cstate="print">
              <a:extLst>
                <a:ext uri="{28A0092B-C50C-407E-A947-70E740481C1C}">
                  <a14:useLocalDpi xmlns:a14="http://schemas.microsoft.com/office/drawing/2010/main" val="0"/>
                </a:ext>
              </a:extLst>
            </a:blip>
            <a:stretch>
              <a:fillRect/>
            </a:stretch>
          </p:blipFill>
          <p:spPr>
            <a:xfrm>
              <a:off x="5537200" y="1199616"/>
              <a:ext cx="1045083" cy="1045083"/>
            </a:xfrm>
            <a:prstGeom prst="rect">
              <a:avLst/>
            </a:prstGeom>
          </p:spPr>
        </p:pic>
        <p:sp>
          <p:nvSpPr>
            <p:cNvPr id="26" name="PA_文本框 5"/>
            <p:cNvSpPr txBox="1"/>
            <p:nvPr>
              <p:custDataLst>
                <p:tags r:id="rId18"/>
              </p:custDataLst>
            </p:nvPr>
          </p:nvSpPr>
          <p:spPr>
            <a:xfrm>
              <a:off x="5776144" y="1476368"/>
              <a:ext cx="1041400" cy="646331"/>
            </a:xfrm>
            <a:prstGeom prst="rect">
              <a:avLst/>
            </a:prstGeom>
            <a:noFill/>
          </p:spPr>
          <p:txBody>
            <a:bodyPr wrap="square" rtlCol="0">
              <a:spAutoFit/>
            </a:bodyPr>
            <a:lstStyle/>
            <a:p>
              <a:r>
                <a:rPr lang="en-US" altLang="zh-CN" sz="3600" dirty="0">
                  <a:solidFill>
                    <a:schemeClr val="bg1"/>
                  </a:solidFill>
                </a:rPr>
                <a:t>04</a:t>
              </a:r>
              <a:endParaRPr lang="zh-CN" altLang="en-US" sz="3600" dirty="0">
                <a:solidFill>
                  <a:schemeClr val="bg1"/>
                </a:solidFill>
              </a:endParaRPr>
            </a:p>
          </p:txBody>
        </p:sp>
      </p:grpSp>
      <p:sp>
        <p:nvSpPr>
          <p:cNvPr id="8" name="矩形 7"/>
          <p:cNvSpPr/>
          <p:nvPr/>
        </p:nvSpPr>
        <p:spPr>
          <a:xfrm>
            <a:off x="4660900" y="447037"/>
            <a:ext cx="1541209" cy="770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kern="0" dirty="0">
                <a:solidFill>
                  <a:prstClr val="black">
                    <a:lumMod val="85000"/>
                    <a:lumOff val="15000"/>
                  </a:prstClr>
                </a:solidFill>
                <a:latin typeface="微软雅黑" panose="020B0503020204020204" pitchFamily="34" charset="-122"/>
                <a:ea typeface="微软雅黑" panose="020B0503020204020204" pitchFamily="34" charset="-122"/>
              </a:rPr>
              <a:t>目</a:t>
            </a:r>
            <a:endParaRPr lang="zh-CN" altLang="en-US" sz="54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27" name="矩形 26"/>
          <p:cNvSpPr/>
          <p:nvPr/>
        </p:nvSpPr>
        <p:spPr>
          <a:xfrm>
            <a:off x="5465011" y="718425"/>
            <a:ext cx="1541209" cy="770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kern="0" dirty="0">
                <a:solidFill>
                  <a:prstClr val="black">
                    <a:lumMod val="85000"/>
                    <a:lumOff val="15000"/>
                  </a:prstClr>
                </a:solidFill>
                <a:latin typeface="微软雅黑" panose="020B0503020204020204" pitchFamily="34" charset="-122"/>
                <a:ea typeface="微软雅黑" panose="020B0503020204020204" pitchFamily="34" charset="-122"/>
              </a:rPr>
              <a:t>录</a:t>
            </a:r>
            <a:endParaRPr lang="zh-CN" altLang="en-US" sz="54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椭圆 34"/>
          <p:cNvSpPr/>
          <p:nvPr/>
        </p:nvSpPr>
        <p:spPr>
          <a:xfrm>
            <a:off x="8091847" y="2072833"/>
            <a:ext cx="1620000" cy="1620000"/>
          </a:xfrm>
          <a:prstGeom prst="ellipse">
            <a:avLst/>
          </a:prstGeom>
          <a:solidFill>
            <a:srgbClr val="80B2AA"/>
          </a:solidFill>
          <a:ln w="12700" cap="flat" cmpd="sng" algn="ctr">
            <a:noFill/>
            <a:prstDash val="solid"/>
            <a:miter lim="800000"/>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774275" y="2026287"/>
            <a:ext cx="1620000" cy="1620000"/>
          </a:xfrm>
          <a:prstGeom prst="ellipse">
            <a:avLst/>
          </a:prstGeom>
          <a:solidFill>
            <a:srgbClr val="80B2AA"/>
          </a:solidFill>
          <a:ln w="12700" cap="flat" cmpd="sng" algn="ctr">
            <a:noFill/>
            <a:prstDash val="solid"/>
            <a:miter lim="800000"/>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a:off x="3146742" y="601200"/>
            <a:ext cx="6955750" cy="1135054"/>
          </a:xfrm>
          <a:prstGeom prst="rect">
            <a:avLst/>
          </a:prstGeom>
          <a:noFill/>
        </p:spPr>
        <p:txBody>
          <a:bodyPr wrap="none" rtlCol="0">
            <a:spAutoFit/>
          </a:bodyPr>
          <a:lstStyle/>
          <a:p>
            <a:pPr>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有的人把中国梦简单地等同于美国梦。</a:t>
            </a:r>
            <a:endParaRPr lang="en-US" altLang="zh-CN" sz="24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其实，中国梦与美国梦之间有着根本的不同之处。</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231900" y="1834640"/>
            <a:ext cx="10198100" cy="4207831"/>
            <a:chOff x="1789204" y="2394325"/>
            <a:chExt cx="8690282" cy="4207831"/>
          </a:xfrm>
        </p:grpSpPr>
        <p:grpSp>
          <p:nvGrpSpPr>
            <p:cNvPr id="43" name="组合 42"/>
            <p:cNvGrpSpPr/>
            <p:nvPr/>
          </p:nvGrpSpPr>
          <p:grpSpPr>
            <a:xfrm>
              <a:off x="1789204" y="3205883"/>
              <a:ext cx="4251514" cy="3396273"/>
              <a:chOff x="1015302" y="2560987"/>
              <a:chExt cx="5408317" cy="4320372"/>
            </a:xfrm>
          </p:grpSpPr>
          <p:sp>
            <p:nvSpPr>
              <p:cNvPr id="45" name="AutoShape 11"/>
              <p:cNvSpPr/>
              <p:nvPr/>
            </p:nvSpPr>
            <p:spPr bwMode="auto">
              <a:xfrm>
                <a:off x="2430167" y="3382147"/>
                <a:ext cx="179388" cy="179388"/>
              </a:xfrm>
              <a:custGeom>
                <a:avLst/>
                <a:gdLst>
                  <a:gd name="T0" fmla="*/ 13372 w 21600"/>
                  <a:gd name="T1" fmla="*/ 15429 h 21600"/>
                  <a:gd name="T2" fmla="*/ 11828 w 21600"/>
                  <a:gd name="T3" fmla="*/ 13885 h 21600"/>
                  <a:gd name="T4" fmla="*/ 13372 w 21600"/>
                  <a:gd name="T5" fmla="*/ 12343 h 21600"/>
                  <a:gd name="T6" fmla="*/ 14914 w 21600"/>
                  <a:gd name="T7" fmla="*/ 13885 h 21600"/>
                  <a:gd name="T8" fmla="*/ 13372 w 21600"/>
                  <a:gd name="T9" fmla="*/ 15429 h 21600"/>
                  <a:gd name="T10" fmla="*/ 8228 w 21600"/>
                  <a:gd name="T11" fmla="*/ 9772 h 21600"/>
                  <a:gd name="T12" fmla="*/ 6686 w 21600"/>
                  <a:gd name="T13" fmla="*/ 8228 h 21600"/>
                  <a:gd name="T14" fmla="*/ 8228 w 21600"/>
                  <a:gd name="T15" fmla="*/ 6686 h 21600"/>
                  <a:gd name="T16" fmla="*/ 9772 w 21600"/>
                  <a:gd name="T17" fmla="*/ 8228 h 21600"/>
                  <a:gd name="T18" fmla="*/ 8228 w 21600"/>
                  <a:gd name="T19" fmla="*/ 9772 h 21600"/>
                  <a:gd name="T20" fmla="*/ 10799 w 21600"/>
                  <a:gd name="T21" fmla="*/ 0 h 21600"/>
                  <a:gd name="T22" fmla="*/ 0 w 21600"/>
                  <a:gd name="T23" fmla="*/ 10799 h 21600"/>
                  <a:gd name="T24" fmla="*/ 10799 w 21600"/>
                  <a:gd name="T25" fmla="*/ 21600 h 21600"/>
                  <a:gd name="T26" fmla="*/ 21600 w 21600"/>
                  <a:gd name="T27" fmla="*/ 10799 h 21600"/>
                  <a:gd name="T28" fmla="*/ 10799 w 21600"/>
                  <a:gd name="T29" fmla="*/ 0 h 21600"/>
                  <a:gd name="T30" fmla="*/ 10799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13372" y="15429"/>
                    </a:moveTo>
                    <a:cubicBezTo>
                      <a:pt x="12519" y="15429"/>
                      <a:pt x="11828" y="14738"/>
                      <a:pt x="11828" y="13885"/>
                    </a:cubicBezTo>
                    <a:cubicBezTo>
                      <a:pt x="11828" y="13033"/>
                      <a:pt x="12519" y="12343"/>
                      <a:pt x="13372" y="12343"/>
                    </a:cubicBezTo>
                    <a:cubicBezTo>
                      <a:pt x="14223" y="12343"/>
                      <a:pt x="14914" y="13033"/>
                      <a:pt x="14914" y="13885"/>
                    </a:cubicBezTo>
                    <a:cubicBezTo>
                      <a:pt x="14914" y="14738"/>
                      <a:pt x="14223" y="15429"/>
                      <a:pt x="13372" y="15429"/>
                    </a:cubicBezTo>
                    <a:close/>
                    <a:moveTo>
                      <a:pt x="8228" y="9772"/>
                    </a:moveTo>
                    <a:cubicBezTo>
                      <a:pt x="7376" y="9772"/>
                      <a:pt x="6686" y="9081"/>
                      <a:pt x="6686" y="8228"/>
                    </a:cubicBezTo>
                    <a:cubicBezTo>
                      <a:pt x="6686" y="7376"/>
                      <a:pt x="7376" y="6686"/>
                      <a:pt x="8228" y="6686"/>
                    </a:cubicBezTo>
                    <a:cubicBezTo>
                      <a:pt x="9081" y="6686"/>
                      <a:pt x="9772" y="7376"/>
                      <a:pt x="9772" y="8228"/>
                    </a:cubicBezTo>
                    <a:cubicBezTo>
                      <a:pt x="9772" y="9081"/>
                      <a:pt x="9081" y="9772"/>
                      <a:pt x="8228" y="9772"/>
                    </a:cubicBezTo>
                    <a:close/>
                    <a:moveTo>
                      <a:pt x="10799" y="0"/>
                    </a:moveTo>
                    <a:cubicBezTo>
                      <a:pt x="4835" y="0"/>
                      <a:pt x="0" y="4835"/>
                      <a:pt x="0" y="10799"/>
                    </a:cubicBezTo>
                    <a:cubicBezTo>
                      <a:pt x="0" y="16765"/>
                      <a:pt x="4835" y="21600"/>
                      <a:pt x="10799" y="21600"/>
                    </a:cubicBezTo>
                    <a:cubicBezTo>
                      <a:pt x="16765" y="21600"/>
                      <a:pt x="21600" y="16765"/>
                      <a:pt x="21600" y="10799"/>
                    </a:cubicBezTo>
                    <a:cubicBezTo>
                      <a:pt x="21600" y="4835"/>
                      <a:pt x="16765" y="0"/>
                      <a:pt x="10799" y="0"/>
                    </a:cubicBezTo>
                    <a:close/>
                    <a:moveTo>
                      <a:pt x="10799" y="0"/>
                    </a:moveTo>
                  </a:path>
                </a:pathLst>
              </a:custGeom>
              <a:solidFill>
                <a:srgbClr val="ECF1F4"/>
              </a:solidFill>
              <a:ln>
                <a:noFill/>
              </a:ln>
            </p:spPr>
            <p:txBody>
              <a:bodyPr lIns="0" tIns="0" rIns="0" bIns="0"/>
              <a:lstStyle/>
              <a:p>
                <a:endParaRPr lang="en-US" sz="900">
                  <a:solidFill>
                    <a:prstClr val="black"/>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1354299" y="4104850"/>
                <a:ext cx="4431608" cy="525169"/>
                <a:chOff x="1887201" y="4141385"/>
                <a:chExt cx="4431608" cy="525169"/>
              </a:xfrm>
            </p:grpSpPr>
            <p:sp>
              <p:nvSpPr>
                <p:cNvPr id="73" name="矩形 72"/>
                <p:cNvSpPr/>
                <p:nvPr/>
              </p:nvSpPr>
              <p:spPr>
                <a:xfrm>
                  <a:off x="1887201" y="4141385"/>
                  <a:ext cx="239252" cy="525169"/>
                </a:xfrm>
                <a:prstGeom prst="rect">
                  <a:avLst/>
                </a:prstGeom>
                <a:solidFill>
                  <a:srgbClr val="80B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74" name="矩形 73"/>
                <p:cNvSpPr/>
                <p:nvPr/>
              </p:nvSpPr>
              <p:spPr>
                <a:xfrm>
                  <a:off x="2105799" y="4141385"/>
                  <a:ext cx="4213010" cy="52516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70" name="文本框 69"/>
              <p:cNvSpPr txBox="1"/>
              <p:nvPr/>
            </p:nvSpPr>
            <p:spPr>
              <a:xfrm>
                <a:off x="2744417" y="4088889"/>
                <a:ext cx="1539981" cy="508977"/>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集体主义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2744416" y="2560987"/>
                <a:ext cx="1605232" cy="665584"/>
              </a:xfrm>
              <a:prstGeom prst="rect">
                <a:avLst/>
              </a:prstGeom>
              <a:noFill/>
            </p:spPr>
            <p:txBody>
              <a:bodyPr wrap="non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中国梦</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1015302" y="4806302"/>
                <a:ext cx="5408317" cy="2075057"/>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u"/>
                </a:pPr>
                <a:r>
                  <a:rPr lang="zh-CN" altLang="en-US" b="1" dirty="0">
                    <a:solidFill>
                      <a:schemeClr val="tx1"/>
                    </a:solidFill>
                  </a:rPr>
                  <a:t>中国梦</a:t>
                </a:r>
                <a:r>
                  <a:rPr lang="zh-CN" altLang="en-US" dirty="0">
                    <a:solidFill>
                      <a:schemeClr val="tx1"/>
                    </a:solidFill>
                  </a:rPr>
                  <a:t>是通过集体即全体中华儿女的共同奋斗实现中华民族共同的理想，个人的梦想是共同理想的具体表现和组成部分。</a:t>
                </a:r>
                <a:endParaRPr lang="en-US" altLang="zh-CN" dirty="0">
                  <a:solidFill>
                    <a:schemeClr val="tx1"/>
                  </a:solidFill>
                </a:endParaRPr>
              </a:p>
              <a:p>
                <a:pPr marL="285750" indent="-285750">
                  <a:buFont typeface="Wingdings" panose="05000000000000000000" pitchFamily="2" charset="2"/>
                  <a:buChar char="u"/>
                </a:pPr>
                <a:r>
                  <a:rPr lang="zh-CN" altLang="en-US" b="1" dirty="0">
                    <a:solidFill>
                      <a:schemeClr val="tx1"/>
                    </a:solidFill>
                  </a:rPr>
                  <a:t>中国梦</a:t>
                </a:r>
                <a:r>
                  <a:rPr lang="zh-CN" altLang="en-US" dirty="0">
                    <a:solidFill>
                      <a:schemeClr val="tx1"/>
                    </a:solidFill>
                  </a:rPr>
                  <a:t>的思想基础和灵魂是集体主义。</a:t>
                </a:r>
                <a:endParaRPr lang="en-US" altLang="zh-CN" dirty="0">
                  <a:solidFill>
                    <a:schemeClr val="tx1"/>
                  </a:solidFill>
                </a:endParaRPr>
              </a:p>
              <a:p>
                <a:pPr marL="285750" indent="-285750">
                  <a:buFont typeface="Wingdings" panose="05000000000000000000" pitchFamily="2" charset="2"/>
                  <a:buChar char="u"/>
                </a:pPr>
                <a:r>
                  <a:rPr lang="zh-CN" altLang="en-US" b="1" dirty="0">
                    <a:solidFill>
                      <a:schemeClr val="tx1"/>
                    </a:solidFill>
                  </a:rPr>
                  <a:t>中国梦</a:t>
                </a:r>
                <a:r>
                  <a:rPr lang="zh-CN" altLang="en-US" dirty="0">
                    <a:solidFill>
                      <a:schemeClr val="tx1"/>
                    </a:solidFill>
                  </a:rPr>
                  <a:t>有着深刻的文化背景、历史积淀和现实依据。</a:t>
                </a:r>
                <a:endParaRPr lang="zh-CN" altLang="en-US" dirty="0">
                  <a:solidFill>
                    <a:schemeClr val="tx1"/>
                  </a:solidFill>
                </a:endParaRPr>
              </a:p>
            </p:txBody>
          </p:sp>
        </p:grpSp>
        <p:grpSp>
          <p:nvGrpSpPr>
            <p:cNvPr id="80" name="组合 79"/>
            <p:cNvGrpSpPr/>
            <p:nvPr/>
          </p:nvGrpSpPr>
          <p:grpSpPr>
            <a:xfrm>
              <a:off x="6460348" y="2649726"/>
              <a:ext cx="4019138" cy="3164907"/>
              <a:chOff x="6992045" y="1868488"/>
              <a:chExt cx="5112714" cy="4026052"/>
            </a:xfrm>
          </p:grpSpPr>
          <p:sp>
            <p:nvSpPr>
              <p:cNvPr id="82" name="AutoShape 19"/>
              <p:cNvSpPr/>
              <p:nvPr/>
            </p:nvSpPr>
            <p:spPr bwMode="auto">
              <a:xfrm rot="10800000" flipH="1">
                <a:off x="8235971" y="1868488"/>
                <a:ext cx="179388" cy="180182"/>
              </a:xfrm>
              <a:custGeom>
                <a:avLst/>
                <a:gdLst>
                  <a:gd name="T0" fmla="*/ 13372 w 21600"/>
                  <a:gd name="T1" fmla="*/ 15429 h 21600"/>
                  <a:gd name="T2" fmla="*/ 11828 w 21600"/>
                  <a:gd name="T3" fmla="*/ 13885 h 21600"/>
                  <a:gd name="T4" fmla="*/ 13372 w 21600"/>
                  <a:gd name="T5" fmla="*/ 12343 h 21600"/>
                  <a:gd name="T6" fmla="*/ 14914 w 21600"/>
                  <a:gd name="T7" fmla="*/ 13885 h 21600"/>
                  <a:gd name="T8" fmla="*/ 13372 w 21600"/>
                  <a:gd name="T9" fmla="*/ 15429 h 21600"/>
                  <a:gd name="T10" fmla="*/ 8228 w 21600"/>
                  <a:gd name="T11" fmla="*/ 9772 h 21600"/>
                  <a:gd name="T12" fmla="*/ 6686 w 21600"/>
                  <a:gd name="T13" fmla="*/ 8228 h 21600"/>
                  <a:gd name="T14" fmla="*/ 8228 w 21600"/>
                  <a:gd name="T15" fmla="*/ 6686 h 21600"/>
                  <a:gd name="T16" fmla="*/ 9772 w 21600"/>
                  <a:gd name="T17" fmla="*/ 8228 h 21600"/>
                  <a:gd name="T18" fmla="*/ 8228 w 21600"/>
                  <a:gd name="T19" fmla="*/ 9772 h 21600"/>
                  <a:gd name="T20" fmla="*/ 10799 w 21600"/>
                  <a:gd name="T21" fmla="*/ 0 h 21600"/>
                  <a:gd name="T22" fmla="*/ 0 w 21600"/>
                  <a:gd name="T23" fmla="*/ 10799 h 21600"/>
                  <a:gd name="T24" fmla="*/ 10799 w 21600"/>
                  <a:gd name="T25" fmla="*/ 21600 h 21600"/>
                  <a:gd name="T26" fmla="*/ 21600 w 21600"/>
                  <a:gd name="T27" fmla="*/ 10799 h 21600"/>
                  <a:gd name="T28" fmla="*/ 10799 w 21600"/>
                  <a:gd name="T29" fmla="*/ 0 h 21600"/>
                  <a:gd name="T30" fmla="*/ 10799 w 21600"/>
                  <a:gd name="T3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13372" y="15429"/>
                    </a:moveTo>
                    <a:cubicBezTo>
                      <a:pt x="12519" y="15429"/>
                      <a:pt x="11828" y="14738"/>
                      <a:pt x="11828" y="13885"/>
                    </a:cubicBezTo>
                    <a:cubicBezTo>
                      <a:pt x="11828" y="13033"/>
                      <a:pt x="12519" y="12343"/>
                      <a:pt x="13372" y="12343"/>
                    </a:cubicBezTo>
                    <a:cubicBezTo>
                      <a:pt x="14223" y="12343"/>
                      <a:pt x="14914" y="13033"/>
                      <a:pt x="14914" y="13885"/>
                    </a:cubicBezTo>
                    <a:cubicBezTo>
                      <a:pt x="14914" y="14738"/>
                      <a:pt x="14223" y="15429"/>
                      <a:pt x="13372" y="15429"/>
                    </a:cubicBezTo>
                    <a:close/>
                    <a:moveTo>
                      <a:pt x="8228" y="9772"/>
                    </a:moveTo>
                    <a:cubicBezTo>
                      <a:pt x="7376" y="9772"/>
                      <a:pt x="6686" y="9081"/>
                      <a:pt x="6686" y="8228"/>
                    </a:cubicBezTo>
                    <a:cubicBezTo>
                      <a:pt x="6686" y="7376"/>
                      <a:pt x="7376" y="6686"/>
                      <a:pt x="8228" y="6686"/>
                    </a:cubicBezTo>
                    <a:cubicBezTo>
                      <a:pt x="9081" y="6686"/>
                      <a:pt x="9772" y="7376"/>
                      <a:pt x="9772" y="8228"/>
                    </a:cubicBezTo>
                    <a:cubicBezTo>
                      <a:pt x="9772" y="9081"/>
                      <a:pt x="9081" y="9772"/>
                      <a:pt x="8228" y="9772"/>
                    </a:cubicBezTo>
                    <a:close/>
                    <a:moveTo>
                      <a:pt x="10799" y="0"/>
                    </a:moveTo>
                    <a:cubicBezTo>
                      <a:pt x="4835" y="0"/>
                      <a:pt x="0" y="4835"/>
                      <a:pt x="0" y="10799"/>
                    </a:cubicBezTo>
                    <a:cubicBezTo>
                      <a:pt x="0" y="16765"/>
                      <a:pt x="4835" y="21600"/>
                      <a:pt x="10799" y="21600"/>
                    </a:cubicBezTo>
                    <a:cubicBezTo>
                      <a:pt x="16765" y="21600"/>
                      <a:pt x="21600" y="16765"/>
                      <a:pt x="21600" y="10799"/>
                    </a:cubicBezTo>
                    <a:cubicBezTo>
                      <a:pt x="21600" y="4835"/>
                      <a:pt x="16765" y="0"/>
                      <a:pt x="10799" y="0"/>
                    </a:cubicBezTo>
                    <a:close/>
                    <a:moveTo>
                      <a:pt x="10799" y="0"/>
                    </a:moveTo>
                  </a:path>
                </a:pathLst>
              </a:custGeom>
              <a:solidFill>
                <a:srgbClr val="ECF1F4"/>
              </a:solidFill>
              <a:ln>
                <a:noFill/>
              </a:ln>
            </p:spPr>
            <p:txBody>
              <a:bodyPr lIns="0" tIns="0" rIns="0" bIns="0"/>
              <a:lstStyle/>
              <a:p>
                <a:endParaRPr lang="en-US" sz="900">
                  <a:solidFill>
                    <a:prstClr val="black"/>
                  </a:solidFill>
                  <a:latin typeface="微软雅黑" panose="020B0503020204020204" pitchFamily="34" charset="-122"/>
                  <a:ea typeface="微软雅黑" panose="020B0503020204020204" pitchFamily="34" charset="-122"/>
                </a:endParaRPr>
              </a:p>
            </p:txBody>
          </p:sp>
          <p:grpSp>
            <p:nvGrpSpPr>
              <p:cNvPr id="83" name="组合 82"/>
              <p:cNvGrpSpPr/>
              <p:nvPr/>
            </p:nvGrpSpPr>
            <p:grpSpPr>
              <a:xfrm>
                <a:off x="6992045" y="4141385"/>
                <a:ext cx="4919977" cy="549966"/>
                <a:chOff x="6354643" y="4141385"/>
                <a:chExt cx="4919977" cy="549966"/>
              </a:xfrm>
            </p:grpSpPr>
            <p:sp>
              <p:nvSpPr>
                <p:cNvPr id="87" name="矩形 86"/>
                <p:cNvSpPr/>
                <p:nvPr/>
              </p:nvSpPr>
              <p:spPr>
                <a:xfrm>
                  <a:off x="6558467" y="4141385"/>
                  <a:ext cx="4716153" cy="5499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88" name="矩形 87"/>
                <p:cNvSpPr/>
                <p:nvPr/>
              </p:nvSpPr>
              <p:spPr>
                <a:xfrm>
                  <a:off x="6354643" y="4141385"/>
                  <a:ext cx="239252" cy="525169"/>
                </a:xfrm>
                <a:prstGeom prst="rect">
                  <a:avLst/>
                </a:prstGeom>
                <a:solidFill>
                  <a:srgbClr val="80B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84" name="文本框 83"/>
              <p:cNvSpPr txBox="1"/>
              <p:nvPr/>
            </p:nvSpPr>
            <p:spPr>
              <a:xfrm>
                <a:off x="7241098" y="4149481"/>
                <a:ext cx="4047345" cy="508977"/>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实现个人的价值为核心</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6992046" y="4994044"/>
                <a:ext cx="5112713" cy="900496"/>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u"/>
                </a:pPr>
                <a:r>
                  <a:rPr lang="zh-CN" altLang="en-US" dirty="0">
                    <a:solidFill>
                      <a:schemeClr val="tx1"/>
                    </a:solidFill>
                  </a:rPr>
                  <a:t>鲍威尔、奥巴马等堪称实现美国梦的典范。</a:t>
                </a:r>
                <a:endParaRPr lang="en-US" altLang="zh-CN" dirty="0">
                  <a:solidFill>
                    <a:schemeClr val="tx1"/>
                  </a:solidFill>
                </a:endParaRPr>
              </a:p>
              <a:p>
                <a:pPr marL="285750" indent="-285750">
                  <a:buFont typeface="Wingdings" panose="05000000000000000000" pitchFamily="2" charset="2"/>
                  <a:buChar char="u"/>
                </a:pPr>
                <a:r>
                  <a:rPr lang="zh-CN" altLang="en-US" dirty="0">
                    <a:solidFill>
                      <a:schemeClr val="tx1"/>
                    </a:solidFill>
                  </a:rPr>
                  <a:t>个人主义是美国梦的思想基础和灵魂。</a:t>
                </a:r>
                <a:endParaRPr lang="zh-CN" altLang="en-US" dirty="0">
                  <a:solidFill>
                    <a:schemeClr val="tx1"/>
                  </a:solidFill>
                </a:endParaRPr>
              </a:p>
            </p:txBody>
          </p:sp>
        </p:grpSp>
        <p:sp>
          <p:nvSpPr>
            <p:cNvPr id="96" name="文本框 95"/>
            <p:cNvSpPr txBox="1"/>
            <p:nvPr/>
          </p:nvSpPr>
          <p:spPr>
            <a:xfrm>
              <a:off x="7710538" y="3205883"/>
              <a:ext cx="1261884" cy="523220"/>
            </a:xfrm>
            <a:prstGeom prst="rect">
              <a:avLst/>
            </a:prstGeom>
            <a:noFill/>
          </p:spPr>
          <p:txBody>
            <a:bodyPr wrap="non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美国梦</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6040718" y="2394325"/>
              <a:ext cx="0" cy="4202362"/>
            </a:xfrm>
            <a:prstGeom prst="line">
              <a:avLst/>
            </a:prstGeom>
          </p:spPr>
          <p:style>
            <a:lnRef idx="1">
              <a:schemeClr val="accent5"/>
            </a:lnRef>
            <a:fillRef idx="0">
              <a:schemeClr val="accent5"/>
            </a:fillRef>
            <a:effectRef idx="0">
              <a:schemeClr val="accent5"/>
            </a:effectRef>
            <a:fontRef idx="minor">
              <a:schemeClr val="tx1"/>
            </a:fontRef>
          </p:style>
        </p:cxn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94">
                                            <p:txEl>
                                              <p:pRg st="0" end="0"/>
                                            </p:txEl>
                                          </p:spTgt>
                                        </p:tgtEl>
                                        <p:attrNameLst>
                                          <p:attrName>style.visibility</p:attrName>
                                        </p:attrNameLst>
                                      </p:cBhvr>
                                      <p:to>
                                        <p:strVal val="visible"/>
                                      </p:to>
                                    </p:set>
                                    <p:set>
                                      <p:cBhvr>
                                        <p:cTn id="7" dur="114" fill="hold">
                                          <p:stCondLst>
                                            <p:cond delay="0"/>
                                          </p:stCondLst>
                                        </p:cTn>
                                        <p:tgtEl>
                                          <p:spTgt spid="94">
                                            <p:txEl>
                                              <p:pRg st="0" end="0"/>
                                            </p:txEl>
                                          </p:spTgt>
                                        </p:tgtEl>
                                        <p:attrNameLst>
                                          <p:attrName>style.rotation</p:attrName>
                                        </p:attrNameLst>
                                      </p:cBhvr>
                                      <p:to>
                                        <p:strVal val="-45.0"/>
                                      </p:to>
                                    </p:set>
                                    <p:anim calcmode="lin" valueType="num">
                                      <p:cBhvr>
                                        <p:cTn id="8" dur="114" fill="hold">
                                          <p:stCondLst>
                                            <p:cond delay="114"/>
                                          </p:stCondLst>
                                        </p:cTn>
                                        <p:tgtEl>
                                          <p:spTgt spid="9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94">
                                            <p:txEl>
                                              <p:pRg st="0" end="0"/>
                                            </p:txEl>
                                          </p:spTgt>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9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94">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250"/>
                            </p:stCondLst>
                            <p:childTnLst>
                              <p:par>
                                <p:cTn id="13" presetID="38" presetClass="entr" presetSubtype="0" accel="50000" fill="hold" grpId="0" nodeType="afterEffect">
                                  <p:stCondLst>
                                    <p:cond delay="0"/>
                                  </p:stCondLst>
                                  <p:iterate type="lt">
                                    <p:tmPct val="50000"/>
                                  </p:iterate>
                                  <p:childTnLst>
                                    <p:set>
                                      <p:cBhvr>
                                        <p:cTn id="14" dur="1" fill="hold">
                                          <p:stCondLst>
                                            <p:cond delay="0"/>
                                          </p:stCondLst>
                                        </p:cTn>
                                        <p:tgtEl>
                                          <p:spTgt spid="94">
                                            <p:txEl>
                                              <p:pRg st="1" end="1"/>
                                            </p:txEl>
                                          </p:spTgt>
                                        </p:tgtEl>
                                        <p:attrNameLst>
                                          <p:attrName>style.visibility</p:attrName>
                                        </p:attrNameLst>
                                      </p:cBhvr>
                                      <p:to>
                                        <p:strVal val="visible"/>
                                      </p:to>
                                    </p:set>
                                    <p:set>
                                      <p:cBhvr>
                                        <p:cTn id="15" dur="114" fill="hold">
                                          <p:stCondLst>
                                            <p:cond delay="0"/>
                                          </p:stCondLst>
                                        </p:cTn>
                                        <p:tgtEl>
                                          <p:spTgt spid="94">
                                            <p:txEl>
                                              <p:pRg st="1" end="1"/>
                                            </p:txEl>
                                          </p:spTgt>
                                        </p:tgtEl>
                                        <p:attrNameLst>
                                          <p:attrName>style.rotation</p:attrName>
                                        </p:attrNameLst>
                                      </p:cBhvr>
                                      <p:to>
                                        <p:strVal val="-45.0"/>
                                      </p:to>
                                    </p:set>
                                    <p:anim calcmode="lin" valueType="num">
                                      <p:cBhvr>
                                        <p:cTn id="16" dur="114" fill="hold">
                                          <p:stCondLst>
                                            <p:cond delay="114"/>
                                          </p:stCondLst>
                                        </p:cTn>
                                        <p:tgtEl>
                                          <p:spTgt spid="94">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114" fill="hold">
                                          <p:stCondLst>
                                            <p:cond delay="0"/>
                                          </p:stCondLst>
                                        </p:cTn>
                                        <p:tgtEl>
                                          <p:spTgt spid="94">
                                            <p:txEl>
                                              <p:pRg st="1" end="1"/>
                                            </p:txEl>
                                          </p:spTgt>
                                        </p:tgtEl>
                                        <p:attrNameLst>
                                          <p:attrName>ppt_y</p:attrName>
                                        </p:attrNameLst>
                                      </p:cBhvr>
                                      <p:tavLst>
                                        <p:tav tm="0">
                                          <p:val>
                                            <p:strVal val="#ppt_y-1"/>
                                          </p:val>
                                        </p:tav>
                                        <p:tav tm="100000">
                                          <p:val>
                                            <p:strVal val="#ppt_y-(0.354*#ppt_w-0.172*#ppt_h)"/>
                                          </p:val>
                                        </p:tav>
                                      </p:tavLst>
                                    </p:anim>
                                    <p:anim calcmode="lin" valueType="num">
                                      <p:cBhvr>
                                        <p:cTn id="18" dur="39" decel="50000" autoRev="1" fill="hold">
                                          <p:stCondLst>
                                            <p:cond delay="114"/>
                                          </p:stCondLst>
                                        </p:cTn>
                                        <p:tgtEl>
                                          <p:spTgt spid="94">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34" fill="hold">
                                          <p:stCondLst>
                                            <p:cond delay="216"/>
                                          </p:stCondLst>
                                        </p:cTn>
                                        <p:tgtEl>
                                          <p:spTgt spid="94">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5125"/>
                            </p:stCondLst>
                            <p:childTnLst>
                              <p:par>
                                <p:cTn id="21" presetID="42"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94"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7010310" y="1842868"/>
            <a:ext cx="4546690" cy="711641"/>
          </a:xfrm>
          <a:prstGeom prst="rect">
            <a:avLst/>
          </a:prstGeom>
          <a:solidFill>
            <a:srgbClr val="80B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709041" y="1855087"/>
            <a:ext cx="3136257" cy="711641"/>
          </a:xfrm>
          <a:prstGeom prst="rect">
            <a:avLst/>
          </a:prstGeom>
          <a:solidFill>
            <a:srgbClr val="80B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355601" y="1855088"/>
            <a:ext cx="3202496" cy="711641"/>
          </a:xfrm>
          <a:prstGeom prst="rect">
            <a:avLst/>
          </a:prstGeom>
          <a:solidFill>
            <a:srgbClr val="80B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709042" y="2616844"/>
            <a:ext cx="3136257" cy="3330620"/>
          </a:xfrm>
          <a:prstGeom prst="rect">
            <a:avLst/>
          </a:prstGeom>
          <a:solidFill>
            <a:srgbClr val="B1D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010310" y="2616844"/>
            <a:ext cx="4546690" cy="3330620"/>
          </a:xfrm>
          <a:prstGeom prst="rect">
            <a:avLst/>
          </a:prstGeom>
          <a:solidFill>
            <a:srgbClr val="B1D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矩形 16"/>
          <p:cNvSpPr/>
          <p:nvPr/>
        </p:nvSpPr>
        <p:spPr>
          <a:xfrm>
            <a:off x="355600" y="2616844"/>
            <a:ext cx="3213100" cy="3330620"/>
          </a:xfrm>
          <a:prstGeom prst="rect">
            <a:avLst/>
          </a:prstGeom>
          <a:solidFill>
            <a:srgbClr val="B1D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9" name="Text Box 10"/>
          <p:cNvSpPr txBox="1">
            <a:spLocks noChangeArrowheads="1"/>
          </p:cNvSpPr>
          <p:nvPr/>
        </p:nvSpPr>
        <p:spPr bwMode="auto">
          <a:xfrm>
            <a:off x="455895" y="2701695"/>
            <a:ext cx="3102201" cy="2077492"/>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b="1" dirty="0">
                <a:solidFill>
                  <a:schemeClr val="tx1">
                    <a:lumMod val="85000"/>
                    <a:lumOff val="15000"/>
                  </a:schemeClr>
                </a:solidFill>
              </a:rPr>
              <a:t>中华文化</a:t>
            </a:r>
            <a:r>
              <a:rPr lang="zh-CN" altLang="en-US" dirty="0">
                <a:solidFill>
                  <a:schemeClr val="tx1">
                    <a:lumMod val="85000"/>
                    <a:lumOff val="15000"/>
                  </a:schemeClr>
                </a:solidFill>
              </a:rPr>
              <a:t>蕴含着极为丰富的追逐梦想的精神，这种</a:t>
            </a:r>
            <a:r>
              <a:rPr lang="zh-CN" altLang="en-US" sz="1800" b="1" dirty="0">
                <a:solidFill>
                  <a:srgbClr val="FF0000"/>
                </a:solidFill>
              </a:rPr>
              <a:t>追逐梦想的精神</a:t>
            </a:r>
            <a:r>
              <a:rPr lang="zh-CN" altLang="en-US" dirty="0">
                <a:solidFill>
                  <a:schemeClr val="tx1">
                    <a:lumMod val="85000"/>
                    <a:lumOff val="15000"/>
                  </a:schemeClr>
                </a:solidFill>
              </a:rPr>
              <a:t>是中华民族精神的重要内容，是中华民族生生不息、刚健有为的</a:t>
            </a:r>
            <a:r>
              <a:rPr lang="zh-CN" altLang="en-US" sz="1800" b="1" dirty="0">
                <a:solidFill>
                  <a:srgbClr val="FF0000"/>
                </a:solidFill>
              </a:rPr>
              <a:t>强大精神动力</a:t>
            </a:r>
            <a:r>
              <a:rPr lang="zh-CN" altLang="en-US" dirty="0">
                <a:solidFill>
                  <a:schemeClr val="tx1">
                    <a:lumMod val="85000"/>
                    <a:lumOff val="15000"/>
                  </a:schemeClr>
                </a:solidFill>
              </a:rPr>
              <a:t>。</a:t>
            </a:r>
            <a:endParaRPr lang="zh-CN" altLang="en-US" dirty="0">
              <a:solidFill>
                <a:schemeClr val="tx1">
                  <a:lumMod val="85000"/>
                  <a:lumOff val="15000"/>
                </a:schemeClr>
              </a:solidFill>
            </a:endParaRPr>
          </a:p>
        </p:txBody>
      </p:sp>
      <p:sp>
        <p:nvSpPr>
          <p:cNvPr id="40" name="Text Box 10"/>
          <p:cNvSpPr txBox="1">
            <a:spLocks noChangeArrowheads="1"/>
          </p:cNvSpPr>
          <p:nvPr/>
        </p:nvSpPr>
        <p:spPr bwMode="auto">
          <a:xfrm>
            <a:off x="3891853" y="2701695"/>
            <a:ext cx="2784701" cy="2308324"/>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b="1" dirty="0">
                <a:solidFill>
                  <a:schemeClr val="tx1">
                    <a:lumMod val="85000"/>
                    <a:lumOff val="15000"/>
                  </a:schemeClr>
                </a:solidFill>
              </a:rPr>
              <a:t>中华民族</a:t>
            </a:r>
            <a:r>
              <a:rPr lang="zh-CN" altLang="en-US" dirty="0">
                <a:solidFill>
                  <a:schemeClr val="tx1">
                    <a:lumMod val="85000"/>
                    <a:lumOff val="15000"/>
                  </a:schemeClr>
                </a:solidFill>
              </a:rPr>
              <a:t>是最富有整体性追梦精神的强大民族，从</a:t>
            </a:r>
            <a:r>
              <a:rPr lang="zh-CN" altLang="en-US" b="1" dirty="0">
                <a:solidFill>
                  <a:srgbClr val="FF0000"/>
                </a:solidFill>
              </a:rPr>
              <a:t>夸父追日</a:t>
            </a:r>
            <a:r>
              <a:rPr lang="zh-CN" altLang="en-US" dirty="0">
                <a:solidFill>
                  <a:schemeClr val="tx1">
                    <a:lumMod val="85000"/>
                    <a:lumOff val="15000"/>
                  </a:schemeClr>
                </a:solidFill>
              </a:rPr>
              <a:t>、</a:t>
            </a:r>
            <a:r>
              <a:rPr lang="zh-CN" altLang="en-US" b="1" dirty="0">
                <a:solidFill>
                  <a:srgbClr val="FF0000"/>
                </a:solidFill>
              </a:rPr>
              <a:t>嫦娥奔月</a:t>
            </a:r>
            <a:r>
              <a:rPr lang="zh-CN" altLang="en-US" dirty="0">
                <a:solidFill>
                  <a:schemeClr val="tx1">
                    <a:lumMod val="85000"/>
                    <a:lumOff val="15000"/>
                  </a:schemeClr>
                </a:solidFill>
              </a:rPr>
              <a:t>等远古神化传说，到</a:t>
            </a:r>
            <a:r>
              <a:rPr lang="zh-CN" altLang="en-US" b="1" dirty="0">
                <a:solidFill>
                  <a:srgbClr val="FF0000"/>
                </a:solidFill>
              </a:rPr>
              <a:t>神州系列飞船成功发射</a:t>
            </a:r>
            <a:r>
              <a:rPr lang="zh-CN" altLang="en-US" dirty="0">
                <a:solidFill>
                  <a:schemeClr val="tx1">
                    <a:lumMod val="85000"/>
                    <a:lumOff val="15000"/>
                  </a:schemeClr>
                </a:solidFill>
              </a:rPr>
              <a:t>、</a:t>
            </a:r>
            <a:r>
              <a:rPr lang="zh-CN" altLang="en-US" b="1" dirty="0">
                <a:solidFill>
                  <a:srgbClr val="FF0000"/>
                </a:solidFill>
              </a:rPr>
              <a:t>神舟九号与天宫一号载人交会对接</a:t>
            </a:r>
            <a:r>
              <a:rPr lang="zh-CN" altLang="en-US" dirty="0">
                <a:solidFill>
                  <a:schemeClr val="tx1">
                    <a:lumMod val="85000"/>
                    <a:lumOff val="15000"/>
                  </a:schemeClr>
                </a:solidFill>
              </a:rPr>
              <a:t>。</a:t>
            </a:r>
            <a:endParaRPr lang="zh-CN" altLang="en-US" dirty="0">
              <a:solidFill>
                <a:schemeClr val="tx1">
                  <a:lumMod val="85000"/>
                  <a:lumOff val="15000"/>
                </a:schemeClr>
              </a:solidFill>
            </a:endParaRPr>
          </a:p>
        </p:txBody>
      </p:sp>
      <p:sp>
        <p:nvSpPr>
          <p:cNvPr id="41" name="Text Box 10"/>
          <p:cNvSpPr txBox="1">
            <a:spLocks noChangeArrowheads="1"/>
          </p:cNvSpPr>
          <p:nvPr/>
        </p:nvSpPr>
        <p:spPr bwMode="auto">
          <a:xfrm>
            <a:off x="7150652" y="2701695"/>
            <a:ext cx="4241248" cy="3046988"/>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b="1" dirty="0">
                <a:solidFill>
                  <a:schemeClr val="tx1">
                    <a:lumMod val="85000"/>
                    <a:lumOff val="15000"/>
                  </a:schemeClr>
                </a:solidFill>
              </a:rPr>
              <a:t>中国梦</a:t>
            </a:r>
            <a:r>
              <a:rPr lang="zh-CN" altLang="en-US" dirty="0">
                <a:solidFill>
                  <a:schemeClr val="tx1">
                    <a:lumMod val="85000"/>
                    <a:lumOff val="15000"/>
                  </a:schemeClr>
                </a:solidFill>
              </a:rPr>
              <a:t>完成中华民族从传统向现代的转型。这个转型的本质是现代性的不断累积和生长。现代性是社会主义中国适应时代发展潮流、按照自身发展的内在逻辑、不断走向更高质量更高水平现代化的社会变革实践所呈现出来的当代中国社会的特质，是现代化进程中非传统因素的积累和充盈，是一种持续进步的、不可逆转的、合目的性的发展。</a:t>
            </a:r>
            <a:endParaRPr lang="zh-CN" altLang="en-US" dirty="0">
              <a:solidFill>
                <a:schemeClr val="tx1">
                  <a:lumMod val="85000"/>
                  <a:lumOff val="15000"/>
                </a:schemeClr>
              </a:solidFill>
            </a:endParaRPr>
          </a:p>
        </p:txBody>
      </p:sp>
      <p:grpSp>
        <p:nvGrpSpPr>
          <p:cNvPr id="48" name="组合 47"/>
          <p:cNvGrpSpPr/>
          <p:nvPr/>
        </p:nvGrpSpPr>
        <p:grpSpPr>
          <a:xfrm>
            <a:off x="921809" y="1984640"/>
            <a:ext cx="9146080" cy="400110"/>
            <a:chOff x="1935480" y="2193262"/>
            <a:chExt cx="9146080" cy="400110"/>
          </a:xfrm>
        </p:grpSpPr>
        <p:sp>
          <p:nvSpPr>
            <p:cNvPr id="44" name="矩形 43"/>
            <p:cNvSpPr/>
            <p:nvPr/>
          </p:nvSpPr>
          <p:spPr>
            <a:xfrm>
              <a:off x="1935480" y="2193262"/>
              <a:ext cx="1980029"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从文化背景来看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5" name="矩形 44"/>
            <p:cNvSpPr/>
            <p:nvPr/>
          </p:nvSpPr>
          <p:spPr>
            <a:xfrm>
              <a:off x="4905524" y="2222645"/>
              <a:ext cx="272382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从世界文明发展的历史看</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a:off x="9101531" y="2193262"/>
              <a:ext cx="1980029"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从历史积淀来看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13361" y="1456396"/>
            <a:ext cx="9601187" cy="1715902"/>
            <a:chOff x="836000" y="1801504"/>
            <a:chExt cx="9601187" cy="1715902"/>
          </a:xfrm>
          <a:solidFill>
            <a:srgbClr val="80B2AA"/>
          </a:solidFill>
        </p:grpSpPr>
        <p:sp>
          <p:nvSpPr>
            <p:cNvPr id="29" name="矩形 28"/>
            <p:cNvSpPr/>
            <p:nvPr/>
          </p:nvSpPr>
          <p:spPr bwMode="auto">
            <a:xfrm>
              <a:off x="836000" y="1801504"/>
              <a:ext cx="9601187" cy="1715902"/>
            </a:xfrm>
            <a:prstGeom prst="rect">
              <a:avLst/>
            </a:prstGeom>
            <a:grpFill/>
            <a:ln w="9525" cap="flat" cmpd="sng" algn="ctr">
              <a:noFill/>
              <a:prstDash val="solid"/>
              <a:round/>
              <a:headEnd type="none" w="med" len="med"/>
              <a:tailEnd type="none" w="med" len="med"/>
            </a:ln>
            <a:effectLst>
              <a:outerShdw blurRad="63500" sx="102000" sy="102000" algn="ctr" rotWithShape="0">
                <a:prstClr val="black">
                  <a:alpha val="14000"/>
                </a:prstClr>
              </a:outerShdw>
            </a:effectLst>
          </p:spPr>
          <p:txBody>
            <a:bodyPr vert="horz" wrap="square" lIns="101600" tIns="50800" rIns="101600" bIns="50800" numCol="1" rtlCol="0" anchor="t" anchorCtr="0" compatLnSpc="1"/>
            <a:lstStyle/>
            <a:p>
              <a:endParaRPr lang="zh-CN" altLang="en-US" dirty="0">
                <a:latin typeface="Arial" panose="020B0604020202020204" pitchFamily="34" charset="0"/>
              </a:endParaRPr>
            </a:p>
          </p:txBody>
        </p:sp>
        <p:sp>
          <p:nvSpPr>
            <p:cNvPr id="30" name="矩形 29"/>
            <p:cNvSpPr/>
            <p:nvPr/>
          </p:nvSpPr>
          <p:spPr>
            <a:xfrm>
              <a:off x="985176" y="2032616"/>
              <a:ext cx="4026699" cy="1253677"/>
            </a:xfrm>
            <a:prstGeom prst="rect">
              <a:avLst/>
            </a:prstGeom>
            <a:grpFill/>
          </p:spPr>
          <p:txBody>
            <a:bodyPr wrap="square">
              <a:spAutoFit/>
            </a:bodyPr>
            <a:lstStyle/>
            <a:p>
              <a:pPr>
                <a:lnSpc>
                  <a:spcPct val="130000"/>
                </a:lnSpc>
              </a:pPr>
              <a:r>
                <a:rPr lang="zh-CN" altLang="en-US" sz="2000" b="1" dirty="0">
                  <a:solidFill>
                    <a:schemeClr val="bg1"/>
                  </a:solidFill>
                  <a:latin typeface="微软雅黑" panose="020B0503020204020204" pitchFamily="34" charset="-122"/>
                  <a:ea typeface="微软雅黑" panose="020B0503020204020204" pitchFamily="34" charset="-122"/>
                </a:rPr>
                <a:t>从现实依据看</a:t>
              </a:r>
              <a:r>
                <a:rPr lang="zh-CN" altLang="en-US" sz="2000" dirty="0">
                  <a:solidFill>
                    <a:schemeClr val="bg1"/>
                  </a:solidFill>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中国梦基于党的正确领导和建设中国特色社会主义的成功实践。</a:t>
              </a:r>
              <a:endParaRPr lang="zh-CN" altLang="en-US" sz="2000" dirty="0">
                <a:latin typeface="微软雅黑" panose="020B0503020204020204" pitchFamily="34" charset="-122"/>
                <a:ea typeface="微软雅黑" panose="020B0503020204020204" pitchFamily="34" charset="-122"/>
              </a:endParaRPr>
            </a:p>
          </p:txBody>
        </p:sp>
        <p:sp>
          <p:nvSpPr>
            <p:cNvPr id="32" name="矩形 31"/>
            <p:cNvSpPr/>
            <p:nvPr/>
          </p:nvSpPr>
          <p:spPr>
            <a:xfrm>
              <a:off x="5350503" y="1866208"/>
              <a:ext cx="4598879" cy="1569660"/>
            </a:xfrm>
            <a:prstGeom prst="rect">
              <a:avLst/>
            </a:prstGeom>
            <a:grpFill/>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中华民族对于中国特色社会主义道路、中国特色社会主义理论体系、中国特色社会主义制度的道路自信、理论自信、制度自信更加坚定。这是中国梦能够实现的</a:t>
              </a:r>
              <a:r>
                <a:rPr lang="zh-CN" altLang="en-US" b="1" dirty="0">
                  <a:solidFill>
                    <a:schemeClr val="bg1"/>
                  </a:solidFill>
                  <a:latin typeface="微软雅黑" panose="020B0503020204020204" pitchFamily="34" charset="-122"/>
                  <a:ea typeface="微软雅黑" panose="020B0503020204020204" pitchFamily="34" charset="-122"/>
                </a:rPr>
                <a:t>根本动力所在。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bwMode="auto">
            <a:xfrm>
              <a:off x="5161050" y="2051374"/>
              <a:ext cx="0" cy="1199329"/>
            </a:xfrm>
            <a:prstGeom prst="line">
              <a:avLst/>
            </a:prstGeom>
            <a:grpFill/>
            <a:ln w="9525">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54" name="组合 53"/>
          <p:cNvGrpSpPr/>
          <p:nvPr/>
        </p:nvGrpSpPr>
        <p:grpSpPr>
          <a:xfrm>
            <a:off x="813362" y="3237002"/>
            <a:ext cx="9601187" cy="2909798"/>
            <a:chOff x="2026444" y="3325902"/>
            <a:chExt cx="8088584" cy="2909798"/>
          </a:xfrm>
        </p:grpSpPr>
        <p:sp>
          <p:nvSpPr>
            <p:cNvPr id="35" name="矩形 34"/>
            <p:cNvSpPr/>
            <p:nvPr/>
          </p:nvSpPr>
          <p:spPr>
            <a:xfrm>
              <a:off x="2026444" y="3325902"/>
              <a:ext cx="2642229" cy="2909798"/>
            </a:xfrm>
            <a:prstGeom prst="rect">
              <a:avLst/>
            </a:prstGeom>
            <a:solidFill>
              <a:srgbClr val="B1D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8" name="矩形 37"/>
            <p:cNvSpPr/>
            <p:nvPr/>
          </p:nvSpPr>
          <p:spPr>
            <a:xfrm>
              <a:off x="4770084" y="3325902"/>
              <a:ext cx="2430823" cy="2909798"/>
            </a:xfrm>
            <a:prstGeom prst="rect">
              <a:avLst/>
            </a:prstGeom>
            <a:solidFill>
              <a:srgbClr val="B1D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1" name="矩形 40"/>
            <p:cNvSpPr/>
            <p:nvPr/>
          </p:nvSpPr>
          <p:spPr>
            <a:xfrm>
              <a:off x="7302318" y="3325902"/>
              <a:ext cx="2812710" cy="2909798"/>
            </a:xfrm>
            <a:prstGeom prst="rect">
              <a:avLst/>
            </a:prstGeom>
            <a:solidFill>
              <a:srgbClr val="B1D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5"/>
            <p:cNvSpPr/>
            <p:nvPr/>
          </p:nvSpPr>
          <p:spPr>
            <a:xfrm>
              <a:off x="2100748" y="3610112"/>
              <a:ext cx="2642230" cy="787523"/>
            </a:xfrm>
            <a:prstGeom prst="rect">
              <a:avLst/>
            </a:prstGeom>
          </p:spPr>
          <p:txBody>
            <a:bodyPr wrap="square">
              <a:spAutoFit/>
            </a:bodyPr>
            <a:lstStyle/>
            <a:p>
              <a:pPr>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首先，</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党的正确领导，是实现中国梦的坚强的</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政治保证</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4819292" y="3610112"/>
              <a:ext cx="2381614" cy="1156855"/>
            </a:xfrm>
            <a:prstGeom prst="rect">
              <a:avLst/>
            </a:prstGeom>
          </p:spPr>
          <p:txBody>
            <a:bodyPr wrap="square">
              <a:spAutoFit/>
            </a:bodyPr>
            <a:lstStyle/>
            <a:p>
              <a:pPr>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其次，</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综合国力的提升，为实现中国梦提供了可靠的</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物质保证。</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7302317" y="3610112"/>
              <a:ext cx="2812710" cy="2446824"/>
            </a:xfrm>
            <a:prstGeom prst="rect">
              <a:avLst/>
            </a:prstGeom>
          </p:spPr>
          <p:txBody>
            <a:bodyPr wrap="square">
              <a:spAutoFit/>
            </a:bodyPr>
            <a:lstStyle/>
            <a:p>
              <a:pPr>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最后，</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中华民族对于自身的发展道路</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充满了自信</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，对于中华民族的伟大复兴充满了信心和期待。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5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改革开放以来的</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实践充分证明</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，中国的发展道路是符合中国实际的，是</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正确</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285"/>
          <a:stretch>
            <a:fillRect/>
          </a:stretch>
        </p:blipFill>
        <p:spPr>
          <a:xfrm>
            <a:off x="-241191" y="4399984"/>
            <a:ext cx="2109104" cy="2458016"/>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9378" y="4078500"/>
            <a:ext cx="1821478" cy="2879737"/>
          </a:xfrm>
          <a:prstGeom prst="rect">
            <a:avLst/>
          </a:prstGeom>
        </p:spPr>
      </p:pic>
      <p:grpSp>
        <p:nvGrpSpPr>
          <p:cNvPr id="25" name="组合 24"/>
          <p:cNvGrpSpPr/>
          <p:nvPr/>
        </p:nvGrpSpPr>
        <p:grpSpPr>
          <a:xfrm>
            <a:off x="172657" y="1625602"/>
            <a:ext cx="6089095" cy="2007624"/>
            <a:chOff x="3962401" y="1890707"/>
            <a:chExt cx="2140140" cy="2007624"/>
          </a:xfrm>
          <a:solidFill>
            <a:srgbClr val="80B2AA"/>
          </a:solidFill>
        </p:grpSpPr>
        <p:sp>
          <p:nvSpPr>
            <p:cNvPr id="26" name="矩形 25"/>
            <p:cNvSpPr/>
            <p:nvPr/>
          </p:nvSpPr>
          <p:spPr>
            <a:xfrm>
              <a:off x="3962401" y="1890707"/>
              <a:ext cx="2007624" cy="2007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等腰三角形 26"/>
            <p:cNvSpPr/>
            <p:nvPr/>
          </p:nvSpPr>
          <p:spPr>
            <a:xfrm rot="5400000">
              <a:off x="5800539" y="2828261"/>
              <a:ext cx="471488" cy="1325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8" name="组合 27"/>
          <p:cNvGrpSpPr/>
          <p:nvPr/>
        </p:nvGrpSpPr>
        <p:grpSpPr>
          <a:xfrm>
            <a:off x="6381186" y="1625602"/>
            <a:ext cx="2007624" cy="2132952"/>
            <a:chOff x="6221975" y="1890707"/>
            <a:chExt cx="2007624" cy="2132952"/>
          </a:xfrm>
          <a:solidFill>
            <a:srgbClr val="B1D0CC"/>
          </a:solidFill>
        </p:grpSpPr>
        <p:sp>
          <p:nvSpPr>
            <p:cNvPr id="29" name="矩形 28"/>
            <p:cNvSpPr/>
            <p:nvPr/>
          </p:nvSpPr>
          <p:spPr>
            <a:xfrm>
              <a:off x="6221975" y="1890707"/>
              <a:ext cx="2007624" cy="2007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a:solidFill>
                    <a:schemeClr val="tx1"/>
                  </a:solidFill>
                  <a:latin typeface="微软雅黑" panose="020B0503020204020204" pitchFamily="34" charset="-122"/>
                  <a:ea typeface="微软雅黑" panose="020B0503020204020204" pitchFamily="34" charset="-122"/>
                </a:rPr>
                <a:t>01</a:t>
              </a:r>
              <a:endParaRPr lang="zh-CN" altLang="en-US" sz="7200" dirty="0">
                <a:solidFill>
                  <a:schemeClr val="tx1"/>
                </a:solidFill>
                <a:latin typeface="微软雅黑" panose="020B0503020204020204" pitchFamily="34" charset="-122"/>
                <a:ea typeface="微软雅黑" panose="020B0503020204020204" pitchFamily="34" charset="-122"/>
              </a:endParaRPr>
            </a:p>
          </p:txBody>
        </p:sp>
        <p:sp>
          <p:nvSpPr>
            <p:cNvPr id="30" name="等腰三角形 29"/>
            <p:cNvSpPr/>
            <p:nvPr/>
          </p:nvSpPr>
          <p:spPr>
            <a:xfrm rot="10800000">
              <a:off x="6990044" y="3891143"/>
              <a:ext cx="471488" cy="1325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1" name="组合 30"/>
          <p:cNvGrpSpPr/>
          <p:nvPr/>
        </p:nvGrpSpPr>
        <p:grpSpPr>
          <a:xfrm>
            <a:off x="6257828" y="3885176"/>
            <a:ext cx="2130982" cy="2007624"/>
            <a:chOff x="6098617" y="4150281"/>
            <a:chExt cx="2130982" cy="2007624"/>
          </a:xfrm>
          <a:solidFill>
            <a:schemeClr val="bg1"/>
          </a:solidFill>
        </p:grpSpPr>
        <p:sp>
          <p:nvSpPr>
            <p:cNvPr id="32" name="矩形 31"/>
            <p:cNvSpPr/>
            <p:nvPr/>
          </p:nvSpPr>
          <p:spPr>
            <a:xfrm>
              <a:off x="6221975" y="4150281"/>
              <a:ext cx="2007624" cy="2007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a:solidFill>
                    <a:schemeClr val="tx1"/>
                  </a:solidFill>
                  <a:latin typeface="微软雅黑" panose="020B0503020204020204" pitchFamily="34" charset="-122"/>
                  <a:ea typeface="微软雅黑" panose="020B0503020204020204" pitchFamily="34" charset="-122"/>
                </a:rPr>
                <a:t>02</a:t>
              </a:r>
              <a:endParaRPr lang="zh-CN" altLang="en-US" sz="7200" dirty="0">
                <a:solidFill>
                  <a:schemeClr val="tx1"/>
                </a:solidFill>
                <a:latin typeface="微软雅黑" panose="020B0503020204020204" pitchFamily="34" charset="-122"/>
                <a:ea typeface="微软雅黑" panose="020B0503020204020204" pitchFamily="34" charset="-122"/>
              </a:endParaRPr>
            </a:p>
          </p:txBody>
        </p:sp>
        <p:sp>
          <p:nvSpPr>
            <p:cNvPr id="33" name="等腰三角形 32"/>
            <p:cNvSpPr/>
            <p:nvPr/>
          </p:nvSpPr>
          <p:spPr>
            <a:xfrm rot="16200000" flipH="1">
              <a:off x="5929131" y="5087835"/>
              <a:ext cx="471488" cy="1325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4" name="组合 33"/>
          <p:cNvGrpSpPr/>
          <p:nvPr/>
        </p:nvGrpSpPr>
        <p:grpSpPr>
          <a:xfrm>
            <a:off x="4123516" y="3766388"/>
            <a:ext cx="2007624" cy="2126412"/>
            <a:chOff x="3964305" y="4031493"/>
            <a:chExt cx="2007624" cy="2126412"/>
          </a:xfrm>
          <a:solidFill>
            <a:srgbClr val="B1D0CC"/>
          </a:solidFill>
        </p:grpSpPr>
        <p:sp>
          <p:nvSpPr>
            <p:cNvPr id="35" name="矩形 34"/>
            <p:cNvSpPr/>
            <p:nvPr/>
          </p:nvSpPr>
          <p:spPr>
            <a:xfrm>
              <a:off x="3964305" y="4150281"/>
              <a:ext cx="2007624" cy="2007624"/>
            </a:xfrm>
            <a:prstGeom prst="rect">
              <a:avLst/>
            </a:prstGeom>
            <a:grpFill/>
            <a:ln>
              <a:solidFill>
                <a:srgbClr val="B1D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a:solidFill>
                    <a:schemeClr val="tx1"/>
                  </a:solidFill>
                  <a:latin typeface="微软雅黑" panose="020B0503020204020204" pitchFamily="34" charset="-122"/>
                  <a:ea typeface="微软雅黑" panose="020B0503020204020204" pitchFamily="34" charset="-122"/>
                </a:rPr>
                <a:t>03</a:t>
              </a:r>
              <a:endParaRPr lang="zh-CN" altLang="en-US" sz="7200" dirty="0">
                <a:solidFill>
                  <a:schemeClr val="tx1"/>
                </a:solidFill>
                <a:latin typeface="微软雅黑" panose="020B0503020204020204" pitchFamily="34" charset="-122"/>
                <a:ea typeface="微软雅黑" panose="020B0503020204020204" pitchFamily="34" charset="-122"/>
              </a:endParaRPr>
            </a:p>
          </p:txBody>
        </p:sp>
        <p:sp>
          <p:nvSpPr>
            <p:cNvPr id="36" name="等腰三角形 35"/>
            <p:cNvSpPr/>
            <p:nvPr/>
          </p:nvSpPr>
          <p:spPr>
            <a:xfrm rot="10800000" flipV="1">
              <a:off x="4730469" y="4031493"/>
              <a:ext cx="471488" cy="132516"/>
            </a:xfrm>
            <a:prstGeom prst="triangle">
              <a:avLst/>
            </a:prstGeom>
            <a:grpFill/>
            <a:ln>
              <a:solidFill>
                <a:srgbClr val="B1D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6" name="矩形 55"/>
          <p:cNvSpPr/>
          <p:nvPr/>
        </p:nvSpPr>
        <p:spPr>
          <a:xfrm>
            <a:off x="8798302" y="2209004"/>
            <a:ext cx="3128568" cy="954107"/>
          </a:xfrm>
          <a:prstGeom prst="rect">
            <a:avLst/>
          </a:prstGeom>
        </p:spPr>
        <p:txBody>
          <a:bodyPr wrap="square">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实现中国梦必须走中国道路</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sp>
        <p:nvSpPr>
          <p:cNvPr id="61" name="矩形 60"/>
          <p:cNvSpPr/>
          <p:nvPr/>
        </p:nvSpPr>
        <p:spPr>
          <a:xfrm>
            <a:off x="8798302" y="4457912"/>
            <a:ext cx="3128568" cy="954107"/>
          </a:xfrm>
          <a:prstGeom prst="rect">
            <a:avLst/>
          </a:prstGeom>
        </p:spPr>
        <p:txBody>
          <a:bodyPr wrap="square">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实现中国梦必须弘扬中国精神</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sp>
        <p:nvSpPr>
          <p:cNvPr id="66" name="矩形 65"/>
          <p:cNvSpPr/>
          <p:nvPr/>
        </p:nvSpPr>
        <p:spPr>
          <a:xfrm>
            <a:off x="744902" y="4411933"/>
            <a:ext cx="3128568" cy="954107"/>
          </a:xfrm>
          <a:prstGeom prst="rect">
            <a:avLst/>
          </a:prstGeom>
        </p:spPr>
        <p:txBody>
          <a:bodyPr wrap="square">
            <a:spAutoFit/>
          </a:bodyPr>
          <a:lstStyle/>
          <a:p>
            <a:pPr algn="r"/>
            <a:r>
              <a:rPr lang="zh-CN" altLang="en-US" sz="2800" b="1" dirty="0">
                <a:solidFill>
                  <a:srgbClr val="FF0000"/>
                </a:solidFill>
                <a:latin typeface="微软雅黑" panose="020B0503020204020204" pitchFamily="34" charset="-122"/>
                <a:ea typeface="微软雅黑" panose="020B0503020204020204" pitchFamily="34" charset="-122"/>
              </a:rPr>
              <a:t>实现中国梦必须凝聚中国力量</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70" name="矩形 69"/>
          <p:cNvSpPr/>
          <p:nvPr/>
        </p:nvSpPr>
        <p:spPr>
          <a:xfrm>
            <a:off x="570587" y="2034281"/>
            <a:ext cx="4974593" cy="1077218"/>
          </a:xfrm>
          <a:prstGeom prst="rect">
            <a:avLst/>
          </a:prstGeom>
        </p:spPr>
        <p:txBody>
          <a:bodyPr wrap="square">
            <a:spAutoFit/>
          </a:bodyPr>
          <a:lstStyle/>
          <a:p>
            <a:r>
              <a:rPr lang="zh-CN" altLang="en-US" sz="2800" b="1" dirty="0">
                <a:latin typeface="微软雅黑" panose="020B0503020204020204" pitchFamily="34" charset="-122"/>
                <a:ea typeface="微软雅黑" panose="020B0503020204020204" pitchFamily="34" charset="-122"/>
              </a:rPr>
              <a:t>习近平总书记用</a:t>
            </a:r>
            <a:r>
              <a:rPr lang="zh-CN" altLang="en-US" sz="3600" b="1" dirty="0">
                <a:solidFill>
                  <a:srgbClr val="C00000"/>
                </a:solidFill>
                <a:latin typeface="微软雅黑" panose="020B0503020204020204" pitchFamily="34" charset="-122"/>
                <a:ea typeface="微软雅黑" panose="020B0503020204020204" pitchFamily="34" charset="-122"/>
              </a:rPr>
              <a:t>三个“必须”</a:t>
            </a:r>
            <a:endParaRPr lang="en-US" altLang="zh-CN" sz="2800" b="1" dirty="0">
              <a:solidFill>
                <a:srgbClr val="C00000"/>
              </a:solidFill>
              <a:latin typeface="微软雅黑" panose="020B0503020204020204" pitchFamily="34" charset="-122"/>
              <a:ea typeface="微软雅黑" panose="020B0503020204020204" pitchFamily="34" charset="-122"/>
            </a:endParaRPr>
          </a:p>
          <a:p>
            <a:r>
              <a:rPr lang="zh-CN" altLang="en-US" sz="2800" b="1" dirty="0">
                <a:latin typeface="微软雅黑" panose="020B0503020204020204" pitchFamily="34" charset="-122"/>
                <a:ea typeface="微软雅黑" panose="020B0503020204020204" pitchFamily="34" charset="-122"/>
              </a:rPr>
              <a:t>勾画了实现中国梦的具体路径。</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1+#ppt_w/2"/>
                                          </p:val>
                                        </p:tav>
                                        <p:tav tm="100000">
                                          <p:val>
                                            <p:strVal val="#ppt_x"/>
                                          </p:val>
                                        </p:tav>
                                      </p:tavLst>
                                    </p:anim>
                                    <p:anim calcmode="lin" valueType="num">
                                      <p:cBhvr additive="base">
                                        <p:cTn id="16" dur="500" fill="hold"/>
                                        <p:tgtEl>
                                          <p:spTgt spid="5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1+#ppt_w/2"/>
                                          </p:val>
                                        </p:tav>
                                        <p:tav tm="100000">
                                          <p:val>
                                            <p:strVal val="#ppt_x"/>
                                          </p:val>
                                        </p:tav>
                                      </p:tavLst>
                                    </p:anim>
                                    <p:anim calcmode="lin" valueType="num">
                                      <p:cBhvr additive="base">
                                        <p:cTn id="25" dur="500" fill="hold"/>
                                        <p:tgtEl>
                                          <p:spTgt spid="61"/>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par>
                          <p:cTn id="30" fill="hold">
                            <p:stCondLst>
                              <p:cond delay="3000"/>
                            </p:stCondLst>
                            <p:childTnLst>
                              <p:par>
                                <p:cTn id="31" presetID="2" presetClass="entr" presetSubtype="8"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500" fill="hold"/>
                                        <p:tgtEl>
                                          <p:spTgt spid="66"/>
                                        </p:tgtEl>
                                        <p:attrNameLst>
                                          <p:attrName>ppt_x</p:attrName>
                                        </p:attrNameLst>
                                      </p:cBhvr>
                                      <p:tavLst>
                                        <p:tav tm="0">
                                          <p:val>
                                            <p:strVal val="0-#ppt_w/2"/>
                                          </p:val>
                                        </p:tav>
                                        <p:tav tm="100000">
                                          <p:val>
                                            <p:strVal val="#ppt_x"/>
                                          </p:val>
                                        </p:tav>
                                      </p:tavLst>
                                    </p:anim>
                                    <p:anim calcmode="lin" valueType="num">
                                      <p:cBhvr additive="base">
                                        <p:cTn id="34" dur="500" fill="hold"/>
                                        <p:tgtEl>
                                          <p:spTgt spid="66"/>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55" presetClass="entr" presetSubtype="0"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1000" fill="hold"/>
                                        <p:tgtEl>
                                          <p:spTgt spid="70"/>
                                        </p:tgtEl>
                                        <p:attrNameLst>
                                          <p:attrName>ppt_w</p:attrName>
                                        </p:attrNameLst>
                                      </p:cBhvr>
                                      <p:tavLst>
                                        <p:tav tm="0">
                                          <p:val>
                                            <p:strVal val="#ppt_w*0.70"/>
                                          </p:val>
                                        </p:tav>
                                        <p:tav tm="100000">
                                          <p:val>
                                            <p:strVal val="#ppt_w"/>
                                          </p:val>
                                        </p:tav>
                                      </p:tavLst>
                                    </p:anim>
                                    <p:anim calcmode="lin" valueType="num">
                                      <p:cBhvr>
                                        <p:cTn id="39" dur="1000" fill="hold"/>
                                        <p:tgtEl>
                                          <p:spTgt spid="70"/>
                                        </p:tgtEl>
                                        <p:attrNameLst>
                                          <p:attrName>ppt_h</p:attrName>
                                        </p:attrNameLst>
                                      </p:cBhvr>
                                      <p:tavLst>
                                        <p:tav tm="0">
                                          <p:val>
                                            <p:strVal val="#ppt_h"/>
                                          </p:val>
                                        </p:tav>
                                        <p:tav tm="100000">
                                          <p:val>
                                            <p:strVal val="#ppt_h"/>
                                          </p:val>
                                        </p:tav>
                                      </p:tavLst>
                                    </p:anim>
                                    <p:animEffect transition="in" filter="fade">
                                      <p:cBhvr>
                                        <p:cTn id="40"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1" grpId="0"/>
      <p:bldP spid="66" grpId="0"/>
      <p:bldP spid="7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0" r="-40000"/>
          </a:stretch>
        </a:blipFill>
        <a:effectLst/>
      </p:bgPr>
    </p:bg>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2" cstate="print">
            <a:extLst>
              <a:ext uri="{28A0092B-C50C-407E-A947-70E740481C1C}">
                <a14:useLocalDpi xmlns:a14="http://schemas.microsoft.com/office/drawing/2010/main" val="0"/>
              </a:ext>
            </a:extLst>
          </a:blip>
          <a:srcRect r="26554" b="44412"/>
          <a:stretch>
            <a:fillRect/>
          </a:stretch>
        </p:blipFill>
        <p:spPr>
          <a:xfrm rot="5400000">
            <a:off x="9344979" y="4533942"/>
            <a:ext cx="2008735" cy="1653304"/>
          </a:xfrm>
          <a:prstGeom prst="rect">
            <a:avLst/>
          </a:prstGeom>
        </p:spPr>
      </p:pic>
      <p:sp>
        <p:nvSpPr>
          <p:cNvPr id="16" name="文本框 15"/>
          <p:cNvSpPr txBox="1"/>
          <p:nvPr/>
        </p:nvSpPr>
        <p:spPr>
          <a:xfrm>
            <a:off x="3891788" y="2242673"/>
            <a:ext cx="7581242" cy="1862048"/>
          </a:xfrm>
          <a:prstGeom prst="rect">
            <a:avLst/>
          </a:prstGeom>
          <a:noFill/>
        </p:spPr>
        <p:txBody>
          <a:bodyPr wrap="square" rtlCol="0">
            <a:spAutoFit/>
          </a:bodyPr>
          <a:lstStyle/>
          <a:p>
            <a:r>
              <a:rPr lang="zh-CN" altLang="en-US" sz="11500" dirty="0">
                <a:latin typeface="北方行书" panose="02010609000101010101" pitchFamily="49" charset="-122"/>
                <a:ea typeface="北方行书" panose="02010609000101010101" pitchFamily="49" charset="-122"/>
              </a:rPr>
              <a:t>谢谢聆听</a:t>
            </a:r>
            <a:endParaRPr lang="zh-CN" altLang="en-US" sz="11500" dirty="0">
              <a:latin typeface="北方行书" panose="02010609000101010101" pitchFamily="49" charset="-122"/>
              <a:ea typeface="北方行书" panose="02010609000101010101" pitchFamily="49"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t="12559"/>
          <a:stretch>
            <a:fillRect/>
          </a:stretch>
        </p:blipFill>
        <p:spPr>
          <a:xfrm>
            <a:off x="-140330" y="817720"/>
            <a:ext cx="4281696" cy="6280199"/>
          </a:xfrm>
          <a:prstGeom prst="rect">
            <a:avLst/>
          </a:prstGeom>
        </p:spPr>
      </p:pic>
      <p:grpSp>
        <p:nvGrpSpPr>
          <p:cNvPr id="41" name="PA_组合 6"/>
          <p:cNvGrpSpPr/>
          <p:nvPr>
            <p:custDataLst>
              <p:tags r:id="rId2"/>
            </p:custDataLst>
          </p:nvPr>
        </p:nvGrpSpPr>
        <p:grpSpPr>
          <a:xfrm>
            <a:off x="3759200" y="2527299"/>
            <a:ext cx="6972299" cy="2092643"/>
            <a:chOff x="5417227" y="1151395"/>
            <a:chExt cx="4704673" cy="1141524"/>
          </a:xfrm>
        </p:grpSpPr>
        <p:sp>
          <p:nvSpPr>
            <p:cNvPr id="42" name="PA_文本框 76"/>
            <p:cNvSpPr txBox="1">
              <a:spLocks noChangeArrowheads="1"/>
            </p:cNvSpPr>
            <p:nvPr>
              <p:custDataLst>
                <p:tags r:id="rId3"/>
              </p:custDataLst>
            </p:nvPr>
          </p:nvSpPr>
          <p:spPr bwMode="auto">
            <a:xfrm>
              <a:off x="6296844" y="1337234"/>
              <a:ext cx="3825056" cy="769846"/>
            </a:xfrm>
            <a:prstGeom prst="rect">
              <a:avLst/>
            </a:prstGeom>
            <a:noFill/>
            <a:ln w="9525">
              <a:solidFill>
                <a:srgbClr val="C00000"/>
              </a:solidFill>
              <a:miter lim="800000"/>
            </a:ln>
          </p:spPr>
          <p:txBody>
            <a:bodyPr wrap="square" tIns="144000" bIns="144000" anchor="ctr" anchorCtr="0">
              <a:spAutoFit/>
            </a:bodyPr>
            <a:lstStyle/>
            <a:p>
              <a:pPr algn="ctr" defTabSz="1015365" fontAlgn="auto">
                <a:spcBef>
                  <a:spcPts val="0"/>
                </a:spcBef>
                <a:spcAft>
                  <a:spcPts val="0"/>
                </a:spcAft>
                <a:defRPr/>
              </a:pPr>
              <a:r>
                <a:rPr lang="zh-CN" altLang="en-US" sz="4800" b="1" kern="0" dirty="0">
                  <a:solidFill>
                    <a:prstClr val="black">
                      <a:lumMod val="85000"/>
                      <a:lumOff val="15000"/>
                    </a:prstClr>
                  </a:solidFill>
                  <a:latin typeface="微软雅黑" panose="020B0503020204020204" pitchFamily="34" charset="-122"/>
                  <a:ea typeface="微软雅黑" panose="020B0503020204020204" pitchFamily="34" charset="-122"/>
                </a:rPr>
                <a:t>中国梦人民梦</a:t>
              </a:r>
              <a:endParaRPr lang="en-US" altLang="zh-CN" sz="48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43" name="PA_图片 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5417227" y="1151395"/>
              <a:ext cx="1165056" cy="1093304"/>
            </a:xfrm>
            <a:prstGeom prst="rect">
              <a:avLst/>
            </a:prstGeom>
          </p:spPr>
        </p:pic>
        <p:sp>
          <p:nvSpPr>
            <p:cNvPr id="44" name="PA_文本框 5"/>
            <p:cNvSpPr txBox="1"/>
            <p:nvPr>
              <p:custDataLst>
                <p:tags r:id="rId6"/>
              </p:custDataLst>
            </p:nvPr>
          </p:nvSpPr>
          <p:spPr>
            <a:xfrm>
              <a:off x="5776143" y="1454026"/>
              <a:ext cx="1041400" cy="838893"/>
            </a:xfrm>
            <a:prstGeom prst="rect">
              <a:avLst/>
            </a:prstGeom>
            <a:noFill/>
          </p:spPr>
          <p:txBody>
            <a:bodyPr wrap="square" tIns="144000" bIns="144000" rtlCol="0">
              <a:spAutoFit/>
            </a:bodyPr>
            <a:lstStyle/>
            <a:p>
              <a:r>
                <a:rPr lang="en-US" altLang="zh-CN" sz="5400" dirty="0">
                  <a:solidFill>
                    <a:schemeClr val="bg1"/>
                  </a:solidFill>
                </a:rPr>
                <a:t>01</a:t>
              </a:r>
              <a:endParaRPr lang="zh-CN" altLang="en-US" sz="5400" dirty="0">
                <a:solidFill>
                  <a:schemeClr val="bg1"/>
                </a:solidFill>
              </a:endParaRPr>
            </a:p>
          </p:txBody>
        </p:sp>
      </p:grpSp>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b="31543"/>
          <a:stretch>
            <a:fillRect/>
          </a:stretch>
        </p:blipFill>
        <p:spPr>
          <a:xfrm>
            <a:off x="8040896" y="-580818"/>
            <a:ext cx="4789118" cy="3278457"/>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4902" y="-598008"/>
            <a:ext cx="3188595" cy="318859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500" fill="hold"/>
                                        <p:tgtEl>
                                          <p:spTgt spid="41"/>
                                        </p:tgtEl>
                                        <p:attrNameLst>
                                          <p:attrName>ppt_x</p:attrName>
                                        </p:attrNameLst>
                                      </p:cBhvr>
                                      <p:tavLst>
                                        <p:tav tm="0">
                                          <p:val>
                                            <p:strVal val="#ppt_x"/>
                                          </p:val>
                                        </p:tav>
                                        <p:tav tm="100000">
                                          <p:val>
                                            <p:strVal val="#ppt_x"/>
                                          </p:val>
                                        </p:tav>
                                      </p:tavLst>
                                    </p:anim>
                                    <p:anim calcmode="lin" valueType="num">
                                      <p:cBhvr additive="base">
                                        <p:cTn id="8"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p:cNvSpPr/>
          <p:nvPr/>
        </p:nvSpPr>
        <p:spPr>
          <a:xfrm>
            <a:off x="2146433" y="2342394"/>
            <a:ext cx="7459579" cy="1309863"/>
          </a:xfrm>
          <a:prstGeom prst="roundRect">
            <a:avLst/>
          </a:prstGeom>
          <a:solidFill>
            <a:srgbClr val="B1D0CC"/>
          </a:solidFill>
          <a:ln>
            <a:noFill/>
          </a:ln>
          <a:effectLst>
            <a:outerShdw dist="241300" dir="20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TextBox 1"/>
          <p:cNvSpPr txBox="1"/>
          <p:nvPr/>
        </p:nvSpPr>
        <p:spPr>
          <a:xfrm>
            <a:off x="2347910" y="1448826"/>
            <a:ext cx="8509000" cy="784830"/>
          </a:xfrm>
          <a:prstGeom prst="rect">
            <a:avLst/>
          </a:prstGeom>
          <a:noFill/>
        </p:spPr>
        <p:txBody>
          <a:bodyPr wrap="square" rtlCol="0">
            <a:spAutoFit/>
          </a:bodyPr>
          <a:lstStyle/>
          <a:p>
            <a:pPr algn="just">
              <a:lnSpc>
                <a:spcPct val="150000"/>
              </a:lnSpc>
            </a:pPr>
            <a:r>
              <a:rPr lang="en-US" altLang="zh-CN" sz="1600" b="1" dirty="0">
                <a:latin typeface="微软雅黑" panose="020B0503020204020204" pitchFamily="34" charset="-122"/>
                <a:ea typeface="微软雅黑" panose="020B0503020204020204" pitchFamily="34" charset="-122"/>
              </a:rPr>
              <a:t>2012</a:t>
            </a:r>
            <a:r>
              <a:rPr lang="zh-CN" altLang="en-US" sz="1600" b="1" dirty="0">
                <a:latin typeface="微软雅黑" panose="020B0503020204020204" pitchFamily="34" charset="-122"/>
                <a:ea typeface="微软雅黑" panose="020B0503020204020204" pitchFamily="34" charset="-122"/>
              </a:rPr>
              <a:t>年</a:t>
            </a:r>
            <a:r>
              <a:rPr lang="en-US" altLang="zh-CN" sz="1600" b="1" dirty="0">
                <a:latin typeface="微软雅黑" panose="020B0503020204020204" pitchFamily="34" charset="-122"/>
                <a:ea typeface="微软雅黑" panose="020B0503020204020204" pitchFamily="34" charset="-122"/>
              </a:rPr>
              <a:t>11</a:t>
            </a:r>
            <a:r>
              <a:rPr lang="zh-CN" altLang="en-US" sz="1600" b="1" dirty="0">
                <a:latin typeface="微软雅黑" panose="020B0503020204020204" pitchFamily="34" charset="-122"/>
                <a:ea typeface="微软雅黑" panose="020B0503020204020204" pitchFamily="34" charset="-122"/>
              </a:rPr>
              <a:t>月</a:t>
            </a:r>
            <a:r>
              <a:rPr lang="en-US" altLang="zh-CN" sz="1600" b="1" dirty="0">
                <a:latin typeface="微软雅黑" panose="020B0503020204020204" pitchFamily="34" charset="-122"/>
                <a:ea typeface="微软雅黑" panose="020B0503020204020204" pitchFamily="34" charset="-122"/>
              </a:rPr>
              <a:t>29</a:t>
            </a:r>
            <a:r>
              <a:rPr lang="zh-CN" altLang="en-US" sz="1600" b="1" dirty="0">
                <a:latin typeface="微软雅黑" panose="020B0503020204020204" pitchFamily="34" charset="-122"/>
                <a:ea typeface="微软雅黑" panose="020B0503020204020204" pitchFamily="34" charset="-122"/>
              </a:rPr>
              <a:t>日</a:t>
            </a:r>
            <a:r>
              <a:rPr lang="zh-CN" altLang="en-US" sz="1400" dirty="0">
                <a:latin typeface="微软雅黑" panose="020B0503020204020204" pitchFamily="34" charset="-122"/>
                <a:ea typeface="微软雅黑" panose="020B0503020204020204" pitchFamily="34" charset="-122"/>
              </a:rPr>
              <a:t>，新一届中央领导集体在国家博物馆参观</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复兴之路</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展览时，</a:t>
            </a:r>
            <a:endParaRPr lang="en-US" altLang="zh-CN" sz="1400" dirty="0">
              <a:latin typeface="微软雅黑" panose="020B0503020204020204" pitchFamily="34" charset="-122"/>
              <a:ea typeface="微软雅黑" panose="020B0503020204020204" pitchFamily="34" charset="-122"/>
            </a:endParaRPr>
          </a:p>
          <a:p>
            <a:pPr algn="just">
              <a:lnSpc>
                <a:spcPct val="150000"/>
              </a:lnSpc>
            </a:pPr>
            <a:r>
              <a:rPr lang="zh-CN" altLang="en-US" sz="1400" dirty="0">
                <a:latin typeface="微软雅黑" panose="020B0503020204020204" pitchFamily="34" charset="-122"/>
                <a:ea typeface="微软雅黑" panose="020B0503020204020204" pitchFamily="34" charset="-122"/>
              </a:rPr>
              <a:t>中共中央总书记习近平深情地阐述了“中国梦”。</a:t>
            </a:r>
            <a:endParaRPr lang="en-US" altLang="zh-CN" sz="1400" dirty="0">
              <a:latin typeface="微软雅黑" panose="020B0503020204020204" pitchFamily="34" charset="-122"/>
              <a:ea typeface="微软雅黑" panose="020B0503020204020204" pitchFamily="34" charset="-122"/>
            </a:endParaRPr>
          </a:p>
        </p:txBody>
      </p:sp>
      <p:sp>
        <p:nvSpPr>
          <p:cNvPr id="3" name="矩形 2"/>
          <p:cNvSpPr/>
          <p:nvPr/>
        </p:nvSpPr>
        <p:spPr>
          <a:xfrm>
            <a:off x="2422520" y="3971284"/>
            <a:ext cx="8434390" cy="2446824"/>
          </a:xfrm>
          <a:prstGeom prst="rect">
            <a:avLst/>
          </a:prstGeom>
        </p:spPr>
        <p:txBody>
          <a:bodyPr wrap="square">
            <a:spAutoFit/>
          </a:bodyPr>
          <a:lstStyle/>
          <a:p>
            <a:pPr algn="just">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中国梦的提出</a:t>
            </a:r>
            <a:r>
              <a:rPr lang="zh-CN" altLang="en-US" sz="1400" dirty="0">
                <a:latin typeface="微软雅黑" panose="020B0503020204020204" pitchFamily="34" charset="-122"/>
                <a:ea typeface="微软雅黑" panose="020B0503020204020204" pitchFamily="34" charset="-122"/>
              </a:rPr>
              <a:t>，极大地激发了人民群众实现民族复兴的内心渴望和高涨热情；</a:t>
            </a:r>
            <a:endParaRPr lang="en-US" altLang="zh-CN" sz="1400" dirty="0">
              <a:latin typeface="微软雅黑" panose="020B0503020204020204" pitchFamily="34" charset="-122"/>
              <a:ea typeface="微软雅黑" panose="020B0503020204020204" pitchFamily="34" charset="-122"/>
            </a:endParaRPr>
          </a:p>
          <a:p>
            <a:pPr algn="just">
              <a:lnSpc>
                <a:spcPct val="150000"/>
              </a:lnSpc>
            </a:pPr>
            <a:endParaRPr lang="en-US" altLang="zh-CN" sz="1400" b="1" dirty="0">
              <a:latin typeface="微软雅黑" panose="020B0503020204020204" pitchFamily="34" charset="-122"/>
              <a:ea typeface="微软雅黑" panose="020B0503020204020204" pitchFamily="34" charset="-122"/>
            </a:endParaRPr>
          </a:p>
          <a:p>
            <a:pPr algn="just">
              <a:lnSpc>
                <a:spcPct val="150000"/>
              </a:lnSpc>
            </a:pPr>
            <a:r>
              <a:rPr lang="zh-CN" altLang="en-US" sz="1600" b="1" dirty="0">
                <a:latin typeface="微软雅黑" panose="020B0503020204020204" pitchFamily="34" charset="-122"/>
                <a:ea typeface="微软雅黑" panose="020B0503020204020204" pitchFamily="34" charset="-122"/>
              </a:rPr>
              <a:t>同时提出了一个亟待阐释的重大课题：</a:t>
            </a:r>
            <a:endParaRPr lang="en-US" altLang="zh-CN" sz="1600" dirty="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中国梦该怎样解读，</a:t>
            </a:r>
            <a:endParaRPr lang="en-US" altLang="zh-CN" sz="1400" dirty="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究竟有哪些特定的内涵。</a:t>
            </a:r>
            <a:endParaRPr lang="en-US" altLang="zh-CN" sz="1400" dirty="0">
              <a:latin typeface="微软雅黑" panose="020B0503020204020204" pitchFamily="34" charset="-122"/>
              <a:ea typeface="微软雅黑" panose="020B0503020204020204" pitchFamily="34" charset="-122"/>
            </a:endParaRPr>
          </a:p>
          <a:p>
            <a:pPr algn="just">
              <a:lnSpc>
                <a:spcPct val="150000"/>
              </a:lnSpc>
            </a:pPr>
            <a:endParaRPr lang="en-US" altLang="zh-CN" sz="1400" dirty="0">
              <a:latin typeface="微软雅黑" panose="020B0503020204020204" pitchFamily="34" charset="-122"/>
              <a:ea typeface="微软雅黑" panose="020B0503020204020204" pitchFamily="34" charset="-122"/>
            </a:endParaRPr>
          </a:p>
          <a:p>
            <a:pPr algn="just">
              <a:lnSpc>
                <a:spcPct val="150000"/>
              </a:lnSpc>
            </a:pPr>
            <a:r>
              <a:rPr lang="zh-CN" altLang="en-US" sz="1400" dirty="0">
                <a:latin typeface="微软雅黑" panose="020B0503020204020204" pitchFamily="34" charset="-122"/>
                <a:ea typeface="微软雅黑" panose="020B0503020204020204" pitchFamily="34" charset="-122"/>
              </a:rPr>
              <a:t>弄清楚中国梦的特定内涵，对于引导人们准确理解中国梦并为之努力奋斗具有重要的指导意义。 </a:t>
            </a:r>
            <a:endParaRPr lang="zh-CN" altLang="en-US" sz="14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r="27479"/>
          <a:stretch>
            <a:fillRect/>
          </a:stretch>
        </p:blipFill>
        <p:spPr>
          <a:xfrm>
            <a:off x="-355602" y="3784024"/>
            <a:ext cx="2182812" cy="3009902"/>
          </a:xfrm>
          <a:prstGeom prst="rect">
            <a:avLst/>
          </a:prstGeom>
        </p:spPr>
      </p:pic>
      <p:sp>
        <p:nvSpPr>
          <p:cNvPr id="19" name="矩形 18"/>
          <p:cNvSpPr/>
          <p:nvPr/>
        </p:nvSpPr>
        <p:spPr>
          <a:xfrm>
            <a:off x="2422520" y="2545707"/>
            <a:ext cx="6096000" cy="787523"/>
          </a:xfrm>
          <a:prstGeom prst="rect">
            <a:avLst/>
          </a:prstGeom>
        </p:spPr>
        <p:txBody>
          <a:bodyPr>
            <a:spAutoFit/>
          </a:bodyPr>
          <a:lstStyle/>
          <a:p>
            <a:pPr algn="just">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他说：“</a:t>
            </a:r>
            <a:r>
              <a:rPr lang="zh-CN" altLang="en-US" sz="1600" b="1" dirty="0">
                <a:solidFill>
                  <a:srgbClr val="FF0000"/>
                </a:solidFill>
                <a:latin typeface="微软雅黑" panose="020B0503020204020204" pitchFamily="34" charset="-122"/>
                <a:ea typeface="微软雅黑" panose="020B0503020204020204" pitchFamily="34" charset="-122"/>
              </a:rPr>
              <a:t>现在，大家都在讨论中国梦，我以为，实现中华民族伟大复兴，就是中华民族近代以来最伟大的梦想。</a:t>
            </a:r>
            <a:r>
              <a:rPr lang="zh-CN" altLang="en-US" sz="1600" dirty="0">
                <a:solidFill>
                  <a:srgbClr val="FF0000"/>
                </a:solidFill>
                <a:latin typeface="微软雅黑" panose="020B0503020204020204" pitchFamily="34" charset="-122"/>
                <a:ea typeface="微软雅黑" panose="020B0503020204020204" pitchFamily="34" charset="-122"/>
              </a:rPr>
              <a:t>”</a:t>
            </a:r>
            <a:endParaRPr lang="en-US" altLang="zh-CN" sz="16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3"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t="12559"/>
          <a:stretch>
            <a:fillRect/>
          </a:stretch>
        </p:blipFill>
        <p:spPr>
          <a:xfrm>
            <a:off x="-140330" y="817720"/>
            <a:ext cx="4281696" cy="6280199"/>
          </a:xfrm>
          <a:prstGeom prst="rect">
            <a:avLst/>
          </a:prstGeom>
        </p:spPr>
      </p:pic>
      <p:grpSp>
        <p:nvGrpSpPr>
          <p:cNvPr id="41" name="PA_组合 6"/>
          <p:cNvGrpSpPr/>
          <p:nvPr>
            <p:custDataLst>
              <p:tags r:id="rId2"/>
            </p:custDataLst>
          </p:nvPr>
        </p:nvGrpSpPr>
        <p:grpSpPr>
          <a:xfrm>
            <a:off x="3463156" y="2590587"/>
            <a:ext cx="6972299" cy="2004246"/>
            <a:chOff x="5417227" y="1151395"/>
            <a:chExt cx="4704673" cy="1093304"/>
          </a:xfrm>
        </p:grpSpPr>
        <p:sp>
          <p:nvSpPr>
            <p:cNvPr id="42" name="PA_文本框 76"/>
            <p:cNvSpPr txBox="1">
              <a:spLocks noChangeArrowheads="1"/>
            </p:cNvSpPr>
            <p:nvPr>
              <p:custDataLst>
                <p:tags r:id="rId3"/>
              </p:custDataLst>
            </p:nvPr>
          </p:nvSpPr>
          <p:spPr bwMode="auto">
            <a:xfrm>
              <a:off x="6296844" y="1401710"/>
              <a:ext cx="3825056" cy="640892"/>
            </a:xfrm>
            <a:prstGeom prst="rect">
              <a:avLst/>
            </a:prstGeom>
            <a:noFill/>
            <a:ln w="9525">
              <a:solidFill>
                <a:srgbClr val="C00000"/>
              </a:solidFill>
              <a:miter lim="800000"/>
            </a:ln>
          </p:spPr>
          <p:txBody>
            <a:bodyPr wrap="square" tIns="216000" bIns="216000" anchor="ctr" anchorCtr="0">
              <a:spAutoFit/>
            </a:bodyPr>
            <a:lstStyle/>
            <a:p>
              <a:pPr algn="ctr" defTabSz="1015365" fontAlgn="auto">
                <a:spcBef>
                  <a:spcPts val="0"/>
                </a:spcBef>
                <a:spcAft>
                  <a:spcPts val="0"/>
                </a:spcAft>
                <a:defRPr/>
              </a:pPr>
              <a:r>
                <a:rPr lang="zh-CN" altLang="en-US" sz="4800" b="1" kern="0" dirty="0">
                  <a:solidFill>
                    <a:prstClr val="black">
                      <a:lumMod val="85000"/>
                      <a:lumOff val="15000"/>
                    </a:prstClr>
                  </a:solidFill>
                  <a:latin typeface="微软雅黑" panose="020B0503020204020204" pitchFamily="34" charset="-122"/>
                  <a:ea typeface="微软雅黑" panose="020B0503020204020204" pitchFamily="34" charset="-122"/>
                </a:rPr>
                <a:t>聚力共圆梦想</a:t>
              </a:r>
              <a:endParaRPr lang="en-US" altLang="zh-CN" sz="4800" b="1" kern="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43" name="PA_图片 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5417227" y="1151395"/>
              <a:ext cx="1165056" cy="1093304"/>
            </a:xfrm>
            <a:prstGeom prst="rect">
              <a:avLst/>
            </a:prstGeom>
          </p:spPr>
        </p:pic>
        <p:sp>
          <p:nvSpPr>
            <p:cNvPr id="44" name="PA_文本框 5"/>
            <p:cNvSpPr txBox="1"/>
            <p:nvPr>
              <p:custDataLst>
                <p:tags r:id="rId6"/>
              </p:custDataLst>
            </p:nvPr>
          </p:nvSpPr>
          <p:spPr>
            <a:xfrm>
              <a:off x="5776143" y="1454026"/>
              <a:ext cx="1041400" cy="611940"/>
            </a:xfrm>
            <a:prstGeom prst="rect">
              <a:avLst/>
            </a:prstGeom>
            <a:noFill/>
          </p:spPr>
          <p:txBody>
            <a:bodyPr wrap="square" tIns="144000" bIns="144000" rtlCol="0">
              <a:spAutoFit/>
            </a:bodyPr>
            <a:lstStyle/>
            <a:p>
              <a:r>
                <a:rPr lang="en-US" altLang="zh-CN" sz="5400" dirty="0">
                  <a:solidFill>
                    <a:schemeClr val="bg1"/>
                  </a:solidFill>
                </a:rPr>
                <a:t>02</a:t>
              </a:r>
              <a:endParaRPr lang="zh-CN" altLang="en-US" sz="5400" dirty="0">
                <a:solidFill>
                  <a:schemeClr val="bg1"/>
                </a:solidFill>
              </a:endParaRPr>
            </a:p>
          </p:txBody>
        </p:sp>
      </p:grpSp>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b="31543"/>
          <a:stretch>
            <a:fillRect/>
          </a:stretch>
        </p:blipFill>
        <p:spPr>
          <a:xfrm>
            <a:off x="8040896" y="-580818"/>
            <a:ext cx="4789118" cy="3278457"/>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4902" y="-598008"/>
            <a:ext cx="3188595" cy="318859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500" fill="hold"/>
                                        <p:tgtEl>
                                          <p:spTgt spid="41"/>
                                        </p:tgtEl>
                                        <p:attrNameLst>
                                          <p:attrName>ppt_x</p:attrName>
                                        </p:attrNameLst>
                                      </p:cBhvr>
                                      <p:tavLst>
                                        <p:tav tm="0">
                                          <p:val>
                                            <p:strVal val="#ppt_x"/>
                                          </p:val>
                                        </p:tav>
                                        <p:tav tm="100000">
                                          <p:val>
                                            <p:strVal val="#ppt_x"/>
                                          </p:val>
                                        </p:tav>
                                      </p:tavLst>
                                    </p:anim>
                                    <p:anim calcmode="lin" valueType="num">
                                      <p:cBhvr additive="base">
                                        <p:cTn id="8"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654301" y="4042230"/>
            <a:ext cx="6780660" cy="1500188"/>
          </a:xfrm>
          <a:prstGeom prst="roundRect">
            <a:avLst/>
          </a:prstGeom>
          <a:solidFill>
            <a:srgbClr val="B1D0CC"/>
          </a:solidFill>
          <a:ln>
            <a:noFill/>
          </a:ln>
          <a:effectLst>
            <a:outerShdw dist="241300" dir="20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TextBox 1"/>
          <p:cNvSpPr txBox="1"/>
          <p:nvPr/>
        </p:nvSpPr>
        <p:spPr>
          <a:xfrm>
            <a:off x="2496245" y="1531493"/>
            <a:ext cx="7345179" cy="2031325"/>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       每个人、每个民族、每个国家都有自己的梦想，但梦想并不一定都能成为现实；</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有些梦想最终只是一种潜意识的模糊不清的意象；</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有些只是只言片语的零散的思想，有些止步于凌乱惨淡的尝试。</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梦想只有成为一种清晰的思想意识和坚定的理想信念，才能走上向现实转化的道路。</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梦想一旦成为人民群众的思想共识和具体行动，就决定和引领着社会发展的方向。</a:t>
            </a:r>
            <a:endParaRPr lang="en-US" altLang="zh-CN" sz="14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28233"/>
          <a:stretch>
            <a:fillRect/>
          </a:stretch>
        </p:blipFill>
        <p:spPr>
          <a:xfrm>
            <a:off x="-638294" y="4292867"/>
            <a:ext cx="3134539" cy="3086520"/>
          </a:xfrm>
          <a:prstGeom prst="rect">
            <a:avLst/>
          </a:prstGeom>
        </p:spPr>
      </p:pic>
      <p:sp>
        <p:nvSpPr>
          <p:cNvPr id="6" name="矩形 5"/>
          <p:cNvSpPr/>
          <p:nvPr/>
        </p:nvSpPr>
        <p:spPr>
          <a:xfrm>
            <a:off x="3025507" y="4192159"/>
            <a:ext cx="5745310" cy="1200329"/>
          </a:xfrm>
          <a:prstGeom prst="rect">
            <a:avLst/>
          </a:prstGeom>
        </p:spPr>
        <p:txBody>
          <a:bodyPr wrap="square">
            <a:spAutoFit/>
          </a:bodyPr>
          <a:lstStyle/>
          <a:p>
            <a:pPr>
              <a:lnSpc>
                <a:spcPct val="150000"/>
              </a:lnSpc>
            </a:pPr>
            <a:r>
              <a:rPr lang="zh-CN" altLang="en-US" sz="1600" b="1" dirty="0">
                <a:solidFill>
                  <a:srgbClr val="E90012"/>
                </a:solidFill>
                <a:latin typeface="微软雅黑" panose="020B0503020204020204" pitchFamily="34" charset="-122"/>
                <a:ea typeface="微软雅黑" panose="020B0503020204020204" pitchFamily="34" charset="-122"/>
              </a:rPr>
              <a:t>一个国家或民族的梦想，一旦付诸行动，就会成为一种神圣的国家意志、民族意志，就会成为不可抗拒的变革社会的伟大力量，并创造出让世界景仰和称颂的人间奇迹。</a:t>
            </a:r>
            <a:r>
              <a:rPr lang="zh-CN" altLang="en-US" sz="1600" dirty="0">
                <a:solidFill>
                  <a:srgbClr val="E90012"/>
                </a:solidFill>
                <a:latin typeface="微软雅黑" panose="020B0503020204020204" pitchFamily="34" charset="-122"/>
                <a:ea typeface="微软雅黑" panose="020B0503020204020204" pitchFamily="34" charset="-122"/>
              </a:rPr>
              <a:t> </a:t>
            </a:r>
            <a:endParaRPr lang="zh-CN" altLang="en-US" sz="1600" dirty="0">
              <a:solidFill>
                <a:srgbClr val="E90012"/>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9358241" y="3346116"/>
            <a:ext cx="2266527" cy="3089709"/>
          </a:xfrm>
          <a:prstGeom prst="rect">
            <a:avLst/>
          </a:prstGeom>
          <a:noFill/>
          <a:ln w="19050">
            <a:solidFill>
              <a:srgbClr val="80B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679315" y="1365793"/>
            <a:ext cx="2188761" cy="3058352"/>
          </a:xfrm>
          <a:prstGeom prst="rect">
            <a:avLst/>
          </a:prstGeom>
          <a:noFill/>
          <a:ln w="19050">
            <a:solidFill>
              <a:srgbClr val="80B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7"/>
          <p:cNvSpPr txBox="1"/>
          <p:nvPr/>
        </p:nvSpPr>
        <p:spPr>
          <a:xfrm>
            <a:off x="976667" y="2015219"/>
            <a:ext cx="5441330" cy="3170099"/>
          </a:xfrm>
          <a:prstGeom prst="rect">
            <a:avLst/>
          </a:prstGeom>
          <a:noFill/>
        </p:spPr>
        <p:txBody>
          <a:bodyPr wrap="square" rtlCol="0">
            <a:spAutoFit/>
          </a:bodyPr>
          <a:lstStyle/>
          <a:p>
            <a:pPr algn="just">
              <a:lnSpc>
                <a:spcPct val="200000"/>
              </a:lnSpc>
            </a:pPr>
            <a:r>
              <a:rPr lang="zh-CN" altLang="en-US" sz="2800" b="1" dirty="0">
                <a:solidFill>
                  <a:srgbClr val="C00000"/>
                </a:solidFill>
                <a:latin typeface="微软雅黑" panose="020B0503020204020204" pitchFamily="34" charset="-122"/>
                <a:ea typeface="微软雅黑" panose="020B0503020204020204" pitchFamily="34" charset="-122"/>
              </a:rPr>
              <a:t>中国梦，</a:t>
            </a:r>
            <a:r>
              <a:rPr lang="zh-CN" altLang="en-US" sz="1400" dirty="0">
                <a:latin typeface="微软雅黑" panose="020B0503020204020204" pitchFamily="34" charset="-122"/>
                <a:ea typeface="微软雅黑" panose="020B0503020204020204" pitchFamily="34" charset="-122"/>
              </a:rPr>
              <a:t>是中华儿女普遍的坚定的思想意识和目标追求。</a:t>
            </a:r>
            <a:endParaRPr lang="en-US" altLang="zh-CN" sz="1400" dirty="0">
              <a:latin typeface="微软雅黑" panose="020B0503020204020204" pitchFamily="34" charset="-122"/>
              <a:ea typeface="微软雅黑" panose="020B0503020204020204" pitchFamily="34" charset="-122"/>
            </a:endParaRPr>
          </a:p>
          <a:p>
            <a:pPr algn="just">
              <a:lnSpc>
                <a:spcPct val="200000"/>
              </a:lnSpc>
            </a:pPr>
            <a:r>
              <a:rPr lang="zh-CN" altLang="en-US" sz="1600" b="1" dirty="0">
                <a:latin typeface="微软雅黑" panose="020B0503020204020204" pitchFamily="34" charset="-122"/>
                <a:ea typeface="微软雅黑" panose="020B0503020204020204" pitchFamily="34" charset="-122"/>
              </a:rPr>
              <a:t>中国梦</a:t>
            </a:r>
            <a:r>
              <a:rPr lang="zh-CN" altLang="en-US" sz="1400" dirty="0">
                <a:solidFill>
                  <a:srgbClr val="FF0000"/>
                </a:solidFill>
                <a:latin typeface="微软雅黑" panose="020B0503020204020204" pitchFamily="34" charset="-122"/>
                <a:ea typeface="微软雅黑" panose="020B0503020204020204" pitchFamily="34" charset="-122"/>
              </a:rPr>
              <a:t>经历了</a:t>
            </a:r>
            <a:r>
              <a:rPr lang="zh-CN" altLang="en-US" sz="1400" dirty="0">
                <a:latin typeface="微软雅黑" panose="020B0503020204020204" pitchFamily="34" charset="-122"/>
                <a:ea typeface="微软雅黑" panose="020B0503020204020204" pitchFamily="34" charset="-122"/>
              </a:rPr>
              <a:t>近代以来中华民族沦为半殖民地半封建社会而遭受空前屈辱和磨难的洗礼，</a:t>
            </a:r>
            <a:r>
              <a:rPr lang="zh-CN" altLang="en-US" sz="1400" dirty="0">
                <a:solidFill>
                  <a:srgbClr val="FF0000"/>
                </a:solidFill>
                <a:latin typeface="微软雅黑" panose="020B0503020204020204" pitchFamily="34" charset="-122"/>
                <a:ea typeface="微软雅黑" panose="020B0503020204020204" pitchFamily="34" charset="-122"/>
              </a:rPr>
              <a:t>经历了</a:t>
            </a:r>
            <a:r>
              <a:rPr lang="zh-CN" altLang="en-US" sz="1400" dirty="0">
                <a:latin typeface="微软雅黑" panose="020B0503020204020204" pitchFamily="34" charset="-122"/>
                <a:ea typeface="微软雅黑" panose="020B0503020204020204" pitchFamily="34" charset="-122"/>
              </a:rPr>
              <a:t>无数志士仁人肝脑涂地和舍命抗争的无数次劝谕的启迪，</a:t>
            </a:r>
            <a:r>
              <a:rPr lang="zh-CN" altLang="en-US" sz="1400" dirty="0">
                <a:solidFill>
                  <a:srgbClr val="FF0000"/>
                </a:solidFill>
                <a:latin typeface="微软雅黑" panose="020B0503020204020204" pitchFamily="34" charset="-122"/>
                <a:ea typeface="微软雅黑" panose="020B0503020204020204" pitchFamily="34" charset="-122"/>
              </a:rPr>
              <a:t>经历了</a:t>
            </a:r>
            <a:r>
              <a:rPr lang="zh-CN" altLang="en-US" sz="1400" dirty="0">
                <a:latin typeface="微软雅黑" panose="020B0503020204020204" pitchFamily="34" charset="-122"/>
                <a:ea typeface="微软雅黑" panose="020B0503020204020204" pitchFamily="34" charset="-122"/>
              </a:rPr>
              <a:t>千万次中国向何处去的上下求索和反复追问的锤炼，</a:t>
            </a:r>
            <a:r>
              <a:rPr lang="zh-CN" altLang="en-US" sz="1400" b="1" dirty="0">
                <a:solidFill>
                  <a:srgbClr val="FF0000"/>
                </a:solidFill>
                <a:latin typeface="微软雅黑" panose="020B0503020204020204" pitchFamily="34" charset="-122"/>
                <a:ea typeface="微软雅黑" panose="020B0503020204020204" pitchFamily="34" charset="-122"/>
              </a:rPr>
              <a:t>最终</a:t>
            </a:r>
            <a:r>
              <a:rPr lang="zh-CN" altLang="en-US" sz="1400" dirty="0">
                <a:latin typeface="微软雅黑" panose="020B0503020204020204" pitchFamily="34" charset="-122"/>
                <a:ea typeface="微软雅黑" panose="020B0503020204020204" pitchFamily="34" charset="-122"/>
              </a:rPr>
              <a:t>找到了由中国共产党带领人民寻求民族解放、实现民族富强的道路。</a:t>
            </a:r>
            <a:endParaRPr lang="zh-CN" altLang="en-US" sz="14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6877579" y="1057907"/>
            <a:ext cx="4945453" cy="5187411"/>
            <a:chOff x="570366" y="815863"/>
            <a:chExt cx="5942696" cy="5954629"/>
          </a:xfrm>
        </p:grpSpPr>
        <p:pic>
          <p:nvPicPr>
            <p:cNvPr id="8" name="Picture 14" descr="http://img3.jike.com/get?name=T1RphrByJg1RCvBVdK"/>
            <p:cNvPicPr>
              <a:picLocks noChangeAspect="1" noChangeArrowheads="1"/>
            </p:cNvPicPr>
            <p:nvPr/>
          </p:nvPicPr>
          <p:blipFill rotWithShape="1">
            <a:blip r:embed="rId1" cstate="email">
              <a:extLst>
                <a:ext uri="{BEBA8EAE-BF5A-486C-A8C5-ECC9F3942E4B}">
                  <a14:imgProps xmlns:a14="http://schemas.microsoft.com/office/drawing/2010/main">
                    <a14:imgLayer r:embed="rId2">
                      <a14:imgEffect>
                        <a14:saturation sat="300000"/>
                      </a14:imgEffect>
                    </a14:imgLayer>
                  </a14:imgProps>
                </a:ext>
              </a:extLst>
            </a:blip>
            <a:srcRect l="33617" t="16403" r="15715"/>
            <a:stretch>
              <a:fillRect/>
            </a:stretch>
          </p:blipFill>
          <p:spPr bwMode="auto">
            <a:xfrm>
              <a:off x="3803383" y="3158217"/>
              <a:ext cx="2709679" cy="3612275"/>
            </a:xfrm>
            <a:prstGeom prst="rect">
              <a:avLst/>
            </a:prstGeom>
            <a:solidFill>
              <a:srgbClr val="C00000"/>
            </a:solidFill>
            <a:ln w="9525" cap="flat" cmpd="sng" algn="ctr">
              <a:noFill/>
              <a:prstDash val="solid"/>
              <a:round/>
              <a:headEnd type="none" w="med" len="med"/>
              <a:tailEnd type="none" w="med" len="med"/>
            </a:ln>
            <a:effectLst>
              <a:outerShdw blurRad="63500" sx="102000" sy="102000" algn="ctr" rotWithShape="0">
                <a:prstClr val="black">
                  <a:alpha val="23000"/>
                </a:prst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66" y="815863"/>
              <a:ext cx="2582720" cy="3623052"/>
            </a:xfrm>
            <a:prstGeom prst="rect">
              <a:avLst/>
            </a:prstGeom>
          </p:spPr>
        </p:pic>
      </p:grpSp>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t="55298"/>
          <a:stretch>
            <a:fillRect/>
          </a:stretch>
        </p:blipFill>
        <p:spPr>
          <a:xfrm>
            <a:off x="168336" y="5017970"/>
            <a:ext cx="3712533" cy="2276374"/>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413000" y="1764184"/>
            <a:ext cx="8331200" cy="3154202"/>
          </a:xfrm>
          <a:prstGeom prst="rect">
            <a:avLst/>
          </a:prstGeom>
          <a:solidFill>
            <a:srgbClr val="C8D8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defRPr/>
            </a:pPr>
            <a:endParaRPr lang="zh-CN" altLang="en-US" sz="1350" dirty="0">
              <a:solidFill>
                <a:prstClr val="white"/>
              </a:solidFill>
            </a:endParaRPr>
          </a:p>
        </p:txBody>
      </p:sp>
      <p:sp>
        <p:nvSpPr>
          <p:cNvPr id="14" name="矩形 13"/>
          <p:cNvSpPr/>
          <p:nvPr/>
        </p:nvSpPr>
        <p:spPr>
          <a:xfrm>
            <a:off x="2691518" y="1951898"/>
            <a:ext cx="7824082" cy="2862322"/>
          </a:xfrm>
          <a:prstGeom prst="rect">
            <a:avLst/>
          </a:prstGeom>
        </p:spPr>
        <p:txBody>
          <a:bodyPr wrap="square">
            <a:spAutoFit/>
          </a:bodyPr>
          <a:lstStyle/>
          <a:p>
            <a:pPr fontAlgn="base">
              <a:lnSpc>
                <a:spcPct val="200000"/>
              </a:lnSpc>
              <a:defRPr/>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历史学家金冲及在</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二十世纪中国史纲</a:t>
            </a: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中说：</a:t>
            </a:r>
            <a:r>
              <a:rPr lang="zh-CN" altLang="en-US" b="1" dirty="0">
                <a:solidFill>
                  <a:srgbClr val="C00000"/>
                </a:solidFill>
                <a:latin typeface="微软雅黑" panose="020B0503020204020204" pitchFamily="34" charset="-122"/>
                <a:ea typeface="微软雅黑" panose="020B0503020204020204" pitchFamily="34" charset="-122"/>
              </a:rPr>
              <a:t>“实现中华民族的伟大复兴，在整个二十世纪一直是中国无数志士仁人顽强追求的目标，一直是时代潮流中的突出主题。</a:t>
            </a:r>
            <a:endParaRPr lang="en-US" altLang="zh-CN" b="1" dirty="0">
              <a:solidFill>
                <a:srgbClr val="C00000"/>
              </a:solidFill>
              <a:latin typeface="微软雅黑" panose="020B0503020204020204" pitchFamily="34" charset="-122"/>
              <a:ea typeface="微软雅黑" panose="020B0503020204020204" pitchFamily="34" charset="-122"/>
            </a:endParaRPr>
          </a:p>
          <a:p>
            <a:pPr fontAlgn="base">
              <a:lnSpc>
                <a:spcPct val="200000"/>
              </a:lnSpc>
              <a:defRPr/>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中国的革命也好，建设也好，改革也好，归根到底是为了实现这个目标。这可以说是贯穿二十世纪中国历史的基本线索。”</a:t>
            </a:r>
            <a:endParaRPr lang="en-US" altLang="zh-CN" sz="1600"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a:xfrm>
            <a:off x="2552385" y="5106100"/>
            <a:ext cx="8052430" cy="1138773"/>
          </a:xfrm>
          <a:prstGeom prst="rect">
            <a:avLst/>
          </a:prstGeom>
        </p:spPr>
        <p:txBody>
          <a:bodyPr wrap="square">
            <a:spAutoFit/>
          </a:bodyPr>
          <a:lstStyle/>
          <a:p>
            <a:pPr>
              <a:lnSpc>
                <a:spcPct val="200000"/>
              </a:lnSpc>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正是有了中国共产党</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，近代以来激荡在中华儿女内心深处的民族复兴的梦想渐渐明晰起来，并在革命、建设和改革的不同历史时期呈现出渐次递进的实现阶段和表现形式。</a:t>
            </a: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 </a:t>
            </a:r>
            <a:endParaRPr lang="zh-CN" altLang="en-US" sz="1400" b="1" dirty="0"/>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34493"/>
          <a:stretch>
            <a:fillRect/>
          </a:stretch>
        </p:blipFill>
        <p:spPr>
          <a:xfrm>
            <a:off x="-277983" y="4115243"/>
            <a:ext cx="2214090" cy="2742757"/>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7"/>
          <p:cNvSpPr>
            <a:spLocks noChangeArrowheads="1"/>
          </p:cNvSpPr>
          <p:nvPr/>
        </p:nvSpPr>
        <p:spPr bwMode="auto">
          <a:xfrm>
            <a:off x="2393486" y="1451323"/>
            <a:ext cx="9798514" cy="117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just">
              <a:lnSpc>
                <a:spcPct val="200000"/>
              </a:lnSpc>
            </a:pPr>
            <a:r>
              <a:rPr lang="zh-CN" altLang="en-US" dirty="0">
                <a:solidFill>
                  <a:srgbClr val="C00000"/>
                </a:solidFill>
                <a:latin typeface="微软雅黑" panose="020B0503020204020204" pitchFamily="34" charset="-122"/>
                <a:ea typeface="微软雅黑" panose="020B0503020204020204" pitchFamily="34" charset="-122"/>
              </a:rPr>
              <a:t>党的</a:t>
            </a:r>
            <a:r>
              <a:rPr lang="zh-CN" altLang="en-US" b="1" dirty="0">
                <a:solidFill>
                  <a:srgbClr val="C00000"/>
                </a:solidFill>
                <a:latin typeface="微软雅黑" panose="020B0503020204020204" pitchFamily="34" charset="-122"/>
                <a:ea typeface="微软雅黑" panose="020B0503020204020204" pitchFamily="34" charset="-122"/>
              </a:rPr>
              <a:t>十八大</a:t>
            </a:r>
            <a:r>
              <a:rPr lang="zh-CN" altLang="en-US" dirty="0">
                <a:solidFill>
                  <a:schemeClr val="bg2">
                    <a:lumMod val="25000"/>
                  </a:schemeClr>
                </a:solidFill>
                <a:latin typeface="微软雅黑" panose="020B0503020204020204" pitchFamily="34" charset="-122"/>
                <a:ea typeface="微软雅黑" panose="020B0503020204020204" pitchFamily="34" charset="-122"/>
              </a:rPr>
              <a:t>指出，建设中国特色社主义的总任务，</a:t>
            </a:r>
            <a:endParaRPr lang="en-US" altLang="zh-CN" dirty="0">
              <a:solidFill>
                <a:schemeClr val="bg2">
                  <a:lumMod val="25000"/>
                </a:schemeClr>
              </a:solidFill>
              <a:latin typeface="微软雅黑" panose="020B0503020204020204" pitchFamily="34" charset="-122"/>
              <a:ea typeface="微软雅黑" panose="020B0503020204020204" pitchFamily="34" charset="-122"/>
            </a:endParaRPr>
          </a:p>
          <a:p>
            <a:pPr algn="just">
              <a:lnSpc>
                <a:spcPct val="2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rPr>
              <a:t>是实现社会主义现代化和中华民族伟大复兴。</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514974" y="2683114"/>
            <a:ext cx="1314873" cy="40500"/>
          </a:xfrm>
          <a:prstGeom prst="rect">
            <a:avLst/>
          </a:prstGeom>
          <a:solidFill>
            <a:srgbClr val="80B2AA"/>
          </a:solidFill>
          <a:ln>
            <a:solidFill>
              <a:srgbClr val="80B2AA"/>
            </a:solid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p>
        </p:txBody>
      </p:sp>
      <p:sp>
        <p:nvSpPr>
          <p:cNvPr id="7" name="矩形 6"/>
          <p:cNvSpPr/>
          <p:nvPr/>
        </p:nvSpPr>
        <p:spPr>
          <a:xfrm>
            <a:off x="2129825" y="2683666"/>
            <a:ext cx="2663506" cy="405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p>
        </p:txBody>
      </p:sp>
      <p:sp>
        <p:nvSpPr>
          <p:cNvPr id="8" name="矩形 47"/>
          <p:cNvSpPr>
            <a:spLocks noChangeArrowheads="1"/>
          </p:cNvSpPr>
          <p:nvPr/>
        </p:nvSpPr>
        <p:spPr bwMode="auto">
          <a:xfrm>
            <a:off x="2393486" y="2879743"/>
            <a:ext cx="6483814" cy="164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just">
              <a:lnSpc>
                <a:spcPct val="200000"/>
              </a:lnSpc>
            </a:pPr>
            <a:r>
              <a:rPr lang="zh-CN" altLang="en-US" b="1" dirty="0">
                <a:solidFill>
                  <a:srgbClr val="C00000"/>
                </a:solidFill>
                <a:latin typeface="微软雅黑" panose="020B0503020204020204" pitchFamily="34" charset="-122"/>
                <a:ea typeface="微软雅黑" panose="020B0503020204020204" pitchFamily="34" charset="-122"/>
              </a:rPr>
              <a:t>建设中国特色社会主义，把我国建设成为富强民主文明和谐的社会主义现代化国家</a:t>
            </a:r>
            <a:r>
              <a:rPr lang="zh-CN" altLang="en-US" dirty="0">
                <a:solidFill>
                  <a:srgbClr val="C00000"/>
                </a:solidFill>
                <a:latin typeface="微软雅黑" panose="020B0503020204020204" pitchFamily="34" charset="-122"/>
                <a:ea typeface="微软雅黑" panose="020B0503020204020204" pitchFamily="34" charset="-122"/>
              </a:rPr>
              <a:t>，</a:t>
            </a:r>
            <a:r>
              <a:rPr lang="zh-CN" altLang="en-US" dirty="0">
                <a:solidFill>
                  <a:schemeClr val="bg2">
                    <a:lumMod val="25000"/>
                  </a:schemeClr>
                </a:solidFill>
                <a:latin typeface="微软雅黑" panose="020B0503020204020204" pitchFamily="34" charset="-122"/>
                <a:ea typeface="微软雅黑" panose="020B0503020204020204" pitchFamily="34" charset="-122"/>
              </a:rPr>
              <a:t>是当代中国最大的政治任务，是全党全国各族人民共同的理想和奋斗目标。</a:t>
            </a:r>
            <a:endParaRPr lang="zh-CN" altLang="en-US"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1514974" y="4820736"/>
            <a:ext cx="1314873" cy="40500"/>
          </a:xfrm>
          <a:prstGeom prst="rect">
            <a:avLst/>
          </a:prstGeom>
          <a:solidFill>
            <a:srgbClr val="80B2AA"/>
          </a:solidFill>
          <a:ln>
            <a:solidFill>
              <a:srgbClr val="80B2AA"/>
            </a:solid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p>
        </p:txBody>
      </p:sp>
      <p:sp>
        <p:nvSpPr>
          <p:cNvPr id="11" name="矩形 10"/>
          <p:cNvSpPr/>
          <p:nvPr/>
        </p:nvSpPr>
        <p:spPr>
          <a:xfrm>
            <a:off x="2129825" y="4820736"/>
            <a:ext cx="2663506" cy="405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p>
        </p:txBody>
      </p:sp>
      <p:sp>
        <p:nvSpPr>
          <p:cNvPr id="12" name="TextBox 1"/>
          <p:cNvSpPr txBox="1"/>
          <p:nvPr/>
        </p:nvSpPr>
        <p:spPr>
          <a:xfrm>
            <a:off x="966997" y="5355192"/>
            <a:ext cx="9660392" cy="571054"/>
          </a:xfrm>
          <a:prstGeom prst="rect">
            <a:avLst/>
          </a:prstGeom>
          <a:noFill/>
        </p:spPr>
        <p:txBody>
          <a:bodyPr wrap="square" rtlCol="0">
            <a:spAutoFit/>
          </a:bodyPr>
          <a:lstStyle/>
          <a:p>
            <a:pPr algn="just"/>
            <a:r>
              <a:rPr lang="zh-CN" altLang="en-US" sz="3110" b="1" dirty="0">
                <a:solidFill>
                  <a:srgbClr val="FF0000"/>
                </a:solidFill>
                <a:effectLst>
                  <a:outerShdw blurRad="50800" dist="50800" dir="5400000" algn="ctr" rotWithShape="0">
                    <a:srgbClr val="000000">
                      <a:alpha val="81000"/>
                    </a:srgbClr>
                  </a:outerShdw>
                </a:effectLst>
                <a:latin typeface="微软雅黑" panose="020B0503020204020204" pitchFamily="34" charset="-122"/>
                <a:ea typeface="微软雅黑" panose="020B0503020204020204" pitchFamily="34" charset="-122"/>
              </a:rPr>
              <a:t>党的十八大把这一总目标具体分解为两个百年的目标</a:t>
            </a:r>
            <a:endParaRPr lang="zh-CN" altLang="en-US" sz="3110" b="1" dirty="0">
              <a:solidFill>
                <a:srgbClr val="FF0000"/>
              </a:solidFill>
              <a:effectLst>
                <a:outerShdw blurRad="50800" dist="50800" dir="5400000" algn="ctr" rotWithShape="0">
                  <a:srgbClr val="000000">
                    <a:alpha val="81000"/>
                  </a:srgbClr>
                </a:outerShdw>
              </a:effectLst>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screen"/>
          <a:stretch>
            <a:fillRect/>
          </a:stretch>
        </p:blipFill>
        <p:spPr>
          <a:xfrm>
            <a:off x="966997" y="1477752"/>
            <a:ext cx="1220908" cy="1037386"/>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750"/>
                                        <p:tgtEl>
                                          <p:spTgt spid="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750"/>
                                        <p:tgtEl>
                                          <p:spTgt spid="11"/>
                                        </p:tgtEl>
                                      </p:cBhvr>
                                    </p:animEffect>
                                  </p:childTnLst>
                                </p:cTn>
                              </p:par>
                            </p:childTnLst>
                          </p:cTn>
                        </p:par>
                        <p:par>
                          <p:cTn id="24" fill="hold">
                            <p:stCondLst>
                              <p:cond delay="4000"/>
                            </p:stCondLst>
                            <p:childTnLst>
                              <p:par>
                                <p:cTn id="25" presetID="14"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750"/>
                                        <p:tgtEl>
                                          <p:spTgt spid="8"/>
                                        </p:tgtEl>
                                      </p:cBhvr>
                                    </p:animEffect>
                                  </p:childTnLst>
                                </p:cTn>
                              </p:par>
                            </p:childTnLst>
                          </p:cTn>
                        </p:par>
                        <p:par>
                          <p:cTn id="28" fill="hold">
                            <p:stCondLst>
                              <p:cond delay="50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10" grpId="0" animBg="1"/>
      <p:bldP spid="11" grpId="0" animBg="1"/>
      <p:bldP spid="12" grpId="0"/>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7.xml><?xml version="1.0" encoding="utf-8"?>
<p:tagLst xmlns:p="http://schemas.openxmlformats.org/presentationml/2006/main">
  <p:tag name="PA" val="v4.0.0"/>
</p:tagLst>
</file>

<file path=ppt/tags/tag18.xml><?xml version="1.0" encoding="utf-8"?>
<p:tagLst xmlns:p="http://schemas.openxmlformats.org/presentationml/2006/main">
  <p:tag name="PA" val="v4.0.0"/>
</p:tagLst>
</file>

<file path=ppt/tags/tag19.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PA" val="v4.0.0"/>
</p:tagLst>
</file>

<file path=ppt/tags/tag21.xml><?xml version="1.0" encoding="utf-8"?>
<p:tagLst xmlns:p="http://schemas.openxmlformats.org/presentationml/2006/main">
  <p:tag name="PA" val="v4.0.0"/>
</p:tagLst>
</file>

<file path=ppt/tags/tag22.xml><?xml version="1.0" encoding="utf-8"?>
<p:tagLst xmlns:p="http://schemas.openxmlformats.org/presentationml/2006/main">
  <p:tag name="PA" val="v4.0.0"/>
</p:tagLst>
</file>

<file path=ppt/tags/tag23.xml><?xml version="1.0" encoding="utf-8"?>
<p:tagLst xmlns:p="http://schemas.openxmlformats.org/presentationml/2006/main">
  <p:tag name="PA" val="v4.0.0"/>
</p:tagLst>
</file>

<file path=ppt/tags/tag24.xml><?xml version="1.0" encoding="utf-8"?>
<p:tagLst xmlns:p="http://schemas.openxmlformats.org/presentationml/2006/main">
  <p:tag name="PA" val="v4.0.0"/>
</p:tagLst>
</file>

<file path=ppt/tags/tag25.xml><?xml version="1.0" encoding="utf-8"?>
<p:tagLst xmlns:p="http://schemas.openxmlformats.org/presentationml/2006/main">
  <p:tag name="PA" val="v4.0.0"/>
</p:tagLst>
</file>

<file path=ppt/tags/tag26.xml><?xml version="1.0" encoding="utf-8"?>
<p:tagLst xmlns:p="http://schemas.openxmlformats.org/presentationml/2006/main">
  <p:tag name="PA" val="v4.0.0"/>
</p:tagLst>
</file>

<file path=ppt/tags/tag27.xml><?xml version="1.0" encoding="utf-8"?>
<p:tagLst xmlns:p="http://schemas.openxmlformats.org/presentationml/2006/main">
  <p:tag name="PA" val="v4.0.0"/>
</p:tagLst>
</file>

<file path=ppt/tags/tag28.xml><?xml version="1.0" encoding="utf-8"?>
<p:tagLst xmlns:p="http://schemas.openxmlformats.org/presentationml/2006/main">
  <p:tag name="PA" val="v4.0.0"/>
</p:tagLst>
</file>

<file path=ppt/tags/tag29.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PA" val="v4.0.0"/>
</p:tagLst>
</file>

<file path=ppt/tags/tag31.xml><?xml version="1.0" encoding="utf-8"?>
<p:tagLst xmlns:p="http://schemas.openxmlformats.org/presentationml/2006/main">
  <p:tag name="PA" val="v4.0.0"/>
</p:tagLst>
</file>

<file path=ppt/tags/tag32.xml><?xml version="1.0" encoding="utf-8"?>
<p:tagLst xmlns:p="http://schemas.openxmlformats.org/presentationml/2006/main">
  <p:tag name="PA" val="v4.0.0"/>
</p:tagLst>
</file>

<file path=ppt/tags/tag33.xml><?xml version="1.0" encoding="utf-8"?>
<p:tagLst xmlns:p="http://schemas.openxmlformats.org/presentationml/2006/main">
  <p:tag name="PA" val="v4.0.0"/>
</p:tagLst>
</file>

<file path=ppt/tags/tag34.xml><?xml version="1.0" encoding="utf-8"?>
<p:tagLst xmlns:p="http://schemas.openxmlformats.org/presentationml/2006/main">
  <p:tag name="PA" val="v4.0.0"/>
</p:tagLst>
</file>

<file path=ppt/tags/tag35.xml><?xml version="1.0" encoding="utf-8"?>
<p:tagLst xmlns:p="http://schemas.openxmlformats.org/presentationml/2006/main">
  <p:tag name="PA" val="v4.0.0"/>
</p:tagLst>
</file>

<file path=ppt/tags/tag36.xml><?xml version="1.0" encoding="utf-8"?>
<p:tagLst xmlns:p="http://schemas.openxmlformats.org/presentationml/2006/main">
  <p:tag name="PA" val="v4.0.0"/>
</p:tagLst>
</file>

<file path=ppt/tags/tag37.xml><?xml version="1.0" encoding="utf-8"?>
<p:tagLst xmlns:p="http://schemas.openxmlformats.org/presentationml/2006/main">
  <p:tag name="PA" val="v4.0.0"/>
</p:tagLst>
</file>

<file path=ppt/tags/tag38.xml><?xml version="1.0" encoding="utf-8"?>
<p:tagLst xmlns:p="http://schemas.openxmlformats.org/presentationml/2006/main">
  <p:tag name="PA" val="v4.0.0"/>
</p:tagLst>
</file>

<file path=ppt/tags/tag39.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PA" val="v4.0.0"/>
</p:tagLst>
</file>

<file path=ppt/tags/tag41.xml><?xml version="1.0" encoding="utf-8"?>
<p:tagLst xmlns:p="http://schemas.openxmlformats.org/presentationml/2006/main">
  <p:tag name="ISLIDE.DIAGRAM" val="14e471d2-00a8-4280-b84c-404d94f6ca3c"/>
</p:tagLst>
</file>

<file path=ppt/tags/tag42.xml><?xml version="1.0" encoding="utf-8"?>
<p:tagLst xmlns:p="http://schemas.openxmlformats.org/presentationml/2006/main">
  <p:tag name="PA" val="v4.0.0"/>
</p:tagLst>
</file>

<file path=ppt/tags/tag43.xml><?xml version="1.0" encoding="utf-8"?>
<p:tagLst xmlns:p="http://schemas.openxmlformats.org/presentationml/2006/main">
  <p:tag name="PA" val="v4.0.0"/>
</p:tagLst>
</file>

<file path=ppt/tags/tag44.xml><?xml version="1.0" encoding="utf-8"?>
<p:tagLst xmlns:p="http://schemas.openxmlformats.org/presentationml/2006/main">
  <p:tag name="PA" val="v4.0.0"/>
</p:tagLst>
</file>

<file path=ppt/tags/tag45.xml><?xml version="1.0" encoding="utf-8"?>
<p:tagLst xmlns:p="http://schemas.openxmlformats.org/presentationml/2006/main">
  <p:tag name="PA" val="v4.0.0"/>
</p:tagLst>
</file>

<file path=ppt/tags/tag46.xml><?xml version="1.0" encoding="utf-8"?>
<p:tagLst xmlns:p="http://schemas.openxmlformats.org/presentationml/2006/main">
  <p:tag name="ISPRING_PRESENTATION_TITLE" val="中国梦.pptx"/>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凤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3799</Words>
  <Application>WPS 演示</Application>
  <PresentationFormat>宽屏</PresentationFormat>
  <Paragraphs>221</Paragraphs>
  <Slides>24</Slides>
  <Notes>24</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微软雅黑</vt:lpstr>
      <vt:lpstr>UKIJ Qolyazma</vt:lpstr>
      <vt:lpstr>Goudy Old Style</vt:lpstr>
      <vt:lpstr>Hilda Sonnenschein</vt:lpstr>
      <vt:lpstr>Footlight MT Light</vt:lpstr>
      <vt:lpstr>华文新魏</vt:lpstr>
      <vt:lpstr>等线</vt:lpstr>
      <vt:lpstr>Arial Unicode MS</vt:lpstr>
      <vt:lpstr>Segoe UI Emoji</vt:lpstr>
      <vt:lpstr>北方行书</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中国梦.pptx</dc:title>
  <dc:creator/>
  <cp:lastModifiedBy>一颗苹果</cp:lastModifiedBy>
  <cp:revision>3</cp:revision>
  <dcterms:created xsi:type="dcterms:W3CDTF">2017-03-22T01:49:00Z</dcterms:created>
  <dcterms:modified xsi:type="dcterms:W3CDTF">2021-09-16T02:46:28Z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39F4F5DB9BB34CA2A1E716854197B5AA</vt:lpwstr>
  </property>
</Properties>
</file>