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258" r:id="rId5"/>
    <p:sldId id="257" r:id="rId6"/>
    <p:sldId id="259" r:id="rId7"/>
    <p:sldId id="264" r:id="rId8"/>
    <p:sldId id="266" r:id="rId9"/>
    <p:sldId id="267" r:id="rId10"/>
    <p:sldId id="265" r:id="rId11"/>
    <p:sldId id="288" r:id="rId12"/>
    <p:sldId id="268" r:id="rId13"/>
    <p:sldId id="269" r:id="rId14"/>
    <p:sldId id="260" r:id="rId15"/>
    <p:sldId id="289" r:id="rId16"/>
    <p:sldId id="271" r:id="rId17"/>
    <p:sldId id="272" r:id="rId18"/>
    <p:sldId id="292" r:id="rId19"/>
    <p:sldId id="290" r:id="rId20"/>
    <p:sldId id="291" r:id="rId21"/>
    <p:sldId id="261" r:id="rId22"/>
    <p:sldId id="273" r:id="rId23"/>
    <p:sldId id="275" r:id="rId24"/>
    <p:sldId id="277" r:id="rId25"/>
    <p:sldId id="274" r:id="rId26"/>
    <p:sldId id="294" r:id="rId27"/>
    <p:sldId id="262" r:id="rId28"/>
    <p:sldId id="278" r:id="rId29"/>
    <p:sldId id="279" r:id="rId30"/>
    <p:sldId id="280" r:id="rId31"/>
    <p:sldId id="281" r:id="rId32"/>
    <p:sldId id="263" r:id="rId33"/>
    <p:sldId id="283" r:id="rId34"/>
    <p:sldId id="284" r:id="rId35"/>
    <p:sldId id="285" r:id="rId36"/>
    <p:sldId id="286" r:id="rId37"/>
    <p:sldId id="287" r:id="rId38"/>
    <p:sldId id="293" r:id="rId39"/>
  </p:sldIdLst>
  <p:sldSz cx="12190095"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66" d="100"/>
          <a:sy n="66" d="100"/>
        </p:scale>
        <p:origin x="978" y="33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delete val="1"/>
          </c:dLbls>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ser>
        <c:dLbls>
          <c:showLegendKey val="0"/>
          <c:showVal val="0"/>
          <c:showCatName val="0"/>
          <c:showSerName val="0"/>
          <c:showPercent val="0"/>
          <c:showBubbleSize val="0"/>
        </c:dLbls>
        <c:gapWidth val="175"/>
        <c:overlap val="-27"/>
        <c:axId val="75747712"/>
        <c:axId val="75749248"/>
      </c:barChart>
      <c:catAx>
        <c:axId val="75747712"/>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75749248"/>
        <c:crosses val="autoZero"/>
        <c:auto val="1"/>
        <c:lblAlgn val="ctr"/>
        <c:lblOffset val="100"/>
        <c:noMultiLvlLbl val="0"/>
      </c:catAx>
      <c:valAx>
        <c:axId val="75749248"/>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0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757477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Pt>
            <c:idx val="3"/>
            <c:invertIfNegative val="0"/>
            <c:bubble3D val="0"/>
          </c:dPt>
          <c:dLbls>
            <c:delete val="1"/>
          </c:dLbls>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ser>
        <c:dLbls>
          <c:showLegendKey val="0"/>
          <c:showVal val="0"/>
          <c:showCatName val="0"/>
          <c:showSerName val="0"/>
          <c:showPercent val="0"/>
          <c:showBubbleSize val="0"/>
        </c:dLbls>
        <c:gapWidth val="175"/>
        <c:overlap val="-27"/>
        <c:axId val="183219712"/>
        <c:axId val="183221248"/>
      </c:barChart>
      <c:catAx>
        <c:axId val="183219712"/>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183221248"/>
        <c:crosses val="autoZero"/>
        <c:auto val="1"/>
        <c:lblAlgn val="ctr"/>
        <c:lblOffset val="100"/>
        <c:noMultiLvlLbl val="0"/>
      </c:catAx>
      <c:valAx>
        <c:axId val="183221248"/>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0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1832197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chemeClr val="tx1">
                <a:lumMod val="75000"/>
                <a:lumOff val="2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lumMod val="75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150"/>
        <c:overlap val="100"/>
        <c:axId val="75265536"/>
        <c:axId val="75267072"/>
      </c:barChart>
      <c:catAx>
        <c:axId val="75265536"/>
        <c:scaling>
          <c:orientation val="minMax"/>
        </c:scaling>
        <c:delete val="0"/>
        <c:axPos val="l"/>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75267072"/>
        <c:crosses val="autoZero"/>
        <c:auto val="1"/>
        <c:lblAlgn val="ctr"/>
        <c:lblOffset val="100"/>
        <c:noMultiLvlLbl val="0"/>
      </c:catAx>
      <c:valAx>
        <c:axId val="75267072"/>
        <c:scaling>
          <c:orientation val="minMax"/>
        </c:scaling>
        <c:delete val="0"/>
        <c:axPos val="b"/>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bg1">
                    <a:lumMod val="65000"/>
                  </a:schemeClr>
                </a:solidFill>
                <a:latin typeface="微软雅黑" panose="020B0503020204020204" pitchFamily="34" charset="-122"/>
                <a:ea typeface="微软雅黑" panose="020B0503020204020204" pitchFamily="34" charset="-122"/>
                <a:cs typeface="+mn-cs"/>
              </a:defRPr>
            </a:pPr>
          </a:p>
        </c:txPr>
        <c:crossAx val="75265536"/>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AA166-8223-405A-92FD-E51183C516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2B86F-0BDE-4C9A-93E0-705925128E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B2B86F-0BDE-4C9A-93E0-705925128E5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52455AA-2946-46DF-A23D-3AEF805066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AFCCF-DB41-4CE8-92C9-0F64C56802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455AA-2946-46DF-A23D-3AEF8050666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AFCCF-DB41-4CE8-92C9-0F64C56802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9" Type="http://schemas.microsoft.com/office/2007/relationships/hdphoto" Target="../media/image8.wdp"/><Relationship Id="rId8" Type="http://schemas.openxmlformats.org/officeDocument/2006/relationships/image" Target="../media/image7.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4.wdp"/><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image" Target="../media/image11.png"/><Relationship Id="rId11" Type="http://schemas.microsoft.com/office/2007/relationships/hdphoto" Target="../media/image10.wdp"/><Relationship Id="rId10" Type="http://schemas.openxmlformats.org/officeDocument/2006/relationships/image" Target="../media/image9.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chart" Target="../charts/chart2.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19.xml.rels><?xml version="1.0" encoding="UTF-8" standalone="yes"?>
<Relationships xmlns="http://schemas.openxmlformats.org/package/2006/relationships"><Relationship Id="rId9" Type="http://schemas.microsoft.com/office/2007/relationships/hdphoto" Target="../media/image8.wdp"/><Relationship Id="rId8" Type="http://schemas.openxmlformats.org/officeDocument/2006/relationships/image" Target="../media/image7.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4.wdp"/><Relationship Id="rId14" Type="http://schemas.openxmlformats.org/officeDocument/2006/relationships/notesSlide" Target="../notesSlides/notesSlide19.xml"/><Relationship Id="rId13" Type="http://schemas.openxmlformats.org/officeDocument/2006/relationships/slideLayout" Target="../slideLayouts/slideLayout7.xml"/><Relationship Id="rId12" Type="http://schemas.openxmlformats.org/officeDocument/2006/relationships/image" Target="../media/image11.png"/><Relationship Id="rId11" Type="http://schemas.microsoft.com/office/2007/relationships/hdphoto" Target="../media/image10.wdp"/><Relationship Id="rId10" Type="http://schemas.openxmlformats.org/officeDocument/2006/relationships/image" Target="../media/image9.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44.jpe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microsoft.com/office/2007/relationships/hdphoto" Target="../media/image46.wdp"/><Relationship Id="rId1"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microsoft.com/office/2007/relationships/hdphoto" Target="../media/image8.wdp"/><Relationship Id="rId8" Type="http://schemas.openxmlformats.org/officeDocument/2006/relationships/image" Target="../media/image7.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4.wdp"/><Relationship Id="rId14" Type="http://schemas.openxmlformats.org/officeDocument/2006/relationships/notesSlide" Target="../notesSlides/notesSlide25.xml"/><Relationship Id="rId13" Type="http://schemas.openxmlformats.org/officeDocument/2006/relationships/slideLayout" Target="../slideLayouts/slideLayout7.xml"/><Relationship Id="rId12" Type="http://schemas.openxmlformats.org/officeDocument/2006/relationships/image" Target="../media/image11.png"/><Relationship Id="rId11" Type="http://schemas.microsoft.com/office/2007/relationships/hdphoto" Target="../media/image10.wdp"/><Relationship Id="rId10" Type="http://schemas.openxmlformats.org/officeDocument/2006/relationships/image" Target="../media/image9.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49.jpeg"/><Relationship Id="rId1"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microsoft.com/office/2007/relationships/hdphoto" Target="../media/image8.wdp"/><Relationship Id="rId8" Type="http://schemas.openxmlformats.org/officeDocument/2006/relationships/image" Target="../media/image7.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4.wdp"/><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image" Target="../media/image11.png"/><Relationship Id="rId11" Type="http://schemas.microsoft.com/office/2007/relationships/hdphoto" Target="../media/image10.wdp"/><Relationship Id="rId10" Type="http://schemas.openxmlformats.org/officeDocument/2006/relationships/image" Target="../media/image9.png"/><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9" Type="http://schemas.microsoft.com/office/2007/relationships/hdphoto" Target="../media/image8.wdp"/><Relationship Id="rId8" Type="http://schemas.openxmlformats.org/officeDocument/2006/relationships/image" Target="../media/image7.png"/><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image2.wdp"/><Relationship Id="rId3" Type="http://schemas.openxmlformats.org/officeDocument/2006/relationships/image" Target="../media/image1.png"/><Relationship Id="rId2" Type="http://schemas.microsoft.com/office/2007/relationships/hdphoto" Target="../media/image4.wdp"/><Relationship Id="rId14" Type="http://schemas.openxmlformats.org/officeDocument/2006/relationships/notesSlide" Target="../notesSlides/notesSlide30.xml"/><Relationship Id="rId13" Type="http://schemas.openxmlformats.org/officeDocument/2006/relationships/slideLayout" Target="../slideLayouts/slideLayout7.xml"/><Relationship Id="rId12" Type="http://schemas.openxmlformats.org/officeDocument/2006/relationships/image" Target="../media/image11.png"/><Relationship Id="rId11" Type="http://schemas.microsoft.com/office/2007/relationships/hdphoto" Target="../media/image10.wdp"/><Relationship Id="rId10" Type="http://schemas.openxmlformats.org/officeDocument/2006/relationships/image" Target="../media/image9.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36.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36.xml"/><Relationship Id="rId12" Type="http://schemas.openxmlformats.org/officeDocument/2006/relationships/slideLayout" Target="../slideLayouts/slideLayout7.xml"/><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9"/>
          <p:cNvSpPr>
            <a:spLocks noChangeArrowheads="1"/>
          </p:cNvSpPr>
          <p:nvPr/>
        </p:nvSpPr>
        <p:spPr bwMode="auto">
          <a:xfrm flipH="1">
            <a:off x="2926472" y="1667659"/>
            <a:ext cx="66247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BUSINESS REPORT</a:t>
            </a:r>
            <a:endPar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圆角矩形 7"/>
          <p:cNvSpPr/>
          <p:nvPr/>
        </p:nvSpPr>
        <p:spPr>
          <a:xfrm>
            <a:off x="8111683" y="1845330"/>
            <a:ext cx="1152128" cy="4320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 </a:t>
            </a:r>
            <a:endParaRPr lang="en-US" altLang="zh-CN">
              <a:latin typeface="微软雅黑" panose="020B0503020204020204" pitchFamily="34" charset="-122"/>
              <a:ea typeface="微软雅黑" panose="020B0503020204020204" pitchFamily="34" charset="-122"/>
            </a:endParaRPr>
          </a:p>
        </p:txBody>
      </p:sp>
      <p:sp>
        <p:nvSpPr>
          <p:cNvPr id="9" name="TextBox 59"/>
          <p:cNvSpPr>
            <a:spLocks noChangeArrowheads="1"/>
          </p:cNvSpPr>
          <p:nvPr/>
        </p:nvSpPr>
        <p:spPr bwMode="auto">
          <a:xfrm flipH="1">
            <a:off x="8039040" y="1727602"/>
            <a:ext cx="1800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a:solidFill>
                  <a:schemeClr val="bg1"/>
                </a:solidFill>
                <a:latin typeface="微软雅黑" panose="020B0503020204020204" pitchFamily="34" charset="-122"/>
                <a:ea typeface="微软雅黑" panose="020B0503020204020204" pitchFamily="34" charset="-122"/>
                <a:sym typeface="方正兰亭黑_GBK" pitchFamily="2" charset="-122"/>
              </a:rPr>
              <a:t>202X</a:t>
            </a:r>
            <a:endParaRPr lang="en-US" altLang="zh-CN" sz="3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TextBox 59"/>
          <p:cNvSpPr>
            <a:spLocks noChangeArrowheads="1"/>
          </p:cNvSpPr>
          <p:nvPr/>
        </p:nvSpPr>
        <p:spPr bwMode="auto">
          <a:xfrm flipH="1">
            <a:off x="1126654" y="2437158"/>
            <a:ext cx="9937104"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商务通用</a:t>
            </a:r>
            <a:r>
              <a:rPr lang="en-US" altLang="zh-CN"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PPT</a:t>
            </a:r>
            <a:r>
              <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模板</a:t>
            </a:r>
            <a:endPar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矩形 10"/>
          <p:cNvSpPr/>
          <p:nvPr/>
        </p:nvSpPr>
        <p:spPr>
          <a:xfrm flipH="1">
            <a:off x="3474316" y="3933399"/>
            <a:ext cx="5242162" cy="307777"/>
          </a:xfrm>
          <a:prstGeom prst="rect">
            <a:avLst/>
          </a:prstGeom>
        </p:spPr>
        <p:txBody>
          <a:bodyPr wrap="square">
            <a:spAutoFit/>
          </a:bodyPr>
          <a:lstStyle/>
          <a:p>
            <a:pPr algn="ct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部门培训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商务报告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项目展示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商务展示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Picture 8" descr="C:\Users\Administrator\Desktop\5726dbba6624d.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000"/>
                    </a14:imgEffect>
                  </a14:imgLayer>
                </a14:imgProps>
              </a:ext>
            </a:extLst>
          </a:blip>
          <a:srcRect/>
          <a:stretch>
            <a:fillRect/>
          </a:stretch>
        </p:blipFill>
        <p:spPr bwMode="auto">
          <a:xfrm rot="1620242">
            <a:off x="9598605" y="21376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2000"/>
                    </a14:imgEffect>
                  </a14:imgLayer>
                </a14:imgProps>
              </a:ext>
            </a:extLst>
          </a:blip>
          <a:srcRect/>
          <a:stretch>
            <a:fillRect/>
          </a:stretch>
        </p:blipFill>
        <p:spPr bwMode="auto">
          <a:xfrm rot="3047713">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istrator\Desktop\56d684a0446de.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5000"/>
                    </a14:imgEffect>
                  </a14:imgLayer>
                </a14:imgProps>
              </a:ext>
            </a:extLst>
          </a:blip>
          <a:srcRect/>
          <a:stretch>
            <a:fillRect/>
          </a:stretch>
        </p:blipFill>
        <p:spPr bwMode="auto">
          <a:xfrm rot="18874578">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dministrator\Desktop\56d684a0446de.png"/>
          <p:cNvPicPr>
            <a:picLocks noChangeAspect="1" noChangeArrowheads="1"/>
          </p:cNvPicPr>
          <p:nvPr/>
        </p:nvPicPr>
        <p:blipFill>
          <a:blip r:embed="rId11" cstate="screen">
            <a:extLst>
              <a:ext uri="{BEBA8EAE-BF5A-486C-A8C5-ECC9F3942E4B}">
                <a14:imgProps xmlns:a14="http://schemas.microsoft.com/office/drawing/2010/main">
                  <a14:imgLayer r:embed="rId10">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500" autoRev="1" fill="hold">
                                          <p:stCondLst>
                                            <p:cond delay="0"/>
                                          </p:stCondLst>
                                        </p:cTn>
                                        <p:tgtEl>
                                          <p:spTgt spid="10"/>
                                        </p:tgtEl>
                                        <p:attrNameLst>
                                          <p:attrName>ppt_w</p:attrName>
                                        </p:attrNameLst>
                                      </p:cBhvr>
                                    </p:anim>
                                    <p:anim by="(#ppt_w*0.50)" calcmode="lin" valueType="num">
                                      <p:cBhvr>
                                        <p:cTn id="22" dur="500" decel="50000" autoRev="1" fill="hold">
                                          <p:stCondLst>
                                            <p:cond delay="0"/>
                                          </p:stCondLst>
                                        </p:cTn>
                                        <p:tgtEl>
                                          <p:spTgt spid="10"/>
                                        </p:tgtEl>
                                        <p:attrNameLst>
                                          <p:attrName>ppt_x</p:attrName>
                                        </p:attrNameLst>
                                      </p:cBhvr>
                                    </p:anim>
                                    <p:anim from="(-#ppt_h/2)" to="(#ppt_y)" calcmode="lin" valueType="num">
                                      <p:cBhvr>
                                        <p:cTn id="23" dur="1000" fill="hold">
                                          <p:stCondLst>
                                            <p:cond delay="0"/>
                                          </p:stCondLst>
                                        </p:cTn>
                                        <p:tgtEl>
                                          <p:spTgt spid="10"/>
                                        </p:tgtEl>
                                        <p:attrNameLst>
                                          <p:attrName>ppt_y</p:attrName>
                                        </p:attrNameLst>
                                      </p:cBhvr>
                                    </p:anim>
                                    <p:animRot by="21600000">
                                      <p:cBhvr>
                                        <p:cTn id="24" dur="1000" fill="hold">
                                          <p:stCondLst>
                                            <p:cond delay="0"/>
                                          </p:stCondLst>
                                        </p:cTn>
                                        <p:tgtEl>
                                          <p:spTgt spid="10"/>
                                        </p:tgtEl>
                                        <p:attrNameLst>
                                          <p:attrName>r</p:attrName>
                                        </p:attrNameLst>
                                      </p:cBhvr>
                                    </p:animRot>
                                  </p:childTnLst>
                                </p:cTn>
                              </p:par>
                            </p:childTnLst>
                          </p:cTn>
                        </p:par>
                        <p:par>
                          <p:cTn id="25" fill="hold">
                            <p:stCondLst>
                              <p:cond delay="3799"/>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750"/>
                                        <p:tgtEl>
                                          <p:spTgt spid="11"/>
                                        </p:tgtEl>
                                      </p:cBhvr>
                                    </p:animEffect>
                                  </p:childTnLst>
                                </p:cTn>
                              </p:par>
                            </p:childTnLst>
                          </p:cTn>
                        </p:par>
                        <p:par>
                          <p:cTn id="29" fill="hold">
                            <p:stCondLst>
                              <p:cond delay="4799"/>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52" presetClass="entr" presetSubtype="0" fill="hold" nodeType="withEffect">
                                  <p:stCondLst>
                                    <p:cond delay="50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3"/>
                                        </p:tgtEl>
                                        <p:attrNameLst>
                                          <p:attrName>ppt_x</p:attrName>
                                          <p:attrName>ppt_y</p:attrName>
                                        </p:attrNameLst>
                                      </p:cBhvr>
                                    </p:animMotion>
                                    <p:animEffect transition="in" filter="fade">
                                      <p:cBhvr>
                                        <p:cTn id="39" dur="1000"/>
                                        <p:tgtEl>
                                          <p:spTgt spid="13"/>
                                        </p:tgtEl>
                                      </p:cBhvr>
                                    </p:animEffect>
                                  </p:childTnLst>
                                </p:cTn>
                              </p:par>
                              <p:par>
                                <p:cTn id="40" presetID="52" presetClass="entr" presetSubtype="0" fill="hold" nodeType="withEffect">
                                  <p:stCondLst>
                                    <p:cond delay="500"/>
                                  </p:stCondLst>
                                  <p:childTnLst>
                                    <p:set>
                                      <p:cBhvr>
                                        <p:cTn id="41" dur="1" fill="hold">
                                          <p:stCondLst>
                                            <p:cond delay="0"/>
                                          </p:stCondLst>
                                        </p:cTn>
                                        <p:tgtEl>
                                          <p:spTgt spid="16"/>
                                        </p:tgtEl>
                                        <p:attrNameLst>
                                          <p:attrName>style.visibility</p:attrName>
                                        </p:attrNameLst>
                                      </p:cBhvr>
                                      <p:to>
                                        <p:strVal val="visible"/>
                                      </p:to>
                                    </p:set>
                                    <p:animScale>
                                      <p:cBhvr>
                                        <p:cTn id="4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6"/>
                                        </p:tgtEl>
                                        <p:attrNameLst>
                                          <p:attrName>ppt_x</p:attrName>
                                          <p:attrName>ppt_y</p:attrName>
                                        </p:attrNameLst>
                                      </p:cBhvr>
                                    </p:animMotion>
                                    <p:animEffect transition="in" filter="fade">
                                      <p:cBhvr>
                                        <p:cTn id="44" dur="1000"/>
                                        <p:tgtEl>
                                          <p:spTgt spid="16"/>
                                        </p:tgtEl>
                                      </p:cBhvr>
                                    </p:animEffect>
                                  </p:childTnLst>
                                </p:cTn>
                              </p:par>
                              <p:par>
                                <p:cTn id="45" presetID="52" presetClass="entr" presetSubtype="0"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Scale>
                                      <p:cBhvr>
                                        <p:cTn id="4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7"/>
                                        </p:tgtEl>
                                        <p:attrNameLst>
                                          <p:attrName>ppt_x</p:attrName>
                                          <p:attrName>ppt_y</p:attrName>
                                        </p:attrNameLst>
                                      </p:cBhvr>
                                    </p:animMotion>
                                    <p:animEffect transition="in" filter="fade">
                                      <p:cBhvr>
                                        <p:cTn id="49" dur="1000"/>
                                        <p:tgtEl>
                                          <p:spTgt spid="17"/>
                                        </p:tgtEl>
                                      </p:cBhvr>
                                    </p:animEffect>
                                  </p:childTnLst>
                                </p:cTn>
                              </p:par>
                              <p:par>
                                <p:cTn id="50" presetID="52" presetClass="entr" presetSubtype="0" fill="hold" nodeType="withEffect">
                                  <p:stCondLst>
                                    <p:cond delay="500"/>
                                  </p:stCondLst>
                                  <p:childTnLst>
                                    <p:set>
                                      <p:cBhvr>
                                        <p:cTn id="51" dur="1" fill="hold">
                                          <p:stCondLst>
                                            <p:cond delay="0"/>
                                          </p:stCondLst>
                                        </p:cTn>
                                        <p:tgtEl>
                                          <p:spTgt spid="14"/>
                                        </p:tgtEl>
                                        <p:attrNameLst>
                                          <p:attrName>style.visibility</p:attrName>
                                        </p:attrNameLst>
                                      </p:cBhvr>
                                      <p:to>
                                        <p:strVal val="visible"/>
                                      </p:to>
                                    </p:set>
                                    <p:animScale>
                                      <p:cBhvr>
                                        <p:cTn id="5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4"/>
                                        </p:tgtEl>
                                        <p:attrNameLst>
                                          <p:attrName>ppt_x</p:attrName>
                                          <p:attrName>ppt_y</p:attrName>
                                        </p:attrNameLst>
                                      </p:cBhvr>
                                    </p:animMotion>
                                    <p:animEffect transition="in" filter="fade">
                                      <p:cBhvr>
                                        <p:cTn id="54" dur="1000"/>
                                        <p:tgtEl>
                                          <p:spTgt spid="14"/>
                                        </p:tgtEl>
                                      </p:cBhvr>
                                    </p:animEffect>
                                  </p:childTnLst>
                                </p:cTn>
                              </p:par>
                              <p:par>
                                <p:cTn id="55" presetID="52" presetClass="entr" presetSubtype="0" fill="hold" nodeType="withEffect">
                                  <p:stCondLst>
                                    <p:cond delay="500"/>
                                  </p:stCondLst>
                                  <p:childTnLst>
                                    <p:set>
                                      <p:cBhvr>
                                        <p:cTn id="56" dur="1" fill="hold">
                                          <p:stCondLst>
                                            <p:cond delay="0"/>
                                          </p:stCondLst>
                                        </p:cTn>
                                        <p:tgtEl>
                                          <p:spTgt spid="15"/>
                                        </p:tgtEl>
                                        <p:attrNameLst>
                                          <p:attrName>style.visibility</p:attrName>
                                        </p:attrNameLst>
                                      </p:cBhvr>
                                      <p:to>
                                        <p:strVal val="visible"/>
                                      </p:to>
                                    </p:set>
                                    <p:animScale>
                                      <p:cBhvr>
                                        <p:cTn id="5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5"/>
                                        </p:tgtEl>
                                        <p:attrNameLst>
                                          <p:attrName>ppt_x</p:attrName>
                                          <p:attrName>ppt_y</p:attrName>
                                        </p:attrNameLst>
                                      </p:cBhvr>
                                    </p:animMotion>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公司架构</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8044768" y="3166253"/>
            <a:ext cx="1434814" cy="488001"/>
          </a:xfrm>
          <a:prstGeom prst="round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财政部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 name="圆角矩形 6"/>
          <p:cNvSpPr/>
          <p:nvPr/>
        </p:nvSpPr>
        <p:spPr>
          <a:xfrm>
            <a:off x="6372913" y="3166253"/>
            <a:ext cx="1434814" cy="488001"/>
          </a:xfrm>
          <a:prstGeom prst="roundRect">
            <a:avLst/>
          </a:prstGeom>
          <a:solidFill>
            <a:schemeClr val="tx1">
              <a:lumMod val="65000"/>
              <a:lumOff val="3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制造中心</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圆角矩形 7"/>
          <p:cNvSpPr/>
          <p:nvPr/>
        </p:nvSpPr>
        <p:spPr>
          <a:xfrm>
            <a:off x="4583576" y="3166253"/>
            <a:ext cx="1434814" cy="488001"/>
          </a:xfrm>
          <a:prstGeom prst="round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行政部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 name="圆角矩形 8"/>
          <p:cNvSpPr/>
          <p:nvPr/>
        </p:nvSpPr>
        <p:spPr>
          <a:xfrm>
            <a:off x="6372913" y="3825096"/>
            <a:ext cx="1434814" cy="488001"/>
          </a:xfrm>
          <a:prstGeom prst="roundRect">
            <a:avLst/>
          </a:prstGeom>
          <a:solidFill>
            <a:schemeClr val="tx1">
              <a:lumMod val="65000"/>
              <a:lumOff val="3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设计部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 name="圆角矩形 9"/>
          <p:cNvSpPr/>
          <p:nvPr/>
        </p:nvSpPr>
        <p:spPr>
          <a:xfrm>
            <a:off x="6372912" y="4483941"/>
            <a:ext cx="1434814" cy="488001"/>
          </a:xfrm>
          <a:prstGeom prst="roundRect">
            <a:avLst/>
          </a:prstGeom>
          <a:solidFill>
            <a:schemeClr val="tx1">
              <a:lumMod val="65000"/>
              <a:lumOff val="3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施工部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a:off x="6372912" y="5142783"/>
            <a:ext cx="1434814" cy="488001"/>
          </a:xfrm>
          <a:prstGeom prst="roundRect">
            <a:avLst/>
          </a:prstGeom>
          <a:solidFill>
            <a:schemeClr val="tx1">
              <a:lumMod val="65000"/>
              <a:lumOff val="3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审核部门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cxnSp>
        <p:nvCxnSpPr>
          <p:cNvPr id="12" name="直接连接符 11"/>
          <p:cNvCxnSpPr>
            <a:stCxn id="34" idx="2"/>
            <a:endCxn id="8" idx="0"/>
          </p:cNvCxnSpPr>
          <p:nvPr/>
        </p:nvCxnSpPr>
        <p:spPr>
          <a:xfrm flipH="1">
            <a:off x="5300984" y="1828769"/>
            <a:ext cx="1" cy="1337484"/>
          </a:xfrm>
          <a:prstGeom prst="line">
            <a:avLst/>
          </a:prstGeom>
          <a:noFill/>
          <a:ln w="9525" cap="flat" cmpd="sng" algn="ctr">
            <a:solidFill>
              <a:srgbClr val="333333"/>
            </a:solidFill>
            <a:prstDash val="solid"/>
          </a:ln>
          <a:effectLst/>
        </p:spPr>
      </p:cxnSp>
      <p:cxnSp>
        <p:nvCxnSpPr>
          <p:cNvPr id="13" name="直接连接符 12"/>
          <p:cNvCxnSpPr/>
          <p:nvPr/>
        </p:nvCxnSpPr>
        <p:spPr>
          <a:xfrm flipH="1">
            <a:off x="3638163" y="2757893"/>
            <a:ext cx="1662819" cy="0"/>
          </a:xfrm>
          <a:prstGeom prst="line">
            <a:avLst/>
          </a:prstGeom>
          <a:noFill/>
          <a:ln w="9525" cap="flat" cmpd="sng" algn="ctr">
            <a:solidFill>
              <a:srgbClr val="333333"/>
            </a:solidFill>
            <a:prstDash val="solid"/>
          </a:ln>
          <a:effectLst/>
        </p:spPr>
      </p:cxnSp>
      <p:cxnSp>
        <p:nvCxnSpPr>
          <p:cNvPr id="14" name="直接连接符 13"/>
          <p:cNvCxnSpPr>
            <a:endCxn id="31" idx="0"/>
          </p:cNvCxnSpPr>
          <p:nvPr/>
        </p:nvCxnSpPr>
        <p:spPr>
          <a:xfrm>
            <a:off x="3638164" y="2750546"/>
            <a:ext cx="3" cy="415706"/>
          </a:xfrm>
          <a:prstGeom prst="line">
            <a:avLst/>
          </a:prstGeom>
          <a:noFill/>
          <a:ln w="9525" cap="flat" cmpd="sng" algn="ctr">
            <a:solidFill>
              <a:srgbClr val="333333"/>
            </a:solidFill>
            <a:prstDash val="solid"/>
          </a:ln>
          <a:effectLst/>
        </p:spPr>
      </p:cxnSp>
      <p:cxnSp>
        <p:nvCxnSpPr>
          <p:cNvPr id="15" name="直接连接符 14"/>
          <p:cNvCxnSpPr>
            <a:endCxn id="35" idx="1"/>
          </p:cNvCxnSpPr>
          <p:nvPr/>
        </p:nvCxnSpPr>
        <p:spPr>
          <a:xfrm>
            <a:off x="5300983" y="2497511"/>
            <a:ext cx="1903340" cy="0"/>
          </a:xfrm>
          <a:prstGeom prst="line">
            <a:avLst/>
          </a:prstGeom>
          <a:noFill/>
          <a:ln w="9525" cap="flat" cmpd="sng" algn="ctr">
            <a:solidFill>
              <a:srgbClr val="333333"/>
            </a:solidFill>
            <a:prstDash val="solid"/>
          </a:ln>
          <a:effectLst/>
        </p:spPr>
      </p:cxnSp>
      <p:cxnSp>
        <p:nvCxnSpPr>
          <p:cNvPr id="16" name="直接连接符 15"/>
          <p:cNvCxnSpPr>
            <a:stCxn id="7" idx="0"/>
          </p:cNvCxnSpPr>
          <p:nvPr/>
        </p:nvCxnSpPr>
        <p:spPr>
          <a:xfrm flipH="1" flipV="1">
            <a:off x="7090319" y="2958399"/>
            <a:ext cx="2" cy="207852"/>
          </a:xfrm>
          <a:prstGeom prst="line">
            <a:avLst/>
          </a:prstGeom>
          <a:noFill/>
          <a:ln w="9525" cap="flat" cmpd="sng" algn="ctr">
            <a:solidFill>
              <a:srgbClr val="333333"/>
            </a:solidFill>
            <a:prstDash val="solid"/>
          </a:ln>
          <a:effectLst/>
        </p:spPr>
      </p:cxnSp>
      <p:cxnSp>
        <p:nvCxnSpPr>
          <p:cNvPr id="17" name="直接连接符 16"/>
          <p:cNvCxnSpPr/>
          <p:nvPr/>
        </p:nvCxnSpPr>
        <p:spPr>
          <a:xfrm flipH="1" flipV="1">
            <a:off x="8762175" y="2958399"/>
            <a:ext cx="2" cy="207852"/>
          </a:xfrm>
          <a:prstGeom prst="line">
            <a:avLst/>
          </a:prstGeom>
          <a:noFill/>
          <a:ln w="9525" cap="flat" cmpd="sng" algn="ctr">
            <a:solidFill>
              <a:srgbClr val="333333">
                <a:shade val="95000"/>
                <a:satMod val="105000"/>
              </a:srgbClr>
            </a:solidFill>
            <a:prstDash val="solid"/>
          </a:ln>
          <a:effectLst/>
        </p:spPr>
      </p:cxnSp>
      <p:cxnSp>
        <p:nvCxnSpPr>
          <p:cNvPr id="18" name="直接连接符 17"/>
          <p:cNvCxnSpPr/>
          <p:nvPr/>
        </p:nvCxnSpPr>
        <p:spPr>
          <a:xfrm>
            <a:off x="7090319" y="2958399"/>
            <a:ext cx="1671856" cy="0"/>
          </a:xfrm>
          <a:prstGeom prst="line">
            <a:avLst/>
          </a:prstGeom>
          <a:noFill/>
          <a:ln w="9525" cap="flat" cmpd="sng" algn="ctr">
            <a:solidFill>
              <a:srgbClr val="333333"/>
            </a:solidFill>
            <a:prstDash val="solid"/>
          </a:ln>
          <a:effectLst/>
        </p:spPr>
      </p:cxnSp>
      <p:cxnSp>
        <p:nvCxnSpPr>
          <p:cNvPr id="19" name="直接连接符 18"/>
          <p:cNvCxnSpPr>
            <a:stCxn id="35" idx="2"/>
          </p:cNvCxnSpPr>
          <p:nvPr/>
        </p:nvCxnSpPr>
        <p:spPr>
          <a:xfrm flipH="1">
            <a:off x="7921728" y="2750547"/>
            <a:ext cx="1" cy="207852"/>
          </a:xfrm>
          <a:prstGeom prst="line">
            <a:avLst/>
          </a:prstGeom>
          <a:noFill/>
          <a:ln w="9525" cap="flat" cmpd="sng" algn="ctr">
            <a:solidFill>
              <a:srgbClr val="333333"/>
            </a:solidFill>
            <a:prstDash val="solid"/>
          </a:ln>
          <a:effectLst/>
        </p:spPr>
      </p:cxnSp>
      <p:grpSp>
        <p:nvGrpSpPr>
          <p:cNvPr id="20" name="组合 19"/>
          <p:cNvGrpSpPr/>
          <p:nvPr/>
        </p:nvGrpSpPr>
        <p:grpSpPr>
          <a:xfrm>
            <a:off x="2710830" y="3410253"/>
            <a:ext cx="209930" cy="1418817"/>
            <a:chOff x="2710830" y="3410253"/>
            <a:chExt cx="209930" cy="1418817"/>
          </a:xfrm>
        </p:grpSpPr>
        <p:cxnSp>
          <p:nvCxnSpPr>
            <p:cNvPr id="21" name="直接连接符 20"/>
            <p:cNvCxnSpPr/>
            <p:nvPr/>
          </p:nvCxnSpPr>
          <p:spPr>
            <a:xfrm flipH="1">
              <a:off x="2710830" y="3410253"/>
              <a:ext cx="209930" cy="0"/>
            </a:xfrm>
            <a:prstGeom prst="line">
              <a:avLst/>
            </a:prstGeom>
            <a:noFill/>
            <a:ln w="9525" cap="flat" cmpd="sng" algn="ctr">
              <a:solidFill>
                <a:srgbClr val="333333"/>
              </a:solidFill>
              <a:prstDash val="solid"/>
            </a:ln>
            <a:effectLst/>
          </p:spPr>
        </p:cxnSp>
        <p:cxnSp>
          <p:nvCxnSpPr>
            <p:cNvPr id="22" name="直接连接符 21"/>
            <p:cNvCxnSpPr/>
            <p:nvPr/>
          </p:nvCxnSpPr>
          <p:spPr>
            <a:xfrm flipH="1">
              <a:off x="2710830" y="4119661"/>
              <a:ext cx="209930" cy="0"/>
            </a:xfrm>
            <a:prstGeom prst="line">
              <a:avLst/>
            </a:prstGeom>
            <a:noFill/>
            <a:ln w="9525" cap="flat" cmpd="sng" algn="ctr">
              <a:solidFill>
                <a:srgbClr val="333333"/>
              </a:solidFill>
              <a:prstDash val="solid"/>
            </a:ln>
            <a:effectLst/>
          </p:spPr>
        </p:cxnSp>
        <p:cxnSp>
          <p:nvCxnSpPr>
            <p:cNvPr id="23" name="直接连接符 22"/>
            <p:cNvCxnSpPr/>
            <p:nvPr/>
          </p:nvCxnSpPr>
          <p:spPr>
            <a:xfrm flipH="1">
              <a:off x="2710830" y="4829070"/>
              <a:ext cx="209930" cy="0"/>
            </a:xfrm>
            <a:prstGeom prst="line">
              <a:avLst/>
            </a:prstGeom>
            <a:noFill/>
            <a:ln w="9525" cap="flat" cmpd="sng" algn="ctr">
              <a:solidFill>
                <a:srgbClr val="333333"/>
              </a:solidFill>
              <a:prstDash val="solid"/>
            </a:ln>
            <a:effectLst/>
          </p:spPr>
        </p:cxnSp>
        <p:cxnSp>
          <p:nvCxnSpPr>
            <p:cNvPr id="24" name="直接连接符 23"/>
            <p:cNvCxnSpPr/>
            <p:nvPr/>
          </p:nvCxnSpPr>
          <p:spPr>
            <a:xfrm>
              <a:off x="2710830" y="3410253"/>
              <a:ext cx="0" cy="1418816"/>
            </a:xfrm>
            <a:prstGeom prst="line">
              <a:avLst/>
            </a:prstGeom>
            <a:noFill/>
            <a:ln w="9525" cap="flat" cmpd="sng" algn="ctr">
              <a:solidFill>
                <a:srgbClr val="333333"/>
              </a:solidFill>
              <a:prstDash val="solid"/>
            </a:ln>
            <a:effectLst/>
          </p:spPr>
        </p:cxnSp>
      </p:grpSp>
      <p:grpSp>
        <p:nvGrpSpPr>
          <p:cNvPr id="25" name="组合 24"/>
          <p:cNvGrpSpPr/>
          <p:nvPr/>
        </p:nvGrpSpPr>
        <p:grpSpPr>
          <a:xfrm>
            <a:off x="6161941" y="3415847"/>
            <a:ext cx="209930" cy="1976532"/>
            <a:chOff x="6161941" y="3415847"/>
            <a:chExt cx="209930" cy="1976532"/>
          </a:xfrm>
        </p:grpSpPr>
        <p:cxnSp>
          <p:nvCxnSpPr>
            <p:cNvPr id="26" name="直接连接符 25"/>
            <p:cNvCxnSpPr/>
            <p:nvPr/>
          </p:nvCxnSpPr>
          <p:spPr>
            <a:xfrm flipH="1">
              <a:off x="6161941" y="3415847"/>
              <a:ext cx="209930" cy="0"/>
            </a:xfrm>
            <a:prstGeom prst="line">
              <a:avLst/>
            </a:prstGeom>
            <a:noFill/>
            <a:ln w="9525" cap="flat" cmpd="sng" algn="ctr">
              <a:solidFill>
                <a:srgbClr val="333333"/>
              </a:solidFill>
              <a:prstDash val="solid"/>
            </a:ln>
            <a:effectLst/>
          </p:spPr>
        </p:cxnSp>
        <p:cxnSp>
          <p:nvCxnSpPr>
            <p:cNvPr id="27" name="直接连接符 26"/>
            <p:cNvCxnSpPr/>
            <p:nvPr/>
          </p:nvCxnSpPr>
          <p:spPr>
            <a:xfrm flipH="1">
              <a:off x="6161941" y="5386785"/>
              <a:ext cx="209930" cy="0"/>
            </a:xfrm>
            <a:prstGeom prst="line">
              <a:avLst/>
            </a:prstGeom>
            <a:noFill/>
            <a:ln w="9525" cap="flat" cmpd="sng" algn="ctr">
              <a:solidFill>
                <a:srgbClr val="333333"/>
              </a:solidFill>
              <a:prstDash val="solid"/>
            </a:ln>
            <a:effectLst/>
          </p:spPr>
        </p:cxnSp>
        <p:cxnSp>
          <p:nvCxnSpPr>
            <p:cNvPr id="28" name="直接连接符 27"/>
            <p:cNvCxnSpPr/>
            <p:nvPr/>
          </p:nvCxnSpPr>
          <p:spPr>
            <a:xfrm flipH="1">
              <a:off x="6161941" y="4072827"/>
              <a:ext cx="209930" cy="0"/>
            </a:xfrm>
            <a:prstGeom prst="line">
              <a:avLst/>
            </a:prstGeom>
            <a:noFill/>
            <a:ln w="9525" cap="flat" cmpd="sng" algn="ctr">
              <a:solidFill>
                <a:srgbClr val="333333"/>
              </a:solidFill>
              <a:prstDash val="solid"/>
            </a:ln>
            <a:effectLst/>
          </p:spPr>
        </p:cxnSp>
        <p:cxnSp>
          <p:nvCxnSpPr>
            <p:cNvPr id="29" name="直接连接符 28"/>
            <p:cNvCxnSpPr/>
            <p:nvPr/>
          </p:nvCxnSpPr>
          <p:spPr>
            <a:xfrm flipH="1">
              <a:off x="6161941" y="4729805"/>
              <a:ext cx="209930" cy="0"/>
            </a:xfrm>
            <a:prstGeom prst="line">
              <a:avLst/>
            </a:prstGeom>
            <a:noFill/>
            <a:ln w="9525" cap="flat" cmpd="sng" algn="ctr">
              <a:solidFill>
                <a:srgbClr val="333333"/>
              </a:solidFill>
              <a:prstDash val="solid"/>
            </a:ln>
            <a:effectLst/>
          </p:spPr>
        </p:cxnSp>
        <p:cxnSp>
          <p:nvCxnSpPr>
            <p:cNvPr id="30" name="直接连接符 29"/>
            <p:cNvCxnSpPr/>
            <p:nvPr/>
          </p:nvCxnSpPr>
          <p:spPr>
            <a:xfrm>
              <a:off x="6167214" y="3415847"/>
              <a:ext cx="0" cy="1976532"/>
            </a:xfrm>
            <a:prstGeom prst="line">
              <a:avLst/>
            </a:prstGeom>
            <a:noFill/>
            <a:ln w="9525" cap="flat" cmpd="sng" algn="ctr">
              <a:solidFill>
                <a:srgbClr val="333333"/>
              </a:solidFill>
              <a:prstDash val="solid"/>
            </a:ln>
            <a:effectLst/>
          </p:spPr>
        </p:cxnSp>
      </p:grpSp>
      <p:sp>
        <p:nvSpPr>
          <p:cNvPr id="31" name="圆角矩形 30"/>
          <p:cNvSpPr/>
          <p:nvPr/>
        </p:nvSpPr>
        <p:spPr>
          <a:xfrm>
            <a:off x="2920760" y="3166253"/>
            <a:ext cx="1434814" cy="488001"/>
          </a:xfrm>
          <a:prstGeom prst="round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市场部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圆角矩形 31"/>
          <p:cNvSpPr/>
          <p:nvPr/>
        </p:nvSpPr>
        <p:spPr>
          <a:xfrm>
            <a:off x="2920759" y="3875660"/>
            <a:ext cx="1434814" cy="488001"/>
          </a:xfrm>
          <a:prstGeom prst="round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销售部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3" name="圆角矩形 32"/>
          <p:cNvSpPr/>
          <p:nvPr/>
        </p:nvSpPr>
        <p:spPr>
          <a:xfrm>
            <a:off x="2920758" y="4585068"/>
            <a:ext cx="1434814" cy="488001"/>
          </a:xfrm>
          <a:prstGeom prst="round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srgbClr val="FFFFFF"/>
                </a:solidFill>
                <a:latin typeface="微软雅黑" panose="020B0503020204020204" pitchFamily="34" charset="-122"/>
                <a:ea typeface="微软雅黑" panose="020B0503020204020204" pitchFamily="34" charset="-122"/>
              </a:rPr>
              <a:t>仓储部</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4" name="圆角矩形 33"/>
          <p:cNvSpPr/>
          <p:nvPr/>
        </p:nvSpPr>
        <p:spPr>
          <a:xfrm>
            <a:off x="4583577" y="1340768"/>
            <a:ext cx="1434814" cy="488001"/>
          </a:xfrm>
          <a:prstGeom prst="round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noProof="0" dirty="0">
                <a:solidFill>
                  <a:srgbClr val="FFFFFF"/>
                </a:solidFill>
                <a:latin typeface="微软雅黑" panose="020B0503020204020204" pitchFamily="34" charset="-122"/>
                <a:ea typeface="微软雅黑" panose="020B0503020204020204" pitchFamily="34" charset="-122"/>
              </a:rPr>
              <a:t>董事长</a:t>
            </a:r>
            <a:endPar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5" name="圆角矩形 34"/>
          <p:cNvSpPr/>
          <p:nvPr/>
        </p:nvSpPr>
        <p:spPr>
          <a:xfrm>
            <a:off x="7204322" y="2262546"/>
            <a:ext cx="1434814" cy="488001"/>
          </a:xfrm>
          <a:prstGeom prst="round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kern="0" dirty="0">
                <a:solidFill>
                  <a:srgbClr val="FFFFFF"/>
                </a:solidFill>
                <a:latin typeface="微软雅黑" panose="020B0503020204020204" pitchFamily="34" charset="-122"/>
                <a:ea typeface="微软雅黑" panose="020B0503020204020204" pitchFamily="34" charset="-122"/>
              </a:rPr>
              <a:t>总经理</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1750"/>
                            </p:stCondLst>
                            <p:childTnLst>
                              <p:par>
                                <p:cTn id="29" presetID="22" presetClass="entr" presetSubtype="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2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275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250"/>
                            </p:stCondLst>
                            <p:childTnLst>
                              <p:par>
                                <p:cTn id="41" presetID="42"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42"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4"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825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8750"/>
                            </p:stCondLst>
                            <p:childTnLst>
                              <p:par>
                                <p:cTn id="77" presetID="22" presetClass="entr" presetSubtype="1"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9250"/>
                            </p:stCondLst>
                            <p:childTnLst>
                              <p:par>
                                <p:cTn id="81" presetID="16" presetClass="entr" presetSubtype="37"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arn(outVertical)">
                                      <p:cBhvr>
                                        <p:cTn id="83" dur="500"/>
                                        <p:tgtEl>
                                          <p:spTgt spid="18"/>
                                        </p:tgtEl>
                                      </p:cBhvr>
                                    </p:animEffect>
                                  </p:childTnLst>
                                </p:cTn>
                              </p:par>
                              <p:par>
                                <p:cTn id="84" presetID="22" presetClass="entr" presetSubtype="1" fill="hold" nodeType="withEffect">
                                  <p:stCondLst>
                                    <p:cond delay="500"/>
                                  </p:stCondLst>
                                  <p:childTnLst>
                                    <p:set>
                                      <p:cBhvr>
                                        <p:cTn id="85" dur="1" fill="hold">
                                          <p:stCondLst>
                                            <p:cond delay="0"/>
                                          </p:stCondLst>
                                        </p:cTn>
                                        <p:tgtEl>
                                          <p:spTgt spid="17"/>
                                        </p:tgtEl>
                                        <p:attrNameLst>
                                          <p:attrName>style.visibility</p:attrName>
                                        </p:attrNameLst>
                                      </p:cBhvr>
                                      <p:to>
                                        <p:strVal val="visible"/>
                                      </p:to>
                                    </p:set>
                                    <p:animEffect transition="in" filter="wipe(up)">
                                      <p:cBhvr>
                                        <p:cTn id="86" dur="500"/>
                                        <p:tgtEl>
                                          <p:spTgt spid="17"/>
                                        </p:tgtEl>
                                      </p:cBhvr>
                                    </p:animEffect>
                                  </p:childTnLst>
                                </p:cTn>
                              </p:par>
                              <p:par>
                                <p:cTn id="87" presetID="22" presetClass="entr" presetSubtype="1" fill="hold" nodeType="with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wipe(up)">
                                      <p:cBhvr>
                                        <p:cTn id="89" dur="500"/>
                                        <p:tgtEl>
                                          <p:spTgt spid="16"/>
                                        </p:tgtEl>
                                      </p:cBhvr>
                                    </p:animEffect>
                                  </p:childTnLst>
                                </p:cTn>
                              </p:par>
                            </p:childTnLst>
                          </p:cTn>
                        </p:par>
                        <p:par>
                          <p:cTn id="90" fill="hold">
                            <p:stCondLst>
                              <p:cond delay="9750"/>
                            </p:stCondLst>
                            <p:childTnLst>
                              <p:par>
                                <p:cTn id="91" presetID="42" presetClass="entr" presetSubtype="0"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1000"/>
                                        <p:tgtEl>
                                          <p:spTgt spid="7"/>
                                        </p:tgtEl>
                                      </p:cBhvr>
                                    </p:animEffect>
                                    <p:anim calcmode="lin" valueType="num">
                                      <p:cBhvr>
                                        <p:cTn id="94" dur="1000" fill="hold"/>
                                        <p:tgtEl>
                                          <p:spTgt spid="7"/>
                                        </p:tgtEl>
                                        <p:attrNameLst>
                                          <p:attrName>ppt_x</p:attrName>
                                        </p:attrNameLst>
                                      </p:cBhvr>
                                      <p:tavLst>
                                        <p:tav tm="0">
                                          <p:val>
                                            <p:strVal val="#ppt_x"/>
                                          </p:val>
                                        </p:tav>
                                        <p:tav tm="100000">
                                          <p:val>
                                            <p:strVal val="#ppt_x"/>
                                          </p:val>
                                        </p:tav>
                                      </p:tavLst>
                                    </p:anim>
                                    <p:anim calcmode="lin" valueType="num">
                                      <p:cBhvr>
                                        <p:cTn id="95" dur="1000" fill="hold"/>
                                        <p:tgtEl>
                                          <p:spTgt spid="7"/>
                                        </p:tgtEl>
                                        <p:attrNameLst>
                                          <p:attrName>ppt_y</p:attrName>
                                        </p:attrNameLst>
                                      </p:cBhvr>
                                      <p:tavLst>
                                        <p:tav tm="0">
                                          <p:val>
                                            <p:strVal val="#ppt_y+.1"/>
                                          </p:val>
                                        </p:tav>
                                        <p:tav tm="100000">
                                          <p:val>
                                            <p:strVal val="#ppt_y"/>
                                          </p:val>
                                        </p:tav>
                                      </p:tavLst>
                                    </p:anim>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000"/>
                                        <p:tgtEl>
                                          <p:spTgt spid="9"/>
                                        </p:tgtEl>
                                      </p:cBhvr>
                                    </p:animEffect>
                                    <p:anim calcmode="lin" valueType="num">
                                      <p:cBhvr>
                                        <p:cTn id="100" dur="1000" fill="hold"/>
                                        <p:tgtEl>
                                          <p:spTgt spid="9"/>
                                        </p:tgtEl>
                                        <p:attrNameLst>
                                          <p:attrName>ppt_x</p:attrName>
                                        </p:attrNameLst>
                                      </p:cBhvr>
                                      <p:tavLst>
                                        <p:tav tm="0">
                                          <p:val>
                                            <p:strVal val="#ppt_x"/>
                                          </p:val>
                                        </p:tav>
                                        <p:tav tm="100000">
                                          <p:val>
                                            <p:strVal val="#ppt_x"/>
                                          </p:val>
                                        </p:tav>
                                      </p:tavLst>
                                    </p:anim>
                                    <p:anim calcmode="lin" valueType="num">
                                      <p:cBhvr>
                                        <p:cTn id="101" dur="1000" fill="hold"/>
                                        <p:tgtEl>
                                          <p:spTgt spid="9"/>
                                        </p:tgtEl>
                                        <p:attrNameLst>
                                          <p:attrName>ppt_y</p:attrName>
                                        </p:attrNameLst>
                                      </p:cBhvr>
                                      <p:tavLst>
                                        <p:tav tm="0">
                                          <p:val>
                                            <p:strVal val="#ppt_y+.1"/>
                                          </p:val>
                                        </p:tav>
                                        <p:tav tm="100000">
                                          <p:val>
                                            <p:strVal val="#ppt_y"/>
                                          </p:val>
                                        </p:tav>
                                      </p:tavLst>
                                    </p:anim>
                                  </p:childTnLst>
                                </p:cTn>
                              </p:par>
                            </p:childTnLst>
                          </p:cTn>
                        </p:par>
                        <p:par>
                          <p:cTn id="102" fill="hold">
                            <p:stCondLst>
                              <p:cond delay="11750"/>
                            </p:stCondLst>
                            <p:childTnLst>
                              <p:par>
                                <p:cTn id="103" presetID="42" presetClass="entr" presetSubtype="0"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childTnLst>
                          </p:cTn>
                        </p:par>
                        <p:par>
                          <p:cTn id="108" fill="hold">
                            <p:stCondLst>
                              <p:cond delay="12750"/>
                            </p:stCondLst>
                            <p:childTnLst>
                              <p:par>
                                <p:cTn id="109" presetID="42" presetClass="entr" presetSubtype="0"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1000"/>
                                        <p:tgtEl>
                                          <p:spTgt spid="11"/>
                                        </p:tgtEl>
                                      </p:cBhvr>
                                    </p:animEffect>
                                    <p:anim calcmode="lin" valueType="num">
                                      <p:cBhvr>
                                        <p:cTn id="112" dur="1000" fill="hold"/>
                                        <p:tgtEl>
                                          <p:spTgt spid="11"/>
                                        </p:tgtEl>
                                        <p:attrNameLst>
                                          <p:attrName>ppt_x</p:attrName>
                                        </p:attrNameLst>
                                      </p:cBhvr>
                                      <p:tavLst>
                                        <p:tav tm="0">
                                          <p:val>
                                            <p:strVal val="#ppt_x"/>
                                          </p:val>
                                        </p:tav>
                                        <p:tav tm="100000">
                                          <p:val>
                                            <p:strVal val="#ppt_x"/>
                                          </p:val>
                                        </p:tav>
                                      </p:tavLst>
                                    </p:anim>
                                    <p:anim calcmode="lin" valueType="num">
                                      <p:cBhvr>
                                        <p:cTn id="113" dur="1000" fill="hold"/>
                                        <p:tgtEl>
                                          <p:spTgt spid="11"/>
                                        </p:tgtEl>
                                        <p:attrNameLst>
                                          <p:attrName>ppt_y</p:attrName>
                                        </p:attrNameLst>
                                      </p:cBhvr>
                                      <p:tavLst>
                                        <p:tav tm="0">
                                          <p:val>
                                            <p:strVal val="#ppt_y+.1"/>
                                          </p:val>
                                        </p:tav>
                                        <p:tav tm="100000">
                                          <p:val>
                                            <p:strVal val="#ppt_y"/>
                                          </p:val>
                                        </p:tav>
                                      </p:tavLst>
                                    </p:anim>
                                  </p:childTnLst>
                                </p:cTn>
                              </p:par>
                            </p:childTnLst>
                          </p:cTn>
                        </p:par>
                        <p:par>
                          <p:cTn id="114" fill="hold">
                            <p:stCondLst>
                              <p:cond delay="13750"/>
                            </p:stCondLst>
                            <p:childTnLst>
                              <p:par>
                                <p:cTn id="115" presetID="22" presetClass="entr" presetSubtype="4"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down)">
                                      <p:cBhvr>
                                        <p:cTn id="117" dur="500"/>
                                        <p:tgtEl>
                                          <p:spTgt spid="25"/>
                                        </p:tgtEl>
                                      </p:cBhvr>
                                    </p:animEffect>
                                  </p:childTnLst>
                                </p:cTn>
                              </p:par>
                            </p:childTnLst>
                          </p:cTn>
                        </p:par>
                        <p:par>
                          <p:cTn id="118" fill="hold">
                            <p:stCondLst>
                              <p:cond delay="14250"/>
                            </p:stCondLst>
                            <p:childTnLst>
                              <p:par>
                                <p:cTn id="119" presetID="42" presetClass="entr" presetSubtype="0" fill="hold" grpId="0"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1000"/>
                                        <p:tgtEl>
                                          <p:spTgt spid="6"/>
                                        </p:tgtEl>
                                      </p:cBhvr>
                                    </p:animEffect>
                                    <p:anim calcmode="lin" valueType="num">
                                      <p:cBhvr>
                                        <p:cTn id="122" dur="1000" fill="hold"/>
                                        <p:tgtEl>
                                          <p:spTgt spid="6"/>
                                        </p:tgtEl>
                                        <p:attrNameLst>
                                          <p:attrName>ppt_x</p:attrName>
                                        </p:attrNameLst>
                                      </p:cBhvr>
                                      <p:tavLst>
                                        <p:tav tm="0">
                                          <p:val>
                                            <p:strVal val="#ppt_x"/>
                                          </p:val>
                                        </p:tav>
                                        <p:tav tm="100000">
                                          <p:val>
                                            <p:strVal val="#ppt_x"/>
                                          </p:val>
                                        </p:tav>
                                      </p:tavLst>
                                    </p:anim>
                                    <p:anim calcmode="lin" valueType="num">
                                      <p:cBhvr>
                                        <p:cTn id="1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荣誉奖项</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rcRect/>
          <a:stretch>
            <a:fillRect/>
          </a:stretch>
        </p:blipFill>
        <p:spPr bwMode="auto">
          <a:xfrm>
            <a:off x="369180" y="1082675"/>
            <a:ext cx="403383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a:xfrm>
            <a:off x="4367014" y="1199422"/>
            <a:ext cx="2952328" cy="432048"/>
          </a:xfrm>
          <a:prstGeom prst="roundRect">
            <a:avLst>
              <a:gd name="adj" fmla="val 0"/>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4"/>
          <p:cNvSpPr txBox="1"/>
          <p:nvPr/>
        </p:nvSpPr>
        <p:spPr>
          <a:xfrm>
            <a:off x="4295006" y="1196752"/>
            <a:ext cx="3024336" cy="4015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添加标题内容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367014" y="1775486"/>
            <a:ext cx="7380820" cy="530913"/>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 name="圆角矩形 9"/>
          <p:cNvSpPr/>
          <p:nvPr/>
        </p:nvSpPr>
        <p:spPr>
          <a:xfrm>
            <a:off x="4367014" y="2538047"/>
            <a:ext cx="2952328" cy="432048"/>
          </a:xfrm>
          <a:prstGeom prst="roundRect">
            <a:avLst>
              <a:gd name="adj" fmla="val 0"/>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4"/>
          <p:cNvSpPr txBox="1"/>
          <p:nvPr/>
        </p:nvSpPr>
        <p:spPr>
          <a:xfrm>
            <a:off x="4295006" y="2535377"/>
            <a:ext cx="3024336" cy="4015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添加标题内容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367014" y="3114111"/>
            <a:ext cx="7380820" cy="530913"/>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图片 12"/>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4396528" y="4106862"/>
            <a:ext cx="1326337" cy="1757982"/>
          </a:xfrm>
          <a:prstGeom prst="rect">
            <a:avLst/>
          </a:prstGeom>
        </p:spPr>
      </p:pic>
      <p:pic>
        <p:nvPicPr>
          <p:cNvPr id="14" name="图片 1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5812044" y="4106862"/>
            <a:ext cx="1326337" cy="1757982"/>
          </a:xfrm>
          <a:prstGeom prst="rect">
            <a:avLst/>
          </a:prstGeom>
        </p:spPr>
      </p:pic>
      <p:pic>
        <p:nvPicPr>
          <p:cNvPr id="15" name="图片 14"/>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7257753" y="4106862"/>
            <a:ext cx="1326337" cy="1757982"/>
          </a:xfrm>
          <a:prstGeom prst="rect">
            <a:avLst/>
          </a:prstGeom>
        </p:spPr>
      </p:pic>
      <p:pic>
        <p:nvPicPr>
          <p:cNvPr id="16" name="图片 15"/>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8723760" y="4119290"/>
            <a:ext cx="1326337" cy="1757982"/>
          </a:xfrm>
          <a:prstGeom prst="rect">
            <a:avLst/>
          </a:prstGeom>
        </p:spPr>
      </p:pic>
      <p:pic>
        <p:nvPicPr>
          <p:cNvPr id="17" name="图片 16"/>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10169469" y="4119290"/>
            <a:ext cx="1326337" cy="1757982"/>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25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1000"/>
                                        <p:tgtEl>
                                          <p:spTgt spid="7"/>
                                        </p:tgtEl>
                                      </p:cBhvr>
                                    </p:animEffect>
                                  </p:childTnLst>
                                </p:cTn>
                              </p:par>
                            </p:childTnLst>
                          </p:cTn>
                        </p:par>
                        <p:par>
                          <p:cTn id="34" fill="hold">
                            <p:stCondLst>
                              <p:cond delay="32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anim calcmode="lin" valueType="num">
                                      <p:cBhvr>
                                        <p:cTn id="3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
                                        </p:tgtEl>
                                      </p:cBhvr>
                                    </p:animEffect>
                                  </p:childTnLst>
                                </p:cTn>
                              </p:par>
                            </p:childTnLst>
                          </p:cTn>
                        </p:par>
                        <p:par>
                          <p:cTn id="42" fill="hold">
                            <p:stCondLst>
                              <p:cond delay="325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1000"/>
                                        <p:tgtEl>
                                          <p:spTgt spid="10"/>
                                        </p:tgtEl>
                                      </p:cBhvr>
                                    </p:animEffect>
                                  </p:childTnLst>
                                </p:cTn>
                              </p:par>
                            </p:childTnLst>
                          </p:cTn>
                        </p:par>
                        <p:par>
                          <p:cTn id="52" fill="hold">
                            <p:stCondLst>
                              <p:cond delay="52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anim calcmode="lin" valueType="num">
                                      <p:cBhvr>
                                        <p:cTn id="5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1"/>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42"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25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50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25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50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P spid="8" grpId="0"/>
      <p:bldP spid="9"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Users\Administrator\Desktop\56d684a0446de.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4000"/>
                    </a14:imgEffect>
                  </a14:imgLayer>
                </a14:imgProps>
              </a:ext>
            </a:extLst>
          </a:blip>
          <a:srcRect/>
          <a:stretch>
            <a:fillRect/>
          </a:stretch>
        </p:blipFill>
        <p:spPr bwMode="auto">
          <a:xfrm>
            <a:off x="5408898" y="1484784"/>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5159102" y="1930797"/>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rPr>
              <a:t>2</a:t>
            </a:r>
            <a:endPar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endParaRPr>
          </a:p>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TextBox 59"/>
          <p:cNvSpPr>
            <a:spLocks noChangeArrowheads="1"/>
          </p:cNvSpPr>
          <p:nvPr/>
        </p:nvSpPr>
        <p:spPr bwMode="auto">
          <a:xfrm flipH="1">
            <a:off x="4655046" y="3108428"/>
            <a:ext cx="2808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项目介绍</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4"/>
          <p:cNvSpPr txBox="1">
            <a:spLocks noChangeArrowheads="1"/>
          </p:cNvSpPr>
          <p:nvPr/>
        </p:nvSpPr>
        <p:spPr bwMode="auto">
          <a:xfrm>
            <a:off x="4222998" y="4132810"/>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pic>
        <p:nvPicPr>
          <p:cNvPr id="21" name="Picture 8" descr="C:\Users\Administrator\Desktop\5726dbba6624d.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4000"/>
                    </a14:imgEffect>
                  </a14:imgLayer>
                </a14:imgProps>
              </a:ext>
            </a:extLst>
          </a:blip>
          <a:srcRect/>
          <a:stretch>
            <a:fillRect/>
          </a:stretch>
        </p:blipFill>
        <p:spPr bwMode="auto">
          <a:xfrm>
            <a:off x="8903518" y="47667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
                    </a14:imgEffect>
                  </a14:imgLayer>
                </a14:imgProps>
              </a:ext>
            </a:extLst>
          </a:blip>
          <a:srcRect/>
          <a:stretch>
            <a:fillRect/>
          </a:stretch>
        </p:blipFill>
        <p:spPr bwMode="auto">
          <a:xfrm>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Administrator\Desktop\56d684a0446de.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istrator\Desktop\56d684a0446de.png"/>
          <p:cNvPicPr>
            <a:picLocks noChangeAspect="1" noChangeArrowheads="1"/>
          </p:cNvPicPr>
          <p:nvPr/>
        </p:nvPicPr>
        <p:blipFill>
          <a:blip r:embed="rId12" cstate="screen">
            <a:extLst>
              <a:ext uri="{BEBA8EAE-BF5A-486C-A8C5-ECC9F3942E4B}">
                <a14:imgProps xmlns:a14="http://schemas.microsoft.com/office/drawing/2010/main">
                  <a14:imgLayer r:embed="rId11">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par>
                          <p:cTn id="10" fill="hold">
                            <p:stCondLst>
                              <p:cond delay="15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52"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Scale>
                                      <p:cBhvr>
                                        <p:cTn id="3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
                                        </p:tgtEl>
                                        <p:attrNameLst>
                                          <p:attrName>ppt_x</p:attrName>
                                          <p:attrName>ppt_y</p:attrName>
                                        </p:attrNameLst>
                                      </p:cBhvr>
                                    </p:animMotion>
                                    <p:animEffect transition="in" filter="fade">
                                      <p:cBhvr>
                                        <p:cTn id="33" dur="1000"/>
                                        <p:tgtEl>
                                          <p:spTgt spid="22"/>
                                        </p:tgtEl>
                                      </p:cBhvr>
                                    </p:animEffect>
                                  </p:childTnLst>
                                </p:cTn>
                              </p:par>
                              <p:par>
                                <p:cTn id="34" presetID="52" presetClass="entr" presetSubtype="0"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Scale>
                                      <p:cBhvr>
                                        <p:cTn id="3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5"/>
                                        </p:tgtEl>
                                        <p:attrNameLst>
                                          <p:attrName>ppt_x</p:attrName>
                                          <p:attrName>ppt_y</p:attrName>
                                        </p:attrNameLst>
                                      </p:cBhvr>
                                    </p:animMotion>
                                    <p:animEffect transition="in" filter="fade">
                                      <p:cBhvr>
                                        <p:cTn id="38" dur="1000"/>
                                        <p:tgtEl>
                                          <p:spTgt spid="25"/>
                                        </p:tgtEl>
                                      </p:cBhvr>
                                    </p:animEffect>
                                  </p:childTnLst>
                                </p:cTn>
                              </p:par>
                              <p:par>
                                <p:cTn id="39" presetID="52" presetClass="entr" presetSubtype="0"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Scale>
                                      <p:cBhvr>
                                        <p:cTn id="4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6"/>
                                        </p:tgtEl>
                                        <p:attrNameLst>
                                          <p:attrName>ppt_x</p:attrName>
                                          <p:attrName>ppt_y</p:attrName>
                                        </p:attrNameLst>
                                      </p:cBhvr>
                                    </p:animMotion>
                                    <p:animEffect transition="in" filter="fade">
                                      <p:cBhvr>
                                        <p:cTn id="43" dur="1000"/>
                                        <p:tgtEl>
                                          <p:spTgt spid="26"/>
                                        </p:tgtEl>
                                      </p:cBhvr>
                                    </p:animEffect>
                                  </p:childTnLst>
                                </p:cTn>
                              </p:par>
                              <p:par>
                                <p:cTn id="44" presetID="52"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Scale>
                                      <p:cBhvr>
                                        <p:cTn id="4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3"/>
                                        </p:tgtEl>
                                        <p:attrNameLst>
                                          <p:attrName>ppt_x</p:attrName>
                                          <p:attrName>ppt_y</p:attrName>
                                        </p:attrNameLst>
                                      </p:cBhvr>
                                    </p:animMotion>
                                    <p:animEffect transition="in" filter="fade">
                                      <p:cBhvr>
                                        <p:cTn id="48" dur="1000"/>
                                        <p:tgtEl>
                                          <p:spTgt spid="23"/>
                                        </p:tgtEl>
                                      </p:cBhvr>
                                    </p:animEffect>
                                  </p:childTnLst>
                                </p:cTn>
                              </p:par>
                              <p:par>
                                <p:cTn id="49" presetID="52" presetClass="entr" presetSubtype="0" fill="hold" nodeType="withEffect">
                                  <p:stCondLst>
                                    <p:cond delay="500"/>
                                  </p:stCondLst>
                                  <p:childTnLst>
                                    <p:set>
                                      <p:cBhvr>
                                        <p:cTn id="50" dur="1" fill="hold">
                                          <p:stCondLst>
                                            <p:cond delay="0"/>
                                          </p:stCondLst>
                                        </p:cTn>
                                        <p:tgtEl>
                                          <p:spTgt spid="24"/>
                                        </p:tgtEl>
                                        <p:attrNameLst>
                                          <p:attrName>style.visibility</p:attrName>
                                        </p:attrNameLst>
                                      </p:cBhvr>
                                      <p:to>
                                        <p:strVal val="visible"/>
                                      </p:to>
                                    </p:set>
                                    <p:animScale>
                                      <p:cBhvr>
                                        <p:cTn id="5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4"/>
                                        </p:tgtEl>
                                        <p:attrNameLst>
                                          <p:attrName>ppt_x</p:attrName>
                                          <p:attrName>ppt_y</p:attrName>
                                        </p:attrNameLst>
                                      </p:cBhvr>
                                    </p:animMotion>
                                    <p:animEffect transition="in" filter="fade">
                                      <p:cBhvr>
                                        <p:cTn id="5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研发背景</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69745" y="4648200"/>
            <a:ext cx="0" cy="171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751290" y="1773620"/>
            <a:ext cx="3456484" cy="3456484"/>
          </a:xfrm>
          <a:prstGeom prst="ellipse">
            <a:avLst/>
          </a:pr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8066068" y="4333652"/>
            <a:ext cx="1471612" cy="1471612"/>
            <a:chOff x="8066068" y="4116724"/>
            <a:chExt cx="1471612" cy="1471612"/>
          </a:xfrm>
        </p:grpSpPr>
        <p:sp>
          <p:nvSpPr>
            <p:cNvPr id="9" name="椭圆 8"/>
            <p:cNvSpPr/>
            <p:nvPr/>
          </p:nvSpPr>
          <p:spPr>
            <a:xfrm>
              <a:off x="8066068" y="4116724"/>
              <a:ext cx="1471612" cy="14716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08347" y="4375477"/>
              <a:ext cx="987054" cy="954107"/>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添加</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Group 3"/>
          <p:cNvGrpSpPr/>
          <p:nvPr/>
        </p:nvGrpSpPr>
        <p:grpSpPr>
          <a:xfrm>
            <a:off x="910629" y="1412776"/>
            <a:ext cx="6264696" cy="2748138"/>
            <a:chOff x="8370955" y="2132856"/>
            <a:chExt cx="5351899" cy="2748138"/>
          </a:xfrm>
        </p:grpSpPr>
        <p:sp>
          <p:nvSpPr>
            <p:cNvPr id="12" name="TextBox 11"/>
            <p:cNvSpPr txBox="1"/>
            <p:nvPr/>
          </p:nvSpPr>
          <p:spPr>
            <a:xfrm>
              <a:off x="8370955" y="2132856"/>
              <a:ext cx="2321270" cy="553998"/>
            </a:xfrm>
            <a:prstGeom prst="rect">
              <a:avLst/>
            </a:prstGeom>
            <a:noFill/>
          </p:spPr>
          <p:txBody>
            <a:bodyPr wrap="square" rtlCol="0">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3" name="TextBox 12"/>
            <p:cNvSpPr txBox="1"/>
            <p:nvPr/>
          </p:nvSpPr>
          <p:spPr>
            <a:xfrm>
              <a:off x="8370956" y="2607295"/>
              <a:ext cx="5351898" cy="2273699"/>
            </a:xfrm>
            <a:prstGeom prst="rect">
              <a:avLst/>
            </a:prstGeom>
            <a:noFill/>
          </p:spPr>
          <p:txBody>
            <a:bodyPr wrap="square" rtlCol="0">
              <a:spAutoFit/>
            </a:bodyPr>
            <a:lstStyle/>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语言描述尽量简洁语言描述尽量简洁尽量简洁生动。此处添加详细文本描述，建议与标题相关并符合整体语言风格。此处添加详细文本描述，建议与标题相关并符合整体语言风格 。</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此处添加详细文本描述，建议与标题相关并符合整体语言本描述，建议与标题相关并语言风格 。此处添加详细文本描述，建议与标题相关并符合整体语言风格。此处添加详细文本描述，建议与标题相关并符合整体语言风格 。</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4" name="圆角矩形 3"/>
          <p:cNvSpPr>
            <a:spLocks noChangeAspect="1" noChangeArrowheads="1"/>
          </p:cNvSpPr>
          <p:nvPr/>
        </p:nvSpPr>
        <p:spPr bwMode="auto">
          <a:xfrm>
            <a:off x="982638" y="3992454"/>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Impact MT Std" pitchFamily="34" charset="0"/>
              </a:rPr>
              <a:t>1</a:t>
            </a:r>
            <a:endParaRPr lang="zh-CN" altLang="en-US" sz="2800" dirty="0">
              <a:solidFill>
                <a:srgbClr val="FFFFFF"/>
              </a:solidFill>
              <a:latin typeface="Impact MT Std" pitchFamily="34" charset="0"/>
            </a:endParaRPr>
          </a:p>
        </p:txBody>
      </p:sp>
      <p:sp>
        <p:nvSpPr>
          <p:cNvPr id="15" name="文本框 7"/>
          <p:cNvSpPr txBox="1">
            <a:spLocks noChangeArrowheads="1"/>
          </p:cNvSpPr>
          <p:nvPr/>
        </p:nvSpPr>
        <p:spPr bwMode="auto">
          <a:xfrm>
            <a:off x="1631554" y="3861048"/>
            <a:ext cx="156966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dirty="0">
                <a:solidFill>
                  <a:schemeClr val="tx1">
                    <a:lumMod val="75000"/>
                    <a:lumOff val="25000"/>
                  </a:schemeClr>
                </a:solidFill>
                <a:latin typeface="微软雅黑" panose="020B0503020204020204" pitchFamily="34" charset="-122"/>
                <a:sym typeface="方正兰亭黑_GBK" pitchFamily="2" charset="-122"/>
              </a:rPr>
              <a:t>添加标题内容</a:t>
            </a:r>
            <a:endParaRPr lang="en-US" altLang="zh-CN" sz="1200" dirty="0">
              <a:solidFill>
                <a:schemeClr val="tx1">
                  <a:lumMod val="75000"/>
                  <a:lumOff val="25000"/>
                </a:schemeClr>
              </a:solidFill>
              <a:latin typeface="微软雅黑" panose="020B0503020204020204" pitchFamily="34" charset="-122"/>
              <a:sym typeface="方正兰亭黑_GBK" pitchFamily="2" charset="-122"/>
            </a:endParaRPr>
          </a:p>
        </p:txBody>
      </p:sp>
      <p:sp>
        <p:nvSpPr>
          <p:cNvPr id="16" name="文本框 8"/>
          <p:cNvSpPr txBox="1">
            <a:spLocks noChangeArrowheads="1"/>
          </p:cNvSpPr>
          <p:nvPr/>
        </p:nvSpPr>
        <p:spPr bwMode="auto">
          <a:xfrm>
            <a:off x="1631553" y="4287158"/>
            <a:ext cx="55437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50" dirty="0">
              <a:solidFill>
                <a:schemeClr val="bg1">
                  <a:lumMod val="65000"/>
                </a:schemeClr>
              </a:solidFill>
              <a:latin typeface="微软雅黑" panose="020B0503020204020204" pitchFamily="34" charset="-122"/>
              <a:sym typeface="Gill Sans" charset="0"/>
            </a:endParaRPr>
          </a:p>
        </p:txBody>
      </p:sp>
      <p:sp>
        <p:nvSpPr>
          <p:cNvPr id="17" name="圆角矩形 3"/>
          <p:cNvSpPr>
            <a:spLocks noChangeAspect="1" noChangeArrowheads="1"/>
          </p:cNvSpPr>
          <p:nvPr/>
        </p:nvSpPr>
        <p:spPr bwMode="auto">
          <a:xfrm>
            <a:off x="982638" y="5072574"/>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Impact MT Std" pitchFamily="34" charset="0"/>
              </a:rPr>
              <a:t>2</a:t>
            </a:r>
            <a:endParaRPr lang="zh-CN" altLang="en-US" sz="2800" dirty="0">
              <a:solidFill>
                <a:srgbClr val="FFFFFF"/>
              </a:solidFill>
              <a:latin typeface="Impact MT Std" pitchFamily="34" charset="0"/>
            </a:endParaRPr>
          </a:p>
        </p:txBody>
      </p:sp>
      <p:sp>
        <p:nvSpPr>
          <p:cNvPr id="18" name="文本框 7"/>
          <p:cNvSpPr txBox="1">
            <a:spLocks noChangeArrowheads="1"/>
          </p:cNvSpPr>
          <p:nvPr/>
        </p:nvSpPr>
        <p:spPr bwMode="auto">
          <a:xfrm>
            <a:off x="1631554" y="4998978"/>
            <a:ext cx="156966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dirty="0">
                <a:solidFill>
                  <a:schemeClr val="tx1">
                    <a:lumMod val="75000"/>
                    <a:lumOff val="25000"/>
                  </a:schemeClr>
                </a:solidFill>
                <a:latin typeface="微软雅黑" panose="020B0503020204020204" pitchFamily="34" charset="-122"/>
                <a:sym typeface="方正兰亭黑_GBK" pitchFamily="2" charset="-122"/>
              </a:rPr>
              <a:t>添加标题内容</a:t>
            </a:r>
            <a:endParaRPr lang="en-US" altLang="zh-CN" sz="1200" dirty="0">
              <a:solidFill>
                <a:schemeClr val="tx1">
                  <a:lumMod val="75000"/>
                  <a:lumOff val="25000"/>
                </a:schemeClr>
              </a:solidFill>
              <a:latin typeface="微软雅黑" panose="020B0503020204020204" pitchFamily="34" charset="-122"/>
              <a:sym typeface="方正兰亭黑_GBK" pitchFamily="2" charset="-122"/>
            </a:endParaRPr>
          </a:p>
        </p:txBody>
      </p:sp>
      <p:sp>
        <p:nvSpPr>
          <p:cNvPr id="19" name="文本框 8"/>
          <p:cNvSpPr txBox="1">
            <a:spLocks noChangeArrowheads="1"/>
          </p:cNvSpPr>
          <p:nvPr/>
        </p:nvSpPr>
        <p:spPr bwMode="auto">
          <a:xfrm>
            <a:off x="1631553" y="5367278"/>
            <a:ext cx="55437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50" dirty="0">
              <a:solidFill>
                <a:schemeClr val="bg1">
                  <a:lumMod val="65000"/>
                </a:schemeClr>
              </a:solidFill>
              <a:latin typeface="微软雅黑" panose="020B0503020204020204" pitchFamily="34" charset="-122"/>
              <a:sym typeface="Gill Sans"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75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31"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42" presetClass="entr" presetSubtype="0" fill="hold" grpId="0"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31" presetClass="entr" presetSubtype="0" fill="hold" grpId="0" nodeType="withEffect">
                                  <p:stCondLst>
                                    <p:cond delay="5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style.rotation</p:attrName>
                                        </p:attrNameLst>
                                      </p:cBhvr>
                                      <p:tavLst>
                                        <p:tav tm="0">
                                          <p:val>
                                            <p:fltVal val="90"/>
                                          </p:val>
                                        </p:tav>
                                        <p:tav tm="100000">
                                          <p:val>
                                            <p:fltVal val="0"/>
                                          </p:val>
                                        </p:tav>
                                      </p:tavLst>
                                    </p:anim>
                                    <p:animEffect transition="in" filter="fade">
                                      <p:cBhvr>
                                        <p:cTn id="59" dur="1000"/>
                                        <p:tgtEl>
                                          <p:spTgt spid="17"/>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42" presetClass="entr" presetSubtype="0" fill="hold" grpId="0" nodeType="withEffect">
                                  <p:stCondLst>
                                    <p:cond delay="15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P spid="14" grpId="0" animBg="1"/>
      <p:bldP spid="15" grpId="0"/>
      <p:bldP spid="16" grpId="0"/>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项目介绍</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object 4"/>
          <p:cNvSpPr/>
          <p:nvPr/>
        </p:nvSpPr>
        <p:spPr>
          <a:xfrm>
            <a:off x="1240721"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01</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7" name="object 9"/>
          <p:cNvSpPr/>
          <p:nvPr/>
        </p:nvSpPr>
        <p:spPr>
          <a:xfrm>
            <a:off x="2853891"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02</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8" name="object 10"/>
          <p:cNvSpPr/>
          <p:nvPr/>
        </p:nvSpPr>
        <p:spPr>
          <a:xfrm>
            <a:off x="4467061"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03</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9" name="object 11"/>
          <p:cNvSpPr/>
          <p:nvPr/>
        </p:nvSpPr>
        <p:spPr>
          <a:xfrm>
            <a:off x="6080232"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04</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10" name="object 12"/>
          <p:cNvSpPr/>
          <p:nvPr/>
        </p:nvSpPr>
        <p:spPr>
          <a:xfrm>
            <a:off x="7693402"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05</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11" name="object 13"/>
          <p:cNvSpPr/>
          <p:nvPr/>
        </p:nvSpPr>
        <p:spPr>
          <a:xfrm>
            <a:off x="9306572" y="3269770"/>
            <a:ext cx="1613170" cy="404585"/>
          </a:xfrm>
          <a:prstGeom prst="rect">
            <a:avLst/>
          </a:prstGeom>
          <a:solidFill>
            <a:schemeClr val="tx1">
              <a:lumMod val="75000"/>
              <a:lumOff val="2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微软雅黑" panose="020B0503020204020204" pitchFamily="34" charset="-122"/>
                <a:ea typeface="微软雅黑" panose="020B0503020204020204" pitchFamily="34" charset="-122"/>
              </a:rPr>
              <a:t>06</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2" name="object  16"/>
          <p:cNvCxnSpPr/>
          <p:nvPr/>
        </p:nvCxnSpPr>
        <p:spPr>
          <a:xfrm flipV="1">
            <a:off x="1361407" y="1441663"/>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13" name="object 18"/>
          <p:cNvSpPr/>
          <p:nvPr/>
        </p:nvSpPr>
        <p:spPr>
          <a:xfrm>
            <a:off x="1529806" y="1490886"/>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cxnSp>
        <p:nvCxnSpPr>
          <p:cNvPr id="14" name="object  25"/>
          <p:cNvCxnSpPr/>
          <p:nvPr/>
        </p:nvCxnSpPr>
        <p:spPr>
          <a:xfrm flipV="1">
            <a:off x="7830179" y="1441663"/>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15" name="object 26"/>
          <p:cNvSpPr/>
          <p:nvPr/>
        </p:nvSpPr>
        <p:spPr>
          <a:xfrm>
            <a:off x="7998578" y="1490886"/>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cxnSp>
        <p:nvCxnSpPr>
          <p:cNvPr id="16" name="object  30"/>
          <p:cNvCxnSpPr/>
          <p:nvPr/>
        </p:nvCxnSpPr>
        <p:spPr>
          <a:xfrm flipV="1">
            <a:off x="4595793" y="1441663"/>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17" name="object 31"/>
          <p:cNvSpPr/>
          <p:nvPr/>
        </p:nvSpPr>
        <p:spPr>
          <a:xfrm>
            <a:off x="4764192" y="1490886"/>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cxnSp>
        <p:nvCxnSpPr>
          <p:cNvPr id="18" name="object  35"/>
          <p:cNvCxnSpPr/>
          <p:nvPr/>
        </p:nvCxnSpPr>
        <p:spPr>
          <a:xfrm>
            <a:off x="4330284" y="3674355"/>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19" name="object 41"/>
          <p:cNvSpPr/>
          <p:nvPr/>
        </p:nvSpPr>
        <p:spPr>
          <a:xfrm>
            <a:off x="1932781" y="4032332"/>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cxnSp>
        <p:nvCxnSpPr>
          <p:cNvPr id="20" name="object  44"/>
          <p:cNvCxnSpPr/>
          <p:nvPr/>
        </p:nvCxnSpPr>
        <p:spPr>
          <a:xfrm>
            <a:off x="7558636" y="3674355"/>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21" name="object 46"/>
          <p:cNvSpPr/>
          <p:nvPr/>
        </p:nvSpPr>
        <p:spPr>
          <a:xfrm>
            <a:off x="5161133" y="4032332"/>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cxnSp>
        <p:nvCxnSpPr>
          <p:cNvPr id="22" name="object  49"/>
          <p:cNvCxnSpPr/>
          <p:nvPr/>
        </p:nvCxnSpPr>
        <p:spPr>
          <a:xfrm>
            <a:off x="10786987" y="3674355"/>
            <a:ext cx="0" cy="1816038"/>
          </a:xfrm>
          <a:prstGeom prst="line">
            <a:avLst/>
          </a:prstGeom>
          <a:ln>
            <a:solidFill>
              <a:schemeClr val="bg1">
                <a:lumMod val="75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sp>
        <p:nvSpPr>
          <p:cNvPr id="23" name="object 51"/>
          <p:cNvSpPr/>
          <p:nvPr/>
        </p:nvSpPr>
        <p:spPr>
          <a:xfrm>
            <a:off x="8389485" y="4032332"/>
            <a:ext cx="2245322" cy="772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24" name="图片占位符 1"/>
          <p:cNvPicPr>
            <a:picLocks noChangeAspect="1"/>
          </p:cNvPicPr>
          <p:nvPr/>
        </p:nvPicPr>
        <p:blipFill>
          <a:blip r:embed="rId1" cstate="screen"/>
          <a:srcRect/>
          <a:stretch>
            <a:fillRect/>
          </a:stretch>
        </p:blipFill>
        <p:spPr>
          <a:xfrm>
            <a:off x="1500195" y="1450885"/>
            <a:ext cx="2247657" cy="776253"/>
          </a:xfrm>
          <a:prstGeom prst="rect">
            <a:avLst/>
          </a:prstGeom>
        </p:spPr>
      </p:pic>
      <p:pic>
        <p:nvPicPr>
          <p:cNvPr id="25" name="图片占位符 5"/>
          <p:cNvPicPr>
            <a:picLocks noChangeAspect="1"/>
          </p:cNvPicPr>
          <p:nvPr/>
        </p:nvPicPr>
        <p:blipFill>
          <a:blip r:embed="rId2" cstate="screen"/>
          <a:srcRect/>
          <a:stretch>
            <a:fillRect/>
          </a:stretch>
        </p:blipFill>
        <p:spPr>
          <a:xfrm>
            <a:off x="4734583" y="1450885"/>
            <a:ext cx="2247657" cy="776253"/>
          </a:xfrm>
          <a:prstGeom prst="rect">
            <a:avLst/>
          </a:prstGeom>
        </p:spPr>
      </p:pic>
      <p:pic>
        <p:nvPicPr>
          <p:cNvPr id="26" name="图片占位符 6"/>
          <p:cNvPicPr>
            <a:picLocks noChangeAspect="1"/>
          </p:cNvPicPr>
          <p:nvPr/>
        </p:nvPicPr>
        <p:blipFill>
          <a:blip r:embed="rId3" cstate="screen"/>
          <a:srcRect/>
          <a:stretch>
            <a:fillRect/>
          </a:stretch>
        </p:blipFill>
        <p:spPr>
          <a:xfrm>
            <a:off x="7968964" y="1450885"/>
            <a:ext cx="2247657" cy="776253"/>
          </a:xfrm>
          <a:prstGeom prst="rect">
            <a:avLst/>
          </a:prstGeom>
        </p:spPr>
      </p:pic>
      <p:pic>
        <p:nvPicPr>
          <p:cNvPr id="27" name="图片占位符 8"/>
          <p:cNvPicPr>
            <a:picLocks noChangeAspect="1"/>
          </p:cNvPicPr>
          <p:nvPr/>
        </p:nvPicPr>
        <p:blipFill>
          <a:blip r:embed="rId4" cstate="screen"/>
          <a:srcRect/>
          <a:stretch>
            <a:fillRect/>
          </a:stretch>
        </p:blipFill>
        <p:spPr>
          <a:xfrm>
            <a:off x="1902079" y="3992534"/>
            <a:ext cx="2247657" cy="776253"/>
          </a:xfrm>
          <a:prstGeom prst="rect">
            <a:avLst/>
          </a:prstGeom>
        </p:spPr>
      </p:pic>
      <p:pic>
        <p:nvPicPr>
          <p:cNvPr id="28" name="图片占位符 7"/>
          <p:cNvPicPr>
            <a:picLocks noChangeAspect="1"/>
          </p:cNvPicPr>
          <p:nvPr/>
        </p:nvPicPr>
        <p:blipFill>
          <a:blip r:embed="rId5" cstate="screen"/>
          <a:srcRect/>
          <a:stretch>
            <a:fillRect/>
          </a:stretch>
        </p:blipFill>
        <p:spPr>
          <a:xfrm>
            <a:off x="5130433" y="3992534"/>
            <a:ext cx="2247657" cy="776253"/>
          </a:xfrm>
          <a:prstGeom prst="rect">
            <a:avLst/>
          </a:prstGeom>
        </p:spPr>
      </p:pic>
      <p:pic>
        <p:nvPicPr>
          <p:cNvPr id="29" name="图片占位符 14"/>
          <p:cNvPicPr>
            <a:picLocks noChangeAspect="1"/>
          </p:cNvPicPr>
          <p:nvPr/>
        </p:nvPicPr>
        <p:blipFill>
          <a:blip r:embed="rId6" cstate="screen"/>
          <a:srcRect/>
          <a:stretch>
            <a:fillRect/>
          </a:stretch>
        </p:blipFill>
        <p:spPr>
          <a:xfrm>
            <a:off x="8358780" y="3992534"/>
            <a:ext cx="2247657" cy="776253"/>
          </a:xfrm>
          <a:prstGeom prst="rect">
            <a:avLst/>
          </a:prstGeom>
        </p:spPr>
      </p:pic>
      <p:grpSp>
        <p:nvGrpSpPr>
          <p:cNvPr id="30" name="组合 29"/>
          <p:cNvGrpSpPr/>
          <p:nvPr/>
        </p:nvGrpSpPr>
        <p:grpSpPr>
          <a:xfrm>
            <a:off x="1406197" y="2348880"/>
            <a:ext cx="2528768" cy="864096"/>
            <a:chOff x="2288094" y="1321493"/>
            <a:chExt cx="861299" cy="864096"/>
          </a:xfrm>
        </p:grpSpPr>
        <p:sp>
          <p:nvSpPr>
            <p:cNvPr id="31" name="矩形 30"/>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3" name="组合 32"/>
          <p:cNvGrpSpPr/>
          <p:nvPr/>
        </p:nvGrpSpPr>
        <p:grpSpPr>
          <a:xfrm>
            <a:off x="1838246" y="4869160"/>
            <a:ext cx="2528768" cy="864096"/>
            <a:chOff x="2288094" y="1321493"/>
            <a:chExt cx="861299" cy="864096"/>
          </a:xfrm>
        </p:grpSpPr>
        <p:sp>
          <p:nvSpPr>
            <p:cNvPr id="34" name="矩形 33"/>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6" name="组合 35"/>
          <p:cNvGrpSpPr/>
          <p:nvPr/>
        </p:nvGrpSpPr>
        <p:grpSpPr>
          <a:xfrm>
            <a:off x="4646558" y="2348880"/>
            <a:ext cx="2528768" cy="864096"/>
            <a:chOff x="2288094" y="1321493"/>
            <a:chExt cx="861299" cy="864096"/>
          </a:xfrm>
        </p:grpSpPr>
        <p:sp>
          <p:nvSpPr>
            <p:cNvPr id="37" name="矩形 36"/>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9" name="组合 38"/>
          <p:cNvGrpSpPr/>
          <p:nvPr/>
        </p:nvGrpSpPr>
        <p:grpSpPr>
          <a:xfrm>
            <a:off x="5078606" y="4869160"/>
            <a:ext cx="2528768" cy="864096"/>
            <a:chOff x="2288094" y="1321493"/>
            <a:chExt cx="861299" cy="864096"/>
          </a:xfrm>
        </p:grpSpPr>
        <p:sp>
          <p:nvSpPr>
            <p:cNvPr id="40" name="矩形 39"/>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42" name="组合 41"/>
          <p:cNvGrpSpPr/>
          <p:nvPr/>
        </p:nvGrpSpPr>
        <p:grpSpPr>
          <a:xfrm>
            <a:off x="7895406" y="2348880"/>
            <a:ext cx="2528768" cy="864096"/>
            <a:chOff x="2288094" y="1321493"/>
            <a:chExt cx="861299" cy="864096"/>
          </a:xfrm>
        </p:grpSpPr>
        <p:sp>
          <p:nvSpPr>
            <p:cNvPr id="43" name="矩形 42"/>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45" name="组合 44"/>
          <p:cNvGrpSpPr/>
          <p:nvPr/>
        </p:nvGrpSpPr>
        <p:grpSpPr>
          <a:xfrm>
            <a:off x="8255446" y="4869160"/>
            <a:ext cx="2528768" cy="864096"/>
            <a:chOff x="2288094" y="1321493"/>
            <a:chExt cx="861299" cy="864096"/>
          </a:xfrm>
        </p:grpSpPr>
        <p:sp>
          <p:nvSpPr>
            <p:cNvPr id="46" name="矩形 45"/>
            <p:cNvSpPr/>
            <p:nvPr/>
          </p:nvSpPr>
          <p:spPr>
            <a:xfrm>
              <a:off x="2288094" y="1321493"/>
              <a:ext cx="534627"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2288094" y="1631591"/>
              <a:ext cx="861299" cy="553998"/>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6" presetClass="entr" presetSubtype="42" fill="hold" nodeType="withEffect">
                                  <p:stCondLst>
                                    <p:cond delay="1000"/>
                                  </p:stCondLst>
                                  <p:childTnLst>
                                    <p:set>
                                      <p:cBhvr>
                                        <p:cTn id="43" dur="1" fill="hold">
                                          <p:stCondLst>
                                            <p:cond delay="0"/>
                                          </p:stCondLst>
                                        </p:cTn>
                                        <p:tgtEl>
                                          <p:spTgt spid="12"/>
                                        </p:tgtEl>
                                        <p:attrNameLst>
                                          <p:attrName>style.visibility</p:attrName>
                                        </p:attrNameLst>
                                      </p:cBhvr>
                                      <p:to>
                                        <p:strVal val="visible"/>
                                      </p:to>
                                    </p:set>
                                    <p:animEffect transition="in" filter="barn(outHorizontal)">
                                      <p:cBhvr>
                                        <p:cTn id="44" dur="500"/>
                                        <p:tgtEl>
                                          <p:spTgt spid="12"/>
                                        </p:tgtEl>
                                      </p:cBhvr>
                                    </p:animEffect>
                                  </p:childTnLst>
                                </p:cTn>
                              </p:par>
                              <p:par>
                                <p:cTn id="45" presetID="16" presetClass="entr" presetSubtype="42" fill="hold" nodeType="withEffect">
                                  <p:stCondLst>
                                    <p:cond delay="1000"/>
                                  </p:stCondLst>
                                  <p:childTnLst>
                                    <p:set>
                                      <p:cBhvr>
                                        <p:cTn id="46" dur="1" fill="hold">
                                          <p:stCondLst>
                                            <p:cond delay="0"/>
                                          </p:stCondLst>
                                        </p:cTn>
                                        <p:tgtEl>
                                          <p:spTgt spid="16"/>
                                        </p:tgtEl>
                                        <p:attrNameLst>
                                          <p:attrName>style.visibility</p:attrName>
                                        </p:attrNameLst>
                                      </p:cBhvr>
                                      <p:to>
                                        <p:strVal val="visible"/>
                                      </p:to>
                                    </p:set>
                                    <p:animEffect transition="in" filter="barn(outHorizontal)">
                                      <p:cBhvr>
                                        <p:cTn id="47" dur="500"/>
                                        <p:tgtEl>
                                          <p:spTgt spid="16"/>
                                        </p:tgtEl>
                                      </p:cBhvr>
                                    </p:animEffect>
                                  </p:childTnLst>
                                </p:cTn>
                              </p:par>
                              <p:par>
                                <p:cTn id="48" presetID="16" presetClass="entr" presetSubtype="42" fill="hold" nodeType="withEffect">
                                  <p:stCondLst>
                                    <p:cond delay="1000"/>
                                  </p:stCondLst>
                                  <p:childTnLst>
                                    <p:set>
                                      <p:cBhvr>
                                        <p:cTn id="49" dur="1" fill="hold">
                                          <p:stCondLst>
                                            <p:cond delay="0"/>
                                          </p:stCondLst>
                                        </p:cTn>
                                        <p:tgtEl>
                                          <p:spTgt spid="14"/>
                                        </p:tgtEl>
                                        <p:attrNameLst>
                                          <p:attrName>style.visibility</p:attrName>
                                        </p:attrNameLst>
                                      </p:cBhvr>
                                      <p:to>
                                        <p:strVal val="visible"/>
                                      </p:to>
                                    </p:set>
                                    <p:animEffect transition="in" filter="barn(outHorizontal)">
                                      <p:cBhvr>
                                        <p:cTn id="50" dur="500"/>
                                        <p:tgtEl>
                                          <p:spTgt spid="14"/>
                                        </p:tgtEl>
                                      </p:cBhvr>
                                    </p:animEffect>
                                  </p:childTnLst>
                                </p:cTn>
                              </p:par>
                              <p:par>
                                <p:cTn id="51" presetID="16" presetClass="entr" presetSubtype="42" fill="hold" nodeType="withEffect">
                                  <p:stCondLst>
                                    <p:cond delay="1000"/>
                                  </p:stCondLst>
                                  <p:childTnLst>
                                    <p:set>
                                      <p:cBhvr>
                                        <p:cTn id="52" dur="1" fill="hold">
                                          <p:stCondLst>
                                            <p:cond delay="0"/>
                                          </p:stCondLst>
                                        </p:cTn>
                                        <p:tgtEl>
                                          <p:spTgt spid="20"/>
                                        </p:tgtEl>
                                        <p:attrNameLst>
                                          <p:attrName>style.visibility</p:attrName>
                                        </p:attrNameLst>
                                      </p:cBhvr>
                                      <p:to>
                                        <p:strVal val="visible"/>
                                      </p:to>
                                    </p:set>
                                    <p:animEffect transition="in" filter="barn(outHorizontal)">
                                      <p:cBhvr>
                                        <p:cTn id="53" dur="500"/>
                                        <p:tgtEl>
                                          <p:spTgt spid="20"/>
                                        </p:tgtEl>
                                      </p:cBhvr>
                                    </p:animEffect>
                                  </p:childTnLst>
                                </p:cTn>
                              </p:par>
                              <p:par>
                                <p:cTn id="54" presetID="16" presetClass="entr" presetSubtype="42" fill="hold" nodeType="withEffect">
                                  <p:stCondLst>
                                    <p:cond delay="1000"/>
                                  </p:stCondLst>
                                  <p:childTnLst>
                                    <p:set>
                                      <p:cBhvr>
                                        <p:cTn id="55" dur="1" fill="hold">
                                          <p:stCondLst>
                                            <p:cond delay="0"/>
                                          </p:stCondLst>
                                        </p:cTn>
                                        <p:tgtEl>
                                          <p:spTgt spid="22"/>
                                        </p:tgtEl>
                                        <p:attrNameLst>
                                          <p:attrName>style.visibility</p:attrName>
                                        </p:attrNameLst>
                                      </p:cBhvr>
                                      <p:to>
                                        <p:strVal val="visible"/>
                                      </p:to>
                                    </p:set>
                                    <p:animEffect transition="in" filter="barn(outHorizontal)">
                                      <p:cBhvr>
                                        <p:cTn id="56" dur="500"/>
                                        <p:tgtEl>
                                          <p:spTgt spid="22"/>
                                        </p:tgtEl>
                                      </p:cBhvr>
                                    </p:animEffect>
                                  </p:childTnLst>
                                </p:cTn>
                              </p:par>
                              <p:par>
                                <p:cTn id="57" presetID="16" presetClass="entr" presetSubtype="42" fill="hold"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barn(outHorizontal)">
                                      <p:cBhvr>
                                        <p:cTn id="59" dur="500"/>
                                        <p:tgtEl>
                                          <p:spTgt spid="18"/>
                                        </p:tgtEl>
                                      </p:cBhvr>
                                    </p:animEffect>
                                  </p:childTnLst>
                                </p:cTn>
                              </p:par>
                              <p:par>
                                <p:cTn id="60" presetID="10" presetClass="entr" presetSubtype="0" fill="hold" grpId="0" nodeType="withEffect">
                                  <p:stCondLst>
                                    <p:cond delay="175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175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175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nodeType="withEffect">
                                  <p:stCondLst>
                                    <p:cond delay="175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175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175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175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175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175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nodeType="withEffect">
                                  <p:stCondLst>
                                    <p:cond delay="175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nodeType="withEffect">
                                  <p:stCondLst>
                                    <p:cond delay="175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10" presetClass="entr" presetSubtype="0" fill="hold" nodeType="withEffect">
                                  <p:stCondLst>
                                    <p:cond delay="175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par>
                          <p:cTn id="96" fill="hold">
                            <p:stCondLst>
                              <p:cond delay="1250"/>
                            </p:stCondLst>
                            <p:childTnLst>
                              <p:par>
                                <p:cTn id="97" presetID="2" presetClass="entr" presetSubtype="8"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childTnLst>
                          </p:cTn>
                        </p:par>
                        <p:par>
                          <p:cTn id="101" fill="hold">
                            <p:stCondLst>
                              <p:cond delay="1750"/>
                            </p:stCondLst>
                            <p:childTnLst>
                              <p:par>
                                <p:cTn id="102" presetID="2" presetClass="entr" presetSubtype="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0-#ppt_w/2"/>
                                          </p:val>
                                        </p:tav>
                                        <p:tav tm="100000">
                                          <p:val>
                                            <p:strVal val="#ppt_x"/>
                                          </p:val>
                                        </p:tav>
                                      </p:tavLst>
                                    </p:anim>
                                    <p:anim calcmode="lin" valueType="num">
                                      <p:cBhvr additive="base">
                                        <p:cTn id="105" dur="500" fill="hold"/>
                                        <p:tgtEl>
                                          <p:spTgt spid="33"/>
                                        </p:tgtEl>
                                        <p:attrNameLst>
                                          <p:attrName>ppt_y</p:attrName>
                                        </p:attrNameLst>
                                      </p:cBhvr>
                                      <p:tavLst>
                                        <p:tav tm="0">
                                          <p:val>
                                            <p:strVal val="#ppt_y"/>
                                          </p:val>
                                        </p:tav>
                                        <p:tav tm="100000">
                                          <p:val>
                                            <p:strVal val="#ppt_y"/>
                                          </p:val>
                                        </p:tav>
                                      </p:tavLst>
                                    </p:anim>
                                  </p:childTnLst>
                                </p:cTn>
                              </p:par>
                            </p:childTnLst>
                          </p:cTn>
                        </p:par>
                        <p:par>
                          <p:cTn id="106" fill="hold">
                            <p:stCondLst>
                              <p:cond delay="2250"/>
                            </p:stCondLst>
                            <p:childTnLst>
                              <p:par>
                                <p:cTn id="107" presetID="2" presetClass="entr" presetSubtype="8" fill="hold" nodeType="after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0-#ppt_w/2"/>
                                          </p:val>
                                        </p:tav>
                                        <p:tav tm="100000">
                                          <p:val>
                                            <p:strVal val="#ppt_x"/>
                                          </p:val>
                                        </p:tav>
                                      </p:tavLst>
                                    </p:anim>
                                    <p:anim calcmode="lin" valueType="num">
                                      <p:cBhvr additive="base">
                                        <p:cTn id="110" dur="500" fill="hold"/>
                                        <p:tgtEl>
                                          <p:spTgt spid="36"/>
                                        </p:tgtEl>
                                        <p:attrNameLst>
                                          <p:attrName>ppt_y</p:attrName>
                                        </p:attrNameLst>
                                      </p:cBhvr>
                                      <p:tavLst>
                                        <p:tav tm="0">
                                          <p:val>
                                            <p:strVal val="#ppt_y"/>
                                          </p:val>
                                        </p:tav>
                                        <p:tav tm="100000">
                                          <p:val>
                                            <p:strVal val="#ppt_y"/>
                                          </p:val>
                                        </p:tav>
                                      </p:tavLst>
                                    </p:anim>
                                  </p:childTnLst>
                                </p:cTn>
                              </p:par>
                            </p:childTnLst>
                          </p:cTn>
                        </p:par>
                        <p:par>
                          <p:cTn id="111" fill="hold">
                            <p:stCondLst>
                              <p:cond delay="2750"/>
                            </p:stCondLst>
                            <p:childTnLst>
                              <p:par>
                                <p:cTn id="112" presetID="2" presetClass="entr" presetSubtype="8"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500" fill="hold"/>
                                        <p:tgtEl>
                                          <p:spTgt spid="39"/>
                                        </p:tgtEl>
                                        <p:attrNameLst>
                                          <p:attrName>ppt_x</p:attrName>
                                        </p:attrNameLst>
                                      </p:cBhvr>
                                      <p:tavLst>
                                        <p:tav tm="0">
                                          <p:val>
                                            <p:strVal val="0-#ppt_w/2"/>
                                          </p:val>
                                        </p:tav>
                                        <p:tav tm="100000">
                                          <p:val>
                                            <p:strVal val="#ppt_x"/>
                                          </p:val>
                                        </p:tav>
                                      </p:tavLst>
                                    </p:anim>
                                    <p:anim calcmode="lin" valueType="num">
                                      <p:cBhvr additive="base">
                                        <p:cTn id="115" dur="500" fill="hold"/>
                                        <p:tgtEl>
                                          <p:spTgt spid="39"/>
                                        </p:tgtEl>
                                        <p:attrNameLst>
                                          <p:attrName>ppt_y</p:attrName>
                                        </p:attrNameLst>
                                      </p:cBhvr>
                                      <p:tavLst>
                                        <p:tav tm="0">
                                          <p:val>
                                            <p:strVal val="#ppt_y"/>
                                          </p:val>
                                        </p:tav>
                                        <p:tav tm="100000">
                                          <p:val>
                                            <p:strVal val="#ppt_y"/>
                                          </p:val>
                                        </p:tav>
                                      </p:tavLst>
                                    </p:anim>
                                  </p:childTnLst>
                                </p:cTn>
                              </p:par>
                            </p:childTnLst>
                          </p:cTn>
                        </p:par>
                        <p:par>
                          <p:cTn id="116" fill="hold">
                            <p:stCondLst>
                              <p:cond delay="3250"/>
                            </p:stCondLst>
                            <p:childTnLst>
                              <p:par>
                                <p:cTn id="117" presetID="2" presetClass="entr" presetSubtype="8" fill="hold" nodeType="after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0-#ppt_w/2"/>
                                          </p:val>
                                        </p:tav>
                                        <p:tav tm="100000">
                                          <p:val>
                                            <p:strVal val="#ppt_x"/>
                                          </p:val>
                                        </p:tav>
                                      </p:tavLst>
                                    </p:anim>
                                    <p:anim calcmode="lin" valueType="num">
                                      <p:cBhvr additive="base">
                                        <p:cTn id="120" dur="500" fill="hold"/>
                                        <p:tgtEl>
                                          <p:spTgt spid="42"/>
                                        </p:tgtEl>
                                        <p:attrNameLst>
                                          <p:attrName>ppt_y</p:attrName>
                                        </p:attrNameLst>
                                      </p:cBhvr>
                                      <p:tavLst>
                                        <p:tav tm="0">
                                          <p:val>
                                            <p:strVal val="#ppt_y"/>
                                          </p:val>
                                        </p:tav>
                                        <p:tav tm="100000">
                                          <p:val>
                                            <p:strVal val="#ppt_y"/>
                                          </p:val>
                                        </p:tav>
                                      </p:tavLst>
                                    </p:anim>
                                  </p:childTnLst>
                                </p:cTn>
                              </p:par>
                            </p:childTnLst>
                          </p:cTn>
                        </p:par>
                        <p:par>
                          <p:cTn id="121" fill="hold">
                            <p:stCondLst>
                              <p:cond delay="3750"/>
                            </p:stCondLst>
                            <p:childTnLst>
                              <p:par>
                                <p:cTn id="122" presetID="2" presetClass="entr" presetSubtype="8" fill="hold" nodeType="after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fill="hold"/>
                                        <p:tgtEl>
                                          <p:spTgt spid="45"/>
                                        </p:tgtEl>
                                        <p:attrNameLst>
                                          <p:attrName>ppt_x</p:attrName>
                                        </p:attrNameLst>
                                      </p:cBhvr>
                                      <p:tavLst>
                                        <p:tav tm="0">
                                          <p:val>
                                            <p:strVal val="0-#ppt_w/2"/>
                                          </p:val>
                                        </p:tav>
                                        <p:tav tm="100000">
                                          <p:val>
                                            <p:strVal val="#ppt_x"/>
                                          </p:val>
                                        </p:tav>
                                      </p:tavLst>
                                    </p:anim>
                                    <p:anim calcmode="lin" valueType="num">
                                      <p:cBhvr additive="base">
                                        <p:cTn id="12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13" grpId="0" animBg="1"/>
      <p:bldP spid="15" grpId="0" animBg="1"/>
      <p:bldP spid="17" grpId="0" animBg="1"/>
      <p:bldP spid="19"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项目收益</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816600" y="1749128"/>
            <a:ext cx="558800" cy="3989261"/>
            <a:chOff x="5816600" y="2064925"/>
            <a:chExt cx="558800" cy="3989261"/>
          </a:xfrm>
        </p:grpSpPr>
        <p:grpSp>
          <p:nvGrpSpPr>
            <p:cNvPr id="7" name="组合 6"/>
            <p:cNvGrpSpPr/>
            <p:nvPr/>
          </p:nvGrpSpPr>
          <p:grpSpPr>
            <a:xfrm>
              <a:off x="5816600" y="2064925"/>
              <a:ext cx="558800" cy="3989261"/>
              <a:chOff x="5816600" y="1604550"/>
              <a:chExt cx="558800" cy="3989261"/>
            </a:xfrm>
          </p:grpSpPr>
          <p:sp>
            <p:nvSpPr>
              <p:cNvPr id="9" name="椭圆 8"/>
              <p:cNvSpPr/>
              <p:nvPr/>
            </p:nvSpPr>
            <p:spPr>
              <a:xfrm>
                <a:off x="5816600" y="3327400"/>
                <a:ext cx="558800" cy="558800"/>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6096000" y="1604550"/>
                <a:ext cx="0" cy="171342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96000" y="3880390"/>
                <a:ext cx="0" cy="171342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8" name="文本框 5"/>
            <p:cNvSpPr txBox="1"/>
            <p:nvPr/>
          </p:nvSpPr>
          <p:spPr bwMode="auto">
            <a:xfrm>
              <a:off x="5858030" y="3882509"/>
              <a:ext cx="475940" cy="369332"/>
            </a:xfrm>
            <a:prstGeom prst="rect">
              <a:avLst/>
            </a:prstGeom>
            <a:noFill/>
          </p:spPr>
          <p:txBody>
            <a:bodyPr wrap="square">
              <a:spAutoFit/>
            </a:bodyPr>
            <a:lstStyle/>
            <a:p>
              <a:pPr algn="ctr">
                <a:defRP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VS</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aphicFrame>
        <p:nvGraphicFramePr>
          <p:cNvPr id="12" name="图表 11"/>
          <p:cNvGraphicFramePr/>
          <p:nvPr/>
        </p:nvGraphicFramePr>
        <p:xfrm>
          <a:off x="1483706" y="3789916"/>
          <a:ext cx="3814389" cy="2058436"/>
        </p:xfrm>
        <a:graphic>
          <a:graphicData uri="http://schemas.openxmlformats.org/drawingml/2006/chart">
            <c:chart xmlns:c="http://schemas.openxmlformats.org/drawingml/2006/chart" xmlns:r="http://schemas.openxmlformats.org/officeDocument/2006/relationships" r:id="rId1"/>
          </a:graphicData>
        </a:graphic>
      </p:graphicFrame>
      <p:sp>
        <p:nvSpPr>
          <p:cNvPr id="13" name="文本框 7"/>
          <p:cNvSpPr txBox="1"/>
          <p:nvPr/>
        </p:nvSpPr>
        <p:spPr>
          <a:xfrm>
            <a:off x="1692835" y="3822761"/>
            <a:ext cx="884426" cy="230832"/>
          </a:xfrm>
          <a:prstGeom prst="rect">
            <a:avLst/>
          </a:prstGeom>
          <a:noFill/>
        </p:spPr>
        <p:txBody>
          <a:bodyPr wrap="square" rtlCol="0">
            <a:spAutoFit/>
          </a:body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（百万元）</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graphicFrame>
        <p:nvGraphicFramePr>
          <p:cNvPr id="14" name="图表 13"/>
          <p:cNvGraphicFramePr/>
          <p:nvPr/>
        </p:nvGraphicFramePr>
        <p:xfrm>
          <a:off x="6893906" y="3789916"/>
          <a:ext cx="3814389" cy="2058436"/>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本框 12"/>
          <p:cNvSpPr txBox="1"/>
          <p:nvPr/>
        </p:nvSpPr>
        <p:spPr>
          <a:xfrm>
            <a:off x="7103035" y="3822761"/>
            <a:ext cx="884426" cy="230832"/>
          </a:xfrm>
          <a:prstGeom prst="rect">
            <a:avLst/>
          </a:prstGeom>
          <a:noFill/>
        </p:spPr>
        <p:txBody>
          <a:bodyPr wrap="square" rtlCol="0">
            <a:spAutoFit/>
          </a:bodyPr>
          <a:lstStyle/>
          <a:p>
            <a:r>
              <a:rPr lang="zh-CN" altLang="en-US" sz="900" dirty="0">
                <a:solidFill>
                  <a:schemeClr val="bg1">
                    <a:lumMod val="65000"/>
                  </a:schemeClr>
                </a:solidFill>
                <a:latin typeface="微软雅黑" panose="020B0503020204020204" pitchFamily="34" charset="-122"/>
                <a:ea typeface="微软雅黑" panose="020B0503020204020204" pitchFamily="34" charset="-122"/>
              </a:rPr>
              <a:t>（百万元）</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602914" y="1778219"/>
            <a:ext cx="3575975" cy="1363444"/>
            <a:chOff x="2330673" y="2010009"/>
            <a:chExt cx="1739454" cy="1412819"/>
          </a:xfrm>
        </p:grpSpPr>
        <p:sp>
          <p:nvSpPr>
            <p:cNvPr id="17" name="圆角矩形 16"/>
            <p:cNvSpPr/>
            <p:nvPr/>
          </p:nvSpPr>
          <p:spPr>
            <a:xfrm>
              <a:off x="2330673" y="2010009"/>
              <a:ext cx="1739454" cy="1412819"/>
            </a:xfrm>
            <a:prstGeom prst="roundRect">
              <a:avLst>
                <a:gd name="adj" fmla="val 0"/>
              </a:avLst>
            </a:prstGeom>
            <a:gradFill>
              <a:gsLst>
                <a:gs pos="0">
                  <a:schemeClr val="bg1">
                    <a:lumMod val="85000"/>
                  </a:schemeClr>
                </a:gs>
                <a:gs pos="100000">
                  <a:schemeClr val="bg1"/>
                </a:gs>
              </a:gsLst>
              <a:lin ang="2700000" scaled="1"/>
            </a:gra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013112" y="1778219"/>
            <a:ext cx="3575975" cy="1363444"/>
            <a:chOff x="2330673" y="2010009"/>
            <a:chExt cx="1739454" cy="1412819"/>
          </a:xfrm>
        </p:grpSpPr>
        <p:sp>
          <p:nvSpPr>
            <p:cNvPr id="20" name="圆角矩形 19"/>
            <p:cNvSpPr/>
            <p:nvPr/>
          </p:nvSpPr>
          <p:spPr>
            <a:xfrm>
              <a:off x="2330673" y="2010009"/>
              <a:ext cx="1739454" cy="1412819"/>
            </a:xfrm>
            <a:prstGeom prst="roundRect">
              <a:avLst>
                <a:gd name="adj" fmla="val 0"/>
              </a:avLst>
            </a:prstGeom>
            <a:gradFill>
              <a:gsLst>
                <a:gs pos="0">
                  <a:schemeClr val="bg1">
                    <a:lumMod val="85000"/>
                  </a:schemeClr>
                </a:gs>
                <a:gs pos="100000">
                  <a:schemeClr val="bg1"/>
                </a:gs>
              </a:gsLst>
              <a:lin ang="2700000" scaled="1"/>
            </a:gra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17531" y="2048298"/>
            <a:ext cx="3168804" cy="850983"/>
            <a:chOff x="7183565" y="3791142"/>
            <a:chExt cx="3168804" cy="850983"/>
          </a:xfrm>
        </p:grpSpPr>
        <p:sp>
          <p:nvSpPr>
            <p:cNvPr id="23" name="文本框 27"/>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文本框 28"/>
            <p:cNvSpPr txBox="1"/>
            <p:nvPr/>
          </p:nvSpPr>
          <p:spPr bwMode="auto">
            <a:xfrm>
              <a:off x="7183565" y="3791142"/>
              <a:ext cx="2349784" cy="337185"/>
            </a:xfrm>
            <a:prstGeom prst="rect">
              <a:avLst/>
            </a:prstGeom>
            <a:noFill/>
          </p:spPr>
          <p:txBody>
            <a:bodyPr wrap="square">
              <a:spAutoFit/>
            </a:bodyPr>
            <a:lstStyle/>
            <a:p>
              <a:pPr>
                <a:defRPr/>
              </a:pP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上半年</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216684" y="2048298"/>
            <a:ext cx="3168804" cy="850983"/>
            <a:chOff x="7183565" y="3791142"/>
            <a:chExt cx="3168804" cy="850983"/>
          </a:xfrm>
        </p:grpSpPr>
        <p:sp>
          <p:nvSpPr>
            <p:cNvPr id="26" name="文本框 31"/>
            <p:cNvSpPr txBox="1"/>
            <p:nvPr/>
          </p:nvSpPr>
          <p:spPr bwMode="auto">
            <a:xfrm>
              <a:off x="7183565" y="4041961"/>
              <a:ext cx="3168804" cy="600164"/>
            </a:xfrm>
            <a:prstGeom prst="rect">
              <a:avLst/>
            </a:prstGeom>
            <a:noFill/>
          </p:spPr>
          <p:txBody>
            <a:bodyPr wrap="square">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文本框 32"/>
            <p:cNvSpPr txBox="1"/>
            <p:nvPr/>
          </p:nvSpPr>
          <p:spPr bwMode="auto">
            <a:xfrm>
              <a:off x="7183565" y="3791142"/>
              <a:ext cx="2349784" cy="337185"/>
            </a:xfrm>
            <a:prstGeom prst="rect">
              <a:avLst/>
            </a:prstGeom>
            <a:noFill/>
          </p:spPr>
          <p:txBody>
            <a:bodyPr wrap="square">
              <a:spAutoFit/>
            </a:bodyPr>
            <a:lstStyle/>
            <a:p>
              <a:pPr>
                <a:defRPr/>
              </a:pP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下半年</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6" presetClass="entr" presetSubtype="4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1750"/>
                                </p:stCondLst>
                                <p:childTnLst>
                                  <p:par>
                                    <p:cTn id="29" presetID="2" presetClass="entr" presetSubtype="4" accel="60000" fill="hold" nodeType="afterEffect" p14:presetBounceEnd="4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40000">
                                          <p:cBhvr additive="base">
                                            <p:cTn id="3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60000" fill="hold" nodeType="withEffect" p14:presetBounceEnd="40000">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14:bounceEnd="40000">
                                          <p:cBhvr additive="base">
                                            <p:cTn id="35"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16" presetClass="entr" presetSubtype="37"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500"/>
                                            <p:tgtEl>
                                              <p:spTgt spid="22"/>
                                            </p:tgtEl>
                                          </p:cBhvr>
                                        </p:animEffect>
                                      </p:childTnLst>
                                    </p:cTn>
                                  </p:par>
                                  <p:par>
                                    <p:cTn id="41" presetID="16" presetClass="entr" presetSubtype="37"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outVertical)">
                                          <p:cBhvr>
                                            <p:cTn id="43" dur="500"/>
                                            <p:tgtEl>
                                              <p:spTgt spid="25"/>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Graphic spid="12" grpId="0">
            <p:bldAsOne/>
          </p:bldGraphic>
          <p:bldP spid="13" grpId="0"/>
          <p:bldGraphic spid="14" grpId="0">
            <p:bldAsOne/>
          </p:bldGraphic>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6" presetClass="entr" presetSubtype="4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1750"/>
                                </p:stCondLst>
                                <p:childTnLst>
                                  <p:par>
                                    <p:cTn id="29" presetID="2" presetClass="entr" presetSubtype="4" accel="6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60000" fill="hold"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16" presetClass="entr" presetSubtype="37"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500"/>
                                            <p:tgtEl>
                                              <p:spTgt spid="22"/>
                                            </p:tgtEl>
                                          </p:cBhvr>
                                        </p:animEffect>
                                      </p:childTnLst>
                                    </p:cTn>
                                  </p:par>
                                  <p:par>
                                    <p:cTn id="41" presetID="16" presetClass="entr" presetSubtype="37"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outVertical)">
                                          <p:cBhvr>
                                            <p:cTn id="43" dur="500"/>
                                            <p:tgtEl>
                                              <p:spTgt spid="25"/>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Graphic spid="12" grpId="0">
            <p:bldAsOne/>
          </p:bldGraphic>
          <p:bldP spid="13" grpId="0"/>
          <p:bldGraphic spid="14" grpId="0">
            <p:bldAsOne/>
          </p:bldGraphic>
          <p:bldP spid="1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项目收益</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8" name="图表 27"/>
          <p:cNvGraphicFramePr/>
          <p:nvPr/>
        </p:nvGraphicFramePr>
        <p:xfrm>
          <a:off x="838622" y="1636058"/>
          <a:ext cx="5616624" cy="2736304"/>
        </p:xfrm>
        <a:graphic>
          <a:graphicData uri="http://schemas.openxmlformats.org/drawingml/2006/chart">
            <c:chart xmlns:c="http://schemas.openxmlformats.org/drawingml/2006/chart" xmlns:r="http://schemas.openxmlformats.org/officeDocument/2006/relationships" r:id="rId1"/>
          </a:graphicData>
        </a:graphic>
      </p:graphicFrame>
      <p:sp>
        <p:nvSpPr>
          <p:cNvPr id="29" name="圆角矩形 28"/>
          <p:cNvSpPr/>
          <p:nvPr/>
        </p:nvSpPr>
        <p:spPr>
          <a:xfrm>
            <a:off x="7000383" y="1924090"/>
            <a:ext cx="1020336" cy="10203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vant GardeBook" pitchFamily="50" charset="0"/>
            </a:endParaRPr>
          </a:p>
        </p:txBody>
      </p:sp>
      <p:sp>
        <p:nvSpPr>
          <p:cNvPr id="30" name="圆角矩形 29"/>
          <p:cNvSpPr/>
          <p:nvPr/>
        </p:nvSpPr>
        <p:spPr>
          <a:xfrm>
            <a:off x="8099206" y="1924090"/>
            <a:ext cx="1020336" cy="10203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添加标题</a:t>
            </a:r>
            <a:endParaRPr lang="zh-CN" altLang="en-US" sz="1200" dirty="0">
              <a:latin typeface="微软雅黑" panose="020B0503020204020204" pitchFamily="34" charset="-122"/>
              <a:ea typeface="微软雅黑" panose="020B0503020204020204" pitchFamily="34" charset="-122"/>
            </a:endParaRPr>
          </a:p>
        </p:txBody>
      </p:sp>
      <p:sp>
        <p:nvSpPr>
          <p:cNvPr id="31" name="圆角矩形 30"/>
          <p:cNvSpPr/>
          <p:nvPr/>
        </p:nvSpPr>
        <p:spPr>
          <a:xfrm>
            <a:off x="9119084" y="2934616"/>
            <a:ext cx="1020336" cy="10203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10217907" y="2934616"/>
            <a:ext cx="1020336" cy="10203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vant GardeBook" pitchFamily="50" charset="0"/>
            </a:endParaRPr>
          </a:p>
        </p:txBody>
      </p:sp>
      <p:sp>
        <p:nvSpPr>
          <p:cNvPr id="33" name="TextBox 32"/>
          <p:cNvSpPr txBox="1"/>
          <p:nvPr/>
        </p:nvSpPr>
        <p:spPr>
          <a:xfrm>
            <a:off x="9263558" y="2071621"/>
            <a:ext cx="2016223"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969663" y="3148377"/>
            <a:ext cx="2016223"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7267911" y="2194570"/>
            <a:ext cx="485280" cy="479377"/>
            <a:chOff x="1023938" y="1382713"/>
            <a:chExt cx="652463" cy="644525"/>
          </a:xfrm>
          <a:solidFill>
            <a:schemeClr val="bg1"/>
          </a:solidFill>
        </p:grpSpPr>
        <p:sp>
          <p:nvSpPr>
            <p:cNvPr id="36" name="Freeform 824"/>
            <p:cNvSpPr>
              <a:spLocks noEditPoints="1"/>
            </p:cNvSpPr>
            <p:nvPr/>
          </p:nvSpPr>
          <p:spPr bwMode="auto">
            <a:xfrm>
              <a:off x="1023938" y="1382713"/>
              <a:ext cx="652463" cy="509588"/>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37" name="Freeform 825"/>
            <p:cNvSpPr/>
            <p:nvPr/>
          </p:nvSpPr>
          <p:spPr bwMode="auto">
            <a:xfrm>
              <a:off x="1166813" y="1517650"/>
              <a:ext cx="330200" cy="509588"/>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vant GardeBook" pitchFamily="50" charset="0"/>
              </a:endParaRPr>
            </a:p>
          </p:txBody>
        </p:sp>
      </p:grpSp>
      <p:sp>
        <p:nvSpPr>
          <p:cNvPr id="38" name="Freeform 952"/>
          <p:cNvSpPr>
            <a:spLocks noEditPoints="1"/>
          </p:cNvSpPr>
          <p:nvPr/>
        </p:nvSpPr>
        <p:spPr bwMode="auto">
          <a:xfrm>
            <a:off x="10480221" y="3186652"/>
            <a:ext cx="495708" cy="516264"/>
          </a:xfrm>
          <a:custGeom>
            <a:avLst/>
            <a:gdLst>
              <a:gd name="T0" fmla="*/ 888 w 888"/>
              <a:gd name="T1" fmla="*/ 491 h 925"/>
              <a:gd name="T2" fmla="*/ 462 w 888"/>
              <a:gd name="T3" fmla="*/ 917 h 925"/>
              <a:gd name="T4" fmla="*/ 426 w 888"/>
              <a:gd name="T5" fmla="*/ 491 h 925"/>
              <a:gd name="T6" fmla="*/ 0 w 888"/>
              <a:gd name="T7" fmla="*/ 455 h 925"/>
              <a:gd name="T8" fmla="*/ 426 w 888"/>
              <a:gd name="T9" fmla="*/ 29 h 925"/>
              <a:gd name="T10" fmla="*/ 462 w 888"/>
              <a:gd name="T11" fmla="*/ 455 h 925"/>
              <a:gd name="T12" fmla="*/ 119 w 888"/>
              <a:gd name="T13" fmla="*/ 400 h 925"/>
              <a:gd name="T14" fmla="*/ 261 w 888"/>
              <a:gd name="T15" fmla="*/ 185 h 925"/>
              <a:gd name="T16" fmla="*/ 192 w 888"/>
              <a:gd name="T17" fmla="*/ 0 h 925"/>
              <a:gd name="T18" fmla="*/ 119 w 888"/>
              <a:gd name="T19" fmla="*/ 185 h 925"/>
              <a:gd name="T20" fmla="*/ 762 w 888"/>
              <a:gd name="T21" fmla="*/ 526 h 925"/>
              <a:gd name="T22" fmla="*/ 621 w 888"/>
              <a:gd name="T23" fmla="*/ 741 h 925"/>
              <a:gd name="T24" fmla="*/ 689 w 888"/>
              <a:gd name="T25" fmla="*/ 925 h 925"/>
              <a:gd name="T26" fmla="*/ 762 w 888"/>
              <a:gd name="T27" fmla="*/ 741 h 925"/>
              <a:gd name="T28" fmla="*/ 141 w 888"/>
              <a:gd name="T29" fmla="*/ 618 h 925"/>
              <a:gd name="T30" fmla="*/ 256 w 888"/>
              <a:gd name="T31" fmla="*/ 618 h 925"/>
              <a:gd name="T32" fmla="*/ 265 w 888"/>
              <a:gd name="T33" fmla="*/ 570 h 925"/>
              <a:gd name="T34" fmla="*/ 132 w 888"/>
              <a:gd name="T35" fmla="*/ 570 h 925"/>
              <a:gd name="T36" fmla="*/ 141 w 888"/>
              <a:gd name="T37" fmla="*/ 618 h 925"/>
              <a:gd name="T38" fmla="*/ 212 w 888"/>
              <a:gd name="T39" fmla="*/ 760 h 925"/>
              <a:gd name="T40" fmla="*/ 213 w 888"/>
              <a:gd name="T41" fmla="*/ 706 h 925"/>
              <a:gd name="T42" fmla="*/ 182 w 888"/>
              <a:gd name="T43" fmla="*/ 706 h 925"/>
              <a:gd name="T44" fmla="*/ 183 w 888"/>
              <a:gd name="T45" fmla="*/ 759 h 925"/>
              <a:gd name="T46" fmla="*/ 74 w 888"/>
              <a:gd name="T47" fmla="*/ 729 h 925"/>
              <a:gd name="T48" fmla="*/ 73 w 888"/>
              <a:gd name="T49" fmla="*/ 860 h 925"/>
              <a:gd name="T50" fmla="*/ 198 w 888"/>
              <a:gd name="T51" fmla="*/ 880 h 925"/>
              <a:gd name="T52" fmla="*/ 323 w 888"/>
              <a:gd name="T53" fmla="*/ 860 h 925"/>
              <a:gd name="T54" fmla="*/ 266 w 888"/>
              <a:gd name="T55" fmla="*/ 669 h 925"/>
              <a:gd name="T56" fmla="*/ 581 w 888"/>
              <a:gd name="T57" fmla="*/ 144 h 925"/>
              <a:gd name="T58" fmla="*/ 802 w 888"/>
              <a:gd name="T59" fmla="*/ 144 h 925"/>
              <a:gd name="T60" fmla="*/ 755 w 888"/>
              <a:gd name="T61" fmla="*/ 308 h 925"/>
              <a:gd name="T62" fmla="*/ 641 w 888"/>
              <a:gd name="T63" fmla="*/ 306 h 925"/>
              <a:gd name="T64" fmla="*/ 634 w 888"/>
              <a:gd name="T65" fmla="*/ 259 h 925"/>
              <a:gd name="T66" fmla="*/ 605 w 888"/>
              <a:gd name="T67" fmla="*/ 144 h 925"/>
              <a:gd name="T68" fmla="*/ 658 w 888"/>
              <a:gd name="T69" fmla="*/ 249 h 925"/>
              <a:gd name="T70" fmla="*/ 730 w 888"/>
              <a:gd name="T71" fmla="*/ 287 h 925"/>
              <a:gd name="T72" fmla="*/ 736 w 888"/>
              <a:gd name="T73" fmla="*/ 239 h 925"/>
              <a:gd name="T74" fmla="*/ 692 w 888"/>
              <a:gd name="T75" fmla="*/ 56 h 925"/>
              <a:gd name="T76" fmla="*/ 747 w 888"/>
              <a:gd name="T77" fmla="*/ 313 h 925"/>
              <a:gd name="T78" fmla="*/ 627 w 888"/>
              <a:gd name="T79" fmla="*/ 327 h 925"/>
              <a:gd name="T80" fmla="*/ 747 w 888"/>
              <a:gd name="T81" fmla="*/ 341 h 925"/>
              <a:gd name="T82" fmla="*/ 755 w 888"/>
              <a:gd name="T83" fmla="*/ 359 h 925"/>
              <a:gd name="T84" fmla="*/ 644 w 888"/>
              <a:gd name="T85" fmla="*/ 345 h 925"/>
              <a:gd name="T86" fmla="*/ 644 w 888"/>
              <a:gd name="T87" fmla="*/ 373 h 925"/>
              <a:gd name="T88" fmla="*/ 755 w 888"/>
              <a:gd name="T89" fmla="*/ 359 h 925"/>
              <a:gd name="T90" fmla="*/ 653 w 888"/>
              <a:gd name="T91" fmla="*/ 377 h 925"/>
              <a:gd name="T92" fmla="*/ 653 w 888"/>
              <a:gd name="T93" fmla="*/ 405 h 925"/>
              <a:gd name="T94" fmla="*/ 744 w 888"/>
              <a:gd name="T95" fmla="*/ 391 h 925"/>
              <a:gd name="T96" fmla="*/ 750 w 888"/>
              <a:gd name="T97" fmla="*/ 155 h 925"/>
              <a:gd name="T98" fmla="*/ 760 w 888"/>
              <a:gd name="T99" fmla="*/ 145 h 925"/>
              <a:gd name="T100" fmla="*/ 642 w 888"/>
              <a:gd name="T101" fmla="*/ 107 h 925"/>
              <a:gd name="T102" fmla="*/ 750 w 888"/>
              <a:gd name="T103" fmla="*/ 15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8" h="925">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9" name="TextBox 38"/>
          <p:cNvSpPr txBox="1"/>
          <p:nvPr/>
        </p:nvSpPr>
        <p:spPr>
          <a:xfrm>
            <a:off x="1349564" y="5092442"/>
            <a:ext cx="4752528" cy="784830"/>
          </a:xfrm>
          <a:prstGeom prst="rect">
            <a:avLst/>
          </a:prstGeom>
          <a:noFill/>
        </p:spPr>
        <p:txBody>
          <a:bodyPr wrap="square" rtlCol="0">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349564" y="4653136"/>
            <a:ext cx="1569660" cy="458908"/>
          </a:xfrm>
          <a:prstGeom prst="rect">
            <a:avLst/>
          </a:prstGeom>
          <a:noFill/>
        </p:spPr>
        <p:txBody>
          <a:bodyPr wrap="non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41" name="TextBox 40"/>
          <p:cNvSpPr txBox="1"/>
          <p:nvPr/>
        </p:nvSpPr>
        <p:spPr>
          <a:xfrm>
            <a:off x="6969663" y="5092442"/>
            <a:ext cx="4310118" cy="784830"/>
          </a:xfrm>
          <a:prstGeom prst="rect">
            <a:avLst/>
          </a:prstGeom>
          <a:noFill/>
        </p:spPr>
        <p:txBody>
          <a:bodyPr wrap="square" rtlCol="0">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969663" y="4653136"/>
            <a:ext cx="1569660" cy="458908"/>
          </a:xfrm>
          <a:prstGeom prst="rect">
            <a:avLst/>
          </a:prstGeom>
          <a:noFill/>
        </p:spPr>
        <p:txBody>
          <a:bodyPr wrap="non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up)">
                                      <p:cBhvr>
                                        <p:cTn id="28" dur="500"/>
                                        <p:tgtEl>
                                          <p:spTgt spid="28"/>
                                        </p:tgtEl>
                                      </p:cBhvr>
                                    </p:animEffect>
                                  </p:childTnLst>
                                </p:cTn>
                              </p:par>
                            </p:childTnLst>
                          </p:cTn>
                        </p:par>
                        <p:par>
                          <p:cTn id="29" fill="hold">
                            <p:stCondLst>
                              <p:cond delay="1750"/>
                            </p:stCondLst>
                            <p:childTnLst>
                              <p:par>
                                <p:cTn id="30" presetID="49" presetClass="entr" presetSubtype="0" decel="10000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 calcmode="lin" valueType="num">
                                      <p:cBhvr>
                                        <p:cTn id="34" dur="500" fill="hold"/>
                                        <p:tgtEl>
                                          <p:spTgt spid="31"/>
                                        </p:tgtEl>
                                        <p:attrNameLst>
                                          <p:attrName>style.rotation</p:attrName>
                                        </p:attrNameLst>
                                      </p:cBhvr>
                                      <p:tavLst>
                                        <p:tav tm="0">
                                          <p:val>
                                            <p:fltVal val="360"/>
                                          </p:val>
                                        </p:tav>
                                        <p:tav tm="100000">
                                          <p:val>
                                            <p:fltVal val="0"/>
                                          </p:val>
                                        </p:tav>
                                      </p:tavLst>
                                    </p:anim>
                                    <p:animEffect transition="in" filter="fade">
                                      <p:cBhvr>
                                        <p:cTn id="35" dur="500"/>
                                        <p:tgtEl>
                                          <p:spTgt spid="31"/>
                                        </p:tgtEl>
                                      </p:cBhvr>
                                    </p:animEffect>
                                  </p:childTnLst>
                                </p:cTn>
                              </p:par>
                            </p:childTnLst>
                          </p:cTn>
                        </p:par>
                        <p:par>
                          <p:cTn id="36" fill="hold">
                            <p:stCondLst>
                              <p:cond delay="2250"/>
                            </p:stCondLst>
                            <p:childTnLst>
                              <p:par>
                                <p:cTn id="37" presetID="1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p:tgtEl>
                                          <p:spTgt spid="32"/>
                                        </p:tgtEl>
                                        <p:attrNameLst>
                                          <p:attrName>ppt_x</p:attrName>
                                        </p:attrNameLst>
                                      </p:cBhvr>
                                      <p:tavLst>
                                        <p:tav tm="0">
                                          <p:val>
                                            <p:strVal val="#ppt_x-#ppt_w*1.125000"/>
                                          </p:val>
                                        </p:tav>
                                        <p:tav tm="100000">
                                          <p:val>
                                            <p:strVal val="#ppt_x"/>
                                          </p:val>
                                        </p:tav>
                                      </p:tavLst>
                                    </p:anim>
                                    <p:animEffect transition="in" filter="wipe(right)">
                                      <p:cBhvr>
                                        <p:cTn id="40" dur="500"/>
                                        <p:tgtEl>
                                          <p:spTgt spid="32"/>
                                        </p:tgtEl>
                                      </p:cBhvr>
                                    </p:animEffect>
                                  </p:childTnLst>
                                </p:cTn>
                              </p:par>
                            </p:childTnLst>
                          </p:cTn>
                        </p:par>
                        <p:par>
                          <p:cTn id="41" fill="hold">
                            <p:stCondLst>
                              <p:cond delay="2750"/>
                            </p:stCondLst>
                            <p:childTnLst>
                              <p:par>
                                <p:cTn id="42" presetID="12" presetClass="entr" presetSubtype="2"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p:tgtEl>
                                          <p:spTgt spid="34"/>
                                        </p:tgtEl>
                                        <p:attrNameLst>
                                          <p:attrName>ppt_x</p:attrName>
                                        </p:attrNameLst>
                                      </p:cBhvr>
                                      <p:tavLst>
                                        <p:tav tm="0">
                                          <p:val>
                                            <p:strVal val="#ppt_x+#ppt_w*1.125000"/>
                                          </p:val>
                                        </p:tav>
                                        <p:tav tm="100000">
                                          <p:val>
                                            <p:strVal val="#ppt_x"/>
                                          </p:val>
                                        </p:tav>
                                      </p:tavLst>
                                    </p:anim>
                                    <p:animEffect transition="in" filter="wipe(left)">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3250"/>
                            </p:stCondLst>
                            <p:childTnLst>
                              <p:par>
                                <p:cTn id="50" presetID="49" presetClass="entr" presetSubtype="0" decel="10000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 calcmode="lin" valueType="num">
                                      <p:cBhvr>
                                        <p:cTn id="54" dur="500" fill="hold"/>
                                        <p:tgtEl>
                                          <p:spTgt spid="30"/>
                                        </p:tgtEl>
                                        <p:attrNameLst>
                                          <p:attrName>style.rotation</p:attrName>
                                        </p:attrNameLst>
                                      </p:cBhvr>
                                      <p:tavLst>
                                        <p:tav tm="0">
                                          <p:val>
                                            <p:fltVal val="360"/>
                                          </p:val>
                                        </p:tav>
                                        <p:tav tm="100000">
                                          <p:val>
                                            <p:fltVal val="0"/>
                                          </p:val>
                                        </p:tav>
                                      </p:tavLst>
                                    </p:anim>
                                    <p:animEffect transition="in" filter="fade">
                                      <p:cBhvr>
                                        <p:cTn id="55" dur="500"/>
                                        <p:tgtEl>
                                          <p:spTgt spid="30"/>
                                        </p:tgtEl>
                                      </p:cBhvr>
                                    </p:animEffect>
                                  </p:childTnLst>
                                </p:cTn>
                              </p:par>
                            </p:childTnLst>
                          </p:cTn>
                        </p:par>
                        <p:par>
                          <p:cTn id="56" fill="hold">
                            <p:stCondLst>
                              <p:cond delay="3750"/>
                            </p:stCondLst>
                            <p:childTnLst>
                              <p:par>
                                <p:cTn id="57" presetID="12" presetClass="entr" presetSubtype="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left)">
                                      <p:cBhvr>
                                        <p:cTn id="60" dur="500"/>
                                        <p:tgtEl>
                                          <p:spTgt spid="29"/>
                                        </p:tgtEl>
                                      </p:cBhvr>
                                    </p:animEffect>
                                  </p:childTnLst>
                                </p:cTn>
                              </p:par>
                            </p:childTnLst>
                          </p:cTn>
                        </p:par>
                        <p:par>
                          <p:cTn id="61" fill="hold">
                            <p:stCondLst>
                              <p:cond delay="4250"/>
                            </p:stCondLst>
                            <p:childTnLst>
                              <p:par>
                                <p:cTn id="62" presetID="12" presetClass="entr" presetSubtype="8"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p:tgtEl>
                                          <p:spTgt spid="33"/>
                                        </p:tgtEl>
                                        <p:attrNameLst>
                                          <p:attrName>ppt_x</p:attrName>
                                        </p:attrNameLst>
                                      </p:cBhvr>
                                      <p:tavLst>
                                        <p:tav tm="0">
                                          <p:val>
                                            <p:strVal val="#ppt_x-#ppt_w*1.125000"/>
                                          </p:val>
                                        </p:tav>
                                        <p:tav tm="100000">
                                          <p:val>
                                            <p:strVal val="#ppt_x"/>
                                          </p:val>
                                        </p:tav>
                                      </p:tavLst>
                                    </p:anim>
                                    <p:animEffect transition="in" filter="wipe(right)">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4750"/>
                            </p:stCondLst>
                            <p:childTnLst>
                              <p:par>
                                <p:cTn id="70" presetID="22" presetClass="entr" presetSubtype="8"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par>
                          <p:cTn id="76" fill="hold">
                            <p:stCondLst>
                              <p:cond delay="5250"/>
                            </p:stCondLst>
                            <p:childTnLst>
                              <p:par>
                                <p:cTn id="77" presetID="2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Graphic spid="28" grpId="0">
        <p:bldAsOne/>
      </p:bldGraphic>
      <p:bldP spid="29" grpId="0" animBg="1"/>
      <p:bldP spid="30" grpId="0" animBg="1"/>
      <p:bldP spid="31" grpId="0" animBg="1"/>
      <p:bldP spid="32" grpId="0" animBg="1"/>
      <p:bldP spid="33" grpId="0"/>
      <p:bldP spid="34" grpId="0"/>
      <p:bldP spid="38" grpId="0" animBg="1"/>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运营形式</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28371" y="1996104"/>
            <a:ext cx="2714265" cy="1372104"/>
          </a:xfrm>
          <a:prstGeom prst="rect">
            <a:avLst/>
          </a:prstGeom>
          <a:blipFill dpi="0" rotWithShape="0">
            <a:blip r:embed="rId1" cstate="screen"/>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4723441" y="1996104"/>
            <a:ext cx="2714265" cy="1372104"/>
          </a:xfrm>
          <a:prstGeom prst="rect">
            <a:avLst/>
          </a:prstGeom>
          <a:blipFill dpi="0" rotWithShape="0">
            <a:blip r:embed="rId2" cstate="screen"/>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7747777" y="1996104"/>
            <a:ext cx="2714265" cy="1372104"/>
          </a:xfrm>
          <a:prstGeom prst="rect">
            <a:avLst/>
          </a:prstGeom>
          <a:blipFill dpi="0" rotWithShape="0">
            <a:blip r:embed="rId3" cstate="screen"/>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1728370" y="1628800"/>
            <a:ext cx="2714265" cy="367304"/>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dirty="0">
                <a:latin typeface="微软雅黑" panose="020B0503020204020204" pitchFamily="34" charset="-122"/>
                <a:ea typeface="微软雅黑" panose="020B0503020204020204" pitchFamily="34" charset="-122"/>
              </a:rPr>
              <a:t>线下门店</a:t>
            </a:r>
            <a:endParaRPr lang="zh-CN" altLang="en-US" sz="1800" dirty="0">
              <a:latin typeface="微软雅黑" panose="020B0503020204020204" pitchFamily="34" charset="-122"/>
              <a:ea typeface="微软雅黑" panose="020B0503020204020204" pitchFamily="34" charset="-122"/>
            </a:endParaRPr>
          </a:p>
        </p:txBody>
      </p:sp>
      <p:sp>
        <p:nvSpPr>
          <p:cNvPr id="10" name="矩形 9"/>
          <p:cNvSpPr/>
          <p:nvPr/>
        </p:nvSpPr>
        <p:spPr>
          <a:xfrm>
            <a:off x="4723440" y="1628800"/>
            <a:ext cx="2714265" cy="367304"/>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dirty="0">
                <a:latin typeface="微软雅黑" panose="020B0503020204020204" pitchFamily="34" charset="-122"/>
                <a:ea typeface="微软雅黑" panose="020B0503020204020204" pitchFamily="34" charset="-122"/>
              </a:rPr>
              <a:t>电脑终端</a:t>
            </a:r>
            <a:endParaRPr lang="zh-CN" altLang="en-US" sz="1800" dirty="0">
              <a:latin typeface="微软雅黑" panose="020B0503020204020204" pitchFamily="34" charset="-122"/>
              <a:ea typeface="微软雅黑" panose="020B0503020204020204" pitchFamily="34" charset="-122"/>
            </a:endParaRPr>
          </a:p>
        </p:txBody>
      </p:sp>
      <p:sp>
        <p:nvSpPr>
          <p:cNvPr id="11" name="矩形 10"/>
          <p:cNvSpPr/>
          <p:nvPr/>
        </p:nvSpPr>
        <p:spPr>
          <a:xfrm>
            <a:off x="7747776" y="1628800"/>
            <a:ext cx="2714265" cy="367304"/>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dirty="0">
                <a:latin typeface="微软雅黑" panose="020B0503020204020204" pitchFamily="34" charset="-122"/>
                <a:ea typeface="微软雅黑" panose="020B0503020204020204" pitchFamily="34" charset="-122"/>
              </a:rPr>
              <a:t>手机应用</a:t>
            </a:r>
            <a:endParaRPr lang="zh-CN" altLang="en-US" sz="1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630711" y="3530856"/>
            <a:ext cx="2811925" cy="491994"/>
          </a:xfrm>
          <a:prstGeom prst="rect">
            <a:avLst/>
          </a:prstGeom>
          <a:noFill/>
        </p:spPr>
        <p:txBody>
          <a:bodyPr wrap="square" rtlCol="0">
            <a:spAutoFit/>
          </a:bodyPr>
          <a:lstStyle/>
          <a:p>
            <a:pPr algn="just">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09327" y="3530856"/>
            <a:ext cx="2728379" cy="491994"/>
          </a:xfrm>
          <a:prstGeom prst="rect">
            <a:avLst/>
          </a:prstGeom>
          <a:noFill/>
        </p:spPr>
        <p:txBody>
          <a:bodyPr wrap="square" rtlCol="0">
            <a:spAutoFit/>
          </a:bodyPr>
          <a:lstStyle/>
          <a:p>
            <a:pPr algn="just">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747777" y="3530856"/>
            <a:ext cx="2714265" cy="702052"/>
          </a:xfrm>
          <a:prstGeom prst="rect">
            <a:avLst/>
          </a:prstGeom>
          <a:noFill/>
        </p:spPr>
        <p:txBody>
          <a:bodyPr wrap="square" rtlCol="0">
            <a:spAutoFit/>
          </a:bodyPr>
          <a:lstStyle/>
          <a:p>
            <a:pPr algn="just">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Rectangle 5"/>
          <p:cNvSpPr/>
          <p:nvPr/>
        </p:nvSpPr>
        <p:spPr bwMode="auto">
          <a:xfrm>
            <a:off x="1728371" y="4796520"/>
            <a:ext cx="8733672" cy="7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225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down)">
                                      <p:cBhvr>
                                        <p:cTn id="45" dur="500"/>
                                        <p:tgtEl>
                                          <p:spTgt spid="1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p:tgtEl>
                                          <p:spTgt spid="11"/>
                                        </p:tgtEl>
                                        <p:attrNameLst>
                                          <p:attrName>ppt_y</p:attrName>
                                        </p:attrNameLst>
                                      </p:cBhvr>
                                      <p:tavLst>
                                        <p:tav tm="0">
                                          <p:val>
                                            <p:strVal val="#ppt_y-#ppt_h*1.125000"/>
                                          </p:val>
                                        </p:tav>
                                        <p:tav tm="100000">
                                          <p:val>
                                            <p:strVal val="#ppt_y"/>
                                          </p:val>
                                        </p:tav>
                                      </p:tavLst>
                                    </p:anim>
                                    <p:animEffect transition="in" filter="wipe(down)">
                                      <p:cBhvr>
                                        <p:cTn id="49" dur="500"/>
                                        <p:tgtEl>
                                          <p:spTgt spid="11"/>
                                        </p:tgtEl>
                                      </p:cBhvr>
                                    </p:animEffect>
                                  </p:childTnLst>
                                </p:cTn>
                              </p:par>
                            </p:childTnLst>
                          </p:cTn>
                        </p:par>
                        <p:par>
                          <p:cTn id="50" fill="hold">
                            <p:stCondLst>
                              <p:cond delay="2750"/>
                            </p:stCondLst>
                            <p:childTnLst>
                              <p:par>
                                <p:cTn id="51" presetID="14" presetClass="entr" presetSubtype="10" fill="hold" grpId="0" nodeType="after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200"/>
                                        <p:tgtEl>
                                          <p:spTgt spid="12"/>
                                        </p:tgtEl>
                                      </p:cBhvr>
                                    </p:animEffect>
                                  </p:childTnLst>
                                </p:cTn>
                              </p:par>
                              <p:par>
                                <p:cTn id="54" presetID="14" presetClass="entr" presetSubtype="10" fill="hold" grpId="0" nodeType="with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200"/>
                                        <p:tgtEl>
                                          <p:spTgt spid="13"/>
                                        </p:tgtEl>
                                      </p:cBhvr>
                                    </p:animEffect>
                                  </p:childTnLst>
                                </p:cTn>
                              </p:par>
                              <p:par>
                                <p:cTn id="57" presetID="14" presetClass="entr" presetSubtype="10" fill="hold" grpId="0" nodeType="with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200"/>
                                        <p:tgtEl>
                                          <p:spTgt spid="14"/>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项目优势</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38"/>
          <p:cNvGrpSpPr/>
          <p:nvPr/>
        </p:nvGrpSpPr>
        <p:grpSpPr bwMode="auto">
          <a:xfrm>
            <a:off x="244301" y="1862535"/>
            <a:ext cx="6546850" cy="3749675"/>
            <a:chOff x="2007319" y="1438225"/>
            <a:chExt cx="8493749" cy="4865200"/>
          </a:xfrm>
        </p:grpSpPr>
        <p:sp>
          <p:nvSpPr>
            <p:cNvPr id="7" name="Freeform 39"/>
            <p:cNvSpPr/>
            <p:nvPr/>
          </p:nvSpPr>
          <p:spPr bwMode="auto">
            <a:xfrm>
              <a:off x="2007319" y="6114624"/>
              <a:ext cx="4278332" cy="188801"/>
            </a:xfrm>
            <a:custGeom>
              <a:avLst/>
              <a:gdLst>
                <a:gd name="T0" fmla="*/ 0 w 885"/>
                <a:gd name="T1" fmla="*/ 77457 h 39"/>
                <a:gd name="T2" fmla="*/ 377073 w 885"/>
                <a:gd name="T3" fmla="*/ 188801 h 39"/>
                <a:gd name="T4" fmla="*/ 4278332 w 885"/>
                <a:gd name="T5" fmla="*/ 188801 h 39"/>
                <a:gd name="T6" fmla="*/ 4278332 w 885"/>
                <a:gd name="T7" fmla="*/ 0 h 39"/>
                <a:gd name="T8" fmla="*/ 0 w 885"/>
                <a:gd name="T9" fmla="*/ 0 h 39"/>
                <a:gd name="T10" fmla="*/ 0 w 885"/>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40"/>
            <p:cNvSpPr/>
            <p:nvPr/>
          </p:nvSpPr>
          <p:spPr bwMode="auto">
            <a:xfrm>
              <a:off x="6222734" y="6114624"/>
              <a:ext cx="4278332" cy="188801"/>
            </a:xfrm>
            <a:custGeom>
              <a:avLst/>
              <a:gdLst>
                <a:gd name="T0" fmla="*/ 4278332 w 884"/>
                <a:gd name="T1" fmla="*/ 77457 h 39"/>
                <a:gd name="T2" fmla="*/ 3900832 w 884"/>
                <a:gd name="T3" fmla="*/ 188801 h 39"/>
                <a:gd name="T4" fmla="*/ 0 w 884"/>
                <a:gd name="T5" fmla="*/ 188801 h 39"/>
                <a:gd name="T6" fmla="*/ 0 w 884"/>
                <a:gd name="T7" fmla="*/ 0 h 39"/>
                <a:gd name="T8" fmla="*/ 4278332 w 884"/>
                <a:gd name="T9" fmla="*/ 0 h 39"/>
                <a:gd name="T10" fmla="*/ 4278332 w 884"/>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1"/>
            <p:cNvSpPr/>
            <p:nvPr/>
          </p:nvSpPr>
          <p:spPr bwMode="auto">
            <a:xfrm>
              <a:off x="2868228" y="1438225"/>
              <a:ext cx="6839899" cy="4667461"/>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a:lstStyle/>
            <a:p>
              <a:pPr eaLnBrk="1" fontAlgn="auto" hangingPunct="1">
                <a:spcBef>
                  <a:spcPts val="0"/>
                </a:spcBef>
                <a:spcAft>
                  <a:spcPts val="0"/>
                </a:spcAft>
                <a:defRPr/>
              </a:pPr>
              <a:endParaRPr lang="id-ID">
                <a:latin typeface="Roboto Light"/>
              </a:endParaRPr>
            </a:p>
          </p:txBody>
        </p:sp>
        <p:sp>
          <p:nvSpPr>
            <p:cNvPr id="10" name="Rectangle 42"/>
            <p:cNvSpPr>
              <a:spLocks noChangeArrowheads="1"/>
            </p:cNvSpPr>
            <p:nvPr/>
          </p:nvSpPr>
          <p:spPr bwMode="auto">
            <a:xfrm>
              <a:off x="2007319" y="6037714"/>
              <a:ext cx="8493749" cy="154483"/>
            </a:xfrm>
            <a:prstGeom prst="rect">
              <a:avLst/>
            </a:prstGeom>
            <a:solidFill>
              <a:schemeClr val="bg1">
                <a:lumMod val="95000"/>
              </a:schemeClr>
            </a:solidFill>
            <a:ln>
              <a:noFill/>
            </a:ln>
          </p:spPr>
          <p:txBody>
            <a:bodyPr/>
            <a:lstStyle/>
            <a:p>
              <a:pPr eaLnBrk="1" fontAlgn="auto" hangingPunct="1">
                <a:spcBef>
                  <a:spcPts val="0"/>
                </a:spcBef>
                <a:spcAft>
                  <a:spcPts val="0"/>
                </a:spcAft>
                <a:defRPr/>
              </a:pPr>
              <a:endParaRPr lang="id-ID">
                <a:latin typeface="Roboto Light"/>
              </a:endParaRPr>
            </a:p>
          </p:txBody>
        </p:sp>
        <p:sp>
          <p:nvSpPr>
            <p:cNvPr id="11" name="Freeform 43"/>
            <p:cNvSpPr/>
            <p:nvPr/>
          </p:nvSpPr>
          <p:spPr bwMode="auto">
            <a:xfrm>
              <a:off x="5641962" y="6037170"/>
              <a:ext cx="1219614" cy="87138"/>
            </a:xfrm>
            <a:custGeom>
              <a:avLst/>
              <a:gdLst>
                <a:gd name="T0" fmla="*/ 0 w 252"/>
                <a:gd name="T1" fmla="*/ 0 h 18"/>
                <a:gd name="T2" fmla="*/ 106474 w 252"/>
                <a:gd name="T3" fmla="*/ 87138 h 18"/>
                <a:gd name="T4" fmla="*/ 1113140 w 252"/>
                <a:gd name="T5" fmla="*/ 87138 h 18"/>
                <a:gd name="T6" fmla="*/ 1219614 w 252"/>
                <a:gd name="T7" fmla="*/ 0 h 18"/>
                <a:gd name="T8" fmla="*/ 0 w 25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Rectangle 44"/>
            <p:cNvSpPr>
              <a:spLocks noChangeArrowheads="1"/>
            </p:cNvSpPr>
            <p:nvPr/>
          </p:nvSpPr>
          <p:spPr bwMode="auto">
            <a:xfrm>
              <a:off x="3096843" y="1732774"/>
              <a:ext cx="6382669" cy="4033049"/>
            </a:xfrm>
            <a:prstGeom prst="rect">
              <a:avLst/>
            </a:prstGeom>
            <a:blipFill>
              <a:blip r:embed="rId1" cstate="screen"/>
              <a:stretch>
                <a:fillRect/>
              </a:stretch>
            </a:blipFill>
            <a:ln>
              <a:noFill/>
            </a:ln>
          </p:spPr>
          <p:txBody>
            <a:bodyPr/>
            <a:lstStyle/>
            <a:p>
              <a:pPr eaLnBrk="1" fontAlgn="auto" hangingPunct="1">
                <a:spcBef>
                  <a:spcPts val="0"/>
                </a:spcBef>
                <a:spcAft>
                  <a:spcPts val="0"/>
                </a:spcAft>
                <a:defRPr/>
              </a:pPr>
              <a:endParaRPr lang="id-ID">
                <a:latin typeface="Roboto Light"/>
              </a:endParaRPr>
            </a:p>
          </p:txBody>
        </p:sp>
        <p:sp>
          <p:nvSpPr>
            <p:cNvPr id="13" name="Oval 45"/>
            <p:cNvSpPr/>
            <p:nvPr/>
          </p:nvSpPr>
          <p:spPr>
            <a:xfrm>
              <a:off x="6252135" y="1545334"/>
              <a:ext cx="78264" cy="803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4" name="Oval 4"/>
          <p:cNvSpPr/>
          <p:nvPr/>
        </p:nvSpPr>
        <p:spPr>
          <a:xfrm>
            <a:off x="6620792" y="1867814"/>
            <a:ext cx="676215" cy="67621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01</a:t>
            </a:r>
            <a:endParaRPr lang="id-ID" dirty="0">
              <a:latin typeface="Impact MT Std" pitchFamily="34" charset="0"/>
              <a:ea typeface="微软雅黑" panose="020B0503020204020204" pitchFamily="34" charset="-122"/>
            </a:endParaRPr>
          </a:p>
        </p:txBody>
      </p:sp>
      <p:grpSp>
        <p:nvGrpSpPr>
          <p:cNvPr id="15" name="组合 14"/>
          <p:cNvGrpSpPr/>
          <p:nvPr/>
        </p:nvGrpSpPr>
        <p:grpSpPr>
          <a:xfrm>
            <a:off x="7367579" y="1844824"/>
            <a:ext cx="4317544" cy="722194"/>
            <a:chOff x="7175326" y="1196752"/>
            <a:chExt cx="4317544" cy="722194"/>
          </a:xfrm>
        </p:grpSpPr>
        <p:sp>
          <p:nvSpPr>
            <p:cNvPr id="16"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7"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8" name="Oval 4"/>
          <p:cNvSpPr/>
          <p:nvPr/>
        </p:nvSpPr>
        <p:spPr>
          <a:xfrm>
            <a:off x="6623728" y="2860798"/>
            <a:ext cx="676215" cy="67621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02</a:t>
            </a:r>
            <a:endParaRPr lang="id-ID" dirty="0">
              <a:latin typeface="Impact MT Std" pitchFamily="34" charset="0"/>
              <a:ea typeface="微软雅黑" panose="020B0503020204020204" pitchFamily="34" charset="-122"/>
            </a:endParaRPr>
          </a:p>
        </p:txBody>
      </p:sp>
      <p:grpSp>
        <p:nvGrpSpPr>
          <p:cNvPr id="19" name="组合 18"/>
          <p:cNvGrpSpPr/>
          <p:nvPr/>
        </p:nvGrpSpPr>
        <p:grpSpPr>
          <a:xfrm>
            <a:off x="7370515" y="2837808"/>
            <a:ext cx="4317544" cy="722194"/>
            <a:chOff x="7175326" y="1196752"/>
            <a:chExt cx="4317544" cy="722194"/>
          </a:xfrm>
        </p:grpSpPr>
        <p:sp>
          <p:nvSpPr>
            <p:cNvPr id="20"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2" name="Oval 4"/>
          <p:cNvSpPr/>
          <p:nvPr/>
        </p:nvSpPr>
        <p:spPr>
          <a:xfrm>
            <a:off x="6647499" y="3866796"/>
            <a:ext cx="676215" cy="67621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03</a:t>
            </a:r>
            <a:endParaRPr lang="id-ID" dirty="0">
              <a:latin typeface="Impact MT Std" pitchFamily="34" charset="0"/>
              <a:ea typeface="微软雅黑" panose="020B0503020204020204" pitchFamily="34" charset="-122"/>
            </a:endParaRPr>
          </a:p>
        </p:txBody>
      </p:sp>
      <p:grpSp>
        <p:nvGrpSpPr>
          <p:cNvPr id="23" name="组合 22"/>
          <p:cNvGrpSpPr/>
          <p:nvPr/>
        </p:nvGrpSpPr>
        <p:grpSpPr>
          <a:xfrm>
            <a:off x="7394286" y="3843806"/>
            <a:ext cx="4317544" cy="722194"/>
            <a:chOff x="7175326" y="1196752"/>
            <a:chExt cx="4317544" cy="722194"/>
          </a:xfrm>
        </p:grpSpPr>
        <p:sp>
          <p:nvSpPr>
            <p:cNvPr id="24"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5"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6" name="Oval 4"/>
          <p:cNvSpPr/>
          <p:nvPr/>
        </p:nvSpPr>
        <p:spPr>
          <a:xfrm>
            <a:off x="6647499" y="4890036"/>
            <a:ext cx="676215" cy="67621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04</a:t>
            </a:r>
            <a:endParaRPr lang="id-ID" dirty="0">
              <a:latin typeface="Impact MT Std" pitchFamily="34" charset="0"/>
              <a:ea typeface="微软雅黑" panose="020B0503020204020204" pitchFamily="34" charset="-122"/>
            </a:endParaRPr>
          </a:p>
        </p:txBody>
      </p:sp>
      <p:grpSp>
        <p:nvGrpSpPr>
          <p:cNvPr id="27" name="组合 26"/>
          <p:cNvGrpSpPr/>
          <p:nvPr/>
        </p:nvGrpSpPr>
        <p:grpSpPr>
          <a:xfrm>
            <a:off x="7394286" y="4867046"/>
            <a:ext cx="4317544" cy="722194"/>
            <a:chOff x="7175326" y="1196752"/>
            <a:chExt cx="4317544" cy="722194"/>
          </a:xfrm>
        </p:grpSpPr>
        <p:sp>
          <p:nvSpPr>
            <p:cNvPr id="28"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375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25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475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4" grpId="0" animBg="1"/>
      <p:bldP spid="18" grpId="0" animBg="1"/>
      <p:bldP spid="22"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Users\Administrator\Desktop\56d684a0446de.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4000"/>
                    </a14:imgEffect>
                  </a14:imgLayer>
                </a14:imgProps>
              </a:ext>
            </a:extLst>
          </a:blip>
          <a:srcRect/>
          <a:stretch>
            <a:fillRect/>
          </a:stretch>
        </p:blipFill>
        <p:spPr bwMode="auto">
          <a:xfrm>
            <a:off x="5408898" y="1484784"/>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5159102" y="1930797"/>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rPr>
              <a:t>3</a:t>
            </a:r>
            <a:endPar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endParaRPr>
          </a:p>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TextBox 59"/>
          <p:cNvSpPr>
            <a:spLocks noChangeArrowheads="1"/>
          </p:cNvSpPr>
          <p:nvPr/>
        </p:nvSpPr>
        <p:spPr bwMode="auto">
          <a:xfrm flipH="1">
            <a:off x="4655046" y="3108428"/>
            <a:ext cx="2808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市场分析</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4"/>
          <p:cNvSpPr txBox="1">
            <a:spLocks noChangeArrowheads="1"/>
          </p:cNvSpPr>
          <p:nvPr/>
        </p:nvSpPr>
        <p:spPr bwMode="auto">
          <a:xfrm>
            <a:off x="4222998" y="4132810"/>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pic>
        <p:nvPicPr>
          <p:cNvPr id="21" name="Picture 8" descr="C:\Users\Administrator\Desktop\5726dbba6624d.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4000"/>
                    </a14:imgEffect>
                  </a14:imgLayer>
                </a14:imgProps>
              </a:ext>
            </a:extLst>
          </a:blip>
          <a:srcRect/>
          <a:stretch>
            <a:fillRect/>
          </a:stretch>
        </p:blipFill>
        <p:spPr bwMode="auto">
          <a:xfrm>
            <a:off x="8903518" y="47667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
                    </a14:imgEffect>
                  </a14:imgLayer>
                </a14:imgProps>
              </a:ext>
            </a:extLst>
          </a:blip>
          <a:srcRect/>
          <a:stretch>
            <a:fillRect/>
          </a:stretch>
        </p:blipFill>
        <p:spPr bwMode="auto">
          <a:xfrm>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Administrator\Desktop\56d684a0446de.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istrator\Desktop\56d684a0446de.png"/>
          <p:cNvPicPr>
            <a:picLocks noChangeAspect="1" noChangeArrowheads="1"/>
          </p:cNvPicPr>
          <p:nvPr/>
        </p:nvPicPr>
        <p:blipFill>
          <a:blip r:embed="rId12" cstate="screen">
            <a:extLst>
              <a:ext uri="{BEBA8EAE-BF5A-486C-A8C5-ECC9F3942E4B}">
                <a14:imgProps xmlns:a14="http://schemas.microsoft.com/office/drawing/2010/main">
                  <a14:imgLayer r:embed="rId11">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par>
                          <p:cTn id="10" fill="hold">
                            <p:stCondLst>
                              <p:cond delay="15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52"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Scale>
                                      <p:cBhvr>
                                        <p:cTn id="3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
                                        </p:tgtEl>
                                        <p:attrNameLst>
                                          <p:attrName>ppt_x</p:attrName>
                                          <p:attrName>ppt_y</p:attrName>
                                        </p:attrNameLst>
                                      </p:cBhvr>
                                    </p:animMotion>
                                    <p:animEffect transition="in" filter="fade">
                                      <p:cBhvr>
                                        <p:cTn id="33" dur="1000"/>
                                        <p:tgtEl>
                                          <p:spTgt spid="22"/>
                                        </p:tgtEl>
                                      </p:cBhvr>
                                    </p:animEffect>
                                  </p:childTnLst>
                                </p:cTn>
                              </p:par>
                              <p:par>
                                <p:cTn id="34" presetID="52" presetClass="entr" presetSubtype="0"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Scale>
                                      <p:cBhvr>
                                        <p:cTn id="3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5"/>
                                        </p:tgtEl>
                                        <p:attrNameLst>
                                          <p:attrName>ppt_x</p:attrName>
                                          <p:attrName>ppt_y</p:attrName>
                                        </p:attrNameLst>
                                      </p:cBhvr>
                                    </p:animMotion>
                                    <p:animEffect transition="in" filter="fade">
                                      <p:cBhvr>
                                        <p:cTn id="38" dur="1000"/>
                                        <p:tgtEl>
                                          <p:spTgt spid="25"/>
                                        </p:tgtEl>
                                      </p:cBhvr>
                                    </p:animEffect>
                                  </p:childTnLst>
                                </p:cTn>
                              </p:par>
                              <p:par>
                                <p:cTn id="39" presetID="52" presetClass="entr" presetSubtype="0"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Scale>
                                      <p:cBhvr>
                                        <p:cTn id="4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6"/>
                                        </p:tgtEl>
                                        <p:attrNameLst>
                                          <p:attrName>ppt_x</p:attrName>
                                          <p:attrName>ppt_y</p:attrName>
                                        </p:attrNameLst>
                                      </p:cBhvr>
                                    </p:animMotion>
                                    <p:animEffect transition="in" filter="fade">
                                      <p:cBhvr>
                                        <p:cTn id="43" dur="1000"/>
                                        <p:tgtEl>
                                          <p:spTgt spid="26"/>
                                        </p:tgtEl>
                                      </p:cBhvr>
                                    </p:animEffect>
                                  </p:childTnLst>
                                </p:cTn>
                              </p:par>
                              <p:par>
                                <p:cTn id="44" presetID="52"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Scale>
                                      <p:cBhvr>
                                        <p:cTn id="4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3"/>
                                        </p:tgtEl>
                                        <p:attrNameLst>
                                          <p:attrName>ppt_x</p:attrName>
                                          <p:attrName>ppt_y</p:attrName>
                                        </p:attrNameLst>
                                      </p:cBhvr>
                                    </p:animMotion>
                                    <p:animEffect transition="in" filter="fade">
                                      <p:cBhvr>
                                        <p:cTn id="48" dur="1000"/>
                                        <p:tgtEl>
                                          <p:spTgt spid="23"/>
                                        </p:tgtEl>
                                      </p:cBhvr>
                                    </p:animEffect>
                                  </p:childTnLst>
                                </p:cTn>
                              </p:par>
                              <p:par>
                                <p:cTn id="49" presetID="52" presetClass="entr" presetSubtype="0" fill="hold" nodeType="withEffect">
                                  <p:stCondLst>
                                    <p:cond delay="500"/>
                                  </p:stCondLst>
                                  <p:childTnLst>
                                    <p:set>
                                      <p:cBhvr>
                                        <p:cTn id="50" dur="1" fill="hold">
                                          <p:stCondLst>
                                            <p:cond delay="0"/>
                                          </p:stCondLst>
                                        </p:cTn>
                                        <p:tgtEl>
                                          <p:spTgt spid="24"/>
                                        </p:tgtEl>
                                        <p:attrNameLst>
                                          <p:attrName>style.visibility</p:attrName>
                                        </p:attrNameLst>
                                      </p:cBhvr>
                                      <p:to>
                                        <p:strVal val="visible"/>
                                      </p:to>
                                    </p:set>
                                    <p:animScale>
                                      <p:cBhvr>
                                        <p:cTn id="5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4"/>
                                        </p:tgtEl>
                                        <p:attrNameLst>
                                          <p:attrName>ppt_x</p:attrName>
                                          <p:attrName>ppt_y</p:attrName>
                                        </p:attrNameLst>
                                      </p:cBhvr>
                                    </p:animMotion>
                                    <p:animEffect transition="in" filter="fade">
                                      <p:cBhvr>
                                        <p:cTn id="5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descr="C:\Users\Administrator\Desktop\5726dbba6624d.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flipV="1">
            <a:off x="-24865" y="-27384"/>
            <a:ext cx="12384767" cy="22322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9"/>
          <p:cNvSpPr>
            <a:spLocks noChangeArrowheads="1"/>
          </p:cNvSpPr>
          <p:nvPr/>
        </p:nvSpPr>
        <p:spPr bwMode="auto">
          <a:xfrm flipH="1">
            <a:off x="1198662" y="1916832"/>
            <a:ext cx="1944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目  录</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a:p>
            <a:pPr algn="ctr"/>
            <a:r>
              <a:rPr lang="en-US" altLang="zh-CN" sz="1400" dirty="0">
                <a:solidFill>
                  <a:schemeClr val="bg1">
                    <a:lumMod val="65000"/>
                  </a:schemeClr>
                </a:solidFill>
                <a:latin typeface="微软雅黑" panose="020B0503020204020204" pitchFamily="34" charset="-122"/>
                <a:ea typeface="微软雅黑" panose="020B0503020204020204" pitchFamily="34" charset="-122"/>
              </a:rPr>
              <a:t>BUSINESS REPORT</a:t>
            </a:r>
            <a:endParaRPr lang="en-US" altLang="zh-CN" sz="14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7" name="圆角矩形 26"/>
          <p:cNvSpPr/>
          <p:nvPr/>
        </p:nvSpPr>
        <p:spPr>
          <a:xfrm>
            <a:off x="1666714" y="2658077"/>
            <a:ext cx="1008112" cy="4571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321241" y="1772816"/>
            <a:ext cx="738203" cy="523220"/>
          </a:xfrm>
          <a:prstGeom prst="rect">
            <a:avLst/>
          </a:prstGeom>
          <a:noFill/>
        </p:spPr>
        <p:txBody>
          <a:bodyPr wrap="square" rtlCol="0">
            <a:spAutoFit/>
          </a:bodyPr>
          <a:lstStyle/>
          <a:p>
            <a:r>
              <a:rPr lang="en-US" altLang="zh-CN" sz="2800" dirty="0">
                <a:solidFill>
                  <a:schemeClr val="bg1">
                    <a:lumMod val="75000"/>
                  </a:schemeClr>
                </a:solidFill>
                <a:latin typeface="Impact MT Std" pitchFamily="34" charset="0"/>
                <a:ea typeface="造字工房悦圆演示版常规体" pitchFamily="50" charset="-122"/>
              </a:rPr>
              <a:t>01</a:t>
            </a:r>
            <a:endParaRPr lang="en-US" altLang="zh-CN" sz="2800" dirty="0">
              <a:solidFill>
                <a:schemeClr val="bg1">
                  <a:lumMod val="75000"/>
                </a:schemeClr>
              </a:solidFill>
              <a:latin typeface="Impact MT Std" pitchFamily="34" charset="0"/>
              <a:ea typeface="造字工房悦圆演示版常规体" pitchFamily="50" charset="-122"/>
            </a:endParaRPr>
          </a:p>
        </p:txBody>
      </p:sp>
      <p:grpSp>
        <p:nvGrpSpPr>
          <p:cNvPr id="29" name="Group 3"/>
          <p:cNvGrpSpPr/>
          <p:nvPr/>
        </p:nvGrpSpPr>
        <p:grpSpPr>
          <a:xfrm>
            <a:off x="5913138" y="1746975"/>
            <a:ext cx="4394778" cy="745921"/>
            <a:chOff x="8370955" y="2204864"/>
            <a:chExt cx="3754437" cy="745921"/>
          </a:xfrm>
        </p:grpSpPr>
        <p:sp>
          <p:nvSpPr>
            <p:cNvPr id="30" name="TextBox 29"/>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公司介绍</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370957" y="2535287"/>
              <a:ext cx="3754435"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32" name="TextBox 31"/>
          <p:cNvSpPr txBox="1"/>
          <p:nvPr/>
        </p:nvSpPr>
        <p:spPr>
          <a:xfrm>
            <a:off x="5321241" y="2708920"/>
            <a:ext cx="738203" cy="523220"/>
          </a:xfrm>
          <a:prstGeom prst="rect">
            <a:avLst/>
          </a:prstGeom>
          <a:noFill/>
        </p:spPr>
        <p:txBody>
          <a:bodyPr wrap="square" rtlCol="0">
            <a:spAutoFit/>
          </a:bodyPr>
          <a:lstStyle/>
          <a:p>
            <a:r>
              <a:rPr lang="en-US" altLang="zh-CN" sz="2800" dirty="0">
                <a:solidFill>
                  <a:schemeClr val="bg1">
                    <a:lumMod val="75000"/>
                  </a:schemeClr>
                </a:solidFill>
                <a:latin typeface="Impact MT Std" pitchFamily="34" charset="0"/>
                <a:ea typeface="造字工房悦圆演示版常规体" pitchFamily="50" charset="-122"/>
              </a:rPr>
              <a:t>02</a:t>
            </a:r>
            <a:endParaRPr lang="en-US" altLang="zh-CN" sz="2800" dirty="0">
              <a:solidFill>
                <a:schemeClr val="bg1">
                  <a:lumMod val="75000"/>
                </a:schemeClr>
              </a:solidFill>
              <a:latin typeface="Impact MT Std" pitchFamily="34" charset="0"/>
              <a:ea typeface="造字工房悦圆演示版常规体" pitchFamily="50" charset="-122"/>
            </a:endParaRPr>
          </a:p>
        </p:txBody>
      </p:sp>
      <p:grpSp>
        <p:nvGrpSpPr>
          <p:cNvPr id="33" name="Group 3"/>
          <p:cNvGrpSpPr/>
          <p:nvPr/>
        </p:nvGrpSpPr>
        <p:grpSpPr>
          <a:xfrm>
            <a:off x="5913138" y="2683079"/>
            <a:ext cx="4376656" cy="745921"/>
            <a:chOff x="8370955" y="2204864"/>
            <a:chExt cx="3738955" cy="745921"/>
          </a:xfrm>
        </p:grpSpPr>
        <p:sp>
          <p:nvSpPr>
            <p:cNvPr id="34" name="TextBox 33"/>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项目介绍</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370957" y="2535287"/>
              <a:ext cx="3738953"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36" name="TextBox 35"/>
          <p:cNvSpPr txBox="1"/>
          <p:nvPr/>
        </p:nvSpPr>
        <p:spPr>
          <a:xfrm>
            <a:off x="5321241" y="3645024"/>
            <a:ext cx="738203" cy="523220"/>
          </a:xfrm>
          <a:prstGeom prst="rect">
            <a:avLst/>
          </a:prstGeom>
          <a:noFill/>
        </p:spPr>
        <p:txBody>
          <a:bodyPr wrap="square" rtlCol="0">
            <a:spAutoFit/>
          </a:bodyPr>
          <a:lstStyle/>
          <a:p>
            <a:r>
              <a:rPr lang="en-US" altLang="zh-CN" sz="2800" dirty="0">
                <a:solidFill>
                  <a:schemeClr val="bg1">
                    <a:lumMod val="75000"/>
                  </a:schemeClr>
                </a:solidFill>
                <a:latin typeface="Impact MT Std" pitchFamily="34" charset="0"/>
                <a:ea typeface="造字工房悦圆演示版常规体" pitchFamily="50" charset="-122"/>
              </a:rPr>
              <a:t>03</a:t>
            </a:r>
            <a:endParaRPr lang="en-US" altLang="zh-CN" sz="2800" dirty="0">
              <a:solidFill>
                <a:schemeClr val="bg1">
                  <a:lumMod val="75000"/>
                </a:schemeClr>
              </a:solidFill>
              <a:latin typeface="Impact MT Std" pitchFamily="34" charset="0"/>
              <a:ea typeface="造字工房悦圆演示版常规体" pitchFamily="50" charset="-122"/>
            </a:endParaRPr>
          </a:p>
        </p:txBody>
      </p:sp>
      <p:grpSp>
        <p:nvGrpSpPr>
          <p:cNvPr id="37" name="Group 3"/>
          <p:cNvGrpSpPr/>
          <p:nvPr/>
        </p:nvGrpSpPr>
        <p:grpSpPr>
          <a:xfrm>
            <a:off x="5913138" y="3619183"/>
            <a:ext cx="4376656" cy="745921"/>
            <a:chOff x="8370955" y="2204864"/>
            <a:chExt cx="3738955" cy="745921"/>
          </a:xfrm>
        </p:grpSpPr>
        <p:sp>
          <p:nvSpPr>
            <p:cNvPr id="38" name="TextBox 37"/>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市场分析</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370957" y="2535287"/>
              <a:ext cx="3738953"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40" name="TextBox 39"/>
          <p:cNvSpPr txBox="1"/>
          <p:nvPr/>
        </p:nvSpPr>
        <p:spPr>
          <a:xfrm>
            <a:off x="5321241" y="4581128"/>
            <a:ext cx="738203" cy="523220"/>
          </a:xfrm>
          <a:prstGeom prst="rect">
            <a:avLst/>
          </a:prstGeom>
          <a:noFill/>
        </p:spPr>
        <p:txBody>
          <a:bodyPr wrap="square" rtlCol="0">
            <a:spAutoFit/>
          </a:bodyPr>
          <a:lstStyle/>
          <a:p>
            <a:r>
              <a:rPr lang="en-US" altLang="zh-CN" sz="2800" dirty="0">
                <a:solidFill>
                  <a:schemeClr val="bg1">
                    <a:lumMod val="75000"/>
                  </a:schemeClr>
                </a:solidFill>
                <a:latin typeface="Impact MT Std" pitchFamily="34" charset="0"/>
                <a:ea typeface="造字工房悦圆演示版常规体" pitchFamily="50" charset="-122"/>
              </a:rPr>
              <a:t>04</a:t>
            </a:r>
            <a:endParaRPr lang="en-US" altLang="zh-CN" sz="2800" dirty="0">
              <a:solidFill>
                <a:schemeClr val="bg1">
                  <a:lumMod val="75000"/>
                </a:schemeClr>
              </a:solidFill>
              <a:latin typeface="Impact MT Std" pitchFamily="34" charset="0"/>
              <a:ea typeface="造字工房悦圆演示版常规体" pitchFamily="50" charset="-122"/>
            </a:endParaRPr>
          </a:p>
        </p:txBody>
      </p:sp>
      <p:grpSp>
        <p:nvGrpSpPr>
          <p:cNvPr id="41" name="Group 3"/>
          <p:cNvGrpSpPr/>
          <p:nvPr/>
        </p:nvGrpSpPr>
        <p:grpSpPr>
          <a:xfrm>
            <a:off x="5913138" y="4555287"/>
            <a:ext cx="4358532" cy="745921"/>
            <a:chOff x="8370955" y="2204864"/>
            <a:chExt cx="3723472" cy="745921"/>
          </a:xfrm>
        </p:grpSpPr>
        <p:sp>
          <p:nvSpPr>
            <p:cNvPr id="42" name="TextBox 41"/>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发展计划</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370957" y="2535287"/>
              <a:ext cx="3723470"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44" name="TextBox 43"/>
          <p:cNvSpPr txBox="1"/>
          <p:nvPr/>
        </p:nvSpPr>
        <p:spPr>
          <a:xfrm>
            <a:off x="5321241" y="5517232"/>
            <a:ext cx="738203" cy="523220"/>
          </a:xfrm>
          <a:prstGeom prst="rect">
            <a:avLst/>
          </a:prstGeom>
          <a:noFill/>
        </p:spPr>
        <p:txBody>
          <a:bodyPr wrap="square" rtlCol="0">
            <a:spAutoFit/>
          </a:bodyPr>
          <a:lstStyle/>
          <a:p>
            <a:r>
              <a:rPr lang="en-US" altLang="zh-CN" sz="2800" dirty="0">
                <a:solidFill>
                  <a:schemeClr val="bg1">
                    <a:lumMod val="75000"/>
                  </a:schemeClr>
                </a:solidFill>
                <a:latin typeface="Impact MT Std" pitchFamily="34" charset="0"/>
                <a:ea typeface="造字工房悦圆演示版常规体" pitchFamily="50" charset="-122"/>
              </a:rPr>
              <a:t>05</a:t>
            </a:r>
            <a:endParaRPr lang="en-US" altLang="zh-CN" sz="2800" dirty="0">
              <a:solidFill>
                <a:schemeClr val="bg1">
                  <a:lumMod val="75000"/>
                </a:schemeClr>
              </a:solidFill>
              <a:latin typeface="Impact MT Std" pitchFamily="34" charset="0"/>
              <a:ea typeface="造字工房悦圆演示版常规体" pitchFamily="50" charset="-122"/>
            </a:endParaRPr>
          </a:p>
        </p:txBody>
      </p:sp>
      <p:grpSp>
        <p:nvGrpSpPr>
          <p:cNvPr id="45" name="Group 3"/>
          <p:cNvGrpSpPr/>
          <p:nvPr/>
        </p:nvGrpSpPr>
        <p:grpSpPr>
          <a:xfrm>
            <a:off x="5913138" y="5491391"/>
            <a:ext cx="4358532" cy="745921"/>
            <a:chOff x="8370955" y="2204864"/>
            <a:chExt cx="3723472" cy="745921"/>
          </a:xfrm>
        </p:grpSpPr>
        <p:sp>
          <p:nvSpPr>
            <p:cNvPr id="46" name="TextBox 45"/>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融资计划</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370957" y="2535287"/>
              <a:ext cx="3723470"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48" name="TextBox 47"/>
          <p:cNvSpPr txBox="1"/>
          <p:nvPr/>
        </p:nvSpPr>
        <p:spPr>
          <a:xfrm>
            <a:off x="406574" y="5644466"/>
            <a:ext cx="3312368" cy="911860"/>
          </a:xfrm>
          <a:prstGeom prst="rect">
            <a:avLst/>
          </a:prstGeom>
          <a:noFill/>
        </p:spPr>
        <p:txBody>
          <a:bodyPr wrap="square" rIns="144000" bIns="36000" numCol="1" spcCol="360000" rtlCol="0">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联系方式：</a:t>
            </a:r>
            <a:r>
              <a:rPr lang="en-US" altLang="zh-CN"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XXX</a:t>
            </a:r>
            <a:endParaRPr lang="en-US" altLang="zh-CN"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联系邮箱：</a:t>
            </a:r>
            <a:r>
              <a:rPr lang="en-US" altLang="zh-CN"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XXX</a:t>
            </a:r>
            <a:r>
              <a:rPr lang="en-US" altLang="zh-CN"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@163.com</a:t>
            </a:r>
            <a:endParaRPr lang="en-US" altLang="zh-CN"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联系地址：</a:t>
            </a:r>
            <a:r>
              <a:rPr 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rPr>
              <a:t>XXX</a:t>
            </a:r>
            <a:endParaRPr 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p:stCondLst>
                              <p:cond delay="6000"/>
                            </p:stCondLst>
                            <p:childTnLst>
                              <p:par>
                                <p:cTn id="54" presetID="2" presetClass="entr" presetSubtype="4"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1000" fill="hold"/>
                                        <p:tgtEl>
                                          <p:spTgt spid="48"/>
                                        </p:tgtEl>
                                        <p:attrNameLst>
                                          <p:attrName>ppt_x</p:attrName>
                                        </p:attrNameLst>
                                      </p:cBhvr>
                                      <p:tavLst>
                                        <p:tav tm="0">
                                          <p:val>
                                            <p:strVal val="#ppt_x"/>
                                          </p:val>
                                        </p:tav>
                                        <p:tav tm="100000">
                                          <p:val>
                                            <p:strVal val="#ppt_x"/>
                                          </p:val>
                                        </p:tav>
                                      </p:tavLst>
                                    </p:anim>
                                    <p:anim calcmode="lin" valueType="num">
                                      <p:cBhvr additive="base">
                                        <p:cTn id="57"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32" grpId="0"/>
      <p:bldP spid="36" grpId="0"/>
      <p:bldP spid="40" grpId="0"/>
      <p:bldP spid="44"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市场前景</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9"/>
          <p:cNvGrpSpPr/>
          <p:nvPr/>
        </p:nvGrpSpPr>
        <p:grpSpPr bwMode="auto">
          <a:xfrm>
            <a:off x="4435656" y="1708447"/>
            <a:ext cx="1669332" cy="1689319"/>
            <a:chOff x="523649" y="2000605"/>
            <a:chExt cx="2671496" cy="2671496"/>
          </a:xfrm>
        </p:grpSpPr>
        <p:sp>
          <p:nvSpPr>
            <p:cNvPr id="7" name="Rectangle 10"/>
            <p:cNvSpPr/>
            <p:nvPr/>
          </p:nvSpPr>
          <p:spPr bwMode="auto">
            <a:xfrm>
              <a:off x="523649" y="2000605"/>
              <a:ext cx="2671496" cy="2671496"/>
            </a:xfrm>
            <a:prstGeom prst="rect">
              <a:avLst/>
            </a:prstGeom>
            <a:solidFill>
              <a:schemeClr val="tx1">
                <a:lumMod val="75000"/>
                <a:lumOff val="25000"/>
              </a:schemeClr>
            </a:solidFill>
            <a:ln w="25400" cap="flat" cmpd="sng" algn="ctr">
              <a:noFill/>
              <a:prstDash val="solid"/>
              <a:headEnd type="none" w="med" len="med"/>
              <a:tailEnd type="none" w="med" len="med"/>
            </a:ln>
            <a:effectLst/>
          </p:spPr>
          <p:txBody>
            <a:bodyPr lIns="91436" tIns="91440" rIns="91436" bIns="91440" anchor="b"/>
            <a:lstStyle/>
            <a:p>
              <a:pPr algn="ctr" defTabSz="815975">
                <a:defRPr/>
              </a:pPr>
              <a:r>
                <a:rPr lang="zh-CN" altLang="en-US" kern="0" dirty="0">
                  <a:solidFill>
                    <a:schemeClr val="bg1"/>
                  </a:solidFill>
                  <a:latin typeface="微软雅黑" panose="020B0503020204020204" pitchFamily="34" charset="-122"/>
                  <a:ea typeface="微软雅黑" panose="020B0503020204020204" pitchFamily="34" charset="-122"/>
                </a:rPr>
                <a:t>单击填加文字</a:t>
              </a:r>
              <a:endParaRPr lang="en-US" kern="0" dirty="0">
                <a:solidFill>
                  <a:schemeClr val="bg1"/>
                </a:solidFill>
                <a:latin typeface="微软雅黑" panose="020B0503020204020204" pitchFamily="34" charset="-122"/>
                <a:ea typeface="微软雅黑" panose="020B0503020204020204" pitchFamily="34" charset="-122"/>
              </a:endParaRPr>
            </a:p>
          </p:txBody>
        </p:sp>
        <p:pic>
          <p:nvPicPr>
            <p:cNvPr id="8" name="Picture 7" descr="\\MAGNUM\Projects\Microsoft\Cloud Power FY12\Design\Icons\PNGs\Metering.png"/>
            <p:cNvPicPr>
              <a:picLocks noChangeAspect="1" noChangeArrowheads="1"/>
            </p:cNvPicPr>
            <p:nvPr/>
          </p:nvPicPr>
          <p:blipFill>
            <a:blip r:embed="rId1" cstate="screen"/>
            <a:srcRect/>
            <a:stretch>
              <a:fillRect/>
            </a:stretch>
          </p:blipFill>
          <p:spPr bwMode="auto">
            <a:xfrm>
              <a:off x="939380" y="2323940"/>
              <a:ext cx="1840034" cy="18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p:nvPr/>
        </p:nvGrpSpPr>
        <p:grpSpPr bwMode="auto">
          <a:xfrm>
            <a:off x="6340087" y="1708447"/>
            <a:ext cx="1669332" cy="1689319"/>
            <a:chOff x="3344876" y="2000605"/>
            <a:chExt cx="2671496" cy="2671496"/>
          </a:xfrm>
        </p:grpSpPr>
        <p:sp>
          <p:nvSpPr>
            <p:cNvPr id="10" name="Rectangle 13"/>
            <p:cNvSpPr/>
            <p:nvPr/>
          </p:nvSpPr>
          <p:spPr bwMode="auto">
            <a:xfrm>
              <a:off x="3344876" y="2000605"/>
              <a:ext cx="2671496" cy="2671496"/>
            </a:xfrm>
            <a:prstGeom prst="rect">
              <a:avLst/>
            </a:prstGeom>
            <a:solidFill>
              <a:schemeClr val="tx1">
                <a:lumMod val="75000"/>
                <a:lumOff val="25000"/>
              </a:schemeClr>
            </a:solidFill>
            <a:ln w="25400" cap="flat" cmpd="sng" algn="ctr">
              <a:noFill/>
              <a:prstDash val="solid"/>
              <a:headEnd type="none" w="med" len="med"/>
              <a:tailEnd type="none" w="med" len="med"/>
            </a:ln>
            <a:effectLst/>
          </p:spPr>
          <p:txBody>
            <a:bodyPr lIns="91436" tIns="91440" rIns="91436" bIns="91440" anchor="b"/>
            <a:lstStyle/>
            <a:p>
              <a:pPr algn="ctr" defTabSz="815975">
                <a:defRPr/>
              </a:pPr>
              <a:r>
                <a:rPr lang="zh-CN" altLang="en-US" kern="0" dirty="0">
                  <a:solidFill>
                    <a:schemeClr val="bg1"/>
                  </a:solidFill>
                  <a:latin typeface="微软雅黑" panose="020B0503020204020204" pitchFamily="34" charset="-122"/>
                  <a:ea typeface="微软雅黑" panose="020B0503020204020204" pitchFamily="34" charset="-122"/>
                </a:rPr>
                <a:t>单击填加文字</a:t>
              </a:r>
              <a:endParaRPr lang="en-US" altLang="zh-CN" kern="0" dirty="0">
                <a:solidFill>
                  <a:schemeClr val="bg1"/>
                </a:solidFill>
                <a:latin typeface="微软雅黑" panose="020B0503020204020204" pitchFamily="34" charset="-122"/>
                <a:ea typeface="微软雅黑" panose="020B0503020204020204" pitchFamily="34" charset="-122"/>
              </a:endParaRPr>
            </a:p>
          </p:txBody>
        </p:sp>
        <p:pic>
          <p:nvPicPr>
            <p:cNvPr id="11" name="Picture 5" descr="\\MAGNUM\Projects\Microsoft\Cloud Power FY12\Design\Icons\PNGs\Self_Service.png"/>
            <p:cNvPicPr>
              <a:picLocks noChangeAspect="1" noChangeArrowheads="1"/>
            </p:cNvPicPr>
            <p:nvPr/>
          </p:nvPicPr>
          <p:blipFill>
            <a:blip r:embed="rId2" cstate="screen"/>
            <a:srcRect/>
            <a:stretch>
              <a:fillRect/>
            </a:stretch>
          </p:blipFill>
          <p:spPr bwMode="auto">
            <a:xfrm>
              <a:off x="3860105" y="2424205"/>
              <a:ext cx="1641038" cy="16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8"/>
          <p:cNvGrpSpPr/>
          <p:nvPr/>
        </p:nvGrpSpPr>
        <p:grpSpPr bwMode="auto">
          <a:xfrm>
            <a:off x="6340087" y="3494558"/>
            <a:ext cx="1669332" cy="1690831"/>
            <a:chOff x="8987331" y="2006755"/>
            <a:chExt cx="2671496" cy="2671496"/>
          </a:xfrm>
        </p:grpSpPr>
        <p:sp>
          <p:nvSpPr>
            <p:cNvPr id="13" name="Rectangle 19"/>
            <p:cNvSpPr/>
            <p:nvPr/>
          </p:nvSpPr>
          <p:spPr bwMode="auto">
            <a:xfrm>
              <a:off x="8987331" y="2006755"/>
              <a:ext cx="2671496" cy="2671496"/>
            </a:xfrm>
            <a:prstGeom prst="rect">
              <a:avLst/>
            </a:prstGeom>
            <a:solidFill>
              <a:schemeClr val="tx1">
                <a:lumMod val="75000"/>
                <a:lumOff val="25000"/>
              </a:schemeClr>
            </a:solidFill>
            <a:ln w="25400" cap="flat" cmpd="sng" algn="ctr">
              <a:noFill/>
              <a:prstDash val="solid"/>
              <a:headEnd type="none" w="med" len="med"/>
              <a:tailEnd type="none" w="med" len="med"/>
            </a:ln>
            <a:effectLst/>
          </p:spPr>
          <p:txBody>
            <a:bodyPr lIns="91436" tIns="91440" rIns="91436" bIns="91440" anchor="b"/>
            <a:lstStyle/>
            <a:p>
              <a:pPr algn="ctr" defTabSz="815975">
                <a:defRPr/>
              </a:pPr>
              <a:r>
                <a:rPr lang="zh-CN" altLang="en-US" kern="0" dirty="0">
                  <a:solidFill>
                    <a:schemeClr val="bg1"/>
                  </a:solidFill>
                  <a:latin typeface="微软雅黑" panose="020B0503020204020204" pitchFamily="34" charset="-122"/>
                  <a:ea typeface="微软雅黑" panose="020B0503020204020204" pitchFamily="34" charset="-122"/>
                </a:rPr>
                <a:t>单击填加文字</a:t>
              </a:r>
              <a:endParaRPr lang="en-US" altLang="zh-CN" kern="0" dirty="0">
                <a:solidFill>
                  <a:schemeClr val="bg1"/>
                </a:solidFill>
                <a:latin typeface="微软雅黑" panose="020B0503020204020204" pitchFamily="34" charset="-122"/>
                <a:ea typeface="微软雅黑" panose="020B0503020204020204" pitchFamily="34" charset="-122"/>
              </a:endParaRPr>
            </a:p>
          </p:txBody>
        </p:sp>
        <p:pic>
          <p:nvPicPr>
            <p:cNvPr id="14" name="Picture 4" descr="\\MAGNUM\Projects\Microsoft\Cloud Power FY12\Design\Icons\PNGs\Scalable_Elastic_4.png"/>
            <p:cNvPicPr>
              <a:picLocks noChangeAspect="1" noChangeArrowheads="1"/>
            </p:cNvPicPr>
            <p:nvPr/>
          </p:nvPicPr>
          <p:blipFill>
            <a:blip r:embed="rId3"/>
            <a:srcRect/>
            <a:stretch>
              <a:fillRect/>
            </a:stretch>
          </p:blipFill>
          <p:spPr bwMode="auto">
            <a:xfrm>
              <a:off x="9396077" y="2316898"/>
              <a:ext cx="1854004" cy="18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
          <p:cNvGrpSpPr/>
          <p:nvPr/>
        </p:nvGrpSpPr>
        <p:grpSpPr bwMode="auto">
          <a:xfrm>
            <a:off x="4435656" y="3494558"/>
            <a:ext cx="1669332" cy="1690831"/>
            <a:chOff x="7153762" y="3619300"/>
            <a:chExt cx="1877134" cy="1877134"/>
          </a:xfrm>
        </p:grpSpPr>
        <p:sp>
          <p:nvSpPr>
            <p:cNvPr id="16" name="Rectangle 16"/>
            <p:cNvSpPr/>
            <p:nvPr/>
          </p:nvSpPr>
          <p:spPr bwMode="auto">
            <a:xfrm>
              <a:off x="7153762" y="3619300"/>
              <a:ext cx="1877134" cy="1877134"/>
            </a:xfrm>
            <a:prstGeom prst="rect">
              <a:avLst/>
            </a:prstGeom>
            <a:solidFill>
              <a:schemeClr val="tx1">
                <a:lumMod val="75000"/>
                <a:lumOff val="25000"/>
              </a:schemeClr>
            </a:solidFill>
            <a:ln w="25400" cap="flat" cmpd="sng" algn="ctr">
              <a:noFill/>
              <a:prstDash val="solid"/>
              <a:headEnd type="none" w="med" len="med"/>
              <a:tailEnd type="none" w="med" len="med"/>
            </a:ln>
            <a:effectLst/>
          </p:spPr>
          <p:txBody>
            <a:bodyPr lIns="91436" tIns="91440" rIns="91436" bIns="91440" anchor="b"/>
            <a:lstStyle/>
            <a:p>
              <a:pPr algn="ctr" defTabSz="815975">
                <a:defRPr/>
              </a:pPr>
              <a:r>
                <a:rPr lang="zh-CN" altLang="en-US" kern="0" dirty="0">
                  <a:solidFill>
                    <a:schemeClr val="bg1"/>
                  </a:solidFill>
                  <a:latin typeface="微软雅黑" panose="020B0503020204020204" pitchFamily="34" charset="-122"/>
                  <a:ea typeface="微软雅黑" panose="020B0503020204020204" pitchFamily="34" charset="-122"/>
                </a:rPr>
                <a:t>单击填加文字</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17"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2305" tIns="41153" rIns="82305" bIns="41153"/>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pic>
        <p:nvPicPr>
          <p:cNvPr id="18" name="Picture 2"/>
          <p:cNvPicPr>
            <a:picLocks noChangeAspect="1" noChangeArrowheads="1"/>
          </p:cNvPicPr>
          <p:nvPr/>
        </p:nvPicPr>
        <p:blipFill>
          <a:blip r:embed="rId4" cstate="screen"/>
          <a:srcRect/>
          <a:stretch>
            <a:fillRect/>
          </a:stretch>
        </p:blipFill>
        <p:spPr bwMode="auto">
          <a:xfrm>
            <a:off x="676745" y="1708447"/>
            <a:ext cx="3495444" cy="347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gray">
          <a:xfrm>
            <a:off x="8186436" y="1628799"/>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5"/>
          <p:cNvSpPr/>
          <p:nvPr/>
        </p:nvSpPr>
        <p:spPr bwMode="auto">
          <a:xfrm>
            <a:off x="8259943" y="2060848"/>
            <a:ext cx="337987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21" name="Text Box 7"/>
          <p:cNvSpPr txBox="1">
            <a:spLocks noChangeArrowheads="1"/>
          </p:cNvSpPr>
          <p:nvPr/>
        </p:nvSpPr>
        <p:spPr bwMode="gray">
          <a:xfrm>
            <a:off x="8183438" y="3717031"/>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Rectangle 5"/>
          <p:cNvSpPr/>
          <p:nvPr/>
        </p:nvSpPr>
        <p:spPr bwMode="auto">
          <a:xfrm>
            <a:off x="8256945" y="4149080"/>
            <a:ext cx="337987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42"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2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4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fill="hold"/>
                                        <p:tgtEl>
                                          <p:spTgt spid="15"/>
                                        </p:tgtEl>
                                        <p:attrNameLst>
                                          <p:attrName>ppt_x</p:attrName>
                                        </p:attrNameLst>
                                      </p:cBhvr>
                                      <p:tavLst>
                                        <p:tav tm="0">
                                          <p:val>
                                            <p:strVal val="1+#ppt_w/2"/>
                                          </p:val>
                                        </p:tav>
                                        <p:tav tm="100000">
                                          <p:val>
                                            <p:strVal val="#ppt_x"/>
                                          </p:val>
                                        </p:tav>
                                      </p:tavLst>
                                    </p:anim>
                                    <p:anim calcmode="lin" valueType="num">
                                      <p:cBhvr additive="base">
                                        <p:cTn id="41" dur="10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6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1+#ppt_w/2"/>
                                          </p:val>
                                        </p:tav>
                                        <p:tav tm="100000">
                                          <p:val>
                                            <p:strVal val="#ppt_x"/>
                                          </p:val>
                                        </p:tav>
                                      </p:tavLst>
                                    </p:anim>
                                    <p:anim calcmode="lin" valueType="num">
                                      <p:cBhvr additive="base">
                                        <p:cTn id="45" dur="10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2250"/>
                            </p:stCondLst>
                            <p:childTnLst>
                              <p:par>
                                <p:cTn id="54" presetID="2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市场分析</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screen">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Lst>
          </a:blip>
          <a:stretch>
            <a:fillRect/>
          </a:stretch>
        </p:blipFill>
        <p:spPr>
          <a:xfrm rot="408161">
            <a:off x="484029" y="1371059"/>
            <a:ext cx="4401090" cy="4074182"/>
          </a:xfrm>
          <a:prstGeom prst="rect">
            <a:avLst/>
          </a:prstGeom>
        </p:spPr>
      </p:pic>
      <p:grpSp>
        <p:nvGrpSpPr>
          <p:cNvPr id="7" name="组合 6"/>
          <p:cNvGrpSpPr/>
          <p:nvPr/>
        </p:nvGrpSpPr>
        <p:grpSpPr>
          <a:xfrm>
            <a:off x="3679177" y="4532205"/>
            <a:ext cx="3865882" cy="735238"/>
            <a:chOff x="2486520" y="3853980"/>
            <a:chExt cx="3359205" cy="638875"/>
          </a:xfrm>
        </p:grpSpPr>
        <p:sp>
          <p:nvSpPr>
            <p:cNvPr id="8" name="Rectangle 13" descr="FD1DDF730CE4456e89755B07FE1653D0# #Rectangle 13"/>
            <p:cNvSpPr>
              <a:spLocks noChangeArrowheads="1"/>
            </p:cNvSpPr>
            <p:nvPr/>
          </p:nvSpPr>
          <p:spPr bwMode="auto">
            <a:xfrm>
              <a:off x="2486520" y="4145185"/>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Rectangle 13" descr="FD1DDF730CE4456e89755B07FE1653D0# #Rectangle 13"/>
            <p:cNvSpPr>
              <a:spLocks noChangeArrowheads="1"/>
            </p:cNvSpPr>
            <p:nvPr/>
          </p:nvSpPr>
          <p:spPr bwMode="auto">
            <a:xfrm>
              <a:off x="2486522" y="3853980"/>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523905" y="3506962"/>
            <a:ext cx="3865882" cy="745649"/>
            <a:chOff x="2987824" y="3207603"/>
            <a:chExt cx="3359205" cy="647921"/>
          </a:xfrm>
        </p:grpSpPr>
        <p:sp>
          <p:nvSpPr>
            <p:cNvPr id="11" name="Rectangle 13" descr="FD1DDF730CE4456e89755B07FE1653D0# #Rectangle 13"/>
            <p:cNvSpPr>
              <a:spLocks noChangeArrowheads="1"/>
            </p:cNvSpPr>
            <p:nvPr/>
          </p:nvSpPr>
          <p:spPr bwMode="auto">
            <a:xfrm>
              <a:off x="2987826" y="32076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233377" y="2486157"/>
            <a:ext cx="3865882" cy="701802"/>
            <a:chOff x="2987824" y="3245703"/>
            <a:chExt cx="3359205" cy="609821"/>
          </a:xfrm>
        </p:grpSpPr>
        <p:sp>
          <p:nvSpPr>
            <p:cNvPr id="14" name="Rectangle 13" descr="FD1DDF730CE4456e89755B07FE1653D0# #Rectangle 13"/>
            <p:cNvSpPr>
              <a:spLocks noChangeArrowheads="1"/>
            </p:cNvSpPr>
            <p:nvPr/>
          </p:nvSpPr>
          <p:spPr bwMode="auto">
            <a:xfrm>
              <a:off x="2987826" y="32457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864740" y="1435598"/>
            <a:ext cx="3865882" cy="701802"/>
            <a:chOff x="2987824" y="3245703"/>
            <a:chExt cx="3359205" cy="609821"/>
          </a:xfrm>
        </p:grpSpPr>
        <p:sp>
          <p:nvSpPr>
            <p:cNvPr id="17" name="Rectangle 13" descr="FD1DDF730CE4456e89755B07FE1653D0# #Rectangle 13"/>
            <p:cNvSpPr>
              <a:spLocks noChangeArrowheads="1"/>
            </p:cNvSpPr>
            <p:nvPr/>
          </p:nvSpPr>
          <p:spPr bwMode="auto">
            <a:xfrm>
              <a:off x="2987826" y="3245703"/>
              <a:ext cx="1460088" cy="3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ectangle 13" descr="FD1DDF730CE4456e89755B07FE1653D0# #Rectangle 13"/>
            <p:cNvSpPr>
              <a:spLocks noChangeArrowheads="1"/>
            </p:cNvSpPr>
            <p:nvPr/>
          </p:nvSpPr>
          <p:spPr bwMode="auto">
            <a:xfrm>
              <a:off x="2987824" y="3507854"/>
              <a:ext cx="3359205" cy="34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659089" y="4465346"/>
            <a:ext cx="803845" cy="1550878"/>
            <a:chOff x="8043962" y="4470410"/>
            <a:chExt cx="803845" cy="1550878"/>
          </a:xfrm>
        </p:grpSpPr>
        <p:grpSp>
          <p:nvGrpSpPr>
            <p:cNvPr id="20" name="组合 19"/>
            <p:cNvGrpSpPr/>
            <p:nvPr/>
          </p:nvGrpSpPr>
          <p:grpSpPr>
            <a:xfrm>
              <a:off x="8043962" y="4470410"/>
              <a:ext cx="803845" cy="1550878"/>
              <a:chOff x="5993390" y="3795886"/>
              <a:chExt cx="698490" cy="1347614"/>
            </a:xfrm>
            <a:solidFill>
              <a:schemeClr val="bg2"/>
            </a:solidFill>
          </p:grpSpPr>
          <p:sp>
            <p:nvSpPr>
              <p:cNvPr id="23"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1" name="Rectangle 13" descr="FD1DDF730CE4456e89755B07FE1653D0# #Rectangle 13"/>
            <p:cNvSpPr>
              <a:spLocks noChangeArrowheads="1"/>
            </p:cNvSpPr>
            <p:nvPr/>
          </p:nvSpPr>
          <p:spPr bwMode="auto">
            <a:xfrm>
              <a:off x="8247676" y="5020421"/>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25%</a:t>
              </a:r>
              <a:endPar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extBox 21"/>
            <p:cNvSpPr txBox="1"/>
            <p:nvPr/>
          </p:nvSpPr>
          <p:spPr>
            <a:xfrm>
              <a:off x="8326513" y="4843321"/>
              <a:ext cx="256480" cy="153888"/>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提升</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406018" y="3462060"/>
            <a:ext cx="803845" cy="2554164"/>
            <a:chOff x="8790891" y="3467124"/>
            <a:chExt cx="803845" cy="2554164"/>
          </a:xfrm>
        </p:grpSpPr>
        <p:grpSp>
          <p:nvGrpSpPr>
            <p:cNvPr id="26" name="组合 25"/>
            <p:cNvGrpSpPr/>
            <p:nvPr/>
          </p:nvGrpSpPr>
          <p:grpSpPr>
            <a:xfrm>
              <a:off x="8790891" y="3467124"/>
              <a:ext cx="803845" cy="2554164"/>
              <a:chOff x="6642424" y="2924094"/>
              <a:chExt cx="698490" cy="2219406"/>
            </a:xfrm>
            <a:solidFill>
              <a:schemeClr val="bg2"/>
            </a:solidFill>
          </p:grpSpPr>
          <p:sp>
            <p:nvSpPr>
              <p:cNvPr id="29" name="右箭头 28"/>
              <p:cNvSpPr/>
              <p:nvPr/>
            </p:nvSpPr>
            <p:spPr>
              <a:xfrm rot="16200000">
                <a:off x="5881966" y="3684552"/>
                <a:ext cx="2219405" cy="698490"/>
              </a:xfrm>
              <a:custGeom>
                <a:avLst/>
                <a:gdLst/>
                <a:ahLst/>
                <a:cxnLst/>
                <a:rect l="l" t="t" r="r" b="b"/>
                <a:pathLst>
                  <a:path w="2219405" h="698490">
                    <a:moveTo>
                      <a:pt x="2219405" y="349245"/>
                    </a:moveTo>
                    <a:lnTo>
                      <a:pt x="1870160" y="698490"/>
                    </a:lnTo>
                    <a:lnTo>
                      <a:pt x="1870160" y="584517"/>
                    </a:lnTo>
                    <a:lnTo>
                      <a:pt x="0" y="584517"/>
                    </a:lnTo>
                    <a:lnTo>
                      <a:pt x="0" y="113973"/>
                    </a:lnTo>
                    <a:lnTo>
                      <a:pt x="1870160" y="113973"/>
                    </a:lnTo>
                    <a:lnTo>
                      <a:pt x="187016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右箭头 29"/>
              <p:cNvSpPr/>
              <p:nvPr/>
            </p:nvSpPr>
            <p:spPr>
              <a:xfrm rot="16200000">
                <a:off x="5910584" y="3799552"/>
                <a:ext cx="2162170" cy="525725"/>
              </a:xfrm>
              <a:custGeom>
                <a:avLst/>
                <a:gdLst/>
                <a:ahLst/>
                <a:cxnLst/>
                <a:rect l="l" t="t" r="r" b="b"/>
                <a:pathLst>
                  <a:path w="2162170" h="525725">
                    <a:moveTo>
                      <a:pt x="2162170" y="262863"/>
                    </a:moveTo>
                    <a:lnTo>
                      <a:pt x="1899308" y="525725"/>
                    </a:lnTo>
                    <a:lnTo>
                      <a:pt x="1899308" y="460262"/>
                    </a:lnTo>
                    <a:lnTo>
                      <a:pt x="0" y="460262"/>
                    </a:lnTo>
                    <a:lnTo>
                      <a:pt x="0" y="65463"/>
                    </a:lnTo>
                    <a:lnTo>
                      <a:pt x="1899308" y="65463"/>
                    </a:lnTo>
                    <a:lnTo>
                      <a:pt x="189930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Rectangle 13" descr="FD1DDF730CE4456e89755B07FE1653D0# #Rectangle 13"/>
            <p:cNvSpPr>
              <a:spLocks noChangeArrowheads="1"/>
            </p:cNvSpPr>
            <p:nvPr/>
          </p:nvSpPr>
          <p:spPr bwMode="auto">
            <a:xfrm>
              <a:off x="8980331" y="3996370"/>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27"/>
            <p:cNvSpPr txBox="1"/>
            <p:nvPr/>
          </p:nvSpPr>
          <p:spPr>
            <a:xfrm>
              <a:off x="9066848" y="3819271"/>
              <a:ext cx="256480" cy="153888"/>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提升</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52946" y="2458776"/>
            <a:ext cx="803845" cy="3557448"/>
            <a:chOff x="9537819" y="2463840"/>
            <a:chExt cx="803845" cy="3557448"/>
          </a:xfrm>
        </p:grpSpPr>
        <p:grpSp>
          <p:nvGrpSpPr>
            <p:cNvPr id="32" name="组合 31"/>
            <p:cNvGrpSpPr/>
            <p:nvPr/>
          </p:nvGrpSpPr>
          <p:grpSpPr>
            <a:xfrm>
              <a:off x="9537819" y="2463840"/>
              <a:ext cx="803845" cy="3557448"/>
              <a:chOff x="7291457" y="2052304"/>
              <a:chExt cx="698490" cy="3091196"/>
            </a:xfrm>
            <a:solidFill>
              <a:schemeClr val="bg2"/>
            </a:solidFill>
          </p:grpSpPr>
          <p:sp>
            <p:nvSpPr>
              <p:cNvPr id="35" name="右箭头 31"/>
              <p:cNvSpPr/>
              <p:nvPr/>
            </p:nvSpPr>
            <p:spPr>
              <a:xfrm rot="16200000">
                <a:off x="6095104" y="3248657"/>
                <a:ext cx="3091195" cy="698490"/>
              </a:xfrm>
              <a:custGeom>
                <a:avLst/>
                <a:gdLst/>
                <a:ahLst/>
                <a:cxnLst/>
                <a:rect l="l" t="t" r="r" b="b"/>
                <a:pathLst>
                  <a:path w="3091195" h="698490">
                    <a:moveTo>
                      <a:pt x="3091195" y="349245"/>
                    </a:moveTo>
                    <a:lnTo>
                      <a:pt x="2741950" y="698490"/>
                    </a:lnTo>
                    <a:lnTo>
                      <a:pt x="2741950" y="584517"/>
                    </a:lnTo>
                    <a:lnTo>
                      <a:pt x="0" y="584517"/>
                    </a:lnTo>
                    <a:lnTo>
                      <a:pt x="0" y="113973"/>
                    </a:lnTo>
                    <a:lnTo>
                      <a:pt x="2741950" y="113973"/>
                    </a:lnTo>
                    <a:lnTo>
                      <a:pt x="274195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右箭头 32"/>
              <p:cNvSpPr/>
              <p:nvPr/>
            </p:nvSpPr>
            <p:spPr>
              <a:xfrm rot="16200000">
                <a:off x="6123722" y="3363657"/>
                <a:ext cx="3033960" cy="525725"/>
              </a:xfrm>
              <a:custGeom>
                <a:avLst/>
                <a:gdLst/>
                <a:ahLst/>
                <a:cxnLst/>
                <a:rect l="l" t="t" r="r" b="b"/>
                <a:pathLst>
                  <a:path w="3033960" h="525725">
                    <a:moveTo>
                      <a:pt x="3033960" y="262863"/>
                    </a:moveTo>
                    <a:lnTo>
                      <a:pt x="2771098" y="525725"/>
                    </a:lnTo>
                    <a:lnTo>
                      <a:pt x="2771098" y="460262"/>
                    </a:lnTo>
                    <a:lnTo>
                      <a:pt x="0" y="460262"/>
                    </a:lnTo>
                    <a:lnTo>
                      <a:pt x="0" y="65463"/>
                    </a:lnTo>
                    <a:lnTo>
                      <a:pt x="2771098" y="65463"/>
                    </a:lnTo>
                    <a:lnTo>
                      <a:pt x="277109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Rectangle 13" descr="FD1DDF730CE4456e89755B07FE1653D0# #Rectangle 13"/>
            <p:cNvSpPr>
              <a:spLocks noChangeArrowheads="1"/>
            </p:cNvSpPr>
            <p:nvPr/>
          </p:nvSpPr>
          <p:spPr bwMode="auto">
            <a:xfrm>
              <a:off x="9725478" y="3036908"/>
              <a:ext cx="4131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65%</a:t>
              </a:r>
              <a:endPar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3"/>
            <p:cNvSpPr txBox="1"/>
            <p:nvPr/>
          </p:nvSpPr>
          <p:spPr>
            <a:xfrm>
              <a:off x="9811996" y="2859809"/>
              <a:ext cx="256480" cy="153888"/>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提升</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9899873" y="1455492"/>
            <a:ext cx="803845" cy="4560731"/>
            <a:chOff x="10284746" y="1460556"/>
            <a:chExt cx="803845" cy="4560731"/>
          </a:xfrm>
        </p:grpSpPr>
        <p:grpSp>
          <p:nvGrpSpPr>
            <p:cNvPr id="38" name="组合 37"/>
            <p:cNvGrpSpPr/>
            <p:nvPr/>
          </p:nvGrpSpPr>
          <p:grpSpPr>
            <a:xfrm>
              <a:off x="10284746" y="1460556"/>
              <a:ext cx="803845" cy="4560731"/>
              <a:chOff x="7940489" y="1180514"/>
              <a:chExt cx="698490" cy="3962985"/>
            </a:xfrm>
            <a:solidFill>
              <a:schemeClr val="tx2"/>
            </a:solidFill>
          </p:grpSpPr>
          <p:sp>
            <p:nvSpPr>
              <p:cNvPr id="41" name="右箭头 34"/>
              <p:cNvSpPr/>
              <p:nvPr/>
            </p:nvSpPr>
            <p:spPr>
              <a:xfrm rot="16200000">
                <a:off x="6308241" y="2812762"/>
                <a:ext cx="3962985" cy="698490"/>
              </a:xfrm>
              <a:custGeom>
                <a:avLst/>
                <a:gdLst/>
                <a:ahLst/>
                <a:cxnLst/>
                <a:rect l="l" t="t" r="r" b="b"/>
                <a:pathLst>
                  <a:path w="3962985" h="698490">
                    <a:moveTo>
                      <a:pt x="3962985" y="349245"/>
                    </a:moveTo>
                    <a:lnTo>
                      <a:pt x="3613740" y="698490"/>
                    </a:lnTo>
                    <a:lnTo>
                      <a:pt x="3613740" y="584517"/>
                    </a:lnTo>
                    <a:lnTo>
                      <a:pt x="0" y="584517"/>
                    </a:lnTo>
                    <a:lnTo>
                      <a:pt x="0" y="113973"/>
                    </a:lnTo>
                    <a:lnTo>
                      <a:pt x="3613740" y="113973"/>
                    </a:lnTo>
                    <a:lnTo>
                      <a:pt x="361374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右箭头 35"/>
              <p:cNvSpPr/>
              <p:nvPr/>
            </p:nvSpPr>
            <p:spPr>
              <a:xfrm rot="16200000">
                <a:off x="6336859" y="2927761"/>
                <a:ext cx="3905751" cy="525725"/>
              </a:xfrm>
              <a:custGeom>
                <a:avLst/>
                <a:gdLst/>
                <a:ahLst/>
                <a:cxnLst/>
                <a:rect l="l" t="t" r="r" b="b"/>
                <a:pathLst>
                  <a:path w="3905751" h="525725">
                    <a:moveTo>
                      <a:pt x="3905751" y="262863"/>
                    </a:moveTo>
                    <a:lnTo>
                      <a:pt x="3642889" y="525725"/>
                    </a:lnTo>
                    <a:lnTo>
                      <a:pt x="3642889" y="460263"/>
                    </a:lnTo>
                    <a:lnTo>
                      <a:pt x="0" y="460263"/>
                    </a:lnTo>
                    <a:lnTo>
                      <a:pt x="0" y="65463"/>
                    </a:lnTo>
                    <a:lnTo>
                      <a:pt x="3642889" y="65463"/>
                    </a:lnTo>
                    <a:lnTo>
                      <a:pt x="3642889"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9" name="Rectangle 13" descr="FD1DDF730CE4456e89755B07FE1653D0# #Rectangle 13"/>
            <p:cNvSpPr>
              <a:spLocks noChangeArrowheads="1"/>
            </p:cNvSpPr>
            <p:nvPr/>
          </p:nvSpPr>
          <p:spPr bwMode="auto">
            <a:xfrm>
              <a:off x="10472407" y="2025771"/>
              <a:ext cx="4131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0480%</a:t>
              </a:r>
              <a:endParaRPr lang="en-US" altLang="zh-CN" sz="2400"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TextBox 39"/>
            <p:cNvSpPr txBox="1"/>
            <p:nvPr/>
          </p:nvSpPr>
          <p:spPr>
            <a:xfrm>
              <a:off x="10558924" y="1848672"/>
              <a:ext cx="256480" cy="153888"/>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提升</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43" name="矩形 261"/>
          <p:cNvSpPr>
            <a:spLocks noChangeArrowheads="1"/>
          </p:cNvSpPr>
          <p:nvPr/>
        </p:nvSpPr>
        <p:spPr bwMode="auto">
          <a:xfrm rot="19361530">
            <a:off x="1714186" y="2947424"/>
            <a:ext cx="2710843" cy="9395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r>
              <a:rPr lang="zh-CN" altLang="en-US" sz="2200" spc="300" dirty="0">
                <a:solidFill>
                  <a:schemeClr val="tx1">
                    <a:lumMod val="75000"/>
                    <a:lumOff val="25000"/>
                  </a:schemeClr>
                </a:solidFill>
                <a:latin typeface="微软雅黑" panose="020B0503020204020204" pitchFamily="34" charset="-122"/>
                <a:ea typeface="微软雅黑" panose="020B0503020204020204" pitchFamily="34" charset="-122"/>
              </a:rPr>
              <a:t>同期对比</a:t>
            </a:r>
            <a:endParaRPr lang="zh-CN" altLang="en-US" sz="22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56274" y="1692814"/>
            <a:ext cx="1058431" cy="1058431"/>
            <a:chOff x="2626891" y="1310398"/>
            <a:chExt cx="1058431" cy="1058431"/>
          </a:xfrm>
        </p:grpSpPr>
        <p:sp>
          <p:nvSpPr>
            <p:cNvPr id="45" name="椭圆 44"/>
            <p:cNvSpPr/>
            <p:nvPr/>
          </p:nvSpPr>
          <p:spPr>
            <a:xfrm>
              <a:off x="2626891" y="1310398"/>
              <a:ext cx="1058431" cy="105843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31"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4"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50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50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par>
                                <p:cTn id="51" presetID="42" presetClass="entr" presetSubtype="0" fill="hold" nodeType="withEffect">
                                  <p:stCondLst>
                                    <p:cond delay="10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100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市场分析</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a:off x="1577082" y="1836887"/>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7" name="Line 7"/>
          <p:cNvSpPr>
            <a:spLocks noChangeShapeType="1"/>
          </p:cNvSpPr>
          <p:nvPr/>
        </p:nvSpPr>
        <p:spPr bwMode="auto">
          <a:xfrm>
            <a:off x="1577082" y="5107137"/>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1577082" y="4640412"/>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9" name="Line 9"/>
          <p:cNvSpPr>
            <a:spLocks noChangeShapeType="1"/>
          </p:cNvSpPr>
          <p:nvPr/>
        </p:nvSpPr>
        <p:spPr bwMode="auto">
          <a:xfrm>
            <a:off x="1577082" y="4173687"/>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 name="Line 10"/>
          <p:cNvSpPr>
            <a:spLocks noChangeShapeType="1"/>
          </p:cNvSpPr>
          <p:nvPr/>
        </p:nvSpPr>
        <p:spPr bwMode="auto">
          <a:xfrm>
            <a:off x="1577082" y="3705375"/>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 name="Line 11"/>
          <p:cNvSpPr>
            <a:spLocks noChangeShapeType="1"/>
          </p:cNvSpPr>
          <p:nvPr/>
        </p:nvSpPr>
        <p:spPr bwMode="auto">
          <a:xfrm>
            <a:off x="1577082" y="3238650"/>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 name="Line 12"/>
          <p:cNvSpPr>
            <a:spLocks noChangeShapeType="1"/>
          </p:cNvSpPr>
          <p:nvPr/>
        </p:nvSpPr>
        <p:spPr bwMode="auto">
          <a:xfrm>
            <a:off x="1577082" y="2771925"/>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 name="Line 13"/>
          <p:cNvSpPr>
            <a:spLocks noChangeShapeType="1"/>
          </p:cNvSpPr>
          <p:nvPr/>
        </p:nvSpPr>
        <p:spPr bwMode="auto">
          <a:xfrm>
            <a:off x="1577082" y="2303612"/>
            <a:ext cx="3021013" cy="0"/>
          </a:xfrm>
          <a:prstGeom prst="line">
            <a:avLst/>
          </a:prstGeom>
          <a:noFill/>
          <a:ln w="2"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 name="Rectangle 14"/>
          <p:cNvSpPr>
            <a:spLocks noChangeArrowheads="1"/>
          </p:cNvSpPr>
          <p:nvPr/>
        </p:nvSpPr>
        <p:spPr bwMode="auto">
          <a:xfrm>
            <a:off x="1794569" y="3079900"/>
            <a:ext cx="290513" cy="2032000"/>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 name="Rectangle 15"/>
          <p:cNvSpPr>
            <a:spLocks noChangeArrowheads="1"/>
          </p:cNvSpPr>
          <p:nvPr/>
        </p:nvSpPr>
        <p:spPr bwMode="auto">
          <a:xfrm>
            <a:off x="1794569" y="3543450"/>
            <a:ext cx="290513" cy="1568450"/>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 name="Rectangle 16"/>
          <p:cNvSpPr>
            <a:spLocks noChangeArrowheads="1"/>
          </p:cNvSpPr>
          <p:nvPr/>
        </p:nvSpPr>
        <p:spPr bwMode="auto">
          <a:xfrm>
            <a:off x="1794569" y="4095900"/>
            <a:ext cx="290513" cy="1016000"/>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 name="Rectangle 17"/>
          <p:cNvSpPr>
            <a:spLocks noChangeArrowheads="1"/>
          </p:cNvSpPr>
          <p:nvPr/>
        </p:nvSpPr>
        <p:spPr bwMode="auto">
          <a:xfrm>
            <a:off x="2553394" y="2755827"/>
            <a:ext cx="290513" cy="235607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 name="Rectangle 18"/>
          <p:cNvSpPr>
            <a:spLocks noChangeArrowheads="1"/>
          </p:cNvSpPr>
          <p:nvPr/>
        </p:nvSpPr>
        <p:spPr bwMode="auto">
          <a:xfrm>
            <a:off x="2553394" y="3506937"/>
            <a:ext cx="290513" cy="1604963"/>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 name="Rectangle 19"/>
          <p:cNvSpPr>
            <a:spLocks noChangeArrowheads="1"/>
          </p:cNvSpPr>
          <p:nvPr/>
        </p:nvSpPr>
        <p:spPr bwMode="auto">
          <a:xfrm>
            <a:off x="2553394" y="4527700"/>
            <a:ext cx="290513" cy="584200"/>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0" name="Rectangle 20"/>
          <p:cNvSpPr>
            <a:spLocks noChangeArrowheads="1"/>
          </p:cNvSpPr>
          <p:nvPr/>
        </p:nvSpPr>
        <p:spPr bwMode="auto">
          <a:xfrm>
            <a:off x="3323332" y="3176737"/>
            <a:ext cx="290513" cy="193516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1" name="Rectangle 21"/>
          <p:cNvSpPr>
            <a:spLocks noChangeArrowheads="1"/>
          </p:cNvSpPr>
          <p:nvPr/>
        </p:nvSpPr>
        <p:spPr bwMode="auto">
          <a:xfrm>
            <a:off x="3323332" y="3881587"/>
            <a:ext cx="290513" cy="1230313"/>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2" name="Rectangle 22"/>
          <p:cNvSpPr>
            <a:spLocks noChangeArrowheads="1"/>
          </p:cNvSpPr>
          <p:nvPr/>
        </p:nvSpPr>
        <p:spPr bwMode="auto">
          <a:xfrm>
            <a:off x="3323332" y="4341962"/>
            <a:ext cx="290513" cy="769938"/>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3" name="Rectangle 23"/>
          <p:cNvSpPr>
            <a:spLocks noChangeArrowheads="1"/>
          </p:cNvSpPr>
          <p:nvPr/>
        </p:nvSpPr>
        <p:spPr bwMode="auto">
          <a:xfrm>
            <a:off x="4093269" y="2216300"/>
            <a:ext cx="290513" cy="2895600"/>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4" name="Rectangle 24"/>
          <p:cNvSpPr>
            <a:spLocks noChangeArrowheads="1"/>
          </p:cNvSpPr>
          <p:nvPr/>
        </p:nvSpPr>
        <p:spPr bwMode="auto">
          <a:xfrm>
            <a:off x="4093269" y="3402162"/>
            <a:ext cx="290513" cy="1709738"/>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5" name="Rectangle 25"/>
          <p:cNvSpPr>
            <a:spLocks noChangeArrowheads="1"/>
          </p:cNvSpPr>
          <p:nvPr/>
        </p:nvSpPr>
        <p:spPr bwMode="auto">
          <a:xfrm>
            <a:off x="4093269" y="4057800"/>
            <a:ext cx="290513" cy="1054100"/>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6" name="TextBox 25"/>
          <p:cNvSpPr txBox="1"/>
          <p:nvPr/>
        </p:nvSpPr>
        <p:spPr>
          <a:xfrm>
            <a:off x="1337016" y="4953150"/>
            <a:ext cx="28245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102978" y="4485988"/>
            <a:ext cx="463588"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100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102978" y="4018823"/>
            <a:ext cx="45397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200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102978" y="3551658"/>
            <a:ext cx="45397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300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102978" y="3084493"/>
            <a:ext cx="45397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400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2978" y="2617328"/>
            <a:ext cx="45397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500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02978" y="2150163"/>
            <a:ext cx="453970"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600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102978" y="1682998"/>
            <a:ext cx="465192" cy="276999"/>
          </a:xfrm>
          <a:prstGeom prst="rect">
            <a:avLst/>
          </a:prstGeom>
          <a:noFill/>
        </p:spPr>
        <p:txBody>
          <a:bodyPr wrap="none" rtlCol="0">
            <a:spAutoFit/>
          </a:bodyPr>
          <a:lstStyle/>
          <a:p>
            <a:r>
              <a:rPr lang="en-US" altLang="zh-CN" sz="1200" dirty="0">
                <a:solidFill>
                  <a:schemeClr val="bg1">
                    <a:lumMod val="65000"/>
                  </a:schemeClr>
                </a:solidFill>
                <a:latin typeface="微软雅黑" panose="020B0503020204020204" pitchFamily="34" charset="-122"/>
                <a:ea typeface="微软雅黑" panose="020B0503020204020204" pitchFamily="34" charset="-122"/>
              </a:rPr>
              <a:t>700</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667955" y="5168225"/>
            <a:ext cx="492443" cy="276999"/>
          </a:xfrm>
          <a:prstGeom prst="rect">
            <a:avLst/>
          </a:prstGeom>
          <a:noFill/>
        </p:spPr>
        <p:txBody>
          <a:bodyPr wrap="none" rtlCol="0">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标题</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427067" y="5168225"/>
            <a:ext cx="492443" cy="276999"/>
          </a:xfrm>
          <a:prstGeom prst="rect">
            <a:avLst/>
          </a:prstGeom>
          <a:noFill/>
        </p:spPr>
        <p:txBody>
          <a:bodyPr wrap="none" rtlCol="0">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标题</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196718" y="5168225"/>
            <a:ext cx="492443" cy="276999"/>
          </a:xfrm>
          <a:prstGeom prst="rect">
            <a:avLst/>
          </a:prstGeom>
          <a:noFill/>
        </p:spPr>
        <p:txBody>
          <a:bodyPr wrap="none" rtlCol="0">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标题</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966655" y="5168225"/>
            <a:ext cx="492443" cy="276999"/>
          </a:xfrm>
          <a:prstGeom prst="rect">
            <a:avLst/>
          </a:prstGeom>
          <a:noFill/>
        </p:spPr>
        <p:txBody>
          <a:bodyPr wrap="non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标题</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267891" y="2218032"/>
            <a:ext cx="3249341" cy="3493264"/>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复制您复制您这里，或者通过复制您的文本后，在此框中选择粘贴，并选择只保留文字。您的内容打在这里，或者通过通过复制复制您您的文本。您的内容打在这里，或者通过复制您的文本后，在此框中选择粘贴，并选择只保留文字。您的复制您复制您内容打在这里，或者通过通过复制您的文本。</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通过复制您的文本。</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a:p>
            <a:pPr algn="just">
              <a:lnSpc>
                <a:spcPct val="130000"/>
              </a:lnSpc>
            </a:pP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267892" y="1772816"/>
            <a:ext cx="1774276" cy="366575"/>
          </a:xfrm>
          <a:prstGeom prst="rect">
            <a:avLst/>
          </a:prstGeom>
          <a:noFill/>
        </p:spPr>
        <p:txBody>
          <a:bodyPr wrap="square" tIns="0" bIns="0" rtlCol="0" anchor="t">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40" name="圆角矩形 39"/>
          <p:cNvSpPr/>
          <p:nvPr/>
        </p:nvSpPr>
        <p:spPr>
          <a:xfrm>
            <a:off x="9076946" y="1821497"/>
            <a:ext cx="2114595" cy="3623727"/>
          </a:xfrm>
          <a:prstGeom prst="roundRect">
            <a:avLst>
              <a:gd name="adj" fmla="val 3925"/>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vant GardeBook" pitchFamily="50"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175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p:stCondLst>
                              <p:cond delay="225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par>
                          <p:cTn id="87" fill="hold">
                            <p:stCondLst>
                              <p:cond delay="2750"/>
                            </p:stCondLst>
                            <p:childTnLst>
                              <p:par>
                                <p:cTn id="88" presetID="22" presetClass="entr" presetSubtype="4"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00"/>
                                        <p:tgtEl>
                                          <p:spTgt spid="14"/>
                                        </p:tgtEl>
                                      </p:cBhvr>
                                    </p:animEffect>
                                  </p:childTnLst>
                                </p:cTn>
                              </p:par>
                            </p:childTnLst>
                          </p:cTn>
                        </p:par>
                        <p:par>
                          <p:cTn id="91" fill="hold">
                            <p:stCondLst>
                              <p:cond delay="3250"/>
                            </p:stCondLst>
                            <p:childTnLst>
                              <p:par>
                                <p:cTn id="92" presetID="22" presetClass="entr" presetSubtype="4"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par>
                          <p:cTn id="95" fill="hold">
                            <p:stCondLst>
                              <p:cond delay="3750"/>
                            </p:stCondLst>
                            <p:childTnLst>
                              <p:par>
                                <p:cTn id="96" presetID="22" presetClass="entr" presetSubtype="4"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childTnLst>
                          </p:cTn>
                        </p:par>
                        <p:par>
                          <p:cTn id="99" fill="hold">
                            <p:stCondLst>
                              <p:cond delay="4250"/>
                            </p:stCondLst>
                            <p:childTnLst>
                              <p:par>
                                <p:cTn id="100" presetID="22" presetClass="entr" presetSubtype="4"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down)">
                                      <p:cBhvr>
                                        <p:cTn id="102" dur="500"/>
                                        <p:tgtEl>
                                          <p:spTgt spid="17"/>
                                        </p:tgtEl>
                                      </p:cBhvr>
                                    </p:animEffect>
                                  </p:childTnLst>
                                </p:cTn>
                              </p:par>
                            </p:childTnLst>
                          </p:cTn>
                        </p:par>
                        <p:par>
                          <p:cTn id="103" fill="hold">
                            <p:stCondLst>
                              <p:cond delay="4750"/>
                            </p:stCondLst>
                            <p:childTnLst>
                              <p:par>
                                <p:cTn id="104" presetID="22" presetClass="entr" presetSubtype="4"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childTnLst>
                          </p:cTn>
                        </p:par>
                        <p:par>
                          <p:cTn id="107" fill="hold">
                            <p:stCondLst>
                              <p:cond delay="5250"/>
                            </p:stCondLst>
                            <p:childTnLst>
                              <p:par>
                                <p:cTn id="108" presetID="22" presetClass="entr" presetSubtype="4"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00"/>
                                        <p:tgtEl>
                                          <p:spTgt spid="19"/>
                                        </p:tgtEl>
                                      </p:cBhvr>
                                    </p:animEffect>
                                  </p:childTnLst>
                                </p:cTn>
                              </p:par>
                            </p:childTnLst>
                          </p:cTn>
                        </p:par>
                        <p:par>
                          <p:cTn id="111" fill="hold">
                            <p:stCondLst>
                              <p:cond delay="5750"/>
                            </p:stCondLst>
                            <p:childTnLst>
                              <p:par>
                                <p:cTn id="112" presetID="22" presetClass="entr" presetSubtype="4"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00"/>
                                        <p:tgtEl>
                                          <p:spTgt spid="20"/>
                                        </p:tgtEl>
                                      </p:cBhvr>
                                    </p:animEffect>
                                  </p:childTnLst>
                                </p:cTn>
                              </p:par>
                            </p:childTnLst>
                          </p:cTn>
                        </p:par>
                        <p:par>
                          <p:cTn id="115" fill="hold">
                            <p:stCondLst>
                              <p:cond delay="6250"/>
                            </p:stCondLst>
                            <p:childTnLst>
                              <p:par>
                                <p:cTn id="116" presetID="22" presetClass="entr" presetSubtype="4" fill="hold" grpId="0" nodeType="after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down)">
                                      <p:cBhvr>
                                        <p:cTn id="118" dur="500"/>
                                        <p:tgtEl>
                                          <p:spTgt spid="21"/>
                                        </p:tgtEl>
                                      </p:cBhvr>
                                    </p:animEffect>
                                  </p:childTnLst>
                                </p:cTn>
                              </p:par>
                            </p:childTnLst>
                          </p:cTn>
                        </p:par>
                        <p:par>
                          <p:cTn id="119" fill="hold">
                            <p:stCondLst>
                              <p:cond delay="6750"/>
                            </p:stCondLst>
                            <p:childTnLst>
                              <p:par>
                                <p:cTn id="120" presetID="22" presetClass="entr" presetSubtype="4" fill="hold" grpId="0" nodeType="after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down)">
                                      <p:cBhvr>
                                        <p:cTn id="122" dur="500"/>
                                        <p:tgtEl>
                                          <p:spTgt spid="22"/>
                                        </p:tgtEl>
                                      </p:cBhvr>
                                    </p:animEffect>
                                  </p:childTnLst>
                                </p:cTn>
                              </p:par>
                            </p:childTnLst>
                          </p:cTn>
                        </p:par>
                        <p:par>
                          <p:cTn id="123" fill="hold">
                            <p:stCondLst>
                              <p:cond delay="7250"/>
                            </p:stCondLst>
                            <p:childTnLst>
                              <p:par>
                                <p:cTn id="124" presetID="22" presetClass="entr" presetSubtype="4" fill="hold" grpId="0" nodeType="after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wipe(down)">
                                      <p:cBhvr>
                                        <p:cTn id="126" dur="500"/>
                                        <p:tgtEl>
                                          <p:spTgt spid="23"/>
                                        </p:tgtEl>
                                      </p:cBhvr>
                                    </p:animEffect>
                                  </p:childTnLst>
                                </p:cTn>
                              </p:par>
                            </p:childTnLst>
                          </p:cTn>
                        </p:par>
                        <p:par>
                          <p:cTn id="127" fill="hold">
                            <p:stCondLst>
                              <p:cond delay="7750"/>
                            </p:stCondLst>
                            <p:childTnLst>
                              <p:par>
                                <p:cTn id="128" presetID="22" presetClass="entr" presetSubtype="4"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down)">
                                      <p:cBhvr>
                                        <p:cTn id="130" dur="500"/>
                                        <p:tgtEl>
                                          <p:spTgt spid="24"/>
                                        </p:tgtEl>
                                      </p:cBhvr>
                                    </p:animEffect>
                                  </p:childTnLst>
                                </p:cTn>
                              </p:par>
                            </p:childTnLst>
                          </p:cTn>
                        </p:par>
                        <p:par>
                          <p:cTn id="131" fill="hold">
                            <p:stCondLst>
                              <p:cond delay="8250"/>
                            </p:stCondLst>
                            <p:childTnLst>
                              <p:par>
                                <p:cTn id="132" presetID="22" presetClass="entr" presetSubtype="4" fill="hold" grpId="0" nodeType="after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wipe(down)">
                                      <p:cBhvr>
                                        <p:cTn id="134" dur="500"/>
                                        <p:tgtEl>
                                          <p:spTgt spid="25"/>
                                        </p:tgtEl>
                                      </p:cBhvr>
                                    </p:animEffect>
                                  </p:childTnLst>
                                </p:cTn>
                              </p:par>
                            </p:childTnLst>
                          </p:cTn>
                        </p:par>
                        <p:par>
                          <p:cTn id="135" fill="hold">
                            <p:stCondLst>
                              <p:cond delay="8750"/>
                            </p:stCondLst>
                            <p:childTnLst>
                              <p:par>
                                <p:cTn id="136" presetID="12" presetClass="entr" presetSubtype="8" fill="hold" grpId="0" nodeType="afterEffect">
                                  <p:stCondLst>
                                    <p:cond delay="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p:tgtEl>
                                          <p:spTgt spid="39"/>
                                        </p:tgtEl>
                                        <p:attrNameLst>
                                          <p:attrName>ppt_x</p:attrName>
                                        </p:attrNameLst>
                                      </p:cBhvr>
                                      <p:tavLst>
                                        <p:tav tm="0">
                                          <p:val>
                                            <p:strVal val="#ppt_x-#ppt_w*1.125000"/>
                                          </p:val>
                                        </p:tav>
                                        <p:tav tm="100000">
                                          <p:val>
                                            <p:strVal val="#ppt_x"/>
                                          </p:val>
                                        </p:tav>
                                      </p:tavLst>
                                    </p:anim>
                                    <p:animEffect transition="in" filter="wipe(right)">
                                      <p:cBhvr>
                                        <p:cTn id="139" dur="500"/>
                                        <p:tgtEl>
                                          <p:spTgt spid="39"/>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p:tgtEl>
                                          <p:spTgt spid="38"/>
                                        </p:tgtEl>
                                        <p:attrNameLst>
                                          <p:attrName>ppt_x</p:attrName>
                                        </p:attrNameLst>
                                      </p:cBhvr>
                                      <p:tavLst>
                                        <p:tav tm="0">
                                          <p:val>
                                            <p:strVal val="#ppt_x-#ppt_w*1.125000"/>
                                          </p:val>
                                        </p:tav>
                                        <p:tav tm="100000">
                                          <p:val>
                                            <p:strVal val="#ppt_x"/>
                                          </p:val>
                                        </p:tav>
                                      </p:tavLst>
                                    </p:anim>
                                    <p:animEffect transition="in" filter="wipe(right)">
                                      <p:cBhvr>
                                        <p:cTn id="143" dur="500"/>
                                        <p:tgtEl>
                                          <p:spTgt spid="38"/>
                                        </p:tgtEl>
                                      </p:cBhvr>
                                    </p:animEffect>
                                  </p:childTnLst>
                                </p:cTn>
                              </p:par>
                            </p:childTnLst>
                          </p:cTn>
                        </p:par>
                        <p:par>
                          <p:cTn id="144" fill="hold">
                            <p:stCondLst>
                              <p:cond delay="9250"/>
                            </p:stCondLst>
                            <p:childTnLst>
                              <p:par>
                                <p:cTn id="145" presetID="2" presetClass="entr" presetSubtype="4" decel="100000"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消费分析</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3"/>
          <p:cNvGrpSpPr/>
          <p:nvPr/>
        </p:nvGrpSpPr>
        <p:grpSpPr>
          <a:xfrm>
            <a:off x="4938005" y="1722876"/>
            <a:ext cx="2347201" cy="1835199"/>
            <a:chOff x="5796758" y="2153225"/>
            <a:chExt cx="2377888" cy="1835199"/>
          </a:xfrm>
        </p:grpSpPr>
        <p:sp>
          <p:nvSpPr>
            <p:cNvPr id="7" name="Rectangle 5"/>
            <p:cNvSpPr>
              <a:spLocks noChangeArrowheads="1"/>
            </p:cNvSpPr>
            <p:nvPr/>
          </p:nvSpPr>
          <p:spPr bwMode="auto">
            <a:xfrm>
              <a:off x="6044282" y="2617203"/>
              <a:ext cx="1854877" cy="1371221"/>
            </a:xfrm>
            <a:prstGeom prst="rect">
              <a:avLst/>
            </a:prstGeom>
            <a:solidFill>
              <a:schemeClr val="bg1">
                <a:lumMod val="6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8" name="Freeform 6"/>
            <p:cNvSpPr/>
            <p:nvPr/>
          </p:nvSpPr>
          <p:spPr bwMode="auto">
            <a:xfrm>
              <a:off x="5796758" y="2219508"/>
              <a:ext cx="695967" cy="751893"/>
            </a:xfrm>
            <a:custGeom>
              <a:avLst/>
              <a:gdLst>
                <a:gd name="T0" fmla="*/ 1 w 126"/>
                <a:gd name="T1" fmla="*/ 116 h 136"/>
                <a:gd name="T2" fmla="*/ 32 w 126"/>
                <a:gd name="T3" fmla="*/ 136 h 136"/>
                <a:gd name="T4" fmla="*/ 55 w 126"/>
                <a:gd name="T5" fmla="*/ 116 h 136"/>
                <a:gd name="T6" fmla="*/ 126 w 126"/>
                <a:gd name="T7" fmla="*/ 0 h 136"/>
                <a:gd name="T8" fmla="*/ 96 w 126"/>
                <a:gd name="T9" fmla="*/ 0 h 136"/>
                <a:gd name="T10" fmla="*/ 1 w 126"/>
                <a:gd name="T11" fmla="*/ 116 h 136"/>
              </a:gdLst>
              <a:ahLst/>
              <a:cxnLst>
                <a:cxn ang="0">
                  <a:pos x="T0" y="T1"/>
                </a:cxn>
                <a:cxn ang="0">
                  <a:pos x="T2" y="T3"/>
                </a:cxn>
                <a:cxn ang="0">
                  <a:pos x="T4" y="T5"/>
                </a:cxn>
                <a:cxn ang="0">
                  <a:pos x="T6" y="T7"/>
                </a:cxn>
                <a:cxn ang="0">
                  <a:pos x="T8" y="T9"/>
                </a:cxn>
                <a:cxn ang="0">
                  <a:pos x="T10" y="T11"/>
                </a:cxn>
              </a:cxnLst>
              <a:rect l="0" t="0" r="r" b="b"/>
              <a:pathLst>
                <a:path w="126" h="136">
                  <a:moveTo>
                    <a:pt x="1" y="116"/>
                  </a:moveTo>
                  <a:cubicBezTo>
                    <a:pt x="0" y="129"/>
                    <a:pt x="18" y="136"/>
                    <a:pt x="32" y="136"/>
                  </a:cubicBezTo>
                  <a:cubicBezTo>
                    <a:pt x="46" y="136"/>
                    <a:pt x="54" y="129"/>
                    <a:pt x="55" y="116"/>
                  </a:cubicBezTo>
                  <a:cubicBezTo>
                    <a:pt x="59" y="80"/>
                    <a:pt x="91" y="27"/>
                    <a:pt x="126" y="0"/>
                  </a:cubicBezTo>
                  <a:cubicBezTo>
                    <a:pt x="116" y="0"/>
                    <a:pt x="106" y="0"/>
                    <a:pt x="96" y="0"/>
                  </a:cubicBezTo>
                  <a:cubicBezTo>
                    <a:pt x="50" y="27"/>
                    <a:pt x="6" y="80"/>
                    <a:pt x="1" y="11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9" name="Freeform 7"/>
            <p:cNvSpPr/>
            <p:nvPr/>
          </p:nvSpPr>
          <p:spPr bwMode="auto">
            <a:xfrm>
              <a:off x="6095030" y="2219508"/>
              <a:ext cx="562366" cy="751893"/>
            </a:xfrm>
            <a:custGeom>
              <a:avLst/>
              <a:gdLst>
                <a:gd name="T0" fmla="*/ 1 w 102"/>
                <a:gd name="T1" fmla="*/ 116 h 136"/>
                <a:gd name="T2" fmla="*/ 31 w 102"/>
                <a:gd name="T3" fmla="*/ 136 h 136"/>
                <a:gd name="T4" fmla="*/ 55 w 102"/>
                <a:gd name="T5" fmla="*/ 116 h 136"/>
                <a:gd name="T6" fmla="*/ 102 w 102"/>
                <a:gd name="T7" fmla="*/ 0 h 136"/>
                <a:gd name="T8" fmla="*/ 72 w 102"/>
                <a:gd name="T9" fmla="*/ 0 h 136"/>
                <a:gd name="T10" fmla="*/ 1 w 102"/>
                <a:gd name="T11" fmla="*/ 116 h 136"/>
              </a:gdLst>
              <a:ahLst/>
              <a:cxnLst>
                <a:cxn ang="0">
                  <a:pos x="T0" y="T1"/>
                </a:cxn>
                <a:cxn ang="0">
                  <a:pos x="T2" y="T3"/>
                </a:cxn>
                <a:cxn ang="0">
                  <a:pos x="T4" y="T5"/>
                </a:cxn>
                <a:cxn ang="0">
                  <a:pos x="T6" y="T7"/>
                </a:cxn>
                <a:cxn ang="0">
                  <a:pos x="T8" y="T9"/>
                </a:cxn>
                <a:cxn ang="0">
                  <a:pos x="T10" y="T11"/>
                </a:cxn>
              </a:cxnLst>
              <a:rect l="0" t="0" r="r" b="b"/>
              <a:pathLst>
                <a:path w="102" h="136">
                  <a:moveTo>
                    <a:pt x="1" y="116"/>
                  </a:moveTo>
                  <a:cubicBezTo>
                    <a:pt x="0" y="129"/>
                    <a:pt x="16" y="136"/>
                    <a:pt x="31" y="136"/>
                  </a:cubicBezTo>
                  <a:cubicBezTo>
                    <a:pt x="45" y="136"/>
                    <a:pt x="54" y="129"/>
                    <a:pt x="55" y="116"/>
                  </a:cubicBezTo>
                  <a:cubicBezTo>
                    <a:pt x="57" y="80"/>
                    <a:pt x="79" y="27"/>
                    <a:pt x="102" y="0"/>
                  </a:cubicBezTo>
                  <a:cubicBezTo>
                    <a:pt x="92" y="0"/>
                    <a:pt x="82" y="0"/>
                    <a:pt x="72" y="0"/>
                  </a:cubicBezTo>
                  <a:cubicBezTo>
                    <a:pt x="37" y="27"/>
                    <a:pt x="5" y="80"/>
                    <a:pt x="1" y="11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0" name="Freeform 8"/>
            <p:cNvSpPr/>
            <p:nvPr/>
          </p:nvSpPr>
          <p:spPr bwMode="auto">
            <a:xfrm>
              <a:off x="6387087" y="2219508"/>
              <a:ext cx="429801" cy="751893"/>
            </a:xfrm>
            <a:custGeom>
              <a:avLst/>
              <a:gdLst>
                <a:gd name="T0" fmla="*/ 1 w 78"/>
                <a:gd name="T1" fmla="*/ 116 h 136"/>
                <a:gd name="T2" fmla="*/ 29 w 78"/>
                <a:gd name="T3" fmla="*/ 136 h 136"/>
                <a:gd name="T4" fmla="*/ 54 w 78"/>
                <a:gd name="T5" fmla="*/ 116 h 136"/>
                <a:gd name="T6" fmla="*/ 78 w 78"/>
                <a:gd name="T7" fmla="*/ 0 h 136"/>
                <a:gd name="T8" fmla="*/ 48 w 78"/>
                <a:gd name="T9" fmla="*/ 0 h 136"/>
                <a:gd name="T10" fmla="*/ 1 w 78"/>
                <a:gd name="T11" fmla="*/ 116 h 136"/>
              </a:gdLst>
              <a:ahLst/>
              <a:cxnLst>
                <a:cxn ang="0">
                  <a:pos x="T0" y="T1"/>
                </a:cxn>
                <a:cxn ang="0">
                  <a:pos x="T2" y="T3"/>
                </a:cxn>
                <a:cxn ang="0">
                  <a:pos x="T4" y="T5"/>
                </a:cxn>
                <a:cxn ang="0">
                  <a:pos x="T6" y="T7"/>
                </a:cxn>
                <a:cxn ang="0">
                  <a:pos x="T8" y="T9"/>
                </a:cxn>
                <a:cxn ang="0">
                  <a:pos x="T10" y="T11"/>
                </a:cxn>
              </a:cxnLst>
              <a:rect l="0" t="0" r="r" b="b"/>
              <a:pathLst>
                <a:path w="78" h="136">
                  <a:moveTo>
                    <a:pt x="1" y="116"/>
                  </a:moveTo>
                  <a:cubicBezTo>
                    <a:pt x="0" y="129"/>
                    <a:pt x="15" y="136"/>
                    <a:pt x="29" y="136"/>
                  </a:cubicBezTo>
                  <a:cubicBezTo>
                    <a:pt x="43" y="136"/>
                    <a:pt x="54" y="129"/>
                    <a:pt x="54" y="116"/>
                  </a:cubicBezTo>
                  <a:cubicBezTo>
                    <a:pt x="56" y="80"/>
                    <a:pt x="67" y="27"/>
                    <a:pt x="78" y="0"/>
                  </a:cubicBezTo>
                  <a:cubicBezTo>
                    <a:pt x="68" y="0"/>
                    <a:pt x="58" y="0"/>
                    <a:pt x="48" y="0"/>
                  </a:cubicBezTo>
                  <a:cubicBezTo>
                    <a:pt x="25" y="27"/>
                    <a:pt x="3" y="80"/>
                    <a:pt x="1" y="11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1" name="Freeform 9"/>
            <p:cNvSpPr/>
            <p:nvPr/>
          </p:nvSpPr>
          <p:spPr bwMode="auto">
            <a:xfrm>
              <a:off x="6684323" y="2219508"/>
              <a:ext cx="298272" cy="751893"/>
            </a:xfrm>
            <a:custGeom>
              <a:avLst/>
              <a:gdLst>
                <a:gd name="T0" fmla="*/ 0 w 54"/>
                <a:gd name="T1" fmla="*/ 116 h 136"/>
                <a:gd name="T2" fmla="*/ 28 w 54"/>
                <a:gd name="T3" fmla="*/ 136 h 136"/>
                <a:gd name="T4" fmla="*/ 54 w 54"/>
                <a:gd name="T5" fmla="*/ 116 h 136"/>
                <a:gd name="T6" fmla="*/ 54 w 54"/>
                <a:gd name="T7" fmla="*/ 0 h 136"/>
                <a:gd name="T8" fmla="*/ 24 w 54"/>
                <a:gd name="T9" fmla="*/ 0 h 136"/>
                <a:gd name="T10" fmla="*/ 0 w 54"/>
                <a:gd name="T11" fmla="*/ 116 h 136"/>
              </a:gdLst>
              <a:ahLst/>
              <a:cxnLst>
                <a:cxn ang="0">
                  <a:pos x="T0" y="T1"/>
                </a:cxn>
                <a:cxn ang="0">
                  <a:pos x="T2" y="T3"/>
                </a:cxn>
                <a:cxn ang="0">
                  <a:pos x="T4" y="T5"/>
                </a:cxn>
                <a:cxn ang="0">
                  <a:pos x="T6" y="T7"/>
                </a:cxn>
                <a:cxn ang="0">
                  <a:pos x="T8" y="T9"/>
                </a:cxn>
                <a:cxn ang="0">
                  <a:pos x="T10" y="T11"/>
                </a:cxn>
              </a:cxnLst>
              <a:rect l="0" t="0" r="r" b="b"/>
              <a:pathLst>
                <a:path w="54" h="136">
                  <a:moveTo>
                    <a:pt x="0" y="116"/>
                  </a:moveTo>
                  <a:cubicBezTo>
                    <a:pt x="0" y="129"/>
                    <a:pt x="14" y="136"/>
                    <a:pt x="28" y="136"/>
                  </a:cubicBezTo>
                  <a:cubicBezTo>
                    <a:pt x="42" y="136"/>
                    <a:pt x="54" y="129"/>
                    <a:pt x="54" y="116"/>
                  </a:cubicBezTo>
                  <a:cubicBezTo>
                    <a:pt x="54" y="80"/>
                    <a:pt x="54" y="27"/>
                    <a:pt x="54" y="0"/>
                  </a:cubicBezTo>
                  <a:cubicBezTo>
                    <a:pt x="44" y="0"/>
                    <a:pt x="34" y="0"/>
                    <a:pt x="24" y="0"/>
                  </a:cubicBezTo>
                  <a:cubicBezTo>
                    <a:pt x="13" y="27"/>
                    <a:pt x="2" y="80"/>
                    <a:pt x="0" y="11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2" name="Freeform 10"/>
            <p:cNvSpPr/>
            <p:nvPr/>
          </p:nvSpPr>
          <p:spPr bwMode="auto">
            <a:xfrm>
              <a:off x="6982595" y="2219508"/>
              <a:ext cx="298272" cy="751893"/>
            </a:xfrm>
            <a:custGeom>
              <a:avLst/>
              <a:gdLst>
                <a:gd name="T0" fmla="*/ 0 w 54"/>
                <a:gd name="T1" fmla="*/ 116 h 136"/>
                <a:gd name="T2" fmla="*/ 27 w 54"/>
                <a:gd name="T3" fmla="*/ 136 h 136"/>
                <a:gd name="T4" fmla="*/ 54 w 54"/>
                <a:gd name="T5" fmla="*/ 116 h 136"/>
                <a:gd name="T6" fmla="*/ 30 w 54"/>
                <a:gd name="T7" fmla="*/ 0 h 136"/>
                <a:gd name="T8" fmla="*/ 0 w 54"/>
                <a:gd name="T9" fmla="*/ 0 h 136"/>
                <a:gd name="T10" fmla="*/ 0 w 54"/>
                <a:gd name="T11" fmla="*/ 116 h 136"/>
              </a:gdLst>
              <a:ahLst/>
              <a:cxnLst>
                <a:cxn ang="0">
                  <a:pos x="T0" y="T1"/>
                </a:cxn>
                <a:cxn ang="0">
                  <a:pos x="T2" y="T3"/>
                </a:cxn>
                <a:cxn ang="0">
                  <a:pos x="T4" y="T5"/>
                </a:cxn>
                <a:cxn ang="0">
                  <a:pos x="T6" y="T7"/>
                </a:cxn>
                <a:cxn ang="0">
                  <a:pos x="T8" y="T9"/>
                </a:cxn>
                <a:cxn ang="0">
                  <a:pos x="T10" y="T11"/>
                </a:cxn>
              </a:cxnLst>
              <a:rect l="0" t="0" r="r" b="b"/>
              <a:pathLst>
                <a:path w="54" h="136">
                  <a:moveTo>
                    <a:pt x="0" y="116"/>
                  </a:moveTo>
                  <a:cubicBezTo>
                    <a:pt x="1" y="129"/>
                    <a:pt x="12" y="136"/>
                    <a:pt x="27" y="136"/>
                  </a:cubicBezTo>
                  <a:cubicBezTo>
                    <a:pt x="41" y="136"/>
                    <a:pt x="54" y="129"/>
                    <a:pt x="54" y="116"/>
                  </a:cubicBezTo>
                  <a:cubicBezTo>
                    <a:pt x="53" y="80"/>
                    <a:pt x="42" y="27"/>
                    <a:pt x="30" y="0"/>
                  </a:cubicBezTo>
                  <a:cubicBezTo>
                    <a:pt x="20" y="0"/>
                    <a:pt x="10" y="0"/>
                    <a:pt x="0" y="0"/>
                  </a:cubicBezTo>
                  <a:cubicBezTo>
                    <a:pt x="0" y="27"/>
                    <a:pt x="0" y="80"/>
                    <a:pt x="0" y="11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3" name="Freeform 11"/>
            <p:cNvSpPr/>
            <p:nvPr/>
          </p:nvSpPr>
          <p:spPr bwMode="auto">
            <a:xfrm>
              <a:off x="7148301" y="2219508"/>
              <a:ext cx="430837" cy="751893"/>
            </a:xfrm>
            <a:custGeom>
              <a:avLst/>
              <a:gdLst>
                <a:gd name="T0" fmla="*/ 24 w 78"/>
                <a:gd name="T1" fmla="*/ 116 h 136"/>
                <a:gd name="T2" fmla="*/ 49 w 78"/>
                <a:gd name="T3" fmla="*/ 136 h 136"/>
                <a:gd name="T4" fmla="*/ 78 w 78"/>
                <a:gd name="T5" fmla="*/ 116 h 136"/>
                <a:gd name="T6" fmla="*/ 31 w 78"/>
                <a:gd name="T7" fmla="*/ 0 h 136"/>
                <a:gd name="T8" fmla="*/ 0 w 78"/>
                <a:gd name="T9" fmla="*/ 0 h 136"/>
                <a:gd name="T10" fmla="*/ 24 w 78"/>
                <a:gd name="T11" fmla="*/ 116 h 136"/>
              </a:gdLst>
              <a:ahLst/>
              <a:cxnLst>
                <a:cxn ang="0">
                  <a:pos x="T0" y="T1"/>
                </a:cxn>
                <a:cxn ang="0">
                  <a:pos x="T2" y="T3"/>
                </a:cxn>
                <a:cxn ang="0">
                  <a:pos x="T4" y="T5"/>
                </a:cxn>
                <a:cxn ang="0">
                  <a:pos x="T6" y="T7"/>
                </a:cxn>
                <a:cxn ang="0">
                  <a:pos x="T8" y="T9"/>
                </a:cxn>
                <a:cxn ang="0">
                  <a:pos x="T10" y="T11"/>
                </a:cxn>
              </a:cxnLst>
              <a:rect l="0" t="0" r="r" b="b"/>
              <a:pathLst>
                <a:path w="78" h="136">
                  <a:moveTo>
                    <a:pt x="24" y="116"/>
                  </a:moveTo>
                  <a:cubicBezTo>
                    <a:pt x="25" y="129"/>
                    <a:pt x="35" y="136"/>
                    <a:pt x="49" y="136"/>
                  </a:cubicBezTo>
                  <a:cubicBezTo>
                    <a:pt x="64" y="136"/>
                    <a:pt x="78" y="129"/>
                    <a:pt x="78" y="116"/>
                  </a:cubicBezTo>
                  <a:cubicBezTo>
                    <a:pt x="75" y="80"/>
                    <a:pt x="54" y="27"/>
                    <a:pt x="31" y="0"/>
                  </a:cubicBezTo>
                  <a:cubicBezTo>
                    <a:pt x="21" y="0"/>
                    <a:pt x="10" y="0"/>
                    <a:pt x="0" y="0"/>
                  </a:cubicBezTo>
                  <a:cubicBezTo>
                    <a:pt x="12" y="27"/>
                    <a:pt x="23" y="80"/>
                    <a:pt x="24" y="11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4" name="Freeform 12"/>
            <p:cNvSpPr/>
            <p:nvPr/>
          </p:nvSpPr>
          <p:spPr bwMode="auto">
            <a:xfrm>
              <a:off x="7314008" y="2219508"/>
              <a:ext cx="562366" cy="751893"/>
            </a:xfrm>
            <a:custGeom>
              <a:avLst/>
              <a:gdLst>
                <a:gd name="T0" fmla="*/ 47 w 102"/>
                <a:gd name="T1" fmla="*/ 116 h 136"/>
                <a:gd name="T2" fmla="*/ 71 w 102"/>
                <a:gd name="T3" fmla="*/ 136 h 136"/>
                <a:gd name="T4" fmla="*/ 101 w 102"/>
                <a:gd name="T5" fmla="*/ 116 h 136"/>
                <a:gd name="T6" fmla="*/ 30 w 102"/>
                <a:gd name="T7" fmla="*/ 0 h 136"/>
                <a:gd name="T8" fmla="*/ 0 w 102"/>
                <a:gd name="T9" fmla="*/ 0 h 136"/>
                <a:gd name="T10" fmla="*/ 47 w 102"/>
                <a:gd name="T11" fmla="*/ 116 h 136"/>
              </a:gdLst>
              <a:ahLst/>
              <a:cxnLst>
                <a:cxn ang="0">
                  <a:pos x="T0" y="T1"/>
                </a:cxn>
                <a:cxn ang="0">
                  <a:pos x="T2" y="T3"/>
                </a:cxn>
                <a:cxn ang="0">
                  <a:pos x="T4" y="T5"/>
                </a:cxn>
                <a:cxn ang="0">
                  <a:pos x="T6" y="T7"/>
                </a:cxn>
                <a:cxn ang="0">
                  <a:pos x="T8" y="T9"/>
                </a:cxn>
                <a:cxn ang="0">
                  <a:pos x="T10" y="T11"/>
                </a:cxn>
              </a:cxnLst>
              <a:rect l="0" t="0" r="r" b="b"/>
              <a:pathLst>
                <a:path w="102" h="136">
                  <a:moveTo>
                    <a:pt x="47" y="116"/>
                  </a:moveTo>
                  <a:cubicBezTo>
                    <a:pt x="48" y="129"/>
                    <a:pt x="57" y="136"/>
                    <a:pt x="71" y="136"/>
                  </a:cubicBezTo>
                  <a:cubicBezTo>
                    <a:pt x="85" y="136"/>
                    <a:pt x="102" y="129"/>
                    <a:pt x="101" y="116"/>
                  </a:cubicBezTo>
                  <a:cubicBezTo>
                    <a:pt x="97" y="80"/>
                    <a:pt x="64" y="27"/>
                    <a:pt x="30" y="0"/>
                  </a:cubicBezTo>
                  <a:cubicBezTo>
                    <a:pt x="20" y="0"/>
                    <a:pt x="10" y="0"/>
                    <a:pt x="0" y="0"/>
                  </a:cubicBezTo>
                  <a:cubicBezTo>
                    <a:pt x="23" y="27"/>
                    <a:pt x="44" y="80"/>
                    <a:pt x="47" y="11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5" name="Freeform 13"/>
            <p:cNvSpPr/>
            <p:nvPr/>
          </p:nvSpPr>
          <p:spPr bwMode="auto">
            <a:xfrm>
              <a:off x="7478679" y="2219508"/>
              <a:ext cx="695967" cy="751893"/>
            </a:xfrm>
            <a:custGeom>
              <a:avLst/>
              <a:gdLst>
                <a:gd name="T0" fmla="*/ 71 w 126"/>
                <a:gd name="T1" fmla="*/ 116 h 136"/>
                <a:gd name="T2" fmla="*/ 94 w 126"/>
                <a:gd name="T3" fmla="*/ 136 h 136"/>
                <a:gd name="T4" fmla="*/ 125 w 126"/>
                <a:gd name="T5" fmla="*/ 116 h 136"/>
                <a:gd name="T6" fmla="*/ 30 w 126"/>
                <a:gd name="T7" fmla="*/ 0 h 136"/>
                <a:gd name="T8" fmla="*/ 0 w 126"/>
                <a:gd name="T9" fmla="*/ 0 h 136"/>
                <a:gd name="T10" fmla="*/ 71 w 126"/>
                <a:gd name="T11" fmla="*/ 116 h 136"/>
              </a:gdLst>
              <a:ahLst/>
              <a:cxnLst>
                <a:cxn ang="0">
                  <a:pos x="T0" y="T1"/>
                </a:cxn>
                <a:cxn ang="0">
                  <a:pos x="T2" y="T3"/>
                </a:cxn>
                <a:cxn ang="0">
                  <a:pos x="T4" y="T5"/>
                </a:cxn>
                <a:cxn ang="0">
                  <a:pos x="T6" y="T7"/>
                </a:cxn>
                <a:cxn ang="0">
                  <a:pos x="T8" y="T9"/>
                </a:cxn>
                <a:cxn ang="0">
                  <a:pos x="T10" y="T11"/>
                </a:cxn>
              </a:cxnLst>
              <a:rect l="0" t="0" r="r" b="b"/>
              <a:pathLst>
                <a:path w="126" h="136">
                  <a:moveTo>
                    <a:pt x="71" y="116"/>
                  </a:moveTo>
                  <a:cubicBezTo>
                    <a:pt x="72" y="129"/>
                    <a:pt x="79" y="136"/>
                    <a:pt x="94" y="136"/>
                  </a:cubicBezTo>
                  <a:cubicBezTo>
                    <a:pt x="108" y="136"/>
                    <a:pt x="126" y="129"/>
                    <a:pt x="125" y="116"/>
                  </a:cubicBezTo>
                  <a:cubicBezTo>
                    <a:pt x="120" y="80"/>
                    <a:pt x="76" y="27"/>
                    <a:pt x="30" y="0"/>
                  </a:cubicBezTo>
                  <a:cubicBezTo>
                    <a:pt x="20" y="0"/>
                    <a:pt x="10" y="0"/>
                    <a:pt x="0" y="0"/>
                  </a:cubicBezTo>
                  <a:cubicBezTo>
                    <a:pt x="34" y="27"/>
                    <a:pt x="67" y="80"/>
                    <a:pt x="71" y="11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6" name="Rectangle 14"/>
            <p:cNvSpPr>
              <a:spLocks noChangeArrowheads="1"/>
            </p:cNvSpPr>
            <p:nvPr/>
          </p:nvSpPr>
          <p:spPr bwMode="auto">
            <a:xfrm>
              <a:off x="6309412" y="2153225"/>
              <a:ext cx="1347401" cy="66283"/>
            </a:xfrm>
            <a:prstGeom prst="rect">
              <a:avLst/>
            </a:prstGeom>
            <a:solidFill>
              <a:schemeClr val="bg1">
                <a:lumMod val="9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7" name="Rectangle 15"/>
            <p:cNvSpPr>
              <a:spLocks noChangeArrowheads="1"/>
            </p:cNvSpPr>
            <p:nvPr/>
          </p:nvSpPr>
          <p:spPr bwMode="auto">
            <a:xfrm>
              <a:off x="6198596" y="3059432"/>
              <a:ext cx="773642" cy="663861"/>
            </a:xfrm>
            <a:prstGeom prst="rect">
              <a:avLst/>
            </a:prstGeom>
            <a:solidFill>
              <a:schemeClr val="bg1">
                <a:lumMod val="8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7126553" y="3214782"/>
              <a:ext cx="530261" cy="773642"/>
            </a:xfrm>
            <a:prstGeom prst="rect">
              <a:avLst/>
            </a:prstGeom>
            <a:solidFill>
              <a:schemeClr val="bg1">
                <a:lumMod val="85000"/>
              </a:schemeClr>
            </a:solidFill>
            <a:ln>
              <a:noFill/>
            </a:ln>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grpSp>
      <p:grpSp>
        <p:nvGrpSpPr>
          <p:cNvPr id="19" name="Group 13"/>
          <p:cNvGrpSpPr>
            <a:grpSpLocks noChangeAspect="1"/>
          </p:cNvGrpSpPr>
          <p:nvPr/>
        </p:nvGrpSpPr>
        <p:grpSpPr bwMode="auto">
          <a:xfrm flipH="1">
            <a:off x="4205531" y="2304849"/>
            <a:ext cx="370220" cy="855450"/>
            <a:chOff x="3696" y="1271"/>
            <a:chExt cx="338" cy="781"/>
          </a:xfrm>
          <a:solidFill>
            <a:schemeClr val="tx1">
              <a:lumMod val="75000"/>
              <a:lumOff val="25000"/>
            </a:schemeClr>
          </a:solidFill>
        </p:grpSpPr>
        <p:sp>
          <p:nvSpPr>
            <p:cNvPr id="20"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21"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grpSp>
      <p:grpSp>
        <p:nvGrpSpPr>
          <p:cNvPr id="22" name="Group 18"/>
          <p:cNvGrpSpPr>
            <a:grpSpLocks noChangeAspect="1"/>
          </p:cNvGrpSpPr>
          <p:nvPr/>
        </p:nvGrpSpPr>
        <p:grpSpPr bwMode="auto">
          <a:xfrm flipH="1">
            <a:off x="7618607" y="2304849"/>
            <a:ext cx="461132" cy="866402"/>
            <a:chOff x="3241" y="1291"/>
            <a:chExt cx="421" cy="791"/>
          </a:xfrm>
          <a:solidFill>
            <a:schemeClr val="tx1">
              <a:lumMod val="75000"/>
              <a:lumOff val="25000"/>
            </a:schemeClr>
          </a:solidFill>
        </p:grpSpPr>
        <p:sp>
          <p:nvSpPr>
            <p:cNvPr id="23"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sp>
          <p:nvSpPr>
            <p:cNvPr id="24"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bg-BG">
                <a:latin typeface="微软雅黑" panose="020B0503020204020204" pitchFamily="34" charset="-122"/>
                <a:ea typeface="微软雅黑" panose="020B0503020204020204" pitchFamily="34" charset="-122"/>
              </a:endParaRPr>
            </a:p>
          </p:txBody>
        </p:sp>
      </p:grpSp>
      <p:grpSp>
        <p:nvGrpSpPr>
          <p:cNvPr id="25" name="Group 116"/>
          <p:cNvGrpSpPr/>
          <p:nvPr/>
        </p:nvGrpSpPr>
        <p:grpSpPr>
          <a:xfrm rot="10800000">
            <a:off x="4002945" y="1399019"/>
            <a:ext cx="755923" cy="755923"/>
            <a:chOff x="6606497" y="3427383"/>
            <a:chExt cx="755923" cy="755923"/>
          </a:xfrm>
          <a:solidFill>
            <a:schemeClr val="tx1">
              <a:lumMod val="75000"/>
              <a:lumOff val="25000"/>
            </a:schemeClr>
          </a:solidFill>
        </p:grpSpPr>
        <p:sp>
          <p:nvSpPr>
            <p:cNvPr id="26" name="Oval 117"/>
            <p:cNvSpPr/>
            <p:nvPr/>
          </p:nvSpPr>
          <p:spPr>
            <a:xfrm>
              <a:off x="6606497" y="3427383"/>
              <a:ext cx="755923" cy="755923"/>
            </a:xfrm>
            <a:prstGeom prst="ellipse">
              <a:avLst/>
            </a:prstGeom>
            <a:grp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27" name="Oval 118"/>
            <p:cNvSpPr/>
            <p:nvPr/>
          </p:nvSpPr>
          <p:spPr>
            <a:xfrm>
              <a:off x="6694674" y="3515560"/>
              <a:ext cx="579567" cy="5795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grpSp>
      <p:sp>
        <p:nvSpPr>
          <p:cNvPr id="28" name="Arc 119"/>
          <p:cNvSpPr/>
          <p:nvPr/>
        </p:nvSpPr>
        <p:spPr>
          <a:xfrm rot="6020482">
            <a:off x="3944018" y="1340091"/>
            <a:ext cx="873777" cy="873777"/>
          </a:xfrm>
          <a:prstGeom prst="arc">
            <a:avLst>
              <a:gd name="adj1" fmla="val 16200000"/>
              <a:gd name="adj2" fmla="val 4586892"/>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grpSp>
        <p:nvGrpSpPr>
          <p:cNvPr id="29" name="Group 120"/>
          <p:cNvGrpSpPr/>
          <p:nvPr/>
        </p:nvGrpSpPr>
        <p:grpSpPr>
          <a:xfrm rot="10800000">
            <a:off x="7457024" y="1401436"/>
            <a:ext cx="755923" cy="755923"/>
            <a:chOff x="6606497" y="3427383"/>
            <a:chExt cx="755923" cy="755923"/>
          </a:xfrm>
          <a:solidFill>
            <a:schemeClr val="tx1">
              <a:lumMod val="75000"/>
              <a:lumOff val="25000"/>
            </a:schemeClr>
          </a:solidFill>
        </p:grpSpPr>
        <p:sp>
          <p:nvSpPr>
            <p:cNvPr id="30" name="Oval 121"/>
            <p:cNvSpPr/>
            <p:nvPr/>
          </p:nvSpPr>
          <p:spPr>
            <a:xfrm>
              <a:off x="6606497" y="3427383"/>
              <a:ext cx="755923" cy="755923"/>
            </a:xfrm>
            <a:prstGeom prst="ellipse">
              <a:avLst/>
            </a:prstGeom>
            <a:grp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31" name="Oval 122"/>
            <p:cNvSpPr/>
            <p:nvPr/>
          </p:nvSpPr>
          <p:spPr>
            <a:xfrm>
              <a:off x="6694674" y="3515560"/>
              <a:ext cx="579567" cy="5795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grpSp>
      <p:sp>
        <p:nvSpPr>
          <p:cNvPr id="32" name="Arc 123"/>
          <p:cNvSpPr/>
          <p:nvPr/>
        </p:nvSpPr>
        <p:spPr>
          <a:xfrm rot="5871027">
            <a:off x="7398097" y="1336069"/>
            <a:ext cx="873777" cy="873777"/>
          </a:xfrm>
          <a:prstGeom prst="arc">
            <a:avLst>
              <a:gd name="adj1" fmla="val 16200000"/>
              <a:gd name="adj2" fmla="val 4586892"/>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33" name="Rectangle 124"/>
          <p:cNvSpPr/>
          <p:nvPr/>
        </p:nvSpPr>
        <p:spPr>
          <a:xfrm>
            <a:off x="4115545" y="1633693"/>
            <a:ext cx="506870" cy="276999"/>
          </a:xfrm>
          <a:prstGeom prst="rect">
            <a:avLst/>
          </a:prstGeom>
        </p:spPr>
        <p:txBody>
          <a:bodyPr wrap="none">
            <a:spAutoFit/>
          </a:bodyPr>
          <a:lstStyle/>
          <a:p>
            <a:r>
              <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75%</a:t>
            </a:r>
            <a:endPar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34" name="Rectangle 125"/>
          <p:cNvSpPr/>
          <p:nvPr/>
        </p:nvSpPr>
        <p:spPr>
          <a:xfrm>
            <a:off x="7569623" y="1638828"/>
            <a:ext cx="506870" cy="276999"/>
          </a:xfrm>
          <a:prstGeom prst="rect">
            <a:avLst/>
          </a:prstGeom>
        </p:spPr>
        <p:txBody>
          <a:bodyPr wrap="none">
            <a:spAutoFit/>
          </a:bodyPr>
          <a:lstStyle/>
          <a:p>
            <a:r>
              <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25%</a:t>
            </a:r>
            <a:endPar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5" name="Straight Connector 7"/>
          <p:cNvCxnSpPr/>
          <p:nvPr/>
        </p:nvCxnSpPr>
        <p:spPr>
          <a:xfrm>
            <a:off x="4621835" y="2859796"/>
            <a:ext cx="437152" cy="189764"/>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6"/>
          <p:cNvCxnSpPr/>
          <p:nvPr/>
        </p:nvCxnSpPr>
        <p:spPr>
          <a:xfrm flipH="1">
            <a:off x="7136617" y="2859796"/>
            <a:ext cx="437152" cy="189764"/>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8255445" y="2072037"/>
            <a:ext cx="2880321" cy="1067926"/>
            <a:chOff x="2288094" y="1321493"/>
            <a:chExt cx="981038" cy="1067926"/>
          </a:xfrm>
        </p:grpSpPr>
        <p:sp>
          <p:nvSpPr>
            <p:cNvPr id="38" name="矩形 37"/>
            <p:cNvSpPr/>
            <p:nvPr/>
          </p:nvSpPr>
          <p:spPr>
            <a:xfrm>
              <a:off x="2288094" y="1321493"/>
              <a:ext cx="54773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40" name="组合 39"/>
          <p:cNvGrpSpPr/>
          <p:nvPr/>
        </p:nvGrpSpPr>
        <p:grpSpPr>
          <a:xfrm>
            <a:off x="1054646" y="2072037"/>
            <a:ext cx="2880321" cy="1067926"/>
            <a:chOff x="2288094" y="1321493"/>
            <a:chExt cx="981038" cy="1067926"/>
          </a:xfrm>
        </p:grpSpPr>
        <p:sp>
          <p:nvSpPr>
            <p:cNvPr id="41" name="矩形 40"/>
            <p:cNvSpPr/>
            <p:nvPr/>
          </p:nvSpPr>
          <p:spPr>
            <a:xfrm>
              <a:off x="2288094" y="1321493"/>
              <a:ext cx="54773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43" name="圆角矩形 3"/>
          <p:cNvSpPr>
            <a:spLocks noChangeAspect="1" noChangeArrowheads="1"/>
          </p:cNvSpPr>
          <p:nvPr/>
        </p:nvSpPr>
        <p:spPr bwMode="auto">
          <a:xfrm>
            <a:off x="1095196" y="3954259"/>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latin typeface="微软雅黑" panose="020B0503020204020204" pitchFamily="34" charset="-122"/>
              </a:rPr>
              <a:t>1</a:t>
            </a:r>
            <a:endParaRPr lang="zh-CN" altLang="en-US" sz="2800">
              <a:solidFill>
                <a:srgbClr val="FFFFFF"/>
              </a:solidFill>
              <a:latin typeface="微软雅黑" panose="020B0503020204020204" pitchFamily="34" charset="-122"/>
            </a:endParaRPr>
          </a:p>
        </p:txBody>
      </p:sp>
      <p:sp>
        <p:nvSpPr>
          <p:cNvPr id="44" name="圆角矩形 4"/>
          <p:cNvSpPr>
            <a:spLocks noChangeAspect="1" noChangeArrowheads="1"/>
          </p:cNvSpPr>
          <p:nvPr/>
        </p:nvSpPr>
        <p:spPr bwMode="auto">
          <a:xfrm>
            <a:off x="1095196" y="5004489"/>
            <a:ext cx="539750" cy="541338"/>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latin typeface="微软雅黑" panose="020B0503020204020204" pitchFamily="34" charset="-122"/>
              </a:rPr>
              <a:t>2</a:t>
            </a:r>
            <a:endParaRPr lang="zh-CN" altLang="en-US" sz="2800">
              <a:solidFill>
                <a:srgbClr val="FFFFFF"/>
              </a:solidFill>
              <a:latin typeface="微软雅黑" panose="020B0503020204020204" pitchFamily="34" charset="-122"/>
            </a:endParaRPr>
          </a:p>
        </p:txBody>
      </p:sp>
      <p:sp>
        <p:nvSpPr>
          <p:cNvPr id="45" name="文本框 7"/>
          <p:cNvSpPr txBox="1">
            <a:spLocks noChangeArrowheads="1"/>
          </p:cNvSpPr>
          <p:nvPr/>
        </p:nvSpPr>
        <p:spPr bwMode="auto">
          <a:xfrm>
            <a:off x="1672104" y="3880663"/>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ndParaRPr>
          </a:p>
        </p:txBody>
      </p:sp>
      <p:sp>
        <p:nvSpPr>
          <p:cNvPr id="46" name="文本框 8"/>
          <p:cNvSpPr txBox="1">
            <a:spLocks noChangeArrowheads="1"/>
          </p:cNvSpPr>
          <p:nvPr/>
        </p:nvSpPr>
        <p:spPr bwMode="auto">
          <a:xfrm>
            <a:off x="1672103" y="4248963"/>
            <a:ext cx="4279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47" name="文本框 9"/>
          <p:cNvSpPr txBox="1">
            <a:spLocks noChangeArrowheads="1"/>
          </p:cNvSpPr>
          <p:nvPr/>
        </p:nvSpPr>
        <p:spPr bwMode="auto">
          <a:xfrm>
            <a:off x="1672104" y="4932481"/>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ndParaRPr>
          </a:p>
        </p:txBody>
      </p:sp>
      <p:sp>
        <p:nvSpPr>
          <p:cNvPr id="48" name="文本框 10"/>
          <p:cNvSpPr txBox="1">
            <a:spLocks noChangeArrowheads="1"/>
          </p:cNvSpPr>
          <p:nvPr/>
        </p:nvSpPr>
        <p:spPr bwMode="auto">
          <a:xfrm>
            <a:off x="1672103" y="5302369"/>
            <a:ext cx="4279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49" name="圆角矩形 13"/>
          <p:cNvSpPr>
            <a:spLocks noChangeAspect="1" noChangeArrowheads="1"/>
          </p:cNvSpPr>
          <p:nvPr/>
        </p:nvSpPr>
        <p:spPr bwMode="auto">
          <a:xfrm>
            <a:off x="6283621" y="4026267"/>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微软雅黑" panose="020B0503020204020204" pitchFamily="34" charset="-122"/>
              </a:rPr>
              <a:t>3</a:t>
            </a:r>
            <a:endParaRPr lang="zh-CN" altLang="en-US" sz="2800" dirty="0">
              <a:solidFill>
                <a:srgbClr val="FFFFFF"/>
              </a:solidFill>
              <a:latin typeface="微软雅黑" panose="020B0503020204020204" pitchFamily="34" charset="-122"/>
            </a:endParaRPr>
          </a:p>
        </p:txBody>
      </p:sp>
      <p:sp>
        <p:nvSpPr>
          <p:cNvPr id="50" name="文本框 15"/>
          <p:cNvSpPr txBox="1">
            <a:spLocks noChangeArrowheads="1"/>
          </p:cNvSpPr>
          <p:nvPr/>
        </p:nvSpPr>
        <p:spPr bwMode="auto">
          <a:xfrm>
            <a:off x="6860529" y="3952671"/>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ndParaRPr>
          </a:p>
        </p:txBody>
      </p:sp>
      <p:sp>
        <p:nvSpPr>
          <p:cNvPr id="51" name="文本框 16"/>
          <p:cNvSpPr txBox="1">
            <a:spLocks noChangeArrowheads="1"/>
          </p:cNvSpPr>
          <p:nvPr/>
        </p:nvSpPr>
        <p:spPr bwMode="auto">
          <a:xfrm>
            <a:off x="6860528" y="4320971"/>
            <a:ext cx="4279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52" name="文本框 17"/>
          <p:cNvSpPr txBox="1">
            <a:spLocks noChangeArrowheads="1"/>
          </p:cNvSpPr>
          <p:nvPr/>
        </p:nvSpPr>
        <p:spPr bwMode="auto">
          <a:xfrm>
            <a:off x="6860529" y="5004489"/>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添加文字标题</a:t>
            </a:r>
            <a:endParaRPr lang="zh-CN" altLang="en-US" dirty="0">
              <a:solidFill>
                <a:schemeClr val="tx1">
                  <a:lumMod val="75000"/>
                  <a:lumOff val="25000"/>
                </a:schemeClr>
              </a:solidFill>
              <a:latin typeface="微软雅黑" panose="020B0503020204020204" pitchFamily="34" charset="-122"/>
            </a:endParaRPr>
          </a:p>
        </p:txBody>
      </p:sp>
      <p:sp>
        <p:nvSpPr>
          <p:cNvPr id="53" name="文本框 18"/>
          <p:cNvSpPr txBox="1">
            <a:spLocks noChangeArrowheads="1"/>
          </p:cNvSpPr>
          <p:nvPr/>
        </p:nvSpPr>
        <p:spPr bwMode="auto">
          <a:xfrm>
            <a:off x="6860528" y="5374377"/>
            <a:ext cx="4279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54" name="圆角矩形 21"/>
          <p:cNvSpPr>
            <a:spLocks noChangeAspect="1" noChangeArrowheads="1"/>
          </p:cNvSpPr>
          <p:nvPr/>
        </p:nvSpPr>
        <p:spPr bwMode="auto">
          <a:xfrm>
            <a:off x="6283621" y="5076497"/>
            <a:ext cx="539750" cy="541338"/>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dirty="0">
                <a:solidFill>
                  <a:srgbClr val="FFFFFF"/>
                </a:solidFill>
                <a:latin typeface="微软雅黑" panose="020B0503020204020204" pitchFamily="34" charset="-122"/>
              </a:rPr>
              <a:t>4</a:t>
            </a:r>
            <a:endParaRPr lang="zh-CN" altLang="en-US" sz="2800" dirty="0">
              <a:solidFill>
                <a:srgbClr val="FFFFFF"/>
              </a:solidFill>
              <a:latin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125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par>
                                <p:cTn id="40" presetID="22" presetClass="entr" presetSubtype="4"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par>
                          <p:cTn id="43" fill="hold">
                            <p:stCondLst>
                              <p:cond delay="1750"/>
                            </p:stCondLst>
                            <p:childTnLst>
                              <p:par>
                                <p:cTn id="44" presetID="2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childTnLst>
                          </p:cTn>
                        </p:par>
                        <p:par>
                          <p:cTn id="59" fill="hold">
                            <p:stCondLst>
                              <p:cond delay="2250"/>
                            </p:stCondLst>
                            <p:childTnLst>
                              <p:par>
                                <p:cTn id="60" presetID="2" presetClass="entr" presetSubtype="2"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1+#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275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par>
                                <p:cTn id="69" presetID="31" presetClass="entr" presetSubtype="0"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1000" fill="hold"/>
                                        <p:tgtEl>
                                          <p:spTgt spid="43"/>
                                        </p:tgtEl>
                                        <p:attrNameLst>
                                          <p:attrName>ppt_w</p:attrName>
                                        </p:attrNameLst>
                                      </p:cBhvr>
                                      <p:tavLst>
                                        <p:tav tm="0">
                                          <p:val>
                                            <p:fltVal val="0"/>
                                          </p:val>
                                        </p:tav>
                                        <p:tav tm="100000">
                                          <p:val>
                                            <p:strVal val="#ppt_w"/>
                                          </p:val>
                                        </p:tav>
                                      </p:tavLst>
                                    </p:anim>
                                    <p:anim calcmode="lin" valueType="num">
                                      <p:cBhvr>
                                        <p:cTn id="72" dur="1000" fill="hold"/>
                                        <p:tgtEl>
                                          <p:spTgt spid="43"/>
                                        </p:tgtEl>
                                        <p:attrNameLst>
                                          <p:attrName>ppt_h</p:attrName>
                                        </p:attrNameLst>
                                      </p:cBhvr>
                                      <p:tavLst>
                                        <p:tav tm="0">
                                          <p:val>
                                            <p:fltVal val="0"/>
                                          </p:val>
                                        </p:tav>
                                        <p:tav tm="100000">
                                          <p:val>
                                            <p:strVal val="#ppt_h"/>
                                          </p:val>
                                        </p:tav>
                                      </p:tavLst>
                                    </p:anim>
                                    <p:anim calcmode="lin" valueType="num">
                                      <p:cBhvr>
                                        <p:cTn id="73" dur="1000" fill="hold"/>
                                        <p:tgtEl>
                                          <p:spTgt spid="43"/>
                                        </p:tgtEl>
                                        <p:attrNameLst>
                                          <p:attrName>style.rotation</p:attrName>
                                        </p:attrNameLst>
                                      </p:cBhvr>
                                      <p:tavLst>
                                        <p:tav tm="0">
                                          <p:val>
                                            <p:fltVal val="90"/>
                                          </p:val>
                                        </p:tav>
                                        <p:tav tm="100000">
                                          <p:val>
                                            <p:fltVal val="0"/>
                                          </p:val>
                                        </p:tav>
                                      </p:tavLst>
                                    </p:anim>
                                    <p:animEffect transition="in" filter="fade">
                                      <p:cBhvr>
                                        <p:cTn id="74" dur="1000"/>
                                        <p:tgtEl>
                                          <p:spTgt spid="43"/>
                                        </p:tgtEl>
                                      </p:cBhvr>
                                    </p:animEffect>
                                  </p:childTnLst>
                                </p:cTn>
                              </p:par>
                              <p:par>
                                <p:cTn id="75" presetID="31" presetClass="entr" presetSubtype="0" fill="hold" grpId="0" nodeType="withEffect">
                                  <p:stCondLst>
                                    <p:cond delay="500"/>
                                  </p:stCondLst>
                                  <p:childTnLst>
                                    <p:set>
                                      <p:cBhvr>
                                        <p:cTn id="76" dur="1" fill="hold">
                                          <p:stCondLst>
                                            <p:cond delay="0"/>
                                          </p:stCondLst>
                                        </p:cTn>
                                        <p:tgtEl>
                                          <p:spTgt spid="44"/>
                                        </p:tgtEl>
                                        <p:attrNameLst>
                                          <p:attrName>style.visibility</p:attrName>
                                        </p:attrNameLst>
                                      </p:cBhvr>
                                      <p:to>
                                        <p:strVal val="visible"/>
                                      </p:to>
                                    </p:set>
                                    <p:anim calcmode="lin" valueType="num">
                                      <p:cBhvr>
                                        <p:cTn id="77" dur="1000" fill="hold"/>
                                        <p:tgtEl>
                                          <p:spTgt spid="44"/>
                                        </p:tgtEl>
                                        <p:attrNameLst>
                                          <p:attrName>ppt_w</p:attrName>
                                        </p:attrNameLst>
                                      </p:cBhvr>
                                      <p:tavLst>
                                        <p:tav tm="0">
                                          <p:val>
                                            <p:fltVal val="0"/>
                                          </p:val>
                                        </p:tav>
                                        <p:tav tm="100000">
                                          <p:val>
                                            <p:strVal val="#ppt_w"/>
                                          </p:val>
                                        </p:tav>
                                      </p:tavLst>
                                    </p:anim>
                                    <p:anim calcmode="lin" valueType="num">
                                      <p:cBhvr>
                                        <p:cTn id="78" dur="1000" fill="hold"/>
                                        <p:tgtEl>
                                          <p:spTgt spid="44"/>
                                        </p:tgtEl>
                                        <p:attrNameLst>
                                          <p:attrName>ppt_h</p:attrName>
                                        </p:attrNameLst>
                                      </p:cBhvr>
                                      <p:tavLst>
                                        <p:tav tm="0">
                                          <p:val>
                                            <p:fltVal val="0"/>
                                          </p:val>
                                        </p:tav>
                                        <p:tav tm="100000">
                                          <p:val>
                                            <p:strVal val="#ppt_h"/>
                                          </p:val>
                                        </p:tav>
                                      </p:tavLst>
                                    </p:anim>
                                    <p:anim calcmode="lin" valueType="num">
                                      <p:cBhvr>
                                        <p:cTn id="79" dur="1000" fill="hold"/>
                                        <p:tgtEl>
                                          <p:spTgt spid="44"/>
                                        </p:tgtEl>
                                        <p:attrNameLst>
                                          <p:attrName>style.rotation</p:attrName>
                                        </p:attrNameLst>
                                      </p:cBhvr>
                                      <p:tavLst>
                                        <p:tav tm="0">
                                          <p:val>
                                            <p:fltVal val="90"/>
                                          </p:val>
                                        </p:tav>
                                        <p:tav tm="100000">
                                          <p:val>
                                            <p:fltVal val="0"/>
                                          </p:val>
                                        </p:tav>
                                      </p:tavLst>
                                    </p:anim>
                                    <p:animEffect transition="in" filter="fade">
                                      <p:cBhvr>
                                        <p:cTn id="80" dur="1000"/>
                                        <p:tgtEl>
                                          <p:spTgt spid="44"/>
                                        </p:tgtEl>
                                      </p:cBhvr>
                                    </p:animEffect>
                                  </p:childTnLst>
                                </p:cTn>
                              </p:par>
                              <p:par>
                                <p:cTn id="81" presetID="31" presetClass="entr" presetSubtype="0" fill="hold" grpId="0" nodeType="withEffect">
                                  <p:stCondLst>
                                    <p:cond delay="500"/>
                                  </p:stCondLst>
                                  <p:childTnLst>
                                    <p:set>
                                      <p:cBhvr>
                                        <p:cTn id="82" dur="1" fill="hold">
                                          <p:stCondLst>
                                            <p:cond delay="0"/>
                                          </p:stCondLst>
                                        </p:cTn>
                                        <p:tgtEl>
                                          <p:spTgt spid="49"/>
                                        </p:tgtEl>
                                        <p:attrNameLst>
                                          <p:attrName>style.visibility</p:attrName>
                                        </p:attrNameLst>
                                      </p:cBhvr>
                                      <p:to>
                                        <p:strVal val="visible"/>
                                      </p:to>
                                    </p:set>
                                    <p:anim calcmode="lin" valueType="num">
                                      <p:cBhvr>
                                        <p:cTn id="83" dur="1000" fill="hold"/>
                                        <p:tgtEl>
                                          <p:spTgt spid="49"/>
                                        </p:tgtEl>
                                        <p:attrNameLst>
                                          <p:attrName>ppt_w</p:attrName>
                                        </p:attrNameLst>
                                      </p:cBhvr>
                                      <p:tavLst>
                                        <p:tav tm="0">
                                          <p:val>
                                            <p:fltVal val="0"/>
                                          </p:val>
                                        </p:tav>
                                        <p:tav tm="100000">
                                          <p:val>
                                            <p:strVal val="#ppt_w"/>
                                          </p:val>
                                        </p:tav>
                                      </p:tavLst>
                                    </p:anim>
                                    <p:anim calcmode="lin" valueType="num">
                                      <p:cBhvr>
                                        <p:cTn id="84" dur="1000" fill="hold"/>
                                        <p:tgtEl>
                                          <p:spTgt spid="49"/>
                                        </p:tgtEl>
                                        <p:attrNameLst>
                                          <p:attrName>ppt_h</p:attrName>
                                        </p:attrNameLst>
                                      </p:cBhvr>
                                      <p:tavLst>
                                        <p:tav tm="0">
                                          <p:val>
                                            <p:fltVal val="0"/>
                                          </p:val>
                                        </p:tav>
                                        <p:tav tm="100000">
                                          <p:val>
                                            <p:strVal val="#ppt_h"/>
                                          </p:val>
                                        </p:tav>
                                      </p:tavLst>
                                    </p:anim>
                                    <p:anim calcmode="lin" valueType="num">
                                      <p:cBhvr>
                                        <p:cTn id="85" dur="1000" fill="hold"/>
                                        <p:tgtEl>
                                          <p:spTgt spid="49"/>
                                        </p:tgtEl>
                                        <p:attrNameLst>
                                          <p:attrName>style.rotation</p:attrName>
                                        </p:attrNameLst>
                                      </p:cBhvr>
                                      <p:tavLst>
                                        <p:tav tm="0">
                                          <p:val>
                                            <p:fltVal val="90"/>
                                          </p:val>
                                        </p:tav>
                                        <p:tav tm="100000">
                                          <p:val>
                                            <p:fltVal val="0"/>
                                          </p:val>
                                        </p:tav>
                                      </p:tavLst>
                                    </p:anim>
                                    <p:animEffect transition="in" filter="fade">
                                      <p:cBhvr>
                                        <p:cTn id="86" dur="1000"/>
                                        <p:tgtEl>
                                          <p:spTgt spid="49"/>
                                        </p:tgtEl>
                                      </p:cBhvr>
                                    </p:animEffect>
                                  </p:childTnLst>
                                </p:cTn>
                              </p:par>
                              <p:par>
                                <p:cTn id="87" presetID="31" presetClass="entr" presetSubtype="0" fill="hold" grpId="0" nodeType="withEffect">
                                  <p:stCondLst>
                                    <p:cond delay="500"/>
                                  </p:stCondLst>
                                  <p:childTnLst>
                                    <p:set>
                                      <p:cBhvr>
                                        <p:cTn id="88" dur="1" fill="hold">
                                          <p:stCondLst>
                                            <p:cond delay="0"/>
                                          </p:stCondLst>
                                        </p:cTn>
                                        <p:tgtEl>
                                          <p:spTgt spid="54"/>
                                        </p:tgtEl>
                                        <p:attrNameLst>
                                          <p:attrName>style.visibility</p:attrName>
                                        </p:attrNameLst>
                                      </p:cBhvr>
                                      <p:to>
                                        <p:strVal val="visible"/>
                                      </p:to>
                                    </p:set>
                                    <p:anim calcmode="lin" valueType="num">
                                      <p:cBhvr>
                                        <p:cTn id="89" dur="1000" fill="hold"/>
                                        <p:tgtEl>
                                          <p:spTgt spid="54"/>
                                        </p:tgtEl>
                                        <p:attrNameLst>
                                          <p:attrName>ppt_w</p:attrName>
                                        </p:attrNameLst>
                                      </p:cBhvr>
                                      <p:tavLst>
                                        <p:tav tm="0">
                                          <p:val>
                                            <p:fltVal val="0"/>
                                          </p:val>
                                        </p:tav>
                                        <p:tav tm="100000">
                                          <p:val>
                                            <p:strVal val="#ppt_w"/>
                                          </p:val>
                                        </p:tav>
                                      </p:tavLst>
                                    </p:anim>
                                    <p:anim calcmode="lin" valueType="num">
                                      <p:cBhvr>
                                        <p:cTn id="90" dur="1000" fill="hold"/>
                                        <p:tgtEl>
                                          <p:spTgt spid="54"/>
                                        </p:tgtEl>
                                        <p:attrNameLst>
                                          <p:attrName>ppt_h</p:attrName>
                                        </p:attrNameLst>
                                      </p:cBhvr>
                                      <p:tavLst>
                                        <p:tav tm="0">
                                          <p:val>
                                            <p:fltVal val="0"/>
                                          </p:val>
                                        </p:tav>
                                        <p:tav tm="100000">
                                          <p:val>
                                            <p:strVal val="#ppt_h"/>
                                          </p:val>
                                        </p:tav>
                                      </p:tavLst>
                                    </p:anim>
                                    <p:anim calcmode="lin" valueType="num">
                                      <p:cBhvr>
                                        <p:cTn id="91" dur="1000" fill="hold"/>
                                        <p:tgtEl>
                                          <p:spTgt spid="54"/>
                                        </p:tgtEl>
                                        <p:attrNameLst>
                                          <p:attrName>style.rotation</p:attrName>
                                        </p:attrNameLst>
                                      </p:cBhvr>
                                      <p:tavLst>
                                        <p:tav tm="0">
                                          <p:val>
                                            <p:fltVal val="90"/>
                                          </p:val>
                                        </p:tav>
                                        <p:tav tm="100000">
                                          <p:val>
                                            <p:fltVal val="0"/>
                                          </p:val>
                                        </p:tav>
                                      </p:tavLst>
                                    </p:anim>
                                    <p:animEffect transition="in" filter="fade">
                                      <p:cBhvr>
                                        <p:cTn id="92" dur="1000"/>
                                        <p:tgtEl>
                                          <p:spTgt spid="54"/>
                                        </p:tgtEl>
                                      </p:cBhvr>
                                    </p:animEffect>
                                  </p:childTnLst>
                                </p:cTn>
                              </p:par>
                              <p:par>
                                <p:cTn id="93" presetID="53" presetClass="entr" presetSubtype="16" fill="hold" grpId="0" nodeType="withEffect">
                                  <p:stCondLst>
                                    <p:cond delay="10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par>
                                <p:cTn id="98" presetID="53" presetClass="entr" presetSubtype="16" fill="hold" grpId="0" nodeType="withEffect">
                                  <p:stCondLst>
                                    <p:cond delay="100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par>
                                <p:cTn id="103" presetID="53" presetClass="entr" presetSubtype="16" fill="hold" grpId="0" nodeType="withEffect">
                                  <p:stCondLst>
                                    <p:cond delay="10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500" fill="hold"/>
                                        <p:tgtEl>
                                          <p:spTgt spid="52"/>
                                        </p:tgtEl>
                                        <p:attrNameLst>
                                          <p:attrName>ppt_w</p:attrName>
                                        </p:attrNameLst>
                                      </p:cBhvr>
                                      <p:tavLst>
                                        <p:tav tm="0">
                                          <p:val>
                                            <p:fltVal val="0"/>
                                          </p:val>
                                        </p:tav>
                                        <p:tav tm="100000">
                                          <p:val>
                                            <p:strVal val="#ppt_w"/>
                                          </p:val>
                                        </p:tav>
                                      </p:tavLst>
                                    </p:anim>
                                    <p:anim calcmode="lin" valueType="num">
                                      <p:cBhvr>
                                        <p:cTn id="106" dur="500" fill="hold"/>
                                        <p:tgtEl>
                                          <p:spTgt spid="52"/>
                                        </p:tgtEl>
                                        <p:attrNameLst>
                                          <p:attrName>ppt_h</p:attrName>
                                        </p:attrNameLst>
                                      </p:cBhvr>
                                      <p:tavLst>
                                        <p:tav tm="0">
                                          <p:val>
                                            <p:fltVal val="0"/>
                                          </p:val>
                                        </p:tav>
                                        <p:tav tm="100000">
                                          <p:val>
                                            <p:strVal val="#ppt_h"/>
                                          </p:val>
                                        </p:tav>
                                      </p:tavLst>
                                    </p:anim>
                                    <p:animEffect transition="in" filter="fade">
                                      <p:cBhvr>
                                        <p:cTn id="107" dur="500"/>
                                        <p:tgtEl>
                                          <p:spTgt spid="52"/>
                                        </p:tgtEl>
                                      </p:cBhvr>
                                    </p:animEffect>
                                  </p:childTnLst>
                                </p:cTn>
                              </p:par>
                              <p:par>
                                <p:cTn id="108" presetID="53" presetClass="entr" presetSubtype="16" fill="hold" grpId="0" nodeType="withEffect">
                                  <p:stCondLst>
                                    <p:cond delay="100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42" presetClass="entr" presetSubtype="0" fill="hold" grpId="0" nodeType="withEffect">
                                  <p:stCondLst>
                                    <p:cond delay="1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150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150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1000"/>
                                        <p:tgtEl>
                                          <p:spTgt spid="51"/>
                                        </p:tgtEl>
                                      </p:cBhvr>
                                    </p:animEffect>
                                    <p:anim calcmode="lin" valueType="num">
                                      <p:cBhvr>
                                        <p:cTn id="126" dur="1000" fill="hold"/>
                                        <p:tgtEl>
                                          <p:spTgt spid="51"/>
                                        </p:tgtEl>
                                        <p:attrNameLst>
                                          <p:attrName>ppt_x</p:attrName>
                                        </p:attrNameLst>
                                      </p:cBhvr>
                                      <p:tavLst>
                                        <p:tav tm="0">
                                          <p:val>
                                            <p:strVal val="#ppt_x"/>
                                          </p:val>
                                        </p:tav>
                                        <p:tav tm="100000">
                                          <p:val>
                                            <p:strVal val="#ppt_x"/>
                                          </p:val>
                                        </p:tav>
                                      </p:tavLst>
                                    </p:anim>
                                    <p:anim calcmode="lin" valueType="num">
                                      <p:cBhvr>
                                        <p:cTn id="127" dur="1000" fill="hold"/>
                                        <p:tgtEl>
                                          <p:spTgt spid="51"/>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1500"/>
                                  </p:stCondLst>
                                  <p:childTnLst>
                                    <p:set>
                                      <p:cBhvr>
                                        <p:cTn id="129" dur="1" fill="hold">
                                          <p:stCondLst>
                                            <p:cond delay="0"/>
                                          </p:stCondLst>
                                        </p:cTn>
                                        <p:tgtEl>
                                          <p:spTgt spid="53"/>
                                        </p:tgtEl>
                                        <p:attrNameLst>
                                          <p:attrName>style.visibility</p:attrName>
                                        </p:attrNameLst>
                                      </p:cBhvr>
                                      <p:to>
                                        <p:strVal val="visible"/>
                                      </p:to>
                                    </p:set>
                                    <p:animEffect transition="in" filter="fade">
                                      <p:cBhvr>
                                        <p:cTn id="130" dur="1000"/>
                                        <p:tgtEl>
                                          <p:spTgt spid="53"/>
                                        </p:tgtEl>
                                      </p:cBhvr>
                                    </p:animEffect>
                                    <p:anim calcmode="lin" valueType="num">
                                      <p:cBhvr>
                                        <p:cTn id="131" dur="1000" fill="hold"/>
                                        <p:tgtEl>
                                          <p:spTgt spid="53"/>
                                        </p:tgtEl>
                                        <p:attrNameLst>
                                          <p:attrName>ppt_x</p:attrName>
                                        </p:attrNameLst>
                                      </p:cBhvr>
                                      <p:tavLst>
                                        <p:tav tm="0">
                                          <p:val>
                                            <p:strVal val="#ppt_x"/>
                                          </p:val>
                                        </p:tav>
                                        <p:tav tm="100000">
                                          <p:val>
                                            <p:strVal val="#ppt_x"/>
                                          </p:val>
                                        </p:tav>
                                      </p:tavLst>
                                    </p:anim>
                                    <p:anim calcmode="lin" valueType="num">
                                      <p:cBhvr>
                                        <p:cTn id="13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28" grpId="0" animBg="1"/>
      <p:bldP spid="32" grpId="0" animBg="1"/>
      <p:bldP spid="33" grpId="0"/>
      <p:bldP spid="34" grpId="0"/>
      <p:bldP spid="43" grpId="0" animBg="1"/>
      <p:bldP spid="44" grpId="0" animBg="1"/>
      <p:bldP spid="45" grpId="0"/>
      <p:bldP spid="46" grpId="0"/>
      <p:bldP spid="47" grpId="0"/>
      <p:bldP spid="48" grpId="0"/>
      <p:bldP spid="49" grpId="0" animBg="1"/>
      <p:bldP spid="50" grpId="0"/>
      <p:bldP spid="51" grpId="0"/>
      <p:bldP spid="52" grpId="0"/>
      <p:bldP spid="53" grpId="0"/>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竞争对手</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38"/>
          <p:cNvSpPr>
            <a:spLocks noEditPoints="1"/>
          </p:cNvSpPr>
          <p:nvPr/>
        </p:nvSpPr>
        <p:spPr bwMode="auto">
          <a:xfrm>
            <a:off x="5790507" y="2708920"/>
            <a:ext cx="609398" cy="609398"/>
          </a:xfrm>
          <a:custGeom>
            <a:avLst/>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3" name="Freeform 12"/>
          <p:cNvSpPr>
            <a:spLocks noEditPoints="1"/>
          </p:cNvSpPr>
          <p:nvPr/>
        </p:nvSpPr>
        <p:spPr bwMode="auto">
          <a:xfrm flipH="1">
            <a:off x="4627245" y="2564904"/>
            <a:ext cx="2935922" cy="1999860"/>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4" name="圆角矩形标注 43"/>
          <p:cNvSpPr/>
          <p:nvPr/>
        </p:nvSpPr>
        <p:spPr>
          <a:xfrm>
            <a:off x="2962858" y="1628800"/>
            <a:ext cx="1561678" cy="1509680"/>
          </a:xfrm>
          <a:prstGeom prst="wedgeRoundRectCallout">
            <a:avLst>
              <a:gd name="adj1" fmla="val 85262"/>
              <a:gd name="adj2" fmla="val -6572"/>
              <a:gd name="adj3" fmla="val 1666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5" name="圆角矩形标注 44"/>
          <p:cNvSpPr/>
          <p:nvPr/>
        </p:nvSpPr>
        <p:spPr>
          <a:xfrm>
            <a:off x="7665876" y="1628800"/>
            <a:ext cx="1561678" cy="1509680"/>
          </a:xfrm>
          <a:prstGeom prst="wedgeRoundRectCallout">
            <a:avLst>
              <a:gd name="adj1" fmla="val -85547"/>
              <a:gd name="adj2" fmla="val -5039"/>
              <a:gd name="adj3" fmla="val 1666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83584" y="3564834"/>
            <a:ext cx="3312368" cy="892552"/>
          </a:xfrm>
          <a:prstGeom prst="rect">
            <a:avLst/>
          </a:prstGeom>
          <a:noFill/>
        </p:spPr>
        <p:txBody>
          <a:bodyPr wrap="square" rtlCol="0">
            <a:spAutoFit/>
          </a:bodyPr>
          <a:lstStyle/>
          <a:p>
            <a:pPr algn="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794461" y="3564834"/>
            <a:ext cx="3312368" cy="892552"/>
          </a:xfrm>
          <a:prstGeom prst="rect">
            <a:avLst/>
          </a:prstGeom>
          <a:noFill/>
        </p:spPr>
        <p:txBody>
          <a:bodyPr wrap="square"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198662" y="5301208"/>
            <a:ext cx="9793088" cy="472950"/>
          </a:xfrm>
          <a:prstGeom prst="rect">
            <a:avLst/>
          </a:prstGeom>
          <a:noFill/>
        </p:spPr>
        <p:txBody>
          <a:bodyPr wrap="square" rtlCol="0">
            <a:spAutoFit/>
          </a:bodyPr>
          <a:lstStyle/>
          <a:p>
            <a:pPr algn="ct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9" name="圆角矩形标注 48"/>
          <p:cNvSpPr/>
          <p:nvPr/>
        </p:nvSpPr>
        <p:spPr>
          <a:xfrm>
            <a:off x="1383955" y="2407233"/>
            <a:ext cx="648072" cy="626494"/>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0" name="圆角矩形标注 49"/>
          <p:cNvSpPr/>
          <p:nvPr/>
        </p:nvSpPr>
        <p:spPr>
          <a:xfrm>
            <a:off x="1921207" y="1778333"/>
            <a:ext cx="432048" cy="417663"/>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1" name="圆角矩形标注 50"/>
          <p:cNvSpPr/>
          <p:nvPr/>
        </p:nvSpPr>
        <p:spPr>
          <a:xfrm>
            <a:off x="2278783" y="2244419"/>
            <a:ext cx="288031" cy="278441"/>
          </a:xfrm>
          <a:prstGeom prst="wedgeRoundRectCallout">
            <a:avLst>
              <a:gd name="adj1" fmla="val 85262"/>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2" name="圆角矩形标注 51"/>
          <p:cNvSpPr/>
          <p:nvPr/>
        </p:nvSpPr>
        <p:spPr>
          <a:xfrm>
            <a:off x="10137131" y="2407233"/>
            <a:ext cx="648072" cy="626494"/>
          </a:xfrm>
          <a:prstGeom prst="wedgeRoundRectCallout">
            <a:avLst>
              <a:gd name="adj1" fmla="val -86196"/>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3" name="圆角矩形标注 52"/>
          <p:cNvSpPr/>
          <p:nvPr/>
        </p:nvSpPr>
        <p:spPr>
          <a:xfrm>
            <a:off x="9867277" y="1778333"/>
            <a:ext cx="432048" cy="417663"/>
          </a:xfrm>
          <a:prstGeom prst="wedgeRoundRectCallout">
            <a:avLst>
              <a:gd name="adj1" fmla="val -88875"/>
              <a:gd name="adj2" fmla="val -9343"/>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4" name="圆角矩形标注 53"/>
          <p:cNvSpPr/>
          <p:nvPr/>
        </p:nvSpPr>
        <p:spPr>
          <a:xfrm>
            <a:off x="9579246" y="2244419"/>
            <a:ext cx="288031" cy="278441"/>
          </a:xfrm>
          <a:prstGeom prst="wedgeRoundRectCallout">
            <a:avLst>
              <a:gd name="adj1" fmla="val -91555"/>
              <a:gd name="adj2" fmla="val -657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1750"/>
                            </p:stCondLst>
                            <p:childTnLst>
                              <p:par>
                                <p:cTn id="29" presetID="45"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ppt_w</p:attrName>
                                        </p:attrNameLst>
                                      </p:cBhvr>
                                      <p:tavLst>
                                        <p:tav tm="0" fmla="#ppt_w*sin(2.5*pi*$)">
                                          <p:val>
                                            <p:fltVal val="0"/>
                                          </p:val>
                                        </p:tav>
                                        <p:tav tm="100000">
                                          <p:val>
                                            <p:fltVal val="1"/>
                                          </p:val>
                                        </p:tav>
                                      </p:tavLst>
                                    </p:anim>
                                    <p:anim calcmode="lin" valueType="num">
                                      <p:cBhvr>
                                        <p:cTn id="33" dur="500" fill="hold"/>
                                        <p:tgtEl>
                                          <p:spTgt spid="42"/>
                                        </p:tgtEl>
                                        <p:attrNameLst>
                                          <p:attrName>ppt_h</p:attrName>
                                        </p:attrNameLst>
                                      </p:cBhvr>
                                      <p:tavLst>
                                        <p:tav tm="0">
                                          <p:val>
                                            <p:strVal val="#ppt_h"/>
                                          </p:val>
                                        </p:tav>
                                        <p:tav tm="100000">
                                          <p:val>
                                            <p:strVal val="#ppt_h"/>
                                          </p:val>
                                        </p:tav>
                                      </p:tavLst>
                                    </p:anim>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par>
                          <p:cTn id="65" fill="hold">
                            <p:stCondLst>
                              <p:cond delay="2750"/>
                            </p:stCondLst>
                            <p:childTnLst>
                              <p:par>
                                <p:cTn id="66" presetID="1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p:tgtEl>
                                          <p:spTgt spid="44"/>
                                        </p:tgtEl>
                                        <p:attrNameLst>
                                          <p:attrName>ppt_x</p:attrName>
                                        </p:attrNameLst>
                                      </p:cBhvr>
                                      <p:tavLst>
                                        <p:tav tm="0">
                                          <p:val>
                                            <p:strVal val="#ppt_x+#ppt_w*1.125000"/>
                                          </p:val>
                                        </p:tav>
                                        <p:tav tm="100000">
                                          <p:val>
                                            <p:strVal val="#ppt_x"/>
                                          </p:val>
                                        </p:tav>
                                      </p:tavLst>
                                    </p:anim>
                                    <p:animEffect transition="in" filter="wipe(left)">
                                      <p:cBhvr>
                                        <p:cTn id="69" dur="500"/>
                                        <p:tgtEl>
                                          <p:spTgt spid="44"/>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p:tgtEl>
                                          <p:spTgt spid="45"/>
                                        </p:tgtEl>
                                        <p:attrNameLst>
                                          <p:attrName>ppt_x</p:attrName>
                                        </p:attrNameLst>
                                      </p:cBhvr>
                                      <p:tavLst>
                                        <p:tav tm="0">
                                          <p:val>
                                            <p:strVal val="#ppt_x-#ppt_w*1.125000"/>
                                          </p:val>
                                        </p:tav>
                                        <p:tav tm="100000">
                                          <p:val>
                                            <p:strVal val="#ppt_x"/>
                                          </p:val>
                                        </p:tav>
                                      </p:tavLst>
                                    </p:anim>
                                    <p:animEffect transition="in" filter="wipe(right)">
                                      <p:cBhvr>
                                        <p:cTn id="73" dur="500"/>
                                        <p:tgtEl>
                                          <p:spTgt spid="45"/>
                                        </p:tgtEl>
                                      </p:cBhvr>
                                    </p:animEffect>
                                  </p:childTnLst>
                                </p:cTn>
                              </p:par>
                            </p:childTnLst>
                          </p:cTn>
                        </p:par>
                        <p:par>
                          <p:cTn id="74" fill="hold">
                            <p:stCondLst>
                              <p:cond delay="3250"/>
                            </p:stCondLst>
                            <p:childTnLst>
                              <p:par>
                                <p:cTn id="75" presetID="2" presetClass="entr" presetSubtype="8" decel="10000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0-#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ppt_y"/>
                                          </p:val>
                                        </p:tav>
                                        <p:tav tm="100000">
                                          <p:val>
                                            <p:strVal val="#ppt_y"/>
                                          </p:val>
                                        </p:tav>
                                      </p:tavLst>
                                    </p:anim>
                                  </p:childTnLst>
                                </p:cTn>
                              </p:par>
                            </p:childTnLst>
                          </p:cTn>
                        </p:par>
                        <p:par>
                          <p:cTn id="83" fill="hold">
                            <p:stCondLst>
                              <p:cond delay="3750"/>
                            </p:stCondLst>
                            <p:childTnLst>
                              <p:par>
                                <p:cTn id="84" presetID="16" presetClass="entr" presetSubtype="37"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barn(outVertical)">
                                      <p:cBhvr>
                                        <p:cTn id="8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42" grpId="0" animBg="1"/>
      <p:bldP spid="43" grpId="0" animBg="1"/>
      <p:bldP spid="44" grpId="0" animBg="1"/>
      <p:bldP spid="45" grpId="0" animBg="1"/>
      <p:bldP spid="46" grpId="0"/>
      <p:bldP spid="47" grpId="0"/>
      <p:bldP spid="48" grpId="0"/>
      <p:bldP spid="49" grpId="0" animBg="1"/>
      <p:bldP spid="50"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Users\Administrator\Desktop\56d684a0446de.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4000"/>
                    </a14:imgEffect>
                  </a14:imgLayer>
                </a14:imgProps>
              </a:ext>
            </a:extLst>
          </a:blip>
          <a:srcRect/>
          <a:stretch>
            <a:fillRect/>
          </a:stretch>
        </p:blipFill>
        <p:spPr bwMode="auto">
          <a:xfrm>
            <a:off x="5408898" y="1484784"/>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5159102" y="1930797"/>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rPr>
              <a:t>4</a:t>
            </a:r>
            <a:endPar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endParaRPr>
          </a:p>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TextBox 59"/>
          <p:cNvSpPr>
            <a:spLocks noChangeArrowheads="1"/>
          </p:cNvSpPr>
          <p:nvPr/>
        </p:nvSpPr>
        <p:spPr bwMode="auto">
          <a:xfrm flipH="1">
            <a:off x="4655046" y="3108428"/>
            <a:ext cx="2808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发展计划</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4"/>
          <p:cNvSpPr txBox="1">
            <a:spLocks noChangeArrowheads="1"/>
          </p:cNvSpPr>
          <p:nvPr/>
        </p:nvSpPr>
        <p:spPr bwMode="auto">
          <a:xfrm>
            <a:off x="4222998" y="4132810"/>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pic>
        <p:nvPicPr>
          <p:cNvPr id="21" name="Picture 8" descr="C:\Users\Administrator\Desktop\5726dbba6624d.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4000"/>
                    </a14:imgEffect>
                  </a14:imgLayer>
                </a14:imgProps>
              </a:ext>
            </a:extLst>
          </a:blip>
          <a:srcRect/>
          <a:stretch>
            <a:fillRect/>
          </a:stretch>
        </p:blipFill>
        <p:spPr bwMode="auto">
          <a:xfrm>
            <a:off x="8903518" y="47667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
                    </a14:imgEffect>
                  </a14:imgLayer>
                </a14:imgProps>
              </a:ext>
            </a:extLst>
          </a:blip>
          <a:srcRect/>
          <a:stretch>
            <a:fillRect/>
          </a:stretch>
        </p:blipFill>
        <p:spPr bwMode="auto">
          <a:xfrm>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Administrator\Desktop\56d684a0446de.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istrator\Desktop\56d684a0446de.png"/>
          <p:cNvPicPr>
            <a:picLocks noChangeAspect="1" noChangeArrowheads="1"/>
          </p:cNvPicPr>
          <p:nvPr/>
        </p:nvPicPr>
        <p:blipFill>
          <a:blip r:embed="rId12" cstate="screen">
            <a:extLst>
              <a:ext uri="{BEBA8EAE-BF5A-486C-A8C5-ECC9F3942E4B}">
                <a14:imgProps xmlns:a14="http://schemas.microsoft.com/office/drawing/2010/main">
                  <a14:imgLayer r:embed="rId11">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par>
                          <p:cTn id="10" fill="hold">
                            <p:stCondLst>
                              <p:cond delay="15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52"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Scale>
                                      <p:cBhvr>
                                        <p:cTn id="3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
                                        </p:tgtEl>
                                        <p:attrNameLst>
                                          <p:attrName>ppt_x</p:attrName>
                                          <p:attrName>ppt_y</p:attrName>
                                        </p:attrNameLst>
                                      </p:cBhvr>
                                    </p:animMotion>
                                    <p:animEffect transition="in" filter="fade">
                                      <p:cBhvr>
                                        <p:cTn id="33" dur="1000"/>
                                        <p:tgtEl>
                                          <p:spTgt spid="22"/>
                                        </p:tgtEl>
                                      </p:cBhvr>
                                    </p:animEffect>
                                  </p:childTnLst>
                                </p:cTn>
                              </p:par>
                              <p:par>
                                <p:cTn id="34" presetID="52" presetClass="entr" presetSubtype="0"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Scale>
                                      <p:cBhvr>
                                        <p:cTn id="3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5"/>
                                        </p:tgtEl>
                                        <p:attrNameLst>
                                          <p:attrName>ppt_x</p:attrName>
                                          <p:attrName>ppt_y</p:attrName>
                                        </p:attrNameLst>
                                      </p:cBhvr>
                                    </p:animMotion>
                                    <p:animEffect transition="in" filter="fade">
                                      <p:cBhvr>
                                        <p:cTn id="38" dur="1000"/>
                                        <p:tgtEl>
                                          <p:spTgt spid="25"/>
                                        </p:tgtEl>
                                      </p:cBhvr>
                                    </p:animEffect>
                                  </p:childTnLst>
                                </p:cTn>
                              </p:par>
                              <p:par>
                                <p:cTn id="39" presetID="52" presetClass="entr" presetSubtype="0"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Scale>
                                      <p:cBhvr>
                                        <p:cTn id="4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6"/>
                                        </p:tgtEl>
                                        <p:attrNameLst>
                                          <p:attrName>ppt_x</p:attrName>
                                          <p:attrName>ppt_y</p:attrName>
                                        </p:attrNameLst>
                                      </p:cBhvr>
                                    </p:animMotion>
                                    <p:animEffect transition="in" filter="fade">
                                      <p:cBhvr>
                                        <p:cTn id="43" dur="1000"/>
                                        <p:tgtEl>
                                          <p:spTgt spid="26"/>
                                        </p:tgtEl>
                                      </p:cBhvr>
                                    </p:animEffect>
                                  </p:childTnLst>
                                </p:cTn>
                              </p:par>
                              <p:par>
                                <p:cTn id="44" presetID="52"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Scale>
                                      <p:cBhvr>
                                        <p:cTn id="4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3"/>
                                        </p:tgtEl>
                                        <p:attrNameLst>
                                          <p:attrName>ppt_x</p:attrName>
                                          <p:attrName>ppt_y</p:attrName>
                                        </p:attrNameLst>
                                      </p:cBhvr>
                                    </p:animMotion>
                                    <p:animEffect transition="in" filter="fade">
                                      <p:cBhvr>
                                        <p:cTn id="48" dur="1000"/>
                                        <p:tgtEl>
                                          <p:spTgt spid="23"/>
                                        </p:tgtEl>
                                      </p:cBhvr>
                                    </p:animEffect>
                                  </p:childTnLst>
                                </p:cTn>
                              </p:par>
                              <p:par>
                                <p:cTn id="49" presetID="52" presetClass="entr" presetSubtype="0" fill="hold" nodeType="withEffect">
                                  <p:stCondLst>
                                    <p:cond delay="500"/>
                                  </p:stCondLst>
                                  <p:childTnLst>
                                    <p:set>
                                      <p:cBhvr>
                                        <p:cTn id="50" dur="1" fill="hold">
                                          <p:stCondLst>
                                            <p:cond delay="0"/>
                                          </p:stCondLst>
                                        </p:cTn>
                                        <p:tgtEl>
                                          <p:spTgt spid="24"/>
                                        </p:tgtEl>
                                        <p:attrNameLst>
                                          <p:attrName>style.visibility</p:attrName>
                                        </p:attrNameLst>
                                      </p:cBhvr>
                                      <p:to>
                                        <p:strVal val="visible"/>
                                      </p:to>
                                    </p:set>
                                    <p:animScale>
                                      <p:cBhvr>
                                        <p:cTn id="5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4"/>
                                        </p:tgtEl>
                                        <p:attrNameLst>
                                          <p:attrName>ppt_x</p:attrName>
                                          <p:attrName>ppt_y</p:attrName>
                                        </p:attrNameLst>
                                      </p:cBhvr>
                                    </p:animMotion>
                                    <p:animEffect transition="in" filter="fade">
                                      <p:cBhvr>
                                        <p:cTn id="5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发展计划</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58702" y="1157454"/>
            <a:ext cx="9001000" cy="982764"/>
          </a:xfrm>
          <a:prstGeom prst="rect">
            <a:avLst/>
          </a:prstGeom>
          <a:noFill/>
        </p:spPr>
        <p:txBody>
          <a:bodyPr wrap="square" rIns="144000" bIns="36000" numCol="1" spcCol="360000"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endParaRPr lang="en-US" altLang="zh-CN" sz="105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7" name="组合 6"/>
          <p:cNvGrpSpPr/>
          <p:nvPr/>
        </p:nvGrpSpPr>
        <p:grpSpPr>
          <a:xfrm>
            <a:off x="1616377" y="2516030"/>
            <a:ext cx="4478829" cy="958224"/>
            <a:chOff x="1361910" y="1837773"/>
            <a:chExt cx="4478829" cy="958224"/>
          </a:xfrm>
        </p:grpSpPr>
        <p:grpSp>
          <p:nvGrpSpPr>
            <p:cNvPr id="8" name="Group 332"/>
            <p:cNvGrpSpPr>
              <a:grpSpLocks noChangeAspect="1"/>
            </p:cNvGrpSpPr>
            <p:nvPr/>
          </p:nvGrpSpPr>
          <p:grpSpPr>
            <a:xfrm>
              <a:off x="1361910" y="2154848"/>
              <a:ext cx="540000" cy="540000"/>
              <a:chOff x="4643438" y="2786064"/>
              <a:chExt cx="288476" cy="288476"/>
            </a:xfrm>
          </p:grpSpPr>
          <p:sp>
            <p:nvSpPr>
              <p:cNvPr id="11" name="Oval 59"/>
              <p:cNvSpPr/>
              <p:nvPr/>
            </p:nvSpPr>
            <p:spPr>
              <a:xfrm>
                <a:off x="4643438" y="2786064"/>
                <a:ext cx="288476" cy="288476"/>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gency FB" panose="020B0503020202020204" pitchFamily="34" charset="0"/>
                </a:endParaRPr>
              </a:p>
            </p:txBody>
          </p:sp>
          <p:sp>
            <p:nvSpPr>
              <p:cNvPr id="1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latin typeface="Agency FB" panose="020B0503020202020204" pitchFamily="34" charset="0"/>
                </a:endParaRPr>
              </a:p>
            </p:txBody>
          </p:sp>
        </p:grpSp>
        <p:sp>
          <p:nvSpPr>
            <p:cNvPr id="9" name="TextBox 8"/>
            <p:cNvSpPr txBox="1"/>
            <p:nvPr/>
          </p:nvSpPr>
          <p:spPr>
            <a:xfrm>
              <a:off x="1956335" y="2260466"/>
              <a:ext cx="3884404" cy="535531"/>
            </a:xfrm>
            <a:prstGeom prst="rect">
              <a:avLst/>
            </a:prstGeom>
            <a:noFill/>
          </p:spPr>
          <p:txBody>
            <a:bodyPr wrap="square" rtlCol="0">
              <a:spAutoFit/>
            </a:bodyPr>
            <a:lstStyle/>
            <a:p>
              <a:pPr>
                <a:lnSpc>
                  <a:spcPct val="12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chemeClr val="bg1">
                    <a:lumMod val="65000"/>
                  </a:schemeClr>
                </a:solidFill>
                <a:latin typeface="Agency FB" panose="020B0503020202020204" pitchFamily="34" charset="0"/>
              </a:endParaRPr>
            </a:p>
          </p:txBody>
        </p:sp>
        <p:sp>
          <p:nvSpPr>
            <p:cNvPr id="10" name="TextBox 9"/>
            <p:cNvSpPr txBox="1"/>
            <p:nvPr/>
          </p:nvSpPr>
          <p:spPr>
            <a:xfrm>
              <a:off x="1874457" y="1837773"/>
              <a:ext cx="3035275" cy="551205"/>
            </a:xfrm>
            <a:prstGeom prst="rect">
              <a:avLst/>
            </a:prstGeom>
            <a:noFill/>
          </p:spPr>
          <p:txBody>
            <a:bodyPr wrap="square" lIns="182843" tIns="91422" rIns="182843" bIns="91422"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3" name="组合 12"/>
          <p:cNvGrpSpPr/>
          <p:nvPr/>
        </p:nvGrpSpPr>
        <p:grpSpPr>
          <a:xfrm>
            <a:off x="1616377" y="3437846"/>
            <a:ext cx="4478829" cy="972512"/>
            <a:chOff x="1361910" y="1823485"/>
            <a:chExt cx="4478829" cy="972512"/>
          </a:xfrm>
        </p:grpSpPr>
        <p:grpSp>
          <p:nvGrpSpPr>
            <p:cNvPr id="14" name="Group 332"/>
            <p:cNvGrpSpPr>
              <a:grpSpLocks noChangeAspect="1"/>
            </p:cNvGrpSpPr>
            <p:nvPr/>
          </p:nvGrpSpPr>
          <p:grpSpPr>
            <a:xfrm>
              <a:off x="1361910" y="2154848"/>
              <a:ext cx="540000" cy="540000"/>
              <a:chOff x="4643438" y="2786064"/>
              <a:chExt cx="288476" cy="288476"/>
            </a:xfrm>
          </p:grpSpPr>
          <p:sp>
            <p:nvSpPr>
              <p:cNvPr id="17" name="Oval 59"/>
              <p:cNvSpPr/>
              <p:nvPr/>
            </p:nvSpPr>
            <p:spPr>
              <a:xfrm>
                <a:off x="4643438" y="2786064"/>
                <a:ext cx="288476" cy="288476"/>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gency FB" panose="020B0503020202020204" pitchFamily="34" charset="0"/>
                </a:endParaRPr>
              </a:p>
            </p:txBody>
          </p:sp>
          <p:sp>
            <p:nvSpPr>
              <p:cNvPr id="18"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latin typeface="Agency FB" panose="020B0503020202020204" pitchFamily="34" charset="0"/>
                </a:endParaRPr>
              </a:p>
            </p:txBody>
          </p:sp>
        </p:grpSp>
        <p:sp>
          <p:nvSpPr>
            <p:cNvPr id="15" name="TextBox 14"/>
            <p:cNvSpPr txBox="1"/>
            <p:nvPr/>
          </p:nvSpPr>
          <p:spPr>
            <a:xfrm>
              <a:off x="1956335" y="2260466"/>
              <a:ext cx="3884404" cy="535531"/>
            </a:xfrm>
            <a:prstGeom prst="rect">
              <a:avLst/>
            </a:prstGeom>
            <a:noFill/>
          </p:spPr>
          <p:txBody>
            <a:bodyPr wrap="square" rtlCol="0">
              <a:spAutoFit/>
            </a:bodyPr>
            <a:lstStyle/>
            <a:p>
              <a:pPr>
                <a:lnSpc>
                  <a:spcPct val="12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chemeClr val="bg1">
                    <a:lumMod val="65000"/>
                  </a:schemeClr>
                </a:solidFill>
                <a:latin typeface="Agency FB" panose="020B0503020202020204" pitchFamily="34" charset="0"/>
              </a:endParaRPr>
            </a:p>
          </p:txBody>
        </p:sp>
        <p:sp>
          <p:nvSpPr>
            <p:cNvPr id="16" name="TextBox 15"/>
            <p:cNvSpPr txBox="1"/>
            <p:nvPr/>
          </p:nvSpPr>
          <p:spPr>
            <a:xfrm>
              <a:off x="1874457" y="1823485"/>
              <a:ext cx="3035275" cy="551205"/>
            </a:xfrm>
            <a:prstGeom prst="rect">
              <a:avLst/>
            </a:prstGeom>
            <a:noFill/>
          </p:spPr>
          <p:txBody>
            <a:bodyPr wrap="square" lIns="182843" tIns="91422" rIns="182843" bIns="91422"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9" name="组合 18"/>
          <p:cNvGrpSpPr/>
          <p:nvPr/>
        </p:nvGrpSpPr>
        <p:grpSpPr>
          <a:xfrm>
            <a:off x="1616377" y="4431670"/>
            <a:ext cx="4478829" cy="986800"/>
            <a:chOff x="1361910" y="1809197"/>
            <a:chExt cx="4478829" cy="986800"/>
          </a:xfrm>
        </p:grpSpPr>
        <p:grpSp>
          <p:nvGrpSpPr>
            <p:cNvPr id="20" name="Group 332"/>
            <p:cNvGrpSpPr>
              <a:grpSpLocks noChangeAspect="1"/>
            </p:cNvGrpSpPr>
            <p:nvPr/>
          </p:nvGrpSpPr>
          <p:grpSpPr>
            <a:xfrm>
              <a:off x="1361910" y="2154848"/>
              <a:ext cx="540000" cy="540000"/>
              <a:chOff x="4643438" y="2786064"/>
              <a:chExt cx="288476" cy="288476"/>
            </a:xfrm>
          </p:grpSpPr>
          <p:sp>
            <p:nvSpPr>
              <p:cNvPr id="23" name="Oval 59"/>
              <p:cNvSpPr/>
              <p:nvPr/>
            </p:nvSpPr>
            <p:spPr>
              <a:xfrm>
                <a:off x="4643438" y="2786064"/>
                <a:ext cx="288476" cy="288476"/>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gency FB" panose="020B0503020202020204" pitchFamily="34" charset="0"/>
                </a:endParaRPr>
              </a:p>
            </p:txBody>
          </p:sp>
          <p:sp>
            <p:nvSpPr>
              <p:cNvPr id="24"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latin typeface="Agency FB" panose="020B0503020202020204" pitchFamily="34" charset="0"/>
                </a:endParaRPr>
              </a:p>
            </p:txBody>
          </p:sp>
        </p:grpSp>
        <p:sp>
          <p:nvSpPr>
            <p:cNvPr id="21" name="TextBox 20"/>
            <p:cNvSpPr txBox="1"/>
            <p:nvPr/>
          </p:nvSpPr>
          <p:spPr>
            <a:xfrm>
              <a:off x="1956335" y="2260466"/>
              <a:ext cx="3884404" cy="535531"/>
            </a:xfrm>
            <a:prstGeom prst="rect">
              <a:avLst/>
            </a:prstGeom>
            <a:noFill/>
          </p:spPr>
          <p:txBody>
            <a:bodyPr wrap="square" rtlCol="0">
              <a:spAutoFit/>
            </a:bodyPr>
            <a:lstStyle/>
            <a:p>
              <a:pPr>
                <a:lnSpc>
                  <a:spcPct val="12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a:t>
              </a:r>
              <a:endParaRPr lang="en-US" sz="1200" dirty="0">
                <a:solidFill>
                  <a:schemeClr val="bg1">
                    <a:lumMod val="65000"/>
                  </a:schemeClr>
                </a:solidFill>
                <a:latin typeface="Agency FB" panose="020B0503020202020204" pitchFamily="34" charset="0"/>
              </a:endParaRPr>
            </a:p>
          </p:txBody>
        </p:sp>
        <p:sp>
          <p:nvSpPr>
            <p:cNvPr id="22" name="TextBox 21"/>
            <p:cNvSpPr txBox="1"/>
            <p:nvPr/>
          </p:nvSpPr>
          <p:spPr>
            <a:xfrm>
              <a:off x="1874457" y="1809197"/>
              <a:ext cx="3035275" cy="551205"/>
            </a:xfrm>
            <a:prstGeom prst="rect">
              <a:avLst/>
            </a:prstGeom>
            <a:noFill/>
          </p:spPr>
          <p:txBody>
            <a:bodyPr wrap="square" lIns="182843" tIns="91422" rIns="182843" bIns="91422"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5" name="Group 21"/>
          <p:cNvGrpSpPr/>
          <p:nvPr/>
        </p:nvGrpSpPr>
        <p:grpSpPr>
          <a:xfrm>
            <a:off x="5447134" y="2479919"/>
            <a:ext cx="5947287" cy="3325345"/>
            <a:chOff x="1091650" y="2292968"/>
            <a:chExt cx="5947287" cy="3325345"/>
          </a:xfrm>
        </p:grpSpPr>
        <p:grpSp>
          <p:nvGrpSpPr>
            <p:cNvPr id="26" name="Group 22"/>
            <p:cNvGrpSpPr/>
            <p:nvPr/>
          </p:nvGrpSpPr>
          <p:grpSpPr>
            <a:xfrm>
              <a:off x="1091650" y="2292968"/>
              <a:ext cx="5947287" cy="3325345"/>
              <a:chOff x="1763688" y="1124744"/>
              <a:chExt cx="5652564" cy="3166095"/>
            </a:xfrm>
          </p:grpSpPr>
          <p:sp>
            <p:nvSpPr>
              <p:cNvPr id="28"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gency FB" panose="020B0503020202020204" pitchFamily="34" charset="0"/>
                </a:endParaRPr>
              </a:p>
            </p:txBody>
          </p:sp>
          <p:pic>
            <p:nvPicPr>
              <p:cNvPr id="29" name="Picture 3" descr="F:\Trabajos\Envato\Graphic River\Duckson\Elements\laptop.png"/>
              <p:cNvPicPr>
                <a:picLocks noChangeAspect="1" noChangeArrowheads="1"/>
              </p:cNvPicPr>
              <p:nvPr/>
            </p:nvPicPr>
            <p:blipFill>
              <a:blip r:embed="rId1"/>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3"/>
            <p:cNvSpPr/>
            <p:nvPr/>
          </p:nvSpPr>
          <p:spPr>
            <a:xfrm>
              <a:off x="2278239" y="2601770"/>
              <a:ext cx="3574107" cy="2266065"/>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gency FB" panose="020B0503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225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提升计划</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9"/>
          <p:cNvGrpSpPr/>
          <p:nvPr/>
        </p:nvGrpSpPr>
        <p:grpSpPr>
          <a:xfrm>
            <a:off x="3862583" y="3218939"/>
            <a:ext cx="1439863" cy="811213"/>
            <a:chOff x="3880643" y="3892688"/>
            <a:chExt cx="1439863" cy="811213"/>
          </a:xfrm>
          <a:solidFill>
            <a:schemeClr val="tx1">
              <a:lumMod val="75000"/>
              <a:lumOff val="25000"/>
            </a:schemeClr>
          </a:solidFill>
        </p:grpSpPr>
        <p:sp>
          <p:nvSpPr>
            <p:cNvPr id="7" name="Freeform 239"/>
            <p:cNvSpPr/>
            <p:nvPr/>
          </p:nvSpPr>
          <p:spPr bwMode="auto">
            <a:xfrm>
              <a:off x="3893343" y="4529276"/>
              <a:ext cx="106363" cy="82550"/>
            </a:xfrm>
            <a:custGeom>
              <a:avLst/>
              <a:gdLst>
                <a:gd name="T0" fmla="*/ 28 w 48"/>
                <a:gd name="T1" fmla="*/ 0 h 37"/>
                <a:gd name="T2" fmla="*/ 22 w 48"/>
                <a:gd name="T3" fmla="*/ 0 h 37"/>
                <a:gd name="T4" fmla="*/ 0 w 48"/>
                <a:gd name="T5" fmla="*/ 14 h 37"/>
                <a:gd name="T6" fmla="*/ 0 w 48"/>
                <a:gd name="T7" fmla="*/ 20 h 37"/>
                <a:gd name="T8" fmla="*/ 22 w 48"/>
                <a:gd name="T9" fmla="*/ 37 h 37"/>
                <a:gd name="T10" fmla="*/ 28 w 48"/>
                <a:gd name="T11" fmla="*/ 37 h 37"/>
                <a:gd name="T12" fmla="*/ 48 w 48"/>
                <a:gd name="T13" fmla="*/ 20 h 37"/>
                <a:gd name="T14" fmla="*/ 48 w 48"/>
                <a:gd name="T15" fmla="*/ 14 h 37"/>
                <a:gd name="T16" fmla="*/ 28 w 4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28" y="0"/>
                  </a:moveTo>
                  <a:cubicBezTo>
                    <a:pt x="22" y="0"/>
                    <a:pt x="22" y="0"/>
                    <a:pt x="22" y="0"/>
                  </a:cubicBezTo>
                  <a:cubicBezTo>
                    <a:pt x="12" y="0"/>
                    <a:pt x="0" y="4"/>
                    <a:pt x="0" y="14"/>
                  </a:cubicBezTo>
                  <a:cubicBezTo>
                    <a:pt x="0" y="20"/>
                    <a:pt x="0" y="20"/>
                    <a:pt x="0" y="20"/>
                  </a:cubicBezTo>
                  <a:cubicBezTo>
                    <a:pt x="0" y="31"/>
                    <a:pt x="12" y="37"/>
                    <a:pt x="22" y="37"/>
                  </a:cubicBezTo>
                  <a:cubicBezTo>
                    <a:pt x="28" y="37"/>
                    <a:pt x="28" y="37"/>
                    <a:pt x="28" y="37"/>
                  </a:cubicBezTo>
                  <a:cubicBezTo>
                    <a:pt x="39" y="37"/>
                    <a:pt x="48" y="31"/>
                    <a:pt x="48" y="20"/>
                  </a:cubicBezTo>
                  <a:cubicBezTo>
                    <a:pt x="48" y="14"/>
                    <a:pt x="48" y="14"/>
                    <a:pt x="48" y="14"/>
                  </a:cubicBezTo>
                  <a:cubicBezTo>
                    <a:pt x="48" y="4"/>
                    <a:pt x="3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8" name="Freeform 240"/>
            <p:cNvSpPr/>
            <p:nvPr/>
          </p:nvSpPr>
          <p:spPr bwMode="auto">
            <a:xfrm>
              <a:off x="4009231" y="4430851"/>
              <a:ext cx="100013" cy="180975"/>
            </a:xfrm>
            <a:custGeom>
              <a:avLst/>
              <a:gdLst>
                <a:gd name="T0" fmla="*/ 24 w 45"/>
                <a:gd name="T1" fmla="*/ 0 h 81"/>
                <a:gd name="T2" fmla="*/ 17 w 45"/>
                <a:gd name="T3" fmla="*/ 0 h 81"/>
                <a:gd name="T4" fmla="*/ 0 w 45"/>
                <a:gd name="T5" fmla="*/ 15 h 81"/>
                <a:gd name="T6" fmla="*/ 0 w 45"/>
                <a:gd name="T7" fmla="*/ 64 h 81"/>
                <a:gd name="T8" fmla="*/ 17 w 45"/>
                <a:gd name="T9" fmla="*/ 81 h 81"/>
                <a:gd name="T10" fmla="*/ 24 w 45"/>
                <a:gd name="T11" fmla="*/ 81 h 81"/>
                <a:gd name="T12" fmla="*/ 45 w 45"/>
                <a:gd name="T13" fmla="*/ 64 h 81"/>
                <a:gd name="T14" fmla="*/ 45 w 45"/>
                <a:gd name="T15" fmla="*/ 15 h 81"/>
                <a:gd name="T16" fmla="*/ 24 w 45"/>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1">
                  <a:moveTo>
                    <a:pt x="24" y="0"/>
                  </a:moveTo>
                  <a:cubicBezTo>
                    <a:pt x="17" y="0"/>
                    <a:pt x="17" y="0"/>
                    <a:pt x="17" y="0"/>
                  </a:cubicBezTo>
                  <a:cubicBezTo>
                    <a:pt x="7" y="0"/>
                    <a:pt x="0" y="5"/>
                    <a:pt x="0" y="15"/>
                  </a:cubicBezTo>
                  <a:cubicBezTo>
                    <a:pt x="0" y="64"/>
                    <a:pt x="0" y="64"/>
                    <a:pt x="0" y="64"/>
                  </a:cubicBezTo>
                  <a:cubicBezTo>
                    <a:pt x="0" y="75"/>
                    <a:pt x="7" y="81"/>
                    <a:pt x="17" y="81"/>
                  </a:cubicBezTo>
                  <a:cubicBezTo>
                    <a:pt x="24" y="81"/>
                    <a:pt x="24" y="81"/>
                    <a:pt x="24" y="81"/>
                  </a:cubicBezTo>
                  <a:cubicBezTo>
                    <a:pt x="34" y="81"/>
                    <a:pt x="45" y="75"/>
                    <a:pt x="45" y="64"/>
                  </a:cubicBezTo>
                  <a:cubicBezTo>
                    <a:pt x="45" y="15"/>
                    <a:pt x="45" y="15"/>
                    <a:pt x="45" y="15"/>
                  </a:cubicBezTo>
                  <a:cubicBezTo>
                    <a:pt x="45" y="5"/>
                    <a:pt x="34"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9" name="Freeform 241"/>
            <p:cNvSpPr/>
            <p:nvPr/>
          </p:nvSpPr>
          <p:spPr bwMode="auto">
            <a:xfrm>
              <a:off x="4123531" y="4349888"/>
              <a:ext cx="92075" cy="261938"/>
            </a:xfrm>
            <a:custGeom>
              <a:avLst/>
              <a:gdLst>
                <a:gd name="T0" fmla="*/ 24 w 41"/>
                <a:gd name="T1" fmla="*/ 0 h 118"/>
                <a:gd name="T2" fmla="*/ 19 w 41"/>
                <a:gd name="T3" fmla="*/ 0 h 118"/>
                <a:gd name="T4" fmla="*/ 0 w 41"/>
                <a:gd name="T5" fmla="*/ 20 h 118"/>
                <a:gd name="T6" fmla="*/ 0 w 41"/>
                <a:gd name="T7" fmla="*/ 101 h 118"/>
                <a:gd name="T8" fmla="*/ 19 w 41"/>
                <a:gd name="T9" fmla="*/ 118 h 118"/>
                <a:gd name="T10" fmla="*/ 24 w 41"/>
                <a:gd name="T11" fmla="*/ 118 h 118"/>
                <a:gd name="T12" fmla="*/ 41 w 41"/>
                <a:gd name="T13" fmla="*/ 101 h 118"/>
                <a:gd name="T14" fmla="*/ 41 w 41"/>
                <a:gd name="T15" fmla="*/ 20 h 118"/>
                <a:gd name="T16" fmla="*/ 24 w 4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8">
                  <a:moveTo>
                    <a:pt x="24" y="0"/>
                  </a:moveTo>
                  <a:cubicBezTo>
                    <a:pt x="19" y="0"/>
                    <a:pt x="19" y="0"/>
                    <a:pt x="19" y="0"/>
                  </a:cubicBezTo>
                  <a:cubicBezTo>
                    <a:pt x="9" y="0"/>
                    <a:pt x="0" y="10"/>
                    <a:pt x="0" y="20"/>
                  </a:cubicBezTo>
                  <a:cubicBezTo>
                    <a:pt x="0" y="101"/>
                    <a:pt x="0" y="101"/>
                    <a:pt x="0" y="101"/>
                  </a:cubicBezTo>
                  <a:cubicBezTo>
                    <a:pt x="0" y="111"/>
                    <a:pt x="9" y="118"/>
                    <a:pt x="19" y="118"/>
                  </a:cubicBezTo>
                  <a:cubicBezTo>
                    <a:pt x="24" y="118"/>
                    <a:pt x="24" y="118"/>
                    <a:pt x="24" y="118"/>
                  </a:cubicBezTo>
                  <a:cubicBezTo>
                    <a:pt x="34" y="118"/>
                    <a:pt x="41" y="111"/>
                    <a:pt x="41" y="101"/>
                  </a:cubicBezTo>
                  <a:cubicBezTo>
                    <a:pt x="41" y="20"/>
                    <a:pt x="41" y="20"/>
                    <a:pt x="41" y="20"/>
                  </a:cubicBezTo>
                  <a:cubicBezTo>
                    <a:pt x="41" y="10"/>
                    <a:pt x="34"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0" name="Freeform 242"/>
            <p:cNvSpPr/>
            <p:nvPr/>
          </p:nvSpPr>
          <p:spPr bwMode="auto">
            <a:xfrm>
              <a:off x="4229893" y="4257813"/>
              <a:ext cx="92075" cy="354013"/>
            </a:xfrm>
            <a:custGeom>
              <a:avLst/>
              <a:gdLst>
                <a:gd name="T0" fmla="*/ 41 w 41"/>
                <a:gd name="T1" fmla="*/ 19 h 159"/>
                <a:gd name="T2" fmla="*/ 22 w 41"/>
                <a:gd name="T3" fmla="*/ 0 h 159"/>
                <a:gd name="T4" fmla="*/ 18 w 41"/>
                <a:gd name="T5" fmla="*/ 0 h 159"/>
                <a:gd name="T6" fmla="*/ 0 w 41"/>
                <a:gd name="T7" fmla="*/ 19 h 159"/>
                <a:gd name="T8" fmla="*/ 0 w 41"/>
                <a:gd name="T9" fmla="*/ 141 h 159"/>
                <a:gd name="T10" fmla="*/ 18 w 41"/>
                <a:gd name="T11" fmla="*/ 159 h 159"/>
                <a:gd name="T12" fmla="*/ 22 w 41"/>
                <a:gd name="T13" fmla="*/ 159 h 159"/>
                <a:gd name="T14" fmla="*/ 41 w 41"/>
                <a:gd name="T15" fmla="*/ 141 h 159"/>
                <a:gd name="T16" fmla="*/ 41 w 41"/>
                <a:gd name="T17"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59">
                  <a:moveTo>
                    <a:pt x="41" y="19"/>
                  </a:moveTo>
                  <a:cubicBezTo>
                    <a:pt x="41" y="8"/>
                    <a:pt x="33" y="0"/>
                    <a:pt x="22" y="0"/>
                  </a:cubicBezTo>
                  <a:cubicBezTo>
                    <a:pt x="18" y="0"/>
                    <a:pt x="18" y="0"/>
                    <a:pt x="18" y="0"/>
                  </a:cubicBezTo>
                  <a:cubicBezTo>
                    <a:pt x="8" y="0"/>
                    <a:pt x="0" y="8"/>
                    <a:pt x="0" y="19"/>
                  </a:cubicBezTo>
                  <a:cubicBezTo>
                    <a:pt x="0" y="141"/>
                    <a:pt x="0" y="141"/>
                    <a:pt x="0" y="141"/>
                  </a:cubicBezTo>
                  <a:cubicBezTo>
                    <a:pt x="0" y="151"/>
                    <a:pt x="8" y="159"/>
                    <a:pt x="18" y="159"/>
                  </a:cubicBezTo>
                  <a:cubicBezTo>
                    <a:pt x="22" y="159"/>
                    <a:pt x="22" y="159"/>
                    <a:pt x="22" y="159"/>
                  </a:cubicBezTo>
                  <a:cubicBezTo>
                    <a:pt x="33" y="159"/>
                    <a:pt x="41" y="151"/>
                    <a:pt x="41" y="141"/>
                  </a:cubicBezTo>
                  <a:lnTo>
                    <a:pt x="4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1" name="Freeform 243"/>
            <p:cNvSpPr/>
            <p:nvPr/>
          </p:nvSpPr>
          <p:spPr bwMode="auto">
            <a:xfrm>
              <a:off x="4345781" y="4160976"/>
              <a:ext cx="90488" cy="450850"/>
            </a:xfrm>
            <a:custGeom>
              <a:avLst/>
              <a:gdLst>
                <a:gd name="T0" fmla="*/ 21 w 41"/>
                <a:gd name="T1" fmla="*/ 0 h 203"/>
                <a:gd name="T2" fmla="*/ 18 w 41"/>
                <a:gd name="T3" fmla="*/ 0 h 203"/>
                <a:gd name="T4" fmla="*/ 0 w 41"/>
                <a:gd name="T5" fmla="*/ 19 h 203"/>
                <a:gd name="T6" fmla="*/ 0 w 41"/>
                <a:gd name="T7" fmla="*/ 184 h 203"/>
                <a:gd name="T8" fmla="*/ 18 w 41"/>
                <a:gd name="T9" fmla="*/ 203 h 203"/>
                <a:gd name="T10" fmla="*/ 21 w 41"/>
                <a:gd name="T11" fmla="*/ 203 h 203"/>
                <a:gd name="T12" fmla="*/ 41 w 41"/>
                <a:gd name="T13" fmla="*/ 184 h 203"/>
                <a:gd name="T14" fmla="*/ 41 w 41"/>
                <a:gd name="T15" fmla="*/ 19 h 203"/>
                <a:gd name="T16" fmla="*/ 21 w 41"/>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3">
                  <a:moveTo>
                    <a:pt x="21" y="0"/>
                  </a:moveTo>
                  <a:cubicBezTo>
                    <a:pt x="18" y="0"/>
                    <a:pt x="18" y="0"/>
                    <a:pt x="18" y="0"/>
                  </a:cubicBezTo>
                  <a:cubicBezTo>
                    <a:pt x="8" y="0"/>
                    <a:pt x="0" y="9"/>
                    <a:pt x="0" y="19"/>
                  </a:cubicBezTo>
                  <a:cubicBezTo>
                    <a:pt x="0" y="184"/>
                    <a:pt x="0" y="184"/>
                    <a:pt x="0" y="184"/>
                  </a:cubicBezTo>
                  <a:cubicBezTo>
                    <a:pt x="0" y="195"/>
                    <a:pt x="8" y="203"/>
                    <a:pt x="18" y="203"/>
                  </a:cubicBezTo>
                  <a:cubicBezTo>
                    <a:pt x="21" y="203"/>
                    <a:pt x="21" y="203"/>
                    <a:pt x="21" y="203"/>
                  </a:cubicBezTo>
                  <a:cubicBezTo>
                    <a:pt x="32" y="203"/>
                    <a:pt x="41" y="195"/>
                    <a:pt x="41" y="184"/>
                  </a:cubicBezTo>
                  <a:cubicBezTo>
                    <a:pt x="41" y="19"/>
                    <a:pt x="41" y="19"/>
                    <a:pt x="41" y="19"/>
                  </a:cubicBezTo>
                  <a:cubicBezTo>
                    <a:pt x="41" y="9"/>
                    <a:pt x="3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2" name="Freeform 244"/>
            <p:cNvSpPr/>
            <p:nvPr/>
          </p:nvSpPr>
          <p:spPr bwMode="auto">
            <a:xfrm>
              <a:off x="3880643" y="3892688"/>
              <a:ext cx="555625" cy="485775"/>
            </a:xfrm>
            <a:custGeom>
              <a:avLst/>
              <a:gdLst>
                <a:gd name="T0" fmla="*/ 248 w 251"/>
                <a:gd name="T1" fmla="*/ 9 h 219"/>
                <a:gd name="T2" fmla="*/ 230 w 251"/>
                <a:gd name="T3" fmla="*/ 3 h 219"/>
                <a:gd name="T4" fmla="*/ 166 w 251"/>
                <a:gd name="T5" fmla="*/ 27 h 219"/>
                <a:gd name="T6" fmla="*/ 158 w 251"/>
                <a:gd name="T7" fmla="*/ 46 h 219"/>
                <a:gd name="T8" fmla="*/ 172 w 251"/>
                <a:gd name="T9" fmla="*/ 55 h 219"/>
                <a:gd name="T10" fmla="*/ 177 w 251"/>
                <a:gd name="T11" fmla="*/ 54 h 219"/>
                <a:gd name="T12" fmla="*/ 201 w 251"/>
                <a:gd name="T13" fmla="*/ 45 h 219"/>
                <a:gd name="T14" fmla="*/ 11 w 251"/>
                <a:gd name="T15" fmla="*/ 191 h 219"/>
                <a:gd name="T16" fmla="*/ 2 w 251"/>
                <a:gd name="T17" fmla="*/ 209 h 219"/>
                <a:gd name="T18" fmla="*/ 16 w 251"/>
                <a:gd name="T19" fmla="*/ 219 h 219"/>
                <a:gd name="T20" fmla="*/ 22 w 251"/>
                <a:gd name="T21" fmla="*/ 218 h 219"/>
                <a:gd name="T22" fmla="*/ 217 w 251"/>
                <a:gd name="T23" fmla="*/ 73 h 219"/>
                <a:gd name="T24" fmla="*/ 217 w 251"/>
                <a:gd name="T25" fmla="*/ 86 h 219"/>
                <a:gd name="T26" fmla="*/ 234 w 251"/>
                <a:gd name="T27" fmla="*/ 101 h 219"/>
                <a:gd name="T28" fmla="*/ 251 w 251"/>
                <a:gd name="T29" fmla="*/ 86 h 219"/>
                <a:gd name="T30" fmla="*/ 251 w 251"/>
                <a:gd name="T31" fmla="*/ 19 h 219"/>
                <a:gd name="T32" fmla="*/ 251 w 251"/>
                <a:gd name="T33" fmla="*/ 19 h 219"/>
                <a:gd name="T34" fmla="*/ 248 w 251"/>
                <a:gd name="T35"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9">
                  <a:moveTo>
                    <a:pt x="248" y="9"/>
                  </a:moveTo>
                  <a:cubicBezTo>
                    <a:pt x="245" y="3"/>
                    <a:pt x="237" y="0"/>
                    <a:pt x="230" y="3"/>
                  </a:cubicBezTo>
                  <a:cubicBezTo>
                    <a:pt x="166" y="27"/>
                    <a:pt x="166" y="27"/>
                    <a:pt x="166" y="27"/>
                  </a:cubicBezTo>
                  <a:cubicBezTo>
                    <a:pt x="159" y="30"/>
                    <a:pt x="155" y="38"/>
                    <a:pt x="158" y="46"/>
                  </a:cubicBezTo>
                  <a:cubicBezTo>
                    <a:pt x="160" y="51"/>
                    <a:pt x="166" y="55"/>
                    <a:pt x="172" y="55"/>
                  </a:cubicBezTo>
                  <a:cubicBezTo>
                    <a:pt x="173" y="55"/>
                    <a:pt x="175" y="55"/>
                    <a:pt x="177" y="54"/>
                  </a:cubicBezTo>
                  <a:cubicBezTo>
                    <a:pt x="201" y="45"/>
                    <a:pt x="201" y="45"/>
                    <a:pt x="201" y="45"/>
                  </a:cubicBezTo>
                  <a:cubicBezTo>
                    <a:pt x="127" y="147"/>
                    <a:pt x="12" y="190"/>
                    <a:pt x="11" y="191"/>
                  </a:cubicBezTo>
                  <a:cubicBezTo>
                    <a:pt x="4" y="193"/>
                    <a:pt x="0" y="202"/>
                    <a:pt x="2" y="209"/>
                  </a:cubicBezTo>
                  <a:cubicBezTo>
                    <a:pt x="5" y="215"/>
                    <a:pt x="10" y="219"/>
                    <a:pt x="16" y="219"/>
                  </a:cubicBezTo>
                  <a:cubicBezTo>
                    <a:pt x="18" y="219"/>
                    <a:pt x="20" y="219"/>
                    <a:pt x="22" y="218"/>
                  </a:cubicBezTo>
                  <a:cubicBezTo>
                    <a:pt x="27" y="216"/>
                    <a:pt x="136" y="174"/>
                    <a:pt x="217" y="73"/>
                  </a:cubicBezTo>
                  <a:cubicBezTo>
                    <a:pt x="217" y="86"/>
                    <a:pt x="217" y="86"/>
                    <a:pt x="217" y="86"/>
                  </a:cubicBezTo>
                  <a:cubicBezTo>
                    <a:pt x="217" y="94"/>
                    <a:pt x="226" y="101"/>
                    <a:pt x="234" y="101"/>
                  </a:cubicBezTo>
                  <a:cubicBezTo>
                    <a:pt x="242" y="101"/>
                    <a:pt x="251" y="94"/>
                    <a:pt x="251" y="86"/>
                  </a:cubicBezTo>
                  <a:cubicBezTo>
                    <a:pt x="251" y="19"/>
                    <a:pt x="251" y="19"/>
                    <a:pt x="251" y="19"/>
                  </a:cubicBezTo>
                  <a:cubicBezTo>
                    <a:pt x="251" y="19"/>
                    <a:pt x="251" y="19"/>
                    <a:pt x="251" y="19"/>
                  </a:cubicBezTo>
                  <a:cubicBezTo>
                    <a:pt x="251" y="15"/>
                    <a:pt x="250" y="12"/>
                    <a:pt x="24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3" name="Freeform 248"/>
            <p:cNvSpPr>
              <a:spLocks noEditPoints="1"/>
            </p:cNvSpPr>
            <p:nvPr/>
          </p:nvSpPr>
          <p:spPr bwMode="auto">
            <a:xfrm>
              <a:off x="4741068" y="4062551"/>
              <a:ext cx="579438" cy="641350"/>
            </a:xfrm>
            <a:custGeom>
              <a:avLst/>
              <a:gdLst>
                <a:gd name="T0" fmla="*/ 96 w 261"/>
                <a:gd name="T1" fmla="*/ 289 h 289"/>
                <a:gd name="T2" fmla="*/ 91 w 261"/>
                <a:gd name="T3" fmla="*/ 289 h 289"/>
                <a:gd name="T4" fmla="*/ 18 w 261"/>
                <a:gd name="T5" fmla="*/ 216 h 289"/>
                <a:gd name="T6" fmla="*/ 98 w 261"/>
                <a:gd name="T7" fmla="*/ 148 h 289"/>
                <a:gd name="T8" fmla="*/ 154 w 261"/>
                <a:gd name="T9" fmla="*/ 156 h 289"/>
                <a:gd name="T10" fmla="*/ 13 w 261"/>
                <a:gd name="T11" fmla="*/ 18 h 289"/>
                <a:gd name="T12" fmla="*/ 28 w 261"/>
                <a:gd name="T13" fmla="*/ 45 h 289"/>
                <a:gd name="T14" fmla="*/ 27 w 261"/>
                <a:gd name="T15" fmla="*/ 51 h 289"/>
                <a:gd name="T16" fmla="*/ 22 w 261"/>
                <a:gd name="T17" fmla="*/ 50 h 289"/>
                <a:gd name="T18" fmla="*/ 2 w 261"/>
                <a:gd name="T19" fmla="*/ 14 h 289"/>
                <a:gd name="T20" fmla="*/ 0 w 261"/>
                <a:gd name="T21" fmla="*/ 11 h 289"/>
                <a:gd name="T22" fmla="*/ 1 w 261"/>
                <a:gd name="T23" fmla="*/ 7 h 289"/>
                <a:gd name="T24" fmla="*/ 3 w 261"/>
                <a:gd name="T25" fmla="*/ 5 h 289"/>
                <a:gd name="T26" fmla="*/ 9 w 261"/>
                <a:gd name="T27" fmla="*/ 2 h 289"/>
                <a:gd name="T28" fmla="*/ 47 w 261"/>
                <a:gd name="T29" fmla="*/ 0 h 289"/>
                <a:gd name="T30" fmla="*/ 48 w 261"/>
                <a:gd name="T31" fmla="*/ 8 h 289"/>
                <a:gd name="T32" fmla="*/ 15 w 261"/>
                <a:gd name="T33" fmla="*/ 9 h 289"/>
                <a:gd name="T34" fmla="*/ 163 w 261"/>
                <a:gd name="T35" fmla="*/ 160 h 289"/>
                <a:gd name="T36" fmla="*/ 260 w 261"/>
                <a:gd name="T37" fmla="*/ 243 h 289"/>
                <a:gd name="T38" fmla="*/ 259 w 261"/>
                <a:gd name="T39" fmla="*/ 248 h 289"/>
                <a:gd name="T40" fmla="*/ 253 w 261"/>
                <a:gd name="T41" fmla="*/ 247 h 289"/>
                <a:gd name="T42" fmla="*/ 165 w 261"/>
                <a:gd name="T43" fmla="*/ 169 h 289"/>
                <a:gd name="T44" fmla="*/ 164 w 261"/>
                <a:gd name="T45" fmla="*/ 226 h 289"/>
                <a:gd name="T46" fmla="*/ 96 w 261"/>
                <a:gd name="T47" fmla="*/ 289 h 289"/>
                <a:gd name="T48" fmla="*/ 102 w 261"/>
                <a:gd name="T49" fmla="*/ 156 h 289"/>
                <a:gd name="T50" fmla="*/ 98 w 261"/>
                <a:gd name="T51" fmla="*/ 156 h 289"/>
                <a:gd name="T52" fmla="*/ 26 w 261"/>
                <a:gd name="T53" fmla="*/ 216 h 289"/>
                <a:gd name="T54" fmla="*/ 92 w 261"/>
                <a:gd name="T55" fmla="*/ 281 h 289"/>
                <a:gd name="T56" fmla="*/ 157 w 261"/>
                <a:gd name="T57" fmla="*/ 224 h 289"/>
                <a:gd name="T58" fmla="*/ 156 w 261"/>
                <a:gd name="T59" fmla="*/ 166 h 289"/>
                <a:gd name="T60" fmla="*/ 102 w 261"/>
                <a:gd name="T61" fmla="*/ 15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89">
                  <a:moveTo>
                    <a:pt x="96" y="289"/>
                  </a:moveTo>
                  <a:cubicBezTo>
                    <a:pt x="94" y="289"/>
                    <a:pt x="93" y="289"/>
                    <a:pt x="91" y="289"/>
                  </a:cubicBezTo>
                  <a:cubicBezTo>
                    <a:pt x="42" y="285"/>
                    <a:pt x="18" y="250"/>
                    <a:pt x="18" y="216"/>
                  </a:cubicBezTo>
                  <a:cubicBezTo>
                    <a:pt x="19" y="183"/>
                    <a:pt x="44" y="149"/>
                    <a:pt x="98" y="148"/>
                  </a:cubicBezTo>
                  <a:cubicBezTo>
                    <a:pt x="118" y="147"/>
                    <a:pt x="137" y="151"/>
                    <a:pt x="154" y="156"/>
                  </a:cubicBezTo>
                  <a:cubicBezTo>
                    <a:pt x="138" y="106"/>
                    <a:pt x="94" y="54"/>
                    <a:pt x="13" y="18"/>
                  </a:cubicBezTo>
                  <a:cubicBezTo>
                    <a:pt x="28" y="45"/>
                    <a:pt x="28" y="45"/>
                    <a:pt x="28" y="45"/>
                  </a:cubicBezTo>
                  <a:cubicBezTo>
                    <a:pt x="29" y="47"/>
                    <a:pt x="29" y="49"/>
                    <a:pt x="27" y="51"/>
                  </a:cubicBezTo>
                  <a:cubicBezTo>
                    <a:pt x="25" y="52"/>
                    <a:pt x="23" y="51"/>
                    <a:pt x="22" y="50"/>
                  </a:cubicBezTo>
                  <a:cubicBezTo>
                    <a:pt x="16" y="42"/>
                    <a:pt x="4" y="25"/>
                    <a:pt x="2" y="14"/>
                  </a:cubicBezTo>
                  <a:cubicBezTo>
                    <a:pt x="0" y="11"/>
                    <a:pt x="0" y="11"/>
                    <a:pt x="0" y="11"/>
                  </a:cubicBezTo>
                  <a:cubicBezTo>
                    <a:pt x="0" y="10"/>
                    <a:pt x="0" y="8"/>
                    <a:pt x="1" y="7"/>
                  </a:cubicBezTo>
                  <a:cubicBezTo>
                    <a:pt x="1" y="6"/>
                    <a:pt x="2" y="6"/>
                    <a:pt x="3" y="5"/>
                  </a:cubicBezTo>
                  <a:cubicBezTo>
                    <a:pt x="4" y="4"/>
                    <a:pt x="6" y="2"/>
                    <a:pt x="9" y="2"/>
                  </a:cubicBezTo>
                  <a:cubicBezTo>
                    <a:pt x="25" y="1"/>
                    <a:pt x="47" y="0"/>
                    <a:pt x="47" y="0"/>
                  </a:cubicBezTo>
                  <a:cubicBezTo>
                    <a:pt x="48" y="8"/>
                    <a:pt x="48" y="8"/>
                    <a:pt x="48" y="8"/>
                  </a:cubicBezTo>
                  <a:cubicBezTo>
                    <a:pt x="48" y="8"/>
                    <a:pt x="29" y="9"/>
                    <a:pt x="15" y="9"/>
                  </a:cubicBezTo>
                  <a:cubicBezTo>
                    <a:pt x="103" y="49"/>
                    <a:pt x="149" y="106"/>
                    <a:pt x="163" y="160"/>
                  </a:cubicBezTo>
                  <a:cubicBezTo>
                    <a:pt x="225" y="185"/>
                    <a:pt x="260" y="242"/>
                    <a:pt x="260" y="243"/>
                  </a:cubicBezTo>
                  <a:cubicBezTo>
                    <a:pt x="261" y="245"/>
                    <a:pt x="261" y="247"/>
                    <a:pt x="259" y="248"/>
                  </a:cubicBezTo>
                  <a:cubicBezTo>
                    <a:pt x="257" y="249"/>
                    <a:pt x="254" y="249"/>
                    <a:pt x="253" y="247"/>
                  </a:cubicBezTo>
                  <a:cubicBezTo>
                    <a:pt x="253" y="246"/>
                    <a:pt x="222" y="195"/>
                    <a:pt x="165" y="169"/>
                  </a:cubicBezTo>
                  <a:cubicBezTo>
                    <a:pt x="169" y="189"/>
                    <a:pt x="169" y="208"/>
                    <a:pt x="164" y="226"/>
                  </a:cubicBezTo>
                  <a:cubicBezTo>
                    <a:pt x="155" y="265"/>
                    <a:pt x="129" y="289"/>
                    <a:pt x="96" y="289"/>
                  </a:cubicBezTo>
                  <a:close/>
                  <a:moveTo>
                    <a:pt x="102" y="156"/>
                  </a:moveTo>
                  <a:cubicBezTo>
                    <a:pt x="101" y="156"/>
                    <a:pt x="100" y="156"/>
                    <a:pt x="98" y="156"/>
                  </a:cubicBezTo>
                  <a:cubicBezTo>
                    <a:pt x="50" y="157"/>
                    <a:pt x="27" y="187"/>
                    <a:pt x="26" y="216"/>
                  </a:cubicBezTo>
                  <a:cubicBezTo>
                    <a:pt x="26" y="246"/>
                    <a:pt x="48" y="278"/>
                    <a:pt x="92" y="281"/>
                  </a:cubicBezTo>
                  <a:cubicBezTo>
                    <a:pt x="122" y="283"/>
                    <a:pt x="148" y="261"/>
                    <a:pt x="157" y="224"/>
                  </a:cubicBezTo>
                  <a:cubicBezTo>
                    <a:pt x="161" y="206"/>
                    <a:pt x="161" y="186"/>
                    <a:pt x="156" y="166"/>
                  </a:cubicBezTo>
                  <a:cubicBezTo>
                    <a:pt x="140" y="160"/>
                    <a:pt x="122" y="156"/>
                    <a:pt x="10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grpSp>
      <p:grpSp>
        <p:nvGrpSpPr>
          <p:cNvPr id="14" name="Group 17"/>
          <p:cNvGrpSpPr/>
          <p:nvPr/>
        </p:nvGrpSpPr>
        <p:grpSpPr>
          <a:xfrm>
            <a:off x="3913383" y="2025139"/>
            <a:ext cx="1643063" cy="1143001"/>
            <a:chOff x="3931443" y="2698888"/>
            <a:chExt cx="1643063" cy="1143001"/>
          </a:xfrm>
          <a:solidFill>
            <a:schemeClr val="tx1">
              <a:lumMod val="75000"/>
              <a:lumOff val="25000"/>
            </a:schemeClr>
          </a:solidFill>
        </p:grpSpPr>
        <p:sp>
          <p:nvSpPr>
            <p:cNvPr id="15" name="Freeform 233"/>
            <p:cNvSpPr/>
            <p:nvPr/>
          </p:nvSpPr>
          <p:spPr bwMode="auto">
            <a:xfrm>
              <a:off x="4179093" y="2698888"/>
              <a:ext cx="479425" cy="557213"/>
            </a:xfrm>
            <a:custGeom>
              <a:avLst/>
              <a:gdLst>
                <a:gd name="T0" fmla="*/ 0 w 216"/>
                <a:gd name="T1" fmla="*/ 251 h 251"/>
                <a:gd name="T2" fmla="*/ 216 w 216"/>
                <a:gd name="T3" fmla="*/ 251 h 251"/>
                <a:gd name="T4" fmla="*/ 147 w 216"/>
                <a:gd name="T5" fmla="*/ 114 h 251"/>
                <a:gd name="T6" fmla="*/ 172 w 216"/>
                <a:gd name="T7" fmla="*/ 64 h 251"/>
                <a:gd name="T8" fmla="*/ 108 w 216"/>
                <a:gd name="T9" fmla="*/ 0 h 251"/>
                <a:gd name="T10" fmla="*/ 44 w 216"/>
                <a:gd name="T11" fmla="*/ 65 h 251"/>
                <a:gd name="T12" fmla="*/ 69 w 216"/>
                <a:gd name="T13" fmla="*/ 114 h 251"/>
                <a:gd name="T14" fmla="*/ 0 w 216"/>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51">
                  <a:moveTo>
                    <a:pt x="0" y="251"/>
                  </a:moveTo>
                  <a:cubicBezTo>
                    <a:pt x="216" y="251"/>
                    <a:pt x="216" y="251"/>
                    <a:pt x="216" y="251"/>
                  </a:cubicBezTo>
                  <a:cubicBezTo>
                    <a:pt x="216" y="195"/>
                    <a:pt x="187" y="136"/>
                    <a:pt x="147" y="114"/>
                  </a:cubicBezTo>
                  <a:cubicBezTo>
                    <a:pt x="162" y="102"/>
                    <a:pt x="172" y="85"/>
                    <a:pt x="172" y="64"/>
                  </a:cubicBezTo>
                  <a:cubicBezTo>
                    <a:pt x="172" y="28"/>
                    <a:pt x="143" y="0"/>
                    <a:pt x="108" y="0"/>
                  </a:cubicBezTo>
                  <a:cubicBezTo>
                    <a:pt x="72" y="0"/>
                    <a:pt x="44" y="29"/>
                    <a:pt x="44" y="65"/>
                  </a:cubicBezTo>
                  <a:cubicBezTo>
                    <a:pt x="44" y="86"/>
                    <a:pt x="54" y="102"/>
                    <a:pt x="69" y="114"/>
                  </a:cubicBezTo>
                  <a:cubicBezTo>
                    <a:pt x="29" y="136"/>
                    <a:pt x="0" y="195"/>
                    <a:pt x="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6" name="Freeform 234"/>
            <p:cNvSpPr/>
            <p:nvPr/>
          </p:nvSpPr>
          <p:spPr bwMode="auto">
            <a:xfrm>
              <a:off x="4179093" y="2698888"/>
              <a:ext cx="479425" cy="557213"/>
            </a:xfrm>
            <a:custGeom>
              <a:avLst/>
              <a:gdLst>
                <a:gd name="T0" fmla="*/ 0 w 216"/>
                <a:gd name="T1" fmla="*/ 251 h 251"/>
                <a:gd name="T2" fmla="*/ 216 w 216"/>
                <a:gd name="T3" fmla="*/ 251 h 251"/>
                <a:gd name="T4" fmla="*/ 147 w 216"/>
                <a:gd name="T5" fmla="*/ 114 h 251"/>
                <a:gd name="T6" fmla="*/ 172 w 216"/>
                <a:gd name="T7" fmla="*/ 64 h 251"/>
                <a:gd name="T8" fmla="*/ 108 w 216"/>
                <a:gd name="T9" fmla="*/ 0 h 251"/>
                <a:gd name="T10" fmla="*/ 44 w 216"/>
                <a:gd name="T11" fmla="*/ 65 h 251"/>
                <a:gd name="T12" fmla="*/ 69 w 216"/>
                <a:gd name="T13" fmla="*/ 114 h 251"/>
                <a:gd name="T14" fmla="*/ 0 w 216"/>
                <a:gd name="T15" fmla="*/ 251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51">
                  <a:moveTo>
                    <a:pt x="0" y="251"/>
                  </a:moveTo>
                  <a:cubicBezTo>
                    <a:pt x="216" y="251"/>
                    <a:pt x="216" y="251"/>
                    <a:pt x="216" y="251"/>
                  </a:cubicBezTo>
                  <a:cubicBezTo>
                    <a:pt x="216" y="195"/>
                    <a:pt x="187" y="136"/>
                    <a:pt x="147" y="114"/>
                  </a:cubicBezTo>
                  <a:cubicBezTo>
                    <a:pt x="162" y="102"/>
                    <a:pt x="172" y="85"/>
                    <a:pt x="172" y="64"/>
                  </a:cubicBezTo>
                  <a:cubicBezTo>
                    <a:pt x="172" y="28"/>
                    <a:pt x="143" y="0"/>
                    <a:pt x="108" y="0"/>
                  </a:cubicBezTo>
                  <a:cubicBezTo>
                    <a:pt x="72" y="0"/>
                    <a:pt x="44" y="29"/>
                    <a:pt x="44" y="65"/>
                  </a:cubicBezTo>
                  <a:cubicBezTo>
                    <a:pt x="44" y="86"/>
                    <a:pt x="54" y="102"/>
                    <a:pt x="69" y="114"/>
                  </a:cubicBezTo>
                  <a:cubicBezTo>
                    <a:pt x="29" y="136"/>
                    <a:pt x="0" y="195"/>
                    <a:pt x="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7" name="Freeform 235"/>
            <p:cNvSpPr/>
            <p:nvPr/>
          </p:nvSpPr>
          <p:spPr bwMode="auto">
            <a:xfrm>
              <a:off x="4618831" y="2857638"/>
              <a:ext cx="269875" cy="401638"/>
            </a:xfrm>
            <a:custGeom>
              <a:avLst/>
              <a:gdLst>
                <a:gd name="T0" fmla="*/ 73 w 122"/>
                <a:gd name="T1" fmla="*/ 82 h 181"/>
                <a:gd name="T2" fmla="*/ 91 w 122"/>
                <a:gd name="T3" fmla="*/ 45 h 181"/>
                <a:gd name="T4" fmla="*/ 46 w 122"/>
                <a:gd name="T5" fmla="*/ 0 h 181"/>
                <a:gd name="T6" fmla="*/ 0 w 122"/>
                <a:gd name="T7" fmla="*/ 45 h 181"/>
                <a:gd name="T8" fmla="*/ 18 w 122"/>
                <a:gd name="T9" fmla="*/ 80 h 181"/>
                <a:gd name="T10" fmla="*/ 8 w 122"/>
                <a:gd name="T11" fmla="*/ 89 h 181"/>
                <a:gd name="T12" fmla="*/ 32 w 122"/>
                <a:gd name="T13" fmla="*/ 181 h 181"/>
                <a:gd name="T14" fmla="*/ 122 w 122"/>
                <a:gd name="T15" fmla="*/ 181 h 181"/>
                <a:gd name="T16" fmla="*/ 73 w 122"/>
                <a:gd name="T17" fmla="*/ 8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1">
                  <a:moveTo>
                    <a:pt x="73" y="82"/>
                  </a:moveTo>
                  <a:cubicBezTo>
                    <a:pt x="84" y="74"/>
                    <a:pt x="91" y="60"/>
                    <a:pt x="91" y="45"/>
                  </a:cubicBezTo>
                  <a:cubicBezTo>
                    <a:pt x="91" y="20"/>
                    <a:pt x="71" y="0"/>
                    <a:pt x="46" y="0"/>
                  </a:cubicBezTo>
                  <a:cubicBezTo>
                    <a:pt x="20" y="0"/>
                    <a:pt x="0" y="20"/>
                    <a:pt x="0" y="45"/>
                  </a:cubicBezTo>
                  <a:cubicBezTo>
                    <a:pt x="0" y="60"/>
                    <a:pt x="7" y="72"/>
                    <a:pt x="18" y="80"/>
                  </a:cubicBezTo>
                  <a:cubicBezTo>
                    <a:pt x="14" y="82"/>
                    <a:pt x="11" y="86"/>
                    <a:pt x="8" y="89"/>
                  </a:cubicBezTo>
                  <a:cubicBezTo>
                    <a:pt x="23" y="115"/>
                    <a:pt x="32" y="155"/>
                    <a:pt x="32" y="181"/>
                  </a:cubicBezTo>
                  <a:cubicBezTo>
                    <a:pt x="122" y="181"/>
                    <a:pt x="122" y="181"/>
                    <a:pt x="122" y="181"/>
                  </a:cubicBezTo>
                  <a:cubicBezTo>
                    <a:pt x="122" y="138"/>
                    <a:pt x="102" y="97"/>
                    <a:pt x="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8" name="Freeform 236"/>
            <p:cNvSpPr/>
            <p:nvPr/>
          </p:nvSpPr>
          <p:spPr bwMode="auto">
            <a:xfrm>
              <a:off x="3931443" y="2856051"/>
              <a:ext cx="269875" cy="403225"/>
            </a:xfrm>
            <a:custGeom>
              <a:avLst/>
              <a:gdLst>
                <a:gd name="T0" fmla="*/ 104 w 122"/>
                <a:gd name="T1" fmla="*/ 81 h 182"/>
                <a:gd name="T2" fmla="*/ 122 w 122"/>
                <a:gd name="T3" fmla="*/ 45 h 182"/>
                <a:gd name="T4" fmla="*/ 77 w 122"/>
                <a:gd name="T5" fmla="*/ 0 h 182"/>
                <a:gd name="T6" fmla="*/ 31 w 122"/>
                <a:gd name="T7" fmla="*/ 46 h 182"/>
                <a:gd name="T8" fmla="*/ 49 w 122"/>
                <a:gd name="T9" fmla="*/ 83 h 182"/>
                <a:gd name="T10" fmla="*/ 0 w 122"/>
                <a:gd name="T11" fmla="*/ 182 h 182"/>
                <a:gd name="T12" fmla="*/ 98 w 122"/>
                <a:gd name="T13" fmla="*/ 182 h 182"/>
                <a:gd name="T14" fmla="*/ 120 w 122"/>
                <a:gd name="T15" fmla="*/ 94 h 182"/>
                <a:gd name="T16" fmla="*/ 104 w 122"/>
                <a:gd name="T17" fmla="*/ 8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2">
                  <a:moveTo>
                    <a:pt x="104" y="81"/>
                  </a:moveTo>
                  <a:cubicBezTo>
                    <a:pt x="115" y="73"/>
                    <a:pt x="122" y="60"/>
                    <a:pt x="122" y="45"/>
                  </a:cubicBezTo>
                  <a:cubicBezTo>
                    <a:pt x="122" y="20"/>
                    <a:pt x="102" y="0"/>
                    <a:pt x="77" y="0"/>
                  </a:cubicBezTo>
                  <a:cubicBezTo>
                    <a:pt x="52" y="0"/>
                    <a:pt x="31" y="21"/>
                    <a:pt x="31" y="46"/>
                  </a:cubicBezTo>
                  <a:cubicBezTo>
                    <a:pt x="31" y="61"/>
                    <a:pt x="38" y="75"/>
                    <a:pt x="49" y="83"/>
                  </a:cubicBezTo>
                  <a:cubicBezTo>
                    <a:pt x="20" y="98"/>
                    <a:pt x="0" y="139"/>
                    <a:pt x="0" y="182"/>
                  </a:cubicBezTo>
                  <a:cubicBezTo>
                    <a:pt x="98" y="182"/>
                    <a:pt x="98" y="182"/>
                    <a:pt x="98" y="182"/>
                  </a:cubicBezTo>
                  <a:cubicBezTo>
                    <a:pt x="98" y="156"/>
                    <a:pt x="106" y="120"/>
                    <a:pt x="120" y="94"/>
                  </a:cubicBezTo>
                  <a:cubicBezTo>
                    <a:pt x="115" y="90"/>
                    <a:pt x="110" y="84"/>
                    <a:pt x="104"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19" name="Freeform 249"/>
            <p:cNvSpPr>
              <a:spLocks noEditPoints="1"/>
            </p:cNvSpPr>
            <p:nvPr/>
          </p:nvSpPr>
          <p:spPr bwMode="auto">
            <a:xfrm>
              <a:off x="5044281" y="3173551"/>
              <a:ext cx="530225" cy="668338"/>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grpSp>
      <p:grpSp>
        <p:nvGrpSpPr>
          <p:cNvPr id="20" name="Group 23"/>
          <p:cNvGrpSpPr/>
          <p:nvPr/>
        </p:nvGrpSpPr>
        <p:grpSpPr>
          <a:xfrm>
            <a:off x="7118809" y="3195127"/>
            <a:ext cx="1282700" cy="738188"/>
            <a:chOff x="7028656" y="4005401"/>
            <a:chExt cx="1282700" cy="738188"/>
          </a:xfrm>
          <a:solidFill>
            <a:schemeClr val="tx1">
              <a:lumMod val="75000"/>
              <a:lumOff val="25000"/>
            </a:schemeClr>
          </a:solidFill>
        </p:grpSpPr>
        <p:sp>
          <p:nvSpPr>
            <p:cNvPr id="21" name="Freeform 237"/>
            <p:cNvSpPr>
              <a:spLocks noEditPoints="1"/>
            </p:cNvSpPr>
            <p:nvPr/>
          </p:nvSpPr>
          <p:spPr bwMode="auto">
            <a:xfrm>
              <a:off x="7565231" y="4005401"/>
              <a:ext cx="746125" cy="738188"/>
            </a:xfrm>
            <a:custGeom>
              <a:avLst/>
              <a:gdLst>
                <a:gd name="T0" fmla="*/ 323 w 336"/>
                <a:gd name="T1" fmla="*/ 277 h 333"/>
                <a:gd name="T2" fmla="*/ 267 w 336"/>
                <a:gd name="T3" fmla="*/ 220 h 333"/>
                <a:gd name="T4" fmla="*/ 243 w 336"/>
                <a:gd name="T5" fmla="*/ 211 h 333"/>
                <a:gd name="T6" fmla="*/ 210 w 336"/>
                <a:gd name="T7" fmla="*/ 178 h 333"/>
                <a:gd name="T8" fmla="*/ 196 w 336"/>
                <a:gd name="T9" fmla="*/ 42 h 333"/>
                <a:gd name="T10" fmla="*/ 42 w 336"/>
                <a:gd name="T11" fmla="*/ 42 h 333"/>
                <a:gd name="T12" fmla="*/ 42 w 336"/>
                <a:gd name="T13" fmla="*/ 195 h 333"/>
                <a:gd name="T14" fmla="*/ 181 w 336"/>
                <a:gd name="T15" fmla="*/ 208 h 333"/>
                <a:gd name="T16" fmla="*/ 214 w 336"/>
                <a:gd name="T17" fmla="*/ 241 h 333"/>
                <a:gd name="T18" fmla="*/ 223 w 336"/>
                <a:gd name="T19" fmla="*/ 265 h 333"/>
                <a:gd name="T20" fmla="*/ 279 w 336"/>
                <a:gd name="T21" fmla="*/ 321 h 333"/>
                <a:gd name="T22" fmla="*/ 323 w 336"/>
                <a:gd name="T23" fmla="*/ 321 h 333"/>
                <a:gd name="T24" fmla="*/ 323 w 336"/>
                <a:gd name="T25" fmla="*/ 277 h 333"/>
                <a:gd name="T26" fmla="*/ 73 w 336"/>
                <a:gd name="T27" fmla="*/ 164 h 333"/>
                <a:gd name="T28" fmla="*/ 73 w 336"/>
                <a:gd name="T29" fmla="*/ 73 h 333"/>
                <a:gd name="T30" fmla="*/ 165 w 336"/>
                <a:gd name="T31" fmla="*/ 73 h 333"/>
                <a:gd name="T32" fmla="*/ 165 w 336"/>
                <a:gd name="T33" fmla="*/ 164 h 333"/>
                <a:gd name="T34" fmla="*/ 73 w 336"/>
                <a:gd name="T35" fmla="*/ 16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 h="333">
                  <a:moveTo>
                    <a:pt x="323" y="277"/>
                  </a:moveTo>
                  <a:cubicBezTo>
                    <a:pt x="267" y="220"/>
                    <a:pt x="267" y="220"/>
                    <a:pt x="267" y="220"/>
                  </a:cubicBezTo>
                  <a:cubicBezTo>
                    <a:pt x="261" y="214"/>
                    <a:pt x="252" y="211"/>
                    <a:pt x="243" y="211"/>
                  </a:cubicBezTo>
                  <a:cubicBezTo>
                    <a:pt x="210" y="178"/>
                    <a:pt x="210" y="178"/>
                    <a:pt x="210" y="178"/>
                  </a:cubicBezTo>
                  <a:cubicBezTo>
                    <a:pt x="237" y="136"/>
                    <a:pt x="233" y="79"/>
                    <a:pt x="196" y="42"/>
                  </a:cubicBezTo>
                  <a:cubicBezTo>
                    <a:pt x="153" y="0"/>
                    <a:pt x="84" y="0"/>
                    <a:pt x="42" y="42"/>
                  </a:cubicBezTo>
                  <a:cubicBezTo>
                    <a:pt x="0" y="84"/>
                    <a:pt x="0" y="153"/>
                    <a:pt x="42" y="195"/>
                  </a:cubicBezTo>
                  <a:cubicBezTo>
                    <a:pt x="80" y="233"/>
                    <a:pt x="139" y="237"/>
                    <a:pt x="181" y="208"/>
                  </a:cubicBezTo>
                  <a:cubicBezTo>
                    <a:pt x="214" y="241"/>
                    <a:pt x="214" y="241"/>
                    <a:pt x="214" y="241"/>
                  </a:cubicBezTo>
                  <a:cubicBezTo>
                    <a:pt x="213" y="249"/>
                    <a:pt x="216" y="258"/>
                    <a:pt x="223" y="265"/>
                  </a:cubicBezTo>
                  <a:cubicBezTo>
                    <a:pt x="279" y="321"/>
                    <a:pt x="279" y="321"/>
                    <a:pt x="279" y="321"/>
                  </a:cubicBezTo>
                  <a:cubicBezTo>
                    <a:pt x="292" y="333"/>
                    <a:pt x="311" y="333"/>
                    <a:pt x="323" y="321"/>
                  </a:cubicBezTo>
                  <a:cubicBezTo>
                    <a:pt x="336" y="309"/>
                    <a:pt x="336" y="289"/>
                    <a:pt x="323" y="277"/>
                  </a:cubicBezTo>
                  <a:close/>
                  <a:moveTo>
                    <a:pt x="73" y="164"/>
                  </a:moveTo>
                  <a:cubicBezTo>
                    <a:pt x="48" y="139"/>
                    <a:pt x="48" y="98"/>
                    <a:pt x="73" y="73"/>
                  </a:cubicBezTo>
                  <a:cubicBezTo>
                    <a:pt x="98" y="48"/>
                    <a:pt x="139" y="48"/>
                    <a:pt x="165" y="73"/>
                  </a:cubicBezTo>
                  <a:cubicBezTo>
                    <a:pt x="190" y="98"/>
                    <a:pt x="190" y="139"/>
                    <a:pt x="165" y="164"/>
                  </a:cubicBezTo>
                  <a:cubicBezTo>
                    <a:pt x="139" y="190"/>
                    <a:pt x="98" y="190"/>
                    <a:pt x="7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2" name="Freeform 238"/>
            <p:cNvSpPr/>
            <p:nvPr/>
          </p:nvSpPr>
          <p:spPr bwMode="auto">
            <a:xfrm>
              <a:off x="7728743" y="4168913"/>
              <a:ext cx="198438" cy="198438"/>
            </a:xfrm>
            <a:custGeom>
              <a:avLst/>
              <a:gdLst>
                <a:gd name="T0" fmla="*/ 16 w 89"/>
                <a:gd name="T1" fmla="*/ 16 h 89"/>
                <a:gd name="T2" fmla="*/ 16 w 89"/>
                <a:gd name="T3" fmla="*/ 73 h 89"/>
                <a:gd name="T4" fmla="*/ 73 w 89"/>
                <a:gd name="T5" fmla="*/ 73 h 89"/>
                <a:gd name="T6" fmla="*/ 73 w 89"/>
                <a:gd name="T7" fmla="*/ 16 h 89"/>
                <a:gd name="T8" fmla="*/ 16 w 89"/>
                <a:gd name="T9" fmla="*/ 16 h 89"/>
              </a:gdLst>
              <a:ahLst/>
              <a:cxnLst>
                <a:cxn ang="0">
                  <a:pos x="T0" y="T1"/>
                </a:cxn>
                <a:cxn ang="0">
                  <a:pos x="T2" y="T3"/>
                </a:cxn>
                <a:cxn ang="0">
                  <a:pos x="T4" y="T5"/>
                </a:cxn>
                <a:cxn ang="0">
                  <a:pos x="T6" y="T7"/>
                </a:cxn>
                <a:cxn ang="0">
                  <a:pos x="T8" y="T9"/>
                </a:cxn>
              </a:cxnLst>
              <a:rect l="0" t="0" r="r" b="b"/>
              <a:pathLst>
                <a:path w="89" h="89">
                  <a:moveTo>
                    <a:pt x="16" y="16"/>
                  </a:moveTo>
                  <a:cubicBezTo>
                    <a:pt x="0" y="32"/>
                    <a:pt x="0" y="58"/>
                    <a:pt x="16" y="73"/>
                  </a:cubicBezTo>
                  <a:cubicBezTo>
                    <a:pt x="32" y="89"/>
                    <a:pt x="58" y="89"/>
                    <a:pt x="73" y="73"/>
                  </a:cubicBezTo>
                  <a:cubicBezTo>
                    <a:pt x="89" y="58"/>
                    <a:pt x="89" y="32"/>
                    <a:pt x="73" y="16"/>
                  </a:cubicBezTo>
                  <a:cubicBezTo>
                    <a:pt x="58" y="0"/>
                    <a:pt x="32" y="0"/>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3" name="Freeform 251"/>
            <p:cNvSpPr>
              <a:spLocks noEditPoints="1"/>
            </p:cNvSpPr>
            <p:nvPr/>
          </p:nvSpPr>
          <p:spPr bwMode="auto">
            <a:xfrm>
              <a:off x="7028656" y="4062551"/>
              <a:ext cx="579438" cy="641350"/>
            </a:xfrm>
            <a:custGeom>
              <a:avLst/>
              <a:gdLst>
                <a:gd name="T0" fmla="*/ 165 w 261"/>
                <a:gd name="T1" fmla="*/ 289 h 289"/>
                <a:gd name="T2" fmla="*/ 97 w 261"/>
                <a:gd name="T3" fmla="*/ 226 h 289"/>
                <a:gd name="T4" fmla="*/ 96 w 261"/>
                <a:gd name="T5" fmla="*/ 169 h 289"/>
                <a:gd name="T6" fmla="*/ 8 w 261"/>
                <a:gd name="T7" fmla="*/ 247 h 289"/>
                <a:gd name="T8" fmla="*/ 2 w 261"/>
                <a:gd name="T9" fmla="*/ 248 h 289"/>
                <a:gd name="T10" fmla="*/ 1 w 261"/>
                <a:gd name="T11" fmla="*/ 243 h 289"/>
                <a:gd name="T12" fmla="*/ 98 w 261"/>
                <a:gd name="T13" fmla="*/ 160 h 289"/>
                <a:gd name="T14" fmla="*/ 246 w 261"/>
                <a:gd name="T15" fmla="*/ 9 h 289"/>
                <a:gd name="T16" fmla="*/ 213 w 261"/>
                <a:gd name="T17" fmla="*/ 8 h 289"/>
                <a:gd name="T18" fmla="*/ 213 w 261"/>
                <a:gd name="T19" fmla="*/ 0 h 289"/>
                <a:gd name="T20" fmla="*/ 251 w 261"/>
                <a:gd name="T21" fmla="*/ 2 h 289"/>
                <a:gd name="T22" fmla="*/ 258 w 261"/>
                <a:gd name="T23" fmla="*/ 5 h 289"/>
                <a:gd name="T24" fmla="*/ 260 w 261"/>
                <a:gd name="T25" fmla="*/ 7 h 289"/>
                <a:gd name="T26" fmla="*/ 260 w 261"/>
                <a:gd name="T27" fmla="*/ 11 h 289"/>
                <a:gd name="T28" fmla="*/ 259 w 261"/>
                <a:gd name="T29" fmla="*/ 14 h 289"/>
                <a:gd name="T30" fmla="*/ 239 w 261"/>
                <a:gd name="T31" fmla="*/ 50 h 289"/>
                <a:gd name="T32" fmla="*/ 234 w 261"/>
                <a:gd name="T33" fmla="*/ 51 h 289"/>
                <a:gd name="T34" fmla="*/ 233 w 261"/>
                <a:gd name="T35" fmla="*/ 45 h 289"/>
                <a:gd name="T36" fmla="*/ 248 w 261"/>
                <a:gd name="T37" fmla="*/ 18 h 289"/>
                <a:gd name="T38" fmla="*/ 107 w 261"/>
                <a:gd name="T39" fmla="*/ 156 h 289"/>
                <a:gd name="T40" fmla="*/ 163 w 261"/>
                <a:gd name="T41" fmla="*/ 148 h 289"/>
                <a:gd name="T42" fmla="*/ 242 w 261"/>
                <a:gd name="T43" fmla="*/ 216 h 289"/>
                <a:gd name="T44" fmla="*/ 170 w 261"/>
                <a:gd name="T45" fmla="*/ 289 h 289"/>
                <a:gd name="T46" fmla="*/ 165 w 261"/>
                <a:gd name="T47" fmla="*/ 289 h 289"/>
                <a:gd name="T48" fmla="*/ 105 w 261"/>
                <a:gd name="T49" fmla="*/ 166 h 289"/>
                <a:gd name="T50" fmla="*/ 104 w 261"/>
                <a:gd name="T51" fmla="*/ 224 h 289"/>
                <a:gd name="T52" fmla="*/ 169 w 261"/>
                <a:gd name="T53" fmla="*/ 281 h 289"/>
                <a:gd name="T54" fmla="*/ 234 w 261"/>
                <a:gd name="T55" fmla="*/ 216 h 289"/>
                <a:gd name="T56" fmla="*/ 163 w 261"/>
                <a:gd name="T57" fmla="*/ 156 h 289"/>
                <a:gd name="T58" fmla="*/ 105 w 261"/>
                <a:gd name="T59" fmla="*/ 1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1" h="289">
                  <a:moveTo>
                    <a:pt x="165" y="289"/>
                  </a:moveTo>
                  <a:cubicBezTo>
                    <a:pt x="132" y="289"/>
                    <a:pt x="106" y="265"/>
                    <a:pt x="97" y="226"/>
                  </a:cubicBezTo>
                  <a:cubicBezTo>
                    <a:pt x="92" y="208"/>
                    <a:pt x="92" y="189"/>
                    <a:pt x="96" y="169"/>
                  </a:cubicBezTo>
                  <a:cubicBezTo>
                    <a:pt x="39" y="195"/>
                    <a:pt x="8" y="246"/>
                    <a:pt x="8" y="247"/>
                  </a:cubicBezTo>
                  <a:cubicBezTo>
                    <a:pt x="7" y="249"/>
                    <a:pt x="4" y="249"/>
                    <a:pt x="2" y="248"/>
                  </a:cubicBezTo>
                  <a:cubicBezTo>
                    <a:pt x="0" y="247"/>
                    <a:pt x="0" y="245"/>
                    <a:pt x="1" y="243"/>
                  </a:cubicBezTo>
                  <a:cubicBezTo>
                    <a:pt x="1" y="242"/>
                    <a:pt x="36" y="185"/>
                    <a:pt x="98" y="160"/>
                  </a:cubicBezTo>
                  <a:cubicBezTo>
                    <a:pt x="112" y="106"/>
                    <a:pt x="158" y="49"/>
                    <a:pt x="246" y="9"/>
                  </a:cubicBezTo>
                  <a:cubicBezTo>
                    <a:pt x="231" y="9"/>
                    <a:pt x="213" y="8"/>
                    <a:pt x="213" y="8"/>
                  </a:cubicBezTo>
                  <a:cubicBezTo>
                    <a:pt x="213" y="0"/>
                    <a:pt x="213" y="0"/>
                    <a:pt x="213" y="0"/>
                  </a:cubicBezTo>
                  <a:cubicBezTo>
                    <a:pt x="213" y="0"/>
                    <a:pt x="236" y="1"/>
                    <a:pt x="251" y="2"/>
                  </a:cubicBezTo>
                  <a:cubicBezTo>
                    <a:pt x="255" y="2"/>
                    <a:pt x="257" y="4"/>
                    <a:pt x="258" y="5"/>
                  </a:cubicBezTo>
                  <a:cubicBezTo>
                    <a:pt x="259" y="6"/>
                    <a:pt x="259" y="6"/>
                    <a:pt x="260" y="7"/>
                  </a:cubicBezTo>
                  <a:cubicBezTo>
                    <a:pt x="261" y="8"/>
                    <a:pt x="261" y="10"/>
                    <a:pt x="260" y="11"/>
                  </a:cubicBezTo>
                  <a:cubicBezTo>
                    <a:pt x="259" y="14"/>
                    <a:pt x="259" y="14"/>
                    <a:pt x="259" y="14"/>
                  </a:cubicBezTo>
                  <a:cubicBezTo>
                    <a:pt x="257" y="25"/>
                    <a:pt x="245" y="42"/>
                    <a:pt x="239" y="50"/>
                  </a:cubicBezTo>
                  <a:cubicBezTo>
                    <a:pt x="238" y="51"/>
                    <a:pt x="236" y="52"/>
                    <a:pt x="234" y="51"/>
                  </a:cubicBezTo>
                  <a:cubicBezTo>
                    <a:pt x="232" y="49"/>
                    <a:pt x="232" y="47"/>
                    <a:pt x="233" y="45"/>
                  </a:cubicBezTo>
                  <a:cubicBezTo>
                    <a:pt x="248" y="18"/>
                    <a:pt x="248" y="18"/>
                    <a:pt x="248" y="18"/>
                  </a:cubicBezTo>
                  <a:cubicBezTo>
                    <a:pt x="166" y="54"/>
                    <a:pt x="122" y="106"/>
                    <a:pt x="107" y="156"/>
                  </a:cubicBezTo>
                  <a:cubicBezTo>
                    <a:pt x="124" y="151"/>
                    <a:pt x="142" y="147"/>
                    <a:pt x="163" y="148"/>
                  </a:cubicBezTo>
                  <a:cubicBezTo>
                    <a:pt x="217" y="149"/>
                    <a:pt x="242" y="183"/>
                    <a:pt x="242" y="216"/>
                  </a:cubicBezTo>
                  <a:cubicBezTo>
                    <a:pt x="243" y="250"/>
                    <a:pt x="219" y="285"/>
                    <a:pt x="170" y="289"/>
                  </a:cubicBezTo>
                  <a:cubicBezTo>
                    <a:pt x="168" y="289"/>
                    <a:pt x="167" y="289"/>
                    <a:pt x="165" y="289"/>
                  </a:cubicBezTo>
                  <a:close/>
                  <a:moveTo>
                    <a:pt x="105" y="166"/>
                  </a:moveTo>
                  <a:cubicBezTo>
                    <a:pt x="100" y="186"/>
                    <a:pt x="100" y="206"/>
                    <a:pt x="104" y="224"/>
                  </a:cubicBezTo>
                  <a:cubicBezTo>
                    <a:pt x="113" y="261"/>
                    <a:pt x="139" y="283"/>
                    <a:pt x="169" y="281"/>
                  </a:cubicBezTo>
                  <a:cubicBezTo>
                    <a:pt x="213" y="278"/>
                    <a:pt x="235" y="246"/>
                    <a:pt x="234" y="216"/>
                  </a:cubicBezTo>
                  <a:cubicBezTo>
                    <a:pt x="234" y="187"/>
                    <a:pt x="211" y="157"/>
                    <a:pt x="163" y="156"/>
                  </a:cubicBezTo>
                  <a:cubicBezTo>
                    <a:pt x="141" y="155"/>
                    <a:pt x="122" y="159"/>
                    <a:pt x="10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grpSp>
      <p:grpSp>
        <p:nvGrpSpPr>
          <p:cNvPr id="24" name="Group 27"/>
          <p:cNvGrpSpPr/>
          <p:nvPr/>
        </p:nvGrpSpPr>
        <p:grpSpPr>
          <a:xfrm>
            <a:off x="7153734" y="1901314"/>
            <a:ext cx="1165225" cy="1130301"/>
            <a:chOff x="7063581" y="2711588"/>
            <a:chExt cx="1165225" cy="1130301"/>
          </a:xfrm>
          <a:solidFill>
            <a:schemeClr val="tx1">
              <a:lumMod val="75000"/>
              <a:lumOff val="25000"/>
            </a:schemeClr>
          </a:solidFill>
        </p:grpSpPr>
        <p:sp>
          <p:nvSpPr>
            <p:cNvPr id="25" name="Freeform 247"/>
            <p:cNvSpPr/>
            <p:nvPr/>
          </p:nvSpPr>
          <p:spPr bwMode="auto">
            <a:xfrm>
              <a:off x="7541418" y="2711588"/>
              <a:ext cx="687388" cy="674688"/>
            </a:xfrm>
            <a:custGeom>
              <a:avLst/>
              <a:gdLst>
                <a:gd name="T0" fmla="*/ 194 w 310"/>
                <a:gd name="T1" fmla="*/ 149 h 304"/>
                <a:gd name="T2" fmla="*/ 258 w 310"/>
                <a:gd name="T3" fmla="*/ 151 h 304"/>
                <a:gd name="T4" fmla="*/ 293 w 310"/>
                <a:gd name="T5" fmla="*/ 118 h 304"/>
                <a:gd name="T6" fmla="*/ 305 w 310"/>
                <a:gd name="T7" fmla="*/ 71 h 304"/>
                <a:gd name="T8" fmla="*/ 303 w 310"/>
                <a:gd name="T9" fmla="*/ 73 h 304"/>
                <a:gd name="T10" fmla="*/ 261 w 310"/>
                <a:gd name="T11" fmla="*/ 112 h 304"/>
                <a:gd name="T12" fmla="*/ 204 w 310"/>
                <a:gd name="T13" fmla="*/ 110 h 304"/>
                <a:gd name="T14" fmla="*/ 203 w 310"/>
                <a:gd name="T15" fmla="*/ 109 h 304"/>
                <a:gd name="T16" fmla="*/ 204 w 310"/>
                <a:gd name="T17" fmla="*/ 50 h 304"/>
                <a:gd name="T18" fmla="*/ 245 w 310"/>
                <a:gd name="T19" fmla="*/ 12 h 304"/>
                <a:gd name="T20" fmla="*/ 249 w 310"/>
                <a:gd name="T21" fmla="*/ 9 h 304"/>
                <a:gd name="T22" fmla="*/ 198 w 310"/>
                <a:gd name="T23" fmla="*/ 16 h 304"/>
                <a:gd name="T24" fmla="*/ 162 w 310"/>
                <a:gd name="T25" fmla="*/ 48 h 304"/>
                <a:gd name="T26" fmla="*/ 161 w 310"/>
                <a:gd name="T27" fmla="*/ 114 h 304"/>
                <a:gd name="T28" fmla="*/ 166 w 310"/>
                <a:gd name="T29" fmla="*/ 120 h 304"/>
                <a:gd name="T30" fmla="*/ 148 w 310"/>
                <a:gd name="T31" fmla="*/ 137 h 304"/>
                <a:gd name="T32" fmla="*/ 66 w 310"/>
                <a:gd name="T33" fmla="*/ 49 h 304"/>
                <a:gd name="T34" fmla="*/ 39 w 310"/>
                <a:gd name="T35" fmla="*/ 41 h 304"/>
                <a:gd name="T36" fmla="*/ 33 w 310"/>
                <a:gd name="T37" fmla="*/ 47 h 304"/>
                <a:gd name="T38" fmla="*/ 41 w 310"/>
                <a:gd name="T39" fmla="*/ 72 h 304"/>
                <a:gd name="T40" fmla="*/ 123 w 310"/>
                <a:gd name="T41" fmla="*/ 160 h 304"/>
                <a:gd name="T42" fmla="*/ 102 w 310"/>
                <a:gd name="T43" fmla="*/ 180 h 304"/>
                <a:gd name="T44" fmla="*/ 70 w 310"/>
                <a:gd name="T45" fmla="*/ 187 h 304"/>
                <a:gd name="T46" fmla="*/ 15 w 310"/>
                <a:gd name="T47" fmla="*/ 238 h 304"/>
                <a:gd name="T48" fmla="*/ 13 w 310"/>
                <a:gd name="T49" fmla="*/ 284 h 304"/>
                <a:gd name="T50" fmla="*/ 14 w 310"/>
                <a:gd name="T51" fmla="*/ 285 h 304"/>
                <a:gd name="T52" fmla="*/ 61 w 310"/>
                <a:gd name="T53" fmla="*/ 288 h 304"/>
                <a:gd name="T54" fmla="*/ 116 w 310"/>
                <a:gd name="T55" fmla="*/ 236 h 304"/>
                <a:gd name="T56" fmla="*/ 124 w 310"/>
                <a:gd name="T57" fmla="*/ 205 h 304"/>
                <a:gd name="T58" fmla="*/ 146 w 310"/>
                <a:gd name="T59" fmla="*/ 185 h 304"/>
                <a:gd name="T60" fmla="*/ 163 w 310"/>
                <a:gd name="T61" fmla="*/ 203 h 304"/>
                <a:gd name="T62" fmla="*/ 170 w 310"/>
                <a:gd name="T63" fmla="*/ 235 h 304"/>
                <a:gd name="T64" fmla="*/ 221 w 310"/>
                <a:gd name="T65" fmla="*/ 290 h 304"/>
                <a:gd name="T66" fmla="*/ 267 w 310"/>
                <a:gd name="T67" fmla="*/ 292 h 304"/>
                <a:gd name="T68" fmla="*/ 268 w 310"/>
                <a:gd name="T69" fmla="*/ 291 h 304"/>
                <a:gd name="T70" fmla="*/ 271 w 310"/>
                <a:gd name="T71" fmla="*/ 244 h 304"/>
                <a:gd name="T72" fmla="*/ 220 w 310"/>
                <a:gd name="T73" fmla="*/ 189 h 304"/>
                <a:gd name="T74" fmla="*/ 189 w 310"/>
                <a:gd name="T75" fmla="*/ 181 h 304"/>
                <a:gd name="T76" fmla="*/ 171 w 310"/>
                <a:gd name="T77" fmla="*/ 162 h 304"/>
                <a:gd name="T78" fmla="*/ 189 w 310"/>
                <a:gd name="T79" fmla="*/ 145 h 304"/>
                <a:gd name="T80" fmla="*/ 194 w 310"/>
                <a:gd name="T81" fmla="*/ 1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 h="304">
                  <a:moveTo>
                    <a:pt x="194" y="149"/>
                  </a:moveTo>
                  <a:cubicBezTo>
                    <a:pt x="210" y="167"/>
                    <a:pt x="240" y="167"/>
                    <a:pt x="258" y="151"/>
                  </a:cubicBezTo>
                  <a:cubicBezTo>
                    <a:pt x="293" y="118"/>
                    <a:pt x="293" y="118"/>
                    <a:pt x="293" y="118"/>
                  </a:cubicBezTo>
                  <a:cubicBezTo>
                    <a:pt x="306" y="105"/>
                    <a:pt x="310" y="87"/>
                    <a:pt x="305" y="71"/>
                  </a:cubicBezTo>
                  <a:cubicBezTo>
                    <a:pt x="304" y="72"/>
                    <a:pt x="304" y="73"/>
                    <a:pt x="303" y="73"/>
                  </a:cubicBezTo>
                  <a:cubicBezTo>
                    <a:pt x="261" y="112"/>
                    <a:pt x="261" y="112"/>
                    <a:pt x="261" y="112"/>
                  </a:cubicBezTo>
                  <a:cubicBezTo>
                    <a:pt x="245" y="127"/>
                    <a:pt x="219" y="126"/>
                    <a:pt x="204" y="110"/>
                  </a:cubicBezTo>
                  <a:cubicBezTo>
                    <a:pt x="203" y="109"/>
                    <a:pt x="203" y="109"/>
                    <a:pt x="203" y="109"/>
                  </a:cubicBezTo>
                  <a:cubicBezTo>
                    <a:pt x="188" y="93"/>
                    <a:pt x="188" y="65"/>
                    <a:pt x="204" y="50"/>
                  </a:cubicBezTo>
                  <a:cubicBezTo>
                    <a:pt x="245" y="12"/>
                    <a:pt x="245" y="12"/>
                    <a:pt x="245" y="12"/>
                  </a:cubicBezTo>
                  <a:cubicBezTo>
                    <a:pt x="246" y="11"/>
                    <a:pt x="247" y="10"/>
                    <a:pt x="249" y="9"/>
                  </a:cubicBezTo>
                  <a:cubicBezTo>
                    <a:pt x="232" y="0"/>
                    <a:pt x="212" y="2"/>
                    <a:pt x="198" y="16"/>
                  </a:cubicBezTo>
                  <a:cubicBezTo>
                    <a:pt x="162" y="48"/>
                    <a:pt x="162" y="48"/>
                    <a:pt x="162" y="48"/>
                  </a:cubicBezTo>
                  <a:cubicBezTo>
                    <a:pt x="144" y="65"/>
                    <a:pt x="144" y="96"/>
                    <a:pt x="161" y="114"/>
                  </a:cubicBezTo>
                  <a:cubicBezTo>
                    <a:pt x="166" y="120"/>
                    <a:pt x="166" y="120"/>
                    <a:pt x="166" y="120"/>
                  </a:cubicBezTo>
                  <a:cubicBezTo>
                    <a:pt x="148" y="137"/>
                    <a:pt x="148" y="137"/>
                    <a:pt x="148" y="137"/>
                  </a:cubicBezTo>
                  <a:cubicBezTo>
                    <a:pt x="66" y="49"/>
                    <a:pt x="66" y="49"/>
                    <a:pt x="66" y="49"/>
                  </a:cubicBezTo>
                  <a:cubicBezTo>
                    <a:pt x="39" y="41"/>
                    <a:pt x="39" y="41"/>
                    <a:pt x="39" y="41"/>
                  </a:cubicBezTo>
                  <a:cubicBezTo>
                    <a:pt x="33" y="47"/>
                    <a:pt x="33" y="47"/>
                    <a:pt x="33" y="47"/>
                  </a:cubicBezTo>
                  <a:cubicBezTo>
                    <a:pt x="41" y="72"/>
                    <a:pt x="41" y="72"/>
                    <a:pt x="41" y="72"/>
                  </a:cubicBezTo>
                  <a:cubicBezTo>
                    <a:pt x="123" y="160"/>
                    <a:pt x="123" y="160"/>
                    <a:pt x="123" y="160"/>
                  </a:cubicBezTo>
                  <a:cubicBezTo>
                    <a:pt x="102" y="180"/>
                    <a:pt x="102" y="180"/>
                    <a:pt x="102" y="180"/>
                  </a:cubicBezTo>
                  <a:cubicBezTo>
                    <a:pt x="91" y="176"/>
                    <a:pt x="79" y="178"/>
                    <a:pt x="70" y="187"/>
                  </a:cubicBezTo>
                  <a:cubicBezTo>
                    <a:pt x="15" y="238"/>
                    <a:pt x="15" y="238"/>
                    <a:pt x="15" y="238"/>
                  </a:cubicBezTo>
                  <a:cubicBezTo>
                    <a:pt x="1" y="250"/>
                    <a:pt x="0" y="271"/>
                    <a:pt x="13" y="284"/>
                  </a:cubicBezTo>
                  <a:cubicBezTo>
                    <a:pt x="14" y="285"/>
                    <a:pt x="14" y="285"/>
                    <a:pt x="14" y="285"/>
                  </a:cubicBezTo>
                  <a:cubicBezTo>
                    <a:pt x="26" y="298"/>
                    <a:pt x="48" y="300"/>
                    <a:pt x="61" y="288"/>
                  </a:cubicBezTo>
                  <a:cubicBezTo>
                    <a:pt x="116" y="236"/>
                    <a:pt x="116" y="236"/>
                    <a:pt x="116" y="236"/>
                  </a:cubicBezTo>
                  <a:cubicBezTo>
                    <a:pt x="125" y="228"/>
                    <a:pt x="127" y="216"/>
                    <a:pt x="124" y="205"/>
                  </a:cubicBezTo>
                  <a:cubicBezTo>
                    <a:pt x="146" y="185"/>
                    <a:pt x="146" y="185"/>
                    <a:pt x="146" y="185"/>
                  </a:cubicBezTo>
                  <a:cubicBezTo>
                    <a:pt x="163" y="203"/>
                    <a:pt x="163" y="203"/>
                    <a:pt x="163" y="203"/>
                  </a:cubicBezTo>
                  <a:cubicBezTo>
                    <a:pt x="159" y="214"/>
                    <a:pt x="162" y="226"/>
                    <a:pt x="170" y="235"/>
                  </a:cubicBezTo>
                  <a:cubicBezTo>
                    <a:pt x="221" y="290"/>
                    <a:pt x="221" y="290"/>
                    <a:pt x="221" y="290"/>
                  </a:cubicBezTo>
                  <a:cubicBezTo>
                    <a:pt x="234" y="304"/>
                    <a:pt x="254" y="304"/>
                    <a:pt x="267" y="292"/>
                  </a:cubicBezTo>
                  <a:cubicBezTo>
                    <a:pt x="268" y="291"/>
                    <a:pt x="268" y="291"/>
                    <a:pt x="268" y="291"/>
                  </a:cubicBezTo>
                  <a:cubicBezTo>
                    <a:pt x="281" y="279"/>
                    <a:pt x="283" y="257"/>
                    <a:pt x="271" y="244"/>
                  </a:cubicBezTo>
                  <a:cubicBezTo>
                    <a:pt x="220" y="189"/>
                    <a:pt x="220" y="189"/>
                    <a:pt x="220" y="189"/>
                  </a:cubicBezTo>
                  <a:cubicBezTo>
                    <a:pt x="211" y="180"/>
                    <a:pt x="200" y="178"/>
                    <a:pt x="189" y="181"/>
                  </a:cubicBezTo>
                  <a:cubicBezTo>
                    <a:pt x="171" y="162"/>
                    <a:pt x="171" y="162"/>
                    <a:pt x="171" y="162"/>
                  </a:cubicBezTo>
                  <a:cubicBezTo>
                    <a:pt x="189" y="145"/>
                    <a:pt x="189" y="145"/>
                    <a:pt x="189" y="145"/>
                  </a:cubicBezTo>
                  <a:lnTo>
                    <a:pt x="19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6" name="Freeform 252"/>
            <p:cNvSpPr>
              <a:spLocks noEditPoints="1"/>
            </p:cNvSpPr>
            <p:nvPr/>
          </p:nvSpPr>
          <p:spPr bwMode="auto">
            <a:xfrm>
              <a:off x="7063581" y="3173551"/>
              <a:ext cx="533400" cy="668338"/>
            </a:xfrm>
            <a:custGeom>
              <a:avLst/>
              <a:gdLst>
                <a:gd name="T0" fmla="*/ 158 w 240"/>
                <a:gd name="T1" fmla="*/ 301 h 301"/>
                <a:gd name="T2" fmla="*/ 91 w 240"/>
                <a:gd name="T3" fmla="*/ 252 h 301"/>
                <a:gd name="T4" fmla="*/ 79 w 240"/>
                <a:gd name="T5" fmla="*/ 197 h 301"/>
                <a:gd name="T6" fmla="*/ 9 w 240"/>
                <a:gd name="T7" fmla="*/ 291 h 301"/>
                <a:gd name="T8" fmla="*/ 4 w 240"/>
                <a:gd name="T9" fmla="*/ 293 h 301"/>
                <a:gd name="T10" fmla="*/ 1 w 240"/>
                <a:gd name="T11" fmla="*/ 288 h 301"/>
                <a:gd name="T12" fmla="*/ 79 w 240"/>
                <a:gd name="T13" fmla="*/ 187 h 301"/>
                <a:gd name="T14" fmla="*/ 193 w 240"/>
                <a:gd name="T15" fmla="*/ 9 h 301"/>
                <a:gd name="T16" fmla="*/ 160 w 240"/>
                <a:gd name="T17" fmla="*/ 14 h 301"/>
                <a:gd name="T18" fmla="*/ 159 w 240"/>
                <a:gd name="T19" fmla="*/ 6 h 301"/>
                <a:gd name="T20" fmla="*/ 196 w 240"/>
                <a:gd name="T21" fmla="*/ 0 h 301"/>
                <a:gd name="T22" fmla="*/ 204 w 240"/>
                <a:gd name="T23" fmla="*/ 3 h 301"/>
                <a:gd name="T24" fmla="*/ 206 w 240"/>
                <a:gd name="T25" fmla="*/ 3 h 301"/>
                <a:gd name="T26" fmla="*/ 207 w 240"/>
                <a:gd name="T27" fmla="*/ 8 h 301"/>
                <a:gd name="T28" fmla="*/ 206 w 240"/>
                <a:gd name="T29" fmla="*/ 11 h 301"/>
                <a:gd name="T30" fmla="*/ 194 w 240"/>
                <a:gd name="T31" fmla="*/ 50 h 301"/>
                <a:gd name="T32" fmla="*/ 189 w 240"/>
                <a:gd name="T33" fmla="*/ 52 h 301"/>
                <a:gd name="T34" fmla="*/ 187 w 240"/>
                <a:gd name="T35" fmla="*/ 47 h 301"/>
                <a:gd name="T36" fmla="*/ 196 w 240"/>
                <a:gd name="T37" fmla="*/ 17 h 301"/>
                <a:gd name="T38" fmla="*/ 87 w 240"/>
                <a:gd name="T39" fmla="*/ 182 h 301"/>
                <a:gd name="T40" fmla="*/ 140 w 240"/>
                <a:gd name="T41" fmla="*/ 162 h 301"/>
                <a:gd name="T42" fmla="*/ 232 w 240"/>
                <a:gd name="T43" fmla="*/ 212 h 301"/>
                <a:gd name="T44" fmla="*/ 176 w 240"/>
                <a:gd name="T45" fmla="*/ 298 h 301"/>
                <a:gd name="T46" fmla="*/ 158 w 240"/>
                <a:gd name="T47" fmla="*/ 301 h 301"/>
                <a:gd name="T48" fmla="*/ 87 w 240"/>
                <a:gd name="T49" fmla="*/ 191 h 301"/>
                <a:gd name="T50" fmla="*/ 99 w 240"/>
                <a:gd name="T51" fmla="*/ 249 h 301"/>
                <a:gd name="T52" fmla="*/ 174 w 240"/>
                <a:gd name="T53" fmla="*/ 291 h 301"/>
                <a:gd name="T54" fmla="*/ 224 w 240"/>
                <a:gd name="T55" fmla="*/ 214 h 301"/>
                <a:gd name="T56" fmla="*/ 141 w 240"/>
                <a:gd name="T57" fmla="*/ 170 h 301"/>
                <a:gd name="T58" fmla="*/ 87 w 240"/>
                <a:gd name="T59" fmla="*/ 19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301">
                  <a:moveTo>
                    <a:pt x="158" y="301"/>
                  </a:moveTo>
                  <a:cubicBezTo>
                    <a:pt x="131" y="301"/>
                    <a:pt x="106" y="283"/>
                    <a:pt x="91" y="252"/>
                  </a:cubicBezTo>
                  <a:cubicBezTo>
                    <a:pt x="84" y="236"/>
                    <a:pt x="79" y="217"/>
                    <a:pt x="79" y="197"/>
                  </a:cubicBezTo>
                  <a:cubicBezTo>
                    <a:pt x="29" y="233"/>
                    <a:pt x="9" y="290"/>
                    <a:pt x="9" y="291"/>
                  </a:cubicBezTo>
                  <a:cubicBezTo>
                    <a:pt x="8" y="293"/>
                    <a:pt x="6" y="294"/>
                    <a:pt x="4" y="293"/>
                  </a:cubicBezTo>
                  <a:cubicBezTo>
                    <a:pt x="2" y="293"/>
                    <a:pt x="0" y="290"/>
                    <a:pt x="1" y="288"/>
                  </a:cubicBezTo>
                  <a:cubicBezTo>
                    <a:pt x="1" y="287"/>
                    <a:pt x="23" y="225"/>
                    <a:pt x="79" y="187"/>
                  </a:cubicBezTo>
                  <a:cubicBezTo>
                    <a:pt x="82" y="131"/>
                    <a:pt x="115" y="66"/>
                    <a:pt x="193" y="9"/>
                  </a:cubicBezTo>
                  <a:cubicBezTo>
                    <a:pt x="178" y="11"/>
                    <a:pt x="160" y="14"/>
                    <a:pt x="160" y="14"/>
                  </a:cubicBezTo>
                  <a:cubicBezTo>
                    <a:pt x="159" y="6"/>
                    <a:pt x="159" y="6"/>
                    <a:pt x="159" y="6"/>
                  </a:cubicBezTo>
                  <a:cubicBezTo>
                    <a:pt x="159" y="6"/>
                    <a:pt x="181" y="3"/>
                    <a:pt x="196" y="0"/>
                  </a:cubicBezTo>
                  <a:cubicBezTo>
                    <a:pt x="200" y="0"/>
                    <a:pt x="203" y="1"/>
                    <a:pt x="204" y="3"/>
                  </a:cubicBezTo>
                  <a:cubicBezTo>
                    <a:pt x="204" y="3"/>
                    <a:pt x="205" y="3"/>
                    <a:pt x="206" y="3"/>
                  </a:cubicBezTo>
                  <a:cubicBezTo>
                    <a:pt x="207" y="4"/>
                    <a:pt x="208" y="6"/>
                    <a:pt x="207" y="8"/>
                  </a:cubicBezTo>
                  <a:cubicBezTo>
                    <a:pt x="206" y="11"/>
                    <a:pt x="206" y="11"/>
                    <a:pt x="206" y="11"/>
                  </a:cubicBezTo>
                  <a:cubicBezTo>
                    <a:pt x="207" y="22"/>
                    <a:pt x="199" y="41"/>
                    <a:pt x="194" y="50"/>
                  </a:cubicBezTo>
                  <a:cubicBezTo>
                    <a:pt x="193" y="52"/>
                    <a:pt x="191" y="53"/>
                    <a:pt x="189" y="52"/>
                  </a:cubicBezTo>
                  <a:cubicBezTo>
                    <a:pt x="187" y="51"/>
                    <a:pt x="186" y="49"/>
                    <a:pt x="187" y="47"/>
                  </a:cubicBezTo>
                  <a:cubicBezTo>
                    <a:pt x="196" y="17"/>
                    <a:pt x="196" y="17"/>
                    <a:pt x="196" y="17"/>
                  </a:cubicBezTo>
                  <a:cubicBezTo>
                    <a:pt x="124" y="69"/>
                    <a:pt x="92" y="130"/>
                    <a:pt x="87" y="182"/>
                  </a:cubicBezTo>
                  <a:cubicBezTo>
                    <a:pt x="103" y="173"/>
                    <a:pt x="120" y="165"/>
                    <a:pt x="140" y="162"/>
                  </a:cubicBezTo>
                  <a:cubicBezTo>
                    <a:pt x="193" y="152"/>
                    <a:pt x="224" y="180"/>
                    <a:pt x="232" y="212"/>
                  </a:cubicBezTo>
                  <a:cubicBezTo>
                    <a:pt x="240" y="245"/>
                    <a:pt x="223" y="285"/>
                    <a:pt x="176" y="298"/>
                  </a:cubicBezTo>
                  <a:cubicBezTo>
                    <a:pt x="170" y="300"/>
                    <a:pt x="164" y="301"/>
                    <a:pt x="158" y="301"/>
                  </a:cubicBezTo>
                  <a:close/>
                  <a:moveTo>
                    <a:pt x="87" y="191"/>
                  </a:moveTo>
                  <a:cubicBezTo>
                    <a:pt x="86" y="212"/>
                    <a:pt x="91" y="232"/>
                    <a:pt x="99" y="249"/>
                  </a:cubicBezTo>
                  <a:cubicBezTo>
                    <a:pt x="115" y="283"/>
                    <a:pt x="144" y="299"/>
                    <a:pt x="174" y="291"/>
                  </a:cubicBezTo>
                  <a:cubicBezTo>
                    <a:pt x="216" y="279"/>
                    <a:pt x="231" y="243"/>
                    <a:pt x="224" y="214"/>
                  </a:cubicBezTo>
                  <a:cubicBezTo>
                    <a:pt x="218" y="185"/>
                    <a:pt x="189" y="161"/>
                    <a:pt x="141" y="170"/>
                  </a:cubicBezTo>
                  <a:cubicBezTo>
                    <a:pt x="120" y="174"/>
                    <a:pt x="102" y="181"/>
                    <a:pt x="87"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grpSp>
      <p:grpSp>
        <p:nvGrpSpPr>
          <p:cNvPr id="27" name="Group 3"/>
          <p:cNvGrpSpPr/>
          <p:nvPr/>
        </p:nvGrpSpPr>
        <p:grpSpPr>
          <a:xfrm>
            <a:off x="5505909" y="2621367"/>
            <a:ext cx="1539875" cy="2038350"/>
            <a:chOff x="5415756" y="3159263"/>
            <a:chExt cx="1539875" cy="2038350"/>
          </a:xfrm>
          <a:solidFill>
            <a:schemeClr val="tx1">
              <a:lumMod val="75000"/>
              <a:lumOff val="25000"/>
            </a:schemeClr>
          </a:solidFill>
        </p:grpSpPr>
        <p:sp>
          <p:nvSpPr>
            <p:cNvPr id="28" name="Freeform 211"/>
            <p:cNvSpPr/>
            <p:nvPr/>
          </p:nvSpPr>
          <p:spPr bwMode="auto">
            <a:xfrm>
              <a:off x="5763418" y="3159263"/>
              <a:ext cx="684213" cy="590550"/>
            </a:xfrm>
            <a:custGeom>
              <a:avLst/>
              <a:gdLst>
                <a:gd name="T0" fmla="*/ 155 w 308"/>
                <a:gd name="T1" fmla="*/ 0 h 266"/>
                <a:gd name="T2" fmla="*/ 268 w 308"/>
                <a:gd name="T3" fmla="*/ 50 h 266"/>
                <a:gd name="T4" fmla="*/ 284 w 308"/>
                <a:gd name="T5" fmla="*/ 189 h 266"/>
                <a:gd name="T6" fmla="*/ 260 w 308"/>
                <a:gd name="T7" fmla="*/ 262 h 266"/>
                <a:gd name="T8" fmla="*/ 248 w 308"/>
                <a:gd name="T9" fmla="*/ 189 h 266"/>
                <a:gd name="T10" fmla="*/ 223 w 308"/>
                <a:gd name="T11" fmla="*/ 105 h 266"/>
                <a:gd name="T12" fmla="*/ 153 w 308"/>
                <a:gd name="T13" fmla="*/ 94 h 266"/>
                <a:gd name="T14" fmla="*/ 65 w 308"/>
                <a:gd name="T15" fmla="*/ 110 h 266"/>
                <a:gd name="T16" fmla="*/ 48 w 308"/>
                <a:gd name="T17" fmla="*/ 192 h 266"/>
                <a:gd name="T18" fmla="*/ 42 w 308"/>
                <a:gd name="T19" fmla="*/ 249 h 266"/>
                <a:gd name="T20" fmla="*/ 28 w 308"/>
                <a:gd name="T21" fmla="*/ 152 h 266"/>
                <a:gd name="T22" fmla="*/ 155 w 308"/>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266">
                  <a:moveTo>
                    <a:pt x="155" y="0"/>
                  </a:moveTo>
                  <a:cubicBezTo>
                    <a:pt x="155" y="0"/>
                    <a:pt x="228" y="6"/>
                    <a:pt x="268" y="50"/>
                  </a:cubicBezTo>
                  <a:cubicBezTo>
                    <a:pt x="308" y="94"/>
                    <a:pt x="293" y="151"/>
                    <a:pt x="284" y="189"/>
                  </a:cubicBezTo>
                  <a:cubicBezTo>
                    <a:pt x="284" y="189"/>
                    <a:pt x="260" y="258"/>
                    <a:pt x="260" y="262"/>
                  </a:cubicBezTo>
                  <a:cubicBezTo>
                    <a:pt x="260" y="266"/>
                    <a:pt x="256" y="206"/>
                    <a:pt x="248" y="189"/>
                  </a:cubicBezTo>
                  <a:cubicBezTo>
                    <a:pt x="240" y="172"/>
                    <a:pt x="252" y="123"/>
                    <a:pt x="223" y="105"/>
                  </a:cubicBezTo>
                  <a:cubicBezTo>
                    <a:pt x="194" y="86"/>
                    <a:pt x="153" y="94"/>
                    <a:pt x="153" y="94"/>
                  </a:cubicBezTo>
                  <a:cubicBezTo>
                    <a:pt x="153" y="94"/>
                    <a:pt x="93" y="77"/>
                    <a:pt x="65" y="110"/>
                  </a:cubicBezTo>
                  <a:cubicBezTo>
                    <a:pt x="36" y="142"/>
                    <a:pt x="52" y="167"/>
                    <a:pt x="48" y="192"/>
                  </a:cubicBezTo>
                  <a:cubicBezTo>
                    <a:pt x="45" y="217"/>
                    <a:pt x="42" y="249"/>
                    <a:pt x="42" y="249"/>
                  </a:cubicBezTo>
                  <a:cubicBezTo>
                    <a:pt x="42" y="249"/>
                    <a:pt x="30" y="179"/>
                    <a:pt x="28" y="152"/>
                  </a:cubicBezTo>
                  <a:cubicBezTo>
                    <a:pt x="26" y="125"/>
                    <a:pt x="0" y="27"/>
                    <a:pt x="1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9" name="Freeform 212"/>
            <p:cNvSpPr/>
            <p:nvPr/>
          </p:nvSpPr>
          <p:spPr bwMode="auto">
            <a:xfrm>
              <a:off x="5415756" y="3905388"/>
              <a:ext cx="1539875" cy="1292225"/>
            </a:xfrm>
            <a:custGeom>
              <a:avLst/>
              <a:gdLst>
                <a:gd name="T0" fmla="*/ 239 w 694"/>
                <a:gd name="T1" fmla="*/ 16 h 582"/>
                <a:gd name="T2" fmla="*/ 249 w 694"/>
                <a:gd name="T3" fmla="*/ 64 h 582"/>
                <a:gd name="T4" fmla="*/ 315 w 694"/>
                <a:gd name="T5" fmla="*/ 114 h 582"/>
                <a:gd name="T6" fmla="*/ 405 w 694"/>
                <a:gd name="T7" fmla="*/ 22 h 582"/>
                <a:gd name="T8" fmla="*/ 404 w 694"/>
                <a:gd name="T9" fmla="*/ 0 h 582"/>
                <a:gd name="T10" fmla="*/ 435 w 694"/>
                <a:gd name="T11" fmla="*/ 31 h 582"/>
                <a:gd name="T12" fmla="*/ 438 w 694"/>
                <a:gd name="T13" fmla="*/ 45 h 582"/>
                <a:gd name="T14" fmla="*/ 588 w 694"/>
                <a:gd name="T15" fmla="*/ 89 h 582"/>
                <a:gd name="T16" fmla="*/ 674 w 694"/>
                <a:gd name="T17" fmla="*/ 309 h 582"/>
                <a:gd name="T18" fmla="*/ 659 w 694"/>
                <a:gd name="T19" fmla="*/ 527 h 582"/>
                <a:gd name="T20" fmla="*/ 566 w 694"/>
                <a:gd name="T21" fmla="*/ 558 h 582"/>
                <a:gd name="T22" fmla="*/ 512 w 694"/>
                <a:gd name="T23" fmla="*/ 552 h 582"/>
                <a:gd name="T24" fmla="*/ 509 w 694"/>
                <a:gd name="T25" fmla="*/ 486 h 582"/>
                <a:gd name="T26" fmla="*/ 497 w 694"/>
                <a:gd name="T27" fmla="*/ 396 h 582"/>
                <a:gd name="T28" fmla="*/ 525 w 694"/>
                <a:gd name="T29" fmla="*/ 389 h 582"/>
                <a:gd name="T30" fmla="*/ 489 w 694"/>
                <a:gd name="T31" fmla="*/ 355 h 582"/>
                <a:gd name="T32" fmla="*/ 424 w 694"/>
                <a:gd name="T33" fmla="*/ 389 h 582"/>
                <a:gd name="T34" fmla="*/ 328 w 694"/>
                <a:gd name="T35" fmla="*/ 372 h 582"/>
                <a:gd name="T36" fmla="*/ 324 w 694"/>
                <a:gd name="T37" fmla="*/ 184 h 582"/>
                <a:gd name="T38" fmla="*/ 319 w 694"/>
                <a:gd name="T39" fmla="*/ 165 h 582"/>
                <a:gd name="T40" fmla="*/ 332 w 694"/>
                <a:gd name="T41" fmla="*/ 139 h 582"/>
                <a:gd name="T42" fmla="*/ 368 w 694"/>
                <a:gd name="T43" fmla="*/ 114 h 582"/>
                <a:gd name="T44" fmla="*/ 357 w 694"/>
                <a:gd name="T45" fmla="*/ 101 h 582"/>
                <a:gd name="T46" fmla="*/ 321 w 694"/>
                <a:gd name="T47" fmla="*/ 127 h 582"/>
                <a:gd name="T48" fmla="*/ 308 w 694"/>
                <a:gd name="T49" fmla="*/ 127 h 582"/>
                <a:gd name="T50" fmla="*/ 276 w 694"/>
                <a:gd name="T51" fmla="*/ 107 h 582"/>
                <a:gd name="T52" fmla="*/ 262 w 694"/>
                <a:gd name="T53" fmla="*/ 124 h 582"/>
                <a:gd name="T54" fmla="*/ 294 w 694"/>
                <a:gd name="T55" fmla="*/ 143 h 582"/>
                <a:gd name="T56" fmla="*/ 289 w 694"/>
                <a:gd name="T57" fmla="*/ 159 h 582"/>
                <a:gd name="T58" fmla="*/ 275 w 694"/>
                <a:gd name="T59" fmla="*/ 185 h 582"/>
                <a:gd name="T60" fmla="*/ 260 w 694"/>
                <a:gd name="T61" fmla="*/ 355 h 582"/>
                <a:gd name="T62" fmla="*/ 186 w 694"/>
                <a:gd name="T63" fmla="*/ 357 h 582"/>
                <a:gd name="T64" fmla="*/ 141 w 694"/>
                <a:gd name="T65" fmla="*/ 419 h 582"/>
                <a:gd name="T66" fmla="*/ 161 w 694"/>
                <a:gd name="T67" fmla="*/ 432 h 582"/>
                <a:gd name="T68" fmla="*/ 154 w 694"/>
                <a:gd name="T69" fmla="*/ 572 h 582"/>
                <a:gd name="T70" fmla="*/ 85 w 694"/>
                <a:gd name="T71" fmla="*/ 577 h 582"/>
                <a:gd name="T72" fmla="*/ 8 w 694"/>
                <a:gd name="T73" fmla="*/ 486 h 582"/>
                <a:gd name="T74" fmla="*/ 11 w 694"/>
                <a:gd name="T75" fmla="*/ 283 h 582"/>
                <a:gd name="T76" fmla="*/ 73 w 694"/>
                <a:gd name="T77" fmla="*/ 121 h 582"/>
                <a:gd name="T78" fmla="*/ 196 w 694"/>
                <a:gd name="T79" fmla="*/ 72 h 582"/>
                <a:gd name="T80" fmla="*/ 239 w 694"/>
                <a:gd name="T81" fmla="*/ 1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4" h="582">
                  <a:moveTo>
                    <a:pt x="239" y="16"/>
                  </a:moveTo>
                  <a:cubicBezTo>
                    <a:pt x="239" y="16"/>
                    <a:pt x="234" y="43"/>
                    <a:pt x="249" y="64"/>
                  </a:cubicBezTo>
                  <a:cubicBezTo>
                    <a:pt x="265" y="84"/>
                    <a:pt x="303" y="117"/>
                    <a:pt x="315" y="114"/>
                  </a:cubicBezTo>
                  <a:cubicBezTo>
                    <a:pt x="326" y="111"/>
                    <a:pt x="401" y="41"/>
                    <a:pt x="405" y="22"/>
                  </a:cubicBezTo>
                  <a:cubicBezTo>
                    <a:pt x="410" y="3"/>
                    <a:pt x="404" y="0"/>
                    <a:pt x="404" y="0"/>
                  </a:cubicBezTo>
                  <a:cubicBezTo>
                    <a:pt x="404" y="0"/>
                    <a:pt x="434" y="24"/>
                    <a:pt x="435" y="31"/>
                  </a:cubicBezTo>
                  <a:cubicBezTo>
                    <a:pt x="437" y="38"/>
                    <a:pt x="438" y="45"/>
                    <a:pt x="438" y="45"/>
                  </a:cubicBezTo>
                  <a:cubicBezTo>
                    <a:pt x="438" y="45"/>
                    <a:pt x="544" y="54"/>
                    <a:pt x="588" y="89"/>
                  </a:cubicBezTo>
                  <a:cubicBezTo>
                    <a:pt x="632" y="123"/>
                    <a:pt x="661" y="230"/>
                    <a:pt x="674" y="309"/>
                  </a:cubicBezTo>
                  <a:cubicBezTo>
                    <a:pt x="686" y="389"/>
                    <a:pt x="694" y="496"/>
                    <a:pt x="659" y="527"/>
                  </a:cubicBezTo>
                  <a:cubicBezTo>
                    <a:pt x="625" y="559"/>
                    <a:pt x="566" y="558"/>
                    <a:pt x="566" y="558"/>
                  </a:cubicBezTo>
                  <a:cubicBezTo>
                    <a:pt x="566" y="558"/>
                    <a:pt x="516" y="565"/>
                    <a:pt x="512" y="552"/>
                  </a:cubicBezTo>
                  <a:cubicBezTo>
                    <a:pt x="507" y="540"/>
                    <a:pt x="521" y="515"/>
                    <a:pt x="509" y="486"/>
                  </a:cubicBezTo>
                  <a:cubicBezTo>
                    <a:pt x="498" y="457"/>
                    <a:pt x="487" y="413"/>
                    <a:pt x="497" y="396"/>
                  </a:cubicBezTo>
                  <a:cubicBezTo>
                    <a:pt x="525" y="389"/>
                    <a:pt x="525" y="389"/>
                    <a:pt x="525" y="389"/>
                  </a:cubicBezTo>
                  <a:cubicBezTo>
                    <a:pt x="525" y="389"/>
                    <a:pt x="516" y="354"/>
                    <a:pt x="489" y="355"/>
                  </a:cubicBezTo>
                  <a:cubicBezTo>
                    <a:pt x="462" y="356"/>
                    <a:pt x="456" y="390"/>
                    <a:pt x="424" y="389"/>
                  </a:cubicBezTo>
                  <a:cubicBezTo>
                    <a:pt x="392" y="389"/>
                    <a:pt x="328" y="372"/>
                    <a:pt x="328" y="372"/>
                  </a:cubicBezTo>
                  <a:cubicBezTo>
                    <a:pt x="324" y="184"/>
                    <a:pt x="324" y="184"/>
                    <a:pt x="324" y="184"/>
                  </a:cubicBezTo>
                  <a:cubicBezTo>
                    <a:pt x="319" y="165"/>
                    <a:pt x="319" y="165"/>
                    <a:pt x="319" y="165"/>
                  </a:cubicBezTo>
                  <a:cubicBezTo>
                    <a:pt x="332" y="139"/>
                    <a:pt x="332" y="139"/>
                    <a:pt x="332" y="139"/>
                  </a:cubicBezTo>
                  <a:cubicBezTo>
                    <a:pt x="368" y="114"/>
                    <a:pt x="368" y="114"/>
                    <a:pt x="368" y="114"/>
                  </a:cubicBezTo>
                  <a:cubicBezTo>
                    <a:pt x="357" y="101"/>
                    <a:pt x="357" y="101"/>
                    <a:pt x="357" y="101"/>
                  </a:cubicBezTo>
                  <a:cubicBezTo>
                    <a:pt x="321" y="127"/>
                    <a:pt x="321" y="127"/>
                    <a:pt x="321" y="127"/>
                  </a:cubicBezTo>
                  <a:cubicBezTo>
                    <a:pt x="308" y="127"/>
                    <a:pt x="308" y="127"/>
                    <a:pt x="308" y="127"/>
                  </a:cubicBezTo>
                  <a:cubicBezTo>
                    <a:pt x="276" y="107"/>
                    <a:pt x="276" y="107"/>
                    <a:pt x="276" y="107"/>
                  </a:cubicBezTo>
                  <a:cubicBezTo>
                    <a:pt x="262" y="124"/>
                    <a:pt x="262" y="124"/>
                    <a:pt x="262" y="124"/>
                  </a:cubicBezTo>
                  <a:cubicBezTo>
                    <a:pt x="294" y="143"/>
                    <a:pt x="294" y="143"/>
                    <a:pt x="294" y="143"/>
                  </a:cubicBezTo>
                  <a:cubicBezTo>
                    <a:pt x="289" y="159"/>
                    <a:pt x="289" y="159"/>
                    <a:pt x="289" y="159"/>
                  </a:cubicBezTo>
                  <a:cubicBezTo>
                    <a:pt x="275" y="185"/>
                    <a:pt x="275" y="185"/>
                    <a:pt x="275" y="185"/>
                  </a:cubicBezTo>
                  <a:cubicBezTo>
                    <a:pt x="260" y="355"/>
                    <a:pt x="260" y="355"/>
                    <a:pt x="260" y="355"/>
                  </a:cubicBezTo>
                  <a:cubicBezTo>
                    <a:pt x="260" y="355"/>
                    <a:pt x="215" y="347"/>
                    <a:pt x="186" y="357"/>
                  </a:cubicBezTo>
                  <a:cubicBezTo>
                    <a:pt x="157" y="367"/>
                    <a:pt x="138" y="399"/>
                    <a:pt x="141" y="419"/>
                  </a:cubicBezTo>
                  <a:cubicBezTo>
                    <a:pt x="141" y="419"/>
                    <a:pt x="139" y="434"/>
                    <a:pt x="161" y="432"/>
                  </a:cubicBezTo>
                  <a:cubicBezTo>
                    <a:pt x="161" y="432"/>
                    <a:pt x="155" y="569"/>
                    <a:pt x="154" y="572"/>
                  </a:cubicBezTo>
                  <a:cubicBezTo>
                    <a:pt x="154" y="575"/>
                    <a:pt x="119" y="582"/>
                    <a:pt x="85" y="577"/>
                  </a:cubicBezTo>
                  <a:cubicBezTo>
                    <a:pt x="50" y="571"/>
                    <a:pt x="15" y="526"/>
                    <a:pt x="8" y="486"/>
                  </a:cubicBezTo>
                  <a:cubicBezTo>
                    <a:pt x="0" y="446"/>
                    <a:pt x="4" y="330"/>
                    <a:pt x="11" y="283"/>
                  </a:cubicBezTo>
                  <a:cubicBezTo>
                    <a:pt x="17" y="236"/>
                    <a:pt x="28" y="138"/>
                    <a:pt x="73" y="121"/>
                  </a:cubicBezTo>
                  <a:cubicBezTo>
                    <a:pt x="117" y="104"/>
                    <a:pt x="180" y="89"/>
                    <a:pt x="196" y="72"/>
                  </a:cubicBezTo>
                  <a:cubicBezTo>
                    <a:pt x="213" y="56"/>
                    <a:pt x="233" y="18"/>
                    <a:pt x="23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30" name="Freeform 213"/>
            <p:cNvSpPr/>
            <p:nvPr/>
          </p:nvSpPr>
          <p:spPr bwMode="auto">
            <a:xfrm>
              <a:off x="5766593" y="4840426"/>
              <a:ext cx="923925" cy="301625"/>
            </a:xfrm>
            <a:custGeom>
              <a:avLst/>
              <a:gdLst>
                <a:gd name="T0" fmla="*/ 361 w 417"/>
                <a:gd name="T1" fmla="*/ 124 h 136"/>
                <a:gd name="T2" fmla="*/ 237 w 417"/>
                <a:gd name="T3" fmla="*/ 77 h 136"/>
                <a:gd name="T4" fmla="*/ 128 w 417"/>
                <a:gd name="T5" fmla="*/ 26 h 136"/>
                <a:gd name="T6" fmla="*/ 1 w 417"/>
                <a:gd name="T7" fmla="*/ 12 h 136"/>
                <a:gd name="T8" fmla="*/ 0 w 417"/>
                <a:gd name="T9" fmla="*/ 16 h 136"/>
                <a:gd name="T10" fmla="*/ 128 w 417"/>
                <a:gd name="T11" fmla="*/ 35 h 136"/>
                <a:gd name="T12" fmla="*/ 361 w 417"/>
                <a:gd name="T13" fmla="*/ 132 h 136"/>
                <a:gd name="T14" fmla="*/ 361 w 417"/>
                <a:gd name="T15" fmla="*/ 124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136">
                  <a:moveTo>
                    <a:pt x="361" y="124"/>
                  </a:moveTo>
                  <a:cubicBezTo>
                    <a:pt x="361" y="124"/>
                    <a:pt x="286" y="103"/>
                    <a:pt x="237" y="77"/>
                  </a:cubicBezTo>
                  <a:cubicBezTo>
                    <a:pt x="187" y="52"/>
                    <a:pt x="136" y="27"/>
                    <a:pt x="128" y="26"/>
                  </a:cubicBezTo>
                  <a:cubicBezTo>
                    <a:pt x="120" y="26"/>
                    <a:pt x="39" y="0"/>
                    <a:pt x="1" y="12"/>
                  </a:cubicBezTo>
                  <a:cubicBezTo>
                    <a:pt x="0" y="16"/>
                    <a:pt x="0" y="16"/>
                    <a:pt x="0" y="16"/>
                  </a:cubicBezTo>
                  <a:cubicBezTo>
                    <a:pt x="0" y="16"/>
                    <a:pt x="66" y="7"/>
                    <a:pt x="128" y="35"/>
                  </a:cubicBezTo>
                  <a:cubicBezTo>
                    <a:pt x="189" y="63"/>
                    <a:pt x="306" y="136"/>
                    <a:pt x="361" y="132"/>
                  </a:cubicBezTo>
                  <a:cubicBezTo>
                    <a:pt x="417" y="128"/>
                    <a:pt x="361" y="124"/>
                    <a:pt x="361"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31" name="Freeform 214"/>
            <p:cNvSpPr/>
            <p:nvPr/>
          </p:nvSpPr>
          <p:spPr bwMode="auto">
            <a:xfrm>
              <a:off x="6328568" y="4753113"/>
              <a:ext cx="217488" cy="53975"/>
            </a:xfrm>
            <a:custGeom>
              <a:avLst/>
              <a:gdLst>
                <a:gd name="T0" fmla="*/ 95 w 98"/>
                <a:gd name="T1" fmla="*/ 14 h 24"/>
                <a:gd name="T2" fmla="*/ 4 w 98"/>
                <a:gd name="T3" fmla="*/ 0 h 24"/>
                <a:gd name="T4" fmla="*/ 0 w 98"/>
                <a:gd name="T5" fmla="*/ 7 h 24"/>
                <a:gd name="T6" fmla="*/ 98 w 98"/>
                <a:gd name="T7" fmla="*/ 24 h 24"/>
                <a:gd name="T8" fmla="*/ 95 w 98"/>
                <a:gd name="T9" fmla="*/ 14 h 24"/>
              </a:gdLst>
              <a:ahLst/>
              <a:cxnLst>
                <a:cxn ang="0">
                  <a:pos x="T0" y="T1"/>
                </a:cxn>
                <a:cxn ang="0">
                  <a:pos x="T2" y="T3"/>
                </a:cxn>
                <a:cxn ang="0">
                  <a:pos x="T4" y="T5"/>
                </a:cxn>
                <a:cxn ang="0">
                  <a:pos x="T6" y="T7"/>
                </a:cxn>
                <a:cxn ang="0">
                  <a:pos x="T8" y="T9"/>
                </a:cxn>
              </a:cxnLst>
              <a:rect l="0" t="0" r="r" b="b"/>
              <a:pathLst>
                <a:path w="98" h="24">
                  <a:moveTo>
                    <a:pt x="95" y="14"/>
                  </a:moveTo>
                  <a:cubicBezTo>
                    <a:pt x="95" y="14"/>
                    <a:pt x="30" y="7"/>
                    <a:pt x="4" y="0"/>
                  </a:cubicBezTo>
                  <a:cubicBezTo>
                    <a:pt x="0" y="7"/>
                    <a:pt x="0" y="7"/>
                    <a:pt x="0" y="7"/>
                  </a:cubicBezTo>
                  <a:cubicBezTo>
                    <a:pt x="98" y="24"/>
                    <a:pt x="98" y="24"/>
                    <a:pt x="98" y="24"/>
                  </a:cubicBezTo>
                  <a:cubicBezTo>
                    <a:pt x="98" y="24"/>
                    <a:pt x="93" y="14"/>
                    <a:pt x="9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32" name="Freeform 215"/>
            <p:cNvSpPr/>
            <p:nvPr/>
          </p:nvSpPr>
          <p:spPr bwMode="auto">
            <a:xfrm>
              <a:off x="5728493" y="5042038"/>
              <a:ext cx="614363" cy="136525"/>
            </a:xfrm>
            <a:custGeom>
              <a:avLst/>
              <a:gdLst>
                <a:gd name="T0" fmla="*/ 8 w 277"/>
                <a:gd name="T1" fmla="*/ 50 h 62"/>
                <a:gd name="T2" fmla="*/ 168 w 277"/>
                <a:gd name="T3" fmla="*/ 34 h 62"/>
                <a:gd name="T4" fmla="*/ 265 w 277"/>
                <a:gd name="T5" fmla="*/ 0 h 62"/>
                <a:gd name="T6" fmla="*/ 277 w 277"/>
                <a:gd name="T7" fmla="*/ 5 h 62"/>
                <a:gd name="T8" fmla="*/ 162 w 277"/>
                <a:gd name="T9" fmla="*/ 45 h 62"/>
                <a:gd name="T10" fmla="*/ 0 w 277"/>
                <a:gd name="T11" fmla="*/ 62 h 62"/>
                <a:gd name="T12" fmla="*/ 8 w 277"/>
                <a:gd name="T13" fmla="*/ 50 h 62"/>
              </a:gdLst>
              <a:ahLst/>
              <a:cxnLst>
                <a:cxn ang="0">
                  <a:pos x="T0" y="T1"/>
                </a:cxn>
                <a:cxn ang="0">
                  <a:pos x="T2" y="T3"/>
                </a:cxn>
                <a:cxn ang="0">
                  <a:pos x="T4" y="T5"/>
                </a:cxn>
                <a:cxn ang="0">
                  <a:pos x="T6" y="T7"/>
                </a:cxn>
                <a:cxn ang="0">
                  <a:pos x="T8" y="T9"/>
                </a:cxn>
                <a:cxn ang="0">
                  <a:pos x="T10" y="T11"/>
                </a:cxn>
                <a:cxn ang="0">
                  <a:pos x="T12" y="T13"/>
                </a:cxn>
              </a:cxnLst>
              <a:rect l="0" t="0" r="r" b="b"/>
              <a:pathLst>
                <a:path w="277" h="62">
                  <a:moveTo>
                    <a:pt x="8" y="50"/>
                  </a:moveTo>
                  <a:cubicBezTo>
                    <a:pt x="8" y="50"/>
                    <a:pt x="95" y="52"/>
                    <a:pt x="168" y="34"/>
                  </a:cubicBezTo>
                  <a:cubicBezTo>
                    <a:pt x="241" y="16"/>
                    <a:pt x="265" y="0"/>
                    <a:pt x="265" y="0"/>
                  </a:cubicBezTo>
                  <a:cubicBezTo>
                    <a:pt x="277" y="5"/>
                    <a:pt x="277" y="5"/>
                    <a:pt x="277" y="5"/>
                  </a:cubicBezTo>
                  <a:cubicBezTo>
                    <a:pt x="277" y="5"/>
                    <a:pt x="223" y="34"/>
                    <a:pt x="162" y="45"/>
                  </a:cubicBezTo>
                  <a:cubicBezTo>
                    <a:pt x="100" y="56"/>
                    <a:pt x="0" y="62"/>
                    <a:pt x="0" y="62"/>
                  </a:cubicBezTo>
                  <a:lnTo>
                    <a:pt x="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grpSp>
      <p:sp>
        <p:nvSpPr>
          <p:cNvPr id="33" name="Content Placeholder 2"/>
          <p:cNvSpPr txBox="1"/>
          <p:nvPr/>
        </p:nvSpPr>
        <p:spPr>
          <a:xfrm>
            <a:off x="910630" y="1521742"/>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12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a:t>
            </a:r>
            <a:endParaRPr lang="en-US" altLang="zh-CN"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Content Placeholder 2"/>
          <p:cNvSpPr txBox="1"/>
          <p:nvPr/>
        </p:nvSpPr>
        <p:spPr>
          <a:xfrm>
            <a:off x="910630" y="2889894"/>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12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a:t>
            </a:r>
            <a:endParaRPr lang="en-US" altLang="zh-CN"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Content Placeholder 2"/>
          <p:cNvSpPr txBox="1"/>
          <p:nvPr/>
        </p:nvSpPr>
        <p:spPr>
          <a:xfrm>
            <a:off x="8615486" y="1521742"/>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12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a:t>
            </a:r>
            <a:endParaRPr lang="en-US" altLang="zh-CN"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Content Placeholder 2"/>
          <p:cNvSpPr txBox="1"/>
          <p:nvPr/>
        </p:nvSpPr>
        <p:spPr>
          <a:xfrm>
            <a:off x="8615486" y="2889894"/>
            <a:ext cx="273630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12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a:t>
            </a:r>
            <a:endParaRPr lang="en-US" altLang="zh-CN" sz="11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1998944" y="5363924"/>
            <a:ext cx="8172908" cy="369332"/>
          </a:xfrm>
          <a:prstGeom prst="rect">
            <a:avLst/>
          </a:prstGeom>
          <a:noFill/>
        </p:spPr>
        <p:txBody>
          <a:bodyPr wrap="square" lIns="0" tIns="0" rIns="0" bIns="0" rtlCol="0">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052169" y="4928974"/>
            <a:ext cx="2059343" cy="307777"/>
          </a:xfrm>
          <a:prstGeom prst="rect">
            <a:avLst/>
          </a:prstGeom>
          <a:noFill/>
        </p:spPr>
        <p:txBody>
          <a:bodyPr wrap="square" lIns="0" tIns="0" rIns="0" bIns="0"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53" presetClass="entr" presetSubtype="52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anim calcmode="lin" valueType="num">
                                      <p:cBhvr>
                                        <p:cTn id="30" dur="500" fill="hold"/>
                                        <p:tgtEl>
                                          <p:spTgt spid="27"/>
                                        </p:tgtEl>
                                        <p:attrNameLst>
                                          <p:attrName>ppt_x</p:attrName>
                                        </p:attrNameLst>
                                      </p:cBhvr>
                                      <p:tavLst>
                                        <p:tav tm="0">
                                          <p:val>
                                            <p:fltVal val="0.5"/>
                                          </p:val>
                                        </p:tav>
                                        <p:tav tm="100000">
                                          <p:val>
                                            <p:strVal val="#ppt_x"/>
                                          </p:val>
                                        </p:tav>
                                      </p:tavLst>
                                    </p:anim>
                                    <p:anim calcmode="lin" valueType="num">
                                      <p:cBhvr>
                                        <p:cTn id="31" dur="5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5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22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2750"/>
                            </p:stCondLst>
                            <p:childTnLst>
                              <p:par>
                                <p:cTn id="49" presetID="53" presetClass="entr" presetSubtype="52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anim calcmode="lin" valueType="num">
                                      <p:cBhvr>
                                        <p:cTn id="54" dur="500" fill="hold"/>
                                        <p:tgtEl>
                                          <p:spTgt spid="6"/>
                                        </p:tgtEl>
                                        <p:attrNameLst>
                                          <p:attrName>ppt_x</p:attrName>
                                        </p:attrNameLst>
                                      </p:cBhvr>
                                      <p:tavLst>
                                        <p:tav tm="0">
                                          <p:val>
                                            <p:fltVal val="0.5"/>
                                          </p:val>
                                        </p:tav>
                                        <p:tav tm="100000">
                                          <p:val>
                                            <p:strVal val="#ppt_x"/>
                                          </p:val>
                                        </p:tav>
                                      </p:tavLst>
                                    </p:anim>
                                    <p:anim calcmode="lin" valueType="num">
                                      <p:cBhvr>
                                        <p:cTn id="55" dur="500" fill="hold"/>
                                        <p:tgtEl>
                                          <p:spTgt spid="6"/>
                                        </p:tgtEl>
                                        <p:attrNameLst>
                                          <p:attrName>ppt_y</p:attrName>
                                        </p:attrNameLst>
                                      </p:cBhvr>
                                      <p:tavLst>
                                        <p:tav tm="0">
                                          <p:val>
                                            <p:fltVal val="0.5"/>
                                          </p:val>
                                        </p:tav>
                                        <p:tav tm="100000">
                                          <p:val>
                                            <p:strVal val="#ppt_y"/>
                                          </p:val>
                                        </p:tav>
                                      </p:tavLst>
                                    </p:anim>
                                  </p:childTnLst>
                                </p:cTn>
                              </p:par>
                            </p:childTnLst>
                          </p:cTn>
                        </p:par>
                        <p:par>
                          <p:cTn id="56" fill="hold">
                            <p:stCondLst>
                              <p:cond delay="3250"/>
                            </p:stCondLst>
                            <p:childTnLst>
                              <p:par>
                                <p:cTn id="57" presetID="53" presetClass="entr" presetSubtype="52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anim calcmode="lin" valueType="num">
                                      <p:cBhvr>
                                        <p:cTn id="62" dur="500" fill="hold"/>
                                        <p:tgtEl>
                                          <p:spTgt spid="20"/>
                                        </p:tgtEl>
                                        <p:attrNameLst>
                                          <p:attrName>ppt_x</p:attrName>
                                        </p:attrNameLst>
                                      </p:cBhvr>
                                      <p:tavLst>
                                        <p:tav tm="0">
                                          <p:val>
                                            <p:fltVal val="0.5"/>
                                          </p:val>
                                        </p:tav>
                                        <p:tav tm="100000">
                                          <p:val>
                                            <p:strVal val="#ppt_x"/>
                                          </p:val>
                                        </p:tav>
                                      </p:tavLst>
                                    </p:anim>
                                    <p:anim calcmode="lin" valueType="num">
                                      <p:cBhvr>
                                        <p:cTn id="63" dur="500" fill="hold"/>
                                        <p:tgtEl>
                                          <p:spTgt spid="20"/>
                                        </p:tgtEl>
                                        <p:attrNameLst>
                                          <p:attrName>ppt_y</p:attrName>
                                        </p:attrNameLst>
                                      </p:cBhvr>
                                      <p:tavLst>
                                        <p:tav tm="0">
                                          <p:val>
                                            <p:fltVal val="0.5"/>
                                          </p:val>
                                        </p:tav>
                                        <p:tav tm="100000">
                                          <p:val>
                                            <p:strVal val="#ppt_y"/>
                                          </p:val>
                                        </p:tav>
                                      </p:tavLst>
                                    </p:anim>
                                  </p:childTnLst>
                                </p:cTn>
                              </p:par>
                            </p:childTnLst>
                          </p:cTn>
                        </p:par>
                        <p:par>
                          <p:cTn id="64" fill="hold">
                            <p:stCondLst>
                              <p:cond delay="3750"/>
                            </p:stCondLst>
                            <p:childTnLst>
                              <p:par>
                                <p:cTn id="65" presetID="53" presetClass="entr" presetSubtype="16"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childTnLst>
                          </p:cTn>
                        </p:par>
                        <p:par>
                          <p:cTn id="70" fill="hold">
                            <p:stCondLst>
                              <p:cond delay="425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475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525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childTnLst>
                          </p:cTn>
                        </p:par>
                        <p:par>
                          <p:cTn id="88" fill="hold">
                            <p:stCondLst>
                              <p:cond delay="575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6750"/>
                            </p:stCondLst>
                            <p:childTnLst>
                              <p:par>
                                <p:cTn id="95" presetID="42" presetClass="entr" presetSubtype="0"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33" grpId="0"/>
      <p:bldP spid="34" grpId="0"/>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具体目标</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3"/>
          <p:cNvSpPr>
            <a:spLocks noChangeAspect="1" noChangeArrowheads="1"/>
          </p:cNvSpPr>
          <p:nvPr/>
        </p:nvSpPr>
        <p:spPr bwMode="auto">
          <a:xfrm>
            <a:off x="768995" y="1846412"/>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dirty="0">
                <a:solidFill>
                  <a:srgbClr val="FFFFFF"/>
                </a:solidFill>
                <a:latin typeface="Impact MT Std" pitchFamily="34" charset="0"/>
              </a:rPr>
              <a:t>1</a:t>
            </a:r>
            <a:endParaRPr lang="zh-CN" altLang="en-US" sz="2400" dirty="0">
              <a:solidFill>
                <a:srgbClr val="FFFFFF"/>
              </a:solidFill>
              <a:latin typeface="Impact MT Std" pitchFamily="34" charset="0"/>
            </a:endParaRPr>
          </a:p>
        </p:txBody>
      </p:sp>
      <p:sp>
        <p:nvSpPr>
          <p:cNvPr id="7" name="圆角矩形 4"/>
          <p:cNvSpPr>
            <a:spLocks noChangeAspect="1" noChangeArrowheads="1"/>
          </p:cNvSpPr>
          <p:nvPr/>
        </p:nvSpPr>
        <p:spPr bwMode="auto">
          <a:xfrm>
            <a:off x="768995" y="3184674"/>
            <a:ext cx="539750" cy="541338"/>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a:solidFill>
                  <a:srgbClr val="FFFFFF"/>
                </a:solidFill>
                <a:latin typeface="Impact MT Std" pitchFamily="34" charset="0"/>
              </a:rPr>
              <a:t>2</a:t>
            </a:r>
            <a:endParaRPr lang="zh-CN" altLang="en-US" sz="2400">
              <a:solidFill>
                <a:srgbClr val="FFFFFF"/>
              </a:solidFill>
              <a:latin typeface="Impact MT Std" pitchFamily="34" charset="0"/>
            </a:endParaRPr>
          </a:p>
        </p:txBody>
      </p:sp>
      <p:sp>
        <p:nvSpPr>
          <p:cNvPr id="8" name="圆角矩形 5"/>
          <p:cNvSpPr>
            <a:spLocks noChangeAspect="1" noChangeArrowheads="1"/>
          </p:cNvSpPr>
          <p:nvPr/>
        </p:nvSpPr>
        <p:spPr bwMode="auto">
          <a:xfrm>
            <a:off x="768995" y="4524524"/>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a:solidFill>
                  <a:srgbClr val="FFFFFF"/>
                </a:solidFill>
                <a:latin typeface="Impact MT Std" pitchFamily="34" charset="0"/>
              </a:rPr>
              <a:t>3</a:t>
            </a:r>
            <a:endParaRPr lang="zh-CN" altLang="en-US" sz="2400">
              <a:solidFill>
                <a:srgbClr val="FFFFFF"/>
              </a:solidFill>
              <a:latin typeface="Impact MT Std" pitchFamily="34" charset="0"/>
            </a:endParaRPr>
          </a:p>
        </p:txBody>
      </p:sp>
      <p:sp>
        <p:nvSpPr>
          <p:cNvPr id="9" name="文本框 7"/>
          <p:cNvSpPr txBox="1">
            <a:spLocks noChangeArrowheads="1"/>
          </p:cNvSpPr>
          <p:nvPr/>
        </p:nvSpPr>
        <p:spPr bwMode="auto">
          <a:xfrm>
            <a:off x="1345903" y="177281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10" name="文本框 8"/>
          <p:cNvSpPr txBox="1">
            <a:spLocks noChangeArrowheads="1"/>
          </p:cNvSpPr>
          <p:nvPr/>
        </p:nvSpPr>
        <p:spPr bwMode="auto">
          <a:xfrm>
            <a:off x="1345903" y="2141116"/>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11" name="文本框 9"/>
          <p:cNvSpPr txBox="1">
            <a:spLocks noChangeArrowheads="1"/>
          </p:cNvSpPr>
          <p:nvPr/>
        </p:nvSpPr>
        <p:spPr bwMode="auto">
          <a:xfrm>
            <a:off x="1345903" y="311266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12" name="文本框 10"/>
          <p:cNvSpPr txBox="1">
            <a:spLocks noChangeArrowheads="1"/>
          </p:cNvSpPr>
          <p:nvPr/>
        </p:nvSpPr>
        <p:spPr bwMode="auto">
          <a:xfrm>
            <a:off x="1345903" y="3482554"/>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13" name="文本框 11"/>
          <p:cNvSpPr txBox="1">
            <a:spLocks noChangeArrowheads="1"/>
          </p:cNvSpPr>
          <p:nvPr/>
        </p:nvSpPr>
        <p:spPr bwMode="auto">
          <a:xfrm>
            <a:off x="1345903" y="4474741"/>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14" name="文本框 12"/>
          <p:cNvSpPr txBox="1">
            <a:spLocks noChangeArrowheads="1"/>
          </p:cNvSpPr>
          <p:nvPr/>
        </p:nvSpPr>
        <p:spPr bwMode="auto">
          <a:xfrm>
            <a:off x="1345903" y="4843041"/>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15" name="圆角矩形 13"/>
          <p:cNvSpPr>
            <a:spLocks noChangeAspect="1" noChangeArrowheads="1"/>
          </p:cNvSpPr>
          <p:nvPr/>
        </p:nvSpPr>
        <p:spPr bwMode="auto">
          <a:xfrm>
            <a:off x="6283621" y="1846412"/>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a:solidFill>
                  <a:srgbClr val="FFFFFF"/>
                </a:solidFill>
                <a:latin typeface="Impact MT Std" pitchFamily="34" charset="0"/>
              </a:rPr>
              <a:t>4</a:t>
            </a:r>
            <a:endParaRPr lang="zh-CN" altLang="en-US" sz="2400">
              <a:solidFill>
                <a:srgbClr val="FFFFFF"/>
              </a:solidFill>
              <a:latin typeface="Impact MT Std" pitchFamily="34" charset="0"/>
            </a:endParaRPr>
          </a:p>
        </p:txBody>
      </p:sp>
      <p:sp>
        <p:nvSpPr>
          <p:cNvPr id="16" name="圆角矩形 14"/>
          <p:cNvSpPr>
            <a:spLocks noChangeAspect="1" noChangeArrowheads="1"/>
          </p:cNvSpPr>
          <p:nvPr/>
        </p:nvSpPr>
        <p:spPr bwMode="auto">
          <a:xfrm>
            <a:off x="6283621" y="4524524"/>
            <a:ext cx="539750" cy="539750"/>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a:solidFill>
                  <a:srgbClr val="FFFFFF"/>
                </a:solidFill>
                <a:latin typeface="Impact MT Std" pitchFamily="34" charset="0"/>
              </a:rPr>
              <a:t>6</a:t>
            </a:r>
            <a:endParaRPr lang="zh-CN" altLang="en-US" sz="2400">
              <a:solidFill>
                <a:srgbClr val="FFFFFF"/>
              </a:solidFill>
              <a:latin typeface="Impact MT Std" pitchFamily="34" charset="0"/>
            </a:endParaRPr>
          </a:p>
        </p:txBody>
      </p:sp>
      <p:sp>
        <p:nvSpPr>
          <p:cNvPr id="17" name="文本框 15"/>
          <p:cNvSpPr txBox="1">
            <a:spLocks noChangeArrowheads="1"/>
          </p:cNvSpPr>
          <p:nvPr/>
        </p:nvSpPr>
        <p:spPr bwMode="auto">
          <a:xfrm>
            <a:off x="6860529" y="177281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18" name="文本框 16"/>
          <p:cNvSpPr txBox="1">
            <a:spLocks noChangeArrowheads="1"/>
          </p:cNvSpPr>
          <p:nvPr/>
        </p:nvSpPr>
        <p:spPr bwMode="auto">
          <a:xfrm>
            <a:off x="6860529" y="2141116"/>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19" name="文本框 17"/>
          <p:cNvSpPr txBox="1">
            <a:spLocks noChangeArrowheads="1"/>
          </p:cNvSpPr>
          <p:nvPr/>
        </p:nvSpPr>
        <p:spPr bwMode="auto">
          <a:xfrm>
            <a:off x="6860529" y="311266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20" name="文本框 18"/>
          <p:cNvSpPr txBox="1">
            <a:spLocks noChangeArrowheads="1"/>
          </p:cNvSpPr>
          <p:nvPr/>
        </p:nvSpPr>
        <p:spPr bwMode="auto">
          <a:xfrm>
            <a:off x="6860529" y="3482554"/>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21" name="文本框 19"/>
          <p:cNvSpPr txBox="1">
            <a:spLocks noChangeArrowheads="1"/>
          </p:cNvSpPr>
          <p:nvPr/>
        </p:nvSpPr>
        <p:spPr bwMode="auto">
          <a:xfrm>
            <a:off x="6860529" y="4474741"/>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tx1">
                    <a:lumMod val="75000"/>
                    <a:lumOff val="25000"/>
                  </a:schemeClr>
                </a:solidFill>
                <a:latin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ndParaRPr>
          </a:p>
        </p:txBody>
      </p:sp>
      <p:sp>
        <p:nvSpPr>
          <p:cNvPr id="22" name="文本框 20"/>
          <p:cNvSpPr txBox="1">
            <a:spLocks noChangeArrowheads="1"/>
          </p:cNvSpPr>
          <p:nvPr/>
        </p:nvSpPr>
        <p:spPr bwMode="auto">
          <a:xfrm>
            <a:off x="6860529" y="4843041"/>
            <a:ext cx="4565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23" name="圆角矩形 21"/>
          <p:cNvSpPr>
            <a:spLocks noChangeAspect="1" noChangeArrowheads="1"/>
          </p:cNvSpPr>
          <p:nvPr/>
        </p:nvSpPr>
        <p:spPr bwMode="auto">
          <a:xfrm>
            <a:off x="6283621" y="3184674"/>
            <a:ext cx="539750" cy="541338"/>
          </a:xfrm>
          <a:prstGeom prst="roundRect">
            <a:avLst>
              <a:gd name="adj" fmla="val 16667"/>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a:solidFill>
                  <a:srgbClr val="FFFFFF"/>
                </a:solidFill>
                <a:latin typeface="Impact MT Std" pitchFamily="34" charset="0"/>
              </a:rPr>
              <a:t>5</a:t>
            </a:r>
            <a:endParaRPr lang="zh-CN" altLang="en-US" sz="2400">
              <a:solidFill>
                <a:srgbClr val="FFFFFF"/>
              </a:solidFill>
              <a:latin typeface="Impact MT Std"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par>
                                <p:cTn id="42" presetID="31" presetClass="entr" presetSubtype="0"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par>
                                <p:cTn id="48" presetID="31"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90"/>
                                          </p:val>
                                        </p:tav>
                                        <p:tav tm="100000">
                                          <p:val>
                                            <p:fltVal val="0"/>
                                          </p:val>
                                        </p:tav>
                                      </p:tavLst>
                                    </p:anim>
                                    <p:animEffect transition="in" filter="fade">
                                      <p:cBhvr>
                                        <p:cTn id="53" dur="1000"/>
                                        <p:tgtEl>
                                          <p:spTgt spid="16"/>
                                        </p:tgtEl>
                                      </p:cBhvr>
                                    </p:animEffect>
                                  </p:childTnLst>
                                </p:cTn>
                              </p:par>
                              <p:par>
                                <p:cTn id="54" presetID="31"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100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42" presetClass="entr" presetSubtype="0" fill="hold" grpId="0" nodeType="withEffect">
                                  <p:stCondLst>
                                    <p:cond delay="150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1000" fill="hold"/>
                                        <p:tgtEl>
                                          <p:spTgt spid="1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5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150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1000"/>
                                        <p:tgtEl>
                                          <p:spTgt spid="18"/>
                                        </p:tgtEl>
                                      </p:cBhvr>
                                    </p:animEffect>
                                    <p:anim calcmode="lin" valueType="num">
                                      <p:cBhvr>
                                        <p:cTn id="108" dur="1000" fill="hold"/>
                                        <p:tgtEl>
                                          <p:spTgt spid="18"/>
                                        </p:tgtEl>
                                        <p:attrNameLst>
                                          <p:attrName>ppt_x</p:attrName>
                                        </p:attrNameLst>
                                      </p:cBhvr>
                                      <p:tavLst>
                                        <p:tav tm="0">
                                          <p:val>
                                            <p:strVal val="#ppt_x"/>
                                          </p:val>
                                        </p:tav>
                                        <p:tav tm="100000">
                                          <p:val>
                                            <p:strVal val="#ppt_x"/>
                                          </p:val>
                                        </p:tav>
                                      </p:tavLst>
                                    </p:anim>
                                    <p:anim calcmode="lin" valueType="num">
                                      <p:cBhvr>
                                        <p:cTn id="109" dur="1000" fill="hold"/>
                                        <p:tgtEl>
                                          <p:spTgt spid="1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150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1000"/>
                                        <p:tgtEl>
                                          <p:spTgt spid="20"/>
                                        </p:tgtEl>
                                      </p:cBhvr>
                                    </p:animEffect>
                                    <p:anim calcmode="lin" valueType="num">
                                      <p:cBhvr>
                                        <p:cTn id="113" dur="1000" fill="hold"/>
                                        <p:tgtEl>
                                          <p:spTgt spid="20"/>
                                        </p:tgtEl>
                                        <p:attrNameLst>
                                          <p:attrName>ppt_x</p:attrName>
                                        </p:attrNameLst>
                                      </p:cBhvr>
                                      <p:tavLst>
                                        <p:tav tm="0">
                                          <p:val>
                                            <p:strVal val="#ppt_x"/>
                                          </p:val>
                                        </p:tav>
                                        <p:tav tm="100000">
                                          <p:val>
                                            <p:strVal val="#ppt_x"/>
                                          </p:val>
                                        </p:tav>
                                      </p:tavLst>
                                    </p:anim>
                                    <p:anim calcmode="lin" valueType="num">
                                      <p:cBhvr>
                                        <p:cTn id="114" dur="1000" fill="hold"/>
                                        <p:tgtEl>
                                          <p:spTgt spid="2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150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p:bldP spid="10" grpId="0"/>
      <p:bldP spid="11" grpId="0"/>
      <p:bldP spid="12" grpId="0"/>
      <p:bldP spid="13" grpId="0"/>
      <p:bldP spid="14" grpId="0"/>
      <p:bldP spid="15" grpId="0" animBg="1"/>
      <p:bldP spid="16" grpId="0" animBg="1"/>
      <p:bldP spid="17" grpId="0"/>
      <p:bldP spid="18" grpId="0"/>
      <p:bldP spid="19" grpId="0"/>
      <p:bldP spid="20" grpId="0"/>
      <p:bldP spid="21" grpId="0"/>
      <p:bldP spid="22"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en-US" sz="20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分析</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727054" y="1522996"/>
            <a:ext cx="1257932" cy="1257932"/>
          </a:xfrm>
          <a:prstGeom prst="roundRect">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MT Std" pitchFamily="34" charset="0"/>
                <a:ea typeface="微软雅黑" panose="020B0503020204020204" pitchFamily="34" charset="-122"/>
              </a:rPr>
              <a:t>S</a:t>
            </a:r>
            <a:endParaRPr lang="zh-CN" altLang="en-US" sz="3600" dirty="0">
              <a:latin typeface="Impact MT Std" pitchFamily="34" charset="0"/>
              <a:ea typeface="微软雅黑" panose="020B0503020204020204" pitchFamily="34" charset="-122"/>
            </a:endParaRPr>
          </a:p>
        </p:txBody>
      </p:sp>
      <p:sp>
        <p:nvSpPr>
          <p:cNvPr id="7" name="圆角矩形 6"/>
          <p:cNvSpPr/>
          <p:nvPr/>
        </p:nvSpPr>
        <p:spPr>
          <a:xfrm>
            <a:off x="6133418" y="1522996"/>
            <a:ext cx="1257932" cy="1257932"/>
          </a:xfrm>
          <a:prstGeom prst="roundRect">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MT Std" pitchFamily="34" charset="0"/>
                <a:ea typeface="微软雅黑" panose="020B0503020204020204" pitchFamily="34" charset="-122"/>
              </a:rPr>
              <a:t>W</a:t>
            </a:r>
            <a:endParaRPr lang="zh-CN" altLang="en-US" sz="3600" dirty="0">
              <a:latin typeface="Impact MT Std" pitchFamily="34" charset="0"/>
              <a:ea typeface="微软雅黑" panose="020B0503020204020204" pitchFamily="34" charset="-122"/>
            </a:endParaRPr>
          </a:p>
        </p:txBody>
      </p:sp>
      <p:sp>
        <p:nvSpPr>
          <p:cNvPr id="8" name="圆角矩形 7"/>
          <p:cNvSpPr/>
          <p:nvPr/>
        </p:nvSpPr>
        <p:spPr>
          <a:xfrm>
            <a:off x="4727054" y="2891148"/>
            <a:ext cx="1257932" cy="1257932"/>
          </a:xfrm>
          <a:prstGeom prst="roundRect">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MT Std" pitchFamily="34" charset="0"/>
                <a:ea typeface="微软雅黑" panose="020B0503020204020204" pitchFamily="34" charset="-122"/>
              </a:rPr>
              <a:t>O</a:t>
            </a:r>
            <a:endParaRPr lang="zh-CN" altLang="en-US" sz="3600" dirty="0">
              <a:latin typeface="Impact MT Std" pitchFamily="34" charset="0"/>
              <a:ea typeface="微软雅黑" panose="020B0503020204020204" pitchFamily="34" charset="-122"/>
            </a:endParaRPr>
          </a:p>
        </p:txBody>
      </p:sp>
      <p:sp>
        <p:nvSpPr>
          <p:cNvPr id="9" name="圆角矩形 8"/>
          <p:cNvSpPr/>
          <p:nvPr/>
        </p:nvSpPr>
        <p:spPr>
          <a:xfrm>
            <a:off x="6133418" y="2891148"/>
            <a:ext cx="1257932" cy="1257932"/>
          </a:xfrm>
          <a:prstGeom prst="roundRect">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MT Std" pitchFamily="34" charset="0"/>
                <a:ea typeface="微软雅黑" panose="020B0503020204020204" pitchFamily="34" charset="-122"/>
              </a:rPr>
              <a:t>T</a:t>
            </a:r>
            <a:endParaRPr lang="zh-CN" altLang="en-US" sz="3600" dirty="0">
              <a:latin typeface="Impact MT Std" pitchFamily="34" charset="0"/>
              <a:ea typeface="微软雅黑" panose="020B0503020204020204" pitchFamily="34" charset="-122"/>
            </a:endParaRPr>
          </a:p>
        </p:txBody>
      </p:sp>
      <p:sp>
        <p:nvSpPr>
          <p:cNvPr id="10" name="矩形 9"/>
          <p:cNvSpPr/>
          <p:nvPr/>
        </p:nvSpPr>
        <p:spPr>
          <a:xfrm>
            <a:off x="1702718" y="1598068"/>
            <a:ext cx="1569660" cy="369332"/>
          </a:xfrm>
          <a:prstGeom prst="rect">
            <a:avLst/>
          </a:prstGeom>
        </p:spPr>
        <p:txBody>
          <a:bodyPr wrap="none">
            <a:spAutoFit/>
          </a:bodyPr>
          <a:lstStyle/>
          <a:p>
            <a:pPr algn="ctr"/>
            <a:r>
              <a:rPr lang="zh-CN" altLang="en-US" i="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702926" y="1939474"/>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7607374" y="1598068"/>
            <a:ext cx="1569660" cy="369332"/>
          </a:xfrm>
          <a:prstGeom prst="rect">
            <a:avLst/>
          </a:prstGeom>
        </p:spPr>
        <p:txBody>
          <a:bodyPr wrap="none">
            <a:spAutoFit/>
          </a:bodyPr>
          <a:lstStyle/>
          <a:p>
            <a:pPr algn="ctr"/>
            <a:r>
              <a:rPr lang="zh-CN" altLang="en-US" i="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607582" y="1939474"/>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702718" y="3068960"/>
            <a:ext cx="1569660" cy="369332"/>
          </a:xfrm>
          <a:prstGeom prst="rect">
            <a:avLst/>
          </a:prstGeom>
        </p:spPr>
        <p:txBody>
          <a:bodyPr wrap="none">
            <a:spAutoFit/>
          </a:bodyPr>
          <a:lstStyle/>
          <a:p>
            <a:pPr algn="ctr"/>
            <a:r>
              <a:rPr lang="zh-CN" altLang="en-US" i="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702926" y="3410366"/>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7607374" y="3068960"/>
            <a:ext cx="1569660" cy="369332"/>
          </a:xfrm>
          <a:prstGeom prst="rect">
            <a:avLst/>
          </a:prstGeom>
        </p:spPr>
        <p:txBody>
          <a:bodyPr wrap="none">
            <a:spAutoFit/>
          </a:bodyPr>
          <a:lstStyle/>
          <a:p>
            <a:pPr algn="ctr"/>
            <a:r>
              <a:rPr lang="zh-CN" altLang="en-US" i="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607582" y="3410366"/>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矩形 17"/>
          <p:cNvSpPr/>
          <p:nvPr/>
        </p:nvSpPr>
        <p:spPr>
          <a:xfrm>
            <a:off x="1918742" y="4583798"/>
            <a:ext cx="2952328" cy="432048"/>
          </a:xfrm>
          <a:prstGeom prst="roundRect">
            <a:avLst/>
          </a:prstGeom>
          <a:solidFill>
            <a:schemeClr val="tx1">
              <a:lumMod val="75000"/>
              <a:lumOff val="25000"/>
            </a:schemeClr>
          </a:solidFill>
          <a:ln>
            <a:noFill/>
          </a:ln>
          <a:effectLst>
            <a:outerShdw blurRad="2413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46734" y="4581128"/>
            <a:ext cx="3024336" cy="4015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微软雅黑" panose="020B0503020204020204" pitchFamily="34" charset="-122"/>
                <a:ea typeface="微软雅黑" panose="020B0503020204020204" pitchFamily="34" charset="-122"/>
              </a:rPr>
              <a:t>添加标题内容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918742" y="5159862"/>
            <a:ext cx="8712968" cy="530913"/>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325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375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425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525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575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6250"/>
                            </p:stCondLst>
                            <p:childTnLst>
                              <p:par>
                                <p:cTn id="65" presetID="22"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par>
                          <p:cTn id="68" fill="hold">
                            <p:stCondLst>
                              <p:cond delay="675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725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par>
                          <p:cTn id="76" fill="hold">
                            <p:stCondLst>
                              <p:cond delay="82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9"/>
                                        </p:tgtEl>
                                        <p:attrNameLst>
                                          <p:attrName>ppt_y</p:attrName>
                                        </p:attrNameLst>
                                      </p:cBhvr>
                                      <p:tavLst>
                                        <p:tav tm="0">
                                          <p:val>
                                            <p:strVal val="#ppt_y"/>
                                          </p:val>
                                        </p:tav>
                                        <p:tav tm="100000">
                                          <p:val>
                                            <p:strVal val="#ppt_y"/>
                                          </p:val>
                                        </p:tav>
                                      </p:tavLst>
                                    </p:anim>
                                    <p:anim calcmode="lin" valueType="num">
                                      <p:cBhvr>
                                        <p:cTn id="8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9"/>
                                        </p:tgtEl>
                                      </p:cBhvr>
                                    </p:animEffect>
                                  </p:childTnLst>
                                </p:cTn>
                              </p:par>
                            </p:childTnLst>
                          </p:cTn>
                        </p:par>
                        <p:par>
                          <p:cTn id="84" fill="hold">
                            <p:stCondLst>
                              <p:cond delay="8250"/>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C:\Users\Administrator\Desktop\56d684a0446de.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4000"/>
                    </a14:imgEffect>
                  </a14:imgLayer>
                </a14:imgProps>
              </a:ext>
            </a:extLst>
          </a:blip>
          <a:srcRect/>
          <a:stretch>
            <a:fillRect/>
          </a:stretch>
        </p:blipFill>
        <p:spPr bwMode="auto">
          <a:xfrm>
            <a:off x="5408898" y="1484784"/>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59"/>
          <p:cNvSpPr>
            <a:spLocks noChangeArrowheads="1"/>
          </p:cNvSpPr>
          <p:nvPr/>
        </p:nvSpPr>
        <p:spPr bwMode="auto">
          <a:xfrm flipH="1">
            <a:off x="5159102" y="1930797"/>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rPr>
              <a:t>1</a:t>
            </a:r>
            <a:endPar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endParaRPr>
          </a:p>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TextBox 59"/>
          <p:cNvSpPr>
            <a:spLocks noChangeArrowheads="1"/>
          </p:cNvSpPr>
          <p:nvPr/>
        </p:nvSpPr>
        <p:spPr bwMode="auto">
          <a:xfrm flipH="1">
            <a:off x="4655046" y="3108428"/>
            <a:ext cx="2808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公司介绍</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Rectangle 4"/>
          <p:cNvSpPr txBox="1">
            <a:spLocks noChangeArrowheads="1"/>
          </p:cNvSpPr>
          <p:nvPr/>
        </p:nvSpPr>
        <p:spPr bwMode="auto">
          <a:xfrm>
            <a:off x="4222998" y="4132810"/>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pic>
        <p:nvPicPr>
          <p:cNvPr id="23" name="Picture 8" descr="C:\Users\Administrator\Desktop\5726dbba6624d.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4000"/>
                    </a14:imgEffect>
                  </a14:imgLayer>
                </a14:imgProps>
              </a:ext>
            </a:extLst>
          </a:blip>
          <a:srcRect/>
          <a:stretch>
            <a:fillRect/>
          </a:stretch>
        </p:blipFill>
        <p:spPr bwMode="auto">
          <a:xfrm>
            <a:off x="8903518" y="47667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
                    </a14:imgEffect>
                  </a14:imgLayer>
                </a14:imgProps>
              </a:ext>
            </a:extLst>
          </a:blip>
          <a:srcRect/>
          <a:stretch>
            <a:fillRect/>
          </a:stretch>
        </p:blipFill>
        <p:spPr bwMode="auto">
          <a:xfrm>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Administrator\Desktop\56d684a0446de.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Administrator\Desktop\56d684a0446de.png"/>
          <p:cNvPicPr>
            <a:picLocks noChangeAspect="1" noChangeArrowheads="1"/>
          </p:cNvPicPr>
          <p:nvPr/>
        </p:nvPicPr>
        <p:blipFill>
          <a:blip r:embed="rId12" cstate="screen">
            <a:extLst>
              <a:ext uri="{BEBA8EAE-BF5A-486C-A8C5-ECC9F3942E4B}">
                <a14:imgProps xmlns:a14="http://schemas.microsoft.com/office/drawing/2010/main">
                  <a14:imgLayer r:embed="rId11">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childTnLst>
                          </p:cTn>
                        </p:par>
                        <p:par>
                          <p:cTn id="10" fill="hold">
                            <p:stCondLst>
                              <p:cond delay="1500"/>
                            </p:stCondLst>
                            <p:childTnLst>
                              <p:par>
                                <p:cTn id="11" presetID="1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52" presetClass="entr" presetSubtype="0"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Scale>
                                      <p:cBhvr>
                                        <p:cTn id="3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4"/>
                                        </p:tgtEl>
                                        <p:attrNameLst>
                                          <p:attrName>ppt_x</p:attrName>
                                          <p:attrName>ppt_y</p:attrName>
                                        </p:attrNameLst>
                                      </p:cBhvr>
                                    </p:animMotion>
                                    <p:animEffect transition="in" filter="fade">
                                      <p:cBhvr>
                                        <p:cTn id="33" dur="1000"/>
                                        <p:tgtEl>
                                          <p:spTgt spid="24"/>
                                        </p:tgtEl>
                                      </p:cBhvr>
                                    </p:animEffect>
                                  </p:childTnLst>
                                </p:cTn>
                              </p:par>
                              <p:par>
                                <p:cTn id="34" presetID="52" presetClass="entr" presetSubtype="0" fill="hold" nodeType="withEffect">
                                  <p:stCondLst>
                                    <p:cond delay="500"/>
                                  </p:stCondLst>
                                  <p:childTnLst>
                                    <p:set>
                                      <p:cBhvr>
                                        <p:cTn id="35" dur="1" fill="hold">
                                          <p:stCondLst>
                                            <p:cond delay="0"/>
                                          </p:stCondLst>
                                        </p:cTn>
                                        <p:tgtEl>
                                          <p:spTgt spid="27"/>
                                        </p:tgtEl>
                                        <p:attrNameLst>
                                          <p:attrName>style.visibility</p:attrName>
                                        </p:attrNameLst>
                                      </p:cBhvr>
                                      <p:to>
                                        <p:strVal val="visible"/>
                                      </p:to>
                                    </p:set>
                                    <p:animScale>
                                      <p:cBhvr>
                                        <p:cTn id="3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7"/>
                                        </p:tgtEl>
                                        <p:attrNameLst>
                                          <p:attrName>ppt_x</p:attrName>
                                          <p:attrName>ppt_y</p:attrName>
                                        </p:attrNameLst>
                                      </p:cBhvr>
                                    </p:animMotion>
                                    <p:animEffect transition="in" filter="fade">
                                      <p:cBhvr>
                                        <p:cTn id="38" dur="1000"/>
                                        <p:tgtEl>
                                          <p:spTgt spid="27"/>
                                        </p:tgtEl>
                                      </p:cBhvr>
                                    </p:animEffect>
                                  </p:childTnLst>
                                </p:cTn>
                              </p:par>
                              <p:par>
                                <p:cTn id="39" presetID="52" presetClass="entr" presetSubtype="0" fill="hold" nodeType="withEffect">
                                  <p:stCondLst>
                                    <p:cond delay="500"/>
                                  </p:stCondLst>
                                  <p:childTnLst>
                                    <p:set>
                                      <p:cBhvr>
                                        <p:cTn id="40" dur="1" fill="hold">
                                          <p:stCondLst>
                                            <p:cond delay="0"/>
                                          </p:stCondLst>
                                        </p:cTn>
                                        <p:tgtEl>
                                          <p:spTgt spid="28"/>
                                        </p:tgtEl>
                                        <p:attrNameLst>
                                          <p:attrName>style.visibility</p:attrName>
                                        </p:attrNameLst>
                                      </p:cBhvr>
                                      <p:to>
                                        <p:strVal val="visible"/>
                                      </p:to>
                                    </p:set>
                                    <p:animScale>
                                      <p:cBhvr>
                                        <p:cTn id="4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8"/>
                                        </p:tgtEl>
                                        <p:attrNameLst>
                                          <p:attrName>ppt_x</p:attrName>
                                          <p:attrName>ppt_y</p:attrName>
                                        </p:attrNameLst>
                                      </p:cBhvr>
                                    </p:animMotion>
                                    <p:animEffect transition="in" filter="fade">
                                      <p:cBhvr>
                                        <p:cTn id="43" dur="1000"/>
                                        <p:tgtEl>
                                          <p:spTgt spid="28"/>
                                        </p:tgtEl>
                                      </p:cBhvr>
                                    </p:animEffect>
                                  </p:childTnLst>
                                </p:cTn>
                              </p:par>
                              <p:par>
                                <p:cTn id="44" presetID="52" presetClass="entr" presetSubtype="0"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Scale>
                                      <p:cBhvr>
                                        <p:cTn id="4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5"/>
                                        </p:tgtEl>
                                        <p:attrNameLst>
                                          <p:attrName>ppt_x</p:attrName>
                                          <p:attrName>ppt_y</p:attrName>
                                        </p:attrNameLst>
                                      </p:cBhvr>
                                    </p:animMotion>
                                    <p:animEffect transition="in" filter="fade">
                                      <p:cBhvr>
                                        <p:cTn id="48" dur="1000"/>
                                        <p:tgtEl>
                                          <p:spTgt spid="25"/>
                                        </p:tgtEl>
                                      </p:cBhvr>
                                    </p:animEffect>
                                  </p:childTnLst>
                                </p:cTn>
                              </p:par>
                              <p:par>
                                <p:cTn id="49" presetID="52" presetClass="entr" presetSubtype="0"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Scale>
                                      <p:cBhvr>
                                        <p:cTn id="5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6"/>
                                        </p:tgtEl>
                                        <p:attrNameLst>
                                          <p:attrName>ppt_x</p:attrName>
                                          <p:attrName>ppt_y</p:attrName>
                                        </p:attrNameLst>
                                      </p:cBhvr>
                                    </p:animMotion>
                                    <p:animEffect transition="in" filter="fade">
                                      <p:cBhvr>
                                        <p:cTn id="5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Users\Administrator\Desktop\56d684a0446de.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4000"/>
                    </a14:imgEffect>
                  </a14:imgLayer>
                </a14:imgProps>
              </a:ext>
            </a:extLst>
          </a:blip>
          <a:srcRect/>
          <a:stretch>
            <a:fillRect/>
          </a:stretch>
        </p:blipFill>
        <p:spPr bwMode="auto">
          <a:xfrm>
            <a:off x="5408898" y="1484784"/>
            <a:ext cx="1444625" cy="1643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5159102" y="1930797"/>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rPr>
              <a:t>5</a:t>
            </a:r>
            <a:endParaRPr lang="en-US" altLang="zh-CN" sz="2800" dirty="0">
              <a:solidFill>
                <a:schemeClr val="tx1">
                  <a:lumMod val="65000"/>
                  <a:lumOff val="35000"/>
                </a:schemeClr>
              </a:solidFill>
              <a:latin typeface="Impact MT Std" pitchFamily="34" charset="0"/>
              <a:ea typeface="微软雅黑" panose="020B0503020204020204" pitchFamily="34" charset="-122"/>
              <a:sym typeface="方正兰亭黑_GBK" pitchFamily="2" charset="-122"/>
            </a:endParaRPr>
          </a:p>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TextBox 59"/>
          <p:cNvSpPr>
            <a:spLocks noChangeArrowheads="1"/>
          </p:cNvSpPr>
          <p:nvPr/>
        </p:nvSpPr>
        <p:spPr bwMode="auto">
          <a:xfrm flipH="1">
            <a:off x="4655046" y="3108428"/>
            <a:ext cx="2808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融资计划</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4"/>
          <p:cNvSpPr txBox="1">
            <a:spLocks noChangeArrowheads="1"/>
          </p:cNvSpPr>
          <p:nvPr/>
        </p:nvSpPr>
        <p:spPr bwMode="auto">
          <a:xfrm>
            <a:off x="4222998" y="4132810"/>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endPar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pic>
        <p:nvPicPr>
          <p:cNvPr id="21" name="Picture 8" descr="C:\Users\Administrator\Desktop\5726dbba6624d.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4000"/>
                    </a14:imgEffect>
                  </a14:imgLayer>
                </a14:imgProps>
              </a:ext>
            </a:extLst>
          </a:blip>
          <a:srcRect/>
          <a:stretch>
            <a:fillRect/>
          </a:stretch>
        </p:blipFill>
        <p:spPr bwMode="auto">
          <a:xfrm>
            <a:off x="8903518" y="47667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
                    </a14:imgEffect>
                  </a14:imgLayer>
                </a14:imgProps>
              </a:ext>
            </a:extLst>
          </a:blip>
          <a:srcRect/>
          <a:stretch>
            <a:fillRect/>
          </a:stretch>
        </p:blipFill>
        <p:spPr bwMode="auto">
          <a:xfrm>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Administrator\Desktop\56d684a0446de.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istrator\Desktop\56d684a0446de.png"/>
          <p:cNvPicPr>
            <a:picLocks noChangeAspect="1" noChangeArrowheads="1"/>
          </p:cNvPicPr>
          <p:nvPr/>
        </p:nvPicPr>
        <p:blipFill>
          <a:blip r:embed="rId12" cstate="screen">
            <a:extLst>
              <a:ext uri="{BEBA8EAE-BF5A-486C-A8C5-ECC9F3942E4B}">
                <a14:imgProps xmlns:a14="http://schemas.microsoft.com/office/drawing/2010/main">
                  <a14:imgLayer r:embed="rId11">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par>
                          <p:cTn id="10" fill="hold">
                            <p:stCondLst>
                              <p:cond delay="15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52"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Scale>
                                      <p:cBhvr>
                                        <p:cTn id="3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
                                        </p:tgtEl>
                                        <p:attrNameLst>
                                          <p:attrName>ppt_x</p:attrName>
                                          <p:attrName>ppt_y</p:attrName>
                                        </p:attrNameLst>
                                      </p:cBhvr>
                                    </p:animMotion>
                                    <p:animEffect transition="in" filter="fade">
                                      <p:cBhvr>
                                        <p:cTn id="33" dur="1000"/>
                                        <p:tgtEl>
                                          <p:spTgt spid="22"/>
                                        </p:tgtEl>
                                      </p:cBhvr>
                                    </p:animEffect>
                                  </p:childTnLst>
                                </p:cTn>
                              </p:par>
                              <p:par>
                                <p:cTn id="34" presetID="52" presetClass="entr" presetSubtype="0"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Scale>
                                      <p:cBhvr>
                                        <p:cTn id="3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5"/>
                                        </p:tgtEl>
                                        <p:attrNameLst>
                                          <p:attrName>ppt_x</p:attrName>
                                          <p:attrName>ppt_y</p:attrName>
                                        </p:attrNameLst>
                                      </p:cBhvr>
                                    </p:animMotion>
                                    <p:animEffect transition="in" filter="fade">
                                      <p:cBhvr>
                                        <p:cTn id="38" dur="1000"/>
                                        <p:tgtEl>
                                          <p:spTgt spid="25"/>
                                        </p:tgtEl>
                                      </p:cBhvr>
                                    </p:animEffect>
                                  </p:childTnLst>
                                </p:cTn>
                              </p:par>
                              <p:par>
                                <p:cTn id="39" presetID="52" presetClass="entr" presetSubtype="0" fill="hold" nodeType="withEffect">
                                  <p:stCondLst>
                                    <p:cond delay="500"/>
                                  </p:stCondLst>
                                  <p:childTnLst>
                                    <p:set>
                                      <p:cBhvr>
                                        <p:cTn id="40" dur="1" fill="hold">
                                          <p:stCondLst>
                                            <p:cond delay="0"/>
                                          </p:stCondLst>
                                        </p:cTn>
                                        <p:tgtEl>
                                          <p:spTgt spid="26"/>
                                        </p:tgtEl>
                                        <p:attrNameLst>
                                          <p:attrName>style.visibility</p:attrName>
                                        </p:attrNameLst>
                                      </p:cBhvr>
                                      <p:to>
                                        <p:strVal val="visible"/>
                                      </p:to>
                                    </p:set>
                                    <p:animScale>
                                      <p:cBhvr>
                                        <p:cTn id="4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6"/>
                                        </p:tgtEl>
                                        <p:attrNameLst>
                                          <p:attrName>ppt_x</p:attrName>
                                          <p:attrName>ppt_y</p:attrName>
                                        </p:attrNameLst>
                                      </p:cBhvr>
                                    </p:animMotion>
                                    <p:animEffect transition="in" filter="fade">
                                      <p:cBhvr>
                                        <p:cTn id="43" dur="1000"/>
                                        <p:tgtEl>
                                          <p:spTgt spid="26"/>
                                        </p:tgtEl>
                                      </p:cBhvr>
                                    </p:animEffect>
                                  </p:childTnLst>
                                </p:cTn>
                              </p:par>
                              <p:par>
                                <p:cTn id="44" presetID="52"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Scale>
                                      <p:cBhvr>
                                        <p:cTn id="4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3"/>
                                        </p:tgtEl>
                                        <p:attrNameLst>
                                          <p:attrName>ppt_x</p:attrName>
                                          <p:attrName>ppt_y</p:attrName>
                                        </p:attrNameLst>
                                      </p:cBhvr>
                                    </p:animMotion>
                                    <p:animEffect transition="in" filter="fade">
                                      <p:cBhvr>
                                        <p:cTn id="48" dur="1000"/>
                                        <p:tgtEl>
                                          <p:spTgt spid="23"/>
                                        </p:tgtEl>
                                      </p:cBhvr>
                                    </p:animEffect>
                                  </p:childTnLst>
                                </p:cTn>
                              </p:par>
                              <p:par>
                                <p:cTn id="49" presetID="52" presetClass="entr" presetSubtype="0" fill="hold" nodeType="withEffect">
                                  <p:stCondLst>
                                    <p:cond delay="500"/>
                                  </p:stCondLst>
                                  <p:childTnLst>
                                    <p:set>
                                      <p:cBhvr>
                                        <p:cTn id="50" dur="1" fill="hold">
                                          <p:stCondLst>
                                            <p:cond delay="0"/>
                                          </p:stCondLst>
                                        </p:cTn>
                                        <p:tgtEl>
                                          <p:spTgt spid="24"/>
                                        </p:tgtEl>
                                        <p:attrNameLst>
                                          <p:attrName>style.visibility</p:attrName>
                                        </p:attrNameLst>
                                      </p:cBhvr>
                                      <p:to>
                                        <p:strVal val="visible"/>
                                      </p:to>
                                    </p:set>
                                    <p:animScale>
                                      <p:cBhvr>
                                        <p:cTn id="5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4"/>
                                        </p:tgtEl>
                                        <p:attrNameLst>
                                          <p:attrName>ppt_x</p:attrName>
                                          <p:attrName>ppt_y</p:attrName>
                                        </p:attrNameLst>
                                      </p:cBhvr>
                                    </p:animMotion>
                                    <p:animEffect transition="in" filter="fade">
                                      <p:cBhvr>
                                        <p:cTn id="5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成本预算</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06_Laptop_Top View.psd"/>
          <p:cNvPicPr/>
          <p:nvPr/>
        </p:nvPicPr>
        <p:blipFill>
          <a:blip r:embed="rId1" cstate="screen"/>
          <a:stretch>
            <a:fillRect/>
          </a:stretch>
        </p:blipFill>
        <p:spPr>
          <a:xfrm>
            <a:off x="-2041698" y="1700808"/>
            <a:ext cx="4866016" cy="3744416"/>
          </a:xfrm>
          <a:prstGeom prst="rect">
            <a:avLst/>
          </a:prstGeom>
          <a:noFill/>
          <a:ln>
            <a:noFill/>
          </a:ln>
        </p:spPr>
      </p:pic>
      <p:sp>
        <p:nvSpPr>
          <p:cNvPr id="7" name="Text Box 7"/>
          <p:cNvSpPr txBox="1">
            <a:spLocks noChangeArrowheads="1"/>
          </p:cNvSpPr>
          <p:nvPr/>
        </p:nvSpPr>
        <p:spPr bwMode="gray">
          <a:xfrm>
            <a:off x="3483790" y="1628800"/>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Rectangle 5"/>
          <p:cNvSpPr/>
          <p:nvPr/>
        </p:nvSpPr>
        <p:spPr bwMode="auto">
          <a:xfrm>
            <a:off x="3557297" y="2075969"/>
            <a:ext cx="7532904" cy="92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字以内据统计每页幻灯片的最好控制在添加详细文本描述，建议与建议与标题相关并符合整体语言风格，语言描述尽量简洁标题相关并符合整体语言风格，语言描述尽量简洁生动。</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9" name="Oval 4"/>
          <p:cNvSpPr/>
          <p:nvPr/>
        </p:nvSpPr>
        <p:spPr>
          <a:xfrm>
            <a:off x="4078982" y="3068960"/>
            <a:ext cx="1188851" cy="11888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Impact MT Std" pitchFamily="34" charset="0"/>
                <a:ea typeface="微软雅黑" panose="020B0503020204020204" pitchFamily="34" charset="-122"/>
              </a:rPr>
              <a:t>85</a:t>
            </a:r>
            <a:r>
              <a:rPr lang="en-US" altLang="zh-CN" sz="2800" dirty="0">
                <a:latin typeface="Impact MT Std" pitchFamily="34" charset="0"/>
                <a:ea typeface="微软雅黑" panose="020B0503020204020204" pitchFamily="34" charset="-122"/>
              </a:rPr>
              <a:t>%</a:t>
            </a:r>
            <a:endParaRPr lang="id-ID" sz="2800" dirty="0">
              <a:latin typeface="Impact MT Std" pitchFamily="34" charset="0"/>
              <a:ea typeface="微软雅黑" panose="020B0503020204020204" pitchFamily="34" charset="-122"/>
            </a:endParaRPr>
          </a:p>
        </p:txBody>
      </p:sp>
      <p:grpSp>
        <p:nvGrpSpPr>
          <p:cNvPr id="10" name="Group 3"/>
          <p:cNvGrpSpPr/>
          <p:nvPr/>
        </p:nvGrpSpPr>
        <p:grpSpPr>
          <a:xfrm>
            <a:off x="3358902" y="4334561"/>
            <a:ext cx="2717176" cy="946322"/>
            <a:chOff x="8163822" y="2318337"/>
            <a:chExt cx="2321270" cy="946322"/>
          </a:xfrm>
        </p:grpSpPr>
        <p:sp>
          <p:nvSpPr>
            <p:cNvPr id="11" name="TextBox 10"/>
            <p:cNvSpPr txBox="1"/>
            <p:nvPr/>
          </p:nvSpPr>
          <p:spPr>
            <a:xfrm>
              <a:off x="8163822" y="2318337"/>
              <a:ext cx="2321270"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202740" y="2710661"/>
              <a:ext cx="2198251"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3" name="Oval 4"/>
          <p:cNvSpPr/>
          <p:nvPr/>
        </p:nvSpPr>
        <p:spPr>
          <a:xfrm>
            <a:off x="6671270" y="3068960"/>
            <a:ext cx="1188851" cy="11888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Impact MT Std" pitchFamily="34" charset="0"/>
                <a:ea typeface="微软雅黑" panose="020B0503020204020204" pitchFamily="34" charset="-122"/>
              </a:rPr>
              <a:t>95</a:t>
            </a:r>
            <a:r>
              <a:rPr lang="en-US" altLang="zh-CN" sz="2800" dirty="0">
                <a:latin typeface="Impact MT Std" pitchFamily="34" charset="0"/>
                <a:ea typeface="微软雅黑" panose="020B0503020204020204" pitchFamily="34" charset="-122"/>
              </a:rPr>
              <a:t>%</a:t>
            </a:r>
            <a:endParaRPr lang="id-ID" sz="2800" dirty="0">
              <a:latin typeface="Impact MT Std" pitchFamily="34" charset="0"/>
              <a:ea typeface="微软雅黑" panose="020B0503020204020204" pitchFamily="34" charset="-122"/>
            </a:endParaRPr>
          </a:p>
        </p:txBody>
      </p:sp>
      <p:grpSp>
        <p:nvGrpSpPr>
          <p:cNvPr id="14" name="Group 3"/>
          <p:cNvGrpSpPr/>
          <p:nvPr/>
        </p:nvGrpSpPr>
        <p:grpSpPr>
          <a:xfrm>
            <a:off x="5951190" y="4334561"/>
            <a:ext cx="2717176" cy="946322"/>
            <a:chOff x="8163822" y="2318337"/>
            <a:chExt cx="2321270" cy="946322"/>
          </a:xfrm>
        </p:grpSpPr>
        <p:sp>
          <p:nvSpPr>
            <p:cNvPr id="15" name="TextBox 14"/>
            <p:cNvSpPr txBox="1"/>
            <p:nvPr/>
          </p:nvSpPr>
          <p:spPr>
            <a:xfrm>
              <a:off x="8163822" y="2318337"/>
              <a:ext cx="2321270"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202740" y="2710661"/>
              <a:ext cx="2198251"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7" name="Oval 4"/>
          <p:cNvSpPr/>
          <p:nvPr/>
        </p:nvSpPr>
        <p:spPr>
          <a:xfrm>
            <a:off x="9191550" y="3068960"/>
            <a:ext cx="1188851" cy="11888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Impact MT Std" pitchFamily="34" charset="0"/>
                <a:ea typeface="微软雅黑" panose="020B0503020204020204" pitchFamily="34" charset="-122"/>
              </a:rPr>
              <a:t>95</a:t>
            </a:r>
            <a:r>
              <a:rPr lang="en-US" altLang="zh-CN" sz="2800" dirty="0">
                <a:latin typeface="Impact MT Std" pitchFamily="34" charset="0"/>
                <a:ea typeface="微软雅黑" panose="020B0503020204020204" pitchFamily="34" charset="-122"/>
              </a:rPr>
              <a:t>%</a:t>
            </a:r>
            <a:endParaRPr lang="id-ID" sz="2800" dirty="0">
              <a:latin typeface="Impact MT Std" pitchFamily="34" charset="0"/>
              <a:ea typeface="微软雅黑" panose="020B0503020204020204" pitchFamily="34" charset="-122"/>
            </a:endParaRPr>
          </a:p>
        </p:txBody>
      </p:sp>
      <p:grpSp>
        <p:nvGrpSpPr>
          <p:cNvPr id="18" name="Group 3"/>
          <p:cNvGrpSpPr/>
          <p:nvPr/>
        </p:nvGrpSpPr>
        <p:grpSpPr>
          <a:xfrm>
            <a:off x="8471470" y="4334561"/>
            <a:ext cx="2717176" cy="946322"/>
            <a:chOff x="8163822" y="2318337"/>
            <a:chExt cx="2321270" cy="946322"/>
          </a:xfrm>
        </p:grpSpPr>
        <p:sp>
          <p:nvSpPr>
            <p:cNvPr id="19" name="TextBox 18"/>
            <p:cNvSpPr txBox="1"/>
            <p:nvPr/>
          </p:nvSpPr>
          <p:spPr>
            <a:xfrm>
              <a:off x="8163822" y="2318337"/>
              <a:ext cx="2321270"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202740" y="2710661"/>
              <a:ext cx="2198251"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275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375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475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P spid="8" grpId="0"/>
      <p:bldP spid="9" grpId="0" animBg="1"/>
      <p:bldP spid="13"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资金缺口</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object  26"/>
          <p:cNvSpPr/>
          <p:nvPr/>
        </p:nvSpPr>
        <p:spPr>
          <a:xfrm>
            <a:off x="1260576" y="2508745"/>
            <a:ext cx="603250" cy="160020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7" name="object  27"/>
          <p:cNvSpPr/>
          <p:nvPr/>
        </p:nvSpPr>
        <p:spPr>
          <a:xfrm flipV="1">
            <a:off x="1260576" y="4121642"/>
            <a:ext cx="603250" cy="420984"/>
          </a:xfrm>
          <a:prstGeom prst="round2Same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mpact MT Std" pitchFamily="34" charset="0"/>
              <a:ea typeface="微软雅黑" panose="020B0503020204020204" pitchFamily="34" charset="-122"/>
            </a:endParaRPr>
          </a:p>
        </p:txBody>
      </p:sp>
      <p:sp>
        <p:nvSpPr>
          <p:cNvPr id="8" name="object  39"/>
          <p:cNvSpPr/>
          <p:nvPr/>
        </p:nvSpPr>
        <p:spPr>
          <a:xfrm>
            <a:off x="2168097" y="3023095"/>
            <a:ext cx="603250" cy="108585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9" name="object  40"/>
          <p:cNvSpPr/>
          <p:nvPr/>
        </p:nvSpPr>
        <p:spPr>
          <a:xfrm flipV="1">
            <a:off x="2168097" y="4121643"/>
            <a:ext cx="603250" cy="749301"/>
          </a:xfrm>
          <a:prstGeom prst="round2Same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10" name="object  42"/>
          <p:cNvSpPr/>
          <p:nvPr/>
        </p:nvSpPr>
        <p:spPr>
          <a:xfrm>
            <a:off x="3080380" y="1993029"/>
            <a:ext cx="603250" cy="2115916"/>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11" name="object  43"/>
          <p:cNvSpPr/>
          <p:nvPr/>
        </p:nvSpPr>
        <p:spPr>
          <a:xfrm flipV="1">
            <a:off x="3080380" y="4121641"/>
            <a:ext cx="603250" cy="460520"/>
          </a:xfrm>
          <a:prstGeom prst="round2Same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12" name="object  45"/>
          <p:cNvSpPr/>
          <p:nvPr/>
        </p:nvSpPr>
        <p:spPr>
          <a:xfrm>
            <a:off x="3992664" y="3462733"/>
            <a:ext cx="603250" cy="646212"/>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13" name="object  46"/>
          <p:cNvSpPr/>
          <p:nvPr/>
        </p:nvSpPr>
        <p:spPr>
          <a:xfrm flipV="1">
            <a:off x="3992664" y="4121644"/>
            <a:ext cx="603250" cy="921035"/>
          </a:xfrm>
          <a:prstGeom prst="round2Same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MT Std" pitchFamily="34" charset="0"/>
              <a:ea typeface="微软雅黑" panose="020B0503020204020204" pitchFamily="34" charset="-122"/>
            </a:endParaRPr>
          </a:p>
        </p:txBody>
      </p:sp>
      <p:sp>
        <p:nvSpPr>
          <p:cNvPr id="14" name="object  47"/>
          <p:cNvSpPr txBox="1"/>
          <p:nvPr/>
        </p:nvSpPr>
        <p:spPr>
          <a:xfrm>
            <a:off x="1243114" y="2508745"/>
            <a:ext cx="638174"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60%</a:t>
            </a:r>
            <a:endParaRPr lang="en-US" sz="1400" dirty="0">
              <a:solidFill>
                <a:schemeClr val="bg1"/>
              </a:solidFill>
              <a:latin typeface="Impact MT Std" pitchFamily="34" charset="0"/>
              <a:ea typeface="微软雅黑" panose="020B0503020204020204" pitchFamily="34" charset="-122"/>
            </a:endParaRPr>
          </a:p>
        </p:txBody>
      </p:sp>
      <p:sp>
        <p:nvSpPr>
          <p:cNvPr id="15" name="object  68"/>
          <p:cNvSpPr txBox="1"/>
          <p:nvPr/>
        </p:nvSpPr>
        <p:spPr>
          <a:xfrm>
            <a:off x="1198662" y="4220536"/>
            <a:ext cx="768351"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- 15%</a:t>
            </a:r>
            <a:endParaRPr lang="en-US" sz="1400" dirty="0">
              <a:solidFill>
                <a:schemeClr val="bg1"/>
              </a:solidFill>
              <a:latin typeface="Impact MT Std" pitchFamily="34" charset="0"/>
              <a:ea typeface="微软雅黑" panose="020B0503020204020204" pitchFamily="34" charset="-122"/>
            </a:endParaRPr>
          </a:p>
        </p:txBody>
      </p:sp>
      <p:sp>
        <p:nvSpPr>
          <p:cNvPr id="16" name="object  54"/>
          <p:cNvSpPr txBox="1"/>
          <p:nvPr/>
        </p:nvSpPr>
        <p:spPr>
          <a:xfrm>
            <a:off x="2150635" y="3023095"/>
            <a:ext cx="638174"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50%</a:t>
            </a:r>
            <a:endParaRPr lang="en-US" sz="1400" dirty="0">
              <a:solidFill>
                <a:schemeClr val="bg1"/>
              </a:solidFill>
              <a:latin typeface="Impact MT Std" pitchFamily="34" charset="0"/>
              <a:ea typeface="微软雅黑" panose="020B0503020204020204" pitchFamily="34" charset="-122"/>
            </a:endParaRPr>
          </a:p>
        </p:txBody>
      </p:sp>
      <p:sp>
        <p:nvSpPr>
          <p:cNvPr id="17" name="object  58"/>
          <p:cNvSpPr txBox="1"/>
          <p:nvPr/>
        </p:nvSpPr>
        <p:spPr>
          <a:xfrm>
            <a:off x="3062918" y="1993029"/>
            <a:ext cx="638174"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80%</a:t>
            </a:r>
            <a:endParaRPr lang="en-US" sz="1400" dirty="0">
              <a:solidFill>
                <a:schemeClr val="bg1"/>
              </a:solidFill>
              <a:latin typeface="Impact MT Std" pitchFamily="34" charset="0"/>
              <a:ea typeface="微软雅黑" panose="020B0503020204020204" pitchFamily="34" charset="-122"/>
            </a:endParaRPr>
          </a:p>
        </p:txBody>
      </p:sp>
      <p:sp>
        <p:nvSpPr>
          <p:cNvPr id="18" name="object  65"/>
          <p:cNvSpPr txBox="1"/>
          <p:nvPr/>
        </p:nvSpPr>
        <p:spPr>
          <a:xfrm>
            <a:off x="3979964" y="3462733"/>
            <a:ext cx="638174"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35%</a:t>
            </a:r>
            <a:endParaRPr lang="en-US" sz="1400" dirty="0">
              <a:solidFill>
                <a:schemeClr val="bg1"/>
              </a:solidFill>
              <a:latin typeface="Impact MT Std" pitchFamily="34" charset="0"/>
              <a:ea typeface="微软雅黑" panose="020B0503020204020204" pitchFamily="34" charset="-122"/>
            </a:endParaRPr>
          </a:p>
        </p:txBody>
      </p:sp>
      <p:sp>
        <p:nvSpPr>
          <p:cNvPr id="19" name="object  66"/>
          <p:cNvSpPr txBox="1"/>
          <p:nvPr/>
        </p:nvSpPr>
        <p:spPr>
          <a:xfrm>
            <a:off x="2082107" y="4542626"/>
            <a:ext cx="775229"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- 40%</a:t>
            </a:r>
            <a:endParaRPr lang="en-US" sz="1400" dirty="0">
              <a:solidFill>
                <a:schemeClr val="bg1"/>
              </a:solidFill>
              <a:latin typeface="Impact MT Std" pitchFamily="34" charset="0"/>
              <a:ea typeface="微软雅黑" panose="020B0503020204020204" pitchFamily="34" charset="-122"/>
            </a:endParaRPr>
          </a:p>
        </p:txBody>
      </p:sp>
      <p:sp>
        <p:nvSpPr>
          <p:cNvPr id="20" name="object  67"/>
          <p:cNvSpPr txBox="1"/>
          <p:nvPr/>
        </p:nvSpPr>
        <p:spPr>
          <a:xfrm>
            <a:off x="2993332" y="4274384"/>
            <a:ext cx="777346"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- 20%</a:t>
            </a:r>
            <a:endParaRPr lang="en-US" sz="1400" dirty="0">
              <a:solidFill>
                <a:schemeClr val="bg1"/>
              </a:solidFill>
              <a:latin typeface="Impact MT Std" pitchFamily="34" charset="0"/>
              <a:ea typeface="微软雅黑" panose="020B0503020204020204" pitchFamily="34" charset="-122"/>
            </a:endParaRPr>
          </a:p>
        </p:txBody>
      </p:sp>
      <p:sp>
        <p:nvSpPr>
          <p:cNvPr id="21" name="object  69"/>
          <p:cNvSpPr txBox="1"/>
          <p:nvPr/>
        </p:nvSpPr>
        <p:spPr>
          <a:xfrm>
            <a:off x="3942658" y="4726326"/>
            <a:ext cx="703262" cy="307777"/>
          </a:xfrm>
          <a:prstGeom prst="rect">
            <a:avLst/>
          </a:prstGeom>
          <a:noFill/>
        </p:spPr>
        <p:txBody>
          <a:bodyPr wrap="square" rtlCol="0">
            <a:spAutoFit/>
          </a:bodyPr>
          <a:lstStyle/>
          <a:p>
            <a:pPr algn="ctr"/>
            <a:r>
              <a:rPr lang="en-US" sz="1400" dirty="0">
                <a:solidFill>
                  <a:schemeClr val="bg1"/>
                </a:solidFill>
                <a:latin typeface="Impact MT Std" pitchFamily="34" charset="0"/>
                <a:ea typeface="微软雅黑" panose="020B0503020204020204" pitchFamily="34" charset="-122"/>
              </a:rPr>
              <a:t>- 45%</a:t>
            </a:r>
            <a:endParaRPr lang="en-US" sz="1400" dirty="0">
              <a:solidFill>
                <a:schemeClr val="bg1"/>
              </a:solidFill>
              <a:latin typeface="Impact MT Std" pitchFamily="34" charset="0"/>
              <a:ea typeface="微软雅黑" panose="020B0503020204020204" pitchFamily="34" charset="-122"/>
            </a:endParaRPr>
          </a:p>
        </p:txBody>
      </p:sp>
      <p:sp>
        <p:nvSpPr>
          <p:cNvPr id="22" name="object  78"/>
          <p:cNvSpPr txBox="1"/>
          <p:nvPr/>
        </p:nvSpPr>
        <p:spPr>
          <a:xfrm>
            <a:off x="3942658" y="5042679"/>
            <a:ext cx="72390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Impact MT Std" pitchFamily="34" charset="0"/>
                <a:ea typeface="微软雅黑" panose="020B0503020204020204" pitchFamily="34" charset="-122"/>
              </a:rPr>
              <a:t>关键字</a:t>
            </a:r>
            <a:endParaRPr lang="en-US" altLang="zh-CN" sz="1050" dirty="0">
              <a:solidFill>
                <a:schemeClr val="tx1">
                  <a:lumMod val="75000"/>
                  <a:lumOff val="25000"/>
                </a:schemeClr>
              </a:solidFill>
              <a:latin typeface="Impact MT Std" pitchFamily="34" charset="0"/>
              <a:ea typeface="微软雅黑" panose="020B0503020204020204" pitchFamily="34" charset="-122"/>
            </a:endParaRPr>
          </a:p>
        </p:txBody>
      </p:sp>
      <p:sp>
        <p:nvSpPr>
          <p:cNvPr id="23" name="object  79"/>
          <p:cNvSpPr txBox="1"/>
          <p:nvPr/>
        </p:nvSpPr>
        <p:spPr>
          <a:xfrm>
            <a:off x="1220888" y="4534964"/>
            <a:ext cx="72390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Impact MT Std" pitchFamily="34" charset="0"/>
                <a:ea typeface="微软雅黑" panose="020B0503020204020204" pitchFamily="34" charset="-122"/>
              </a:rPr>
              <a:t>关键字</a:t>
            </a:r>
            <a:endParaRPr lang="en-US" sz="1050" dirty="0">
              <a:solidFill>
                <a:schemeClr val="tx1">
                  <a:lumMod val="75000"/>
                  <a:lumOff val="25000"/>
                </a:schemeClr>
              </a:solidFill>
              <a:latin typeface="Impact MT Std" pitchFamily="34" charset="0"/>
              <a:ea typeface="微软雅黑" panose="020B0503020204020204" pitchFamily="34" charset="-122"/>
            </a:endParaRPr>
          </a:p>
        </p:txBody>
      </p:sp>
      <p:sp>
        <p:nvSpPr>
          <p:cNvPr id="24" name="object  80"/>
          <p:cNvSpPr txBox="1"/>
          <p:nvPr/>
        </p:nvSpPr>
        <p:spPr>
          <a:xfrm>
            <a:off x="2093982" y="4868638"/>
            <a:ext cx="72390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Impact MT Std" pitchFamily="34" charset="0"/>
                <a:ea typeface="微软雅黑" panose="020B0503020204020204" pitchFamily="34" charset="-122"/>
              </a:rPr>
              <a:t>关键字</a:t>
            </a:r>
            <a:endParaRPr lang="en-US" altLang="zh-CN" sz="1050" dirty="0">
              <a:solidFill>
                <a:schemeClr val="tx1">
                  <a:lumMod val="75000"/>
                  <a:lumOff val="25000"/>
                </a:schemeClr>
              </a:solidFill>
              <a:latin typeface="Impact MT Std" pitchFamily="34" charset="0"/>
              <a:ea typeface="微软雅黑" panose="020B0503020204020204" pitchFamily="34" charset="-122"/>
            </a:endParaRPr>
          </a:p>
        </p:txBody>
      </p:sp>
      <p:sp>
        <p:nvSpPr>
          <p:cNvPr id="25" name="object  81"/>
          <p:cNvSpPr txBox="1"/>
          <p:nvPr/>
        </p:nvSpPr>
        <p:spPr>
          <a:xfrm>
            <a:off x="3020055" y="4585647"/>
            <a:ext cx="72390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Impact MT Std" pitchFamily="34" charset="0"/>
                <a:ea typeface="微软雅黑" panose="020B0503020204020204" pitchFamily="34" charset="-122"/>
              </a:rPr>
              <a:t>关键字</a:t>
            </a:r>
            <a:endParaRPr lang="en-US" altLang="zh-CN" sz="1050" dirty="0">
              <a:solidFill>
                <a:schemeClr val="tx1">
                  <a:lumMod val="75000"/>
                  <a:lumOff val="25000"/>
                </a:schemeClr>
              </a:solidFill>
              <a:latin typeface="Impact MT Std" pitchFamily="34" charset="0"/>
              <a:ea typeface="微软雅黑" panose="020B0503020204020204" pitchFamily="34" charset="-122"/>
            </a:endParaRPr>
          </a:p>
        </p:txBody>
      </p:sp>
      <p:sp>
        <p:nvSpPr>
          <p:cNvPr id="26" name="Text Box 7"/>
          <p:cNvSpPr txBox="1">
            <a:spLocks noChangeArrowheads="1"/>
          </p:cNvSpPr>
          <p:nvPr/>
        </p:nvSpPr>
        <p:spPr bwMode="gray">
          <a:xfrm>
            <a:off x="5087094" y="1480171"/>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7" name="Rectangle 5"/>
          <p:cNvSpPr/>
          <p:nvPr/>
        </p:nvSpPr>
        <p:spPr bwMode="auto">
          <a:xfrm>
            <a:off x="5160601" y="1880281"/>
            <a:ext cx="5900159"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分钟之内。此处添加详细文本描述，建议与标题相关并符合整体语言风格，语言描述尽量简洁生动。尽量将每页幻灯片的每页幻灯片的最好控制在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28" name="Text Box 7"/>
          <p:cNvSpPr txBox="1">
            <a:spLocks noChangeArrowheads="1"/>
          </p:cNvSpPr>
          <p:nvPr/>
        </p:nvSpPr>
        <p:spPr bwMode="gray">
          <a:xfrm>
            <a:off x="5090092" y="3280371"/>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Rectangle 5"/>
          <p:cNvSpPr/>
          <p:nvPr/>
        </p:nvSpPr>
        <p:spPr bwMode="auto">
          <a:xfrm>
            <a:off x="5163599" y="3680482"/>
            <a:ext cx="5900159"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30" name="Text Box 7"/>
          <p:cNvSpPr txBox="1">
            <a:spLocks noChangeArrowheads="1"/>
          </p:cNvSpPr>
          <p:nvPr/>
        </p:nvSpPr>
        <p:spPr bwMode="gray">
          <a:xfrm>
            <a:off x="5090092" y="4328553"/>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Rectangle 5"/>
          <p:cNvSpPr/>
          <p:nvPr/>
        </p:nvSpPr>
        <p:spPr bwMode="auto">
          <a:xfrm>
            <a:off x="5163599" y="4728664"/>
            <a:ext cx="5900159"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16" presetClass="entr" presetSubtype="2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childTnLst>
                          </p:cTn>
                        </p:par>
                        <p:par>
                          <p:cTn id="32" fill="hold">
                            <p:stCondLst>
                              <p:cond delay="175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16" presetClass="entr" presetSubtype="2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Horizontal)">
                                      <p:cBhvr>
                                        <p:cTn id="39" dur="500"/>
                                        <p:tgtEl>
                                          <p:spTgt spid="15"/>
                                        </p:tgtEl>
                                      </p:cBhvr>
                                    </p:animEffect>
                                  </p:childTnLst>
                                </p:cTn>
                              </p:par>
                            </p:childTnLst>
                          </p:cTn>
                        </p:par>
                        <p:par>
                          <p:cTn id="40" fill="hold">
                            <p:stCondLst>
                              <p:cond delay="2250"/>
                            </p:stCondLst>
                            <p:childTnLst>
                              <p:par>
                                <p:cTn id="41" presetID="16" presetClass="entr" presetSubtype="2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Horizontal)">
                                      <p:cBhvr>
                                        <p:cTn id="43" dur="500"/>
                                        <p:tgtEl>
                                          <p:spTgt spid="23"/>
                                        </p:tgtEl>
                                      </p:cBhvr>
                                    </p:animEffect>
                                  </p:childTnLst>
                                </p:cTn>
                              </p:par>
                            </p:childTnLst>
                          </p:cTn>
                        </p:par>
                        <p:par>
                          <p:cTn id="44" fill="hold">
                            <p:stCondLst>
                              <p:cond delay="2750"/>
                            </p:stCondLst>
                            <p:childTnLst>
                              <p:par>
                                <p:cTn id="45" presetID="2"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0-#ppt_h/2"/>
                                          </p:val>
                                        </p:tav>
                                        <p:tav tm="100000">
                                          <p:val>
                                            <p:strVal val="#ppt_y"/>
                                          </p:val>
                                        </p:tav>
                                      </p:tavLst>
                                    </p:anim>
                                  </p:childTnLst>
                                </p:cTn>
                              </p:par>
                              <p:par>
                                <p:cTn id="49" presetID="16" presetClass="entr" presetSubtype="2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Horizontal)">
                                      <p:cBhvr>
                                        <p:cTn id="51" dur="500"/>
                                        <p:tgtEl>
                                          <p:spTgt spid="16"/>
                                        </p:tgtEl>
                                      </p:cBhvr>
                                    </p:animEffect>
                                  </p:childTnLst>
                                </p:cTn>
                              </p:par>
                            </p:childTnLst>
                          </p:cTn>
                        </p:par>
                        <p:par>
                          <p:cTn id="52" fill="hold">
                            <p:stCondLst>
                              <p:cond delay="3250"/>
                            </p:stCondLst>
                            <p:childTnLst>
                              <p:par>
                                <p:cTn id="53" presetID="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16" presetClass="entr" presetSubtype="2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Horizontal)">
                                      <p:cBhvr>
                                        <p:cTn id="59" dur="500"/>
                                        <p:tgtEl>
                                          <p:spTgt spid="19"/>
                                        </p:tgtEl>
                                      </p:cBhvr>
                                    </p:animEffect>
                                  </p:childTnLst>
                                </p:cTn>
                              </p:par>
                            </p:childTnLst>
                          </p:cTn>
                        </p:par>
                        <p:par>
                          <p:cTn id="60" fill="hold">
                            <p:stCondLst>
                              <p:cond delay="3750"/>
                            </p:stCondLst>
                            <p:childTnLst>
                              <p:par>
                                <p:cTn id="61" presetID="16" presetClass="entr" presetSubtype="2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Horizontal)">
                                      <p:cBhvr>
                                        <p:cTn id="63" dur="500"/>
                                        <p:tgtEl>
                                          <p:spTgt spid="24"/>
                                        </p:tgtEl>
                                      </p:cBhvr>
                                    </p:animEffect>
                                  </p:childTnLst>
                                </p:cTn>
                              </p:par>
                            </p:childTnLst>
                          </p:cTn>
                        </p:par>
                        <p:par>
                          <p:cTn id="64" fill="hold">
                            <p:stCondLst>
                              <p:cond delay="4250"/>
                            </p:stCondLst>
                            <p:childTnLst>
                              <p:par>
                                <p:cTn id="65" presetID="2" presetClass="entr" presetSubtype="1"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par>
                                <p:cTn id="69" presetID="16" presetClass="entr" presetSubtype="2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Horizontal)">
                                      <p:cBhvr>
                                        <p:cTn id="71" dur="500"/>
                                        <p:tgtEl>
                                          <p:spTgt spid="17"/>
                                        </p:tgtEl>
                                      </p:cBhvr>
                                    </p:animEffect>
                                  </p:childTnLst>
                                </p:cTn>
                              </p:par>
                            </p:childTnLst>
                          </p:cTn>
                        </p:par>
                        <p:par>
                          <p:cTn id="72" fill="hold">
                            <p:stCondLst>
                              <p:cond delay="4750"/>
                            </p:stCondLst>
                            <p:childTnLst>
                              <p:par>
                                <p:cTn id="73" presetID="2" presetClass="entr" presetSubtype="4"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16" presetClass="entr" presetSubtype="26"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Horizontal)">
                                      <p:cBhvr>
                                        <p:cTn id="79" dur="500"/>
                                        <p:tgtEl>
                                          <p:spTgt spid="20"/>
                                        </p:tgtEl>
                                      </p:cBhvr>
                                    </p:animEffect>
                                  </p:childTnLst>
                                </p:cTn>
                              </p:par>
                            </p:childTnLst>
                          </p:cTn>
                        </p:par>
                        <p:par>
                          <p:cTn id="80" fill="hold">
                            <p:stCondLst>
                              <p:cond delay="5250"/>
                            </p:stCondLst>
                            <p:childTnLst>
                              <p:par>
                                <p:cTn id="81" presetID="16" presetClass="entr" presetSubtype="26"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arn(inHorizontal)">
                                      <p:cBhvr>
                                        <p:cTn id="83" dur="500"/>
                                        <p:tgtEl>
                                          <p:spTgt spid="25"/>
                                        </p:tgtEl>
                                      </p:cBhvr>
                                    </p:animEffect>
                                  </p:childTnLst>
                                </p:cTn>
                              </p:par>
                            </p:childTnLst>
                          </p:cTn>
                        </p:par>
                        <p:par>
                          <p:cTn id="84" fill="hold">
                            <p:stCondLst>
                              <p:cond delay="5750"/>
                            </p:stCondLst>
                            <p:childTnLst>
                              <p:par>
                                <p:cTn id="85" presetID="2" presetClass="entr" presetSubtype="1"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0-#ppt_h/2"/>
                                          </p:val>
                                        </p:tav>
                                        <p:tav tm="100000">
                                          <p:val>
                                            <p:strVal val="#ppt_y"/>
                                          </p:val>
                                        </p:tav>
                                      </p:tavLst>
                                    </p:anim>
                                  </p:childTnLst>
                                </p:cTn>
                              </p:par>
                              <p:par>
                                <p:cTn id="89" presetID="16" presetClass="entr" presetSubtype="2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Horizontal)">
                                      <p:cBhvr>
                                        <p:cTn id="91" dur="500"/>
                                        <p:tgtEl>
                                          <p:spTgt spid="18"/>
                                        </p:tgtEl>
                                      </p:cBhvr>
                                    </p:animEffect>
                                  </p:childTnLst>
                                </p:cTn>
                              </p:par>
                            </p:childTnLst>
                          </p:cTn>
                        </p:par>
                        <p:par>
                          <p:cTn id="92" fill="hold">
                            <p:stCondLst>
                              <p:cond delay="6250"/>
                            </p:stCondLst>
                            <p:childTnLst>
                              <p:par>
                                <p:cTn id="93" presetID="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1+#ppt_h/2"/>
                                          </p:val>
                                        </p:tav>
                                        <p:tav tm="100000">
                                          <p:val>
                                            <p:strVal val="#ppt_y"/>
                                          </p:val>
                                        </p:tav>
                                      </p:tavLst>
                                    </p:anim>
                                  </p:childTnLst>
                                </p:cTn>
                              </p:par>
                              <p:par>
                                <p:cTn id="97" presetID="16" presetClass="entr" presetSubtype="26"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barn(inHorizontal)">
                                      <p:cBhvr>
                                        <p:cTn id="99" dur="500"/>
                                        <p:tgtEl>
                                          <p:spTgt spid="21"/>
                                        </p:tgtEl>
                                      </p:cBhvr>
                                    </p:animEffect>
                                  </p:childTnLst>
                                </p:cTn>
                              </p:par>
                            </p:childTnLst>
                          </p:cTn>
                        </p:par>
                        <p:par>
                          <p:cTn id="100" fill="hold">
                            <p:stCondLst>
                              <p:cond delay="6750"/>
                            </p:stCondLst>
                            <p:childTnLst>
                              <p:par>
                                <p:cTn id="101" presetID="16" presetClass="entr" presetSubtype="2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barn(inHorizontal)">
                                      <p:cBhvr>
                                        <p:cTn id="103" dur="500"/>
                                        <p:tgtEl>
                                          <p:spTgt spid="22"/>
                                        </p:tgtEl>
                                      </p:cBhvr>
                                    </p:animEffect>
                                  </p:childTnLst>
                                </p:cTn>
                              </p:par>
                            </p:childTnLst>
                          </p:cTn>
                        </p:par>
                        <p:par>
                          <p:cTn id="104" fill="hold">
                            <p:stCondLst>
                              <p:cond delay="7250"/>
                            </p:stCondLst>
                            <p:childTnLst>
                              <p:par>
                                <p:cTn id="105" presetID="22" presetClass="entr" presetSubtype="8"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left)">
                                      <p:cBhvr>
                                        <p:cTn id="107" dur="500"/>
                                        <p:tgtEl>
                                          <p:spTgt spid="26"/>
                                        </p:tgtEl>
                                      </p:cBhvr>
                                    </p:animEffect>
                                  </p:childTnLst>
                                </p:cTn>
                              </p:par>
                              <p:par>
                                <p:cTn id="108" presetID="22" presetClass="entr" presetSubtype="8" fill="hold" grpId="0" nodeType="withEffect">
                                  <p:stCondLst>
                                    <p:cond delay="50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par>
                          <p:cTn id="111" fill="hold">
                            <p:stCondLst>
                              <p:cond delay="7750"/>
                            </p:stCondLst>
                            <p:childTnLst>
                              <p:par>
                                <p:cTn id="112" presetID="22" presetClass="entr" presetSubtype="8"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left)">
                                      <p:cBhvr>
                                        <p:cTn id="114" dur="500"/>
                                        <p:tgtEl>
                                          <p:spTgt spid="28"/>
                                        </p:tgtEl>
                                      </p:cBhvr>
                                    </p:animEffect>
                                  </p:childTnLst>
                                </p:cTn>
                              </p:par>
                              <p:par>
                                <p:cTn id="115" presetID="22" presetClass="entr" presetSubtype="8" fill="hold" grpId="0" nodeType="withEffect">
                                  <p:stCondLst>
                                    <p:cond delay="50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500"/>
                                        <p:tgtEl>
                                          <p:spTgt spid="29"/>
                                        </p:tgtEl>
                                      </p:cBhvr>
                                    </p:animEffect>
                                  </p:childTnLst>
                                </p:cTn>
                              </p:par>
                            </p:childTnLst>
                          </p:cTn>
                        </p:par>
                        <p:par>
                          <p:cTn id="118" fill="hold">
                            <p:stCondLst>
                              <p:cond delay="8250"/>
                            </p:stCondLst>
                            <p:childTnLst>
                              <p:par>
                                <p:cTn id="119" presetID="22" presetClass="entr" presetSubtype="8"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500"/>
                                        <p:tgtEl>
                                          <p:spTgt spid="30"/>
                                        </p:tgtEl>
                                      </p:cBhvr>
                                    </p:animEffect>
                                  </p:childTnLst>
                                </p:cTn>
                              </p:par>
                              <p:par>
                                <p:cTn id="122" presetID="22" presetClass="entr" presetSubtype="8" fill="hold" grpId="0" nodeType="withEffect">
                                  <p:stCondLst>
                                    <p:cond delay="50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融资计划</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6671270" y="1628800"/>
            <a:ext cx="4464496" cy="3096344"/>
          </a:xfrm>
          <a:prstGeom prst="rect">
            <a:avLst/>
          </a:pr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1351790" y="1637184"/>
            <a:ext cx="843385" cy="1026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0" y="1628800"/>
            <a:ext cx="6455246" cy="30963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gray">
          <a:xfrm>
            <a:off x="622598" y="1859347"/>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14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Rectangle 5"/>
          <p:cNvSpPr/>
          <p:nvPr/>
        </p:nvSpPr>
        <p:spPr bwMode="auto">
          <a:xfrm>
            <a:off x="696105" y="2338504"/>
            <a:ext cx="5183077"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分钟之内。此处添加详细文本描述，建议与标题相关并符合整体语言风格，语言描述尽量简洁生动。尽量将每页幻灯片的每页幻灯片的最好控制在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p:txBody>
      </p:sp>
      <p:sp>
        <p:nvSpPr>
          <p:cNvPr id="11" name="圆角矩形 19"/>
          <p:cNvSpPr>
            <a:spLocks noChangeAspect="1" noChangeArrowheads="1"/>
          </p:cNvSpPr>
          <p:nvPr/>
        </p:nvSpPr>
        <p:spPr bwMode="auto">
          <a:xfrm>
            <a:off x="841375" y="5048370"/>
            <a:ext cx="720725" cy="719138"/>
          </a:xfrm>
          <a:prstGeom prst="roundRect">
            <a:avLst>
              <a:gd name="adj" fmla="val 30000"/>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微软雅黑" panose="020B0503020204020204" pitchFamily="34" charset="-122"/>
            </a:endParaRPr>
          </a:p>
        </p:txBody>
      </p:sp>
      <p:sp>
        <p:nvSpPr>
          <p:cNvPr id="12" name="圆角矩形 20"/>
          <p:cNvSpPr>
            <a:spLocks noChangeAspect="1" noChangeArrowheads="1"/>
          </p:cNvSpPr>
          <p:nvPr/>
        </p:nvSpPr>
        <p:spPr bwMode="auto">
          <a:xfrm>
            <a:off x="6097588" y="5048370"/>
            <a:ext cx="720725" cy="719138"/>
          </a:xfrm>
          <a:prstGeom prst="roundRect">
            <a:avLst>
              <a:gd name="adj" fmla="val 30000"/>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微软雅黑" panose="020B0503020204020204" pitchFamily="34" charset="-122"/>
            </a:endParaRPr>
          </a:p>
        </p:txBody>
      </p:sp>
      <p:pic>
        <p:nvPicPr>
          <p:cNvPr id="13" name="Group 4"/>
          <p:cNvPicPr>
            <a:picLocks noChangeAspect="1" noChangeArrowheads="1"/>
          </p:cNvPicPr>
          <p:nvPr/>
        </p:nvPicPr>
        <p:blipFill>
          <a:blip r:embed="rId2"/>
          <a:srcRect/>
          <a:stretch>
            <a:fillRect/>
          </a:stretch>
        </p:blipFill>
        <p:spPr bwMode="auto">
          <a:xfrm>
            <a:off x="933450" y="5142033"/>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oup 5"/>
          <p:cNvPicPr>
            <a:picLocks noChangeAspect="1" noChangeArrowheads="1"/>
          </p:cNvPicPr>
          <p:nvPr/>
        </p:nvPicPr>
        <p:blipFill>
          <a:blip r:embed="rId3"/>
          <a:srcRect/>
          <a:stretch>
            <a:fillRect/>
          </a:stretch>
        </p:blipFill>
        <p:spPr bwMode="auto">
          <a:xfrm>
            <a:off x="6188075" y="5129333"/>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5"/>
          <p:cNvSpPr txBox="1">
            <a:spLocks noChangeArrowheads="1"/>
          </p:cNvSpPr>
          <p:nvPr/>
        </p:nvSpPr>
        <p:spPr bwMode="auto">
          <a:xfrm>
            <a:off x="1633091" y="499897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ndParaRPr>
          </a:p>
        </p:txBody>
      </p:sp>
      <p:sp>
        <p:nvSpPr>
          <p:cNvPr id="16" name="文本框 16"/>
          <p:cNvSpPr txBox="1">
            <a:spLocks noChangeArrowheads="1"/>
          </p:cNvSpPr>
          <p:nvPr/>
        </p:nvSpPr>
        <p:spPr bwMode="auto">
          <a:xfrm>
            <a:off x="1633091" y="5367278"/>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17" name="文本框 15"/>
          <p:cNvSpPr txBox="1">
            <a:spLocks noChangeArrowheads="1"/>
          </p:cNvSpPr>
          <p:nvPr/>
        </p:nvSpPr>
        <p:spPr bwMode="auto">
          <a:xfrm>
            <a:off x="6889675" y="5006077"/>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dirty="0">
                <a:solidFill>
                  <a:schemeClr val="tx1">
                    <a:lumMod val="75000"/>
                    <a:lumOff val="25000"/>
                  </a:schemeClr>
                </a:solidFill>
                <a:latin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ndParaRPr>
          </a:p>
        </p:txBody>
      </p:sp>
      <p:sp>
        <p:nvSpPr>
          <p:cNvPr id="18" name="文本框 16"/>
          <p:cNvSpPr txBox="1">
            <a:spLocks noChangeArrowheads="1"/>
          </p:cNvSpPr>
          <p:nvPr/>
        </p:nvSpPr>
        <p:spPr bwMode="auto">
          <a:xfrm>
            <a:off x="6889675" y="5374377"/>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125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175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p:bldP spid="10" grpId="0"/>
      <p:bldP spid="11" grpId="0" animBg="1"/>
      <p:bldP spid="12" grpId="0" animBg="1"/>
      <p:bldP spid="15" grpId="0"/>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融资用途</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Hexagon 2"/>
          <p:cNvSpPr/>
          <p:nvPr/>
        </p:nvSpPr>
        <p:spPr>
          <a:xfrm rot="16200000">
            <a:off x="4644898" y="2246755"/>
            <a:ext cx="2902204" cy="2501900"/>
          </a:xfrm>
          <a:prstGeom prst="hexagon">
            <a:avLst/>
          </a:prstGeom>
          <a:solidFill>
            <a:srgbClr val="BFBFB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sp>
        <p:nvSpPr>
          <p:cNvPr id="7" name="KSO_Shape"/>
          <p:cNvSpPr>
            <a:spLocks noChangeAspect="1"/>
          </p:cNvSpPr>
          <p:nvPr/>
        </p:nvSpPr>
        <p:spPr bwMode="auto">
          <a:xfrm>
            <a:off x="5556250" y="2708920"/>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tx1">
              <a:lumMod val="75000"/>
              <a:lumOff val="25000"/>
            </a:schemeClr>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 name="Rectangle 11"/>
          <p:cNvSpPr>
            <a:spLocks noChangeArrowheads="1"/>
          </p:cNvSpPr>
          <p:nvPr/>
        </p:nvSpPr>
        <p:spPr bwMode="gray">
          <a:xfrm>
            <a:off x="5231110" y="3933056"/>
            <a:ext cx="2160240" cy="400110"/>
          </a:xfrm>
          <a:prstGeom prst="rect">
            <a:avLst/>
          </a:prstGeom>
          <a:noFill/>
          <a:ln>
            <a:noFill/>
          </a:ln>
        </p:spPr>
        <p:txBody>
          <a:bodyPr wrap="squar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Group 3"/>
          <p:cNvGrpSpPr/>
          <p:nvPr/>
        </p:nvGrpSpPr>
        <p:grpSpPr>
          <a:xfrm>
            <a:off x="5773215" y="1628800"/>
            <a:ext cx="645570" cy="645570"/>
            <a:chOff x="8206330" y="1787386"/>
            <a:chExt cx="1041400" cy="1041400"/>
          </a:xfrm>
        </p:grpSpPr>
        <p:sp>
          <p:nvSpPr>
            <p:cNvPr id="10" name="Oval 4"/>
            <p:cNvSpPr/>
            <p:nvPr/>
          </p:nvSpPr>
          <p:spPr>
            <a:xfrm>
              <a:off x="8206330" y="1787386"/>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grpSp>
          <p:nvGrpSpPr>
            <p:cNvPr id="11" name="Group 5"/>
            <p:cNvGrpSpPr/>
            <p:nvPr/>
          </p:nvGrpSpPr>
          <p:grpSpPr>
            <a:xfrm>
              <a:off x="8482555" y="2103884"/>
              <a:ext cx="497932" cy="465882"/>
              <a:chOff x="6964363" y="2108200"/>
              <a:chExt cx="690562" cy="646113"/>
            </a:xfrm>
            <a:solidFill>
              <a:schemeClr val="bg1"/>
            </a:solidFill>
          </p:grpSpPr>
          <p:sp>
            <p:nvSpPr>
              <p:cNvPr id="12"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13"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grpSp>
        <p:nvGrpSpPr>
          <p:cNvPr id="14" name="Group 8"/>
          <p:cNvGrpSpPr/>
          <p:nvPr/>
        </p:nvGrpSpPr>
        <p:grpSpPr>
          <a:xfrm>
            <a:off x="7106856" y="2345267"/>
            <a:ext cx="645570" cy="645570"/>
            <a:chOff x="8206330" y="4532927"/>
            <a:chExt cx="1041400" cy="1041400"/>
          </a:xfrm>
        </p:grpSpPr>
        <p:sp>
          <p:nvSpPr>
            <p:cNvPr id="15" name="Oval 9"/>
            <p:cNvSpPr/>
            <p:nvPr/>
          </p:nvSpPr>
          <p:spPr>
            <a:xfrm>
              <a:off x="8206330" y="4532927"/>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grpSp>
          <p:nvGrpSpPr>
            <p:cNvPr id="16" name="Group 10"/>
            <p:cNvGrpSpPr/>
            <p:nvPr/>
          </p:nvGrpSpPr>
          <p:grpSpPr>
            <a:xfrm>
              <a:off x="8502511" y="4837371"/>
              <a:ext cx="449038" cy="448005"/>
              <a:chOff x="4594225" y="2119313"/>
              <a:chExt cx="690563" cy="688975"/>
            </a:xfrm>
            <a:solidFill>
              <a:schemeClr val="bg1"/>
            </a:solidFill>
          </p:grpSpPr>
          <p:sp>
            <p:nvSpPr>
              <p:cNvPr id="17"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18"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19"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grpSp>
        <p:nvGrpSpPr>
          <p:cNvPr id="20" name="Group 14"/>
          <p:cNvGrpSpPr/>
          <p:nvPr/>
        </p:nvGrpSpPr>
        <p:grpSpPr>
          <a:xfrm>
            <a:off x="4453986" y="2345267"/>
            <a:ext cx="645570" cy="645570"/>
            <a:chOff x="8206330" y="3167242"/>
            <a:chExt cx="1041400" cy="1041400"/>
          </a:xfrm>
        </p:grpSpPr>
        <p:sp>
          <p:nvSpPr>
            <p:cNvPr id="21" name="Oval 15"/>
            <p:cNvSpPr/>
            <p:nvPr/>
          </p:nvSpPr>
          <p:spPr>
            <a:xfrm>
              <a:off x="8206330" y="3167242"/>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grpSp>
          <p:nvGrpSpPr>
            <p:cNvPr id="22" name="Group 16"/>
            <p:cNvGrpSpPr/>
            <p:nvPr/>
          </p:nvGrpSpPr>
          <p:grpSpPr>
            <a:xfrm>
              <a:off x="8466137" y="3458007"/>
              <a:ext cx="514350" cy="515533"/>
              <a:chOff x="6826250" y="4151313"/>
              <a:chExt cx="690563" cy="692151"/>
            </a:xfrm>
            <a:solidFill>
              <a:schemeClr val="bg1"/>
            </a:solidFill>
          </p:grpSpPr>
          <p:sp>
            <p:nvSpPr>
              <p:cNvPr id="23" name="Freeform 228"/>
              <p:cNvSpPr>
                <a:spLocks noEditPoints="1"/>
              </p:cNvSpPr>
              <p:nvPr/>
            </p:nvSpPr>
            <p:spPr bwMode="auto">
              <a:xfrm>
                <a:off x="6826250" y="4216401"/>
                <a:ext cx="628650" cy="627063"/>
              </a:xfrm>
              <a:custGeom>
                <a:avLst/>
                <a:gdLst>
                  <a:gd name="T0" fmla="*/ 12770 w 14656"/>
                  <a:gd name="T1" fmla="*/ 6106 h 14620"/>
                  <a:gd name="T2" fmla="*/ 12640 w 14656"/>
                  <a:gd name="T3" fmla="*/ 6115 h 14620"/>
                  <a:gd name="T4" fmla="*/ 12519 w 14656"/>
                  <a:gd name="T5" fmla="*/ 6055 h 14620"/>
                  <a:gd name="T6" fmla="*/ 9966 w 14656"/>
                  <a:gd name="T7" fmla="*/ 5994 h 14620"/>
                  <a:gd name="T8" fmla="*/ 8414 w 14656"/>
                  <a:gd name="T9" fmla="*/ 5281 h 14620"/>
                  <a:gd name="T10" fmla="*/ 6782 w 14656"/>
                  <a:gd name="T11" fmla="*/ 4968 h 14620"/>
                  <a:gd name="T12" fmla="*/ 5698 w 14656"/>
                  <a:gd name="T13" fmla="*/ 4822 h 14620"/>
                  <a:gd name="T14" fmla="*/ 8599 w 14656"/>
                  <a:gd name="T15" fmla="*/ 2123 h 14620"/>
                  <a:gd name="T16" fmla="*/ 8551 w 14656"/>
                  <a:gd name="T17" fmla="*/ 1998 h 14620"/>
                  <a:gd name="T18" fmla="*/ 8574 w 14656"/>
                  <a:gd name="T19" fmla="*/ 1868 h 14620"/>
                  <a:gd name="T20" fmla="*/ 9364 w 14656"/>
                  <a:gd name="T21" fmla="*/ 1057 h 14620"/>
                  <a:gd name="T22" fmla="*/ 9489 w 14656"/>
                  <a:gd name="T23" fmla="*/ 1010 h 14620"/>
                  <a:gd name="T24" fmla="*/ 9619 w 14656"/>
                  <a:gd name="T25" fmla="*/ 1032 h 14620"/>
                  <a:gd name="T26" fmla="*/ 13601 w 14656"/>
                  <a:gd name="T27" fmla="*/ 5006 h 14620"/>
                  <a:gd name="T28" fmla="*/ 13650 w 14656"/>
                  <a:gd name="T29" fmla="*/ 5131 h 14620"/>
                  <a:gd name="T30" fmla="*/ 13627 w 14656"/>
                  <a:gd name="T31" fmla="*/ 5261 h 14620"/>
                  <a:gd name="T32" fmla="*/ 8336 w 14656"/>
                  <a:gd name="T33" fmla="*/ 13377 h 14620"/>
                  <a:gd name="T34" fmla="*/ 8074 w 14656"/>
                  <a:gd name="T35" fmla="*/ 13585 h 14620"/>
                  <a:gd name="T36" fmla="*/ 7781 w 14656"/>
                  <a:gd name="T37" fmla="*/ 13595 h 14620"/>
                  <a:gd name="T38" fmla="*/ 7556 w 14656"/>
                  <a:gd name="T39" fmla="*/ 13465 h 14620"/>
                  <a:gd name="T40" fmla="*/ 1014 w 14656"/>
                  <a:gd name="T41" fmla="*/ 6852 h 14620"/>
                  <a:gd name="T42" fmla="*/ 1065 w 14656"/>
                  <a:gd name="T43" fmla="*/ 6524 h 14620"/>
                  <a:gd name="T44" fmla="*/ 1308 w 14656"/>
                  <a:gd name="T45" fmla="*/ 6300 h 14620"/>
                  <a:gd name="T46" fmla="*/ 6805 w 14656"/>
                  <a:gd name="T47" fmla="*/ 5480 h 14620"/>
                  <a:gd name="T48" fmla="*/ 8979 w 14656"/>
                  <a:gd name="T49" fmla="*/ 6023 h 14620"/>
                  <a:gd name="T50" fmla="*/ 10402 w 14656"/>
                  <a:gd name="T51" fmla="*/ 369 h 14620"/>
                  <a:gd name="T52" fmla="*/ 10132 w 14656"/>
                  <a:gd name="T53" fmla="*/ 163 h 14620"/>
                  <a:gd name="T54" fmla="*/ 9820 w 14656"/>
                  <a:gd name="T55" fmla="*/ 38 h 14620"/>
                  <a:gd name="T56" fmla="*/ 9482 w 14656"/>
                  <a:gd name="T57" fmla="*/ 0 h 14620"/>
                  <a:gd name="T58" fmla="*/ 9147 w 14656"/>
                  <a:gd name="T59" fmla="*/ 55 h 14620"/>
                  <a:gd name="T60" fmla="*/ 8841 w 14656"/>
                  <a:gd name="T61" fmla="*/ 195 h 14620"/>
                  <a:gd name="T62" fmla="*/ 7892 w 14656"/>
                  <a:gd name="T63" fmla="*/ 1104 h 14620"/>
                  <a:gd name="T64" fmla="*/ 7692 w 14656"/>
                  <a:gd name="T65" fmla="*/ 1380 h 14620"/>
                  <a:gd name="T66" fmla="*/ 7576 w 14656"/>
                  <a:gd name="T67" fmla="*/ 1695 h 14620"/>
                  <a:gd name="T68" fmla="*/ 7548 w 14656"/>
                  <a:gd name="T69" fmla="*/ 2062 h 14620"/>
                  <a:gd name="T70" fmla="*/ 7669 w 14656"/>
                  <a:gd name="T71" fmla="*/ 2522 h 14620"/>
                  <a:gd name="T72" fmla="*/ 623 w 14656"/>
                  <a:gd name="T73" fmla="*/ 5539 h 14620"/>
                  <a:gd name="T74" fmla="*/ 274 w 14656"/>
                  <a:gd name="T75" fmla="*/ 5894 h 14620"/>
                  <a:gd name="T76" fmla="*/ 58 w 14656"/>
                  <a:gd name="T77" fmla="*/ 6345 h 14620"/>
                  <a:gd name="T78" fmla="*/ 3 w 14656"/>
                  <a:gd name="T79" fmla="*/ 6850 h 14620"/>
                  <a:gd name="T80" fmla="*/ 114 w 14656"/>
                  <a:gd name="T81" fmla="*/ 7337 h 14620"/>
                  <a:gd name="T82" fmla="*/ 382 w 14656"/>
                  <a:gd name="T83" fmla="*/ 7767 h 14620"/>
                  <a:gd name="T84" fmla="*/ 7067 w 14656"/>
                  <a:gd name="T85" fmla="*/ 14362 h 14620"/>
                  <a:gd name="T86" fmla="*/ 7416 w 14656"/>
                  <a:gd name="T87" fmla="*/ 14537 h 14620"/>
                  <a:gd name="T88" fmla="*/ 7800 w 14656"/>
                  <a:gd name="T89" fmla="*/ 14616 h 14620"/>
                  <a:gd name="T90" fmla="*/ 8103 w 14656"/>
                  <a:gd name="T91" fmla="*/ 14608 h 14620"/>
                  <a:gd name="T92" fmla="*/ 8574 w 14656"/>
                  <a:gd name="T93" fmla="*/ 14467 h 14620"/>
                  <a:gd name="T94" fmla="*/ 8985 w 14656"/>
                  <a:gd name="T95" fmla="*/ 14171 h 14620"/>
                  <a:gd name="T96" fmla="*/ 9276 w 14656"/>
                  <a:gd name="T97" fmla="*/ 13754 h 14620"/>
                  <a:gd name="T98" fmla="*/ 12327 w 14656"/>
                  <a:gd name="T99" fmla="*/ 7076 h 14620"/>
                  <a:gd name="T100" fmla="*/ 12781 w 14656"/>
                  <a:gd name="T101" fmla="*/ 7126 h 14620"/>
                  <a:gd name="T102" fmla="*/ 13112 w 14656"/>
                  <a:gd name="T103" fmla="*/ 7056 h 14620"/>
                  <a:gd name="T104" fmla="*/ 13410 w 14656"/>
                  <a:gd name="T105" fmla="*/ 6900 h 14620"/>
                  <a:gd name="T106" fmla="*/ 14350 w 14656"/>
                  <a:gd name="T107" fmla="*/ 5980 h 14620"/>
                  <a:gd name="T108" fmla="*/ 14535 w 14656"/>
                  <a:gd name="T109" fmla="*/ 5696 h 14620"/>
                  <a:gd name="T110" fmla="*/ 14637 w 14656"/>
                  <a:gd name="T111" fmla="*/ 5373 h 14620"/>
                  <a:gd name="T112" fmla="*/ 14649 w 14656"/>
                  <a:gd name="T113" fmla="*/ 5030 h 14620"/>
                  <a:gd name="T114" fmla="*/ 14572 w 14656"/>
                  <a:gd name="T115" fmla="*/ 4701 h 14620"/>
                  <a:gd name="T116" fmla="*/ 14410 w 14656"/>
                  <a:gd name="T117" fmla="*/ 4405 h 1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56" h="14620">
                    <a:moveTo>
                      <a:pt x="13576" y="5334"/>
                    </a:moveTo>
                    <a:lnTo>
                      <a:pt x="12866" y="6046"/>
                    </a:lnTo>
                    <a:lnTo>
                      <a:pt x="12856" y="6055"/>
                    </a:lnTo>
                    <a:lnTo>
                      <a:pt x="12847" y="6064"/>
                    </a:lnTo>
                    <a:lnTo>
                      <a:pt x="12837" y="6071"/>
                    </a:lnTo>
                    <a:lnTo>
                      <a:pt x="12826" y="6079"/>
                    </a:lnTo>
                    <a:lnTo>
                      <a:pt x="12816" y="6085"/>
                    </a:lnTo>
                    <a:lnTo>
                      <a:pt x="12805" y="6091"/>
                    </a:lnTo>
                    <a:lnTo>
                      <a:pt x="12794" y="6097"/>
                    </a:lnTo>
                    <a:lnTo>
                      <a:pt x="12782" y="6102"/>
                    </a:lnTo>
                    <a:lnTo>
                      <a:pt x="12770" y="6106"/>
                    </a:lnTo>
                    <a:lnTo>
                      <a:pt x="12759" y="6110"/>
                    </a:lnTo>
                    <a:lnTo>
                      <a:pt x="12747" y="6113"/>
                    </a:lnTo>
                    <a:lnTo>
                      <a:pt x="12735" y="6115"/>
                    </a:lnTo>
                    <a:lnTo>
                      <a:pt x="12723" y="6117"/>
                    </a:lnTo>
                    <a:lnTo>
                      <a:pt x="12712" y="6119"/>
                    </a:lnTo>
                    <a:lnTo>
                      <a:pt x="12700" y="6120"/>
                    </a:lnTo>
                    <a:lnTo>
                      <a:pt x="12688" y="6120"/>
                    </a:lnTo>
                    <a:lnTo>
                      <a:pt x="12676" y="6120"/>
                    </a:lnTo>
                    <a:lnTo>
                      <a:pt x="12664" y="6119"/>
                    </a:lnTo>
                    <a:lnTo>
                      <a:pt x="12652" y="6117"/>
                    </a:lnTo>
                    <a:lnTo>
                      <a:pt x="12640" y="6115"/>
                    </a:lnTo>
                    <a:lnTo>
                      <a:pt x="12628" y="6113"/>
                    </a:lnTo>
                    <a:lnTo>
                      <a:pt x="12615" y="6110"/>
                    </a:lnTo>
                    <a:lnTo>
                      <a:pt x="12604" y="6106"/>
                    </a:lnTo>
                    <a:lnTo>
                      <a:pt x="12593" y="6102"/>
                    </a:lnTo>
                    <a:lnTo>
                      <a:pt x="12581" y="6097"/>
                    </a:lnTo>
                    <a:lnTo>
                      <a:pt x="12571" y="6091"/>
                    </a:lnTo>
                    <a:lnTo>
                      <a:pt x="12560" y="6085"/>
                    </a:lnTo>
                    <a:lnTo>
                      <a:pt x="12549" y="6079"/>
                    </a:lnTo>
                    <a:lnTo>
                      <a:pt x="12539" y="6071"/>
                    </a:lnTo>
                    <a:lnTo>
                      <a:pt x="12529" y="6064"/>
                    </a:lnTo>
                    <a:lnTo>
                      <a:pt x="12519" y="6055"/>
                    </a:lnTo>
                    <a:lnTo>
                      <a:pt x="12510" y="6046"/>
                    </a:lnTo>
                    <a:lnTo>
                      <a:pt x="11621" y="5156"/>
                    </a:lnTo>
                    <a:lnTo>
                      <a:pt x="10900" y="6965"/>
                    </a:lnTo>
                    <a:lnTo>
                      <a:pt x="10961" y="6813"/>
                    </a:lnTo>
                    <a:lnTo>
                      <a:pt x="10819" y="6674"/>
                    </a:lnTo>
                    <a:lnTo>
                      <a:pt x="10677" y="6544"/>
                    </a:lnTo>
                    <a:lnTo>
                      <a:pt x="10534" y="6420"/>
                    </a:lnTo>
                    <a:lnTo>
                      <a:pt x="10392" y="6304"/>
                    </a:lnTo>
                    <a:lnTo>
                      <a:pt x="10251" y="6194"/>
                    </a:lnTo>
                    <a:lnTo>
                      <a:pt x="10108" y="6091"/>
                    </a:lnTo>
                    <a:lnTo>
                      <a:pt x="9966" y="5994"/>
                    </a:lnTo>
                    <a:lnTo>
                      <a:pt x="9823" y="5905"/>
                    </a:lnTo>
                    <a:lnTo>
                      <a:pt x="9681" y="5820"/>
                    </a:lnTo>
                    <a:lnTo>
                      <a:pt x="9539" y="5740"/>
                    </a:lnTo>
                    <a:lnTo>
                      <a:pt x="9397" y="5667"/>
                    </a:lnTo>
                    <a:lnTo>
                      <a:pt x="9257" y="5598"/>
                    </a:lnTo>
                    <a:lnTo>
                      <a:pt x="9115" y="5535"/>
                    </a:lnTo>
                    <a:lnTo>
                      <a:pt x="8974" y="5475"/>
                    </a:lnTo>
                    <a:lnTo>
                      <a:pt x="8833" y="5421"/>
                    </a:lnTo>
                    <a:lnTo>
                      <a:pt x="8693" y="5370"/>
                    </a:lnTo>
                    <a:lnTo>
                      <a:pt x="8553" y="5324"/>
                    </a:lnTo>
                    <a:lnTo>
                      <a:pt x="8414" y="5281"/>
                    </a:lnTo>
                    <a:lnTo>
                      <a:pt x="8275" y="5241"/>
                    </a:lnTo>
                    <a:lnTo>
                      <a:pt x="8136" y="5205"/>
                    </a:lnTo>
                    <a:lnTo>
                      <a:pt x="7997" y="5172"/>
                    </a:lnTo>
                    <a:lnTo>
                      <a:pt x="7860" y="5141"/>
                    </a:lnTo>
                    <a:lnTo>
                      <a:pt x="7723" y="5113"/>
                    </a:lnTo>
                    <a:lnTo>
                      <a:pt x="7587" y="5088"/>
                    </a:lnTo>
                    <a:lnTo>
                      <a:pt x="7451" y="5065"/>
                    </a:lnTo>
                    <a:lnTo>
                      <a:pt x="7315" y="5043"/>
                    </a:lnTo>
                    <a:lnTo>
                      <a:pt x="7180" y="5022"/>
                    </a:lnTo>
                    <a:lnTo>
                      <a:pt x="7047" y="5003"/>
                    </a:lnTo>
                    <a:lnTo>
                      <a:pt x="6782" y="4968"/>
                    </a:lnTo>
                    <a:lnTo>
                      <a:pt x="6519" y="4936"/>
                    </a:lnTo>
                    <a:lnTo>
                      <a:pt x="6436" y="4926"/>
                    </a:lnTo>
                    <a:lnTo>
                      <a:pt x="6354" y="4915"/>
                    </a:lnTo>
                    <a:lnTo>
                      <a:pt x="6270" y="4905"/>
                    </a:lnTo>
                    <a:lnTo>
                      <a:pt x="6188" y="4893"/>
                    </a:lnTo>
                    <a:lnTo>
                      <a:pt x="6105" y="4882"/>
                    </a:lnTo>
                    <a:lnTo>
                      <a:pt x="6024" y="4871"/>
                    </a:lnTo>
                    <a:lnTo>
                      <a:pt x="5942" y="4859"/>
                    </a:lnTo>
                    <a:lnTo>
                      <a:pt x="5861" y="4847"/>
                    </a:lnTo>
                    <a:lnTo>
                      <a:pt x="5779" y="4835"/>
                    </a:lnTo>
                    <a:lnTo>
                      <a:pt x="5698" y="4822"/>
                    </a:lnTo>
                    <a:lnTo>
                      <a:pt x="5617" y="4809"/>
                    </a:lnTo>
                    <a:lnTo>
                      <a:pt x="5537" y="4795"/>
                    </a:lnTo>
                    <a:lnTo>
                      <a:pt x="5456" y="4779"/>
                    </a:lnTo>
                    <a:lnTo>
                      <a:pt x="5376" y="4764"/>
                    </a:lnTo>
                    <a:lnTo>
                      <a:pt x="5296" y="4748"/>
                    </a:lnTo>
                    <a:lnTo>
                      <a:pt x="5216" y="4731"/>
                    </a:lnTo>
                    <a:lnTo>
                      <a:pt x="9487" y="3017"/>
                    </a:lnTo>
                    <a:lnTo>
                      <a:pt x="8624" y="2152"/>
                    </a:lnTo>
                    <a:lnTo>
                      <a:pt x="8615" y="2143"/>
                    </a:lnTo>
                    <a:lnTo>
                      <a:pt x="8607" y="2133"/>
                    </a:lnTo>
                    <a:lnTo>
                      <a:pt x="8599" y="2123"/>
                    </a:lnTo>
                    <a:lnTo>
                      <a:pt x="8592" y="2113"/>
                    </a:lnTo>
                    <a:lnTo>
                      <a:pt x="8586" y="2102"/>
                    </a:lnTo>
                    <a:lnTo>
                      <a:pt x="8580" y="2091"/>
                    </a:lnTo>
                    <a:lnTo>
                      <a:pt x="8574" y="2080"/>
                    </a:lnTo>
                    <a:lnTo>
                      <a:pt x="8569" y="2068"/>
                    </a:lnTo>
                    <a:lnTo>
                      <a:pt x="8565" y="2057"/>
                    </a:lnTo>
                    <a:lnTo>
                      <a:pt x="8561" y="2046"/>
                    </a:lnTo>
                    <a:lnTo>
                      <a:pt x="8558" y="2034"/>
                    </a:lnTo>
                    <a:lnTo>
                      <a:pt x="8555" y="2022"/>
                    </a:lnTo>
                    <a:lnTo>
                      <a:pt x="8553" y="2010"/>
                    </a:lnTo>
                    <a:lnTo>
                      <a:pt x="8551" y="1998"/>
                    </a:lnTo>
                    <a:lnTo>
                      <a:pt x="8550" y="1986"/>
                    </a:lnTo>
                    <a:lnTo>
                      <a:pt x="8550" y="1974"/>
                    </a:lnTo>
                    <a:lnTo>
                      <a:pt x="8550" y="1961"/>
                    </a:lnTo>
                    <a:lnTo>
                      <a:pt x="8551" y="1949"/>
                    </a:lnTo>
                    <a:lnTo>
                      <a:pt x="8553" y="1938"/>
                    </a:lnTo>
                    <a:lnTo>
                      <a:pt x="8555" y="1926"/>
                    </a:lnTo>
                    <a:lnTo>
                      <a:pt x="8558" y="1914"/>
                    </a:lnTo>
                    <a:lnTo>
                      <a:pt x="8562" y="1902"/>
                    </a:lnTo>
                    <a:lnTo>
                      <a:pt x="8565" y="1891"/>
                    </a:lnTo>
                    <a:lnTo>
                      <a:pt x="8570" y="1879"/>
                    </a:lnTo>
                    <a:lnTo>
                      <a:pt x="8574" y="1868"/>
                    </a:lnTo>
                    <a:lnTo>
                      <a:pt x="8580" y="1857"/>
                    </a:lnTo>
                    <a:lnTo>
                      <a:pt x="8586" y="1845"/>
                    </a:lnTo>
                    <a:lnTo>
                      <a:pt x="8593" y="1835"/>
                    </a:lnTo>
                    <a:lnTo>
                      <a:pt x="8600" y="1825"/>
                    </a:lnTo>
                    <a:lnTo>
                      <a:pt x="8608" y="1815"/>
                    </a:lnTo>
                    <a:lnTo>
                      <a:pt x="8616" y="1805"/>
                    </a:lnTo>
                    <a:lnTo>
                      <a:pt x="8625" y="1796"/>
                    </a:lnTo>
                    <a:lnTo>
                      <a:pt x="9335" y="1082"/>
                    </a:lnTo>
                    <a:lnTo>
                      <a:pt x="9344" y="1073"/>
                    </a:lnTo>
                    <a:lnTo>
                      <a:pt x="9354" y="1065"/>
                    </a:lnTo>
                    <a:lnTo>
                      <a:pt x="9364" y="1057"/>
                    </a:lnTo>
                    <a:lnTo>
                      <a:pt x="9374" y="1050"/>
                    </a:lnTo>
                    <a:lnTo>
                      <a:pt x="9385" y="1043"/>
                    </a:lnTo>
                    <a:lnTo>
                      <a:pt x="9396" y="1037"/>
                    </a:lnTo>
                    <a:lnTo>
                      <a:pt x="9408" y="1032"/>
                    </a:lnTo>
                    <a:lnTo>
                      <a:pt x="9419" y="1027"/>
                    </a:lnTo>
                    <a:lnTo>
                      <a:pt x="9430" y="1023"/>
                    </a:lnTo>
                    <a:lnTo>
                      <a:pt x="9442" y="1019"/>
                    </a:lnTo>
                    <a:lnTo>
                      <a:pt x="9454" y="1016"/>
                    </a:lnTo>
                    <a:lnTo>
                      <a:pt x="9465" y="1013"/>
                    </a:lnTo>
                    <a:lnTo>
                      <a:pt x="9477" y="1011"/>
                    </a:lnTo>
                    <a:lnTo>
                      <a:pt x="9489" y="1010"/>
                    </a:lnTo>
                    <a:lnTo>
                      <a:pt x="9501" y="1009"/>
                    </a:lnTo>
                    <a:lnTo>
                      <a:pt x="9513" y="1009"/>
                    </a:lnTo>
                    <a:lnTo>
                      <a:pt x="9525" y="1009"/>
                    </a:lnTo>
                    <a:lnTo>
                      <a:pt x="9537" y="1010"/>
                    </a:lnTo>
                    <a:lnTo>
                      <a:pt x="9549" y="1011"/>
                    </a:lnTo>
                    <a:lnTo>
                      <a:pt x="9561" y="1013"/>
                    </a:lnTo>
                    <a:lnTo>
                      <a:pt x="9574" y="1016"/>
                    </a:lnTo>
                    <a:lnTo>
                      <a:pt x="9585" y="1019"/>
                    </a:lnTo>
                    <a:lnTo>
                      <a:pt x="9597" y="1023"/>
                    </a:lnTo>
                    <a:lnTo>
                      <a:pt x="9608" y="1027"/>
                    </a:lnTo>
                    <a:lnTo>
                      <a:pt x="9619" y="1032"/>
                    </a:lnTo>
                    <a:lnTo>
                      <a:pt x="9630" y="1037"/>
                    </a:lnTo>
                    <a:lnTo>
                      <a:pt x="9641" y="1043"/>
                    </a:lnTo>
                    <a:lnTo>
                      <a:pt x="9651" y="1050"/>
                    </a:lnTo>
                    <a:lnTo>
                      <a:pt x="9662" y="1057"/>
                    </a:lnTo>
                    <a:lnTo>
                      <a:pt x="9672" y="1065"/>
                    </a:lnTo>
                    <a:lnTo>
                      <a:pt x="9681" y="1073"/>
                    </a:lnTo>
                    <a:lnTo>
                      <a:pt x="9691" y="1082"/>
                    </a:lnTo>
                    <a:lnTo>
                      <a:pt x="13576" y="4978"/>
                    </a:lnTo>
                    <a:lnTo>
                      <a:pt x="13585" y="4987"/>
                    </a:lnTo>
                    <a:lnTo>
                      <a:pt x="13593" y="4996"/>
                    </a:lnTo>
                    <a:lnTo>
                      <a:pt x="13601" y="5006"/>
                    </a:lnTo>
                    <a:lnTo>
                      <a:pt x="13608" y="5017"/>
                    </a:lnTo>
                    <a:lnTo>
                      <a:pt x="13615" y="5028"/>
                    </a:lnTo>
                    <a:lnTo>
                      <a:pt x="13621" y="5039"/>
                    </a:lnTo>
                    <a:lnTo>
                      <a:pt x="13627" y="5050"/>
                    </a:lnTo>
                    <a:lnTo>
                      <a:pt x="13631" y="5061"/>
                    </a:lnTo>
                    <a:lnTo>
                      <a:pt x="13636" y="5073"/>
                    </a:lnTo>
                    <a:lnTo>
                      <a:pt x="13641" y="5084"/>
                    </a:lnTo>
                    <a:lnTo>
                      <a:pt x="13644" y="5096"/>
                    </a:lnTo>
                    <a:lnTo>
                      <a:pt x="13646" y="5107"/>
                    </a:lnTo>
                    <a:lnTo>
                      <a:pt x="13648" y="5119"/>
                    </a:lnTo>
                    <a:lnTo>
                      <a:pt x="13650" y="5131"/>
                    </a:lnTo>
                    <a:lnTo>
                      <a:pt x="13651" y="5143"/>
                    </a:lnTo>
                    <a:lnTo>
                      <a:pt x="13651" y="5156"/>
                    </a:lnTo>
                    <a:lnTo>
                      <a:pt x="13651" y="5168"/>
                    </a:lnTo>
                    <a:lnTo>
                      <a:pt x="13650" y="5180"/>
                    </a:lnTo>
                    <a:lnTo>
                      <a:pt x="13648" y="5192"/>
                    </a:lnTo>
                    <a:lnTo>
                      <a:pt x="13646" y="5204"/>
                    </a:lnTo>
                    <a:lnTo>
                      <a:pt x="13644" y="5216"/>
                    </a:lnTo>
                    <a:lnTo>
                      <a:pt x="13641" y="5227"/>
                    </a:lnTo>
                    <a:lnTo>
                      <a:pt x="13636" y="5239"/>
                    </a:lnTo>
                    <a:lnTo>
                      <a:pt x="13631" y="5250"/>
                    </a:lnTo>
                    <a:lnTo>
                      <a:pt x="13627" y="5261"/>
                    </a:lnTo>
                    <a:lnTo>
                      <a:pt x="13621" y="5273"/>
                    </a:lnTo>
                    <a:lnTo>
                      <a:pt x="13615" y="5284"/>
                    </a:lnTo>
                    <a:lnTo>
                      <a:pt x="13608" y="5295"/>
                    </a:lnTo>
                    <a:lnTo>
                      <a:pt x="13601" y="5305"/>
                    </a:lnTo>
                    <a:lnTo>
                      <a:pt x="13593" y="5315"/>
                    </a:lnTo>
                    <a:lnTo>
                      <a:pt x="13585" y="5325"/>
                    </a:lnTo>
                    <a:lnTo>
                      <a:pt x="13576" y="5334"/>
                    </a:lnTo>
                    <a:close/>
                    <a:moveTo>
                      <a:pt x="8378" y="13292"/>
                    </a:moveTo>
                    <a:lnTo>
                      <a:pt x="8366" y="13321"/>
                    </a:lnTo>
                    <a:lnTo>
                      <a:pt x="8352" y="13350"/>
                    </a:lnTo>
                    <a:lnTo>
                      <a:pt x="8336" y="13377"/>
                    </a:lnTo>
                    <a:lnTo>
                      <a:pt x="8318" y="13403"/>
                    </a:lnTo>
                    <a:lnTo>
                      <a:pt x="8300" y="13427"/>
                    </a:lnTo>
                    <a:lnTo>
                      <a:pt x="8280" y="13450"/>
                    </a:lnTo>
                    <a:lnTo>
                      <a:pt x="8258" y="13473"/>
                    </a:lnTo>
                    <a:lnTo>
                      <a:pt x="8235" y="13494"/>
                    </a:lnTo>
                    <a:lnTo>
                      <a:pt x="8210" y="13513"/>
                    </a:lnTo>
                    <a:lnTo>
                      <a:pt x="8185" y="13530"/>
                    </a:lnTo>
                    <a:lnTo>
                      <a:pt x="8159" y="13546"/>
                    </a:lnTo>
                    <a:lnTo>
                      <a:pt x="8132" y="13560"/>
                    </a:lnTo>
                    <a:lnTo>
                      <a:pt x="8104" y="13573"/>
                    </a:lnTo>
                    <a:lnTo>
                      <a:pt x="8074" y="13585"/>
                    </a:lnTo>
                    <a:lnTo>
                      <a:pt x="8044" y="13594"/>
                    </a:lnTo>
                    <a:lnTo>
                      <a:pt x="8013" y="13601"/>
                    </a:lnTo>
                    <a:lnTo>
                      <a:pt x="7985" y="13607"/>
                    </a:lnTo>
                    <a:lnTo>
                      <a:pt x="7956" y="13610"/>
                    </a:lnTo>
                    <a:lnTo>
                      <a:pt x="7927" y="13612"/>
                    </a:lnTo>
                    <a:lnTo>
                      <a:pt x="7899" y="13612"/>
                    </a:lnTo>
                    <a:lnTo>
                      <a:pt x="7874" y="13611"/>
                    </a:lnTo>
                    <a:lnTo>
                      <a:pt x="7850" y="13609"/>
                    </a:lnTo>
                    <a:lnTo>
                      <a:pt x="7827" y="13605"/>
                    </a:lnTo>
                    <a:lnTo>
                      <a:pt x="7804" y="13601"/>
                    </a:lnTo>
                    <a:lnTo>
                      <a:pt x="7781" y="13595"/>
                    </a:lnTo>
                    <a:lnTo>
                      <a:pt x="7758" y="13589"/>
                    </a:lnTo>
                    <a:lnTo>
                      <a:pt x="7736" y="13580"/>
                    </a:lnTo>
                    <a:lnTo>
                      <a:pt x="7714" y="13571"/>
                    </a:lnTo>
                    <a:lnTo>
                      <a:pt x="7691" y="13562"/>
                    </a:lnTo>
                    <a:lnTo>
                      <a:pt x="7670" y="13551"/>
                    </a:lnTo>
                    <a:lnTo>
                      <a:pt x="7650" y="13539"/>
                    </a:lnTo>
                    <a:lnTo>
                      <a:pt x="7630" y="13526"/>
                    </a:lnTo>
                    <a:lnTo>
                      <a:pt x="7610" y="13512"/>
                    </a:lnTo>
                    <a:lnTo>
                      <a:pt x="7591" y="13497"/>
                    </a:lnTo>
                    <a:lnTo>
                      <a:pt x="7573" y="13482"/>
                    </a:lnTo>
                    <a:lnTo>
                      <a:pt x="7556" y="13465"/>
                    </a:lnTo>
                    <a:lnTo>
                      <a:pt x="1154" y="7119"/>
                    </a:lnTo>
                    <a:lnTo>
                      <a:pt x="1133" y="7096"/>
                    </a:lnTo>
                    <a:lnTo>
                      <a:pt x="1113" y="7072"/>
                    </a:lnTo>
                    <a:lnTo>
                      <a:pt x="1094" y="7048"/>
                    </a:lnTo>
                    <a:lnTo>
                      <a:pt x="1078" y="7022"/>
                    </a:lnTo>
                    <a:lnTo>
                      <a:pt x="1063" y="6996"/>
                    </a:lnTo>
                    <a:lnTo>
                      <a:pt x="1050" y="6967"/>
                    </a:lnTo>
                    <a:lnTo>
                      <a:pt x="1038" y="6940"/>
                    </a:lnTo>
                    <a:lnTo>
                      <a:pt x="1029" y="6911"/>
                    </a:lnTo>
                    <a:lnTo>
                      <a:pt x="1021" y="6882"/>
                    </a:lnTo>
                    <a:lnTo>
                      <a:pt x="1014" y="6852"/>
                    </a:lnTo>
                    <a:lnTo>
                      <a:pt x="1010" y="6822"/>
                    </a:lnTo>
                    <a:lnTo>
                      <a:pt x="1007" y="6792"/>
                    </a:lnTo>
                    <a:lnTo>
                      <a:pt x="1006" y="6761"/>
                    </a:lnTo>
                    <a:lnTo>
                      <a:pt x="1007" y="6730"/>
                    </a:lnTo>
                    <a:lnTo>
                      <a:pt x="1010" y="6699"/>
                    </a:lnTo>
                    <a:lnTo>
                      <a:pt x="1015" y="6668"/>
                    </a:lnTo>
                    <a:lnTo>
                      <a:pt x="1022" y="6638"/>
                    </a:lnTo>
                    <a:lnTo>
                      <a:pt x="1030" y="6608"/>
                    </a:lnTo>
                    <a:lnTo>
                      <a:pt x="1040" y="6579"/>
                    </a:lnTo>
                    <a:lnTo>
                      <a:pt x="1052" y="6551"/>
                    </a:lnTo>
                    <a:lnTo>
                      <a:pt x="1065" y="6524"/>
                    </a:lnTo>
                    <a:lnTo>
                      <a:pt x="1080" y="6498"/>
                    </a:lnTo>
                    <a:lnTo>
                      <a:pt x="1097" y="6472"/>
                    </a:lnTo>
                    <a:lnTo>
                      <a:pt x="1116" y="6448"/>
                    </a:lnTo>
                    <a:lnTo>
                      <a:pt x="1136" y="6425"/>
                    </a:lnTo>
                    <a:lnTo>
                      <a:pt x="1156" y="6403"/>
                    </a:lnTo>
                    <a:lnTo>
                      <a:pt x="1179" y="6383"/>
                    </a:lnTo>
                    <a:lnTo>
                      <a:pt x="1202" y="6363"/>
                    </a:lnTo>
                    <a:lnTo>
                      <a:pt x="1227" y="6345"/>
                    </a:lnTo>
                    <a:lnTo>
                      <a:pt x="1252" y="6329"/>
                    </a:lnTo>
                    <a:lnTo>
                      <a:pt x="1280" y="6314"/>
                    </a:lnTo>
                    <a:lnTo>
                      <a:pt x="1308" y="6300"/>
                    </a:lnTo>
                    <a:lnTo>
                      <a:pt x="4434" y="5046"/>
                    </a:lnTo>
                    <a:lnTo>
                      <a:pt x="4632" y="5107"/>
                    </a:lnTo>
                    <a:lnTo>
                      <a:pt x="4830" y="5162"/>
                    </a:lnTo>
                    <a:lnTo>
                      <a:pt x="5027" y="5210"/>
                    </a:lnTo>
                    <a:lnTo>
                      <a:pt x="5225" y="5252"/>
                    </a:lnTo>
                    <a:lnTo>
                      <a:pt x="5422" y="5290"/>
                    </a:lnTo>
                    <a:lnTo>
                      <a:pt x="5620" y="5323"/>
                    </a:lnTo>
                    <a:lnTo>
                      <a:pt x="5817" y="5353"/>
                    </a:lnTo>
                    <a:lnTo>
                      <a:pt x="6016" y="5380"/>
                    </a:lnTo>
                    <a:lnTo>
                      <a:pt x="6410" y="5431"/>
                    </a:lnTo>
                    <a:lnTo>
                      <a:pt x="6805" y="5480"/>
                    </a:lnTo>
                    <a:lnTo>
                      <a:pt x="7003" y="5507"/>
                    </a:lnTo>
                    <a:lnTo>
                      <a:pt x="7201" y="5536"/>
                    </a:lnTo>
                    <a:lnTo>
                      <a:pt x="7398" y="5568"/>
                    </a:lnTo>
                    <a:lnTo>
                      <a:pt x="7596" y="5603"/>
                    </a:lnTo>
                    <a:lnTo>
                      <a:pt x="7793" y="5643"/>
                    </a:lnTo>
                    <a:lnTo>
                      <a:pt x="7991" y="5688"/>
                    </a:lnTo>
                    <a:lnTo>
                      <a:pt x="8188" y="5739"/>
                    </a:lnTo>
                    <a:lnTo>
                      <a:pt x="8385" y="5798"/>
                    </a:lnTo>
                    <a:lnTo>
                      <a:pt x="8584" y="5864"/>
                    </a:lnTo>
                    <a:lnTo>
                      <a:pt x="8781" y="5939"/>
                    </a:lnTo>
                    <a:lnTo>
                      <a:pt x="8979" y="6023"/>
                    </a:lnTo>
                    <a:lnTo>
                      <a:pt x="9176" y="6116"/>
                    </a:lnTo>
                    <a:lnTo>
                      <a:pt x="9373" y="6221"/>
                    </a:lnTo>
                    <a:lnTo>
                      <a:pt x="9571" y="6337"/>
                    </a:lnTo>
                    <a:lnTo>
                      <a:pt x="9769" y="6466"/>
                    </a:lnTo>
                    <a:lnTo>
                      <a:pt x="9967" y="6608"/>
                    </a:lnTo>
                    <a:lnTo>
                      <a:pt x="10164" y="6765"/>
                    </a:lnTo>
                    <a:lnTo>
                      <a:pt x="10361" y="6935"/>
                    </a:lnTo>
                    <a:lnTo>
                      <a:pt x="10559" y="7122"/>
                    </a:lnTo>
                    <a:lnTo>
                      <a:pt x="10756" y="7324"/>
                    </a:lnTo>
                    <a:lnTo>
                      <a:pt x="8378" y="13292"/>
                    </a:lnTo>
                    <a:close/>
                    <a:moveTo>
                      <a:pt x="10402" y="369"/>
                    </a:moveTo>
                    <a:lnTo>
                      <a:pt x="10379" y="347"/>
                    </a:lnTo>
                    <a:lnTo>
                      <a:pt x="10356" y="326"/>
                    </a:lnTo>
                    <a:lnTo>
                      <a:pt x="10333" y="305"/>
                    </a:lnTo>
                    <a:lnTo>
                      <a:pt x="10310" y="286"/>
                    </a:lnTo>
                    <a:lnTo>
                      <a:pt x="10286" y="266"/>
                    </a:lnTo>
                    <a:lnTo>
                      <a:pt x="10261" y="247"/>
                    </a:lnTo>
                    <a:lnTo>
                      <a:pt x="10235" y="229"/>
                    </a:lnTo>
                    <a:lnTo>
                      <a:pt x="10210" y="211"/>
                    </a:lnTo>
                    <a:lnTo>
                      <a:pt x="10184" y="195"/>
                    </a:lnTo>
                    <a:lnTo>
                      <a:pt x="10158" y="179"/>
                    </a:lnTo>
                    <a:lnTo>
                      <a:pt x="10132" y="163"/>
                    </a:lnTo>
                    <a:lnTo>
                      <a:pt x="10105" y="148"/>
                    </a:lnTo>
                    <a:lnTo>
                      <a:pt x="10077" y="133"/>
                    </a:lnTo>
                    <a:lnTo>
                      <a:pt x="10050" y="120"/>
                    </a:lnTo>
                    <a:lnTo>
                      <a:pt x="10022" y="108"/>
                    </a:lnTo>
                    <a:lnTo>
                      <a:pt x="9994" y="96"/>
                    </a:lnTo>
                    <a:lnTo>
                      <a:pt x="9966" y="84"/>
                    </a:lnTo>
                    <a:lnTo>
                      <a:pt x="9938" y="74"/>
                    </a:lnTo>
                    <a:lnTo>
                      <a:pt x="9908" y="64"/>
                    </a:lnTo>
                    <a:lnTo>
                      <a:pt x="9879" y="55"/>
                    </a:lnTo>
                    <a:lnTo>
                      <a:pt x="9850" y="46"/>
                    </a:lnTo>
                    <a:lnTo>
                      <a:pt x="9820" y="38"/>
                    </a:lnTo>
                    <a:lnTo>
                      <a:pt x="9791" y="31"/>
                    </a:lnTo>
                    <a:lnTo>
                      <a:pt x="9761" y="25"/>
                    </a:lnTo>
                    <a:lnTo>
                      <a:pt x="9730" y="19"/>
                    </a:lnTo>
                    <a:lnTo>
                      <a:pt x="9699" y="14"/>
                    </a:lnTo>
                    <a:lnTo>
                      <a:pt x="9669" y="9"/>
                    </a:lnTo>
                    <a:lnTo>
                      <a:pt x="9638" y="6"/>
                    </a:lnTo>
                    <a:lnTo>
                      <a:pt x="9607" y="3"/>
                    </a:lnTo>
                    <a:lnTo>
                      <a:pt x="9577" y="2"/>
                    </a:lnTo>
                    <a:lnTo>
                      <a:pt x="9544" y="0"/>
                    </a:lnTo>
                    <a:lnTo>
                      <a:pt x="9513" y="0"/>
                    </a:lnTo>
                    <a:lnTo>
                      <a:pt x="9482" y="0"/>
                    </a:lnTo>
                    <a:lnTo>
                      <a:pt x="9451" y="2"/>
                    </a:lnTo>
                    <a:lnTo>
                      <a:pt x="9420" y="3"/>
                    </a:lnTo>
                    <a:lnTo>
                      <a:pt x="9388" y="6"/>
                    </a:lnTo>
                    <a:lnTo>
                      <a:pt x="9357" y="9"/>
                    </a:lnTo>
                    <a:lnTo>
                      <a:pt x="9327" y="14"/>
                    </a:lnTo>
                    <a:lnTo>
                      <a:pt x="9297" y="19"/>
                    </a:lnTo>
                    <a:lnTo>
                      <a:pt x="9266" y="25"/>
                    </a:lnTo>
                    <a:lnTo>
                      <a:pt x="9236" y="31"/>
                    </a:lnTo>
                    <a:lnTo>
                      <a:pt x="9206" y="38"/>
                    </a:lnTo>
                    <a:lnTo>
                      <a:pt x="9176" y="46"/>
                    </a:lnTo>
                    <a:lnTo>
                      <a:pt x="9147" y="55"/>
                    </a:lnTo>
                    <a:lnTo>
                      <a:pt x="9118" y="64"/>
                    </a:lnTo>
                    <a:lnTo>
                      <a:pt x="9089" y="74"/>
                    </a:lnTo>
                    <a:lnTo>
                      <a:pt x="9060" y="84"/>
                    </a:lnTo>
                    <a:lnTo>
                      <a:pt x="9031" y="96"/>
                    </a:lnTo>
                    <a:lnTo>
                      <a:pt x="9003" y="108"/>
                    </a:lnTo>
                    <a:lnTo>
                      <a:pt x="8976" y="120"/>
                    </a:lnTo>
                    <a:lnTo>
                      <a:pt x="8948" y="134"/>
                    </a:lnTo>
                    <a:lnTo>
                      <a:pt x="8921" y="149"/>
                    </a:lnTo>
                    <a:lnTo>
                      <a:pt x="8894" y="163"/>
                    </a:lnTo>
                    <a:lnTo>
                      <a:pt x="8867" y="179"/>
                    </a:lnTo>
                    <a:lnTo>
                      <a:pt x="8841" y="195"/>
                    </a:lnTo>
                    <a:lnTo>
                      <a:pt x="8816" y="211"/>
                    </a:lnTo>
                    <a:lnTo>
                      <a:pt x="8790" y="229"/>
                    </a:lnTo>
                    <a:lnTo>
                      <a:pt x="8766" y="247"/>
                    </a:lnTo>
                    <a:lnTo>
                      <a:pt x="8741" y="267"/>
                    </a:lnTo>
                    <a:lnTo>
                      <a:pt x="8716" y="286"/>
                    </a:lnTo>
                    <a:lnTo>
                      <a:pt x="8692" y="306"/>
                    </a:lnTo>
                    <a:lnTo>
                      <a:pt x="8669" y="326"/>
                    </a:lnTo>
                    <a:lnTo>
                      <a:pt x="8646" y="348"/>
                    </a:lnTo>
                    <a:lnTo>
                      <a:pt x="8624" y="369"/>
                    </a:lnTo>
                    <a:lnTo>
                      <a:pt x="7914" y="1081"/>
                    </a:lnTo>
                    <a:lnTo>
                      <a:pt x="7892" y="1104"/>
                    </a:lnTo>
                    <a:lnTo>
                      <a:pt x="7870" y="1128"/>
                    </a:lnTo>
                    <a:lnTo>
                      <a:pt x="7850" y="1151"/>
                    </a:lnTo>
                    <a:lnTo>
                      <a:pt x="7829" y="1174"/>
                    </a:lnTo>
                    <a:lnTo>
                      <a:pt x="7810" y="1199"/>
                    </a:lnTo>
                    <a:lnTo>
                      <a:pt x="7792" y="1223"/>
                    </a:lnTo>
                    <a:lnTo>
                      <a:pt x="7773" y="1249"/>
                    </a:lnTo>
                    <a:lnTo>
                      <a:pt x="7756" y="1274"/>
                    </a:lnTo>
                    <a:lnTo>
                      <a:pt x="7739" y="1300"/>
                    </a:lnTo>
                    <a:lnTo>
                      <a:pt x="7723" y="1326"/>
                    </a:lnTo>
                    <a:lnTo>
                      <a:pt x="7707" y="1352"/>
                    </a:lnTo>
                    <a:lnTo>
                      <a:pt x="7692" y="1380"/>
                    </a:lnTo>
                    <a:lnTo>
                      <a:pt x="7678" y="1407"/>
                    </a:lnTo>
                    <a:lnTo>
                      <a:pt x="7665" y="1434"/>
                    </a:lnTo>
                    <a:lnTo>
                      <a:pt x="7652" y="1462"/>
                    </a:lnTo>
                    <a:lnTo>
                      <a:pt x="7640" y="1491"/>
                    </a:lnTo>
                    <a:lnTo>
                      <a:pt x="7629" y="1519"/>
                    </a:lnTo>
                    <a:lnTo>
                      <a:pt x="7618" y="1547"/>
                    </a:lnTo>
                    <a:lnTo>
                      <a:pt x="7608" y="1576"/>
                    </a:lnTo>
                    <a:lnTo>
                      <a:pt x="7599" y="1606"/>
                    </a:lnTo>
                    <a:lnTo>
                      <a:pt x="7591" y="1636"/>
                    </a:lnTo>
                    <a:lnTo>
                      <a:pt x="7583" y="1665"/>
                    </a:lnTo>
                    <a:lnTo>
                      <a:pt x="7576" y="1695"/>
                    </a:lnTo>
                    <a:lnTo>
                      <a:pt x="7569" y="1725"/>
                    </a:lnTo>
                    <a:lnTo>
                      <a:pt x="7564" y="1756"/>
                    </a:lnTo>
                    <a:lnTo>
                      <a:pt x="7559" y="1786"/>
                    </a:lnTo>
                    <a:lnTo>
                      <a:pt x="7555" y="1817"/>
                    </a:lnTo>
                    <a:lnTo>
                      <a:pt x="7551" y="1848"/>
                    </a:lnTo>
                    <a:lnTo>
                      <a:pt x="7549" y="1879"/>
                    </a:lnTo>
                    <a:lnTo>
                      <a:pt x="7547" y="1911"/>
                    </a:lnTo>
                    <a:lnTo>
                      <a:pt x="7546" y="1942"/>
                    </a:lnTo>
                    <a:lnTo>
                      <a:pt x="7545" y="1974"/>
                    </a:lnTo>
                    <a:lnTo>
                      <a:pt x="7546" y="2018"/>
                    </a:lnTo>
                    <a:lnTo>
                      <a:pt x="7548" y="2062"/>
                    </a:lnTo>
                    <a:lnTo>
                      <a:pt x="7552" y="2106"/>
                    </a:lnTo>
                    <a:lnTo>
                      <a:pt x="7557" y="2150"/>
                    </a:lnTo>
                    <a:lnTo>
                      <a:pt x="7564" y="2192"/>
                    </a:lnTo>
                    <a:lnTo>
                      <a:pt x="7572" y="2236"/>
                    </a:lnTo>
                    <a:lnTo>
                      <a:pt x="7582" y="2278"/>
                    </a:lnTo>
                    <a:lnTo>
                      <a:pt x="7593" y="2319"/>
                    </a:lnTo>
                    <a:lnTo>
                      <a:pt x="7605" y="2361"/>
                    </a:lnTo>
                    <a:lnTo>
                      <a:pt x="7619" y="2402"/>
                    </a:lnTo>
                    <a:lnTo>
                      <a:pt x="7634" y="2442"/>
                    </a:lnTo>
                    <a:lnTo>
                      <a:pt x="7651" y="2483"/>
                    </a:lnTo>
                    <a:lnTo>
                      <a:pt x="7669" y="2522"/>
                    </a:lnTo>
                    <a:lnTo>
                      <a:pt x="7688" y="2560"/>
                    </a:lnTo>
                    <a:lnTo>
                      <a:pt x="7710" y="2599"/>
                    </a:lnTo>
                    <a:lnTo>
                      <a:pt x="7732" y="2635"/>
                    </a:lnTo>
                    <a:lnTo>
                      <a:pt x="902" y="5377"/>
                    </a:lnTo>
                    <a:lnTo>
                      <a:pt x="860" y="5397"/>
                    </a:lnTo>
                    <a:lnTo>
                      <a:pt x="819" y="5418"/>
                    </a:lnTo>
                    <a:lnTo>
                      <a:pt x="778" y="5440"/>
                    </a:lnTo>
                    <a:lnTo>
                      <a:pt x="737" y="5462"/>
                    </a:lnTo>
                    <a:lnTo>
                      <a:pt x="699" y="5486"/>
                    </a:lnTo>
                    <a:lnTo>
                      <a:pt x="660" y="5511"/>
                    </a:lnTo>
                    <a:lnTo>
                      <a:pt x="623" y="5539"/>
                    </a:lnTo>
                    <a:lnTo>
                      <a:pt x="586" y="5566"/>
                    </a:lnTo>
                    <a:lnTo>
                      <a:pt x="550" y="5594"/>
                    </a:lnTo>
                    <a:lnTo>
                      <a:pt x="516" y="5623"/>
                    </a:lnTo>
                    <a:lnTo>
                      <a:pt x="482" y="5655"/>
                    </a:lnTo>
                    <a:lnTo>
                      <a:pt x="450" y="5686"/>
                    </a:lnTo>
                    <a:lnTo>
                      <a:pt x="417" y="5718"/>
                    </a:lnTo>
                    <a:lnTo>
                      <a:pt x="386" y="5751"/>
                    </a:lnTo>
                    <a:lnTo>
                      <a:pt x="357" y="5786"/>
                    </a:lnTo>
                    <a:lnTo>
                      <a:pt x="328" y="5821"/>
                    </a:lnTo>
                    <a:lnTo>
                      <a:pt x="301" y="5857"/>
                    </a:lnTo>
                    <a:lnTo>
                      <a:pt x="274" y="5894"/>
                    </a:lnTo>
                    <a:lnTo>
                      <a:pt x="248" y="5931"/>
                    </a:lnTo>
                    <a:lnTo>
                      <a:pt x="224" y="5969"/>
                    </a:lnTo>
                    <a:lnTo>
                      <a:pt x="200" y="6009"/>
                    </a:lnTo>
                    <a:lnTo>
                      <a:pt x="179" y="6049"/>
                    </a:lnTo>
                    <a:lnTo>
                      <a:pt x="158" y="6089"/>
                    </a:lnTo>
                    <a:lnTo>
                      <a:pt x="138" y="6131"/>
                    </a:lnTo>
                    <a:lnTo>
                      <a:pt x="120" y="6172"/>
                    </a:lnTo>
                    <a:lnTo>
                      <a:pt x="103" y="6214"/>
                    </a:lnTo>
                    <a:lnTo>
                      <a:pt x="87" y="6258"/>
                    </a:lnTo>
                    <a:lnTo>
                      <a:pt x="71" y="6301"/>
                    </a:lnTo>
                    <a:lnTo>
                      <a:pt x="58" y="6345"/>
                    </a:lnTo>
                    <a:lnTo>
                      <a:pt x="46" y="6390"/>
                    </a:lnTo>
                    <a:lnTo>
                      <a:pt x="36" y="6435"/>
                    </a:lnTo>
                    <a:lnTo>
                      <a:pt x="26" y="6481"/>
                    </a:lnTo>
                    <a:lnTo>
                      <a:pt x="18" y="6527"/>
                    </a:lnTo>
                    <a:lnTo>
                      <a:pt x="12" y="6573"/>
                    </a:lnTo>
                    <a:lnTo>
                      <a:pt x="7" y="6620"/>
                    </a:lnTo>
                    <a:lnTo>
                      <a:pt x="3" y="6666"/>
                    </a:lnTo>
                    <a:lnTo>
                      <a:pt x="1" y="6712"/>
                    </a:lnTo>
                    <a:lnTo>
                      <a:pt x="0" y="6759"/>
                    </a:lnTo>
                    <a:lnTo>
                      <a:pt x="1" y="6804"/>
                    </a:lnTo>
                    <a:lnTo>
                      <a:pt x="3" y="6850"/>
                    </a:lnTo>
                    <a:lnTo>
                      <a:pt x="6" y="6896"/>
                    </a:lnTo>
                    <a:lnTo>
                      <a:pt x="11" y="6941"/>
                    </a:lnTo>
                    <a:lnTo>
                      <a:pt x="17" y="6987"/>
                    </a:lnTo>
                    <a:lnTo>
                      <a:pt x="24" y="7032"/>
                    </a:lnTo>
                    <a:lnTo>
                      <a:pt x="33" y="7076"/>
                    </a:lnTo>
                    <a:lnTo>
                      <a:pt x="43" y="7121"/>
                    </a:lnTo>
                    <a:lnTo>
                      <a:pt x="55" y="7165"/>
                    </a:lnTo>
                    <a:lnTo>
                      <a:pt x="67" y="7209"/>
                    </a:lnTo>
                    <a:lnTo>
                      <a:pt x="81" y="7253"/>
                    </a:lnTo>
                    <a:lnTo>
                      <a:pt x="98" y="7295"/>
                    </a:lnTo>
                    <a:lnTo>
                      <a:pt x="114" y="7337"/>
                    </a:lnTo>
                    <a:lnTo>
                      <a:pt x="132" y="7380"/>
                    </a:lnTo>
                    <a:lnTo>
                      <a:pt x="152" y="7421"/>
                    </a:lnTo>
                    <a:lnTo>
                      <a:pt x="172" y="7462"/>
                    </a:lnTo>
                    <a:lnTo>
                      <a:pt x="194" y="7503"/>
                    </a:lnTo>
                    <a:lnTo>
                      <a:pt x="217" y="7542"/>
                    </a:lnTo>
                    <a:lnTo>
                      <a:pt x="241" y="7581"/>
                    </a:lnTo>
                    <a:lnTo>
                      <a:pt x="268" y="7620"/>
                    </a:lnTo>
                    <a:lnTo>
                      <a:pt x="294" y="7658"/>
                    </a:lnTo>
                    <a:lnTo>
                      <a:pt x="322" y="7695"/>
                    </a:lnTo>
                    <a:lnTo>
                      <a:pt x="351" y="7732"/>
                    </a:lnTo>
                    <a:lnTo>
                      <a:pt x="382" y="7767"/>
                    </a:lnTo>
                    <a:lnTo>
                      <a:pt x="413" y="7801"/>
                    </a:lnTo>
                    <a:lnTo>
                      <a:pt x="447" y="7835"/>
                    </a:lnTo>
                    <a:lnTo>
                      <a:pt x="6844" y="14177"/>
                    </a:lnTo>
                    <a:lnTo>
                      <a:pt x="6871" y="14203"/>
                    </a:lnTo>
                    <a:lnTo>
                      <a:pt x="6897" y="14228"/>
                    </a:lnTo>
                    <a:lnTo>
                      <a:pt x="6924" y="14252"/>
                    </a:lnTo>
                    <a:lnTo>
                      <a:pt x="6952" y="14275"/>
                    </a:lnTo>
                    <a:lnTo>
                      <a:pt x="6979" y="14298"/>
                    </a:lnTo>
                    <a:lnTo>
                      <a:pt x="7008" y="14320"/>
                    </a:lnTo>
                    <a:lnTo>
                      <a:pt x="7038" y="14341"/>
                    </a:lnTo>
                    <a:lnTo>
                      <a:pt x="7067" y="14362"/>
                    </a:lnTo>
                    <a:lnTo>
                      <a:pt x="7097" y="14381"/>
                    </a:lnTo>
                    <a:lnTo>
                      <a:pt x="7127" y="14400"/>
                    </a:lnTo>
                    <a:lnTo>
                      <a:pt x="7157" y="14418"/>
                    </a:lnTo>
                    <a:lnTo>
                      <a:pt x="7188" y="14436"/>
                    </a:lnTo>
                    <a:lnTo>
                      <a:pt x="7221" y="14453"/>
                    </a:lnTo>
                    <a:lnTo>
                      <a:pt x="7252" y="14469"/>
                    </a:lnTo>
                    <a:lnTo>
                      <a:pt x="7284" y="14484"/>
                    </a:lnTo>
                    <a:lnTo>
                      <a:pt x="7316" y="14499"/>
                    </a:lnTo>
                    <a:lnTo>
                      <a:pt x="7349" y="14512"/>
                    </a:lnTo>
                    <a:lnTo>
                      <a:pt x="7383" y="14525"/>
                    </a:lnTo>
                    <a:lnTo>
                      <a:pt x="7416" y="14537"/>
                    </a:lnTo>
                    <a:lnTo>
                      <a:pt x="7450" y="14548"/>
                    </a:lnTo>
                    <a:lnTo>
                      <a:pt x="7484" y="14558"/>
                    </a:lnTo>
                    <a:lnTo>
                      <a:pt x="7518" y="14569"/>
                    </a:lnTo>
                    <a:lnTo>
                      <a:pt x="7553" y="14578"/>
                    </a:lnTo>
                    <a:lnTo>
                      <a:pt x="7588" y="14586"/>
                    </a:lnTo>
                    <a:lnTo>
                      <a:pt x="7623" y="14593"/>
                    </a:lnTo>
                    <a:lnTo>
                      <a:pt x="7657" y="14599"/>
                    </a:lnTo>
                    <a:lnTo>
                      <a:pt x="7693" y="14605"/>
                    </a:lnTo>
                    <a:lnTo>
                      <a:pt x="7729" y="14609"/>
                    </a:lnTo>
                    <a:lnTo>
                      <a:pt x="7765" y="14613"/>
                    </a:lnTo>
                    <a:lnTo>
                      <a:pt x="7800" y="14616"/>
                    </a:lnTo>
                    <a:lnTo>
                      <a:pt x="7836" y="14618"/>
                    </a:lnTo>
                    <a:lnTo>
                      <a:pt x="7872" y="14619"/>
                    </a:lnTo>
                    <a:lnTo>
                      <a:pt x="7882" y="14620"/>
                    </a:lnTo>
                    <a:lnTo>
                      <a:pt x="7892" y="14620"/>
                    </a:lnTo>
                    <a:lnTo>
                      <a:pt x="7903" y="14620"/>
                    </a:lnTo>
                    <a:lnTo>
                      <a:pt x="7911" y="14620"/>
                    </a:lnTo>
                    <a:lnTo>
                      <a:pt x="7949" y="14619"/>
                    </a:lnTo>
                    <a:lnTo>
                      <a:pt x="7987" y="14618"/>
                    </a:lnTo>
                    <a:lnTo>
                      <a:pt x="8025" y="14616"/>
                    </a:lnTo>
                    <a:lnTo>
                      <a:pt x="8065" y="14612"/>
                    </a:lnTo>
                    <a:lnTo>
                      <a:pt x="8103" y="14608"/>
                    </a:lnTo>
                    <a:lnTo>
                      <a:pt x="8141" y="14602"/>
                    </a:lnTo>
                    <a:lnTo>
                      <a:pt x="8179" y="14596"/>
                    </a:lnTo>
                    <a:lnTo>
                      <a:pt x="8219" y="14589"/>
                    </a:lnTo>
                    <a:lnTo>
                      <a:pt x="8265" y="14578"/>
                    </a:lnTo>
                    <a:lnTo>
                      <a:pt x="8311" y="14566"/>
                    </a:lnTo>
                    <a:lnTo>
                      <a:pt x="8356" y="14552"/>
                    </a:lnTo>
                    <a:lnTo>
                      <a:pt x="8401" y="14538"/>
                    </a:lnTo>
                    <a:lnTo>
                      <a:pt x="8445" y="14522"/>
                    </a:lnTo>
                    <a:lnTo>
                      <a:pt x="8489" y="14505"/>
                    </a:lnTo>
                    <a:lnTo>
                      <a:pt x="8531" y="14487"/>
                    </a:lnTo>
                    <a:lnTo>
                      <a:pt x="8574" y="14467"/>
                    </a:lnTo>
                    <a:lnTo>
                      <a:pt x="8616" y="14446"/>
                    </a:lnTo>
                    <a:lnTo>
                      <a:pt x="8656" y="14423"/>
                    </a:lnTo>
                    <a:lnTo>
                      <a:pt x="8696" y="14400"/>
                    </a:lnTo>
                    <a:lnTo>
                      <a:pt x="8736" y="14375"/>
                    </a:lnTo>
                    <a:lnTo>
                      <a:pt x="8774" y="14350"/>
                    </a:lnTo>
                    <a:lnTo>
                      <a:pt x="8811" y="14323"/>
                    </a:lnTo>
                    <a:lnTo>
                      <a:pt x="8847" y="14294"/>
                    </a:lnTo>
                    <a:lnTo>
                      <a:pt x="8883" y="14265"/>
                    </a:lnTo>
                    <a:lnTo>
                      <a:pt x="8918" y="14235"/>
                    </a:lnTo>
                    <a:lnTo>
                      <a:pt x="8952" y="14204"/>
                    </a:lnTo>
                    <a:lnTo>
                      <a:pt x="8985" y="14171"/>
                    </a:lnTo>
                    <a:lnTo>
                      <a:pt x="9017" y="14138"/>
                    </a:lnTo>
                    <a:lnTo>
                      <a:pt x="9047" y="14104"/>
                    </a:lnTo>
                    <a:lnTo>
                      <a:pt x="9078" y="14068"/>
                    </a:lnTo>
                    <a:lnTo>
                      <a:pt x="9106" y="14032"/>
                    </a:lnTo>
                    <a:lnTo>
                      <a:pt x="9134" y="13995"/>
                    </a:lnTo>
                    <a:lnTo>
                      <a:pt x="9160" y="13957"/>
                    </a:lnTo>
                    <a:lnTo>
                      <a:pt x="9186" y="13918"/>
                    </a:lnTo>
                    <a:lnTo>
                      <a:pt x="9210" y="13878"/>
                    </a:lnTo>
                    <a:lnTo>
                      <a:pt x="9232" y="13838"/>
                    </a:lnTo>
                    <a:lnTo>
                      <a:pt x="9255" y="13796"/>
                    </a:lnTo>
                    <a:lnTo>
                      <a:pt x="9276" y="13754"/>
                    </a:lnTo>
                    <a:lnTo>
                      <a:pt x="9295" y="13711"/>
                    </a:lnTo>
                    <a:lnTo>
                      <a:pt x="9313" y="13666"/>
                    </a:lnTo>
                    <a:lnTo>
                      <a:pt x="12000" y="6923"/>
                    </a:lnTo>
                    <a:lnTo>
                      <a:pt x="12038" y="6948"/>
                    </a:lnTo>
                    <a:lnTo>
                      <a:pt x="12077" y="6970"/>
                    </a:lnTo>
                    <a:lnTo>
                      <a:pt x="12118" y="6993"/>
                    </a:lnTo>
                    <a:lnTo>
                      <a:pt x="12158" y="7012"/>
                    </a:lnTo>
                    <a:lnTo>
                      <a:pt x="12199" y="7031"/>
                    </a:lnTo>
                    <a:lnTo>
                      <a:pt x="12241" y="7047"/>
                    </a:lnTo>
                    <a:lnTo>
                      <a:pt x="12284" y="7063"/>
                    </a:lnTo>
                    <a:lnTo>
                      <a:pt x="12327" y="7076"/>
                    </a:lnTo>
                    <a:lnTo>
                      <a:pt x="12370" y="7088"/>
                    </a:lnTo>
                    <a:lnTo>
                      <a:pt x="12414" y="7099"/>
                    </a:lnTo>
                    <a:lnTo>
                      <a:pt x="12459" y="7109"/>
                    </a:lnTo>
                    <a:lnTo>
                      <a:pt x="12504" y="7116"/>
                    </a:lnTo>
                    <a:lnTo>
                      <a:pt x="12549" y="7122"/>
                    </a:lnTo>
                    <a:lnTo>
                      <a:pt x="12595" y="7126"/>
                    </a:lnTo>
                    <a:lnTo>
                      <a:pt x="12642" y="7129"/>
                    </a:lnTo>
                    <a:lnTo>
                      <a:pt x="12688" y="7130"/>
                    </a:lnTo>
                    <a:lnTo>
                      <a:pt x="12719" y="7129"/>
                    </a:lnTo>
                    <a:lnTo>
                      <a:pt x="12750" y="7128"/>
                    </a:lnTo>
                    <a:lnTo>
                      <a:pt x="12781" y="7126"/>
                    </a:lnTo>
                    <a:lnTo>
                      <a:pt x="12813" y="7123"/>
                    </a:lnTo>
                    <a:lnTo>
                      <a:pt x="12844" y="7120"/>
                    </a:lnTo>
                    <a:lnTo>
                      <a:pt x="12874" y="7116"/>
                    </a:lnTo>
                    <a:lnTo>
                      <a:pt x="12905" y="7111"/>
                    </a:lnTo>
                    <a:lnTo>
                      <a:pt x="12935" y="7105"/>
                    </a:lnTo>
                    <a:lnTo>
                      <a:pt x="12966" y="7098"/>
                    </a:lnTo>
                    <a:lnTo>
                      <a:pt x="12995" y="7091"/>
                    </a:lnTo>
                    <a:lnTo>
                      <a:pt x="13025" y="7083"/>
                    </a:lnTo>
                    <a:lnTo>
                      <a:pt x="13054" y="7075"/>
                    </a:lnTo>
                    <a:lnTo>
                      <a:pt x="13083" y="7066"/>
                    </a:lnTo>
                    <a:lnTo>
                      <a:pt x="13112" y="7056"/>
                    </a:lnTo>
                    <a:lnTo>
                      <a:pt x="13141" y="7045"/>
                    </a:lnTo>
                    <a:lnTo>
                      <a:pt x="13170" y="7034"/>
                    </a:lnTo>
                    <a:lnTo>
                      <a:pt x="13198" y="7022"/>
                    </a:lnTo>
                    <a:lnTo>
                      <a:pt x="13225" y="7009"/>
                    </a:lnTo>
                    <a:lnTo>
                      <a:pt x="13253" y="6996"/>
                    </a:lnTo>
                    <a:lnTo>
                      <a:pt x="13280" y="6981"/>
                    </a:lnTo>
                    <a:lnTo>
                      <a:pt x="13307" y="6966"/>
                    </a:lnTo>
                    <a:lnTo>
                      <a:pt x="13334" y="6950"/>
                    </a:lnTo>
                    <a:lnTo>
                      <a:pt x="13360" y="6934"/>
                    </a:lnTo>
                    <a:lnTo>
                      <a:pt x="13385" y="6918"/>
                    </a:lnTo>
                    <a:lnTo>
                      <a:pt x="13410" y="6900"/>
                    </a:lnTo>
                    <a:lnTo>
                      <a:pt x="13435" y="6882"/>
                    </a:lnTo>
                    <a:lnTo>
                      <a:pt x="13460" y="6863"/>
                    </a:lnTo>
                    <a:lnTo>
                      <a:pt x="13485" y="6843"/>
                    </a:lnTo>
                    <a:lnTo>
                      <a:pt x="13508" y="6823"/>
                    </a:lnTo>
                    <a:lnTo>
                      <a:pt x="13532" y="6803"/>
                    </a:lnTo>
                    <a:lnTo>
                      <a:pt x="13554" y="6781"/>
                    </a:lnTo>
                    <a:lnTo>
                      <a:pt x="13577" y="6759"/>
                    </a:lnTo>
                    <a:lnTo>
                      <a:pt x="14285" y="6050"/>
                    </a:lnTo>
                    <a:lnTo>
                      <a:pt x="14307" y="6028"/>
                    </a:lnTo>
                    <a:lnTo>
                      <a:pt x="14329" y="6005"/>
                    </a:lnTo>
                    <a:lnTo>
                      <a:pt x="14350" y="5980"/>
                    </a:lnTo>
                    <a:lnTo>
                      <a:pt x="14370" y="5957"/>
                    </a:lnTo>
                    <a:lnTo>
                      <a:pt x="14389" y="5932"/>
                    </a:lnTo>
                    <a:lnTo>
                      <a:pt x="14408" y="5908"/>
                    </a:lnTo>
                    <a:lnTo>
                      <a:pt x="14426" y="5883"/>
                    </a:lnTo>
                    <a:lnTo>
                      <a:pt x="14444" y="5857"/>
                    </a:lnTo>
                    <a:lnTo>
                      <a:pt x="14460" y="5831"/>
                    </a:lnTo>
                    <a:lnTo>
                      <a:pt x="14477" y="5805"/>
                    </a:lnTo>
                    <a:lnTo>
                      <a:pt x="14493" y="5778"/>
                    </a:lnTo>
                    <a:lnTo>
                      <a:pt x="14508" y="5751"/>
                    </a:lnTo>
                    <a:lnTo>
                      <a:pt x="14522" y="5724"/>
                    </a:lnTo>
                    <a:lnTo>
                      <a:pt x="14535" y="5696"/>
                    </a:lnTo>
                    <a:lnTo>
                      <a:pt x="14548" y="5668"/>
                    </a:lnTo>
                    <a:lnTo>
                      <a:pt x="14560" y="5640"/>
                    </a:lnTo>
                    <a:lnTo>
                      <a:pt x="14572" y="5611"/>
                    </a:lnTo>
                    <a:lnTo>
                      <a:pt x="14582" y="5583"/>
                    </a:lnTo>
                    <a:lnTo>
                      <a:pt x="14592" y="5554"/>
                    </a:lnTo>
                    <a:lnTo>
                      <a:pt x="14602" y="5525"/>
                    </a:lnTo>
                    <a:lnTo>
                      <a:pt x="14610" y="5494"/>
                    </a:lnTo>
                    <a:lnTo>
                      <a:pt x="14618" y="5465"/>
                    </a:lnTo>
                    <a:lnTo>
                      <a:pt x="14625" y="5435"/>
                    </a:lnTo>
                    <a:lnTo>
                      <a:pt x="14631" y="5405"/>
                    </a:lnTo>
                    <a:lnTo>
                      <a:pt x="14637" y="5373"/>
                    </a:lnTo>
                    <a:lnTo>
                      <a:pt x="14642" y="5343"/>
                    </a:lnTo>
                    <a:lnTo>
                      <a:pt x="14646" y="5312"/>
                    </a:lnTo>
                    <a:lnTo>
                      <a:pt x="14649" y="5282"/>
                    </a:lnTo>
                    <a:lnTo>
                      <a:pt x="14652" y="5250"/>
                    </a:lnTo>
                    <a:lnTo>
                      <a:pt x="14654" y="5219"/>
                    </a:lnTo>
                    <a:lnTo>
                      <a:pt x="14656" y="5187"/>
                    </a:lnTo>
                    <a:lnTo>
                      <a:pt x="14656" y="5156"/>
                    </a:lnTo>
                    <a:lnTo>
                      <a:pt x="14656" y="5124"/>
                    </a:lnTo>
                    <a:lnTo>
                      <a:pt x="14654" y="5092"/>
                    </a:lnTo>
                    <a:lnTo>
                      <a:pt x="14652" y="5061"/>
                    </a:lnTo>
                    <a:lnTo>
                      <a:pt x="14649" y="5030"/>
                    </a:lnTo>
                    <a:lnTo>
                      <a:pt x="14646" y="4999"/>
                    </a:lnTo>
                    <a:lnTo>
                      <a:pt x="14642" y="4968"/>
                    </a:lnTo>
                    <a:lnTo>
                      <a:pt x="14637" y="4938"/>
                    </a:lnTo>
                    <a:lnTo>
                      <a:pt x="14631" y="4908"/>
                    </a:lnTo>
                    <a:lnTo>
                      <a:pt x="14625" y="4877"/>
                    </a:lnTo>
                    <a:lnTo>
                      <a:pt x="14618" y="4847"/>
                    </a:lnTo>
                    <a:lnTo>
                      <a:pt x="14610" y="4817"/>
                    </a:lnTo>
                    <a:lnTo>
                      <a:pt x="14602" y="4788"/>
                    </a:lnTo>
                    <a:lnTo>
                      <a:pt x="14592" y="4758"/>
                    </a:lnTo>
                    <a:lnTo>
                      <a:pt x="14583" y="4729"/>
                    </a:lnTo>
                    <a:lnTo>
                      <a:pt x="14572" y="4701"/>
                    </a:lnTo>
                    <a:lnTo>
                      <a:pt x="14561" y="4672"/>
                    </a:lnTo>
                    <a:lnTo>
                      <a:pt x="14549" y="4643"/>
                    </a:lnTo>
                    <a:lnTo>
                      <a:pt x="14536" y="4616"/>
                    </a:lnTo>
                    <a:lnTo>
                      <a:pt x="14523" y="4589"/>
                    </a:lnTo>
                    <a:lnTo>
                      <a:pt x="14509" y="4562"/>
                    </a:lnTo>
                    <a:lnTo>
                      <a:pt x="14494" y="4534"/>
                    </a:lnTo>
                    <a:lnTo>
                      <a:pt x="14478" y="4508"/>
                    </a:lnTo>
                    <a:lnTo>
                      <a:pt x="14462" y="4482"/>
                    </a:lnTo>
                    <a:lnTo>
                      <a:pt x="14445" y="4456"/>
                    </a:lnTo>
                    <a:lnTo>
                      <a:pt x="14428" y="4431"/>
                    </a:lnTo>
                    <a:lnTo>
                      <a:pt x="14410" y="4405"/>
                    </a:lnTo>
                    <a:lnTo>
                      <a:pt x="14391" y="4381"/>
                    </a:lnTo>
                    <a:lnTo>
                      <a:pt x="14372" y="4357"/>
                    </a:lnTo>
                    <a:lnTo>
                      <a:pt x="14352" y="4333"/>
                    </a:lnTo>
                    <a:lnTo>
                      <a:pt x="14331" y="4310"/>
                    </a:lnTo>
                    <a:lnTo>
                      <a:pt x="14309" y="4287"/>
                    </a:lnTo>
                    <a:lnTo>
                      <a:pt x="14288" y="4265"/>
                    </a:lnTo>
                    <a:lnTo>
                      <a:pt x="10402"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4" name="Freeform 229"/>
              <p:cNvSpPr>
                <a:spLocks noEditPoints="1"/>
              </p:cNvSpPr>
              <p:nvPr/>
            </p:nvSpPr>
            <p:spPr bwMode="auto">
              <a:xfrm>
                <a:off x="7127875" y="4497388"/>
                <a:ext cx="107950" cy="107950"/>
              </a:xfrm>
              <a:custGeom>
                <a:avLst/>
                <a:gdLst>
                  <a:gd name="T0" fmla="*/ 1409 w 2514"/>
                  <a:gd name="T1" fmla="*/ 519 h 2521"/>
                  <a:gd name="T2" fmla="*/ 1584 w 2514"/>
                  <a:gd name="T3" fmla="*/ 579 h 2521"/>
                  <a:gd name="T4" fmla="*/ 1737 w 2514"/>
                  <a:gd name="T5" fmla="*/ 677 h 2521"/>
                  <a:gd name="T6" fmla="*/ 1862 w 2514"/>
                  <a:gd name="T7" fmla="*/ 808 h 2521"/>
                  <a:gd name="T8" fmla="*/ 1952 w 2514"/>
                  <a:gd name="T9" fmla="*/ 966 h 2521"/>
                  <a:gd name="T10" fmla="*/ 2002 w 2514"/>
                  <a:gd name="T11" fmla="*/ 1145 h 2521"/>
                  <a:gd name="T12" fmla="*/ 2007 w 2514"/>
                  <a:gd name="T13" fmla="*/ 1338 h 2521"/>
                  <a:gd name="T14" fmla="*/ 1966 w 2514"/>
                  <a:gd name="T15" fmla="*/ 1520 h 2521"/>
                  <a:gd name="T16" fmla="*/ 1883 w 2514"/>
                  <a:gd name="T17" fmla="*/ 1683 h 2521"/>
                  <a:gd name="T18" fmla="*/ 1765 w 2514"/>
                  <a:gd name="T19" fmla="*/ 1820 h 2521"/>
                  <a:gd name="T20" fmla="*/ 1617 w 2514"/>
                  <a:gd name="T21" fmla="*/ 1925 h 2521"/>
                  <a:gd name="T22" fmla="*/ 1446 w 2514"/>
                  <a:gd name="T23" fmla="*/ 1992 h 2521"/>
                  <a:gd name="T24" fmla="*/ 1257 w 2514"/>
                  <a:gd name="T25" fmla="*/ 2017 h 2521"/>
                  <a:gd name="T26" fmla="*/ 1069 w 2514"/>
                  <a:gd name="T27" fmla="*/ 1992 h 2521"/>
                  <a:gd name="T28" fmla="*/ 897 w 2514"/>
                  <a:gd name="T29" fmla="*/ 1925 h 2521"/>
                  <a:gd name="T30" fmla="*/ 750 w 2514"/>
                  <a:gd name="T31" fmla="*/ 1820 h 2521"/>
                  <a:gd name="T32" fmla="*/ 631 w 2514"/>
                  <a:gd name="T33" fmla="*/ 1683 h 2521"/>
                  <a:gd name="T34" fmla="*/ 549 w 2514"/>
                  <a:gd name="T35" fmla="*/ 1520 h 2521"/>
                  <a:gd name="T36" fmla="*/ 507 w 2514"/>
                  <a:gd name="T37" fmla="*/ 1338 h 2521"/>
                  <a:gd name="T38" fmla="*/ 512 w 2514"/>
                  <a:gd name="T39" fmla="*/ 1145 h 2521"/>
                  <a:gd name="T40" fmla="*/ 562 w 2514"/>
                  <a:gd name="T41" fmla="*/ 966 h 2521"/>
                  <a:gd name="T42" fmla="*/ 652 w 2514"/>
                  <a:gd name="T43" fmla="*/ 808 h 2521"/>
                  <a:gd name="T44" fmla="*/ 777 w 2514"/>
                  <a:gd name="T45" fmla="*/ 677 h 2521"/>
                  <a:gd name="T46" fmla="*/ 930 w 2514"/>
                  <a:gd name="T47" fmla="*/ 579 h 2521"/>
                  <a:gd name="T48" fmla="*/ 1105 w 2514"/>
                  <a:gd name="T49" fmla="*/ 519 h 2521"/>
                  <a:gd name="T50" fmla="*/ 1257 w 2514"/>
                  <a:gd name="T51" fmla="*/ 2521 h 2521"/>
                  <a:gd name="T52" fmla="*/ 1571 w 2514"/>
                  <a:gd name="T53" fmla="*/ 2481 h 2521"/>
                  <a:gd name="T54" fmla="*/ 1856 w 2514"/>
                  <a:gd name="T55" fmla="*/ 2368 h 2521"/>
                  <a:gd name="T56" fmla="*/ 2102 w 2514"/>
                  <a:gd name="T57" fmla="*/ 2193 h 2521"/>
                  <a:gd name="T58" fmla="*/ 2299 w 2514"/>
                  <a:gd name="T59" fmla="*/ 1964 h 2521"/>
                  <a:gd name="T60" fmla="*/ 2438 w 2514"/>
                  <a:gd name="T61" fmla="*/ 1693 h 2521"/>
                  <a:gd name="T62" fmla="*/ 2508 w 2514"/>
                  <a:gd name="T63" fmla="*/ 1389 h 2521"/>
                  <a:gd name="T64" fmla="*/ 2500 w 2514"/>
                  <a:gd name="T65" fmla="*/ 1069 h 2521"/>
                  <a:gd name="T66" fmla="*/ 2416 w 2514"/>
                  <a:gd name="T67" fmla="*/ 770 h 2521"/>
                  <a:gd name="T68" fmla="*/ 2264 w 2514"/>
                  <a:gd name="T69" fmla="*/ 506 h 2521"/>
                  <a:gd name="T70" fmla="*/ 2057 w 2514"/>
                  <a:gd name="T71" fmla="*/ 288 h 2521"/>
                  <a:gd name="T72" fmla="*/ 1801 w 2514"/>
                  <a:gd name="T73" fmla="*/ 124 h 2521"/>
                  <a:gd name="T74" fmla="*/ 1510 w 2514"/>
                  <a:gd name="T75" fmla="*/ 25 h 2521"/>
                  <a:gd name="T76" fmla="*/ 1193 w 2514"/>
                  <a:gd name="T77" fmla="*/ 2 h 2521"/>
                  <a:gd name="T78" fmla="*/ 884 w 2514"/>
                  <a:gd name="T79" fmla="*/ 56 h 2521"/>
                  <a:gd name="T80" fmla="*/ 606 w 2514"/>
                  <a:gd name="T81" fmla="*/ 182 h 2521"/>
                  <a:gd name="T82" fmla="*/ 369 w 2514"/>
                  <a:gd name="T83" fmla="*/ 369 h 2521"/>
                  <a:gd name="T84" fmla="*/ 182 w 2514"/>
                  <a:gd name="T85" fmla="*/ 607 h 2521"/>
                  <a:gd name="T86" fmla="*/ 57 w 2514"/>
                  <a:gd name="T87" fmla="*/ 886 h 2521"/>
                  <a:gd name="T88" fmla="*/ 2 w 2514"/>
                  <a:gd name="T89" fmla="*/ 1196 h 2521"/>
                  <a:gd name="T90" fmla="*/ 26 w 2514"/>
                  <a:gd name="T91" fmla="*/ 1514 h 2521"/>
                  <a:gd name="T92" fmla="*/ 124 w 2514"/>
                  <a:gd name="T93" fmla="*/ 1806 h 2521"/>
                  <a:gd name="T94" fmla="*/ 287 w 2514"/>
                  <a:gd name="T95" fmla="*/ 2062 h 2521"/>
                  <a:gd name="T96" fmla="*/ 506 w 2514"/>
                  <a:gd name="T97" fmla="*/ 2270 h 2521"/>
                  <a:gd name="T98" fmla="*/ 768 w 2514"/>
                  <a:gd name="T99" fmla="*/ 2422 h 2521"/>
                  <a:gd name="T100" fmla="*/ 1066 w 2514"/>
                  <a:gd name="T101" fmla="*/ 2507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4" h="2521">
                    <a:moveTo>
                      <a:pt x="1257" y="504"/>
                    </a:moveTo>
                    <a:lnTo>
                      <a:pt x="1296" y="505"/>
                    </a:lnTo>
                    <a:lnTo>
                      <a:pt x="1334" y="508"/>
                    </a:lnTo>
                    <a:lnTo>
                      <a:pt x="1372" y="513"/>
                    </a:lnTo>
                    <a:lnTo>
                      <a:pt x="1409" y="519"/>
                    </a:lnTo>
                    <a:lnTo>
                      <a:pt x="1446" y="528"/>
                    </a:lnTo>
                    <a:lnTo>
                      <a:pt x="1481" y="538"/>
                    </a:lnTo>
                    <a:lnTo>
                      <a:pt x="1517" y="551"/>
                    </a:lnTo>
                    <a:lnTo>
                      <a:pt x="1551" y="564"/>
                    </a:lnTo>
                    <a:lnTo>
                      <a:pt x="1584" y="579"/>
                    </a:lnTo>
                    <a:lnTo>
                      <a:pt x="1617" y="596"/>
                    </a:lnTo>
                    <a:lnTo>
                      <a:pt x="1648" y="614"/>
                    </a:lnTo>
                    <a:lnTo>
                      <a:pt x="1679" y="633"/>
                    </a:lnTo>
                    <a:lnTo>
                      <a:pt x="1709" y="654"/>
                    </a:lnTo>
                    <a:lnTo>
                      <a:pt x="1737" y="677"/>
                    </a:lnTo>
                    <a:lnTo>
                      <a:pt x="1765" y="701"/>
                    </a:lnTo>
                    <a:lnTo>
                      <a:pt x="1791" y="726"/>
                    </a:lnTo>
                    <a:lnTo>
                      <a:pt x="1815" y="752"/>
                    </a:lnTo>
                    <a:lnTo>
                      <a:pt x="1839" y="779"/>
                    </a:lnTo>
                    <a:lnTo>
                      <a:pt x="1862" y="808"/>
                    </a:lnTo>
                    <a:lnTo>
                      <a:pt x="1883" y="838"/>
                    </a:lnTo>
                    <a:lnTo>
                      <a:pt x="1903" y="868"/>
                    </a:lnTo>
                    <a:lnTo>
                      <a:pt x="1921" y="900"/>
                    </a:lnTo>
                    <a:lnTo>
                      <a:pt x="1937" y="933"/>
                    </a:lnTo>
                    <a:lnTo>
                      <a:pt x="1952" y="966"/>
                    </a:lnTo>
                    <a:lnTo>
                      <a:pt x="1966" y="1000"/>
                    </a:lnTo>
                    <a:lnTo>
                      <a:pt x="1977" y="1035"/>
                    </a:lnTo>
                    <a:lnTo>
                      <a:pt x="1988" y="1072"/>
                    </a:lnTo>
                    <a:lnTo>
                      <a:pt x="1996" y="1108"/>
                    </a:lnTo>
                    <a:lnTo>
                      <a:pt x="2002" y="1145"/>
                    </a:lnTo>
                    <a:lnTo>
                      <a:pt x="2007" y="1183"/>
                    </a:lnTo>
                    <a:lnTo>
                      <a:pt x="2010" y="1221"/>
                    </a:lnTo>
                    <a:lnTo>
                      <a:pt x="2011" y="1260"/>
                    </a:lnTo>
                    <a:lnTo>
                      <a:pt x="2010" y="1300"/>
                    </a:lnTo>
                    <a:lnTo>
                      <a:pt x="2007" y="1338"/>
                    </a:lnTo>
                    <a:lnTo>
                      <a:pt x="2002" y="1375"/>
                    </a:lnTo>
                    <a:lnTo>
                      <a:pt x="1996" y="1413"/>
                    </a:lnTo>
                    <a:lnTo>
                      <a:pt x="1988" y="1449"/>
                    </a:lnTo>
                    <a:lnTo>
                      <a:pt x="1977" y="1485"/>
                    </a:lnTo>
                    <a:lnTo>
                      <a:pt x="1966" y="1520"/>
                    </a:lnTo>
                    <a:lnTo>
                      <a:pt x="1952" y="1555"/>
                    </a:lnTo>
                    <a:lnTo>
                      <a:pt x="1937" y="1588"/>
                    </a:lnTo>
                    <a:lnTo>
                      <a:pt x="1921" y="1620"/>
                    </a:lnTo>
                    <a:lnTo>
                      <a:pt x="1903" y="1653"/>
                    </a:lnTo>
                    <a:lnTo>
                      <a:pt x="1883" y="1683"/>
                    </a:lnTo>
                    <a:lnTo>
                      <a:pt x="1862" y="1713"/>
                    </a:lnTo>
                    <a:lnTo>
                      <a:pt x="1839" y="1741"/>
                    </a:lnTo>
                    <a:lnTo>
                      <a:pt x="1815" y="1768"/>
                    </a:lnTo>
                    <a:lnTo>
                      <a:pt x="1791" y="1795"/>
                    </a:lnTo>
                    <a:lnTo>
                      <a:pt x="1765" y="1820"/>
                    </a:lnTo>
                    <a:lnTo>
                      <a:pt x="1737" y="1844"/>
                    </a:lnTo>
                    <a:lnTo>
                      <a:pt x="1709" y="1866"/>
                    </a:lnTo>
                    <a:lnTo>
                      <a:pt x="1679" y="1887"/>
                    </a:lnTo>
                    <a:lnTo>
                      <a:pt x="1648" y="1907"/>
                    </a:lnTo>
                    <a:lnTo>
                      <a:pt x="1617" y="1925"/>
                    </a:lnTo>
                    <a:lnTo>
                      <a:pt x="1584" y="1942"/>
                    </a:lnTo>
                    <a:lnTo>
                      <a:pt x="1551" y="1957"/>
                    </a:lnTo>
                    <a:lnTo>
                      <a:pt x="1517" y="1970"/>
                    </a:lnTo>
                    <a:lnTo>
                      <a:pt x="1481" y="1982"/>
                    </a:lnTo>
                    <a:lnTo>
                      <a:pt x="1446" y="1992"/>
                    </a:lnTo>
                    <a:lnTo>
                      <a:pt x="1409" y="2001"/>
                    </a:lnTo>
                    <a:lnTo>
                      <a:pt x="1372" y="2007"/>
                    </a:lnTo>
                    <a:lnTo>
                      <a:pt x="1334" y="2012"/>
                    </a:lnTo>
                    <a:lnTo>
                      <a:pt x="1296" y="2015"/>
                    </a:lnTo>
                    <a:lnTo>
                      <a:pt x="1257" y="2017"/>
                    </a:lnTo>
                    <a:lnTo>
                      <a:pt x="1219" y="2015"/>
                    </a:lnTo>
                    <a:lnTo>
                      <a:pt x="1180" y="2012"/>
                    </a:lnTo>
                    <a:lnTo>
                      <a:pt x="1142" y="2007"/>
                    </a:lnTo>
                    <a:lnTo>
                      <a:pt x="1105" y="2001"/>
                    </a:lnTo>
                    <a:lnTo>
                      <a:pt x="1069" y="1992"/>
                    </a:lnTo>
                    <a:lnTo>
                      <a:pt x="1033" y="1982"/>
                    </a:lnTo>
                    <a:lnTo>
                      <a:pt x="997" y="1970"/>
                    </a:lnTo>
                    <a:lnTo>
                      <a:pt x="963" y="1957"/>
                    </a:lnTo>
                    <a:lnTo>
                      <a:pt x="930" y="1942"/>
                    </a:lnTo>
                    <a:lnTo>
                      <a:pt x="897" y="1925"/>
                    </a:lnTo>
                    <a:lnTo>
                      <a:pt x="866" y="1907"/>
                    </a:lnTo>
                    <a:lnTo>
                      <a:pt x="835" y="1887"/>
                    </a:lnTo>
                    <a:lnTo>
                      <a:pt x="805" y="1866"/>
                    </a:lnTo>
                    <a:lnTo>
                      <a:pt x="777" y="1844"/>
                    </a:lnTo>
                    <a:lnTo>
                      <a:pt x="750" y="1820"/>
                    </a:lnTo>
                    <a:lnTo>
                      <a:pt x="724" y="1795"/>
                    </a:lnTo>
                    <a:lnTo>
                      <a:pt x="699" y="1768"/>
                    </a:lnTo>
                    <a:lnTo>
                      <a:pt x="675" y="1741"/>
                    </a:lnTo>
                    <a:lnTo>
                      <a:pt x="652" y="1713"/>
                    </a:lnTo>
                    <a:lnTo>
                      <a:pt x="631" y="1683"/>
                    </a:lnTo>
                    <a:lnTo>
                      <a:pt x="612" y="1653"/>
                    </a:lnTo>
                    <a:lnTo>
                      <a:pt x="594" y="1620"/>
                    </a:lnTo>
                    <a:lnTo>
                      <a:pt x="577" y="1588"/>
                    </a:lnTo>
                    <a:lnTo>
                      <a:pt x="562" y="1555"/>
                    </a:lnTo>
                    <a:lnTo>
                      <a:pt x="549" y="1520"/>
                    </a:lnTo>
                    <a:lnTo>
                      <a:pt x="537" y="1485"/>
                    </a:lnTo>
                    <a:lnTo>
                      <a:pt x="527" y="1449"/>
                    </a:lnTo>
                    <a:lnTo>
                      <a:pt x="518" y="1413"/>
                    </a:lnTo>
                    <a:lnTo>
                      <a:pt x="512" y="1375"/>
                    </a:lnTo>
                    <a:lnTo>
                      <a:pt x="507" y="1338"/>
                    </a:lnTo>
                    <a:lnTo>
                      <a:pt x="504" y="1300"/>
                    </a:lnTo>
                    <a:lnTo>
                      <a:pt x="503" y="1260"/>
                    </a:lnTo>
                    <a:lnTo>
                      <a:pt x="504" y="1221"/>
                    </a:lnTo>
                    <a:lnTo>
                      <a:pt x="507" y="1183"/>
                    </a:lnTo>
                    <a:lnTo>
                      <a:pt x="512" y="1145"/>
                    </a:lnTo>
                    <a:lnTo>
                      <a:pt x="518" y="1108"/>
                    </a:lnTo>
                    <a:lnTo>
                      <a:pt x="527" y="1072"/>
                    </a:lnTo>
                    <a:lnTo>
                      <a:pt x="537" y="1035"/>
                    </a:lnTo>
                    <a:lnTo>
                      <a:pt x="549" y="1000"/>
                    </a:lnTo>
                    <a:lnTo>
                      <a:pt x="562" y="966"/>
                    </a:lnTo>
                    <a:lnTo>
                      <a:pt x="577" y="933"/>
                    </a:lnTo>
                    <a:lnTo>
                      <a:pt x="594" y="900"/>
                    </a:lnTo>
                    <a:lnTo>
                      <a:pt x="612" y="868"/>
                    </a:lnTo>
                    <a:lnTo>
                      <a:pt x="631" y="838"/>
                    </a:lnTo>
                    <a:lnTo>
                      <a:pt x="652" y="808"/>
                    </a:lnTo>
                    <a:lnTo>
                      <a:pt x="675" y="779"/>
                    </a:lnTo>
                    <a:lnTo>
                      <a:pt x="699" y="752"/>
                    </a:lnTo>
                    <a:lnTo>
                      <a:pt x="724" y="726"/>
                    </a:lnTo>
                    <a:lnTo>
                      <a:pt x="750" y="701"/>
                    </a:lnTo>
                    <a:lnTo>
                      <a:pt x="777" y="677"/>
                    </a:lnTo>
                    <a:lnTo>
                      <a:pt x="805" y="654"/>
                    </a:lnTo>
                    <a:lnTo>
                      <a:pt x="835" y="633"/>
                    </a:lnTo>
                    <a:lnTo>
                      <a:pt x="866" y="614"/>
                    </a:lnTo>
                    <a:lnTo>
                      <a:pt x="897" y="596"/>
                    </a:lnTo>
                    <a:lnTo>
                      <a:pt x="930" y="579"/>
                    </a:lnTo>
                    <a:lnTo>
                      <a:pt x="963" y="564"/>
                    </a:lnTo>
                    <a:lnTo>
                      <a:pt x="997" y="551"/>
                    </a:lnTo>
                    <a:lnTo>
                      <a:pt x="1033" y="538"/>
                    </a:lnTo>
                    <a:lnTo>
                      <a:pt x="1069" y="528"/>
                    </a:lnTo>
                    <a:lnTo>
                      <a:pt x="1105" y="519"/>
                    </a:lnTo>
                    <a:lnTo>
                      <a:pt x="1142" y="513"/>
                    </a:lnTo>
                    <a:lnTo>
                      <a:pt x="1180" y="508"/>
                    </a:lnTo>
                    <a:lnTo>
                      <a:pt x="1219" y="505"/>
                    </a:lnTo>
                    <a:lnTo>
                      <a:pt x="1257" y="504"/>
                    </a:lnTo>
                    <a:close/>
                    <a:moveTo>
                      <a:pt x="1257" y="2521"/>
                    </a:moveTo>
                    <a:lnTo>
                      <a:pt x="1321" y="2519"/>
                    </a:lnTo>
                    <a:lnTo>
                      <a:pt x="1386" y="2515"/>
                    </a:lnTo>
                    <a:lnTo>
                      <a:pt x="1448" y="2507"/>
                    </a:lnTo>
                    <a:lnTo>
                      <a:pt x="1510" y="2495"/>
                    </a:lnTo>
                    <a:lnTo>
                      <a:pt x="1571" y="2481"/>
                    </a:lnTo>
                    <a:lnTo>
                      <a:pt x="1630" y="2464"/>
                    </a:lnTo>
                    <a:lnTo>
                      <a:pt x="1689" y="2444"/>
                    </a:lnTo>
                    <a:lnTo>
                      <a:pt x="1746" y="2422"/>
                    </a:lnTo>
                    <a:lnTo>
                      <a:pt x="1801" y="2396"/>
                    </a:lnTo>
                    <a:lnTo>
                      <a:pt x="1856" y="2368"/>
                    </a:lnTo>
                    <a:lnTo>
                      <a:pt x="1909" y="2338"/>
                    </a:lnTo>
                    <a:lnTo>
                      <a:pt x="1959" y="2305"/>
                    </a:lnTo>
                    <a:lnTo>
                      <a:pt x="2008" y="2270"/>
                    </a:lnTo>
                    <a:lnTo>
                      <a:pt x="2057" y="2232"/>
                    </a:lnTo>
                    <a:lnTo>
                      <a:pt x="2102" y="2193"/>
                    </a:lnTo>
                    <a:lnTo>
                      <a:pt x="2145" y="2151"/>
                    </a:lnTo>
                    <a:lnTo>
                      <a:pt x="2187" y="2107"/>
                    </a:lnTo>
                    <a:lnTo>
                      <a:pt x="2227" y="2062"/>
                    </a:lnTo>
                    <a:lnTo>
                      <a:pt x="2264" y="2013"/>
                    </a:lnTo>
                    <a:lnTo>
                      <a:pt x="2299" y="1964"/>
                    </a:lnTo>
                    <a:lnTo>
                      <a:pt x="2332" y="1914"/>
                    </a:lnTo>
                    <a:lnTo>
                      <a:pt x="2363" y="1860"/>
                    </a:lnTo>
                    <a:lnTo>
                      <a:pt x="2391" y="1806"/>
                    </a:lnTo>
                    <a:lnTo>
                      <a:pt x="2416" y="1750"/>
                    </a:lnTo>
                    <a:lnTo>
                      <a:pt x="2438" y="1693"/>
                    </a:lnTo>
                    <a:lnTo>
                      <a:pt x="2458" y="1634"/>
                    </a:lnTo>
                    <a:lnTo>
                      <a:pt x="2475" y="1575"/>
                    </a:lnTo>
                    <a:lnTo>
                      <a:pt x="2489" y="1514"/>
                    </a:lnTo>
                    <a:lnTo>
                      <a:pt x="2500" y="1452"/>
                    </a:lnTo>
                    <a:lnTo>
                      <a:pt x="2508" y="1389"/>
                    </a:lnTo>
                    <a:lnTo>
                      <a:pt x="2512" y="1325"/>
                    </a:lnTo>
                    <a:lnTo>
                      <a:pt x="2514" y="1260"/>
                    </a:lnTo>
                    <a:lnTo>
                      <a:pt x="2512" y="1196"/>
                    </a:lnTo>
                    <a:lnTo>
                      <a:pt x="2508" y="1131"/>
                    </a:lnTo>
                    <a:lnTo>
                      <a:pt x="2500" y="1069"/>
                    </a:lnTo>
                    <a:lnTo>
                      <a:pt x="2489" y="1006"/>
                    </a:lnTo>
                    <a:lnTo>
                      <a:pt x="2475" y="946"/>
                    </a:lnTo>
                    <a:lnTo>
                      <a:pt x="2458" y="886"/>
                    </a:lnTo>
                    <a:lnTo>
                      <a:pt x="2438" y="828"/>
                    </a:lnTo>
                    <a:lnTo>
                      <a:pt x="2416" y="770"/>
                    </a:lnTo>
                    <a:lnTo>
                      <a:pt x="2391" y="714"/>
                    </a:lnTo>
                    <a:lnTo>
                      <a:pt x="2363" y="659"/>
                    </a:lnTo>
                    <a:lnTo>
                      <a:pt x="2332" y="607"/>
                    </a:lnTo>
                    <a:lnTo>
                      <a:pt x="2299" y="556"/>
                    </a:lnTo>
                    <a:lnTo>
                      <a:pt x="2264" y="506"/>
                    </a:lnTo>
                    <a:lnTo>
                      <a:pt x="2227" y="459"/>
                    </a:lnTo>
                    <a:lnTo>
                      <a:pt x="2187" y="413"/>
                    </a:lnTo>
                    <a:lnTo>
                      <a:pt x="2145" y="369"/>
                    </a:lnTo>
                    <a:lnTo>
                      <a:pt x="2102" y="328"/>
                    </a:lnTo>
                    <a:lnTo>
                      <a:pt x="2057" y="288"/>
                    </a:lnTo>
                    <a:lnTo>
                      <a:pt x="2008" y="251"/>
                    </a:lnTo>
                    <a:lnTo>
                      <a:pt x="1959" y="216"/>
                    </a:lnTo>
                    <a:lnTo>
                      <a:pt x="1909" y="182"/>
                    </a:lnTo>
                    <a:lnTo>
                      <a:pt x="1856" y="152"/>
                    </a:lnTo>
                    <a:lnTo>
                      <a:pt x="1801" y="124"/>
                    </a:lnTo>
                    <a:lnTo>
                      <a:pt x="1746" y="99"/>
                    </a:lnTo>
                    <a:lnTo>
                      <a:pt x="1689" y="77"/>
                    </a:lnTo>
                    <a:lnTo>
                      <a:pt x="1630" y="56"/>
                    </a:lnTo>
                    <a:lnTo>
                      <a:pt x="1571" y="39"/>
                    </a:lnTo>
                    <a:lnTo>
                      <a:pt x="1510" y="25"/>
                    </a:lnTo>
                    <a:lnTo>
                      <a:pt x="1448" y="14"/>
                    </a:lnTo>
                    <a:lnTo>
                      <a:pt x="1386" y="6"/>
                    </a:lnTo>
                    <a:lnTo>
                      <a:pt x="1321" y="2"/>
                    </a:lnTo>
                    <a:lnTo>
                      <a:pt x="1257" y="0"/>
                    </a:lnTo>
                    <a:lnTo>
                      <a:pt x="1193" y="2"/>
                    </a:lnTo>
                    <a:lnTo>
                      <a:pt x="1129" y="6"/>
                    </a:lnTo>
                    <a:lnTo>
                      <a:pt x="1066" y="14"/>
                    </a:lnTo>
                    <a:lnTo>
                      <a:pt x="1004" y="25"/>
                    </a:lnTo>
                    <a:lnTo>
                      <a:pt x="943" y="39"/>
                    </a:lnTo>
                    <a:lnTo>
                      <a:pt x="884" y="56"/>
                    </a:lnTo>
                    <a:lnTo>
                      <a:pt x="825" y="77"/>
                    </a:lnTo>
                    <a:lnTo>
                      <a:pt x="768" y="99"/>
                    </a:lnTo>
                    <a:lnTo>
                      <a:pt x="713" y="124"/>
                    </a:lnTo>
                    <a:lnTo>
                      <a:pt x="658" y="152"/>
                    </a:lnTo>
                    <a:lnTo>
                      <a:pt x="606" y="182"/>
                    </a:lnTo>
                    <a:lnTo>
                      <a:pt x="555" y="216"/>
                    </a:lnTo>
                    <a:lnTo>
                      <a:pt x="506" y="251"/>
                    </a:lnTo>
                    <a:lnTo>
                      <a:pt x="458" y="288"/>
                    </a:lnTo>
                    <a:lnTo>
                      <a:pt x="412" y="328"/>
                    </a:lnTo>
                    <a:lnTo>
                      <a:pt x="369" y="369"/>
                    </a:lnTo>
                    <a:lnTo>
                      <a:pt x="326" y="413"/>
                    </a:lnTo>
                    <a:lnTo>
                      <a:pt x="287" y="459"/>
                    </a:lnTo>
                    <a:lnTo>
                      <a:pt x="250" y="506"/>
                    </a:lnTo>
                    <a:lnTo>
                      <a:pt x="215" y="556"/>
                    </a:lnTo>
                    <a:lnTo>
                      <a:pt x="182" y="607"/>
                    </a:lnTo>
                    <a:lnTo>
                      <a:pt x="151" y="659"/>
                    </a:lnTo>
                    <a:lnTo>
                      <a:pt x="124" y="714"/>
                    </a:lnTo>
                    <a:lnTo>
                      <a:pt x="99" y="770"/>
                    </a:lnTo>
                    <a:lnTo>
                      <a:pt x="76" y="828"/>
                    </a:lnTo>
                    <a:lnTo>
                      <a:pt x="57" y="886"/>
                    </a:lnTo>
                    <a:lnTo>
                      <a:pt x="40" y="946"/>
                    </a:lnTo>
                    <a:lnTo>
                      <a:pt x="26" y="1006"/>
                    </a:lnTo>
                    <a:lnTo>
                      <a:pt x="15" y="1069"/>
                    </a:lnTo>
                    <a:lnTo>
                      <a:pt x="7" y="1131"/>
                    </a:lnTo>
                    <a:lnTo>
                      <a:pt x="2" y="1196"/>
                    </a:lnTo>
                    <a:lnTo>
                      <a:pt x="0" y="1260"/>
                    </a:lnTo>
                    <a:lnTo>
                      <a:pt x="2" y="1325"/>
                    </a:lnTo>
                    <a:lnTo>
                      <a:pt x="7" y="1389"/>
                    </a:lnTo>
                    <a:lnTo>
                      <a:pt x="15" y="1452"/>
                    </a:lnTo>
                    <a:lnTo>
                      <a:pt x="26" y="1514"/>
                    </a:lnTo>
                    <a:lnTo>
                      <a:pt x="40" y="1575"/>
                    </a:lnTo>
                    <a:lnTo>
                      <a:pt x="57" y="1634"/>
                    </a:lnTo>
                    <a:lnTo>
                      <a:pt x="76" y="1693"/>
                    </a:lnTo>
                    <a:lnTo>
                      <a:pt x="99" y="1750"/>
                    </a:lnTo>
                    <a:lnTo>
                      <a:pt x="124" y="1806"/>
                    </a:lnTo>
                    <a:lnTo>
                      <a:pt x="151" y="1860"/>
                    </a:lnTo>
                    <a:lnTo>
                      <a:pt x="182" y="1914"/>
                    </a:lnTo>
                    <a:lnTo>
                      <a:pt x="215" y="1964"/>
                    </a:lnTo>
                    <a:lnTo>
                      <a:pt x="250" y="2013"/>
                    </a:lnTo>
                    <a:lnTo>
                      <a:pt x="287" y="2062"/>
                    </a:lnTo>
                    <a:lnTo>
                      <a:pt x="326" y="2107"/>
                    </a:lnTo>
                    <a:lnTo>
                      <a:pt x="369" y="2151"/>
                    </a:lnTo>
                    <a:lnTo>
                      <a:pt x="412" y="2193"/>
                    </a:lnTo>
                    <a:lnTo>
                      <a:pt x="458" y="2232"/>
                    </a:lnTo>
                    <a:lnTo>
                      <a:pt x="506" y="2270"/>
                    </a:lnTo>
                    <a:lnTo>
                      <a:pt x="555" y="2305"/>
                    </a:lnTo>
                    <a:lnTo>
                      <a:pt x="606" y="2338"/>
                    </a:lnTo>
                    <a:lnTo>
                      <a:pt x="658" y="2368"/>
                    </a:lnTo>
                    <a:lnTo>
                      <a:pt x="713" y="2396"/>
                    </a:lnTo>
                    <a:lnTo>
                      <a:pt x="768" y="2422"/>
                    </a:lnTo>
                    <a:lnTo>
                      <a:pt x="825" y="2444"/>
                    </a:lnTo>
                    <a:lnTo>
                      <a:pt x="884" y="2464"/>
                    </a:lnTo>
                    <a:lnTo>
                      <a:pt x="943" y="2481"/>
                    </a:lnTo>
                    <a:lnTo>
                      <a:pt x="1004" y="2495"/>
                    </a:lnTo>
                    <a:lnTo>
                      <a:pt x="1066" y="2507"/>
                    </a:lnTo>
                    <a:lnTo>
                      <a:pt x="1129" y="2515"/>
                    </a:lnTo>
                    <a:lnTo>
                      <a:pt x="1193" y="2519"/>
                    </a:lnTo>
                    <a:lnTo>
                      <a:pt x="1257" y="25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5" name="Freeform 230"/>
              <p:cNvSpPr>
                <a:spLocks noEditPoints="1"/>
              </p:cNvSpPr>
              <p:nvPr/>
            </p:nvSpPr>
            <p:spPr bwMode="auto">
              <a:xfrm>
                <a:off x="7408863" y="4151313"/>
                <a:ext cx="107950" cy="107950"/>
              </a:xfrm>
              <a:custGeom>
                <a:avLst/>
                <a:gdLst>
                  <a:gd name="T0" fmla="*/ 1106 w 2515"/>
                  <a:gd name="T1" fmla="*/ 2001 h 2521"/>
                  <a:gd name="T2" fmla="*/ 931 w 2515"/>
                  <a:gd name="T3" fmla="*/ 1942 h 2521"/>
                  <a:gd name="T4" fmla="*/ 778 w 2515"/>
                  <a:gd name="T5" fmla="*/ 1844 h 2521"/>
                  <a:gd name="T6" fmla="*/ 653 w 2515"/>
                  <a:gd name="T7" fmla="*/ 1713 h 2521"/>
                  <a:gd name="T8" fmla="*/ 562 w 2515"/>
                  <a:gd name="T9" fmla="*/ 1555 h 2521"/>
                  <a:gd name="T10" fmla="*/ 512 w 2515"/>
                  <a:gd name="T11" fmla="*/ 1375 h 2521"/>
                  <a:gd name="T12" fmla="*/ 507 w 2515"/>
                  <a:gd name="T13" fmla="*/ 1183 h 2521"/>
                  <a:gd name="T14" fmla="*/ 548 w 2515"/>
                  <a:gd name="T15" fmla="*/ 1000 h 2521"/>
                  <a:gd name="T16" fmla="*/ 632 w 2515"/>
                  <a:gd name="T17" fmla="*/ 838 h 2521"/>
                  <a:gd name="T18" fmla="*/ 751 w 2515"/>
                  <a:gd name="T19" fmla="*/ 701 h 2521"/>
                  <a:gd name="T20" fmla="*/ 897 w 2515"/>
                  <a:gd name="T21" fmla="*/ 596 h 2521"/>
                  <a:gd name="T22" fmla="*/ 1068 w 2515"/>
                  <a:gd name="T23" fmla="*/ 528 h 2521"/>
                  <a:gd name="T24" fmla="*/ 1258 w 2515"/>
                  <a:gd name="T25" fmla="*/ 504 h 2521"/>
                  <a:gd name="T26" fmla="*/ 1447 w 2515"/>
                  <a:gd name="T27" fmla="*/ 528 h 2521"/>
                  <a:gd name="T28" fmla="*/ 1618 w 2515"/>
                  <a:gd name="T29" fmla="*/ 596 h 2521"/>
                  <a:gd name="T30" fmla="*/ 1765 w 2515"/>
                  <a:gd name="T31" fmla="*/ 701 h 2521"/>
                  <a:gd name="T32" fmla="*/ 1883 w 2515"/>
                  <a:gd name="T33" fmla="*/ 838 h 2521"/>
                  <a:gd name="T34" fmla="*/ 1967 w 2515"/>
                  <a:gd name="T35" fmla="*/ 1000 h 2521"/>
                  <a:gd name="T36" fmla="*/ 2008 w 2515"/>
                  <a:gd name="T37" fmla="*/ 1183 h 2521"/>
                  <a:gd name="T38" fmla="*/ 2003 w 2515"/>
                  <a:gd name="T39" fmla="*/ 1375 h 2521"/>
                  <a:gd name="T40" fmla="*/ 1953 w 2515"/>
                  <a:gd name="T41" fmla="*/ 1555 h 2521"/>
                  <a:gd name="T42" fmla="*/ 1862 w 2515"/>
                  <a:gd name="T43" fmla="*/ 1713 h 2521"/>
                  <a:gd name="T44" fmla="*/ 1737 w 2515"/>
                  <a:gd name="T45" fmla="*/ 1844 h 2521"/>
                  <a:gd name="T46" fmla="*/ 1585 w 2515"/>
                  <a:gd name="T47" fmla="*/ 1942 h 2521"/>
                  <a:gd name="T48" fmla="*/ 1409 w 2515"/>
                  <a:gd name="T49" fmla="*/ 2001 h 2521"/>
                  <a:gd name="T50" fmla="*/ 1258 w 2515"/>
                  <a:gd name="T51" fmla="*/ 0 h 2521"/>
                  <a:gd name="T52" fmla="*/ 944 w 2515"/>
                  <a:gd name="T53" fmla="*/ 39 h 2521"/>
                  <a:gd name="T54" fmla="*/ 659 w 2515"/>
                  <a:gd name="T55" fmla="*/ 152 h 2521"/>
                  <a:gd name="T56" fmla="*/ 413 w 2515"/>
                  <a:gd name="T57" fmla="*/ 328 h 2521"/>
                  <a:gd name="T58" fmla="*/ 215 w 2515"/>
                  <a:gd name="T59" fmla="*/ 556 h 2521"/>
                  <a:gd name="T60" fmla="*/ 77 w 2515"/>
                  <a:gd name="T61" fmla="*/ 827 h 2521"/>
                  <a:gd name="T62" fmla="*/ 7 w 2515"/>
                  <a:gd name="T63" fmla="*/ 1131 h 2521"/>
                  <a:gd name="T64" fmla="*/ 14 w 2515"/>
                  <a:gd name="T65" fmla="*/ 1452 h 2521"/>
                  <a:gd name="T66" fmla="*/ 99 w 2515"/>
                  <a:gd name="T67" fmla="*/ 1750 h 2521"/>
                  <a:gd name="T68" fmla="*/ 251 w 2515"/>
                  <a:gd name="T69" fmla="*/ 2014 h 2521"/>
                  <a:gd name="T70" fmla="*/ 458 w 2515"/>
                  <a:gd name="T71" fmla="*/ 2232 h 2521"/>
                  <a:gd name="T72" fmla="*/ 713 w 2515"/>
                  <a:gd name="T73" fmla="*/ 2397 h 2521"/>
                  <a:gd name="T74" fmla="*/ 1004 w 2515"/>
                  <a:gd name="T75" fmla="*/ 2495 h 2521"/>
                  <a:gd name="T76" fmla="*/ 1322 w 2515"/>
                  <a:gd name="T77" fmla="*/ 2519 h 2521"/>
                  <a:gd name="T78" fmla="*/ 1631 w 2515"/>
                  <a:gd name="T79" fmla="*/ 2464 h 2521"/>
                  <a:gd name="T80" fmla="*/ 1908 w 2515"/>
                  <a:gd name="T81" fmla="*/ 2338 h 2521"/>
                  <a:gd name="T82" fmla="*/ 2146 w 2515"/>
                  <a:gd name="T83" fmla="*/ 2152 h 2521"/>
                  <a:gd name="T84" fmla="*/ 2333 w 2515"/>
                  <a:gd name="T85" fmla="*/ 1914 h 2521"/>
                  <a:gd name="T86" fmla="*/ 2459 w 2515"/>
                  <a:gd name="T87" fmla="*/ 1634 h 2521"/>
                  <a:gd name="T88" fmla="*/ 2513 w 2515"/>
                  <a:gd name="T89" fmla="*/ 1325 h 2521"/>
                  <a:gd name="T90" fmla="*/ 2490 w 2515"/>
                  <a:gd name="T91" fmla="*/ 1006 h 2521"/>
                  <a:gd name="T92" fmla="*/ 2390 w 2515"/>
                  <a:gd name="T93" fmla="*/ 714 h 2521"/>
                  <a:gd name="T94" fmla="*/ 2227 w 2515"/>
                  <a:gd name="T95" fmla="*/ 459 h 2521"/>
                  <a:gd name="T96" fmla="*/ 2009 w 2515"/>
                  <a:gd name="T97" fmla="*/ 251 h 2521"/>
                  <a:gd name="T98" fmla="*/ 1746 w 2515"/>
                  <a:gd name="T99" fmla="*/ 99 h 2521"/>
                  <a:gd name="T100" fmla="*/ 1449 w 2515"/>
                  <a:gd name="T101" fmla="*/ 14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5" h="2521">
                    <a:moveTo>
                      <a:pt x="1258" y="2017"/>
                    </a:moveTo>
                    <a:lnTo>
                      <a:pt x="1218" y="2015"/>
                    </a:lnTo>
                    <a:lnTo>
                      <a:pt x="1180" y="2012"/>
                    </a:lnTo>
                    <a:lnTo>
                      <a:pt x="1143" y="2007"/>
                    </a:lnTo>
                    <a:lnTo>
                      <a:pt x="1106" y="2001"/>
                    </a:lnTo>
                    <a:lnTo>
                      <a:pt x="1068" y="1992"/>
                    </a:lnTo>
                    <a:lnTo>
                      <a:pt x="1033" y="1982"/>
                    </a:lnTo>
                    <a:lnTo>
                      <a:pt x="998" y="1970"/>
                    </a:lnTo>
                    <a:lnTo>
                      <a:pt x="964" y="1957"/>
                    </a:lnTo>
                    <a:lnTo>
                      <a:pt x="931" y="1942"/>
                    </a:lnTo>
                    <a:lnTo>
                      <a:pt x="897" y="1925"/>
                    </a:lnTo>
                    <a:lnTo>
                      <a:pt x="866" y="1907"/>
                    </a:lnTo>
                    <a:lnTo>
                      <a:pt x="836" y="1887"/>
                    </a:lnTo>
                    <a:lnTo>
                      <a:pt x="806" y="1866"/>
                    </a:lnTo>
                    <a:lnTo>
                      <a:pt x="778" y="1844"/>
                    </a:lnTo>
                    <a:lnTo>
                      <a:pt x="751" y="1820"/>
                    </a:lnTo>
                    <a:lnTo>
                      <a:pt x="723" y="1795"/>
                    </a:lnTo>
                    <a:lnTo>
                      <a:pt x="699" y="1768"/>
                    </a:lnTo>
                    <a:lnTo>
                      <a:pt x="675" y="1741"/>
                    </a:lnTo>
                    <a:lnTo>
                      <a:pt x="653" y="1713"/>
                    </a:lnTo>
                    <a:lnTo>
                      <a:pt x="632" y="1683"/>
                    </a:lnTo>
                    <a:lnTo>
                      <a:pt x="612" y="1653"/>
                    </a:lnTo>
                    <a:lnTo>
                      <a:pt x="594" y="1620"/>
                    </a:lnTo>
                    <a:lnTo>
                      <a:pt x="578" y="1588"/>
                    </a:lnTo>
                    <a:lnTo>
                      <a:pt x="562" y="1555"/>
                    </a:lnTo>
                    <a:lnTo>
                      <a:pt x="548" y="1520"/>
                    </a:lnTo>
                    <a:lnTo>
                      <a:pt x="537" y="1485"/>
                    </a:lnTo>
                    <a:lnTo>
                      <a:pt x="527" y="1449"/>
                    </a:lnTo>
                    <a:lnTo>
                      <a:pt x="518" y="1413"/>
                    </a:lnTo>
                    <a:lnTo>
                      <a:pt x="512" y="1375"/>
                    </a:lnTo>
                    <a:lnTo>
                      <a:pt x="507" y="1338"/>
                    </a:lnTo>
                    <a:lnTo>
                      <a:pt x="504" y="1299"/>
                    </a:lnTo>
                    <a:lnTo>
                      <a:pt x="503" y="1260"/>
                    </a:lnTo>
                    <a:lnTo>
                      <a:pt x="504" y="1221"/>
                    </a:lnTo>
                    <a:lnTo>
                      <a:pt x="507" y="1183"/>
                    </a:lnTo>
                    <a:lnTo>
                      <a:pt x="512" y="1145"/>
                    </a:lnTo>
                    <a:lnTo>
                      <a:pt x="518" y="1108"/>
                    </a:lnTo>
                    <a:lnTo>
                      <a:pt x="527" y="1072"/>
                    </a:lnTo>
                    <a:lnTo>
                      <a:pt x="537" y="1035"/>
                    </a:lnTo>
                    <a:lnTo>
                      <a:pt x="548" y="1000"/>
                    </a:lnTo>
                    <a:lnTo>
                      <a:pt x="562" y="966"/>
                    </a:lnTo>
                    <a:lnTo>
                      <a:pt x="578" y="933"/>
                    </a:lnTo>
                    <a:lnTo>
                      <a:pt x="594" y="900"/>
                    </a:lnTo>
                    <a:lnTo>
                      <a:pt x="612" y="868"/>
                    </a:lnTo>
                    <a:lnTo>
                      <a:pt x="632" y="838"/>
                    </a:lnTo>
                    <a:lnTo>
                      <a:pt x="653" y="808"/>
                    </a:lnTo>
                    <a:lnTo>
                      <a:pt x="675" y="779"/>
                    </a:lnTo>
                    <a:lnTo>
                      <a:pt x="699" y="752"/>
                    </a:lnTo>
                    <a:lnTo>
                      <a:pt x="723" y="726"/>
                    </a:lnTo>
                    <a:lnTo>
                      <a:pt x="751" y="701"/>
                    </a:lnTo>
                    <a:lnTo>
                      <a:pt x="778" y="677"/>
                    </a:lnTo>
                    <a:lnTo>
                      <a:pt x="806" y="654"/>
                    </a:lnTo>
                    <a:lnTo>
                      <a:pt x="836" y="633"/>
                    </a:lnTo>
                    <a:lnTo>
                      <a:pt x="866" y="614"/>
                    </a:lnTo>
                    <a:lnTo>
                      <a:pt x="897" y="596"/>
                    </a:lnTo>
                    <a:lnTo>
                      <a:pt x="931" y="579"/>
                    </a:lnTo>
                    <a:lnTo>
                      <a:pt x="964" y="564"/>
                    </a:lnTo>
                    <a:lnTo>
                      <a:pt x="998" y="549"/>
                    </a:lnTo>
                    <a:lnTo>
                      <a:pt x="1033" y="538"/>
                    </a:lnTo>
                    <a:lnTo>
                      <a:pt x="1068" y="528"/>
                    </a:lnTo>
                    <a:lnTo>
                      <a:pt x="1106" y="519"/>
                    </a:lnTo>
                    <a:lnTo>
                      <a:pt x="1143" y="513"/>
                    </a:lnTo>
                    <a:lnTo>
                      <a:pt x="1180" y="508"/>
                    </a:lnTo>
                    <a:lnTo>
                      <a:pt x="1218" y="505"/>
                    </a:lnTo>
                    <a:lnTo>
                      <a:pt x="1258" y="504"/>
                    </a:lnTo>
                    <a:lnTo>
                      <a:pt x="1297" y="505"/>
                    </a:lnTo>
                    <a:lnTo>
                      <a:pt x="1335" y="508"/>
                    </a:lnTo>
                    <a:lnTo>
                      <a:pt x="1372" y="513"/>
                    </a:lnTo>
                    <a:lnTo>
                      <a:pt x="1409" y="519"/>
                    </a:lnTo>
                    <a:lnTo>
                      <a:pt x="1447" y="528"/>
                    </a:lnTo>
                    <a:lnTo>
                      <a:pt x="1482" y="538"/>
                    </a:lnTo>
                    <a:lnTo>
                      <a:pt x="1517" y="549"/>
                    </a:lnTo>
                    <a:lnTo>
                      <a:pt x="1551" y="564"/>
                    </a:lnTo>
                    <a:lnTo>
                      <a:pt x="1585" y="579"/>
                    </a:lnTo>
                    <a:lnTo>
                      <a:pt x="1618" y="596"/>
                    </a:lnTo>
                    <a:lnTo>
                      <a:pt x="1649" y="614"/>
                    </a:lnTo>
                    <a:lnTo>
                      <a:pt x="1679" y="633"/>
                    </a:lnTo>
                    <a:lnTo>
                      <a:pt x="1709" y="654"/>
                    </a:lnTo>
                    <a:lnTo>
                      <a:pt x="1737" y="677"/>
                    </a:lnTo>
                    <a:lnTo>
                      <a:pt x="1765" y="701"/>
                    </a:lnTo>
                    <a:lnTo>
                      <a:pt x="1791" y="726"/>
                    </a:lnTo>
                    <a:lnTo>
                      <a:pt x="1816" y="752"/>
                    </a:lnTo>
                    <a:lnTo>
                      <a:pt x="1840" y="779"/>
                    </a:lnTo>
                    <a:lnTo>
                      <a:pt x="1862" y="808"/>
                    </a:lnTo>
                    <a:lnTo>
                      <a:pt x="1883" y="838"/>
                    </a:lnTo>
                    <a:lnTo>
                      <a:pt x="1902" y="868"/>
                    </a:lnTo>
                    <a:lnTo>
                      <a:pt x="1920" y="900"/>
                    </a:lnTo>
                    <a:lnTo>
                      <a:pt x="1938" y="933"/>
                    </a:lnTo>
                    <a:lnTo>
                      <a:pt x="1953" y="966"/>
                    </a:lnTo>
                    <a:lnTo>
                      <a:pt x="1967" y="1000"/>
                    </a:lnTo>
                    <a:lnTo>
                      <a:pt x="1978" y="1035"/>
                    </a:lnTo>
                    <a:lnTo>
                      <a:pt x="1988" y="1072"/>
                    </a:lnTo>
                    <a:lnTo>
                      <a:pt x="1997" y="1108"/>
                    </a:lnTo>
                    <a:lnTo>
                      <a:pt x="2003" y="1145"/>
                    </a:lnTo>
                    <a:lnTo>
                      <a:pt x="2008" y="1183"/>
                    </a:lnTo>
                    <a:lnTo>
                      <a:pt x="2011" y="1221"/>
                    </a:lnTo>
                    <a:lnTo>
                      <a:pt x="2012" y="1260"/>
                    </a:lnTo>
                    <a:lnTo>
                      <a:pt x="2011" y="1299"/>
                    </a:lnTo>
                    <a:lnTo>
                      <a:pt x="2008" y="1338"/>
                    </a:lnTo>
                    <a:lnTo>
                      <a:pt x="2003" y="1375"/>
                    </a:lnTo>
                    <a:lnTo>
                      <a:pt x="1997" y="1413"/>
                    </a:lnTo>
                    <a:lnTo>
                      <a:pt x="1988" y="1449"/>
                    </a:lnTo>
                    <a:lnTo>
                      <a:pt x="1978" y="1485"/>
                    </a:lnTo>
                    <a:lnTo>
                      <a:pt x="1967" y="1520"/>
                    </a:lnTo>
                    <a:lnTo>
                      <a:pt x="1953" y="1555"/>
                    </a:lnTo>
                    <a:lnTo>
                      <a:pt x="1938" y="1588"/>
                    </a:lnTo>
                    <a:lnTo>
                      <a:pt x="1920" y="1620"/>
                    </a:lnTo>
                    <a:lnTo>
                      <a:pt x="1902" y="1653"/>
                    </a:lnTo>
                    <a:lnTo>
                      <a:pt x="1883" y="1683"/>
                    </a:lnTo>
                    <a:lnTo>
                      <a:pt x="1862" y="1713"/>
                    </a:lnTo>
                    <a:lnTo>
                      <a:pt x="1840" y="1741"/>
                    </a:lnTo>
                    <a:lnTo>
                      <a:pt x="1816" y="1768"/>
                    </a:lnTo>
                    <a:lnTo>
                      <a:pt x="1791" y="1795"/>
                    </a:lnTo>
                    <a:lnTo>
                      <a:pt x="1765" y="1820"/>
                    </a:lnTo>
                    <a:lnTo>
                      <a:pt x="1737" y="1844"/>
                    </a:lnTo>
                    <a:lnTo>
                      <a:pt x="1709" y="1866"/>
                    </a:lnTo>
                    <a:lnTo>
                      <a:pt x="1679" y="1887"/>
                    </a:lnTo>
                    <a:lnTo>
                      <a:pt x="1649" y="1907"/>
                    </a:lnTo>
                    <a:lnTo>
                      <a:pt x="1618" y="1925"/>
                    </a:lnTo>
                    <a:lnTo>
                      <a:pt x="1585" y="1942"/>
                    </a:lnTo>
                    <a:lnTo>
                      <a:pt x="1551" y="1957"/>
                    </a:lnTo>
                    <a:lnTo>
                      <a:pt x="1517" y="1970"/>
                    </a:lnTo>
                    <a:lnTo>
                      <a:pt x="1482" y="1982"/>
                    </a:lnTo>
                    <a:lnTo>
                      <a:pt x="1447" y="1992"/>
                    </a:lnTo>
                    <a:lnTo>
                      <a:pt x="1409" y="2001"/>
                    </a:lnTo>
                    <a:lnTo>
                      <a:pt x="1372" y="2007"/>
                    </a:lnTo>
                    <a:lnTo>
                      <a:pt x="1335" y="2012"/>
                    </a:lnTo>
                    <a:lnTo>
                      <a:pt x="1297" y="2015"/>
                    </a:lnTo>
                    <a:lnTo>
                      <a:pt x="1258" y="2017"/>
                    </a:lnTo>
                    <a:close/>
                    <a:moveTo>
                      <a:pt x="1258" y="0"/>
                    </a:moveTo>
                    <a:lnTo>
                      <a:pt x="1193" y="2"/>
                    </a:lnTo>
                    <a:lnTo>
                      <a:pt x="1129" y="6"/>
                    </a:lnTo>
                    <a:lnTo>
                      <a:pt x="1066" y="14"/>
                    </a:lnTo>
                    <a:lnTo>
                      <a:pt x="1004" y="25"/>
                    </a:lnTo>
                    <a:lnTo>
                      <a:pt x="944" y="39"/>
                    </a:lnTo>
                    <a:lnTo>
                      <a:pt x="884" y="56"/>
                    </a:lnTo>
                    <a:lnTo>
                      <a:pt x="826" y="77"/>
                    </a:lnTo>
                    <a:lnTo>
                      <a:pt x="769" y="99"/>
                    </a:lnTo>
                    <a:lnTo>
                      <a:pt x="713" y="124"/>
                    </a:lnTo>
                    <a:lnTo>
                      <a:pt x="659" y="152"/>
                    </a:lnTo>
                    <a:lnTo>
                      <a:pt x="606" y="182"/>
                    </a:lnTo>
                    <a:lnTo>
                      <a:pt x="555" y="216"/>
                    </a:lnTo>
                    <a:lnTo>
                      <a:pt x="506" y="251"/>
                    </a:lnTo>
                    <a:lnTo>
                      <a:pt x="458" y="288"/>
                    </a:lnTo>
                    <a:lnTo>
                      <a:pt x="413" y="328"/>
                    </a:lnTo>
                    <a:lnTo>
                      <a:pt x="369" y="369"/>
                    </a:lnTo>
                    <a:lnTo>
                      <a:pt x="327" y="413"/>
                    </a:lnTo>
                    <a:lnTo>
                      <a:pt x="288" y="459"/>
                    </a:lnTo>
                    <a:lnTo>
                      <a:pt x="251" y="506"/>
                    </a:lnTo>
                    <a:lnTo>
                      <a:pt x="215" y="556"/>
                    </a:lnTo>
                    <a:lnTo>
                      <a:pt x="182" y="607"/>
                    </a:lnTo>
                    <a:lnTo>
                      <a:pt x="152" y="659"/>
                    </a:lnTo>
                    <a:lnTo>
                      <a:pt x="124" y="714"/>
                    </a:lnTo>
                    <a:lnTo>
                      <a:pt x="99" y="770"/>
                    </a:lnTo>
                    <a:lnTo>
                      <a:pt x="77" y="827"/>
                    </a:lnTo>
                    <a:lnTo>
                      <a:pt x="56" y="886"/>
                    </a:lnTo>
                    <a:lnTo>
                      <a:pt x="39" y="946"/>
                    </a:lnTo>
                    <a:lnTo>
                      <a:pt x="25" y="1006"/>
                    </a:lnTo>
                    <a:lnTo>
                      <a:pt x="14" y="1069"/>
                    </a:lnTo>
                    <a:lnTo>
                      <a:pt x="7" y="1131"/>
                    </a:lnTo>
                    <a:lnTo>
                      <a:pt x="2" y="1196"/>
                    </a:lnTo>
                    <a:lnTo>
                      <a:pt x="0" y="1260"/>
                    </a:lnTo>
                    <a:lnTo>
                      <a:pt x="2" y="1325"/>
                    </a:lnTo>
                    <a:lnTo>
                      <a:pt x="7" y="1389"/>
                    </a:lnTo>
                    <a:lnTo>
                      <a:pt x="14" y="1452"/>
                    </a:lnTo>
                    <a:lnTo>
                      <a:pt x="25" y="1514"/>
                    </a:lnTo>
                    <a:lnTo>
                      <a:pt x="39" y="1575"/>
                    </a:lnTo>
                    <a:lnTo>
                      <a:pt x="56" y="1634"/>
                    </a:lnTo>
                    <a:lnTo>
                      <a:pt x="77" y="1693"/>
                    </a:lnTo>
                    <a:lnTo>
                      <a:pt x="99" y="1750"/>
                    </a:lnTo>
                    <a:lnTo>
                      <a:pt x="124" y="1806"/>
                    </a:lnTo>
                    <a:lnTo>
                      <a:pt x="152" y="1860"/>
                    </a:lnTo>
                    <a:lnTo>
                      <a:pt x="182" y="1914"/>
                    </a:lnTo>
                    <a:lnTo>
                      <a:pt x="215" y="1964"/>
                    </a:lnTo>
                    <a:lnTo>
                      <a:pt x="251" y="2014"/>
                    </a:lnTo>
                    <a:lnTo>
                      <a:pt x="288" y="2062"/>
                    </a:lnTo>
                    <a:lnTo>
                      <a:pt x="327" y="2107"/>
                    </a:lnTo>
                    <a:lnTo>
                      <a:pt x="369" y="2152"/>
                    </a:lnTo>
                    <a:lnTo>
                      <a:pt x="413" y="2193"/>
                    </a:lnTo>
                    <a:lnTo>
                      <a:pt x="458" y="2232"/>
                    </a:lnTo>
                    <a:lnTo>
                      <a:pt x="506" y="2270"/>
                    </a:lnTo>
                    <a:lnTo>
                      <a:pt x="555" y="2305"/>
                    </a:lnTo>
                    <a:lnTo>
                      <a:pt x="606" y="2338"/>
                    </a:lnTo>
                    <a:lnTo>
                      <a:pt x="659" y="2368"/>
                    </a:lnTo>
                    <a:lnTo>
                      <a:pt x="713" y="2397"/>
                    </a:lnTo>
                    <a:lnTo>
                      <a:pt x="769" y="2422"/>
                    </a:lnTo>
                    <a:lnTo>
                      <a:pt x="826" y="2444"/>
                    </a:lnTo>
                    <a:lnTo>
                      <a:pt x="884" y="2464"/>
                    </a:lnTo>
                    <a:lnTo>
                      <a:pt x="944" y="2481"/>
                    </a:lnTo>
                    <a:lnTo>
                      <a:pt x="1004" y="2495"/>
                    </a:lnTo>
                    <a:lnTo>
                      <a:pt x="1066" y="2507"/>
                    </a:lnTo>
                    <a:lnTo>
                      <a:pt x="1129" y="2515"/>
                    </a:lnTo>
                    <a:lnTo>
                      <a:pt x="1193" y="2519"/>
                    </a:lnTo>
                    <a:lnTo>
                      <a:pt x="1258" y="2521"/>
                    </a:lnTo>
                    <a:lnTo>
                      <a:pt x="1322" y="2519"/>
                    </a:lnTo>
                    <a:lnTo>
                      <a:pt x="1385" y="2515"/>
                    </a:lnTo>
                    <a:lnTo>
                      <a:pt x="1449" y="2507"/>
                    </a:lnTo>
                    <a:lnTo>
                      <a:pt x="1510" y="2495"/>
                    </a:lnTo>
                    <a:lnTo>
                      <a:pt x="1571" y="2481"/>
                    </a:lnTo>
                    <a:lnTo>
                      <a:pt x="1631" y="2464"/>
                    </a:lnTo>
                    <a:lnTo>
                      <a:pt x="1689" y="2444"/>
                    </a:lnTo>
                    <a:lnTo>
                      <a:pt x="1746" y="2422"/>
                    </a:lnTo>
                    <a:lnTo>
                      <a:pt x="1802" y="2397"/>
                    </a:lnTo>
                    <a:lnTo>
                      <a:pt x="1856" y="2368"/>
                    </a:lnTo>
                    <a:lnTo>
                      <a:pt x="1908" y="2338"/>
                    </a:lnTo>
                    <a:lnTo>
                      <a:pt x="1960" y="2305"/>
                    </a:lnTo>
                    <a:lnTo>
                      <a:pt x="2009" y="2270"/>
                    </a:lnTo>
                    <a:lnTo>
                      <a:pt x="2056" y="2232"/>
                    </a:lnTo>
                    <a:lnTo>
                      <a:pt x="2103" y="2193"/>
                    </a:lnTo>
                    <a:lnTo>
                      <a:pt x="2146" y="2152"/>
                    </a:lnTo>
                    <a:lnTo>
                      <a:pt x="2188" y="2107"/>
                    </a:lnTo>
                    <a:lnTo>
                      <a:pt x="2227" y="2062"/>
                    </a:lnTo>
                    <a:lnTo>
                      <a:pt x="2265" y="2014"/>
                    </a:lnTo>
                    <a:lnTo>
                      <a:pt x="2300" y="1964"/>
                    </a:lnTo>
                    <a:lnTo>
                      <a:pt x="2333" y="1914"/>
                    </a:lnTo>
                    <a:lnTo>
                      <a:pt x="2363" y="1860"/>
                    </a:lnTo>
                    <a:lnTo>
                      <a:pt x="2390" y="1806"/>
                    </a:lnTo>
                    <a:lnTo>
                      <a:pt x="2416" y="1750"/>
                    </a:lnTo>
                    <a:lnTo>
                      <a:pt x="2439" y="1693"/>
                    </a:lnTo>
                    <a:lnTo>
                      <a:pt x="2459" y="1634"/>
                    </a:lnTo>
                    <a:lnTo>
                      <a:pt x="2476" y="1575"/>
                    </a:lnTo>
                    <a:lnTo>
                      <a:pt x="2490" y="1514"/>
                    </a:lnTo>
                    <a:lnTo>
                      <a:pt x="2501" y="1452"/>
                    </a:lnTo>
                    <a:lnTo>
                      <a:pt x="2508" y="1389"/>
                    </a:lnTo>
                    <a:lnTo>
                      <a:pt x="2513" y="1325"/>
                    </a:lnTo>
                    <a:lnTo>
                      <a:pt x="2515" y="1260"/>
                    </a:lnTo>
                    <a:lnTo>
                      <a:pt x="2513" y="1196"/>
                    </a:lnTo>
                    <a:lnTo>
                      <a:pt x="2508" y="1131"/>
                    </a:lnTo>
                    <a:lnTo>
                      <a:pt x="2501" y="1069"/>
                    </a:lnTo>
                    <a:lnTo>
                      <a:pt x="2490" y="1006"/>
                    </a:lnTo>
                    <a:lnTo>
                      <a:pt x="2476" y="946"/>
                    </a:lnTo>
                    <a:lnTo>
                      <a:pt x="2459" y="886"/>
                    </a:lnTo>
                    <a:lnTo>
                      <a:pt x="2439" y="827"/>
                    </a:lnTo>
                    <a:lnTo>
                      <a:pt x="2416" y="770"/>
                    </a:lnTo>
                    <a:lnTo>
                      <a:pt x="2390" y="714"/>
                    </a:lnTo>
                    <a:lnTo>
                      <a:pt x="2363" y="659"/>
                    </a:lnTo>
                    <a:lnTo>
                      <a:pt x="2333" y="607"/>
                    </a:lnTo>
                    <a:lnTo>
                      <a:pt x="2300" y="556"/>
                    </a:lnTo>
                    <a:lnTo>
                      <a:pt x="2265" y="506"/>
                    </a:lnTo>
                    <a:lnTo>
                      <a:pt x="2227" y="459"/>
                    </a:lnTo>
                    <a:lnTo>
                      <a:pt x="2188" y="413"/>
                    </a:lnTo>
                    <a:lnTo>
                      <a:pt x="2146" y="369"/>
                    </a:lnTo>
                    <a:lnTo>
                      <a:pt x="2103" y="328"/>
                    </a:lnTo>
                    <a:lnTo>
                      <a:pt x="2056" y="288"/>
                    </a:lnTo>
                    <a:lnTo>
                      <a:pt x="2009" y="251"/>
                    </a:lnTo>
                    <a:lnTo>
                      <a:pt x="1960" y="216"/>
                    </a:lnTo>
                    <a:lnTo>
                      <a:pt x="1908" y="182"/>
                    </a:lnTo>
                    <a:lnTo>
                      <a:pt x="1856" y="152"/>
                    </a:lnTo>
                    <a:lnTo>
                      <a:pt x="1802" y="124"/>
                    </a:lnTo>
                    <a:lnTo>
                      <a:pt x="1746" y="99"/>
                    </a:lnTo>
                    <a:lnTo>
                      <a:pt x="1689" y="77"/>
                    </a:lnTo>
                    <a:lnTo>
                      <a:pt x="1631" y="56"/>
                    </a:lnTo>
                    <a:lnTo>
                      <a:pt x="1571" y="39"/>
                    </a:lnTo>
                    <a:lnTo>
                      <a:pt x="1510" y="25"/>
                    </a:lnTo>
                    <a:lnTo>
                      <a:pt x="1449" y="14"/>
                    </a:lnTo>
                    <a:lnTo>
                      <a:pt x="1385" y="6"/>
                    </a:lnTo>
                    <a:lnTo>
                      <a:pt x="1322" y="2"/>
                    </a:lnTo>
                    <a:lnTo>
                      <a:pt x="12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6" name="Freeform 231"/>
              <p:cNvSpPr>
                <a:spLocks noEditPoints="1"/>
              </p:cNvSpPr>
              <p:nvPr/>
            </p:nvSpPr>
            <p:spPr bwMode="auto">
              <a:xfrm>
                <a:off x="6999288" y="4475163"/>
                <a:ext cx="85725" cy="87313"/>
              </a:xfrm>
              <a:custGeom>
                <a:avLst/>
                <a:gdLst>
                  <a:gd name="T0" fmla="*/ 1107 w 2012"/>
                  <a:gd name="T1" fmla="*/ 514 h 2016"/>
                  <a:gd name="T2" fmla="*/ 1224 w 2012"/>
                  <a:gd name="T3" fmla="*/ 553 h 2016"/>
                  <a:gd name="T4" fmla="*/ 1326 w 2012"/>
                  <a:gd name="T5" fmla="*/ 619 h 2016"/>
                  <a:gd name="T6" fmla="*/ 1409 w 2012"/>
                  <a:gd name="T7" fmla="*/ 707 h 2016"/>
                  <a:gd name="T8" fmla="*/ 1469 w 2012"/>
                  <a:gd name="T9" fmla="*/ 812 h 2016"/>
                  <a:gd name="T10" fmla="*/ 1503 w 2012"/>
                  <a:gd name="T11" fmla="*/ 931 h 2016"/>
                  <a:gd name="T12" fmla="*/ 1507 w 2012"/>
                  <a:gd name="T13" fmla="*/ 1060 h 2016"/>
                  <a:gd name="T14" fmla="*/ 1478 w 2012"/>
                  <a:gd name="T15" fmla="*/ 1182 h 2016"/>
                  <a:gd name="T16" fmla="*/ 1423 w 2012"/>
                  <a:gd name="T17" fmla="*/ 1290 h 2016"/>
                  <a:gd name="T18" fmla="*/ 1344 w 2012"/>
                  <a:gd name="T19" fmla="*/ 1381 h 2016"/>
                  <a:gd name="T20" fmla="*/ 1245 w 2012"/>
                  <a:gd name="T21" fmla="*/ 1452 h 2016"/>
                  <a:gd name="T22" fmla="*/ 1131 w 2012"/>
                  <a:gd name="T23" fmla="*/ 1496 h 2016"/>
                  <a:gd name="T24" fmla="*/ 1006 w 2012"/>
                  <a:gd name="T25" fmla="*/ 1512 h 2016"/>
                  <a:gd name="T26" fmla="*/ 880 w 2012"/>
                  <a:gd name="T27" fmla="*/ 1496 h 2016"/>
                  <a:gd name="T28" fmla="*/ 766 w 2012"/>
                  <a:gd name="T29" fmla="*/ 1452 h 2016"/>
                  <a:gd name="T30" fmla="*/ 668 w 2012"/>
                  <a:gd name="T31" fmla="*/ 1381 h 2016"/>
                  <a:gd name="T32" fmla="*/ 589 w 2012"/>
                  <a:gd name="T33" fmla="*/ 1290 h 2016"/>
                  <a:gd name="T34" fmla="*/ 534 w 2012"/>
                  <a:gd name="T35" fmla="*/ 1182 h 2016"/>
                  <a:gd name="T36" fmla="*/ 506 w 2012"/>
                  <a:gd name="T37" fmla="*/ 1060 h 2016"/>
                  <a:gd name="T38" fmla="*/ 509 w 2012"/>
                  <a:gd name="T39" fmla="*/ 931 h 2016"/>
                  <a:gd name="T40" fmla="*/ 543 w 2012"/>
                  <a:gd name="T41" fmla="*/ 812 h 2016"/>
                  <a:gd name="T42" fmla="*/ 603 w 2012"/>
                  <a:gd name="T43" fmla="*/ 707 h 2016"/>
                  <a:gd name="T44" fmla="*/ 686 w 2012"/>
                  <a:gd name="T45" fmla="*/ 619 h 2016"/>
                  <a:gd name="T46" fmla="*/ 787 w 2012"/>
                  <a:gd name="T47" fmla="*/ 553 h 2016"/>
                  <a:gd name="T48" fmla="*/ 904 w 2012"/>
                  <a:gd name="T49" fmla="*/ 514 h 2016"/>
                  <a:gd name="T50" fmla="*/ 0 w 2012"/>
                  <a:gd name="T51" fmla="*/ 1008 h 2016"/>
                  <a:gd name="T52" fmla="*/ 32 w 2012"/>
                  <a:gd name="T53" fmla="*/ 1260 h 2016"/>
                  <a:gd name="T54" fmla="*/ 121 w 2012"/>
                  <a:gd name="T55" fmla="*/ 1488 h 2016"/>
                  <a:gd name="T56" fmla="*/ 261 w 2012"/>
                  <a:gd name="T57" fmla="*/ 1686 h 2016"/>
                  <a:gd name="T58" fmla="*/ 443 w 2012"/>
                  <a:gd name="T59" fmla="*/ 1844 h 2016"/>
                  <a:gd name="T60" fmla="*/ 661 w 2012"/>
                  <a:gd name="T61" fmla="*/ 1955 h 2016"/>
                  <a:gd name="T62" fmla="*/ 903 w 2012"/>
                  <a:gd name="T63" fmla="*/ 2011 h 2016"/>
                  <a:gd name="T64" fmla="*/ 1159 w 2012"/>
                  <a:gd name="T65" fmla="*/ 2004 h 2016"/>
                  <a:gd name="T66" fmla="*/ 1397 w 2012"/>
                  <a:gd name="T67" fmla="*/ 1937 h 2016"/>
                  <a:gd name="T68" fmla="*/ 1607 w 2012"/>
                  <a:gd name="T69" fmla="*/ 1816 h 2016"/>
                  <a:gd name="T70" fmla="*/ 1782 w 2012"/>
                  <a:gd name="T71" fmla="*/ 1649 h 2016"/>
                  <a:gd name="T72" fmla="*/ 1912 w 2012"/>
                  <a:gd name="T73" fmla="*/ 1445 h 2016"/>
                  <a:gd name="T74" fmla="*/ 1992 w 2012"/>
                  <a:gd name="T75" fmla="*/ 1211 h 2016"/>
                  <a:gd name="T76" fmla="*/ 2011 w 2012"/>
                  <a:gd name="T77" fmla="*/ 957 h 2016"/>
                  <a:gd name="T78" fmla="*/ 1966 w 2012"/>
                  <a:gd name="T79" fmla="*/ 709 h 2016"/>
                  <a:gd name="T80" fmla="*/ 1866 w 2012"/>
                  <a:gd name="T81" fmla="*/ 486 h 2016"/>
                  <a:gd name="T82" fmla="*/ 1717 w 2012"/>
                  <a:gd name="T83" fmla="*/ 295 h 2016"/>
                  <a:gd name="T84" fmla="*/ 1527 w 2012"/>
                  <a:gd name="T85" fmla="*/ 146 h 2016"/>
                  <a:gd name="T86" fmla="*/ 1304 w 2012"/>
                  <a:gd name="T87" fmla="*/ 45 h 2016"/>
                  <a:gd name="T88" fmla="*/ 1057 w 2012"/>
                  <a:gd name="T89" fmla="*/ 1 h 2016"/>
                  <a:gd name="T90" fmla="*/ 803 w 2012"/>
                  <a:gd name="T91" fmla="*/ 20 h 2016"/>
                  <a:gd name="T92" fmla="*/ 570 w 2012"/>
                  <a:gd name="T93" fmla="*/ 100 h 2016"/>
                  <a:gd name="T94" fmla="*/ 366 w 2012"/>
                  <a:gd name="T95" fmla="*/ 231 h 2016"/>
                  <a:gd name="T96" fmla="*/ 200 w 2012"/>
                  <a:gd name="T97" fmla="*/ 405 h 2016"/>
                  <a:gd name="T98" fmla="*/ 79 w 2012"/>
                  <a:gd name="T99" fmla="*/ 616 h 2016"/>
                  <a:gd name="T100" fmla="*/ 12 w 2012"/>
                  <a:gd name="T101" fmla="*/ 855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2" h="2016">
                    <a:moveTo>
                      <a:pt x="1006" y="504"/>
                    </a:moveTo>
                    <a:lnTo>
                      <a:pt x="1032" y="505"/>
                    </a:lnTo>
                    <a:lnTo>
                      <a:pt x="1057" y="507"/>
                    </a:lnTo>
                    <a:lnTo>
                      <a:pt x="1082" y="510"/>
                    </a:lnTo>
                    <a:lnTo>
                      <a:pt x="1107" y="514"/>
                    </a:lnTo>
                    <a:lnTo>
                      <a:pt x="1131" y="520"/>
                    </a:lnTo>
                    <a:lnTo>
                      <a:pt x="1156" y="526"/>
                    </a:lnTo>
                    <a:lnTo>
                      <a:pt x="1179" y="534"/>
                    </a:lnTo>
                    <a:lnTo>
                      <a:pt x="1202" y="543"/>
                    </a:lnTo>
                    <a:lnTo>
                      <a:pt x="1224" y="553"/>
                    </a:lnTo>
                    <a:lnTo>
                      <a:pt x="1245" y="564"/>
                    </a:lnTo>
                    <a:lnTo>
                      <a:pt x="1266" y="577"/>
                    </a:lnTo>
                    <a:lnTo>
                      <a:pt x="1287" y="590"/>
                    </a:lnTo>
                    <a:lnTo>
                      <a:pt x="1306" y="604"/>
                    </a:lnTo>
                    <a:lnTo>
                      <a:pt x="1326" y="619"/>
                    </a:lnTo>
                    <a:lnTo>
                      <a:pt x="1344" y="635"/>
                    </a:lnTo>
                    <a:lnTo>
                      <a:pt x="1362" y="651"/>
                    </a:lnTo>
                    <a:lnTo>
                      <a:pt x="1378" y="669"/>
                    </a:lnTo>
                    <a:lnTo>
                      <a:pt x="1394" y="688"/>
                    </a:lnTo>
                    <a:lnTo>
                      <a:pt x="1409" y="707"/>
                    </a:lnTo>
                    <a:lnTo>
                      <a:pt x="1423" y="726"/>
                    </a:lnTo>
                    <a:lnTo>
                      <a:pt x="1436" y="747"/>
                    </a:lnTo>
                    <a:lnTo>
                      <a:pt x="1448" y="768"/>
                    </a:lnTo>
                    <a:lnTo>
                      <a:pt x="1459" y="789"/>
                    </a:lnTo>
                    <a:lnTo>
                      <a:pt x="1469" y="812"/>
                    </a:lnTo>
                    <a:lnTo>
                      <a:pt x="1478" y="835"/>
                    </a:lnTo>
                    <a:lnTo>
                      <a:pt x="1487" y="858"/>
                    </a:lnTo>
                    <a:lnTo>
                      <a:pt x="1493" y="882"/>
                    </a:lnTo>
                    <a:lnTo>
                      <a:pt x="1499" y="906"/>
                    </a:lnTo>
                    <a:lnTo>
                      <a:pt x="1503" y="931"/>
                    </a:lnTo>
                    <a:lnTo>
                      <a:pt x="1507" y="957"/>
                    </a:lnTo>
                    <a:lnTo>
                      <a:pt x="1508" y="982"/>
                    </a:lnTo>
                    <a:lnTo>
                      <a:pt x="1509" y="1008"/>
                    </a:lnTo>
                    <a:lnTo>
                      <a:pt x="1508" y="1034"/>
                    </a:lnTo>
                    <a:lnTo>
                      <a:pt x="1507" y="1060"/>
                    </a:lnTo>
                    <a:lnTo>
                      <a:pt x="1503" y="1085"/>
                    </a:lnTo>
                    <a:lnTo>
                      <a:pt x="1499" y="1110"/>
                    </a:lnTo>
                    <a:lnTo>
                      <a:pt x="1493" y="1134"/>
                    </a:lnTo>
                    <a:lnTo>
                      <a:pt x="1487" y="1158"/>
                    </a:lnTo>
                    <a:lnTo>
                      <a:pt x="1478" y="1182"/>
                    </a:lnTo>
                    <a:lnTo>
                      <a:pt x="1469" y="1205"/>
                    </a:lnTo>
                    <a:lnTo>
                      <a:pt x="1459" y="1227"/>
                    </a:lnTo>
                    <a:lnTo>
                      <a:pt x="1448" y="1248"/>
                    </a:lnTo>
                    <a:lnTo>
                      <a:pt x="1436" y="1269"/>
                    </a:lnTo>
                    <a:lnTo>
                      <a:pt x="1423" y="1290"/>
                    </a:lnTo>
                    <a:lnTo>
                      <a:pt x="1409" y="1310"/>
                    </a:lnTo>
                    <a:lnTo>
                      <a:pt x="1394" y="1329"/>
                    </a:lnTo>
                    <a:lnTo>
                      <a:pt x="1378" y="1347"/>
                    </a:lnTo>
                    <a:lnTo>
                      <a:pt x="1362" y="1365"/>
                    </a:lnTo>
                    <a:lnTo>
                      <a:pt x="1344" y="1381"/>
                    </a:lnTo>
                    <a:lnTo>
                      <a:pt x="1326" y="1397"/>
                    </a:lnTo>
                    <a:lnTo>
                      <a:pt x="1306" y="1412"/>
                    </a:lnTo>
                    <a:lnTo>
                      <a:pt x="1287" y="1427"/>
                    </a:lnTo>
                    <a:lnTo>
                      <a:pt x="1266" y="1440"/>
                    </a:lnTo>
                    <a:lnTo>
                      <a:pt x="1245" y="1452"/>
                    </a:lnTo>
                    <a:lnTo>
                      <a:pt x="1224" y="1463"/>
                    </a:lnTo>
                    <a:lnTo>
                      <a:pt x="1202" y="1473"/>
                    </a:lnTo>
                    <a:lnTo>
                      <a:pt x="1179" y="1482"/>
                    </a:lnTo>
                    <a:lnTo>
                      <a:pt x="1156" y="1490"/>
                    </a:lnTo>
                    <a:lnTo>
                      <a:pt x="1131" y="1496"/>
                    </a:lnTo>
                    <a:lnTo>
                      <a:pt x="1107" y="1502"/>
                    </a:lnTo>
                    <a:lnTo>
                      <a:pt x="1082" y="1506"/>
                    </a:lnTo>
                    <a:lnTo>
                      <a:pt x="1057" y="1509"/>
                    </a:lnTo>
                    <a:lnTo>
                      <a:pt x="1032" y="1511"/>
                    </a:lnTo>
                    <a:lnTo>
                      <a:pt x="1006" y="1512"/>
                    </a:lnTo>
                    <a:lnTo>
                      <a:pt x="980" y="1511"/>
                    </a:lnTo>
                    <a:lnTo>
                      <a:pt x="954" y="1509"/>
                    </a:lnTo>
                    <a:lnTo>
                      <a:pt x="929" y="1506"/>
                    </a:lnTo>
                    <a:lnTo>
                      <a:pt x="904" y="1502"/>
                    </a:lnTo>
                    <a:lnTo>
                      <a:pt x="880" y="1496"/>
                    </a:lnTo>
                    <a:lnTo>
                      <a:pt x="856" y="1490"/>
                    </a:lnTo>
                    <a:lnTo>
                      <a:pt x="833" y="1482"/>
                    </a:lnTo>
                    <a:lnTo>
                      <a:pt x="811" y="1473"/>
                    </a:lnTo>
                    <a:lnTo>
                      <a:pt x="787" y="1463"/>
                    </a:lnTo>
                    <a:lnTo>
                      <a:pt x="766" y="1452"/>
                    </a:lnTo>
                    <a:lnTo>
                      <a:pt x="745" y="1440"/>
                    </a:lnTo>
                    <a:lnTo>
                      <a:pt x="725" y="1427"/>
                    </a:lnTo>
                    <a:lnTo>
                      <a:pt x="705" y="1412"/>
                    </a:lnTo>
                    <a:lnTo>
                      <a:pt x="686" y="1397"/>
                    </a:lnTo>
                    <a:lnTo>
                      <a:pt x="668" y="1381"/>
                    </a:lnTo>
                    <a:lnTo>
                      <a:pt x="651" y="1365"/>
                    </a:lnTo>
                    <a:lnTo>
                      <a:pt x="633" y="1347"/>
                    </a:lnTo>
                    <a:lnTo>
                      <a:pt x="617" y="1329"/>
                    </a:lnTo>
                    <a:lnTo>
                      <a:pt x="603" y="1310"/>
                    </a:lnTo>
                    <a:lnTo>
                      <a:pt x="589" y="1290"/>
                    </a:lnTo>
                    <a:lnTo>
                      <a:pt x="576" y="1269"/>
                    </a:lnTo>
                    <a:lnTo>
                      <a:pt x="564" y="1248"/>
                    </a:lnTo>
                    <a:lnTo>
                      <a:pt x="553" y="1227"/>
                    </a:lnTo>
                    <a:lnTo>
                      <a:pt x="543" y="1205"/>
                    </a:lnTo>
                    <a:lnTo>
                      <a:pt x="534" y="1182"/>
                    </a:lnTo>
                    <a:lnTo>
                      <a:pt x="526" y="1158"/>
                    </a:lnTo>
                    <a:lnTo>
                      <a:pt x="519" y="1134"/>
                    </a:lnTo>
                    <a:lnTo>
                      <a:pt x="513" y="1110"/>
                    </a:lnTo>
                    <a:lnTo>
                      <a:pt x="509" y="1085"/>
                    </a:lnTo>
                    <a:lnTo>
                      <a:pt x="506" y="1060"/>
                    </a:lnTo>
                    <a:lnTo>
                      <a:pt x="504" y="1034"/>
                    </a:lnTo>
                    <a:lnTo>
                      <a:pt x="503" y="1008"/>
                    </a:lnTo>
                    <a:lnTo>
                      <a:pt x="504" y="982"/>
                    </a:lnTo>
                    <a:lnTo>
                      <a:pt x="506" y="957"/>
                    </a:lnTo>
                    <a:lnTo>
                      <a:pt x="509" y="931"/>
                    </a:lnTo>
                    <a:lnTo>
                      <a:pt x="513" y="906"/>
                    </a:lnTo>
                    <a:lnTo>
                      <a:pt x="519" y="882"/>
                    </a:lnTo>
                    <a:lnTo>
                      <a:pt x="526" y="858"/>
                    </a:lnTo>
                    <a:lnTo>
                      <a:pt x="534" y="835"/>
                    </a:lnTo>
                    <a:lnTo>
                      <a:pt x="543" y="812"/>
                    </a:lnTo>
                    <a:lnTo>
                      <a:pt x="553" y="789"/>
                    </a:lnTo>
                    <a:lnTo>
                      <a:pt x="564" y="768"/>
                    </a:lnTo>
                    <a:lnTo>
                      <a:pt x="576" y="747"/>
                    </a:lnTo>
                    <a:lnTo>
                      <a:pt x="589" y="726"/>
                    </a:lnTo>
                    <a:lnTo>
                      <a:pt x="603" y="707"/>
                    </a:lnTo>
                    <a:lnTo>
                      <a:pt x="617" y="688"/>
                    </a:lnTo>
                    <a:lnTo>
                      <a:pt x="633" y="669"/>
                    </a:lnTo>
                    <a:lnTo>
                      <a:pt x="651" y="651"/>
                    </a:lnTo>
                    <a:lnTo>
                      <a:pt x="668" y="635"/>
                    </a:lnTo>
                    <a:lnTo>
                      <a:pt x="686" y="619"/>
                    </a:lnTo>
                    <a:lnTo>
                      <a:pt x="705" y="604"/>
                    </a:lnTo>
                    <a:lnTo>
                      <a:pt x="725" y="590"/>
                    </a:lnTo>
                    <a:lnTo>
                      <a:pt x="745" y="577"/>
                    </a:lnTo>
                    <a:lnTo>
                      <a:pt x="766" y="564"/>
                    </a:lnTo>
                    <a:lnTo>
                      <a:pt x="787" y="553"/>
                    </a:lnTo>
                    <a:lnTo>
                      <a:pt x="811" y="543"/>
                    </a:lnTo>
                    <a:lnTo>
                      <a:pt x="833" y="534"/>
                    </a:lnTo>
                    <a:lnTo>
                      <a:pt x="856" y="526"/>
                    </a:lnTo>
                    <a:lnTo>
                      <a:pt x="880" y="520"/>
                    </a:lnTo>
                    <a:lnTo>
                      <a:pt x="904" y="514"/>
                    </a:lnTo>
                    <a:lnTo>
                      <a:pt x="929" y="510"/>
                    </a:lnTo>
                    <a:lnTo>
                      <a:pt x="954" y="507"/>
                    </a:lnTo>
                    <a:lnTo>
                      <a:pt x="980" y="505"/>
                    </a:lnTo>
                    <a:lnTo>
                      <a:pt x="1006" y="504"/>
                    </a:lnTo>
                    <a:close/>
                    <a:moveTo>
                      <a:pt x="0" y="1008"/>
                    </a:moveTo>
                    <a:lnTo>
                      <a:pt x="2" y="1060"/>
                    </a:lnTo>
                    <a:lnTo>
                      <a:pt x="5" y="1111"/>
                    </a:lnTo>
                    <a:lnTo>
                      <a:pt x="12" y="1161"/>
                    </a:lnTo>
                    <a:lnTo>
                      <a:pt x="21" y="1211"/>
                    </a:lnTo>
                    <a:lnTo>
                      <a:pt x="32" y="1260"/>
                    </a:lnTo>
                    <a:lnTo>
                      <a:pt x="45" y="1308"/>
                    </a:lnTo>
                    <a:lnTo>
                      <a:pt x="61" y="1355"/>
                    </a:lnTo>
                    <a:lnTo>
                      <a:pt x="79" y="1400"/>
                    </a:lnTo>
                    <a:lnTo>
                      <a:pt x="99" y="1445"/>
                    </a:lnTo>
                    <a:lnTo>
                      <a:pt x="121" y="1488"/>
                    </a:lnTo>
                    <a:lnTo>
                      <a:pt x="146" y="1530"/>
                    </a:lnTo>
                    <a:lnTo>
                      <a:pt x="172" y="1572"/>
                    </a:lnTo>
                    <a:lnTo>
                      <a:pt x="200" y="1611"/>
                    </a:lnTo>
                    <a:lnTo>
                      <a:pt x="230" y="1649"/>
                    </a:lnTo>
                    <a:lnTo>
                      <a:pt x="261" y="1686"/>
                    </a:lnTo>
                    <a:lnTo>
                      <a:pt x="294" y="1721"/>
                    </a:lnTo>
                    <a:lnTo>
                      <a:pt x="330" y="1754"/>
                    </a:lnTo>
                    <a:lnTo>
                      <a:pt x="366" y="1785"/>
                    </a:lnTo>
                    <a:lnTo>
                      <a:pt x="404" y="1816"/>
                    </a:lnTo>
                    <a:lnTo>
                      <a:pt x="443" y="1844"/>
                    </a:lnTo>
                    <a:lnTo>
                      <a:pt x="485" y="1870"/>
                    </a:lnTo>
                    <a:lnTo>
                      <a:pt x="527" y="1894"/>
                    </a:lnTo>
                    <a:lnTo>
                      <a:pt x="570" y="1917"/>
                    </a:lnTo>
                    <a:lnTo>
                      <a:pt x="614" y="1937"/>
                    </a:lnTo>
                    <a:lnTo>
                      <a:pt x="661" y="1955"/>
                    </a:lnTo>
                    <a:lnTo>
                      <a:pt x="707" y="1971"/>
                    </a:lnTo>
                    <a:lnTo>
                      <a:pt x="754" y="1984"/>
                    </a:lnTo>
                    <a:lnTo>
                      <a:pt x="803" y="1995"/>
                    </a:lnTo>
                    <a:lnTo>
                      <a:pt x="853" y="2004"/>
                    </a:lnTo>
                    <a:lnTo>
                      <a:pt x="903" y="2011"/>
                    </a:lnTo>
                    <a:lnTo>
                      <a:pt x="954" y="2015"/>
                    </a:lnTo>
                    <a:lnTo>
                      <a:pt x="1006" y="2016"/>
                    </a:lnTo>
                    <a:lnTo>
                      <a:pt x="1057" y="2015"/>
                    </a:lnTo>
                    <a:lnTo>
                      <a:pt x="1108" y="2011"/>
                    </a:lnTo>
                    <a:lnTo>
                      <a:pt x="1159" y="2004"/>
                    </a:lnTo>
                    <a:lnTo>
                      <a:pt x="1208" y="1995"/>
                    </a:lnTo>
                    <a:lnTo>
                      <a:pt x="1257" y="1984"/>
                    </a:lnTo>
                    <a:lnTo>
                      <a:pt x="1304" y="1971"/>
                    </a:lnTo>
                    <a:lnTo>
                      <a:pt x="1352" y="1955"/>
                    </a:lnTo>
                    <a:lnTo>
                      <a:pt x="1397" y="1937"/>
                    </a:lnTo>
                    <a:lnTo>
                      <a:pt x="1441" y="1917"/>
                    </a:lnTo>
                    <a:lnTo>
                      <a:pt x="1485" y="1894"/>
                    </a:lnTo>
                    <a:lnTo>
                      <a:pt x="1527" y="1870"/>
                    </a:lnTo>
                    <a:lnTo>
                      <a:pt x="1568" y="1844"/>
                    </a:lnTo>
                    <a:lnTo>
                      <a:pt x="1607" y="1816"/>
                    </a:lnTo>
                    <a:lnTo>
                      <a:pt x="1645" y="1785"/>
                    </a:lnTo>
                    <a:lnTo>
                      <a:pt x="1682" y="1754"/>
                    </a:lnTo>
                    <a:lnTo>
                      <a:pt x="1717" y="1721"/>
                    </a:lnTo>
                    <a:lnTo>
                      <a:pt x="1750" y="1686"/>
                    </a:lnTo>
                    <a:lnTo>
                      <a:pt x="1782" y="1649"/>
                    </a:lnTo>
                    <a:lnTo>
                      <a:pt x="1811" y="1611"/>
                    </a:lnTo>
                    <a:lnTo>
                      <a:pt x="1840" y="1572"/>
                    </a:lnTo>
                    <a:lnTo>
                      <a:pt x="1866" y="1530"/>
                    </a:lnTo>
                    <a:lnTo>
                      <a:pt x="1890" y="1488"/>
                    </a:lnTo>
                    <a:lnTo>
                      <a:pt x="1912" y="1445"/>
                    </a:lnTo>
                    <a:lnTo>
                      <a:pt x="1932" y="1400"/>
                    </a:lnTo>
                    <a:lnTo>
                      <a:pt x="1950" y="1355"/>
                    </a:lnTo>
                    <a:lnTo>
                      <a:pt x="1966" y="1308"/>
                    </a:lnTo>
                    <a:lnTo>
                      <a:pt x="1980" y="1260"/>
                    </a:lnTo>
                    <a:lnTo>
                      <a:pt x="1992" y="1211"/>
                    </a:lnTo>
                    <a:lnTo>
                      <a:pt x="2001" y="1161"/>
                    </a:lnTo>
                    <a:lnTo>
                      <a:pt x="2007" y="1111"/>
                    </a:lnTo>
                    <a:lnTo>
                      <a:pt x="2011" y="1060"/>
                    </a:lnTo>
                    <a:lnTo>
                      <a:pt x="2012" y="1008"/>
                    </a:lnTo>
                    <a:lnTo>
                      <a:pt x="2011" y="957"/>
                    </a:lnTo>
                    <a:lnTo>
                      <a:pt x="2007" y="905"/>
                    </a:lnTo>
                    <a:lnTo>
                      <a:pt x="2001" y="855"/>
                    </a:lnTo>
                    <a:lnTo>
                      <a:pt x="1992" y="805"/>
                    </a:lnTo>
                    <a:lnTo>
                      <a:pt x="1980" y="756"/>
                    </a:lnTo>
                    <a:lnTo>
                      <a:pt x="1966" y="709"/>
                    </a:lnTo>
                    <a:lnTo>
                      <a:pt x="1950" y="661"/>
                    </a:lnTo>
                    <a:lnTo>
                      <a:pt x="1932" y="616"/>
                    </a:lnTo>
                    <a:lnTo>
                      <a:pt x="1912" y="572"/>
                    </a:lnTo>
                    <a:lnTo>
                      <a:pt x="1890" y="528"/>
                    </a:lnTo>
                    <a:lnTo>
                      <a:pt x="1866" y="486"/>
                    </a:lnTo>
                    <a:lnTo>
                      <a:pt x="1840" y="445"/>
                    </a:lnTo>
                    <a:lnTo>
                      <a:pt x="1811" y="405"/>
                    </a:lnTo>
                    <a:lnTo>
                      <a:pt x="1782" y="367"/>
                    </a:lnTo>
                    <a:lnTo>
                      <a:pt x="1750" y="331"/>
                    </a:lnTo>
                    <a:lnTo>
                      <a:pt x="1717" y="295"/>
                    </a:lnTo>
                    <a:lnTo>
                      <a:pt x="1682" y="262"/>
                    </a:lnTo>
                    <a:lnTo>
                      <a:pt x="1645" y="231"/>
                    </a:lnTo>
                    <a:lnTo>
                      <a:pt x="1607" y="201"/>
                    </a:lnTo>
                    <a:lnTo>
                      <a:pt x="1568" y="172"/>
                    </a:lnTo>
                    <a:lnTo>
                      <a:pt x="1527" y="146"/>
                    </a:lnTo>
                    <a:lnTo>
                      <a:pt x="1485" y="122"/>
                    </a:lnTo>
                    <a:lnTo>
                      <a:pt x="1441" y="100"/>
                    </a:lnTo>
                    <a:lnTo>
                      <a:pt x="1397" y="80"/>
                    </a:lnTo>
                    <a:lnTo>
                      <a:pt x="1352" y="61"/>
                    </a:lnTo>
                    <a:lnTo>
                      <a:pt x="1304" y="45"/>
                    </a:lnTo>
                    <a:lnTo>
                      <a:pt x="1257" y="31"/>
                    </a:lnTo>
                    <a:lnTo>
                      <a:pt x="1208" y="20"/>
                    </a:lnTo>
                    <a:lnTo>
                      <a:pt x="1159" y="11"/>
                    </a:lnTo>
                    <a:lnTo>
                      <a:pt x="1108" y="5"/>
                    </a:lnTo>
                    <a:lnTo>
                      <a:pt x="1057" y="1"/>
                    </a:lnTo>
                    <a:lnTo>
                      <a:pt x="1006" y="0"/>
                    </a:lnTo>
                    <a:lnTo>
                      <a:pt x="954" y="1"/>
                    </a:lnTo>
                    <a:lnTo>
                      <a:pt x="903" y="5"/>
                    </a:lnTo>
                    <a:lnTo>
                      <a:pt x="853" y="11"/>
                    </a:lnTo>
                    <a:lnTo>
                      <a:pt x="803" y="20"/>
                    </a:lnTo>
                    <a:lnTo>
                      <a:pt x="754" y="31"/>
                    </a:lnTo>
                    <a:lnTo>
                      <a:pt x="707" y="45"/>
                    </a:lnTo>
                    <a:lnTo>
                      <a:pt x="661" y="61"/>
                    </a:lnTo>
                    <a:lnTo>
                      <a:pt x="614" y="80"/>
                    </a:lnTo>
                    <a:lnTo>
                      <a:pt x="570" y="100"/>
                    </a:lnTo>
                    <a:lnTo>
                      <a:pt x="527" y="122"/>
                    </a:lnTo>
                    <a:lnTo>
                      <a:pt x="485" y="146"/>
                    </a:lnTo>
                    <a:lnTo>
                      <a:pt x="443" y="172"/>
                    </a:lnTo>
                    <a:lnTo>
                      <a:pt x="404" y="201"/>
                    </a:lnTo>
                    <a:lnTo>
                      <a:pt x="366" y="231"/>
                    </a:lnTo>
                    <a:lnTo>
                      <a:pt x="330" y="262"/>
                    </a:lnTo>
                    <a:lnTo>
                      <a:pt x="294" y="295"/>
                    </a:lnTo>
                    <a:lnTo>
                      <a:pt x="261" y="331"/>
                    </a:lnTo>
                    <a:lnTo>
                      <a:pt x="230" y="367"/>
                    </a:lnTo>
                    <a:lnTo>
                      <a:pt x="200" y="405"/>
                    </a:lnTo>
                    <a:lnTo>
                      <a:pt x="172" y="445"/>
                    </a:lnTo>
                    <a:lnTo>
                      <a:pt x="146" y="486"/>
                    </a:lnTo>
                    <a:lnTo>
                      <a:pt x="121" y="528"/>
                    </a:lnTo>
                    <a:lnTo>
                      <a:pt x="99" y="572"/>
                    </a:lnTo>
                    <a:lnTo>
                      <a:pt x="79" y="616"/>
                    </a:lnTo>
                    <a:lnTo>
                      <a:pt x="61" y="661"/>
                    </a:lnTo>
                    <a:lnTo>
                      <a:pt x="45" y="709"/>
                    </a:lnTo>
                    <a:lnTo>
                      <a:pt x="32" y="756"/>
                    </a:lnTo>
                    <a:lnTo>
                      <a:pt x="21" y="805"/>
                    </a:lnTo>
                    <a:lnTo>
                      <a:pt x="12" y="855"/>
                    </a:lnTo>
                    <a:lnTo>
                      <a:pt x="5" y="905"/>
                    </a:lnTo>
                    <a:lnTo>
                      <a:pt x="2" y="957"/>
                    </a:lnTo>
                    <a:lnTo>
                      <a:pt x="0"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7" name="Freeform 232"/>
              <p:cNvSpPr/>
              <p:nvPr/>
            </p:nvSpPr>
            <p:spPr bwMode="auto">
              <a:xfrm>
                <a:off x="7085013" y="4627563"/>
                <a:ext cx="42863" cy="42863"/>
              </a:xfrm>
              <a:custGeom>
                <a:avLst/>
                <a:gdLst>
                  <a:gd name="T0" fmla="*/ 554 w 1006"/>
                  <a:gd name="T1" fmla="*/ 1005 h 1008"/>
                  <a:gd name="T2" fmla="*/ 628 w 1006"/>
                  <a:gd name="T3" fmla="*/ 992 h 1008"/>
                  <a:gd name="T4" fmla="*/ 699 w 1006"/>
                  <a:gd name="T5" fmla="*/ 969 h 1008"/>
                  <a:gd name="T6" fmla="*/ 763 w 1006"/>
                  <a:gd name="T7" fmla="*/ 935 h 1008"/>
                  <a:gd name="T8" fmla="*/ 822 w 1006"/>
                  <a:gd name="T9" fmla="*/ 893 h 1008"/>
                  <a:gd name="T10" fmla="*/ 875 w 1006"/>
                  <a:gd name="T11" fmla="*/ 843 h 1008"/>
                  <a:gd name="T12" fmla="*/ 920 w 1006"/>
                  <a:gd name="T13" fmla="*/ 786 h 1008"/>
                  <a:gd name="T14" fmla="*/ 956 w 1006"/>
                  <a:gd name="T15" fmla="*/ 723 h 1008"/>
                  <a:gd name="T16" fmla="*/ 983 w 1006"/>
                  <a:gd name="T17" fmla="*/ 654 h 1008"/>
                  <a:gd name="T18" fmla="*/ 1000 w 1006"/>
                  <a:gd name="T19" fmla="*/ 581 h 1008"/>
                  <a:gd name="T20" fmla="*/ 1006 w 1006"/>
                  <a:gd name="T21" fmla="*/ 504 h 1008"/>
                  <a:gd name="T22" fmla="*/ 1000 w 1006"/>
                  <a:gd name="T23" fmla="*/ 427 h 1008"/>
                  <a:gd name="T24" fmla="*/ 983 w 1006"/>
                  <a:gd name="T25" fmla="*/ 354 h 1008"/>
                  <a:gd name="T26" fmla="*/ 956 w 1006"/>
                  <a:gd name="T27" fmla="*/ 285 h 1008"/>
                  <a:gd name="T28" fmla="*/ 920 w 1006"/>
                  <a:gd name="T29" fmla="*/ 222 h 1008"/>
                  <a:gd name="T30" fmla="*/ 875 w 1006"/>
                  <a:gd name="T31" fmla="*/ 165 h 1008"/>
                  <a:gd name="T32" fmla="*/ 822 w 1006"/>
                  <a:gd name="T33" fmla="*/ 115 h 1008"/>
                  <a:gd name="T34" fmla="*/ 763 w 1006"/>
                  <a:gd name="T35" fmla="*/ 72 h 1008"/>
                  <a:gd name="T36" fmla="*/ 699 w 1006"/>
                  <a:gd name="T37" fmla="*/ 39 h 1008"/>
                  <a:gd name="T38" fmla="*/ 628 w 1006"/>
                  <a:gd name="T39" fmla="*/ 16 h 1008"/>
                  <a:gd name="T40" fmla="*/ 554 w 1006"/>
                  <a:gd name="T41" fmla="*/ 3 h 1008"/>
                  <a:gd name="T42" fmla="*/ 476 w 1006"/>
                  <a:gd name="T43" fmla="*/ 1 h 1008"/>
                  <a:gd name="T44" fmla="*/ 401 w 1006"/>
                  <a:gd name="T45" fmla="*/ 10 h 1008"/>
                  <a:gd name="T46" fmla="*/ 330 w 1006"/>
                  <a:gd name="T47" fmla="*/ 30 h 1008"/>
                  <a:gd name="T48" fmla="*/ 263 w 1006"/>
                  <a:gd name="T49" fmla="*/ 60 h 1008"/>
                  <a:gd name="T50" fmla="*/ 202 w 1006"/>
                  <a:gd name="T51" fmla="*/ 100 h 1008"/>
                  <a:gd name="T52" fmla="*/ 147 w 1006"/>
                  <a:gd name="T53" fmla="*/ 147 h 1008"/>
                  <a:gd name="T54" fmla="*/ 99 w 1006"/>
                  <a:gd name="T55" fmla="*/ 202 h 1008"/>
                  <a:gd name="T56" fmla="*/ 61 w 1006"/>
                  <a:gd name="T57" fmla="*/ 264 h 1008"/>
                  <a:gd name="T58" fmla="*/ 30 w 1006"/>
                  <a:gd name="T59" fmla="*/ 330 h 1008"/>
                  <a:gd name="T60" fmla="*/ 10 w 1006"/>
                  <a:gd name="T61" fmla="*/ 402 h 1008"/>
                  <a:gd name="T62" fmla="*/ 1 w 1006"/>
                  <a:gd name="T63" fmla="*/ 478 h 1008"/>
                  <a:gd name="T64" fmla="*/ 3 w 1006"/>
                  <a:gd name="T65" fmla="*/ 555 h 1008"/>
                  <a:gd name="T66" fmla="*/ 16 w 1006"/>
                  <a:gd name="T67" fmla="*/ 630 h 1008"/>
                  <a:gd name="T68" fmla="*/ 39 w 1006"/>
                  <a:gd name="T69" fmla="*/ 700 h 1008"/>
                  <a:gd name="T70" fmla="*/ 73 w 1006"/>
                  <a:gd name="T71" fmla="*/ 765 h 1008"/>
                  <a:gd name="T72" fmla="*/ 114 w 1006"/>
                  <a:gd name="T73" fmla="*/ 824 h 1008"/>
                  <a:gd name="T74" fmla="*/ 165 w 1006"/>
                  <a:gd name="T75" fmla="*/ 877 h 1008"/>
                  <a:gd name="T76" fmla="*/ 222 w 1006"/>
                  <a:gd name="T77" fmla="*/ 922 h 1008"/>
                  <a:gd name="T78" fmla="*/ 284 w 1006"/>
                  <a:gd name="T79" fmla="*/ 959 h 1008"/>
                  <a:gd name="T80" fmla="*/ 353 w 1006"/>
                  <a:gd name="T81" fmla="*/ 985 h 1008"/>
                  <a:gd name="T82" fmla="*/ 426 w 1006"/>
                  <a:gd name="T83" fmla="*/ 1002 h 1008"/>
                  <a:gd name="T84" fmla="*/ 503 w 1006"/>
                  <a:gd name="T8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1008">
                    <a:moveTo>
                      <a:pt x="503" y="1008"/>
                    </a:moveTo>
                    <a:lnTo>
                      <a:pt x="529" y="1007"/>
                    </a:lnTo>
                    <a:lnTo>
                      <a:pt x="554" y="1005"/>
                    </a:lnTo>
                    <a:lnTo>
                      <a:pt x="579" y="1002"/>
                    </a:lnTo>
                    <a:lnTo>
                      <a:pt x="604" y="998"/>
                    </a:lnTo>
                    <a:lnTo>
                      <a:pt x="628" y="992"/>
                    </a:lnTo>
                    <a:lnTo>
                      <a:pt x="652" y="985"/>
                    </a:lnTo>
                    <a:lnTo>
                      <a:pt x="676" y="978"/>
                    </a:lnTo>
                    <a:lnTo>
                      <a:pt x="699" y="969"/>
                    </a:lnTo>
                    <a:lnTo>
                      <a:pt x="721" y="959"/>
                    </a:lnTo>
                    <a:lnTo>
                      <a:pt x="742" y="948"/>
                    </a:lnTo>
                    <a:lnTo>
                      <a:pt x="763" y="935"/>
                    </a:lnTo>
                    <a:lnTo>
                      <a:pt x="784" y="922"/>
                    </a:lnTo>
                    <a:lnTo>
                      <a:pt x="803" y="908"/>
                    </a:lnTo>
                    <a:lnTo>
                      <a:pt x="822" y="893"/>
                    </a:lnTo>
                    <a:lnTo>
                      <a:pt x="841" y="877"/>
                    </a:lnTo>
                    <a:lnTo>
                      <a:pt x="859" y="861"/>
                    </a:lnTo>
                    <a:lnTo>
                      <a:pt x="875" y="843"/>
                    </a:lnTo>
                    <a:lnTo>
                      <a:pt x="891" y="824"/>
                    </a:lnTo>
                    <a:lnTo>
                      <a:pt x="906" y="805"/>
                    </a:lnTo>
                    <a:lnTo>
                      <a:pt x="920" y="786"/>
                    </a:lnTo>
                    <a:lnTo>
                      <a:pt x="933" y="765"/>
                    </a:lnTo>
                    <a:lnTo>
                      <a:pt x="945" y="744"/>
                    </a:lnTo>
                    <a:lnTo>
                      <a:pt x="956" y="723"/>
                    </a:lnTo>
                    <a:lnTo>
                      <a:pt x="966" y="700"/>
                    </a:lnTo>
                    <a:lnTo>
                      <a:pt x="975" y="677"/>
                    </a:lnTo>
                    <a:lnTo>
                      <a:pt x="983" y="654"/>
                    </a:lnTo>
                    <a:lnTo>
                      <a:pt x="989" y="630"/>
                    </a:lnTo>
                    <a:lnTo>
                      <a:pt x="996" y="606"/>
                    </a:lnTo>
                    <a:lnTo>
                      <a:pt x="1000" y="581"/>
                    </a:lnTo>
                    <a:lnTo>
                      <a:pt x="1004" y="555"/>
                    </a:lnTo>
                    <a:lnTo>
                      <a:pt x="1006" y="530"/>
                    </a:lnTo>
                    <a:lnTo>
                      <a:pt x="1006" y="504"/>
                    </a:lnTo>
                    <a:lnTo>
                      <a:pt x="1006" y="478"/>
                    </a:lnTo>
                    <a:lnTo>
                      <a:pt x="1004" y="452"/>
                    </a:lnTo>
                    <a:lnTo>
                      <a:pt x="1000" y="427"/>
                    </a:lnTo>
                    <a:lnTo>
                      <a:pt x="996" y="402"/>
                    </a:lnTo>
                    <a:lnTo>
                      <a:pt x="989" y="378"/>
                    </a:lnTo>
                    <a:lnTo>
                      <a:pt x="983" y="354"/>
                    </a:lnTo>
                    <a:lnTo>
                      <a:pt x="975" y="330"/>
                    </a:lnTo>
                    <a:lnTo>
                      <a:pt x="966" y="307"/>
                    </a:lnTo>
                    <a:lnTo>
                      <a:pt x="956" y="285"/>
                    </a:lnTo>
                    <a:lnTo>
                      <a:pt x="945" y="264"/>
                    </a:lnTo>
                    <a:lnTo>
                      <a:pt x="933" y="243"/>
                    </a:lnTo>
                    <a:lnTo>
                      <a:pt x="920" y="222"/>
                    </a:lnTo>
                    <a:lnTo>
                      <a:pt x="906" y="202"/>
                    </a:lnTo>
                    <a:lnTo>
                      <a:pt x="891" y="183"/>
                    </a:lnTo>
                    <a:lnTo>
                      <a:pt x="875" y="165"/>
                    </a:lnTo>
                    <a:lnTo>
                      <a:pt x="859" y="147"/>
                    </a:lnTo>
                    <a:lnTo>
                      <a:pt x="841" y="131"/>
                    </a:lnTo>
                    <a:lnTo>
                      <a:pt x="822" y="115"/>
                    </a:lnTo>
                    <a:lnTo>
                      <a:pt x="803" y="100"/>
                    </a:lnTo>
                    <a:lnTo>
                      <a:pt x="784" y="85"/>
                    </a:lnTo>
                    <a:lnTo>
                      <a:pt x="763" y="72"/>
                    </a:lnTo>
                    <a:lnTo>
                      <a:pt x="742" y="60"/>
                    </a:lnTo>
                    <a:lnTo>
                      <a:pt x="721" y="49"/>
                    </a:lnTo>
                    <a:lnTo>
                      <a:pt x="699" y="39"/>
                    </a:lnTo>
                    <a:lnTo>
                      <a:pt x="676" y="30"/>
                    </a:lnTo>
                    <a:lnTo>
                      <a:pt x="652" y="22"/>
                    </a:lnTo>
                    <a:lnTo>
                      <a:pt x="628" y="16"/>
                    </a:lnTo>
                    <a:lnTo>
                      <a:pt x="604" y="10"/>
                    </a:lnTo>
                    <a:lnTo>
                      <a:pt x="579" y="6"/>
                    </a:lnTo>
                    <a:lnTo>
                      <a:pt x="554" y="3"/>
                    </a:lnTo>
                    <a:lnTo>
                      <a:pt x="529" y="1"/>
                    </a:lnTo>
                    <a:lnTo>
                      <a:pt x="503" y="0"/>
                    </a:lnTo>
                    <a:lnTo>
                      <a:pt x="476" y="1"/>
                    </a:lnTo>
                    <a:lnTo>
                      <a:pt x="451" y="3"/>
                    </a:lnTo>
                    <a:lnTo>
                      <a:pt x="426" y="6"/>
                    </a:lnTo>
                    <a:lnTo>
                      <a:pt x="401" y="10"/>
                    </a:lnTo>
                    <a:lnTo>
                      <a:pt x="377" y="16"/>
                    </a:lnTo>
                    <a:lnTo>
                      <a:pt x="353" y="22"/>
                    </a:lnTo>
                    <a:lnTo>
                      <a:pt x="330" y="30"/>
                    </a:lnTo>
                    <a:lnTo>
                      <a:pt x="307" y="39"/>
                    </a:lnTo>
                    <a:lnTo>
                      <a:pt x="284" y="49"/>
                    </a:lnTo>
                    <a:lnTo>
                      <a:pt x="263" y="60"/>
                    </a:lnTo>
                    <a:lnTo>
                      <a:pt x="242" y="72"/>
                    </a:lnTo>
                    <a:lnTo>
                      <a:pt x="222" y="85"/>
                    </a:lnTo>
                    <a:lnTo>
                      <a:pt x="202" y="100"/>
                    </a:lnTo>
                    <a:lnTo>
                      <a:pt x="183" y="115"/>
                    </a:lnTo>
                    <a:lnTo>
                      <a:pt x="165" y="131"/>
                    </a:lnTo>
                    <a:lnTo>
                      <a:pt x="147" y="147"/>
                    </a:lnTo>
                    <a:lnTo>
                      <a:pt x="130" y="165"/>
                    </a:lnTo>
                    <a:lnTo>
                      <a:pt x="114" y="183"/>
                    </a:lnTo>
                    <a:lnTo>
                      <a:pt x="99" y="202"/>
                    </a:lnTo>
                    <a:lnTo>
                      <a:pt x="86" y="222"/>
                    </a:lnTo>
                    <a:lnTo>
                      <a:pt x="73" y="243"/>
                    </a:lnTo>
                    <a:lnTo>
                      <a:pt x="61" y="264"/>
                    </a:lnTo>
                    <a:lnTo>
                      <a:pt x="49" y="285"/>
                    </a:lnTo>
                    <a:lnTo>
                      <a:pt x="39" y="307"/>
                    </a:lnTo>
                    <a:lnTo>
                      <a:pt x="30" y="330"/>
                    </a:lnTo>
                    <a:lnTo>
                      <a:pt x="23" y="354"/>
                    </a:lnTo>
                    <a:lnTo>
                      <a:pt x="16" y="378"/>
                    </a:lnTo>
                    <a:lnTo>
                      <a:pt x="10" y="402"/>
                    </a:lnTo>
                    <a:lnTo>
                      <a:pt x="6" y="427"/>
                    </a:lnTo>
                    <a:lnTo>
                      <a:pt x="3" y="452"/>
                    </a:lnTo>
                    <a:lnTo>
                      <a:pt x="1" y="478"/>
                    </a:lnTo>
                    <a:lnTo>
                      <a:pt x="0" y="504"/>
                    </a:lnTo>
                    <a:lnTo>
                      <a:pt x="1" y="530"/>
                    </a:lnTo>
                    <a:lnTo>
                      <a:pt x="3" y="555"/>
                    </a:lnTo>
                    <a:lnTo>
                      <a:pt x="6" y="581"/>
                    </a:lnTo>
                    <a:lnTo>
                      <a:pt x="10" y="606"/>
                    </a:lnTo>
                    <a:lnTo>
                      <a:pt x="16" y="630"/>
                    </a:lnTo>
                    <a:lnTo>
                      <a:pt x="23" y="654"/>
                    </a:lnTo>
                    <a:lnTo>
                      <a:pt x="30" y="677"/>
                    </a:lnTo>
                    <a:lnTo>
                      <a:pt x="39" y="700"/>
                    </a:lnTo>
                    <a:lnTo>
                      <a:pt x="49" y="723"/>
                    </a:lnTo>
                    <a:lnTo>
                      <a:pt x="61" y="744"/>
                    </a:lnTo>
                    <a:lnTo>
                      <a:pt x="73" y="765"/>
                    </a:lnTo>
                    <a:lnTo>
                      <a:pt x="86" y="786"/>
                    </a:lnTo>
                    <a:lnTo>
                      <a:pt x="99" y="805"/>
                    </a:lnTo>
                    <a:lnTo>
                      <a:pt x="114" y="824"/>
                    </a:lnTo>
                    <a:lnTo>
                      <a:pt x="130" y="843"/>
                    </a:lnTo>
                    <a:lnTo>
                      <a:pt x="147" y="861"/>
                    </a:lnTo>
                    <a:lnTo>
                      <a:pt x="165" y="877"/>
                    </a:lnTo>
                    <a:lnTo>
                      <a:pt x="183" y="893"/>
                    </a:lnTo>
                    <a:lnTo>
                      <a:pt x="202" y="908"/>
                    </a:lnTo>
                    <a:lnTo>
                      <a:pt x="222" y="922"/>
                    </a:lnTo>
                    <a:lnTo>
                      <a:pt x="242" y="935"/>
                    </a:lnTo>
                    <a:lnTo>
                      <a:pt x="263" y="948"/>
                    </a:lnTo>
                    <a:lnTo>
                      <a:pt x="284" y="959"/>
                    </a:lnTo>
                    <a:lnTo>
                      <a:pt x="307" y="969"/>
                    </a:lnTo>
                    <a:lnTo>
                      <a:pt x="330" y="978"/>
                    </a:lnTo>
                    <a:lnTo>
                      <a:pt x="353" y="985"/>
                    </a:lnTo>
                    <a:lnTo>
                      <a:pt x="377" y="992"/>
                    </a:lnTo>
                    <a:lnTo>
                      <a:pt x="401" y="998"/>
                    </a:lnTo>
                    <a:lnTo>
                      <a:pt x="426" y="1002"/>
                    </a:lnTo>
                    <a:lnTo>
                      <a:pt x="451" y="1005"/>
                    </a:lnTo>
                    <a:lnTo>
                      <a:pt x="476" y="1007"/>
                    </a:lnTo>
                    <a:lnTo>
                      <a:pt x="503" y="10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8" name="Freeform 233"/>
              <p:cNvSpPr/>
              <p:nvPr/>
            </p:nvSpPr>
            <p:spPr bwMode="auto">
              <a:xfrm>
                <a:off x="7431088" y="4302126"/>
                <a:ext cx="42863" cy="44450"/>
              </a:xfrm>
              <a:custGeom>
                <a:avLst/>
                <a:gdLst>
                  <a:gd name="T0" fmla="*/ 452 w 1006"/>
                  <a:gd name="T1" fmla="*/ 3 h 1008"/>
                  <a:gd name="T2" fmla="*/ 377 w 1006"/>
                  <a:gd name="T3" fmla="*/ 16 h 1008"/>
                  <a:gd name="T4" fmla="*/ 307 w 1006"/>
                  <a:gd name="T5" fmla="*/ 39 h 1008"/>
                  <a:gd name="T6" fmla="*/ 243 w 1006"/>
                  <a:gd name="T7" fmla="*/ 72 h 1008"/>
                  <a:gd name="T8" fmla="*/ 183 w 1006"/>
                  <a:gd name="T9" fmla="*/ 115 h 1008"/>
                  <a:gd name="T10" fmla="*/ 131 w 1006"/>
                  <a:gd name="T11" fmla="*/ 165 h 1008"/>
                  <a:gd name="T12" fmla="*/ 86 w 1006"/>
                  <a:gd name="T13" fmla="*/ 222 h 1008"/>
                  <a:gd name="T14" fmla="*/ 49 w 1006"/>
                  <a:gd name="T15" fmla="*/ 285 h 1008"/>
                  <a:gd name="T16" fmla="*/ 22 w 1006"/>
                  <a:gd name="T17" fmla="*/ 354 h 1008"/>
                  <a:gd name="T18" fmla="*/ 6 w 1006"/>
                  <a:gd name="T19" fmla="*/ 427 h 1008"/>
                  <a:gd name="T20" fmla="*/ 0 w 1006"/>
                  <a:gd name="T21" fmla="*/ 504 h 1008"/>
                  <a:gd name="T22" fmla="*/ 6 w 1006"/>
                  <a:gd name="T23" fmla="*/ 581 h 1008"/>
                  <a:gd name="T24" fmla="*/ 22 w 1006"/>
                  <a:gd name="T25" fmla="*/ 654 h 1008"/>
                  <a:gd name="T26" fmla="*/ 49 w 1006"/>
                  <a:gd name="T27" fmla="*/ 723 h 1008"/>
                  <a:gd name="T28" fmla="*/ 86 w 1006"/>
                  <a:gd name="T29" fmla="*/ 786 h 1008"/>
                  <a:gd name="T30" fmla="*/ 131 w 1006"/>
                  <a:gd name="T31" fmla="*/ 843 h 1008"/>
                  <a:gd name="T32" fmla="*/ 183 w 1006"/>
                  <a:gd name="T33" fmla="*/ 893 h 1008"/>
                  <a:gd name="T34" fmla="*/ 243 w 1006"/>
                  <a:gd name="T35" fmla="*/ 936 h 1008"/>
                  <a:gd name="T36" fmla="*/ 307 w 1006"/>
                  <a:gd name="T37" fmla="*/ 969 h 1008"/>
                  <a:gd name="T38" fmla="*/ 377 w 1006"/>
                  <a:gd name="T39" fmla="*/ 992 h 1008"/>
                  <a:gd name="T40" fmla="*/ 452 w 1006"/>
                  <a:gd name="T41" fmla="*/ 1005 h 1008"/>
                  <a:gd name="T42" fmla="*/ 529 w 1006"/>
                  <a:gd name="T43" fmla="*/ 1007 h 1008"/>
                  <a:gd name="T44" fmla="*/ 605 w 1006"/>
                  <a:gd name="T45" fmla="*/ 998 h 1008"/>
                  <a:gd name="T46" fmla="*/ 676 w 1006"/>
                  <a:gd name="T47" fmla="*/ 978 h 1008"/>
                  <a:gd name="T48" fmla="*/ 743 w 1006"/>
                  <a:gd name="T49" fmla="*/ 948 h 1008"/>
                  <a:gd name="T50" fmla="*/ 804 w 1006"/>
                  <a:gd name="T51" fmla="*/ 908 h 1008"/>
                  <a:gd name="T52" fmla="*/ 858 w 1006"/>
                  <a:gd name="T53" fmla="*/ 861 h 1008"/>
                  <a:gd name="T54" fmla="*/ 906 w 1006"/>
                  <a:gd name="T55" fmla="*/ 805 h 1008"/>
                  <a:gd name="T56" fmla="*/ 946 w 1006"/>
                  <a:gd name="T57" fmla="*/ 744 h 1008"/>
                  <a:gd name="T58" fmla="*/ 976 w 1006"/>
                  <a:gd name="T59" fmla="*/ 677 h 1008"/>
                  <a:gd name="T60" fmla="*/ 996 w 1006"/>
                  <a:gd name="T61" fmla="*/ 606 h 1008"/>
                  <a:gd name="T62" fmla="*/ 1005 w 1006"/>
                  <a:gd name="T63" fmla="*/ 530 h 1008"/>
                  <a:gd name="T64" fmla="*/ 1003 w 1006"/>
                  <a:gd name="T65" fmla="*/ 453 h 1008"/>
                  <a:gd name="T66" fmla="*/ 990 w 1006"/>
                  <a:gd name="T67" fmla="*/ 378 h 1008"/>
                  <a:gd name="T68" fmla="*/ 967 w 1006"/>
                  <a:gd name="T69" fmla="*/ 307 h 1008"/>
                  <a:gd name="T70" fmla="*/ 934 w 1006"/>
                  <a:gd name="T71" fmla="*/ 243 h 1008"/>
                  <a:gd name="T72" fmla="*/ 891 w 1006"/>
                  <a:gd name="T73" fmla="*/ 183 h 1008"/>
                  <a:gd name="T74" fmla="*/ 841 w 1006"/>
                  <a:gd name="T75" fmla="*/ 131 h 1008"/>
                  <a:gd name="T76" fmla="*/ 784 w 1006"/>
                  <a:gd name="T77" fmla="*/ 86 h 1008"/>
                  <a:gd name="T78" fmla="*/ 721 w 1006"/>
                  <a:gd name="T79" fmla="*/ 49 h 1008"/>
                  <a:gd name="T80" fmla="*/ 653 w 1006"/>
                  <a:gd name="T81" fmla="*/ 22 h 1008"/>
                  <a:gd name="T82" fmla="*/ 580 w 1006"/>
                  <a:gd name="T83" fmla="*/ 6 h 1008"/>
                  <a:gd name="T84" fmla="*/ 503 w 1006"/>
                  <a:gd name="T85"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1008">
                    <a:moveTo>
                      <a:pt x="503" y="0"/>
                    </a:moveTo>
                    <a:lnTo>
                      <a:pt x="477" y="1"/>
                    </a:lnTo>
                    <a:lnTo>
                      <a:pt x="452" y="3"/>
                    </a:lnTo>
                    <a:lnTo>
                      <a:pt x="427" y="6"/>
                    </a:lnTo>
                    <a:lnTo>
                      <a:pt x="401" y="10"/>
                    </a:lnTo>
                    <a:lnTo>
                      <a:pt x="377" y="16"/>
                    </a:lnTo>
                    <a:lnTo>
                      <a:pt x="353" y="22"/>
                    </a:lnTo>
                    <a:lnTo>
                      <a:pt x="330" y="30"/>
                    </a:lnTo>
                    <a:lnTo>
                      <a:pt x="307" y="39"/>
                    </a:lnTo>
                    <a:lnTo>
                      <a:pt x="285" y="49"/>
                    </a:lnTo>
                    <a:lnTo>
                      <a:pt x="264" y="60"/>
                    </a:lnTo>
                    <a:lnTo>
                      <a:pt x="243" y="72"/>
                    </a:lnTo>
                    <a:lnTo>
                      <a:pt x="221" y="86"/>
                    </a:lnTo>
                    <a:lnTo>
                      <a:pt x="202" y="100"/>
                    </a:lnTo>
                    <a:lnTo>
                      <a:pt x="183" y="115"/>
                    </a:lnTo>
                    <a:lnTo>
                      <a:pt x="165" y="131"/>
                    </a:lnTo>
                    <a:lnTo>
                      <a:pt x="147" y="147"/>
                    </a:lnTo>
                    <a:lnTo>
                      <a:pt x="131" y="165"/>
                    </a:lnTo>
                    <a:lnTo>
                      <a:pt x="115" y="183"/>
                    </a:lnTo>
                    <a:lnTo>
                      <a:pt x="100" y="203"/>
                    </a:lnTo>
                    <a:lnTo>
                      <a:pt x="86" y="222"/>
                    </a:lnTo>
                    <a:lnTo>
                      <a:pt x="73" y="243"/>
                    </a:lnTo>
                    <a:lnTo>
                      <a:pt x="60" y="263"/>
                    </a:lnTo>
                    <a:lnTo>
                      <a:pt x="49" y="285"/>
                    </a:lnTo>
                    <a:lnTo>
                      <a:pt x="39" y="307"/>
                    </a:lnTo>
                    <a:lnTo>
                      <a:pt x="30" y="331"/>
                    </a:lnTo>
                    <a:lnTo>
                      <a:pt x="22" y="354"/>
                    </a:lnTo>
                    <a:lnTo>
                      <a:pt x="16" y="378"/>
                    </a:lnTo>
                    <a:lnTo>
                      <a:pt x="10" y="402"/>
                    </a:lnTo>
                    <a:lnTo>
                      <a:pt x="6" y="427"/>
                    </a:lnTo>
                    <a:lnTo>
                      <a:pt x="3" y="453"/>
                    </a:lnTo>
                    <a:lnTo>
                      <a:pt x="1" y="478"/>
                    </a:lnTo>
                    <a:lnTo>
                      <a:pt x="0" y="504"/>
                    </a:lnTo>
                    <a:lnTo>
                      <a:pt x="1" y="530"/>
                    </a:lnTo>
                    <a:lnTo>
                      <a:pt x="3" y="555"/>
                    </a:lnTo>
                    <a:lnTo>
                      <a:pt x="6" y="581"/>
                    </a:lnTo>
                    <a:lnTo>
                      <a:pt x="10" y="606"/>
                    </a:lnTo>
                    <a:lnTo>
                      <a:pt x="16" y="630"/>
                    </a:lnTo>
                    <a:lnTo>
                      <a:pt x="22" y="654"/>
                    </a:lnTo>
                    <a:lnTo>
                      <a:pt x="30" y="677"/>
                    </a:lnTo>
                    <a:lnTo>
                      <a:pt x="39" y="701"/>
                    </a:lnTo>
                    <a:lnTo>
                      <a:pt x="49" y="723"/>
                    </a:lnTo>
                    <a:lnTo>
                      <a:pt x="60" y="744"/>
                    </a:lnTo>
                    <a:lnTo>
                      <a:pt x="73" y="765"/>
                    </a:lnTo>
                    <a:lnTo>
                      <a:pt x="86" y="786"/>
                    </a:lnTo>
                    <a:lnTo>
                      <a:pt x="100" y="805"/>
                    </a:lnTo>
                    <a:lnTo>
                      <a:pt x="115" y="825"/>
                    </a:lnTo>
                    <a:lnTo>
                      <a:pt x="131" y="843"/>
                    </a:lnTo>
                    <a:lnTo>
                      <a:pt x="147" y="861"/>
                    </a:lnTo>
                    <a:lnTo>
                      <a:pt x="165" y="877"/>
                    </a:lnTo>
                    <a:lnTo>
                      <a:pt x="183" y="893"/>
                    </a:lnTo>
                    <a:lnTo>
                      <a:pt x="202" y="908"/>
                    </a:lnTo>
                    <a:lnTo>
                      <a:pt x="221" y="922"/>
                    </a:lnTo>
                    <a:lnTo>
                      <a:pt x="243" y="936"/>
                    </a:lnTo>
                    <a:lnTo>
                      <a:pt x="264" y="948"/>
                    </a:lnTo>
                    <a:lnTo>
                      <a:pt x="285" y="959"/>
                    </a:lnTo>
                    <a:lnTo>
                      <a:pt x="307" y="969"/>
                    </a:lnTo>
                    <a:lnTo>
                      <a:pt x="330" y="978"/>
                    </a:lnTo>
                    <a:lnTo>
                      <a:pt x="353" y="986"/>
                    </a:lnTo>
                    <a:lnTo>
                      <a:pt x="377" y="992"/>
                    </a:lnTo>
                    <a:lnTo>
                      <a:pt x="401" y="998"/>
                    </a:lnTo>
                    <a:lnTo>
                      <a:pt x="427" y="1002"/>
                    </a:lnTo>
                    <a:lnTo>
                      <a:pt x="452" y="1005"/>
                    </a:lnTo>
                    <a:lnTo>
                      <a:pt x="477" y="1007"/>
                    </a:lnTo>
                    <a:lnTo>
                      <a:pt x="503" y="1008"/>
                    </a:lnTo>
                    <a:lnTo>
                      <a:pt x="529" y="1007"/>
                    </a:lnTo>
                    <a:lnTo>
                      <a:pt x="554" y="1005"/>
                    </a:lnTo>
                    <a:lnTo>
                      <a:pt x="580" y="1002"/>
                    </a:lnTo>
                    <a:lnTo>
                      <a:pt x="605" y="998"/>
                    </a:lnTo>
                    <a:lnTo>
                      <a:pt x="629" y="992"/>
                    </a:lnTo>
                    <a:lnTo>
                      <a:pt x="653" y="986"/>
                    </a:lnTo>
                    <a:lnTo>
                      <a:pt x="676" y="978"/>
                    </a:lnTo>
                    <a:lnTo>
                      <a:pt x="699" y="969"/>
                    </a:lnTo>
                    <a:lnTo>
                      <a:pt x="721" y="959"/>
                    </a:lnTo>
                    <a:lnTo>
                      <a:pt x="743" y="948"/>
                    </a:lnTo>
                    <a:lnTo>
                      <a:pt x="764" y="936"/>
                    </a:lnTo>
                    <a:lnTo>
                      <a:pt x="784" y="922"/>
                    </a:lnTo>
                    <a:lnTo>
                      <a:pt x="804" y="908"/>
                    </a:lnTo>
                    <a:lnTo>
                      <a:pt x="823" y="893"/>
                    </a:lnTo>
                    <a:lnTo>
                      <a:pt x="841" y="877"/>
                    </a:lnTo>
                    <a:lnTo>
                      <a:pt x="858" y="861"/>
                    </a:lnTo>
                    <a:lnTo>
                      <a:pt x="875" y="843"/>
                    </a:lnTo>
                    <a:lnTo>
                      <a:pt x="891" y="825"/>
                    </a:lnTo>
                    <a:lnTo>
                      <a:pt x="906" y="805"/>
                    </a:lnTo>
                    <a:lnTo>
                      <a:pt x="921" y="786"/>
                    </a:lnTo>
                    <a:lnTo>
                      <a:pt x="934" y="765"/>
                    </a:lnTo>
                    <a:lnTo>
                      <a:pt x="946" y="744"/>
                    </a:lnTo>
                    <a:lnTo>
                      <a:pt x="957" y="723"/>
                    </a:lnTo>
                    <a:lnTo>
                      <a:pt x="967" y="701"/>
                    </a:lnTo>
                    <a:lnTo>
                      <a:pt x="976" y="677"/>
                    </a:lnTo>
                    <a:lnTo>
                      <a:pt x="983" y="654"/>
                    </a:lnTo>
                    <a:lnTo>
                      <a:pt x="990" y="630"/>
                    </a:lnTo>
                    <a:lnTo>
                      <a:pt x="996" y="606"/>
                    </a:lnTo>
                    <a:lnTo>
                      <a:pt x="1000" y="581"/>
                    </a:lnTo>
                    <a:lnTo>
                      <a:pt x="1003" y="555"/>
                    </a:lnTo>
                    <a:lnTo>
                      <a:pt x="1005" y="530"/>
                    </a:lnTo>
                    <a:lnTo>
                      <a:pt x="1006" y="504"/>
                    </a:lnTo>
                    <a:lnTo>
                      <a:pt x="1005" y="478"/>
                    </a:lnTo>
                    <a:lnTo>
                      <a:pt x="1003" y="453"/>
                    </a:lnTo>
                    <a:lnTo>
                      <a:pt x="1000" y="427"/>
                    </a:lnTo>
                    <a:lnTo>
                      <a:pt x="996" y="402"/>
                    </a:lnTo>
                    <a:lnTo>
                      <a:pt x="990" y="378"/>
                    </a:lnTo>
                    <a:lnTo>
                      <a:pt x="983" y="354"/>
                    </a:lnTo>
                    <a:lnTo>
                      <a:pt x="976" y="331"/>
                    </a:lnTo>
                    <a:lnTo>
                      <a:pt x="967" y="307"/>
                    </a:lnTo>
                    <a:lnTo>
                      <a:pt x="957" y="285"/>
                    </a:lnTo>
                    <a:lnTo>
                      <a:pt x="946" y="263"/>
                    </a:lnTo>
                    <a:lnTo>
                      <a:pt x="934" y="243"/>
                    </a:lnTo>
                    <a:lnTo>
                      <a:pt x="921" y="222"/>
                    </a:lnTo>
                    <a:lnTo>
                      <a:pt x="906" y="203"/>
                    </a:lnTo>
                    <a:lnTo>
                      <a:pt x="891" y="183"/>
                    </a:lnTo>
                    <a:lnTo>
                      <a:pt x="875" y="165"/>
                    </a:lnTo>
                    <a:lnTo>
                      <a:pt x="858" y="147"/>
                    </a:lnTo>
                    <a:lnTo>
                      <a:pt x="841" y="131"/>
                    </a:lnTo>
                    <a:lnTo>
                      <a:pt x="823" y="115"/>
                    </a:lnTo>
                    <a:lnTo>
                      <a:pt x="804" y="100"/>
                    </a:lnTo>
                    <a:lnTo>
                      <a:pt x="784" y="86"/>
                    </a:lnTo>
                    <a:lnTo>
                      <a:pt x="764" y="72"/>
                    </a:lnTo>
                    <a:lnTo>
                      <a:pt x="743" y="60"/>
                    </a:lnTo>
                    <a:lnTo>
                      <a:pt x="721" y="49"/>
                    </a:lnTo>
                    <a:lnTo>
                      <a:pt x="699" y="39"/>
                    </a:lnTo>
                    <a:lnTo>
                      <a:pt x="676" y="30"/>
                    </a:lnTo>
                    <a:lnTo>
                      <a:pt x="653" y="22"/>
                    </a:lnTo>
                    <a:lnTo>
                      <a:pt x="629" y="16"/>
                    </a:lnTo>
                    <a:lnTo>
                      <a:pt x="605" y="10"/>
                    </a:lnTo>
                    <a:lnTo>
                      <a:pt x="580" y="6"/>
                    </a:lnTo>
                    <a:lnTo>
                      <a:pt x="554" y="3"/>
                    </a:lnTo>
                    <a:lnTo>
                      <a:pt x="529" y="1"/>
                    </a:lnTo>
                    <a:lnTo>
                      <a:pt x="5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grpSp>
        <p:nvGrpSpPr>
          <p:cNvPr id="29" name="Group 23"/>
          <p:cNvGrpSpPr/>
          <p:nvPr/>
        </p:nvGrpSpPr>
        <p:grpSpPr>
          <a:xfrm>
            <a:off x="4453986" y="4057166"/>
            <a:ext cx="644400" cy="644400"/>
            <a:chOff x="3729037" y="1792463"/>
            <a:chExt cx="1041400" cy="1041400"/>
          </a:xfrm>
        </p:grpSpPr>
        <p:sp>
          <p:nvSpPr>
            <p:cNvPr id="30" name="Oval 24"/>
            <p:cNvSpPr/>
            <p:nvPr/>
          </p:nvSpPr>
          <p:spPr>
            <a:xfrm>
              <a:off x="3729037" y="1792463"/>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grpSp>
          <p:nvGrpSpPr>
            <p:cNvPr id="31" name="Group 25"/>
            <p:cNvGrpSpPr/>
            <p:nvPr/>
          </p:nvGrpSpPr>
          <p:grpSpPr>
            <a:xfrm>
              <a:off x="4019007" y="2104435"/>
              <a:ext cx="454025" cy="454025"/>
              <a:chOff x="2005013" y="1077913"/>
              <a:chExt cx="688975" cy="688975"/>
            </a:xfrm>
            <a:solidFill>
              <a:schemeClr val="bg1"/>
            </a:solidFill>
          </p:grpSpPr>
          <p:sp>
            <p:nvSpPr>
              <p:cNvPr id="32"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3"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grpSp>
        <p:nvGrpSpPr>
          <p:cNvPr id="34" name="Group 28"/>
          <p:cNvGrpSpPr/>
          <p:nvPr/>
        </p:nvGrpSpPr>
        <p:grpSpPr>
          <a:xfrm>
            <a:off x="7142315" y="4057166"/>
            <a:ext cx="644400" cy="644400"/>
            <a:chOff x="7523162" y="3167793"/>
            <a:chExt cx="1041400" cy="1041400"/>
          </a:xfrm>
        </p:grpSpPr>
        <p:sp>
          <p:nvSpPr>
            <p:cNvPr id="35" name="Oval 29"/>
            <p:cNvSpPr/>
            <p:nvPr/>
          </p:nvSpPr>
          <p:spPr>
            <a:xfrm>
              <a:off x="7523162" y="3167793"/>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sp>
          <p:nvSpPr>
            <p:cNvPr id="36" name="Freeform 286"/>
            <p:cNvSpPr>
              <a:spLocks noEditPoints="1"/>
            </p:cNvSpPr>
            <p:nvPr/>
          </p:nvSpPr>
          <p:spPr bwMode="auto">
            <a:xfrm>
              <a:off x="7826319" y="3469695"/>
              <a:ext cx="441075" cy="442122"/>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7" name="Group 35"/>
          <p:cNvGrpSpPr/>
          <p:nvPr/>
        </p:nvGrpSpPr>
        <p:grpSpPr>
          <a:xfrm>
            <a:off x="5774385" y="4722209"/>
            <a:ext cx="644400" cy="644400"/>
            <a:chOff x="7716201" y="5150309"/>
            <a:chExt cx="1041400" cy="1041400"/>
          </a:xfrm>
        </p:grpSpPr>
        <p:sp>
          <p:nvSpPr>
            <p:cNvPr id="38" name="Oval 31"/>
            <p:cNvSpPr/>
            <p:nvPr/>
          </p:nvSpPr>
          <p:spPr>
            <a:xfrm>
              <a:off x="7716201" y="5150309"/>
              <a:ext cx="1041400" cy="1041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endParaRPr>
            </a:p>
          </p:txBody>
        </p:sp>
        <p:grpSp>
          <p:nvGrpSpPr>
            <p:cNvPr id="39" name="Group 32"/>
            <p:cNvGrpSpPr/>
            <p:nvPr/>
          </p:nvGrpSpPr>
          <p:grpSpPr>
            <a:xfrm>
              <a:off x="8010701" y="5495622"/>
              <a:ext cx="500295" cy="407136"/>
              <a:chOff x="5245100" y="5103813"/>
              <a:chExt cx="690563" cy="561975"/>
            </a:xfrm>
            <a:solidFill>
              <a:schemeClr val="bg1"/>
            </a:solidFill>
          </p:grpSpPr>
          <p:sp>
            <p:nvSpPr>
              <p:cNvPr id="40"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grpSp>
        <p:nvGrpSpPr>
          <p:cNvPr id="42" name="Group 3"/>
          <p:cNvGrpSpPr/>
          <p:nvPr/>
        </p:nvGrpSpPr>
        <p:grpSpPr>
          <a:xfrm>
            <a:off x="6455246" y="1166209"/>
            <a:ext cx="3240361" cy="822631"/>
            <a:chOff x="8370956" y="2246329"/>
            <a:chExt cx="2768224" cy="822631"/>
          </a:xfrm>
        </p:grpSpPr>
        <p:sp>
          <p:nvSpPr>
            <p:cNvPr id="43" name="TextBox 42"/>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45" name="Group 3"/>
          <p:cNvGrpSpPr/>
          <p:nvPr/>
        </p:nvGrpSpPr>
        <p:grpSpPr>
          <a:xfrm>
            <a:off x="7895406" y="2204864"/>
            <a:ext cx="3240361" cy="822631"/>
            <a:chOff x="8370956" y="2246329"/>
            <a:chExt cx="2768224" cy="822631"/>
          </a:xfrm>
        </p:grpSpPr>
        <p:sp>
          <p:nvSpPr>
            <p:cNvPr id="46" name="TextBox 45"/>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48" name="Group 3"/>
          <p:cNvGrpSpPr/>
          <p:nvPr/>
        </p:nvGrpSpPr>
        <p:grpSpPr>
          <a:xfrm>
            <a:off x="7895406" y="3933056"/>
            <a:ext cx="3240361" cy="822631"/>
            <a:chOff x="8370956" y="2246329"/>
            <a:chExt cx="2768224" cy="822631"/>
          </a:xfrm>
        </p:grpSpPr>
        <p:sp>
          <p:nvSpPr>
            <p:cNvPr id="49" name="TextBox 48"/>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51" name="Group 3"/>
          <p:cNvGrpSpPr/>
          <p:nvPr/>
        </p:nvGrpSpPr>
        <p:grpSpPr>
          <a:xfrm>
            <a:off x="2566813" y="4982633"/>
            <a:ext cx="3240361" cy="822631"/>
            <a:chOff x="8370956" y="2246329"/>
            <a:chExt cx="2768224" cy="822631"/>
          </a:xfrm>
        </p:grpSpPr>
        <p:sp>
          <p:nvSpPr>
            <p:cNvPr id="52" name="TextBox 51"/>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54" name="Group 3"/>
          <p:cNvGrpSpPr/>
          <p:nvPr/>
        </p:nvGrpSpPr>
        <p:grpSpPr>
          <a:xfrm>
            <a:off x="982638" y="2204864"/>
            <a:ext cx="3240361" cy="822631"/>
            <a:chOff x="8370956" y="2246329"/>
            <a:chExt cx="2768224" cy="822631"/>
          </a:xfrm>
        </p:grpSpPr>
        <p:sp>
          <p:nvSpPr>
            <p:cNvPr id="55" name="TextBox 54"/>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57" name="Group 3"/>
          <p:cNvGrpSpPr/>
          <p:nvPr/>
        </p:nvGrpSpPr>
        <p:grpSpPr>
          <a:xfrm>
            <a:off x="982638" y="3933056"/>
            <a:ext cx="3240361" cy="822631"/>
            <a:chOff x="8370956" y="2246329"/>
            <a:chExt cx="2768224" cy="822631"/>
          </a:xfrm>
        </p:grpSpPr>
        <p:sp>
          <p:nvSpPr>
            <p:cNvPr id="58" name="TextBox 57"/>
            <p:cNvSpPr txBox="1"/>
            <p:nvPr/>
          </p:nvSpPr>
          <p:spPr>
            <a:xfrm>
              <a:off x="8370956" y="2246329"/>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370957" y="2607295"/>
              <a:ext cx="2768223"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25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375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25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475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5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625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6750"/>
                            </p:stCondLst>
                            <p:childTnLst>
                              <p:par>
                                <p:cTn id="69" presetID="22" presetClass="entr" presetSubtype="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725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7750"/>
                            </p:stCondLst>
                            <p:childTnLst>
                              <p:par>
                                <p:cTn id="77" presetID="22" presetClass="entr" presetSubtype="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childTnLst>
                          </p:cTn>
                        </p:par>
                        <p:par>
                          <p:cTn id="80" fill="hold">
                            <p:stCondLst>
                              <p:cond delay="825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750"/>
                            </p:stCondLst>
                            <p:childTnLst>
                              <p:par>
                                <p:cTn id="85" presetID="22" presetClass="entr" presetSubtype="8"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结束语</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3"/>
          <p:cNvGrpSpPr/>
          <p:nvPr/>
        </p:nvGrpSpPr>
        <p:grpSpPr>
          <a:xfrm>
            <a:off x="1414685" y="1556792"/>
            <a:ext cx="9505057" cy="2676130"/>
            <a:chOff x="8370955" y="2204864"/>
            <a:chExt cx="8120123" cy="2676130"/>
          </a:xfrm>
        </p:grpSpPr>
        <p:sp>
          <p:nvSpPr>
            <p:cNvPr id="7" name="TextBox 6"/>
            <p:cNvSpPr txBox="1"/>
            <p:nvPr/>
          </p:nvSpPr>
          <p:spPr>
            <a:xfrm>
              <a:off x="8370955" y="2204864"/>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写在后面的话</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8370958" y="2607295"/>
              <a:ext cx="8120120" cy="2273699"/>
            </a:xfrm>
            <a:prstGeom prst="rect">
              <a:avLst/>
            </a:prstGeom>
            <a:noFill/>
          </p:spPr>
          <p:txBody>
            <a:bodyPr wrap="square" rtlCol="0">
              <a:spAutoFit/>
            </a:bodyPr>
            <a:lstStyle/>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言描述尽量简洁生动。此处添加详细文本描述，建议与标题相关并符合整体语言风格。此处添加详细文本描述，建议与标题相关并符合整体语言风格，语言描述尽量简洁生动。此处添加详细文本描述与标题相关并符合整体语言风格。此处添加详细文本描述与标题相关并符合整体语言风格。此处添加详细文本描述与标题相关并符合整体语言风格。此处添加详细文本描述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与标题相关并符合整体语言风格。此处添加详细此处添加详细文本，文本描述与标题相关并符合整体语言风格。此处添加详细文本描述与标题相关并符合整体语言风格。此处添加详细文本描述与标题相关并符合整体语言风格。此处添加详细此处添加详细文本，文本描述与标题相关并符合整体语言风格。此处添加详细文本描述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5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9" name="矩形 19"/>
          <p:cNvSpPr>
            <a:spLocks noChangeArrowheads="1"/>
          </p:cNvSpPr>
          <p:nvPr/>
        </p:nvSpPr>
        <p:spPr bwMode="auto">
          <a:xfrm>
            <a:off x="0" y="4316760"/>
            <a:ext cx="4792663" cy="1560512"/>
          </a:xfrm>
          <a:prstGeom prst="rect">
            <a:avLst/>
          </a:prstGeom>
          <a:solidFill>
            <a:schemeClr val="tx1">
              <a:lumMod val="75000"/>
              <a:lumOff val="25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pic>
        <p:nvPicPr>
          <p:cNvPr id="10" name="图片 21"/>
          <p:cNvPicPr>
            <a:picLocks noChangeAspect="1" noChangeArrowheads="1"/>
          </p:cNvPicPr>
          <p:nvPr/>
        </p:nvPicPr>
        <p:blipFill>
          <a:blip r:embed="rId1" cstate="screen"/>
          <a:srcRect/>
          <a:stretch>
            <a:fillRect/>
          </a:stretch>
        </p:blipFill>
        <p:spPr bwMode="auto">
          <a:xfrm>
            <a:off x="4792663" y="4316760"/>
            <a:ext cx="2582862"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2"/>
          <p:cNvPicPr>
            <a:picLocks noChangeAspect="1" noChangeArrowheads="1"/>
          </p:cNvPicPr>
          <p:nvPr/>
        </p:nvPicPr>
        <p:blipFill>
          <a:blip r:embed="rId2" cstate="screen"/>
          <a:srcRect/>
          <a:stretch>
            <a:fillRect/>
          </a:stretch>
        </p:blipFill>
        <p:spPr bwMode="auto">
          <a:xfrm>
            <a:off x="7491413" y="4316760"/>
            <a:ext cx="24955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3"/>
          <p:cNvPicPr>
            <a:picLocks noChangeAspect="1" noChangeArrowheads="1"/>
          </p:cNvPicPr>
          <p:nvPr/>
        </p:nvPicPr>
        <p:blipFill>
          <a:blip r:embed="rId3" cstate="screen"/>
          <a:srcRect/>
          <a:stretch>
            <a:fillRect/>
          </a:stretch>
        </p:blipFill>
        <p:spPr bwMode="auto">
          <a:xfrm>
            <a:off x="10128250" y="4316760"/>
            <a:ext cx="20637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14686" y="4636354"/>
            <a:ext cx="3312368" cy="911860"/>
          </a:xfrm>
          <a:prstGeom prst="rect">
            <a:avLst/>
          </a:prstGeom>
          <a:noFill/>
        </p:spPr>
        <p:txBody>
          <a:bodyPr wrap="square" rIns="144000" bIns="36000" numCol="1" spcCol="360000"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联系方式：</a:t>
            </a:r>
            <a:r>
              <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XXX</a:t>
            </a:r>
            <a:endPar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联系邮箱：</a:t>
            </a:r>
            <a:r>
              <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XXX</a:t>
            </a:r>
            <a:endParaRPr lang="en-US" altLang="zh-CN"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联系地址：</a:t>
            </a:r>
            <a:r>
              <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XXX</a:t>
            </a:r>
            <a:endParaRPr 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ppt_x"/>
                                          </p:val>
                                        </p:tav>
                                        <p:tav tm="100000">
                                          <p:val>
                                            <p:strVal val="#ppt_x"/>
                                          </p:val>
                                        </p:tav>
                                      </p:tavLst>
                                    </p:anim>
                                    <p:anim calcmode="lin" valueType="num">
                                      <p:cBhvr additive="base">
                                        <p:cTn id="4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9"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9"/>
          <p:cNvSpPr>
            <a:spLocks noChangeArrowheads="1"/>
          </p:cNvSpPr>
          <p:nvPr/>
        </p:nvSpPr>
        <p:spPr bwMode="auto">
          <a:xfrm flipH="1">
            <a:off x="2998862" y="1844824"/>
            <a:ext cx="66247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BUSINESS REPORT</a:t>
            </a:r>
            <a:endPar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圆角矩形 7"/>
          <p:cNvSpPr/>
          <p:nvPr/>
        </p:nvSpPr>
        <p:spPr>
          <a:xfrm>
            <a:off x="8183438" y="1988840"/>
            <a:ext cx="1152128" cy="4320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59"/>
          <p:cNvSpPr>
            <a:spLocks noChangeArrowheads="1"/>
          </p:cNvSpPr>
          <p:nvPr/>
        </p:nvSpPr>
        <p:spPr bwMode="auto">
          <a:xfrm flipH="1">
            <a:off x="8111430" y="1916832"/>
            <a:ext cx="1800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a:solidFill>
                  <a:schemeClr val="bg1"/>
                </a:solidFill>
                <a:latin typeface="微软雅黑" panose="020B0503020204020204" pitchFamily="34" charset="-122"/>
                <a:ea typeface="微软雅黑" panose="020B0503020204020204" pitchFamily="34" charset="-122"/>
                <a:sym typeface="方正兰亭黑_GBK" pitchFamily="2" charset="-122"/>
              </a:rPr>
              <a:t>202X</a:t>
            </a:r>
            <a:endParaRPr lang="en-US" altLang="zh-CN" sz="3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TextBox 59"/>
          <p:cNvSpPr>
            <a:spLocks noChangeArrowheads="1"/>
          </p:cNvSpPr>
          <p:nvPr/>
        </p:nvSpPr>
        <p:spPr bwMode="auto">
          <a:xfrm flipH="1">
            <a:off x="1126654" y="2437158"/>
            <a:ext cx="99371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汇报完毕 谢谢观看</a:t>
            </a:r>
            <a:endParaRPr lang="en-US" altLang="zh-CN" sz="8000" b="1"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矩形 10"/>
          <p:cNvSpPr/>
          <p:nvPr/>
        </p:nvSpPr>
        <p:spPr>
          <a:xfrm flipH="1">
            <a:off x="3438121" y="3685114"/>
            <a:ext cx="5242162" cy="307777"/>
          </a:xfrm>
          <a:prstGeom prst="rect">
            <a:avLst/>
          </a:prstGeom>
        </p:spPr>
        <p:txBody>
          <a:bodyPr wrap="square">
            <a:spAutoFit/>
          </a:bodyPr>
          <a:lstStyle/>
          <a:p>
            <a:pPr algn="ct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部门培训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商务报告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项目展示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商务展示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Picture 8" descr="C:\Users\Administrator\Desktop\5726dbba6624d.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9000"/>
                    </a14:imgEffect>
                  </a14:imgLayer>
                </a14:imgProps>
              </a:ext>
            </a:extLst>
          </a:blip>
          <a:srcRect/>
          <a:stretch>
            <a:fillRect/>
          </a:stretch>
        </p:blipFill>
        <p:spPr bwMode="auto">
          <a:xfrm>
            <a:off x="-24865" y="3861048"/>
            <a:ext cx="12384767" cy="3043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9000"/>
                    </a14:imgEffect>
                  </a14:imgLayer>
                </a14:imgProps>
              </a:ext>
            </a:extLst>
          </a:blip>
          <a:srcRect/>
          <a:stretch>
            <a:fillRect/>
          </a:stretch>
        </p:blipFill>
        <p:spPr bwMode="auto">
          <a:xfrm>
            <a:off x="692372" y="3485141"/>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000"/>
                    </a14:imgEffect>
                  </a14:imgLayer>
                </a14:imgProps>
              </a:ext>
            </a:extLst>
          </a:blip>
          <a:srcRect/>
          <a:stretch>
            <a:fillRect/>
          </a:stretch>
        </p:blipFill>
        <p:spPr bwMode="auto">
          <a:xfrm rot="1620242">
            <a:off x="9598605" y="213762"/>
            <a:ext cx="1781521" cy="2026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2000"/>
                    </a14:imgEffect>
                  </a14:imgLayer>
                </a14:imgProps>
              </a:ext>
            </a:extLst>
          </a:blip>
          <a:srcRect/>
          <a:stretch>
            <a:fillRect/>
          </a:stretch>
        </p:blipFill>
        <p:spPr bwMode="auto">
          <a:xfrm rot="3047713">
            <a:off x="10492608" y="3348338"/>
            <a:ext cx="1147214" cy="1304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istrator\Desktop\56d684a0446de.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5000"/>
                    </a14:imgEffect>
                  </a14:imgLayer>
                </a14:imgProps>
              </a:ext>
            </a:extLst>
          </a:blip>
          <a:srcRect/>
          <a:stretch>
            <a:fillRect/>
          </a:stretch>
        </p:blipFill>
        <p:spPr bwMode="auto">
          <a:xfrm rot="18874578">
            <a:off x="4349851" y="548680"/>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dministrator\Desktop\56d684a0446de.png"/>
          <p:cNvPicPr>
            <a:picLocks noChangeAspect="1" noChangeArrowheads="1"/>
          </p:cNvPicPr>
          <p:nvPr/>
        </p:nvPicPr>
        <p:blipFill>
          <a:blip r:embed="rId11" cstate="screen">
            <a:extLst>
              <a:ext uri="{BEBA8EAE-BF5A-486C-A8C5-ECC9F3942E4B}">
                <a14:imgProps xmlns:a14="http://schemas.microsoft.com/office/drawing/2010/main">
                  <a14:imgLayer r:embed="rId10">
                    <a14:imgEffect>
                      <a14:brightnessContrast bright="9000"/>
                    </a14:imgEffect>
                  </a14:imgLayer>
                </a14:imgProps>
              </a:ext>
            </a:extLst>
          </a:blip>
          <a:srcRect/>
          <a:stretch>
            <a:fillRect/>
          </a:stretch>
        </p:blipFill>
        <p:spPr bwMode="auto">
          <a:xfrm>
            <a:off x="262558" y="47667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500" autoRev="1" fill="hold">
                                          <p:stCondLst>
                                            <p:cond delay="0"/>
                                          </p:stCondLst>
                                        </p:cTn>
                                        <p:tgtEl>
                                          <p:spTgt spid="10"/>
                                        </p:tgtEl>
                                        <p:attrNameLst>
                                          <p:attrName>ppt_w</p:attrName>
                                        </p:attrNameLst>
                                      </p:cBhvr>
                                    </p:anim>
                                    <p:anim by="(#ppt_w*0.50)" calcmode="lin" valueType="num">
                                      <p:cBhvr>
                                        <p:cTn id="22" dur="500" decel="50000" autoRev="1" fill="hold">
                                          <p:stCondLst>
                                            <p:cond delay="0"/>
                                          </p:stCondLst>
                                        </p:cTn>
                                        <p:tgtEl>
                                          <p:spTgt spid="10"/>
                                        </p:tgtEl>
                                        <p:attrNameLst>
                                          <p:attrName>ppt_x</p:attrName>
                                        </p:attrNameLst>
                                      </p:cBhvr>
                                    </p:anim>
                                    <p:anim from="(-#ppt_h/2)" to="(#ppt_y)" calcmode="lin" valueType="num">
                                      <p:cBhvr>
                                        <p:cTn id="23" dur="1000" fill="hold">
                                          <p:stCondLst>
                                            <p:cond delay="0"/>
                                          </p:stCondLst>
                                        </p:cTn>
                                        <p:tgtEl>
                                          <p:spTgt spid="10"/>
                                        </p:tgtEl>
                                        <p:attrNameLst>
                                          <p:attrName>ppt_y</p:attrName>
                                        </p:attrNameLst>
                                      </p:cBhvr>
                                    </p:anim>
                                    <p:animRot by="21600000">
                                      <p:cBhvr>
                                        <p:cTn id="24" dur="1000" fill="hold">
                                          <p:stCondLst>
                                            <p:cond delay="0"/>
                                          </p:stCondLst>
                                        </p:cTn>
                                        <p:tgtEl>
                                          <p:spTgt spid="10"/>
                                        </p:tgtEl>
                                        <p:attrNameLst>
                                          <p:attrName>r</p:attrName>
                                        </p:attrNameLst>
                                      </p:cBhvr>
                                    </p:animRot>
                                  </p:childTnLst>
                                </p:cTn>
                              </p:par>
                            </p:childTnLst>
                          </p:cTn>
                        </p:par>
                        <p:par>
                          <p:cTn id="25" fill="hold">
                            <p:stCondLst>
                              <p:cond delay="3799"/>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750"/>
                                        <p:tgtEl>
                                          <p:spTgt spid="11"/>
                                        </p:tgtEl>
                                      </p:cBhvr>
                                    </p:animEffect>
                                  </p:childTnLst>
                                </p:cTn>
                              </p:par>
                            </p:childTnLst>
                          </p:cTn>
                        </p:par>
                        <p:par>
                          <p:cTn id="29" fill="hold">
                            <p:stCondLst>
                              <p:cond delay="4799"/>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52" presetClass="entr" presetSubtype="0" fill="hold" nodeType="withEffect">
                                  <p:stCondLst>
                                    <p:cond delay="50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3"/>
                                        </p:tgtEl>
                                        <p:attrNameLst>
                                          <p:attrName>ppt_x</p:attrName>
                                          <p:attrName>ppt_y</p:attrName>
                                        </p:attrNameLst>
                                      </p:cBhvr>
                                    </p:animMotion>
                                    <p:animEffect transition="in" filter="fade">
                                      <p:cBhvr>
                                        <p:cTn id="39" dur="1000"/>
                                        <p:tgtEl>
                                          <p:spTgt spid="13"/>
                                        </p:tgtEl>
                                      </p:cBhvr>
                                    </p:animEffect>
                                  </p:childTnLst>
                                </p:cTn>
                              </p:par>
                              <p:par>
                                <p:cTn id="40" presetID="52" presetClass="entr" presetSubtype="0" fill="hold" nodeType="withEffect">
                                  <p:stCondLst>
                                    <p:cond delay="500"/>
                                  </p:stCondLst>
                                  <p:childTnLst>
                                    <p:set>
                                      <p:cBhvr>
                                        <p:cTn id="41" dur="1" fill="hold">
                                          <p:stCondLst>
                                            <p:cond delay="0"/>
                                          </p:stCondLst>
                                        </p:cTn>
                                        <p:tgtEl>
                                          <p:spTgt spid="16"/>
                                        </p:tgtEl>
                                        <p:attrNameLst>
                                          <p:attrName>style.visibility</p:attrName>
                                        </p:attrNameLst>
                                      </p:cBhvr>
                                      <p:to>
                                        <p:strVal val="visible"/>
                                      </p:to>
                                    </p:set>
                                    <p:animScale>
                                      <p:cBhvr>
                                        <p:cTn id="4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6"/>
                                        </p:tgtEl>
                                        <p:attrNameLst>
                                          <p:attrName>ppt_x</p:attrName>
                                          <p:attrName>ppt_y</p:attrName>
                                        </p:attrNameLst>
                                      </p:cBhvr>
                                    </p:animMotion>
                                    <p:animEffect transition="in" filter="fade">
                                      <p:cBhvr>
                                        <p:cTn id="44" dur="1000"/>
                                        <p:tgtEl>
                                          <p:spTgt spid="16"/>
                                        </p:tgtEl>
                                      </p:cBhvr>
                                    </p:animEffect>
                                  </p:childTnLst>
                                </p:cTn>
                              </p:par>
                              <p:par>
                                <p:cTn id="45" presetID="52" presetClass="entr" presetSubtype="0"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Scale>
                                      <p:cBhvr>
                                        <p:cTn id="4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7"/>
                                        </p:tgtEl>
                                        <p:attrNameLst>
                                          <p:attrName>ppt_x</p:attrName>
                                          <p:attrName>ppt_y</p:attrName>
                                        </p:attrNameLst>
                                      </p:cBhvr>
                                    </p:animMotion>
                                    <p:animEffect transition="in" filter="fade">
                                      <p:cBhvr>
                                        <p:cTn id="49" dur="1000"/>
                                        <p:tgtEl>
                                          <p:spTgt spid="17"/>
                                        </p:tgtEl>
                                      </p:cBhvr>
                                    </p:animEffect>
                                  </p:childTnLst>
                                </p:cTn>
                              </p:par>
                              <p:par>
                                <p:cTn id="50" presetID="52" presetClass="entr" presetSubtype="0" fill="hold" nodeType="withEffect">
                                  <p:stCondLst>
                                    <p:cond delay="500"/>
                                  </p:stCondLst>
                                  <p:childTnLst>
                                    <p:set>
                                      <p:cBhvr>
                                        <p:cTn id="51" dur="1" fill="hold">
                                          <p:stCondLst>
                                            <p:cond delay="0"/>
                                          </p:stCondLst>
                                        </p:cTn>
                                        <p:tgtEl>
                                          <p:spTgt spid="14"/>
                                        </p:tgtEl>
                                        <p:attrNameLst>
                                          <p:attrName>style.visibility</p:attrName>
                                        </p:attrNameLst>
                                      </p:cBhvr>
                                      <p:to>
                                        <p:strVal val="visible"/>
                                      </p:to>
                                    </p:set>
                                    <p:animScale>
                                      <p:cBhvr>
                                        <p:cTn id="5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4"/>
                                        </p:tgtEl>
                                        <p:attrNameLst>
                                          <p:attrName>ppt_x</p:attrName>
                                          <p:attrName>ppt_y</p:attrName>
                                        </p:attrNameLst>
                                      </p:cBhvr>
                                    </p:animMotion>
                                    <p:animEffect transition="in" filter="fade">
                                      <p:cBhvr>
                                        <p:cTn id="54" dur="1000"/>
                                        <p:tgtEl>
                                          <p:spTgt spid="14"/>
                                        </p:tgtEl>
                                      </p:cBhvr>
                                    </p:animEffect>
                                  </p:childTnLst>
                                </p:cTn>
                              </p:par>
                              <p:par>
                                <p:cTn id="55" presetID="52" presetClass="entr" presetSubtype="0" fill="hold" nodeType="withEffect">
                                  <p:stCondLst>
                                    <p:cond delay="500"/>
                                  </p:stCondLst>
                                  <p:childTnLst>
                                    <p:set>
                                      <p:cBhvr>
                                        <p:cTn id="56" dur="1" fill="hold">
                                          <p:stCondLst>
                                            <p:cond delay="0"/>
                                          </p:stCondLst>
                                        </p:cTn>
                                        <p:tgtEl>
                                          <p:spTgt spid="15"/>
                                        </p:tgtEl>
                                        <p:attrNameLst>
                                          <p:attrName>style.visibility</p:attrName>
                                        </p:attrNameLst>
                                      </p:cBhvr>
                                      <p:to>
                                        <p:strVal val="visible"/>
                                      </p:to>
                                    </p:set>
                                    <p:animScale>
                                      <p:cBhvr>
                                        <p:cTn id="5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5"/>
                                        </p:tgtEl>
                                        <p:attrNameLst>
                                          <p:attrName>ppt_x</p:attrName>
                                          <p:attrName>ppt_y</p:attrName>
                                        </p:attrNameLst>
                                      </p:cBhvr>
                                    </p:animMotion>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公司介绍</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50590" y="1268760"/>
            <a:ext cx="4032448" cy="1569660"/>
          </a:xfrm>
          <a:prstGeom prst="rect">
            <a:avLst/>
          </a:prstGeom>
          <a:noFill/>
        </p:spPr>
        <p:txBody>
          <a:bodyPr wrap="square" rtlCol="0">
            <a:spAutoFit/>
          </a:bodyPr>
          <a:lstStyle/>
          <a:p>
            <a:r>
              <a:rPr lang="en-US" altLang="zh-CN" sz="9600" dirty="0">
                <a:solidFill>
                  <a:schemeClr val="bg1">
                    <a:lumMod val="65000"/>
                  </a:schemeClr>
                </a:solidFill>
                <a:latin typeface="微软雅黑" panose="020B0503020204020204" pitchFamily="34" charset="-122"/>
                <a:ea typeface="微软雅黑" panose="020B0503020204020204" pitchFamily="34" charset="-122"/>
              </a:rPr>
              <a:t>About</a:t>
            </a:r>
            <a:endParaRPr lang="en-US" sz="9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50590" y="2342490"/>
            <a:ext cx="4032448" cy="1446550"/>
          </a:xfrm>
          <a:prstGeom prst="rect">
            <a:avLst/>
          </a:prstGeom>
          <a:noFill/>
        </p:spPr>
        <p:txBody>
          <a:bodyPr wrap="square" rtlCol="0">
            <a:spAutoFit/>
          </a:bodyPr>
          <a:lstStyle/>
          <a:p>
            <a:r>
              <a:rPr lang="en-US" altLang="zh-CN" sz="8800" dirty="0">
                <a:solidFill>
                  <a:schemeClr val="bg1">
                    <a:lumMod val="65000"/>
                  </a:schemeClr>
                </a:solidFill>
                <a:latin typeface="微软雅黑" panose="020B0503020204020204" pitchFamily="34" charset="-122"/>
                <a:ea typeface="微软雅黑" panose="020B0503020204020204" pitchFamily="34" charset="-122"/>
              </a:rPr>
              <a:t>Us</a:t>
            </a:r>
            <a:endParaRPr lang="en-US" sz="8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206774" y="2924944"/>
            <a:ext cx="1800200" cy="4766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2278783" y="2963225"/>
            <a:ext cx="1584176"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公司介绍</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10" name="Rectangle 5"/>
          <p:cNvSpPr/>
          <p:nvPr/>
        </p:nvSpPr>
        <p:spPr bwMode="auto">
          <a:xfrm>
            <a:off x="694606" y="3737358"/>
            <a:ext cx="5395367" cy="13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分钟内。此处添加详细文本建议与标题相关并符合整体语言风格，语言描述尽量简洁生动尽量将每页幻灯片的每页幻灯片的最好控制在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语言描述尽量简洁尽量简洁生动尽量简洁生动，生动尽量将每页幻，灯片的每页尽量将每页幻灯片的每页幻灯片，幻灯片的最好控制在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分钟之内此处，尽量将每页幻灯片的每页幻灯片添加详细文本描述。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pic>
        <p:nvPicPr>
          <p:cNvPr id="11" name="图片 10"/>
          <p:cNvPicPr>
            <a:picLocks noChangeAspect="1"/>
          </p:cNvPicPr>
          <p:nvPr/>
        </p:nvPicPr>
        <p:blipFill rotWithShape="1">
          <a:blip r:embed="rId1" cstate="screen">
            <a:extLst>
              <a:ext uri="{BEBA8EAE-BF5A-486C-A8C5-ECC9F3942E4B}">
                <a14:imgProps xmlns:a14="http://schemas.microsoft.com/office/drawing/2010/main">
                  <a14:imgLayer r:embed="rId2">
                    <a14:imgEffect>
                      <a14:colorTemperature colorTemp="5900"/>
                    </a14:imgEffect>
                  </a14:imgLayer>
                </a14:imgProps>
              </a:ext>
            </a:extLst>
          </a:blip>
          <a:srcRect/>
          <a:stretch>
            <a:fillRect/>
          </a:stretch>
        </p:blipFill>
        <p:spPr>
          <a:xfrm>
            <a:off x="6599262" y="1556792"/>
            <a:ext cx="3294875" cy="2088232"/>
          </a:xfrm>
          <a:prstGeom prst="rect">
            <a:avLst/>
          </a:prstGeom>
        </p:spPr>
      </p:pic>
      <p:grpSp>
        <p:nvGrpSpPr>
          <p:cNvPr id="12" name="Group 3"/>
          <p:cNvGrpSpPr/>
          <p:nvPr/>
        </p:nvGrpSpPr>
        <p:grpSpPr>
          <a:xfrm>
            <a:off x="6527254" y="3800073"/>
            <a:ext cx="4862586" cy="817929"/>
            <a:chOff x="8370955" y="2204864"/>
            <a:chExt cx="4154083" cy="817929"/>
          </a:xfrm>
        </p:grpSpPr>
        <p:sp>
          <p:nvSpPr>
            <p:cNvPr id="13" name="TextBox 12"/>
            <p:cNvSpPr txBox="1"/>
            <p:nvPr/>
          </p:nvSpPr>
          <p:spPr>
            <a:xfrm>
              <a:off x="8370955" y="2204864"/>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公司发展人数</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grpSp>
        <p:nvGrpSpPr>
          <p:cNvPr id="15" name="Group 3"/>
          <p:cNvGrpSpPr/>
          <p:nvPr/>
        </p:nvGrpSpPr>
        <p:grpSpPr>
          <a:xfrm>
            <a:off x="6527254" y="4843319"/>
            <a:ext cx="4862586" cy="817929"/>
            <a:chOff x="8370955" y="2204864"/>
            <a:chExt cx="4154083" cy="817929"/>
          </a:xfrm>
        </p:grpSpPr>
        <p:sp>
          <p:nvSpPr>
            <p:cNvPr id="16" name="TextBox 15"/>
            <p:cNvSpPr txBox="1"/>
            <p:nvPr/>
          </p:nvSpPr>
          <p:spPr>
            <a:xfrm>
              <a:off x="8370955" y="2204864"/>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公司旗下机构</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6" presetClass="entr" presetSubtype="37"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2750"/>
                            </p:stCondLst>
                            <p:childTnLst>
                              <p:par>
                                <p:cTn id="37" presetID="16" presetClass="entr" presetSubtype="37"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outVertical)">
                                      <p:cBhvr>
                                        <p:cTn id="39" dur="500"/>
                                        <p:tgtEl>
                                          <p:spTgt spid="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325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75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发展规模</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10" descr="D:\desktop\2435.jpg"/>
          <p:cNvPicPr>
            <a:picLocks noChangeAspect="1" noChangeArrowheads="1"/>
          </p:cNvPicPr>
          <p:nvPr/>
        </p:nvPicPr>
        <p:blipFill>
          <a:blip r:embed="rId1" cstate="screen"/>
          <a:srcRect/>
          <a:stretch>
            <a:fillRect/>
          </a:stretch>
        </p:blipFill>
        <p:spPr bwMode="auto">
          <a:xfrm>
            <a:off x="262558" y="1717481"/>
            <a:ext cx="2708350" cy="35837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48111" y="1429450"/>
            <a:ext cx="4032448" cy="1446550"/>
          </a:xfrm>
          <a:prstGeom prst="rect">
            <a:avLst/>
          </a:prstGeom>
          <a:noFill/>
        </p:spPr>
        <p:txBody>
          <a:bodyPr wrap="square" rtlCol="0">
            <a:spAutoFit/>
          </a:bodyPr>
          <a:lstStyle/>
          <a:p>
            <a:r>
              <a:rPr lang="en-US" altLang="zh-CN" sz="8800" dirty="0">
                <a:solidFill>
                  <a:schemeClr val="bg1">
                    <a:lumMod val="65000"/>
                  </a:schemeClr>
                </a:solidFill>
                <a:latin typeface="微软雅黑" panose="020B0503020204020204" pitchFamily="34" charset="-122"/>
                <a:ea typeface="微软雅黑" panose="020B0503020204020204" pitchFamily="34" charset="-122"/>
              </a:rPr>
              <a:t>About</a:t>
            </a:r>
            <a:endParaRPr lang="en-US" sz="8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148111" y="2503180"/>
            <a:ext cx="4032448" cy="1446550"/>
          </a:xfrm>
          <a:prstGeom prst="rect">
            <a:avLst/>
          </a:prstGeom>
          <a:noFill/>
        </p:spPr>
        <p:txBody>
          <a:bodyPr wrap="square" rtlCol="0">
            <a:spAutoFit/>
          </a:bodyPr>
          <a:lstStyle/>
          <a:p>
            <a:r>
              <a:rPr lang="en-US" altLang="zh-CN" sz="8800" dirty="0">
                <a:solidFill>
                  <a:schemeClr val="bg1">
                    <a:lumMod val="65000"/>
                  </a:schemeClr>
                </a:solidFill>
                <a:latin typeface="微软雅黑" panose="020B0503020204020204" pitchFamily="34" charset="-122"/>
                <a:ea typeface="微软雅黑" panose="020B0503020204020204" pitchFamily="34" charset="-122"/>
              </a:rPr>
              <a:t>Us</a:t>
            </a:r>
            <a:endParaRPr lang="en-US" sz="8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727054" y="3085634"/>
            <a:ext cx="1800200" cy="4766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4799063" y="3123915"/>
            <a:ext cx="1584176"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发展规模</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11" name="Rectangle 5"/>
          <p:cNvSpPr/>
          <p:nvPr/>
        </p:nvSpPr>
        <p:spPr bwMode="auto">
          <a:xfrm>
            <a:off x="3292127" y="3826040"/>
            <a:ext cx="8563719" cy="13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分钟内。此处添加详细文本建议与标题相关并符合整体语言风格，语言描述尽量简洁生动尽量将每页幻灯片的每页幻灯片的最好控制在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语言描述尽量简洁生动尽量将每页幻灯片的每页幻灯片的，最好控制最好控制在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分钟之内此处添加详细文本描述。，语言描述尽量简洁生动尽量将每页幻灯片的每页幻灯片的最好控制在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12" name="矩形 11"/>
          <p:cNvSpPr/>
          <p:nvPr/>
        </p:nvSpPr>
        <p:spPr>
          <a:xfrm>
            <a:off x="6743278" y="1755763"/>
            <a:ext cx="2448272" cy="864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6986305" y="2043795"/>
            <a:ext cx="210623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五家子公司</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263558" y="1755763"/>
            <a:ext cx="2448272" cy="864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9506585" y="2043795"/>
            <a:ext cx="210623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加盟一百家</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743278" y="2691867"/>
            <a:ext cx="2448272" cy="864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6986305" y="2979899"/>
            <a:ext cx="210623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营业额翻翻</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263558" y="2691867"/>
            <a:ext cx="2448272" cy="864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Box 18"/>
          <p:cNvSpPr txBox="1"/>
          <p:nvPr/>
        </p:nvSpPr>
        <p:spPr>
          <a:xfrm>
            <a:off x="9506585" y="2979899"/>
            <a:ext cx="210623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覆盖三大洲</a:t>
            </a:r>
            <a:endParaRPr 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2250"/>
                            </p:stCondLst>
                            <p:childTnLst>
                              <p:par>
                                <p:cTn id="33" presetID="16" presetClass="entr" presetSubtype="37"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500"/>
                                        <p:tgtEl>
                                          <p:spTgt spid="8"/>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325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P spid="8" grpId="0"/>
      <p:bldP spid="9" grpId="0" animBg="1"/>
      <p:bldP spid="10" grpId="0"/>
      <p:bldP spid="11" grpId="0"/>
      <p:bldP spid="12" grpId="0" animBg="1"/>
      <p:bldP spid="13" grpId="0"/>
      <p:bldP spid="14" grpId="0" animBg="1"/>
      <p:bldP spid="15" grpId="0"/>
      <p:bldP spid="16" grpId="0" animBg="1"/>
      <p:bldP spid="17"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团队介绍</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41"/>
          <p:cNvGrpSpPr/>
          <p:nvPr/>
        </p:nvGrpSpPr>
        <p:grpSpPr>
          <a:xfrm>
            <a:off x="1702718" y="1844824"/>
            <a:ext cx="1828801" cy="3645011"/>
            <a:chOff x="1524000" y="1469846"/>
            <a:chExt cx="1371601" cy="2733758"/>
          </a:xfrm>
        </p:grpSpPr>
        <p:grpSp>
          <p:nvGrpSpPr>
            <p:cNvPr id="7" name="Group 33"/>
            <p:cNvGrpSpPr/>
            <p:nvPr/>
          </p:nvGrpSpPr>
          <p:grpSpPr>
            <a:xfrm>
              <a:off x="1524000" y="1504950"/>
              <a:ext cx="1371601" cy="2698654"/>
              <a:chOff x="1524000" y="1504950"/>
              <a:chExt cx="1371601" cy="2698654"/>
            </a:xfrm>
          </p:grpSpPr>
          <p:sp>
            <p:nvSpPr>
              <p:cNvPr id="9" name="Oval 14"/>
              <p:cNvSpPr/>
              <p:nvPr/>
            </p:nvSpPr>
            <p:spPr>
              <a:xfrm>
                <a:off x="1524000" y="1504950"/>
                <a:ext cx="1371600" cy="1371600"/>
              </a:xfrm>
              <a:prstGeom prst="ellipse">
                <a:avLst/>
              </a:prstGeom>
              <a:blipFill>
                <a:blip r:embed="rId1" cstate="screen"/>
                <a:srcRect/>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10" name="Content Placeholder 2"/>
              <p:cNvSpPr txBox="1"/>
              <p:nvPr/>
            </p:nvSpPr>
            <p:spPr>
              <a:xfrm>
                <a:off x="1524001" y="2647950"/>
                <a:ext cx="1371600" cy="376718"/>
              </a:xfrm>
              <a:prstGeom prst="roundRect">
                <a:avLst/>
              </a:prstGeom>
              <a:solidFill>
                <a:schemeClr val="tx1">
                  <a:lumMod val="75000"/>
                  <a:lumOff val="2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Jim </a:t>
                </a:r>
                <a:r>
                  <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 </a:t>
                </a: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Males</a:t>
                </a:r>
                <a:endPar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Rectangle 18"/>
              <p:cNvSpPr/>
              <p:nvPr/>
            </p:nvSpPr>
            <p:spPr>
              <a:xfrm>
                <a:off x="1867712" y="3891980"/>
                <a:ext cx="340478" cy="311624"/>
              </a:xfrm>
              <a:prstGeom prst="rect">
                <a:avLst/>
              </a:prstGeom>
            </p:spPr>
            <p:txBody>
              <a:bodyPr wrap="none">
                <a:spAutoFit/>
              </a:bodyPr>
              <a:lstStyle/>
              <a:p>
                <a:r>
                  <a:rPr lang="en-US" sz="2100" dirty="0">
                    <a:solidFill>
                      <a:schemeClr val="bg1">
                        <a:lumMod val="85000"/>
                      </a:schemeClr>
                    </a:solidFill>
                    <a:latin typeface="微软雅黑" panose="020B0503020204020204" pitchFamily="34" charset="-122"/>
                    <a:ea typeface="微软雅黑" panose="020B0503020204020204" pitchFamily="34" charset="-122"/>
                  </a:rPr>
                  <a:t></a:t>
                </a:r>
                <a:endParaRPr lang="en-US" sz="21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8" name="Oval 35"/>
            <p:cNvSpPr>
              <a:spLocks noChangeArrowheads="1"/>
            </p:cNvSpPr>
            <p:nvPr/>
          </p:nvSpPr>
          <p:spPr bwMode="auto">
            <a:xfrm>
              <a:off x="2376756" y="1469846"/>
              <a:ext cx="137160" cy="137160"/>
            </a:xfrm>
            <a:prstGeom prst="ellipse">
              <a:avLst/>
            </a:prstGeom>
            <a:solidFill>
              <a:schemeClr val="tx1">
                <a:lumMod val="75000"/>
                <a:lumOff val="25000"/>
              </a:schemeClr>
            </a:solidFill>
            <a:ln w="19050">
              <a:solidFill>
                <a:schemeClr val="bg1"/>
              </a:solid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2" name="Content Placeholder 2"/>
          <p:cNvSpPr txBox="1"/>
          <p:nvPr/>
        </p:nvSpPr>
        <p:spPr>
          <a:xfrm>
            <a:off x="1805484" y="4030419"/>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职位名称</a:t>
            </a:r>
            <a:endParaRPr lang="id-ID"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3" name="Group 41"/>
          <p:cNvGrpSpPr/>
          <p:nvPr/>
        </p:nvGrpSpPr>
        <p:grpSpPr>
          <a:xfrm>
            <a:off x="3978373" y="1860221"/>
            <a:ext cx="1828801" cy="3645011"/>
            <a:chOff x="1524000" y="1469846"/>
            <a:chExt cx="1371601" cy="2733758"/>
          </a:xfrm>
        </p:grpSpPr>
        <p:grpSp>
          <p:nvGrpSpPr>
            <p:cNvPr id="14" name="Group 33"/>
            <p:cNvGrpSpPr/>
            <p:nvPr/>
          </p:nvGrpSpPr>
          <p:grpSpPr>
            <a:xfrm>
              <a:off x="1524000" y="1504950"/>
              <a:ext cx="1371601" cy="2698654"/>
              <a:chOff x="1524000" y="1504950"/>
              <a:chExt cx="1371601" cy="2698654"/>
            </a:xfrm>
          </p:grpSpPr>
          <p:sp>
            <p:nvSpPr>
              <p:cNvPr id="16" name="Oval 14"/>
              <p:cNvSpPr/>
              <p:nvPr/>
            </p:nvSpPr>
            <p:spPr>
              <a:xfrm>
                <a:off x="1524000" y="1504950"/>
                <a:ext cx="1371600" cy="1371600"/>
              </a:xfrm>
              <a:prstGeom prst="ellipse">
                <a:avLst/>
              </a:prstGeom>
              <a:blipFill>
                <a:blip r:embed="rId2" cstate="screen"/>
                <a:srcRect/>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1524001" y="2647950"/>
                <a:ext cx="1371600" cy="376718"/>
              </a:xfrm>
              <a:prstGeom prst="roundRect">
                <a:avLst/>
              </a:prstGeom>
              <a:solidFill>
                <a:schemeClr val="tx1">
                  <a:lumMod val="75000"/>
                  <a:lumOff val="2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Jim </a:t>
                </a:r>
                <a:r>
                  <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 </a:t>
                </a: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Males</a:t>
                </a:r>
                <a:endPar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Rectangle 18"/>
              <p:cNvSpPr/>
              <p:nvPr/>
            </p:nvSpPr>
            <p:spPr>
              <a:xfrm>
                <a:off x="1867712" y="3891980"/>
                <a:ext cx="340478" cy="311624"/>
              </a:xfrm>
              <a:prstGeom prst="rect">
                <a:avLst/>
              </a:prstGeom>
            </p:spPr>
            <p:txBody>
              <a:bodyPr wrap="none">
                <a:spAutoFit/>
              </a:bodyPr>
              <a:lstStyle/>
              <a:p>
                <a:r>
                  <a:rPr lang="en-US" sz="2100" dirty="0">
                    <a:solidFill>
                      <a:schemeClr val="bg1">
                        <a:lumMod val="85000"/>
                      </a:schemeClr>
                    </a:solidFill>
                    <a:latin typeface="微软雅黑" panose="020B0503020204020204" pitchFamily="34" charset="-122"/>
                    <a:ea typeface="微软雅黑" panose="020B0503020204020204" pitchFamily="34" charset="-122"/>
                  </a:rPr>
                  <a:t></a:t>
                </a:r>
                <a:endParaRPr lang="en-US" sz="21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15" name="Oval 35"/>
            <p:cNvSpPr>
              <a:spLocks noChangeArrowheads="1"/>
            </p:cNvSpPr>
            <p:nvPr/>
          </p:nvSpPr>
          <p:spPr bwMode="auto">
            <a:xfrm>
              <a:off x="2376756" y="1469846"/>
              <a:ext cx="137160" cy="137160"/>
            </a:xfrm>
            <a:prstGeom prst="ellipse">
              <a:avLst/>
            </a:prstGeom>
            <a:solidFill>
              <a:schemeClr val="tx1">
                <a:lumMod val="75000"/>
                <a:lumOff val="25000"/>
              </a:schemeClr>
            </a:solidFill>
            <a:ln w="19050">
              <a:solidFill>
                <a:schemeClr val="bg1"/>
              </a:solid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9" name="Content Placeholder 2"/>
          <p:cNvSpPr txBox="1"/>
          <p:nvPr/>
        </p:nvSpPr>
        <p:spPr>
          <a:xfrm>
            <a:off x="4081139" y="4045816"/>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职位名称</a:t>
            </a:r>
            <a:endParaRPr lang="id-ID"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0" name="Group 41"/>
          <p:cNvGrpSpPr/>
          <p:nvPr/>
        </p:nvGrpSpPr>
        <p:grpSpPr>
          <a:xfrm>
            <a:off x="6282629" y="1844824"/>
            <a:ext cx="1828801" cy="3645011"/>
            <a:chOff x="1524000" y="1469846"/>
            <a:chExt cx="1371601" cy="2733758"/>
          </a:xfrm>
        </p:grpSpPr>
        <p:grpSp>
          <p:nvGrpSpPr>
            <p:cNvPr id="21" name="Group 33"/>
            <p:cNvGrpSpPr/>
            <p:nvPr/>
          </p:nvGrpSpPr>
          <p:grpSpPr>
            <a:xfrm>
              <a:off x="1524000" y="1504950"/>
              <a:ext cx="1371601" cy="2698654"/>
              <a:chOff x="1524000" y="1504950"/>
              <a:chExt cx="1371601" cy="2698654"/>
            </a:xfrm>
          </p:grpSpPr>
          <p:sp>
            <p:nvSpPr>
              <p:cNvPr id="23" name="Oval 14"/>
              <p:cNvSpPr/>
              <p:nvPr/>
            </p:nvSpPr>
            <p:spPr>
              <a:xfrm>
                <a:off x="1524000" y="1504950"/>
                <a:ext cx="1371600" cy="1371600"/>
              </a:xfrm>
              <a:prstGeom prst="ellipse">
                <a:avLst/>
              </a:prstGeom>
              <a:blipFill>
                <a:blip r:embed="rId3" cstate="screen"/>
                <a:srcRect/>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24" name="Content Placeholder 2"/>
              <p:cNvSpPr txBox="1"/>
              <p:nvPr/>
            </p:nvSpPr>
            <p:spPr>
              <a:xfrm>
                <a:off x="1524001" y="2647950"/>
                <a:ext cx="1371600" cy="376718"/>
              </a:xfrm>
              <a:prstGeom prst="roundRect">
                <a:avLst/>
              </a:prstGeom>
              <a:solidFill>
                <a:schemeClr val="tx1">
                  <a:lumMod val="75000"/>
                  <a:lumOff val="2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Jim </a:t>
                </a:r>
                <a:r>
                  <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 </a:t>
                </a: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Males</a:t>
                </a:r>
                <a:endPar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25" name="Rectangle 18"/>
              <p:cNvSpPr/>
              <p:nvPr/>
            </p:nvSpPr>
            <p:spPr>
              <a:xfrm>
                <a:off x="1867712" y="3891980"/>
                <a:ext cx="340478" cy="311624"/>
              </a:xfrm>
              <a:prstGeom prst="rect">
                <a:avLst/>
              </a:prstGeom>
            </p:spPr>
            <p:txBody>
              <a:bodyPr wrap="none">
                <a:spAutoFit/>
              </a:bodyPr>
              <a:lstStyle/>
              <a:p>
                <a:r>
                  <a:rPr lang="en-US" sz="2100" dirty="0">
                    <a:solidFill>
                      <a:schemeClr val="bg1">
                        <a:lumMod val="85000"/>
                      </a:schemeClr>
                    </a:solidFill>
                    <a:latin typeface="微软雅黑" panose="020B0503020204020204" pitchFamily="34" charset="-122"/>
                    <a:ea typeface="微软雅黑" panose="020B0503020204020204" pitchFamily="34" charset="-122"/>
                  </a:rPr>
                  <a:t></a:t>
                </a:r>
                <a:endParaRPr lang="en-US" sz="21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22" name="Oval 35"/>
            <p:cNvSpPr>
              <a:spLocks noChangeArrowheads="1"/>
            </p:cNvSpPr>
            <p:nvPr/>
          </p:nvSpPr>
          <p:spPr bwMode="auto">
            <a:xfrm>
              <a:off x="2376756" y="1469846"/>
              <a:ext cx="137160" cy="137160"/>
            </a:xfrm>
            <a:prstGeom prst="ellipse">
              <a:avLst/>
            </a:prstGeom>
            <a:solidFill>
              <a:schemeClr val="tx1">
                <a:lumMod val="75000"/>
                <a:lumOff val="25000"/>
              </a:schemeClr>
            </a:solidFill>
            <a:ln w="19050">
              <a:solidFill>
                <a:schemeClr val="bg1"/>
              </a:solid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26" name="Content Placeholder 2"/>
          <p:cNvSpPr txBox="1"/>
          <p:nvPr/>
        </p:nvSpPr>
        <p:spPr>
          <a:xfrm>
            <a:off x="6385395" y="4030419"/>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职位名称</a:t>
            </a:r>
            <a:endParaRPr lang="id-ID"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7" name="Group 41"/>
          <p:cNvGrpSpPr/>
          <p:nvPr/>
        </p:nvGrpSpPr>
        <p:grpSpPr>
          <a:xfrm>
            <a:off x="8586885" y="1867156"/>
            <a:ext cx="1828801" cy="3645011"/>
            <a:chOff x="1524000" y="1469846"/>
            <a:chExt cx="1371601" cy="2733758"/>
          </a:xfrm>
        </p:grpSpPr>
        <p:grpSp>
          <p:nvGrpSpPr>
            <p:cNvPr id="28" name="Group 33"/>
            <p:cNvGrpSpPr/>
            <p:nvPr/>
          </p:nvGrpSpPr>
          <p:grpSpPr>
            <a:xfrm>
              <a:off x="1524000" y="1504950"/>
              <a:ext cx="1371601" cy="2698654"/>
              <a:chOff x="1524000" y="1504950"/>
              <a:chExt cx="1371601" cy="2698654"/>
            </a:xfrm>
          </p:grpSpPr>
          <p:sp>
            <p:nvSpPr>
              <p:cNvPr id="30" name="Oval 14"/>
              <p:cNvSpPr/>
              <p:nvPr/>
            </p:nvSpPr>
            <p:spPr>
              <a:xfrm>
                <a:off x="1524000" y="1504950"/>
                <a:ext cx="1371600" cy="1371600"/>
              </a:xfrm>
              <a:prstGeom prst="ellipse">
                <a:avLst/>
              </a:prstGeom>
              <a:blipFill>
                <a:blip r:embed="rId4" cstate="screen"/>
                <a:srcRect/>
                <a:stretch>
                  <a:fillRect r="788"/>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31" name="Content Placeholder 2"/>
              <p:cNvSpPr txBox="1"/>
              <p:nvPr/>
            </p:nvSpPr>
            <p:spPr>
              <a:xfrm>
                <a:off x="1524001" y="2647950"/>
                <a:ext cx="1371600" cy="376718"/>
              </a:xfrm>
              <a:prstGeom prst="roundRect">
                <a:avLst/>
              </a:prstGeom>
              <a:solidFill>
                <a:schemeClr val="tx1">
                  <a:lumMod val="75000"/>
                  <a:lumOff val="2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Jim </a:t>
                </a:r>
                <a:r>
                  <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 </a:t>
                </a:r>
                <a:r>
                  <a:rPr lang="id-ID"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Males</a:t>
                </a:r>
                <a:endPar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32" name="Rectangle 18"/>
              <p:cNvSpPr/>
              <p:nvPr/>
            </p:nvSpPr>
            <p:spPr>
              <a:xfrm>
                <a:off x="1867712" y="3891980"/>
                <a:ext cx="340478" cy="311624"/>
              </a:xfrm>
              <a:prstGeom prst="rect">
                <a:avLst/>
              </a:prstGeom>
            </p:spPr>
            <p:txBody>
              <a:bodyPr wrap="none">
                <a:spAutoFit/>
              </a:bodyPr>
              <a:lstStyle/>
              <a:p>
                <a:r>
                  <a:rPr lang="en-US" sz="2100" dirty="0">
                    <a:solidFill>
                      <a:schemeClr val="bg1">
                        <a:lumMod val="85000"/>
                      </a:schemeClr>
                    </a:solidFill>
                    <a:latin typeface="微软雅黑" panose="020B0503020204020204" pitchFamily="34" charset="-122"/>
                    <a:ea typeface="微软雅黑" panose="020B0503020204020204" pitchFamily="34" charset="-122"/>
                  </a:rPr>
                  <a:t></a:t>
                </a:r>
                <a:endParaRPr lang="en-US" sz="21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29" name="Oval 35"/>
            <p:cNvSpPr>
              <a:spLocks noChangeArrowheads="1"/>
            </p:cNvSpPr>
            <p:nvPr/>
          </p:nvSpPr>
          <p:spPr bwMode="auto">
            <a:xfrm>
              <a:off x="2376756" y="1469846"/>
              <a:ext cx="137160" cy="137160"/>
            </a:xfrm>
            <a:prstGeom prst="ellipse">
              <a:avLst/>
            </a:prstGeom>
            <a:solidFill>
              <a:schemeClr val="tx1">
                <a:lumMod val="75000"/>
                <a:lumOff val="25000"/>
              </a:schemeClr>
            </a:solidFill>
            <a:ln w="19050">
              <a:solidFill>
                <a:schemeClr val="bg1"/>
              </a:solid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33" name="Content Placeholder 2"/>
          <p:cNvSpPr txBox="1"/>
          <p:nvPr/>
        </p:nvSpPr>
        <p:spPr>
          <a:xfrm>
            <a:off x="8689651" y="4052751"/>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职位名称</a:t>
            </a:r>
            <a:endParaRPr lang="id-ID"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37"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750"/>
                                        <p:tgtEl>
                                          <p:spTgt spid="12"/>
                                        </p:tgtEl>
                                      </p:cBhvr>
                                    </p:animEffect>
                                  </p:childTnLst>
                                </p:cTn>
                              </p:par>
                              <p:par>
                                <p:cTn id="34" presetID="37" presetClass="entr" presetSubtype="0"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750"/>
                                        <p:tgtEl>
                                          <p:spTgt spid="19"/>
                                        </p:tgtEl>
                                      </p:cBhvr>
                                    </p:animEffect>
                                  </p:childTnLst>
                                </p:cTn>
                              </p:par>
                              <p:par>
                                <p:cTn id="44" presetID="37" presetClass="entr" presetSubtype="0" fill="hold" nodeType="withEffect">
                                  <p:stCondLst>
                                    <p:cond delay="10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900" decel="100000" fill="hold"/>
                                        <p:tgtEl>
                                          <p:spTgt spid="2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0" fill="hold">
                            <p:stCondLst>
                              <p:cond delay="325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750"/>
                                        <p:tgtEl>
                                          <p:spTgt spid="26"/>
                                        </p:tgtEl>
                                      </p:cBhvr>
                                    </p:animEffect>
                                  </p:childTnLst>
                                </p:cTn>
                              </p:par>
                              <p:par>
                                <p:cTn id="54" presetID="37" presetClass="entr" presetSubtype="0" fill="hold" nodeType="withEffect">
                                  <p:stCondLst>
                                    <p:cond delay="1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900" decel="100000" fill="hold"/>
                                        <p:tgtEl>
                                          <p:spTgt spid="27"/>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0" fill="hold">
                            <p:stCondLst>
                              <p:cond delay="425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2" grpId="0"/>
      <p:bldP spid="19" grpId="0"/>
      <p:bldP spid="26"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核心成员</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41"/>
          <p:cNvGrpSpPr/>
          <p:nvPr/>
        </p:nvGrpSpPr>
        <p:grpSpPr>
          <a:xfrm>
            <a:off x="1054646" y="1871927"/>
            <a:ext cx="2226213" cy="2523595"/>
            <a:chOff x="1524000" y="1469846"/>
            <a:chExt cx="1371601" cy="1554822"/>
          </a:xfrm>
        </p:grpSpPr>
        <p:grpSp>
          <p:nvGrpSpPr>
            <p:cNvPr id="7" name="Group 33"/>
            <p:cNvGrpSpPr/>
            <p:nvPr/>
          </p:nvGrpSpPr>
          <p:grpSpPr>
            <a:xfrm>
              <a:off x="1524000" y="1504950"/>
              <a:ext cx="1371601" cy="1519718"/>
              <a:chOff x="1524000" y="1504950"/>
              <a:chExt cx="1371601" cy="1519718"/>
            </a:xfrm>
          </p:grpSpPr>
          <p:sp>
            <p:nvSpPr>
              <p:cNvPr id="9" name="Oval 14"/>
              <p:cNvSpPr/>
              <p:nvPr/>
            </p:nvSpPr>
            <p:spPr>
              <a:xfrm>
                <a:off x="1524000" y="1504950"/>
                <a:ext cx="1371600" cy="1371600"/>
              </a:xfrm>
              <a:prstGeom prst="ellipse">
                <a:avLst/>
              </a:prstGeom>
              <a:blipFill>
                <a:blip r:embed="rId1" cstate="screen"/>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10" name="Content Placeholder 2"/>
              <p:cNvSpPr txBox="1"/>
              <p:nvPr/>
            </p:nvSpPr>
            <p:spPr>
              <a:xfrm>
                <a:off x="1524001" y="2647950"/>
                <a:ext cx="1371600" cy="376718"/>
              </a:xfrm>
              <a:prstGeom prst="roundRect">
                <a:avLst/>
              </a:prstGeom>
              <a:solidFill>
                <a:schemeClr val="tx1">
                  <a:lumMod val="75000"/>
                  <a:lumOff val="2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李雷雷</a:t>
                </a:r>
                <a:endParaRPr lang="en-US" sz="2135"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8" name="Oval 35"/>
            <p:cNvSpPr>
              <a:spLocks noChangeArrowheads="1"/>
            </p:cNvSpPr>
            <p:nvPr/>
          </p:nvSpPr>
          <p:spPr bwMode="auto">
            <a:xfrm>
              <a:off x="2376756" y="1469846"/>
              <a:ext cx="137160" cy="137160"/>
            </a:xfrm>
            <a:prstGeom prst="ellipse">
              <a:avLst/>
            </a:prstGeom>
            <a:solidFill>
              <a:schemeClr val="bg1">
                <a:lumMod val="75000"/>
              </a:schemeClr>
            </a:solidFill>
            <a:ln w="19050">
              <a:solidFill>
                <a:schemeClr val="bg1"/>
              </a:solid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1" name="Content Placeholder 2"/>
          <p:cNvSpPr txBox="1"/>
          <p:nvPr/>
        </p:nvSpPr>
        <p:spPr>
          <a:xfrm>
            <a:off x="1202786" y="4645164"/>
            <a:ext cx="1972038" cy="79976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职位名称</a:t>
            </a:r>
            <a:endParaRPr lang="id-ID"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 name="Group 3"/>
          <p:cNvGrpSpPr/>
          <p:nvPr/>
        </p:nvGrpSpPr>
        <p:grpSpPr>
          <a:xfrm>
            <a:off x="4295005" y="1772522"/>
            <a:ext cx="7272808" cy="1464260"/>
            <a:chOff x="8370955" y="2204864"/>
            <a:chExt cx="6213124" cy="1464260"/>
          </a:xfrm>
        </p:grpSpPr>
        <p:sp>
          <p:nvSpPr>
            <p:cNvPr id="13" name="TextBox 12"/>
            <p:cNvSpPr txBox="1"/>
            <p:nvPr/>
          </p:nvSpPr>
          <p:spPr>
            <a:xfrm>
              <a:off x="8370955" y="2204864"/>
              <a:ext cx="232127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个人工作回顾</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70957" y="2607295"/>
              <a:ext cx="6213122" cy="1061829"/>
            </a:xfrm>
            <a:prstGeom prst="rect">
              <a:avLst/>
            </a:prstGeom>
            <a:noFill/>
          </p:spPr>
          <p:txBody>
            <a:bodyPr wrap="square" rtlCol="0">
              <a:spAutoFit/>
            </a:bodyPr>
            <a:lstStyle/>
            <a:p>
              <a:pPr>
                <a:lnSpc>
                  <a:spcPct val="15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语言描述尽量简洁语言描述尽量简洁尽量简洁生动。此处添加详细文本描述，建议与标题相关并符合整体语言风格。此处添加详细文本描述，建议与标题相关并符合整体语言风格，语言描述语言描述尽量简洁语言描述尽量简洁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5" name="矩形 14"/>
          <p:cNvSpPr/>
          <p:nvPr/>
        </p:nvSpPr>
        <p:spPr>
          <a:xfrm>
            <a:off x="5003230" y="3591399"/>
            <a:ext cx="156966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032976" y="3932805"/>
            <a:ext cx="2693834"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8873771" y="3500714"/>
            <a:ext cx="156966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903518" y="3842120"/>
            <a:ext cx="2693834"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4985339" y="4766420"/>
            <a:ext cx="156966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015086" y="5107826"/>
            <a:ext cx="2693834"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4295006" y="4819507"/>
            <a:ext cx="666750" cy="666750"/>
            <a:chOff x="8404060" y="5089976"/>
            <a:chExt cx="666750" cy="666750"/>
          </a:xfrm>
        </p:grpSpPr>
        <p:sp>
          <p:nvSpPr>
            <p:cNvPr id="22" name="椭圆 21"/>
            <p:cNvSpPr/>
            <p:nvPr/>
          </p:nvSpPr>
          <p:spPr>
            <a:xfrm>
              <a:off x="8404060" y="5089976"/>
              <a:ext cx="666750" cy="6667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Freeform 11"/>
            <p:cNvSpPr>
              <a:spLocks noEditPoints="1"/>
            </p:cNvSpPr>
            <p:nvPr/>
          </p:nvSpPr>
          <p:spPr bwMode="auto">
            <a:xfrm>
              <a:off x="8572455" y="526208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8883337" y="4761153"/>
            <a:ext cx="1569660"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913084" y="5102559"/>
            <a:ext cx="2693834" cy="481414"/>
          </a:xfrm>
          <a:prstGeom prst="rect">
            <a:avLst/>
          </a:prstGeom>
        </p:spPr>
        <p:txBody>
          <a:bodyPr wrap="square">
            <a:spAutoFit/>
          </a:bodyPr>
          <a:lstStyle/>
          <a:p>
            <a:pPr>
              <a:lnSpc>
                <a:spcPct val="120000"/>
              </a:lnSpc>
              <a:spcBef>
                <a:spcPct val="0"/>
              </a:spcBef>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4312896" y="3644486"/>
            <a:ext cx="666750" cy="666750"/>
            <a:chOff x="4744944" y="1772278"/>
            <a:chExt cx="666750" cy="666750"/>
          </a:xfrm>
        </p:grpSpPr>
        <p:sp>
          <p:nvSpPr>
            <p:cNvPr id="27" name="椭圆 26"/>
            <p:cNvSpPr/>
            <p:nvPr/>
          </p:nvSpPr>
          <p:spPr>
            <a:xfrm>
              <a:off x="4744944" y="1772278"/>
              <a:ext cx="666750" cy="6667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Freeform 80"/>
            <p:cNvSpPr>
              <a:spLocks noEditPoints="1"/>
            </p:cNvSpPr>
            <p:nvPr/>
          </p:nvSpPr>
          <p:spPr bwMode="auto">
            <a:xfrm>
              <a:off x="4976945" y="1962584"/>
              <a:ext cx="185638" cy="282759"/>
            </a:xfrm>
            <a:custGeom>
              <a:avLst/>
              <a:gdLst>
                <a:gd name="T0" fmla="*/ 55 w 64"/>
                <a:gd name="T1" fmla="*/ 0 h 97"/>
                <a:gd name="T2" fmla="*/ 64 w 64"/>
                <a:gd name="T3" fmla="*/ 89 h 97"/>
                <a:gd name="T4" fmla="*/ 9 w 64"/>
                <a:gd name="T5" fmla="*/ 97 h 97"/>
                <a:gd name="T6" fmla="*/ 0 w 64"/>
                <a:gd name="T7" fmla="*/ 9 h 97"/>
                <a:gd name="T8" fmla="*/ 7 w 64"/>
                <a:gd name="T9" fmla="*/ 14 h 97"/>
                <a:gd name="T10" fmla="*/ 57 w 64"/>
                <a:gd name="T11" fmla="*/ 48 h 97"/>
                <a:gd name="T12" fmla="*/ 7 w 64"/>
                <a:gd name="T13" fmla="*/ 14 h 97"/>
                <a:gd name="T14" fmla="*/ 20 w 64"/>
                <a:gd name="T15" fmla="*/ 8 h 97"/>
                <a:gd name="T16" fmla="*/ 42 w 64"/>
                <a:gd name="T17" fmla="*/ 5 h 97"/>
                <a:gd name="T18" fmla="*/ 27 w 64"/>
                <a:gd name="T19" fmla="*/ 52 h 97"/>
                <a:gd name="T20" fmla="*/ 24 w 64"/>
                <a:gd name="T21" fmla="*/ 60 h 97"/>
                <a:gd name="T22" fmla="*/ 36 w 64"/>
                <a:gd name="T23" fmla="*/ 63 h 97"/>
                <a:gd name="T24" fmla="*/ 39 w 64"/>
                <a:gd name="T25" fmla="*/ 55 h 97"/>
                <a:gd name="T26" fmla="*/ 27 w 64"/>
                <a:gd name="T27" fmla="*/ 52 h 97"/>
                <a:gd name="T28" fmla="*/ 8 w 64"/>
                <a:gd name="T29" fmla="*/ 56 h 97"/>
                <a:gd name="T30" fmla="*/ 22 w 64"/>
                <a:gd name="T31" fmla="*/ 59 h 97"/>
                <a:gd name="T32" fmla="*/ 55 w 64"/>
                <a:gd name="T33" fmla="*/ 56 h 97"/>
                <a:gd name="T34" fmla="*/ 41 w 64"/>
                <a:gd name="T35" fmla="*/ 59 h 97"/>
                <a:gd name="T36" fmla="*/ 55 w 64"/>
                <a:gd name="T37" fmla="*/ 56 h 97"/>
                <a:gd name="T38" fmla="*/ 8 w 64"/>
                <a:gd name="T39" fmla="*/ 65 h 97"/>
                <a:gd name="T40" fmla="*/ 22 w 64"/>
                <a:gd name="T41" fmla="*/ 72 h 97"/>
                <a:gd name="T42" fmla="*/ 38 w 64"/>
                <a:gd name="T43" fmla="*/ 65 h 97"/>
                <a:gd name="T44" fmla="*/ 25 w 64"/>
                <a:gd name="T45" fmla="*/ 72 h 97"/>
                <a:gd name="T46" fmla="*/ 38 w 64"/>
                <a:gd name="T47" fmla="*/ 65 h 97"/>
                <a:gd name="T48" fmla="*/ 41 w 64"/>
                <a:gd name="T49" fmla="*/ 65 h 97"/>
                <a:gd name="T50" fmla="*/ 55 w 64"/>
                <a:gd name="T51" fmla="*/ 72 h 97"/>
                <a:gd name="T52" fmla="*/ 22 w 64"/>
                <a:gd name="T53" fmla="*/ 74 h 97"/>
                <a:gd name="T54" fmla="*/ 8 w 64"/>
                <a:gd name="T55" fmla="*/ 80 h 97"/>
                <a:gd name="T56" fmla="*/ 22 w 64"/>
                <a:gd name="T57" fmla="*/ 74 h 97"/>
                <a:gd name="T58" fmla="*/ 25 w 64"/>
                <a:gd name="T59" fmla="*/ 74 h 97"/>
                <a:gd name="T60" fmla="*/ 38 w 64"/>
                <a:gd name="T61" fmla="*/ 80 h 97"/>
                <a:gd name="T62" fmla="*/ 55 w 64"/>
                <a:gd name="T63" fmla="*/ 74 h 97"/>
                <a:gd name="T64" fmla="*/ 41 w 64"/>
                <a:gd name="T65" fmla="*/ 80 h 97"/>
                <a:gd name="T66" fmla="*/ 55 w 64"/>
                <a:gd name="T67" fmla="*/ 74 h 97"/>
                <a:gd name="T68" fmla="*/ 8 w 64"/>
                <a:gd name="T69" fmla="*/ 83 h 97"/>
                <a:gd name="T70" fmla="*/ 22 w 64"/>
                <a:gd name="T71" fmla="*/ 89 h 97"/>
                <a:gd name="T72" fmla="*/ 38 w 64"/>
                <a:gd name="T73" fmla="*/ 83 h 97"/>
                <a:gd name="T74" fmla="*/ 25 w 64"/>
                <a:gd name="T75" fmla="*/ 89 h 97"/>
                <a:gd name="T76" fmla="*/ 38 w 64"/>
                <a:gd name="T77" fmla="*/ 83 h 97"/>
                <a:gd name="T78" fmla="*/ 41 w 64"/>
                <a:gd name="T79" fmla="*/ 83 h 97"/>
                <a:gd name="T80" fmla="*/ 55 w 64"/>
                <a:gd name="T81" fmla="*/ 8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97">
                  <a:moveTo>
                    <a:pt x="9" y="0"/>
                  </a:moveTo>
                  <a:cubicBezTo>
                    <a:pt x="55" y="0"/>
                    <a:pt x="55" y="0"/>
                    <a:pt x="55" y="0"/>
                  </a:cubicBezTo>
                  <a:cubicBezTo>
                    <a:pt x="60" y="0"/>
                    <a:pt x="64" y="4"/>
                    <a:pt x="64" y="9"/>
                  </a:cubicBezTo>
                  <a:cubicBezTo>
                    <a:pt x="64" y="89"/>
                    <a:pt x="64" y="89"/>
                    <a:pt x="64" y="89"/>
                  </a:cubicBezTo>
                  <a:cubicBezTo>
                    <a:pt x="64" y="93"/>
                    <a:pt x="60" y="97"/>
                    <a:pt x="55" y="97"/>
                  </a:cubicBezTo>
                  <a:cubicBezTo>
                    <a:pt x="9" y="97"/>
                    <a:pt x="9" y="97"/>
                    <a:pt x="9" y="97"/>
                  </a:cubicBezTo>
                  <a:cubicBezTo>
                    <a:pt x="4" y="97"/>
                    <a:pt x="0" y="93"/>
                    <a:pt x="0" y="89"/>
                  </a:cubicBezTo>
                  <a:cubicBezTo>
                    <a:pt x="0" y="9"/>
                    <a:pt x="0" y="9"/>
                    <a:pt x="0" y="9"/>
                  </a:cubicBezTo>
                  <a:cubicBezTo>
                    <a:pt x="0" y="4"/>
                    <a:pt x="4" y="0"/>
                    <a:pt x="9" y="0"/>
                  </a:cubicBezTo>
                  <a:close/>
                  <a:moveTo>
                    <a:pt x="7" y="14"/>
                  </a:moveTo>
                  <a:cubicBezTo>
                    <a:pt x="7" y="48"/>
                    <a:pt x="7" y="48"/>
                    <a:pt x="7" y="48"/>
                  </a:cubicBezTo>
                  <a:cubicBezTo>
                    <a:pt x="57" y="48"/>
                    <a:pt x="57" y="48"/>
                    <a:pt x="57" y="48"/>
                  </a:cubicBezTo>
                  <a:cubicBezTo>
                    <a:pt x="57" y="14"/>
                    <a:pt x="57" y="14"/>
                    <a:pt x="57" y="14"/>
                  </a:cubicBezTo>
                  <a:cubicBezTo>
                    <a:pt x="7" y="14"/>
                    <a:pt x="7" y="14"/>
                    <a:pt x="7" y="14"/>
                  </a:cubicBezTo>
                  <a:close/>
                  <a:moveTo>
                    <a:pt x="20" y="5"/>
                  </a:moveTo>
                  <a:cubicBezTo>
                    <a:pt x="20" y="8"/>
                    <a:pt x="20" y="8"/>
                    <a:pt x="20" y="8"/>
                  </a:cubicBezTo>
                  <a:cubicBezTo>
                    <a:pt x="42" y="8"/>
                    <a:pt x="42" y="8"/>
                    <a:pt x="42" y="8"/>
                  </a:cubicBezTo>
                  <a:cubicBezTo>
                    <a:pt x="42" y="5"/>
                    <a:pt x="42" y="5"/>
                    <a:pt x="42" y="5"/>
                  </a:cubicBezTo>
                  <a:cubicBezTo>
                    <a:pt x="20" y="5"/>
                    <a:pt x="20" y="5"/>
                    <a:pt x="20" y="5"/>
                  </a:cubicBezTo>
                  <a:close/>
                  <a:moveTo>
                    <a:pt x="27" y="52"/>
                  </a:moveTo>
                  <a:cubicBezTo>
                    <a:pt x="25" y="52"/>
                    <a:pt x="24" y="53"/>
                    <a:pt x="24" y="55"/>
                  </a:cubicBezTo>
                  <a:cubicBezTo>
                    <a:pt x="24" y="60"/>
                    <a:pt x="24" y="60"/>
                    <a:pt x="24" y="60"/>
                  </a:cubicBezTo>
                  <a:cubicBezTo>
                    <a:pt x="24" y="61"/>
                    <a:pt x="25" y="63"/>
                    <a:pt x="27" y="63"/>
                  </a:cubicBezTo>
                  <a:cubicBezTo>
                    <a:pt x="36" y="63"/>
                    <a:pt x="36" y="63"/>
                    <a:pt x="36" y="63"/>
                  </a:cubicBezTo>
                  <a:cubicBezTo>
                    <a:pt x="38" y="63"/>
                    <a:pt x="39" y="61"/>
                    <a:pt x="39" y="60"/>
                  </a:cubicBezTo>
                  <a:cubicBezTo>
                    <a:pt x="39" y="55"/>
                    <a:pt x="39" y="55"/>
                    <a:pt x="39" y="55"/>
                  </a:cubicBezTo>
                  <a:cubicBezTo>
                    <a:pt x="39" y="53"/>
                    <a:pt x="38" y="52"/>
                    <a:pt x="36" y="52"/>
                  </a:cubicBezTo>
                  <a:cubicBezTo>
                    <a:pt x="27" y="52"/>
                    <a:pt x="27" y="52"/>
                    <a:pt x="27" y="52"/>
                  </a:cubicBezTo>
                  <a:close/>
                  <a:moveTo>
                    <a:pt x="22" y="56"/>
                  </a:moveTo>
                  <a:cubicBezTo>
                    <a:pt x="8" y="56"/>
                    <a:pt x="8" y="56"/>
                    <a:pt x="8" y="56"/>
                  </a:cubicBezTo>
                  <a:cubicBezTo>
                    <a:pt x="8" y="59"/>
                    <a:pt x="8" y="59"/>
                    <a:pt x="8" y="59"/>
                  </a:cubicBezTo>
                  <a:cubicBezTo>
                    <a:pt x="22" y="59"/>
                    <a:pt x="22" y="59"/>
                    <a:pt x="22" y="59"/>
                  </a:cubicBezTo>
                  <a:cubicBezTo>
                    <a:pt x="22" y="56"/>
                    <a:pt x="22" y="56"/>
                    <a:pt x="22" y="56"/>
                  </a:cubicBezTo>
                  <a:close/>
                  <a:moveTo>
                    <a:pt x="55" y="56"/>
                  </a:moveTo>
                  <a:cubicBezTo>
                    <a:pt x="41" y="56"/>
                    <a:pt x="41" y="56"/>
                    <a:pt x="41" y="56"/>
                  </a:cubicBezTo>
                  <a:cubicBezTo>
                    <a:pt x="41" y="59"/>
                    <a:pt x="41" y="59"/>
                    <a:pt x="41" y="59"/>
                  </a:cubicBezTo>
                  <a:cubicBezTo>
                    <a:pt x="55" y="59"/>
                    <a:pt x="55" y="59"/>
                    <a:pt x="55" y="59"/>
                  </a:cubicBezTo>
                  <a:cubicBezTo>
                    <a:pt x="55" y="56"/>
                    <a:pt x="55" y="56"/>
                    <a:pt x="55" y="56"/>
                  </a:cubicBezTo>
                  <a:close/>
                  <a:moveTo>
                    <a:pt x="22" y="65"/>
                  </a:moveTo>
                  <a:cubicBezTo>
                    <a:pt x="8" y="65"/>
                    <a:pt x="8" y="65"/>
                    <a:pt x="8" y="65"/>
                  </a:cubicBezTo>
                  <a:cubicBezTo>
                    <a:pt x="8" y="72"/>
                    <a:pt x="8" y="72"/>
                    <a:pt x="8" y="72"/>
                  </a:cubicBezTo>
                  <a:cubicBezTo>
                    <a:pt x="22" y="72"/>
                    <a:pt x="22" y="72"/>
                    <a:pt x="22" y="72"/>
                  </a:cubicBezTo>
                  <a:cubicBezTo>
                    <a:pt x="22" y="65"/>
                    <a:pt x="22" y="65"/>
                    <a:pt x="22" y="65"/>
                  </a:cubicBezTo>
                  <a:close/>
                  <a:moveTo>
                    <a:pt x="38" y="65"/>
                  </a:moveTo>
                  <a:cubicBezTo>
                    <a:pt x="25" y="65"/>
                    <a:pt x="25" y="65"/>
                    <a:pt x="25" y="65"/>
                  </a:cubicBezTo>
                  <a:cubicBezTo>
                    <a:pt x="25" y="72"/>
                    <a:pt x="25" y="72"/>
                    <a:pt x="25" y="72"/>
                  </a:cubicBezTo>
                  <a:cubicBezTo>
                    <a:pt x="38" y="72"/>
                    <a:pt x="38" y="72"/>
                    <a:pt x="38" y="72"/>
                  </a:cubicBezTo>
                  <a:cubicBezTo>
                    <a:pt x="38" y="65"/>
                    <a:pt x="38" y="65"/>
                    <a:pt x="38" y="65"/>
                  </a:cubicBezTo>
                  <a:close/>
                  <a:moveTo>
                    <a:pt x="55" y="65"/>
                  </a:moveTo>
                  <a:cubicBezTo>
                    <a:pt x="41" y="65"/>
                    <a:pt x="41" y="65"/>
                    <a:pt x="41" y="65"/>
                  </a:cubicBezTo>
                  <a:cubicBezTo>
                    <a:pt x="41" y="72"/>
                    <a:pt x="41" y="72"/>
                    <a:pt x="41" y="72"/>
                  </a:cubicBezTo>
                  <a:cubicBezTo>
                    <a:pt x="55" y="72"/>
                    <a:pt x="55" y="72"/>
                    <a:pt x="55" y="72"/>
                  </a:cubicBezTo>
                  <a:cubicBezTo>
                    <a:pt x="55" y="65"/>
                    <a:pt x="55" y="65"/>
                    <a:pt x="55" y="65"/>
                  </a:cubicBezTo>
                  <a:close/>
                  <a:moveTo>
                    <a:pt x="22" y="74"/>
                  </a:moveTo>
                  <a:cubicBezTo>
                    <a:pt x="8" y="74"/>
                    <a:pt x="8" y="74"/>
                    <a:pt x="8" y="74"/>
                  </a:cubicBezTo>
                  <a:cubicBezTo>
                    <a:pt x="8" y="80"/>
                    <a:pt x="8" y="80"/>
                    <a:pt x="8" y="80"/>
                  </a:cubicBezTo>
                  <a:cubicBezTo>
                    <a:pt x="22" y="80"/>
                    <a:pt x="22" y="80"/>
                    <a:pt x="22" y="80"/>
                  </a:cubicBezTo>
                  <a:cubicBezTo>
                    <a:pt x="22" y="74"/>
                    <a:pt x="22" y="74"/>
                    <a:pt x="22" y="74"/>
                  </a:cubicBezTo>
                  <a:close/>
                  <a:moveTo>
                    <a:pt x="38" y="74"/>
                  </a:moveTo>
                  <a:cubicBezTo>
                    <a:pt x="25" y="74"/>
                    <a:pt x="25" y="74"/>
                    <a:pt x="25" y="74"/>
                  </a:cubicBezTo>
                  <a:cubicBezTo>
                    <a:pt x="25" y="80"/>
                    <a:pt x="25" y="80"/>
                    <a:pt x="25" y="80"/>
                  </a:cubicBezTo>
                  <a:cubicBezTo>
                    <a:pt x="38" y="80"/>
                    <a:pt x="38" y="80"/>
                    <a:pt x="38" y="80"/>
                  </a:cubicBezTo>
                  <a:cubicBezTo>
                    <a:pt x="38" y="74"/>
                    <a:pt x="38" y="74"/>
                    <a:pt x="38" y="74"/>
                  </a:cubicBezTo>
                  <a:close/>
                  <a:moveTo>
                    <a:pt x="55" y="74"/>
                  </a:moveTo>
                  <a:cubicBezTo>
                    <a:pt x="41" y="74"/>
                    <a:pt x="41" y="74"/>
                    <a:pt x="41" y="74"/>
                  </a:cubicBezTo>
                  <a:cubicBezTo>
                    <a:pt x="41" y="80"/>
                    <a:pt x="41" y="80"/>
                    <a:pt x="41" y="80"/>
                  </a:cubicBezTo>
                  <a:cubicBezTo>
                    <a:pt x="55" y="80"/>
                    <a:pt x="55" y="80"/>
                    <a:pt x="55" y="80"/>
                  </a:cubicBezTo>
                  <a:cubicBezTo>
                    <a:pt x="55" y="74"/>
                    <a:pt x="55" y="74"/>
                    <a:pt x="55" y="74"/>
                  </a:cubicBezTo>
                  <a:close/>
                  <a:moveTo>
                    <a:pt x="22" y="83"/>
                  </a:moveTo>
                  <a:cubicBezTo>
                    <a:pt x="8" y="83"/>
                    <a:pt x="8" y="83"/>
                    <a:pt x="8" y="83"/>
                  </a:cubicBezTo>
                  <a:cubicBezTo>
                    <a:pt x="8" y="89"/>
                    <a:pt x="8" y="89"/>
                    <a:pt x="8" y="89"/>
                  </a:cubicBezTo>
                  <a:cubicBezTo>
                    <a:pt x="22" y="89"/>
                    <a:pt x="22" y="89"/>
                    <a:pt x="22" y="89"/>
                  </a:cubicBezTo>
                  <a:cubicBezTo>
                    <a:pt x="22" y="83"/>
                    <a:pt x="22" y="83"/>
                    <a:pt x="22" y="83"/>
                  </a:cubicBezTo>
                  <a:close/>
                  <a:moveTo>
                    <a:pt x="38" y="83"/>
                  </a:moveTo>
                  <a:cubicBezTo>
                    <a:pt x="25" y="83"/>
                    <a:pt x="25" y="83"/>
                    <a:pt x="25" y="83"/>
                  </a:cubicBezTo>
                  <a:cubicBezTo>
                    <a:pt x="25" y="89"/>
                    <a:pt x="25" y="89"/>
                    <a:pt x="25" y="89"/>
                  </a:cubicBezTo>
                  <a:cubicBezTo>
                    <a:pt x="38" y="89"/>
                    <a:pt x="38" y="89"/>
                    <a:pt x="38" y="89"/>
                  </a:cubicBezTo>
                  <a:cubicBezTo>
                    <a:pt x="38" y="83"/>
                    <a:pt x="38" y="83"/>
                    <a:pt x="38" y="83"/>
                  </a:cubicBezTo>
                  <a:close/>
                  <a:moveTo>
                    <a:pt x="55" y="83"/>
                  </a:moveTo>
                  <a:cubicBezTo>
                    <a:pt x="41" y="83"/>
                    <a:pt x="41" y="83"/>
                    <a:pt x="41" y="83"/>
                  </a:cubicBezTo>
                  <a:cubicBezTo>
                    <a:pt x="41" y="89"/>
                    <a:pt x="41" y="89"/>
                    <a:pt x="41" y="89"/>
                  </a:cubicBezTo>
                  <a:cubicBezTo>
                    <a:pt x="55" y="89"/>
                    <a:pt x="55" y="89"/>
                    <a:pt x="55" y="89"/>
                  </a:cubicBezTo>
                  <a:lnTo>
                    <a:pt x="55" y="83"/>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183438" y="3553801"/>
            <a:ext cx="666750" cy="666750"/>
            <a:chOff x="8558270" y="1681593"/>
            <a:chExt cx="666750" cy="666750"/>
          </a:xfrm>
        </p:grpSpPr>
        <p:sp>
          <p:nvSpPr>
            <p:cNvPr id="30" name="椭圆 29"/>
            <p:cNvSpPr/>
            <p:nvPr/>
          </p:nvSpPr>
          <p:spPr>
            <a:xfrm>
              <a:off x="8558270" y="1681593"/>
              <a:ext cx="666750" cy="6667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Freeform 31"/>
            <p:cNvSpPr>
              <a:spLocks noEditPoints="1"/>
            </p:cNvSpPr>
            <p:nvPr/>
          </p:nvSpPr>
          <p:spPr bwMode="auto">
            <a:xfrm>
              <a:off x="8755553" y="1868566"/>
              <a:ext cx="291316" cy="292803"/>
            </a:xfrm>
            <a:custGeom>
              <a:avLst/>
              <a:gdLst>
                <a:gd name="T0" fmla="*/ 42 w 83"/>
                <a:gd name="T1" fmla="*/ 0 h 83"/>
                <a:gd name="T2" fmla="*/ 71 w 83"/>
                <a:gd name="T3" fmla="*/ 12 h 83"/>
                <a:gd name="T4" fmla="*/ 83 w 83"/>
                <a:gd name="T5" fmla="*/ 41 h 83"/>
                <a:gd name="T6" fmla="*/ 71 w 83"/>
                <a:gd name="T7" fmla="*/ 71 h 83"/>
                <a:gd name="T8" fmla="*/ 42 w 83"/>
                <a:gd name="T9" fmla="*/ 83 h 83"/>
                <a:gd name="T10" fmla="*/ 12 w 83"/>
                <a:gd name="T11" fmla="*/ 71 h 83"/>
                <a:gd name="T12" fmla="*/ 0 w 83"/>
                <a:gd name="T13" fmla="*/ 41 h 83"/>
                <a:gd name="T14" fmla="*/ 12 w 83"/>
                <a:gd name="T15" fmla="*/ 12 h 83"/>
                <a:gd name="T16" fmla="*/ 42 w 83"/>
                <a:gd name="T17" fmla="*/ 0 h 83"/>
                <a:gd name="T18" fmla="*/ 58 w 83"/>
                <a:gd name="T19" fmla="*/ 46 h 83"/>
                <a:gd name="T20" fmla="*/ 59 w 83"/>
                <a:gd name="T21" fmla="*/ 37 h 83"/>
                <a:gd name="T22" fmla="*/ 48 w 83"/>
                <a:gd name="T23" fmla="*/ 31 h 83"/>
                <a:gd name="T24" fmla="*/ 37 w 83"/>
                <a:gd name="T25" fmla="*/ 25 h 83"/>
                <a:gd name="T26" fmla="*/ 29 w 83"/>
                <a:gd name="T27" fmla="*/ 29 h 83"/>
                <a:gd name="T28" fmla="*/ 29 w 83"/>
                <a:gd name="T29" fmla="*/ 41 h 83"/>
                <a:gd name="T30" fmla="*/ 29 w 83"/>
                <a:gd name="T31" fmla="*/ 53 h 83"/>
                <a:gd name="T32" fmla="*/ 36 w 83"/>
                <a:gd name="T33" fmla="*/ 59 h 83"/>
                <a:gd name="T34" fmla="*/ 48 w 83"/>
                <a:gd name="T35" fmla="*/ 52 h 83"/>
                <a:gd name="T36" fmla="*/ 58 w 83"/>
                <a:gd name="T37" fmla="*/ 46 h 83"/>
                <a:gd name="T38" fmla="*/ 61 w 83"/>
                <a:gd name="T39" fmla="*/ 23 h 83"/>
                <a:gd name="T40" fmla="*/ 42 w 83"/>
                <a:gd name="T41" fmla="*/ 15 h 83"/>
                <a:gd name="T42" fmla="*/ 23 w 83"/>
                <a:gd name="T43" fmla="*/ 23 h 83"/>
                <a:gd name="T44" fmla="*/ 15 w 83"/>
                <a:gd name="T45" fmla="*/ 41 h 83"/>
                <a:gd name="T46" fmla="*/ 23 w 83"/>
                <a:gd name="T47" fmla="*/ 60 h 83"/>
                <a:gd name="T48" fmla="*/ 42 w 83"/>
                <a:gd name="T49" fmla="*/ 68 h 83"/>
                <a:gd name="T50" fmla="*/ 61 w 83"/>
                <a:gd name="T51" fmla="*/ 60 h 83"/>
                <a:gd name="T52" fmla="*/ 69 w 83"/>
                <a:gd name="T53" fmla="*/ 41 h 83"/>
                <a:gd name="T54" fmla="*/ 61 w 83"/>
                <a:gd name="T55"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83">
                  <a:moveTo>
                    <a:pt x="42" y="0"/>
                  </a:moveTo>
                  <a:cubicBezTo>
                    <a:pt x="53" y="0"/>
                    <a:pt x="64" y="5"/>
                    <a:pt x="71" y="12"/>
                  </a:cubicBezTo>
                  <a:cubicBezTo>
                    <a:pt x="79" y="20"/>
                    <a:pt x="83" y="30"/>
                    <a:pt x="83" y="41"/>
                  </a:cubicBezTo>
                  <a:cubicBezTo>
                    <a:pt x="83" y="53"/>
                    <a:pt x="79" y="63"/>
                    <a:pt x="71" y="71"/>
                  </a:cubicBezTo>
                  <a:cubicBezTo>
                    <a:pt x="64" y="78"/>
                    <a:pt x="53" y="83"/>
                    <a:pt x="42" y="83"/>
                  </a:cubicBezTo>
                  <a:cubicBezTo>
                    <a:pt x="30" y="83"/>
                    <a:pt x="20" y="78"/>
                    <a:pt x="12" y="71"/>
                  </a:cubicBezTo>
                  <a:cubicBezTo>
                    <a:pt x="5" y="63"/>
                    <a:pt x="0" y="53"/>
                    <a:pt x="0" y="41"/>
                  </a:cubicBezTo>
                  <a:cubicBezTo>
                    <a:pt x="0" y="30"/>
                    <a:pt x="5" y="20"/>
                    <a:pt x="12" y="12"/>
                  </a:cubicBezTo>
                  <a:cubicBezTo>
                    <a:pt x="20" y="5"/>
                    <a:pt x="30" y="0"/>
                    <a:pt x="42" y="0"/>
                  </a:cubicBezTo>
                  <a:close/>
                  <a:moveTo>
                    <a:pt x="58" y="46"/>
                  </a:moveTo>
                  <a:cubicBezTo>
                    <a:pt x="62" y="44"/>
                    <a:pt x="63" y="40"/>
                    <a:pt x="59" y="37"/>
                  </a:cubicBezTo>
                  <a:cubicBezTo>
                    <a:pt x="55" y="35"/>
                    <a:pt x="51" y="33"/>
                    <a:pt x="48" y="31"/>
                  </a:cubicBezTo>
                  <a:cubicBezTo>
                    <a:pt x="44" y="29"/>
                    <a:pt x="41" y="27"/>
                    <a:pt x="37" y="25"/>
                  </a:cubicBezTo>
                  <a:cubicBezTo>
                    <a:pt x="33" y="22"/>
                    <a:pt x="29" y="24"/>
                    <a:pt x="29" y="29"/>
                  </a:cubicBezTo>
                  <a:cubicBezTo>
                    <a:pt x="29" y="33"/>
                    <a:pt x="29" y="37"/>
                    <a:pt x="29" y="41"/>
                  </a:cubicBezTo>
                  <a:cubicBezTo>
                    <a:pt x="29" y="45"/>
                    <a:pt x="29" y="49"/>
                    <a:pt x="29" y="53"/>
                  </a:cubicBezTo>
                  <a:cubicBezTo>
                    <a:pt x="29" y="58"/>
                    <a:pt x="32" y="61"/>
                    <a:pt x="36" y="59"/>
                  </a:cubicBezTo>
                  <a:cubicBezTo>
                    <a:pt x="40" y="56"/>
                    <a:pt x="44" y="54"/>
                    <a:pt x="48" y="52"/>
                  </a:cubicBezTo>
                  <a:cubicBezTo>
                    <a:pt x="51" y="50"/>
                    <a:pt x="55" y="48"/>
                    <a:pt x="58" y="46"/>
                  </a:cubicBezTo>
                  <a:close/>
                  <a:moveTo>
                    <a:pt x="61" y="23"/>
                  </a:moveTo>
                  <a:cubicBezTo>
                    <a:pt x="56" y="18"/>
                    <a:pt x="49" y="15"/>
                    <a:pt x="42" y="15"/>
                  </a:cubicBezTo>
                  <a:cubicBezTo>
                    <a:pt x="34" y="15"/>
                    <a:pt x="28" y="18"/>
                    <a:pt x="23" y="23"/>
                  </a:cubicBezTo>
                  <a:cubicBezTo>
                    <a:pt x="18" y="27"/>
                    <a:pt x="15" y="34"/>
                    <a:pt x="15" y="41"/>
                  </a:cubicBezTo>
                  <a:cubicBezTo>
                    <a:pt x="15" y="49"/>
                    <a:pt x="18" y="56"/>
                    <a:pt x="23" y="60"/>
                  </a:cubicBezTo>
                  <a:cubicBezTo>
                    <a:pt x="28" y="65"/>
                    <a:pt x="34" y="68"/>
                    <a:pt x="42" y="68"/>
                  </a:cubicBezTo>
                  <a:cubicBezTo>
                    <a:pt x="49" y="68"/>
                    <a:pt x="56" y="65"/>
                    <a:pt x="61" y="60"/>
                  </a:cubicBezTo>
                  <a:cubicBezTo>
                    <a:pt x="66" y="56"/>
                    <a:pt x="69" y="49"/>
                    <a:pt x="69" y="41"/>
                  </a:cubicBezTo>
                  <a:cubicBezTo>
                    <a:pt x="69" y="34"/>
                    <a:pt x="66" y="27"/>
                    <a:pt x="61" y="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193004" y="4814240"/>
            <a:ext cx="666750" cy="666750"/>
            <a:chOff x="8567836" y="2942032"/>
            <a:chExt cx="666750" cy="666750"/>
          </a:xfrm>
        </p:grpSpPr>
        <p:sp>
          <p:nvSpPr>
            <p:cNvPr id="33" name="椭圆 32"/>
            <p:cNvSpPr/>
            <p:nvPr/>
          </p:nvSpPr>
          <p:spPr>
            <a:xfrm>
              <a:off x="8567836" y="2942032"/>
              <a:ext cx="666750" cy="6667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Freeform 33"/>
            <p:cNvSpPr>
              <a:spLocks noEditPoints="1"/>
            </p:cNvSpPr>
            <p:nvPr/>
          </p:nvSpPr>
          <p:spPr bwMode="auto">
            <a:xfrm>
              <a:off x="8784542" y="3189418"/>
              <a:ext cx="262327" cy="17015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37"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750"/>
                                        <p:tgtEl>
                                          <p:spTgt spid="11"/>
                                        </p:tgtEl>
                                      </p:cBhvr>
                                    </p:animEffect>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750"/>
                            </p:stCondLst>
                            <p:childTnLst>
                              <p:par>
                                <p:cTn id="39" presetID="49" presetClass="entr" presetSubtype="0" decel="10000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360"/>
                                          </p:val>
                                        </p:tav>
                                        <p:tav tm="100000">
                                          <p:val>
                                            <p:fltVal val="0"/>
                                          </p:val>
                                        </p:tav>
                                      </p:tavLst>
                                    </p:anim>
                                    <p:animEffect transition="in" filter="fade">
                                      <p:cBhvr>
                                        <p:cTn id="44" dur="500"/>
                                        <p:tgtEl>
                                          <p:spTgt spid="26"/>
                                        </p:tgtEl>
                                      </p:cBhvr>
                                    </p:animEffect>
                                  </p:childTnLst>
                                </p:cTn>
                              </p:par>
                            </p:childTnLst>
                          </p:cTn>
                        </p:par>
                        <p:par>
                          <p:cTn id="45" fill="hold">
                            <p:stCondLst>
                              <p:cond delay="3250"/>
                            </p:stCondLst>
                            <p:childTnLst>
                              <p:par>
                                <p:cTn id="46" presetID="22"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p:stCondLst>
                              <p:cond delay="4250"/>
                            </p:stCondLst>
                            <p:childTnLst>
                              <p:par>
                                <p:cTn id="54" presetID="49" presetClass="entr" presetSubtype="0" decel="100000"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 calcmode="lin" valueType="num">
                                      <p:cBhvr>
                                        <p:cTn id="58" dur="500" fill="hold"/>
                                        <p:tgtEl>
                                          <p:spTgt spid="29"/>
                                        </p:tgtEl>
                                        <p:attrNameLst>
                                          <p:attrName>style.rotation</p:attrName>
                                        </p:attrNameLst>
                                      </p:cBhvr>
                                      <p:tavLst>
                                        <p:tav tm="0">
                                          <p:val>
                                            <p:fltVal val="360"/>
                                          </p:val>
                                        </p:tav>
                                        <p:tav tm="100000">
                                          <p:val>
                                            <p:fltVal val="0"/>
                                          </p:val>
                                        </p:tav>
                                      </p:tavLst>
                                    </p:anim>
                                    <p:animEffect transition="in" filter="fade">
                                      <p:cBhvr>
                                        <p:cTn id="59" dur="500"/>
                                        <p:tgtEl>
                                          <p:spTgt spid="29"/>
                                        </p:tgtEl>
                                      </p:cBhvr>
                                    </p:animEffect>
                                  </p:childTnLst>
                                </p:cTn>
                              </p:par>
                            </p:childTnLst>
                          </p:cTn>
                        </p:par>
                        <p:par>
                          <p:cTn id="60" fill="hold">
                            <p:stCondLst>
                              <p:cond delay="4750"/>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5250"/>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par>
                          <p:cTn id="68" fill="hold">
                            <p:stCondLst>
                              <p:cond delay="5750"/>
                            </p:stCondLst>
                            <p:childTnLst>
                              <p:par>
                                <p:cTn id="69" presetID="49" presetClass="entr" presetSubtype="0" decel="10000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 calcmode="lin" valueType="num">
                                      <p:cBhvr>
                                        <p:cTn id="73" dur="500" fill="hold"/>
                                        <p:tgtEl>
                                          <p:spTgt spid="21"/>
                                        </p:tgtEl>
                                        <p:attrNameLst>
                                          <p:attrName>style.rotation</p:attrName>
                                        </p:attrNameLst>
                                      </p:cBhvr>
                                      <p:tavLst>
                                        <p:tav tm="0">
                                          <p:val>
                                            <p:fltVal val="360"/>
                                          </p:val>
                                        </p:tav>
                                        <p:tav tm="100000">
                                          <p:val>
                                            <p:fltVal val="0"/>
                                          </p:val>
                                        </p:tav>
                                      </p:tavLst>
                                    </p:anim>
                                    <p:animEffect transition="in" filter="fade">
                                      <p:cBhvr>
                                        <p:cTn id="74" dur="500"/>
                                        <p:tgtEl>
                                          <p:spTgt spid="21"/>
                                        </p:tgtEl>
                                      </p:cBhvr>
                                    </p:animEffect>
                                  </p:childTnLst>
                                </p:cTn>
                              </p:par>
                            </p:childTnLst>
                          </p:cTn>
                        </p:par>
                        <p:par>
                          <p:cTn id="75" fill="hold">
                            <p:stCondLst>
                              <p:cond delay="6250"/>
                            </p:stCondLst>
                            <p:childTnLst>
                              <p:par>
                                <p:cTn id="76" presetID="22"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up)">
                                      <p:cBhvr>
                                        <p:cTn id="78" dur="500"/>
                                        <p:tgtEl>
                                          <p:spTgt spid="19"/>
                                        </p:tgtEl>
                                      </p:cBhvr>
                                    </p:animEffect>
                                  </p:childTnLst>
                                </p:cTn>
                              </p:par>
                            </p:childTnLst>
                          </p:cTn>
                        </p:par>
                        <p:par>
                          <p:cTn id="79" fill="hold">
                            <p:stCondLst>
                              <p:cond delay="6750"/>
                            </p:stCondLst>
                            <p:childTnLst>
                              <p:par>
                                <p:cTn id="80" presetID="22" presetClass="entr" presetSubtype="1"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par>
                          <p:cTn id="83" fill="hold">
                            <p:stCondLst>
                              <p:cond delay="7250"/>
                            </p:stCondLst>
                            <p:childTnLst>
                              <p:par>
                                <p:cTn id="84" presetID="49" presetClass="entr" presetSubtype="0" decel="100000"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 calcmode="lin" valueType="num">
                                      <p:cBhvr>
                                        <p:cTn id="88" dur="500" fill="hold"/>
                                        <p:tgtEl>
                                          <p:spTgt spid="32"/>
                                        </p:tgtEl>
                                        <p:attrNameLst>
                                          <p:attrName>style.rotation</p:attrName>
                                        </p:attrNameLst>
                                      </p:cBhvr>
                                      <p:tavLst>
                                        <p:tav tm="0">
                                          <p:val>
                                            <p:fltVal val="360"/>
                                          </p:val>
                                        </p:tav>
                                        <p:tav tm="100000">
                                          <p:val>
                                            <p:fltVal val="0"/>
                                          </p:val>
                                        </p:tav>
                                      </p:tavLst>
                                    </p:anim>
                                    <p:animEffect transition="in" filter="fade">
                                      <p:cBhvr>
                                        <p:cTn id="89" dur="500"/>
                                        <p:tgtEl>
                                          <p:spTgt spid="32"/>
                                        </p:tgtEl>
                                      </p:cBhvr>
                                    </p:animEffect>
                                  </p:childTnLst>
                                </p:cTn>
                              </p:par>
                            </p:childTnLst>
                          </p:cTn>
                        </p:par>
                        <p:par>
                          <p:cTn id="90" fill="hold">
                            <p:stCondLst>
                              <p:cond delay="7750"/>
                            </p:stCondLst>
                            <p:childTnLst>
                              <p:par>
                                <p:cTn id="91" presetID="22" presetClass="entr" presetSubtype="1"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par>
                          <p:cTn id="94" fill="hold">
                            <p:stCondLst>
                              <p:cond delay="8250"/>
                            </p:stCondLst>
                            <p:childTnLst>
                              <p:par>
                                <p:cTn id="95" presetID="22" presetClass="entr" presetSubtype="1"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1" grpId="0"/>
      <p:bldP spid="15" grpId="0"/>
      <p:bldP spid="16" grpId="0"/>
      <p:bldP spid="17" grpId="0"/>
      <p:bldP spid="18" grpId="0"/>
      <p:bldP spid="19" grpId="0"/>
      <p:bldP spid="20"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发展历程</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ounded Rectangle 4"/>
          <p:cNvSpPr/>
          <p:nvPr/>
        </p:nvSpPr>
        <p:spPr>
          <a:xfrm>
            <a:off x="4226594" y="1745310"/>
            <a:ext cx="1388219" cy="1388219"/>
          </a:xfrm>
          <a:prstGeom prst="roundRect">
            <a:avLst>
              <a:gd name="adj" fmla="val 5000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7" name="Rounded Rectangle 6"/>
          <p:cNvSpPr/>
          <p:nvPr/>
        </p:nvSpPr>
        <p:spPr>
          <a:xfrm>
            <a:off x="7541294" y="2172618"/>
            <a:ext cx="1388219" cy="1388219"/>
          </a:xfrm>
          <a:prstGeom prst="roundRect">
            <a:avLst>
              <a:gd name="adj" fmla="val 50000"/>
            </a:avLst>
          </a:prstGeom>
          <a:blipFill rotWithShape="1">
            <a:blip r:embed="rId1" cstate="screen"/>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8" name="Rounded Rectangle 7"/>
          <p:cNvSpPr/>
          <p:nvPr/>
        </p:nvSpPr>
        <p:spPr>
          <a:xfrm>
            <a:off x="3322934" y="2240508"/>
            <a:ext cx="1388219" cy="1388219"/>
          </a:xfrm>
          <a:prstGeom prst="roundRect">
            <a:avLst>
              <a:gd name="adj" fmla="val 50000"/>
            </a:avLst>
          </a:prstGeom>
          <a:blipFill rotWithShape="1">
            <a:blip r:embed="rId2" cstate="screen"/>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9" name="Rounded Rectangle 9"/>
          <p:cNvSpPr/>
          <p:nvPr/>
        </p:nvSpPr>
        <p:spPr>
          <a:xfrm>
            <a:off x="2150144" y="1340768"/>
            <a:ext cx="1708150" cy="1708150"/>
          </a:xfrm>
          <a:prstGeom prst="roundRect">
            <a:avLst>
              <a:gd name="adj" fmla="val 50000"/>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0" name="Rounded Rectangle 18"/>
          <p:cNvSpPr/>
          <p:nvPr/>
        </p:nvSpPr>
        <p:spPr>
          <a:xfrm>
            <a:off x="8544594" y="1340768"/>
            <a:ext cx="1593850" cy="1593850"/>
          </a:xfrm>
          <a:prstGeom prst="roundRect">
            <a:avLst>
              <a:gd name="adj" fmla="val 50000"/>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1" name="Rounded Rectangle 22"/>
          <p:cNvSpPr/>
          <p:nvPr/>
        </p:nvSpPr>
        <p:spPr>
          <a:xfrm>
            <a:off x="6557044" y="1694510"/>
            <a:ext cx="1388219" cy="1388219"/>
          </a:xfrm>
          <a:prstGeom prst="roundRect">
            <a:avLst>
              <a:gd name="adj" fmla="val 5000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grpSp>
        <p:nvGrpSpPr>
          <p:cNvPr id="12" name="组合 11"/>
          <p:cNvGrpSpPr/>
          <p:nvPr/>
        </p:nvGrpSpPr>
        <p:grpSpPr>
          <a:xfrm>
            <a:off x="2894620" y="3114368"/>
            <a:ext cx="6512275" cy="847002"/>
            <a:chOff x="2894620" y="3336690"/>
            <a:chExt cx="6512275" cy="847002"/>
          </a:xfrm>
        </p:grpSpPr>
        <p:sp>
          <p:nvSpPr>
            <p:cNvPr id="13" name="Oval 29"/>
            <p:cNvSpPr/>
            <p:nvPr/>
          </p:nvSpPr>
          <p:spPr>
            <a:xfrm>
              <a:off x="6101370" y="392089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grpSp>
          <p:nvGrpSpPr>
            <p:cNvPr id="14" name="组合 13"/>
            <p:cNvGrpSpPr/>
            <p:nvPr/>
          </p:nvGrpSpPr>
          <p:grpSpPr>
            <a:xfrm>
              <a:off x="2894620" y="3336690"/>
              <a:ext cx="6512275" cy="847002"/>
              <a:chOff x="2894620" y="3336690"/>
              <a:chExt cx="6512275" cy="847002"/>
            </a:xfrm>
          </p:grpSpPr>
          <p:sp>
            <p:nvSpPr>
              <p:cNvPr id="15" name="Oval 26"/>
              <p:cNvSpPr/>
              <p:nvPr/>
            </p:nvSpPr>
            <p:spPr>
              <a:xfrm>
                <a:off x="2894620" y="3652241"/>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6" name="Oval 27"/>
              <p:cNvSpPr/>
              <p:nvPr/>
            </p:nvSpPr>
            <p:spPr>
              <a:xfrm>
                <a:off x="3942370" y="4052291"/>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7" name="Oval 28"/>
              <p:cNvSpPr/>
              <p:nvPr/>
            </p:nvSpPr>
            <p:spPr>
              <a:xfrm>
                <a:off x="4856770" y="3468091"/>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8" name="Oval 30"/>
              <p:cNvSpPr/>
              <p:nvPr/>
            </p:nvSpPr>
            <p:spPr>
              <a:xfrm>
                <a:off x="7187220" y="333669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19" name="Oval 31"/>
              <p:cNvSpPr/>
              <p:nvPr/>
            </p:nvSpPr>
            <p:spPr>
              <a:xfrm>
                <a:off x="8171470" y="4052291"/>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20" name="Oval 32"/>
              <p:cNvSpPr/>
              <p:nvPr/>
            </p:nvSpPr>
            <p:spPr>
              <a:xfrm>
                <a:off x="9277630" y="340239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cxnSp>
            <p:nvCxnSpPr>
              <p:cNvPr id="21" name="Straight Connector 33"/>
              <p:cNvCxnSpPr>
                <a:stCxn id="15" idx="6"/>
                <a:endCxn id="16" idx="2"/>
              </p:cNvCxnSpPr>
              <p:nvPr/>
            </p:nvCxnSpPr>
            <p:spPr>
              <a:xfrm>
                <a:off x="3023885" y="3717942"/>
                <a:ext cx="918485" cy="40005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2" name="Straight Connector 34"/>
              <p:cNvCxnSpPr>
                <a:stCxn id="16" idx="6"/>
                <a:endCxn id="17" idx="2"/>
              </p:cNvCxnSpPr>
              <p:nvPr/>
            </p:nvCxnSpPr>
            <p:spPr>
              <a:xfrm flipV="1">
                <a:off x="4071635" y="3533792"/>
                <a:ext cx="78513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3" name="Straight Connector 35"/>
              <p:cNvCxnSpPr>
                <a:stCxn id="17" idx="6"/>
                <a:endCxn id="13" idx="2"/>
              </p:cNvCxnSpPr>
              <p:nvPr/>
            </p:nvCxnSpPr>
            <p:spPr>
              <a:xfrm>
                <a:off x="4986035" y="3533792"/>
                <a:ext cx="1115335" cy="452799"/>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4" name="Straight Connector 36"/>
              <p:cNvCxnSpPr>
                <a:stCxn id="13" idx="6"/>
                <a:endCxn id="18" idx="2"/>
              </p:cNvCxnSpPr>
              <p:nvPr/>
            </p:nvCxnSpPr>
            <p:spPr>
              <a:xfrm flipV="1">
                <a:off x="6230635" y="3402391"/>
                <a:ext cx="95658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5" name="Straight Connector 37"/>
              <p:cNvCxnSpPr>
                <a:stCxn id="18" idx="6"/>
                <a:endCxn id="19" idx="2"/>
              </p:cNvCxnSpPr>
              <p:nvPr/>
            </p:nvCxnSpPr>
            <p:spPr>
              <a:xfrm>
                <a:off x="7316485" y="3402391"/>
                <a:ext cx="854985" cy="7156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6" name="Straight Connector 38"/>
              <p:cNvCxnSpPr>
                <a:stCxn id="19" idx="6"/>
                <a:endCxn id="20" idx="2"/>
              </p:cNvCxnSpPr>
              <p:nvPr/>
            </p:nvCxnSpPr>
            <p:spPr>
              <a:xfrm flipV="1">
                <a:off x="8300735" y="3468091"/>
                <a:ext cx="976895" cy="6499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sp>
        <p:nvSpPr>
          <p:cNvPr id="27" name="TextBox 39"/>
          <p:cNvSpPr txBox="1"/>
          <p:nvPr/>
        </p:nvSpPr>
        <p:spPr>
          <a:xfrm>
            <a:off x="2608959" y="3566223"/>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2015</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28" name="TextBox 40"/>
          <p:cNvSpPr txBox="1"/>
          <p:nvPr/>
        </p:nvSpPr>
        <p:spPr>
          <a:xfrm>
            <a:off x="3650569" y="3961370"/>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2016</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29" name="TextBox 41"/>
          <p:cNvSpPr txBox="1"/>
          <p:nvPr/>
        </p:nvSpPr>
        <p:spPr>
          <a:xfrm>
            <a:off x="4577669" y="3382554"/>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2017</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0" name="TextBox 42"/>
          <p:cNvSpPr txBox="1"/>
          <p:nvPr/>
        </p:nvSpPr>
        <p:spPr>
          <a:xfrm>
            <a:off x="5822269" y="3829969"/>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2018</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1" name="TextBox 43"/>
          <p:cNvSpPr txBox="1"/>
          <p:nvPr/>
        </p:nvSpPr>
        <p:spPr>
          <a:xfrm>
            <a:off x="6901769" y="3245769"/>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2019</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2" name="TextBox 44"/>
          <p:cNvSpPr txBox="1"/>
          <p:nvPr/>
        </p:nvSpPr>
        <p:spPr>
          <a:xfrm>
            <a:off x="7886019" y="3961370"/>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2020</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3" name="TextBox 45"/>
          <p:cNvSpPr txBox="1"/>
          <p:nvPr/>
        </p:nvSpPr>
        <p:spPr>
          <a:xfrm>
            <a:off x="8997269" y="3311469"/>
            <a:ext cx="701275" cy="339945"/>
          </a:xfrm>
          <a:prstGeom prst="rect">
            <a:avLst/>
          </a:prstGeom>
          <a:noFill/>
        </p:spPr>
        <p:txBody>
          <a:bodyPr wrap="square" lIns="0" tIns="0" rIns="0" bIns="0" rtlCol="0" anchor="ctr">
            <a:noAutofit/>
          </a:bodyPr>
          <a:lstStyle/>
          <a:p>
            <a:pPr lvl="0" algn="ctr"/>
            <a:r>
              <a:rPr lang="en-US" altLang="ko-KR" sz="1400"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rPr>
              <a:t>2021</a:t>
            </a:r>
            <a:endParaRPr lang="nb-NO" altLang="ko-KR" sz="14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4" name="Content Placeholder 2"/>
          <p:cNvSpPr txBox="1"/>
          <p:nvPr/>
        </p:nvSpPr>
        <p:spPr>
          <a:xfrm>
            <a:off x="2134766" y="1685586"/>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添加标题内容</a:t>
            </a:r>
            <a:endParaRPr lang="id-ID"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5" name="Content Placeholder 2"/>
          <p:cNvSpPr txBox="1"/>
          <p:nvPr/>
        </p:nvSpPr>
        <p:spPr>
          <a:xfrm>
            <a:off x="8579662" y="1694510"/>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添加标题内容</a:t>
            </a:r>
            <a:endParaRPr lang="id-ID"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6" name="Rounded Rectangle 13"/>
          <p:cNvSpPr/>
          <p:nvPr/>
        </p:nvSpPr>
        <p:spPr>
          <a:xfrm>
            <a:off x="5312444" y="1340768"/>
            <a:ext cx="1708150" cy="1708150"/>
          </a:xfrm>
          <a:prstGeom prst="roundRect">
            <a:avLst>
              <a:gd name="adj" fmla="val 50000"/>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Roboto condensed"/>
            </a:endParaRPr>
          </a:p>
        </p:txBody>
      </p:sp>
      <p:sp>
        <p:nvSpPr>
          <p:cNvPr id="37" name="Content Placeholder 2"/>
          <p:cNvSpPr txBox="1"/>
          <p:nvPr/>
        </p:nvSpPr>
        <p:spPr>
          <a:xfrm>
            <a:off x="5339302" y="1694510"/>
            <a:ext cx="1620000" cy="65699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99CB38">
                  <a:lumMod val="75000"/>
                </a:srgbClr>
              </a:buClr>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添加标题内容</a:t>
            </a:r>
            <a:endParaRPr lang="id-ID"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000" dirty="0">
                <a:solidFill>
                  <a:schemeClr val="bg1"/>
                </a:solidFill>
                <a:latin typeface="微软雅黑" panose="020B0503020204020204" pitchFamily="34" charset="-122"/>
                <a:ea typeface="微软雅黑" panose="020B0503020204020204" pitchFamily="34" charset="-122"/>
              </a:rPr>
              <a:t>您的容打在这里，或者通过复制您的文本后。</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126654" y="4581128"/>
            <a:ext cx="1152127" cy="348608"/>
            <a:chOff x="4673997" y="2012460"/>
            <a:chExt cx="1152127" cy="348608"/>
          </a:xfrm>
        </p:grpSpPr>
        <p:sp>
          <p:nvSpPr>
            <p:cNvPr id="39" name="Round Same Side Corner Rectangle 48"/>
            <p:cNvSpPr/>
            <p:nvPr/>
          </p:nvSpPr>
          <p:spPr>
            <a:xfrm rot="5400000">
              <a:off x="5075757" y="1610700"/>
              <a:ext cx="348608" cy="1152127"/>
            </a:xfrm>
            <a:prstGeom prst="round2Same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40" name="Rectangle 49"/>
            <p:cNvSpPr/>
            <p:nvPr/>
          </p:nvSpPr>
          <p:spPr>
            <a:xfrm>
              <a:off x="4842738" y="2017486"/>
              <a:ext cx="814647" cy="33855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关键字</a:t>
              </a:r>
              <a:endParaRPr lang="en-US"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
        <p:nvSpPr>
          <p:cNvPr id="41" name="TextBox 40"/>
          <p:cNvSpPr txBox="1"/>
          <p:nvPr/>
        </p:nvSpPr>
        <p:spPr>
          <a:xfrm>
            <a:off x="2278782" y="4616933"/>
            <a:ext cx="8784976" cy="276999"/>
          </a:xfrm>
          <a:prstGeom prst="rect">
            <a:avLst/>
          </a:prstGeom>
          <a:noFill/>
        </p:spPr>
        <p:txBody>
          <a:bodyPr wrap="square" rtlCol="0">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您的容打在或者通过复制您的文本后，在此框中选粘贴，择粘贴，并选择只保。</a:t>
            </a:r>
            <a:endParaRPr 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42" name="组合 41"/>
          <p:cNvGrpSpPr/>
          <p:nvPr/>
        </p:nvGrpSpPr>
        <p:grpSpPr>
          <a:xfrm>
            <a:off x="1126654" y="5024608"/>
            <a:ext cx="1152127" cy="348608"/>
            <a:chOff x="4673997" y="2012460"/>
            <a:chExt cx="1152127" cy="348608"/>
          </a:xfrm>
        </p:grpSpPr>
        <p:sp>
          <p:nvSpPr>
            <p:cNvPr id="43" name="Round Same Side Corner Rectangle 48"/>
            <p:cNvSpPr/>
            <p:nvPr/>
          </p:nvSpPr>
          <p:spPr>
            <a:xfrm rot="5400000">
              <a:off x="5075757" y="1610700"/>
              <a:ext cx="348608" cy="1152127"/>
            </a:xfrm>
            <a:prstGeom prst="round2Same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44" name="Rectangle 49"/>
            <p:cNvSpPr/>
            <p:nvPr/>
          </p:nvSpPr>
          <p:spPr>
            <a:xfrm>
              <a:off x="4842738" y="2017486"/>
              <a:ext cx="814647" cy="33855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关键字</a:t>
              </a:r>
              <a:endParaRPr lang="en-US" altLang="zh-CN"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
        <p:nvSpPr>
          <p:cNvPr id="45" name="TextBox 44"/>
          <p:cNvSpPr txBox="1"/>
          <p:nvPr/>
        </p:nvSpPr>
        <p:spPr>
          <a:xfrm>
            <a:off x="2278782" y="5060413"/>
            <a:ext cx="8784976" cy="276999"/>
          </a:xfrm>
          <a:prstGeom prst="rect">
            <a:avLst/>
          </a:prstGeom>
          <a:noFill/>
        </p:spPr>
        <p:txBody>
          <a:bodyPr wrap="square" rtlCol="0">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您的容打在或者通过复制您的文本后，在此粘贴，框中选择粘贴，并选择只保。</a:t>
            </a:r>
            <a:endParaRPr 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46" name="组合 45"/>
          <p:cNvGrpSpPr/>
          <p:nvPr/>
        </p:nvGrpSpPr>
        <p:grpSpPr>
          <a:xfrm>
            <a:off x="1126654" y="5445224"/>
            <a:ext cx="1152127" cy="348608"/>
            <a:chOff x="4673997" y="2012460"/>
            <a:chExt cx="1152127" cy="348608"/>
          </a:xfrm>
        </p:grpSpPr>
        <p:sp>
          <p:nvSpPr>
            <p:cNvPr id="47" name="Round Same Side Corner Rectangle 48"/>
            <p:cNvSpPr/>
            <p:nvPr/>
          </p:nvSpPr>
          <p:spPr>
            <a:xfrm rot="5400000">
              <a:off x="5075757" y="1610700"/>
              <a:ext cx="348608" cy="1152127"/>
            </a:xfrm>
            <a:prstGeom prst="round2Same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48" name="Rectangle 49"/>
            <p:cNvSpPr/>
            <p:nvPr/>
          </p:nvSpPr>
          <p:spPr>
            <a:xfrm>
              <a:off x="4842738" y="2017486"/>
              <a:ext cx="814647" cy="33855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关键字</a:t>
              </a:r>
              <a:endParaRPr lang="en-US" altLang="zh-CN" sz="16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
        <p:nvSpPr>
          <p:cNvPr id="49" name="TextBox 48"/>
          <p:cNvSpPr txBox="1"/>
          <p:nvPr/>
        </p:nvSpPr>
        <p:spPr>
          <a:xfrm>
            <a:off x="2278782" y="5481029"/>
            <a:ext cx="8784976" cy="276999"/>
          </a:xfrm>
          <a:prstGeom prst="rect">
            <a:avLst/>
          </a:prstGeom>
          <a:noFill/>
        </p:spPr>
        <p:txBody>
          <a:bodyPr wrap="square" rtlCol="0">
            <a:spAutoFit/>
          </a:bodyPr>
          <a:lstStyle/>
          <a:p>
            <a:pPr algn="just"/>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您的容打在或者通过复制您的文本后，在此粘贴，框中选择粘贴，并选择只保。</a:t>
            </a:r>
            <a:endParaRPr lang="en-US" sz="1200" dirty="0">
              <a:solidFill>
                <a:schemeClr val="bg1">
                  <a:lumMod val="6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25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400" fill="hold"/>
                                        <p:tgtEl>
                                          <p:spTgt spid="7"/>
                                        </p:tgtEl>
                                        <p:attrNameLst>
                                          <p:attrName>ppt_w</p:attrName>
                                        </p:attrNameLst>
                                      </p:cBhvr>
                                      <p:tavLst>
                                        <p:tav tm="0">
                                          <p:val>
                                            <p:strVal val="4*#ppt_w"/>
                                          </p:val>
                                        </p:tav>
                                        <p:tav tm="100000">
                                          <p:val>
                                            <p:strVal val="#ppt_w"/>
                                          </p:val>
                                        </p:tav>
                                      </p:tavLst>
                                    </p:anim>
                                    <p:anim calcmode="lin" valueType="num">
                                      <p:cBhvr>
                                        <p:cTn id="28" dur="40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175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400" fill="hold"/>
                                        <p:tgtEl>
                                          <p:spTgt spid="8"/>
                                        </p:tgtEl>
                                        <p:attrNameLst>
                                          <p:attrName>ppt_w</p:attrName>
                                        </p:attrNameLst>
                                      </p:cBhvr>
                                      <p:tavLst>
                                        <p:tav tm="0">
                                          <p:val>
                                            <p:strVal val="4*#ppt_w"/>
                                          </p:val>
                                        </p:tav>
                                        <p:tav tm="100000">
                                          <p:val>
                                            <p:strVal val="#ppt_w"/>
                                          </p:val>
                                        </p:tav>
                                      </p:tavLst>
                                    </p:anim>
                                    <p:anim calcmode="lin" valueType="num">
                                      <p:cBhvr>
                                        <p:cTn id="33" dur="400" fill="hold"/>
                                        <p:tgtEl>
                                          <p:spTgt spid="8"/>
                                        </p:tgtEl>
                                        <p:attrNameLst>
                                          <p:attrName>ppt_h</p:attrName>
                                        </p:attrNameLst>
                                      </p:cBhvr>
                                      <p:tavLst>
                                        <p:tav tm="0">
                                          <p:val>
                                            <p:strVal val="4*#ppt_h"/>
                                          </p:val>
                                        </p:tav>
                                        <p:tav tm="100000">
                                          <p:val>
                                            <p:strVal val="#ppt_h"/>
                                          </p:val>
                                        </p:tav>
                                      </p:tavLst>
                                    </p:anim>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5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3250"/>
                            </p:stCondLst>
                            <p:childTnLst>
                              <p:par>
                                <p:cTn id="45" presetID="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4"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50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par>
                          <p:cTn id="84" fill="hold">
                            <p:stCondLst>
                              <p:cond delay="5750"/>
                            </p:stCondLst>
                            <p:childTnLst>
                              <p:par>
                                <p:cTn id="85" presetID="2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750"/>
                                        <p:tgtEl>
                                          <p:spTgt spid="3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750"/>
                                        <p:tgtEl>
                                          <p:spTgt spid="3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750"/>
                                        <p:tgtEl>
                                          <p:spTgt spid="35"/>
                                        </p:tgtEl>
                                      </p:cBhvr>
                                    </p:animEffect>
                                  </p:childTnLst>
                                </p:cTn>
                              </p:par>
                            </p:childTnLst>
                          </p:cTn>
                        </p:par>
                        <p:par>
                          <p:cTn id="97" fill="hold">
                            <p:stCondLst>
                              <p:cond delay="6250"/>
                            </p:stCondLst>
                            <p:childTnLst>
                              <p:par>
                                <p:cTn id="98" presetID="42"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1000" fill="hold"/>
                                        <p:tgtEl>
                                          <p:spTgt spid="38"/>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16"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fltVal val="0"/>
                                          </p:val>
                                        </p:tav>
                                        <p:tav tm="100000">
                                          <p:val>
                                            <p:strVal val="#ppt_h"/>
                                          </p:val>
                                        </p:tav>
                                      </p:tavLst>
                                    </p:anim>
                                    <p:animEffect transition="in" filter="fade">
                                      <p:cBhvr>
                                        <p:cTn id="108" dur="500"/>
                                        <p:tgtEl>
                                          <p:spTgt spid="41"/>
                                        </p:tgtEl>
                                      </p:cBhvr>
                                    </p:animEffect>
                                  </p:childTnLst>
                                </p:cTn>
                              </p:par>
                            </p:childTnLst>
                          </p:cTn>
                        </p:par>
                        <p:par>
                          <p:cTn id="109" fill="hold">
                            <p:stCondLst>
                              <p:cond delay="7750"/>
                            </p:stCondLst>
                            <p:childTnLst>
                              <p:par>
                                <p:cTn id="110" presetID="42"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childTnLst>
                          </p:cTn>
                        </p:par>
                        <p:par>
                          <p:cTn id="115" fill="hold">
                            <p:stCondLst>
                              <p:cond delay="8750"/>
                            </p:stCondLst>
                            <p:childTnLst>
                              <p:par>
                                <p:cTn id="116" presetID="53" presetClass="entr" presetSubtype="16"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childTnLst>
                          </p:cTn>
                        </p:par>
                        <p:par>
                          <p:cTn id="121" fill="hold">
                            <p:stCondLst>
                              <p:cond delay="9250"/>
                            </p:stCondLst>
                            <p:childTnLst>
                              <p:par>
                                <p:cTn id="122" presetID="42" presetClass="entr" presetSubtype="0" fill="hold" nodeType="after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0250"/>
                            </p:stCondLst>
                            <p:childTnLst>
                              <p:par>
                                <p:cTn id="128" presetID="53" presetClass="entr" presetSubtype="16"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0" grpId="0" animBg="1"/>
      <p:bldP spid="11" grpId="0" animBg="1"/>
      <p:bldP spid="27" grpId="0"/>
      <p:bldP spid="28" grpId="0"/>
      <p:bldP spid="29" grpId="0"/>
      <p:bldP spid="30" grpId="0"/>
      <p:bldP spid="31" grpId="0"/>
      <p:bldP spid="32" grpId="0"/>
      <p:bldP spid="33" grpId="0"/>
      <p:bldP spid="34" grpId="0"/>
      <p:bldP spid="35" grpId="0"/>
      <p:bldP spid="36" grpId="0" animBg="1"/>
      <p:bldP spid="37" grpId="0"/>
      <p:bldP spid="41" grpId="0"/>
      <p:bldP spid="45"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027" y="447900"/>
            <a:ext cx="252028" cy="252028"/>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 name="矩形 2"/>
          <p:cNvSpPr/>
          <p:nvPr/>
        </p:nvSpPr>
        <p:spPr>
          <a:xfrm>
            <a:off x="262558" y="188640"/>
            <a:ext cx="185641" cy="185641"/>
          </a:xfrm>
          <a:prstGeom prst="rect">
            <a:avLst/>
          </a:prstGeom>
          <a:noFill/>
          <a:ln w="9525">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矩形 3"/>
          <p:cNvSpPr/>
          <p:nvPr/>
        </p:nvSpPr>
        <p:spPr>
          <a:xfrm>
            <a:off x="390001" y="260648"/>
            <a:ext cx="360040" cy="360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Shape 54"/>
          <p:cNvSpPr txBox="1"/>
          <p:nvPr/>
        </p:nvSpPr>
        <p:spPr>
          <a:xfrm>
            <a:off x="910630" y="316277"/>
            <a:ext cx="1800200"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sz="1800">
                <a:solidFill>
                  <a:srgbClr val="000000"/>
                </a:solidFill>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企业文化</a:t>
            </a:r>
            <a:endParaRPr 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301710" y="2534791"/>
            <a:ext cx="2488077" cy="2802766"/>
            <a:chOff x="6441309" y="1514754"/>
            <a:chExt cx="2325951" cy="2620134"/>
          </a:xfrm>
          <a:solidFill>
            <a:schemeClr val="bg1">
              <a:lumMod val="65000"/>
            </a:schemeClr>
          </a:solidFill>
        </p:grpSpPr>
        <p:sp>
          <p:nvSpPr>
            <p:cNvPr id="51" name="矩形 50"/>
            <p:cNvSpPr/>
            <p:nvPr/>
          </p:nvSpPr>
          <p:spPr>
            <a:xfrm rot="1992964" flipV="1">
              <a:off x="7008471" y="3146931"/>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6441309" y="1514754"/>
              <a:ext cx="2325951" cy="2620134"/>
              <a:chOff x="6441309" y="1514754"/>
              <a:chExt cx="2325951" cy="2620134"/>
            </a:xfrm>
            <a:grpFill/>
          </p:grpSpPr>
          <p:sp>
            <p:nvSpPr>
              <p:cNvPr id="53" name="圆角矩形 52"/>
              <p:cNvSpPr/>
              <p:nvPr/>
            </p:nvSpPr>
            <p:spPr>
              <a:xfrm>
                <a:off x="6441309" y="2422853"/>
                <a:ext cx="1020893"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圆角矩形 53"/>
              <p:cNvSpPr/>
              <p:nvPr/>
            </p:nvSpPr>
            <p:spPr>
              <a:xfrm>
                <a:off x="7666379" y="1514754"/>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矩形 54"/>
              <p:cNvSpPr/>
              <p:nvPr/>
            </p:nvSpPr>
            <p:spPr>
              <a:xfrm rot="19607036">
                <a:off x="7008471" y="2352906"/>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圆角矩形 55"/>
              <p:cNvSpPr/>
              <p:nvPr/>
            </p:nvSpPr>
            <p:spPr>
              <a:xfrm>
                <a:off x="7666379" y="3340860"/>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57" name="圆角矩形 56"/>
          <p:cNvSpPr/>
          <p:nvPr/>
        </p:nvSpPr>
        <p:spPr>
          <a:xfrm>
            <a:off x="6995348" y="1585728"/>
            <a:ext cx="1092053" cy="849374"/>
          </a:xfrm>
          <a:prstGeom prst="roundRect">
            <a:avLst/>
          </a:pr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圆角矩形 57"/>
          <p:cNvSpPr/>
          <p:nvPr/>
        </p:nvSpPr>
        <p:spPr>
          <a:xfrm>
            <a:off x="6995348" y="2534791"/>
            <a:ext cx="1092053" cy="849374"/>
          </a:xfrm>
          <a:prstGeom prst="round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圆角矩形 58"/>
          <p:cNvSpPr/>
          <p:nvPr/>
        </p:nvSpPr>
        <p:spPr>
          <a:xfrm>
            <a:off x="8301710" y="1585728"/>
            <a:ext cx="1092053" cy="849374"/>
          </a:xfrm>
          <a:prstGeom prst="round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0" name="圆角矩形 59"/>
          <p:cNvSpPr/>
          <p:nvPr/>
        </p:nvSpPr>
        <p:spPr>
          <a:xfrm>
            <a:off x="9612171" y="3506186"/>
            <a:ext cx="1177616" cy="849374"/>
          </a:xfrm>
          <a:prstGeom prst="round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6959302" y="4449886"/>
            <a:ext cx="2557110" cy="923330"/>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梦想成就未来的我们！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We dream of future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success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6995348" y="1585728"/>
            <a:ext cx="3794439" cy="2769833"/>
            <a:chOff x="5436096" y="627534"/>
            <a:chExt cx="3149843" cy="2299296"/>
          </a:xfrm>
          <a:solidFill>
            <a:schemeClr val="tx1">
              <a:lumMod val="75000"/>
              <a:lumOff val="25000"/>
            </a:schemeClr>
          </a:solidFill>
        </p:grpSpPr>
        <p:sp>
          <p:nvSpPr>
            <p:cNvPr id="63" name="圆角矩形 62"/>
            <p:cNvSpPr/>
            <p:nvPr/>
          </p:nvSpPr>
          <p:spPr>
            <a:xfrm>
              <a:off x="5436096" y="2221747"/>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圆角矩形 63"/>
            <p:cNvSpPr/>
            <p:nvPr/>
          </p:nvSpPr>
          <p:spPr>
            <a:xfrm>
              <a:off x="6520534" y="1415370"/>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圆角矩形 64"/>
            <p:cNvSpPr/>
            <p:nvPr/>
          </p:nvSpPr>
          <p:spPr>
            <a:xfrm>
              <a:off x="7608375" y="627534"/>
              <a:ext cx="977564"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矩形 65"/>
            <p:cNvSpPr/>
            <p:nvPr/>
          </p:nvSpPr>
          <p:spPr>
            <a:xfrm rot="19607036">
              <a:off x="5946835" y="2129089"/>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矩形 66"/>
            <p:cNvSpPr/>
            <p:nvPr/>
          </p:nvSpPr>
          <p:spPr>
            <a:xfrm rot="19607036">
              <a:off x="7113027" y="1320705"/>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8" name="Content Placeholder 2"/>
          <p:cNvSpPr txBox="1"/>
          <p:nvPr/>
        </p:nvSpPr>
        <p:spPr>
          <a:xfrm>
            <a:off x="895376" y="1556792"/>
            <a:ext cx="5559870" cy="158370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120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您的容打在这里，或者通过复制您的文本后，在此框中选择粘贴，并选择只保留文字。您的容打在这里，或者通过复制您的文本后，在此框中选择粘贴，并选择只保留文字。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9" name="组合 68"/>
          <p:cNvGrpSpPr/>
          <p:nvPr/>
        </p:nvGrpSpPr>
        <p:grpSpPr>
          <a:xfrm>
            <a:off x="2263528" y="3054876"/>
            <a:ext cx="2592287" cy="400110"/>
            <a:chOff x="4673997" y="1988840"/>
            <a:chExt cx="2592287" cy="400110"/>
          </a:xfrm>
        </p:grpSpPr>
        <p:sp>
          <p:nvSpPr>
            <p:cNvPr id="70" name="Round Same Side Corner Rectangle 48"/>
            <p:cNvSpPr/>
            <p:nvPr/>
          </p:nvSpPr>
          <p:spPr>
            <a:xfrm rot="5400000">
              <a:off x="5795837" y="892753"/>
              <a:ext cx="348608" cy="2592287"/>
            </a:xfrm>
            <a:prstGeom prst="round2Same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71" name="Rectangle 49"/>
            <p:cNvSpPr/>
            <p:nvPr/>
          </p:nvSpPr>
          <p:spPr>
            <a:xfrm>
              <a:off x="5091451" y="1988840"/>
              <a:ext cx="1762022"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添加标题内容</a:t>
              </a:r>
              <a:endParaRPr lang="en-US" sz="20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
        <p:nvSpPr>
          <p:cNvPr id="72" name="TextBox 71"/>
          <p:cNvSpPr txBox="1"/>
          <p:nvPr/>
        </p:nvSpPr>
        <p:spPr>
          <a:xfrm>
            <a:off x="1274438" y="3573016"/>
            <a:ext cx="4949530"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2263528" y="4249395"/>
            <a:ext cx="2592287" cy="400110"/>
            <a:chOff x="4673997" y="1988840"/>
            <a:chExt cx="2592287" cy="400110"/>
          </a:xfrm>
        </p:grpSpPr>
        <p:sp>
          <p:nvSpPr>
            <p:cNvPr id="74" name="Round Same Side Corner Rectangle 48"/>
            <p:cNvSpPr/>
            <p:nvPr/>
          </p:nvSpPr>
          <p:spPr>
            <a:xfrm rot="5400000">
              <a:off x="5795837" y="892753"/>
              <a:ext cx="348608" cy="2592287"/>
            </a:xfrm>
            <a:prstGeom prst="round2Same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微软雅黑" panose="020B0503020204020204" pitchFamily="34" charset="-122"/>
                <a:ea typeface="微软雅黑" panose="020B0503020204020204" pitchFamily="34" charset="-122"/>
              </a:endParaRPr>
            </a:p>
          </p:txBody>
        </p:sp>
        <p:sp>
          <p:nvSpPr>
            <p:cNvPr id="75" name="Rectangle 49"/>
            <p:cNvSpPr/>
            <p:nvPr/>
          </p:nvSpPr>
          <p:spPr>
            <a:xfrm>
              <a:off x="5091452" y="1988840"/>
              <a:ext cx="1762022"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添加标题内容</a:t>
              </a:r>
              <a:endParaRPr lang="en-US" altLang="zh-CN" sz="20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
        <p:nvSpPr>
          <p:cNvPr id="76" name="TextBox 75"/>
          <p:cNvSpPr txBox="1"/>
          <p:nvPr/>
        </p:nvSpPr>
        <p:spPr>
          <a:xfrm>
            <a:off x="1274438" y="4767535"/>
            <a:ext cx="4949530" cy="461665"/>
          </a:xfrm>
          <a:prstGeom prst="rect">
            <a:avLst/>
          </a:prstGeom>
          <a:noFill/>
        </p:spPr>
        <p:txBody>
          <a:bodyPr wrap="square" rtlCol="0">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53" presetClass="entr" presetSubtype="16" fill="hold" nodeType="withEffect">
                                  <p:stCondLst>
                                    <p:cond delay="5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par>
                                <p:cTn id="49" presetID="53" presetClass="entr" presetSubtype="16" fill="hold" nodeType="withEffect">
                                  <p:stCondLst>
                                    <p:cond delay="50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p:stCondLst>
                              <p:cond delay="1250"/>
                            </p:stCondLst>
                            <p:childTnLst>
                              <p:par>
                                <p:cTn id="55" presetID="42" presetClass="entr" presetSubtype="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par>
                          <p:cTn id="60" fill="hold">
                            <p:stCondLst>
                              <p:cond delay="225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par>
                          <p:cTn id="66" fill="hold">
                            <p:stCondLst>
                              <p:cond delay="2750"/>
                            </p:stCondLst>
                            <p:childTnLst>
                              <p:par>
                                <p:cTn id="67" presetID="42" presetClass="entr" presetSubtype="0"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3750"/>
                            </p:stCondLst>
                            <p:childTnLst>
                              <p:par>
                                <p:cTn id="73" presetID="22" presetClass="entr" presetSubtype="8"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left)">
                                      <p:cBhvr>
                                        <p:cTn id="75" dur="500"/>
                                        <p:tgtEl>
                                          <p:spTgt spid="72"/>
                                        </p:tgtEl>
                                      </p:cBhvr>
                                    </p:animEffect>
                                  </p:childTnLst>
                                </p:cTn>
                              </p:par>
                            </p:childTnLst>
                          </p:cTn>
                        </p:par>
                        <p:par>
                          <p:cTn id="76" fill="hold">
                            <p:stCondLst>
                              <p:cond delay="4250"/>
                            </p:stCondLst>
                            <p:childTnLst>
                              <p:par>
                                <p:cTn id="77" presetID="42" presetClass="entr" presetSubtype="0"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5250"/>
                            </p:stCondLst>
                            <p:childTnLst>
                              <p:par>
                                <p:cTn id="83" presetID="22" presetClass="entr" presetSubtype="8"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57" grpId="0" animBg="1"/>
      <p:bldP spid="58" grpId="0" animBg="1"/>
      <p:bldP spid="59" grpId="0" animBg="1"/>
      <p:bldP spid="60" grpId="0" animBg="1"/>
      <p:bldP spid="61" grpId="0"/>
      <p:bldP spid="68" grpId="0"/>
      <p:bldP spid="72" grpId="0"/>
      <p:bldP spid="76" grpId="0"/>
    </p:bldLst>
  </p:timing>
</p:sld>
</file>

<file path=ppt/tags/tag1.xml><?xml version="1.0" encoding="utf-8"?>
<p:tagLst xmlns:p="http://schemas.openxmlformats.org/presentationml/2006/main">
  <p:tag name="ISPRING_RESOURCE_PATHS_HASH_PRESENTER" val="5f469390dab5577338dcb6a78459cfdb501a346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9253</Words>
  <Application>WPS 演示</Application>
  <PresentationFormat>自定义</PresentationFormat>
  <Paragraphs>797</Paragraphs>
  <Slides>36</Slides>
  <Notes>36</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36</vt:i4>
      </vt:variant>
    </vt:vector>
  </HeadingPairs>
  <TitlesOfParts>
    <vt:vector size="64" baseType="lpstr">
      <vt:lpstr>Arial</vt:lpstr>
      <vt:lpstr>宋体</vt:lpstr>
      <vt:lpstr>Wingdings</vt:lpstr>
      <vt:lpstr>微软雅黑</vt:lpstr>
      <vt:lpstr>方正兰亭黑_GBK</vt:lpstr>
      <vt:lpstr>黑体</vt:lpstr>
      <vt:lpstr>Impact MT Std</vt:lpstr>
      <vt:lpstr>造字工房悦圆演示版常规体</vt:lpstr>
      <vt:lpstr>Gill Sans</vt:lpstr>
      <vt:lpstr>Open Sans Light</vt:lpstr>
      <vt:lpstr>仿宋_GB2312</vt:lpstr>
      <vt:lpstr>Meiryo UI</vt:lpstr>
      <vt:lpstr>Segoe Print</vt:lpstr>
      <vt:lpstr>Open Sans</vt:lpstr>
      <vt:lpstr>Arial</vt:lpstr>
      <vt:lpstr>Roboto condensed</vt:lpstr>
      <vt:lpstr>Arial Unicode MS</vt:lpstr>
      <vt:lpstr>Arial Unicode MS</vt:lpstr>
      <vt:lpstr>Calibri</vt:lpstr>
      <vt:lpstr>Lato Light</vt:lpstr>
      <vt:lpstr>Segoe UI</vt:lpstr>
      <vt:lpstr>Avant GardeBook</vt:lpstr>
      <vt:lpstr>Roboto Light</vt:lpstr>
      <vt:lpstr>Lato Regular</vt:lpstr>
      <vt:lpstr>Agency FB</vt:lpstr>
      <vt:lpstr>仿宋</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南蛮姑娘</cp:lastModifiedBy>
  <cp:revision>30</cp:revision>
  <dcterms:created xsi:type="dcterms:W3CDTF">2016-09-09T01:05:00Z</dcterms:created>
  <dcterms:modified xsi:type="dcterms:W3CDTF">2021-09-17T08:51:25Z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BCB937E8A0DC4AD0A6C98B2EA1FF9A4C</vt:lpwstr>
  </property>
</Properties>
</file>