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04" r:id="rId3"/>
    <p:sldId id="260" r:id="rId5"/>
    <p:sldId id="296" r:id="rId6"/>
    <p:sldId id="298" r:id="rId7"/>
    <p:sldId id="261" r:id="rId8"/>
    <p:sldId id="262" r:id="rId9"/>
    <p:sldId id="263" r:id="rId10"/>
    <p:sldId id="264" r:id="rId11"/>
    <p:sldId id="290" r:id="rId12"/>
    <p:sldId id="292" r:id="rId13"/>
    <p:sldId id="291" r:id="rId14"/>
    <p:sldId id="265" r:id="rId15"/>
    <p:sldId id="266" r:id="rId16"/>
    <p:sldId id="305" r:id="rId17"/>
    <p:sldId id="268" r:id="rId18"/>
    <p:sldId id="269" r:id="rId19"/>
    <p:sldId id="270" r:id="rId20"/>
    <p:sldId id="306" r:id="rId21"/>
    <p:sldId id="272" r:id="rId22"/>
    <p:sldId id="273" r:id="rId23"/>
    <p:sldId id="274" r:id="rId24"/>
    <p:sldId id="275" r:id="rId25"/>
    <p:sldId id="307" r:id="rId26"/>
    <p:sldId id="294" r:id="rId27"/>
    <p:sldId id="278" r:id="rId28"/>
    <p:sldId id="279" r:id="rId29"/>
    <p:sldId id="280" r:id="rId30"/>
    <p:sldId id="281" r:id="rId31"/>
    <p:sldId id="308" r:id="rId32"/>
    <p:sldId id="283" r:id="rId33"/>
    <p:sldId id="284" r:id="rId34"/>
    <p:sldId id="285" r:id="rId35"/>
    <p:sldId id="286" r:id="rId36"/>
    <p:sldId id="287" r:id="rId37"/>
    <p:sldId id="288" r:id="rId38"/>
    <p:sldId id="309" r:id="rId39"/>
  </p:sldIdLst>
  <p:sldSz cx="12195175" cy="6859270"/>
  <p:notesSz cx="6858000" cy="9144000"/>
  <p:custDataLst>
    <p:tags r:id="rId44"/>
  </p:custDataLst>
  <p:defaultTextStyle>
    <a:defPPr>
      <a:defRPr lang="zh-CN"/>
    </a:defPPr>
    <a:lvl1pPr marL="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7" autoAdjust="0"/>
    <p:restoredTop sz="94660"/>
  </p:normalViewPr>
  <p:slideViewPr>
    <p:cSldViewPr>
      <p:cViewPr varScale="1">
        <p:scale>
          <a:sx n="81" d="100"/>
          <a:sy n="81" d="100"/>
        </p:scale>
        <p:origin x="408" y="58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一季度</c:v>
                      </c:pt>
                      <c:pt idx="1">
                        <c:v>二季度</c:v>
                      </c:pt>
                      <c:pt idx="2">
                        <c:v>三季度</c:v>
                      </c:pt>
                      <c:pt idx="3">
                        <c:v>四季度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91744"/>
        <c:axId val="253285216"/>
      </c:barChart>
      <c:catAx>
        <c:axId val="2532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53285216"/>
        <c:crosses val="autoZero"/>
        <c:auto val="1"/>
        <c:lblAlgn val="ctr"/>
        <c:lblOffset val="100"/>
        <c:noMultiLvlLbl val="0"/>
      </c:catAx>
      <c:valAx>
        <c:axId val="25328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53291744"/>
        <c:crosses val="autoZero"/>
        <c:crossBetween val="between"/>
      </c:valAx>
      <c:spPr>
        <a:noFill/>
        <a:ln w="25400">
          <a:solidFill>
            <a:srgbClr val="0066CC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0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41" y="2130925"/>
            <a:ext cx="10365899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80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5" y="274703"/>
            <a:ext cx="2743915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4" y="4407922"/>
            <a:ext cx="10365899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4" y="2907387"/>
            <a:ext cx="10365899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8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3" y="1535469"/>
            <a:ext cx="539043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3" y="2175384"/>
            <a:ext cx="539043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118"/>
            <a:ext cx="4012129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5"/>
            <a:ext cx="6817442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434"/>
            <a:ext cx="4012129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2" y="4801717"/>
            <a:ext cx="731710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2" y="612922"/>
            <a:ext cx="731710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615" indent="0">
              <a:buNone/>
              <a:defRPr sz="2900"/>
            </a:lvl2pPr>
            <a:lvl3pPr marL="951865" indent="0">
              <a:buNone/>
              <a:defRPr sz="2500"/>
            </a:lvl3pPr>
            <a:lvl4pPr marL="1427480" indent="0">
              <a:buNone/>
              <a:defRPr sz="2100"/>
            </a:lvl4pPr>
            <a:lvl5pPr marL="1903730" indent="0">
              <a:buNone/>
              <a:defRPr sz="2100"/>
            </a:lvl5pPr>
            <a:lvl6pPr marL="2379345" indent="0">
              <a:buNone/>
              <a:defRPr sz="2100"/>
            </a:lvl6pPr>
            <a:lvl7pPr marL="2855595" indent="0">
              <a:buNone/>
              <a:defRPr sz="2100"/>
            </a:lvl7pPr>
            <a:lvl8pPr marL="3331210" indent="0">
              <a:buNone/>
              <a:defRPr sz="2100"/>
            </a:lvl8pPr>
            <a:lvl9pPr marL="38068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2" y="5368581"/>
            <a:ext cx="731710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60" y="274706"/>
            <a:ext cx="1097565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60" y="1600575"/>
            <a:ext cx="1097565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6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6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ctr" defTabSz="95123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430" indent="-297180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99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0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22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7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08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33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95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61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86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8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73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34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59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1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2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98609" y="-251869"/>
            <a:ext cx="5253578" cy="7111285"/>
            <a:chOff x="6798609" y="-251869"/>
            <a:chExt cx="5253578" cy="7111285"/>
          </a:xfrm>
        </p:grpSpPr>
        <p:sp>
          <p:nvSpPr>
            <p:cNvPr id="421" name="Freeform 5"/>
            <p:cNvSpPr/>
            <p:nvPr/>
          </p:nvSpPr>
          <p:spPr bwMode="auto">
            <a:xfrm rot="10800000">
              <a:off x="7731152" y="1751506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2" name="Freeform 5"/>
            <p:cNvSpPr/>
            <p:nvPr/>
          </p:nvSpPr>
          <p:spPr bwMode="auto">
            <a:xfrm rot="10800000">
              <a:off x="7731152" y="4269844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3" name="Freeform 5"/>
            <p:cNvSpPr/>
            <p:nvPr/>
          </p:nvSpPr>
          <p:spPr bwMode="auto">
            <a:xfrm rot="10800000">
              <a:off x="9919526" y="3012713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424" name="直接连接符 423"/>
            <p:cNvCxnSpPr/>
            <p:nvPr/>
          </p:nvCxnSpPr>
          <p:spPr>
            <a:xfrm>
              <a:off x="10863943" y="3431223"/>
              <a:ext cx="1188244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flipV="1">
              <a:off x="6955437" y="5111885"/>
              <a:ext cx="1008937" cy="174753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>
              <a:off x="6798609" y="-251869"/>
              <a:ext cx="1165761" cy="2019159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4" name="组合 433"/>
            <p:cNvGrpSpPr/>
            <p:nvPr/>
          </p:nvGrpSpPr>
          <p:grpSpPr>
            <a:xfrm>
              <a:off x="8059703" y="2042916"/>
              <a:ext cx="303617" cy="258274"/>
              <a:chOff x="6339462" y="3747511"/>
              <a:chExt cx="907547" cy="772010"/>
            </a:xfrm>
            <a:solidFill>
              <a:schemeClr val="accent1"/>
            </a:solidFill>
          </p:grpSpPr>
          <p:sp>
            <p:nvSpPr>
              <p:cNvPr id="435" name="Rectangle 130"/>
              <p:cNvSpPr>
                <a:spLocks noChangeArrowheads="1"/>
              </p:cNvSpPr>
              <p:nvPr/>
            </p:nvSpPr>
            <p:spPr bwMode="auto">
              <a:xfrm>
                <a:off x="6339462" y="4489161"/>
                <a:ext cx="881523" cy="303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Freeform 131"/>
              <p:cNvSpPr/>
              <p:nvPr/>
            </p:nvSpPr>
            <p:spPr bwMode="auto">
              <a:xfrm>
                <a:off x="6398014" y="4350373"/>
                <a:ext cx="123608" cy="114934"/>
              </a:xfrm>
              <a:custGeom>
                <a:avLst/>
                <a:gdLst>
                  <a:gd name="T0" fmla="*/ 43 w 48"/>
                  <a:gd name="T1" fmla="*/ 45 h 45"/>
                  <a:gd name="T2" fmla="*/ 48 w 48"/>
                  <a:gd name="T3" fmla="*/ 39 h 45"/>
                  <a:gd name="T4" fmla="*/ 48 w 48"/>
                  <a:gd name="T5" fmla="*/ 0 h 45"/>
                  <a:gd name="T6" fmla="*/ 0 w 48"/>
                  <a:gd name="T7" fmla="*/ 8 h 45"/>
                  <a:gd name="T8" fmla="*/ 0 w 48"/>
                  <a:gd name="T9" fmla="*/ 39 h 45"/>
                  <a:gd name="T10" fmla="*/ 6 w 48"/>
                  <a:gd name="T11" fmla="*/ 45 h 45"/>
                  <a:gd name="T12" fmla="*/ 43 w 48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3" y="45"/>
                    </a:moveTo>
                    <a:cubicBezTo>
                      <a:pt x="46" y="45"/>
                      <a:pt x="48" y="42"/>
                      <a:pt x="48" y="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5"/>
                      <a:pt x="12" y="7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2"/>
                      <a:pt x="3" y="45"/>
                      <a:pt x="6" y="45"/>
                    </a:cubicBezTo>
                    <a:lnTo>
                      <a:pt x="4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Freeform 132"/>
              <p:cNvSpPr/>
              <p:nvPr/>
            </p:nvSpPr>
            <p:spPr bwMode="auto">
              <a:xfrm>
                <a:off x="6557403" y="4299411"/>
                <a:ext cx="122524" cy="165896"/>
              </a:xfrm>
              <a:custGeom>
                <a:avLst/>
                <a:gdLst>
                  <a:gd name="T0" fmla="*/ 43 w 48"/>
                  <a:gd name="T1" fmla="*/ 65 h 65"/>
                  <a:gd name="T2" fmla="*/ 48 w 48"/>
                  <a:gd name="T3" fmla="*/ 59 h 65"/>
                  <a:gd name="T4" fmla="*/ 48 w 48"/>
                  <a:gd name="T5" fmla="*/ 0 h 65"/>
                  <a:gd name="T6" fmla="*/ 44 w 48"/>
                  <a:gd name="T7" fmla="*/ 2 h 65"/>
                  <a:gd name="T8" fmla="*/ 0 w 48"/>
                  <a:gd name="T9" fmla="*/ 16 h 65"/>
                  <a:gd name="T10" fmla="*/ 0 w 48"/>
                  <a:gd name="T11" fmla="*/ 59 h 65"/>
                  <a:gd name="T12" fmla="*/ 6 w 48"/>
                  <a:gd name="T13" fmla="*/ 65 h 65"/>
                  <a:gd name="T14" fmla="*/ 43 w 48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5">
                    <a:moveTo>
                      <a:pt x="43" y="65"/>
                    </a:moveTo>
                    <a:cubicBezTo>
                      <a:pt x="46" y="65"/>
                      <a:pt x="48" y="62"/>
                      <a:pt x="48" y="5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"/>
                      <a:pt x="46" y="1"/>
                      <a:pt x="44" y="2"/>
                    </a:cubicBezTo>
                    <a:cubicBezTo>
                      <a:pt x="29" y="8"/>
                      <a:pt x="14" y="13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lnTo>
                      <a:pt x="43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Freeform 133"/>
              <p:cNvSpPr/>
              <p:nvPr/>
            </p:nvSpPr>
            <p:spPr bwMode="auto">
              <a:xfrm>
                <a:off x="6715709" y="4219174"/>
                <a:ext cx="123608" cy="246133"/>
              </a:xfrm>
              <a:custGeom>
                <a:avLst/>
                <a:gdLst>
                  <a:gd name="T0" fmla="*/ 43 w 48"/>
                  <a:gd name="T1" fmla="*/ 96 h 96"/>
                  <a:gd name="T2" fmla="*/ 48 w 48"/>
                  <a:gd name="T3" fmla="*/ 90 h 96"/>
                  <a:gd name="T4" fmla="*/ 48 w 48"/>
                  <a:gd name="T5" fmla="*/ 0 h 96"/>
                  <a:gd name="T6" fmla="*/ 0 w 48"/>
                  <a:gd name="T7" fmla="*/ 25 h 96"/>
                  <a:gd name="T8" fmla="*/ 0 w 48"/>
                  <a:gd name="T9" fmla="*/ 90 h 96"/>
                  <a:gd name="T10" fmla="*/ 6 w 48"/>
                  <a:gd name="T11" fmla="*/ 96 h 96"/>
                  <a:gd name="T12" fmla="*/ 43 w 4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96">
                    <a:moveTo>
                      <a:pt x="43" y="96"/>
                    </a:moveTo>
                    <a:cubicBezTo>
                      <a:pt x="46" y="96"/>
                      <a:pt x="48" y="93"/>
                      <a:pt x="48" y="9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10"/>
                      <a:pt x="17" y="18"/>
                      <a:pt x="0" y="2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lnTo>
                      <a:pt x="4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Freeform 134"/>
              <p:cNvSpPr/>
              <p:nvPr/>
            </p:nvSpPr>
            <p:spPr bwMode="auto">
              <a:xfrm>
                <a:off x="6875099" y="4100987"/>
                <a:ext cx="123608" cy="364319"/>
              </a:xfrm>
              <a:custGeom>
                <a:avLst/>
                <a:gdLst>
                  <a:gd name="T0" fmla="*/ 43 w 48"/>
                  <a:gd name="T1" fmla="*/ 142 h 142"/>
                  <a:gd name="T2" fmla="*/ 48 w 48"/>
                  <a:gd name="T3" fmla="*/ 136 h 142"/>
                  <a:gd name="T4" fmla="*/ 48 w 48"/>
                  <a:gd name="T5" fmla="*/ 0 h 142"/>
                  <a:gd name="T6" fmla="*/ 32 w 48"/>
                  <a:gd name="T7" fmla="*/ 14 h 142"/>
                  <a:gd name="T8" fmla="*/ 0 w 48"/>
                  <a:gd name="T9" fmla="*/ 37 h 142"/>
                  <a:gd name="T10" fmla="*/ 0 w 48"/>
                  <a:gd name="T11" fmla="*/ 136 h 142"/>
                  <a:gd name="T12" fmla="*/ 6 w 48"/>
                  <a:gd name="T13" fmla="*/ 142 h 142"/>
                  <a:gd name="T14" fmla="*/ 43 w 48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3" y="142"/>
                    </a:moveTo>
                    <a:cubicBezTo>
                      <a:pt x="46" y="142"/>
                      <a:pt x="48" y="139"/>
                      <a:pt x="48" y="1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5"/>
                      <a:pt x="37" y="10"/>
                      <a:pt x="32" y="14"/>
                    </a:cubicBezTo>
                    <a:cubicBezTo>
                      <a:pt x="21" y="23"/>
                      <a:pt x="11" y="30"/>
                      <a:pt x="0" y="37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3" y="142"/>
                      <a:pt x="6" y="142"/>
                    </a:cubicBezTo>
                    <a:lnTo>
                      <a:pt x="43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Freeform 135"/>
              <p:cNvSpPr/>
              <p:nvPr/>
            </p:nvSpPr>
            <p:spPr bwMode="auto">
              <a:xfrm>
                <a:off x="7034488" y="3927502"/>
                <a:ext cx="122524" cy="537805"/>
              </a:xfrm>
              <a:custGeom>
                <a:avLst/>
                <a:gdLst>
                  <a:gd name="T0" fmla="*/ 43 w 48"/>
                  <a:gd name="T1" fmla="*/ 210 h 210"/>
                  <a:gd name="T2" fmla="*/ 48 w 48"/>
                  <a:gd name="T3" fmla="*/ 204 h 210"/>
                  <a:gd name="T4" fmla="*/ 48 w 48"/>
                  <a:gd name="T5" fmla="*/ 0 h 210"/>
                  <a:gd name="T6" fmla="*/ 0 w 48"/>
                  <a:gd name="T7" fmla="*/ 56 h 210"/>
                  <a:gd name="T8" fmla="*/ 0 w 48"/>
                  <a:gd name="T9" fmla="*/ 204 h 210"/>
                  <a:gd name="T10" fmla="*/ 6 w 48"/>
                  <a:gd name="T11" fmla="*/ 210 h 210"/>
                  <a:gd name="T12" fmla="*/ 43 w 48"/>
                  <a:gd name="T1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0">
                    <a:moveTo>
                      <a:pt x="43" y="210"/>
                    </a:moveTo>
                    <a:cubicBezTo>
                      <a:pt x="46" y="210"/>
                      <a:pt x="48" y="207"/>
                      <a:pt x="48" y="20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20"/>
                      <a:pt x="17" y="39"/>
                      <a:pt x="0" y="56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3" y="210"/>
                      <a:pt x="6" y="210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136"/>
              <p:cNvSpPr/>
              <p:nvPr/>
            </p:nvSpPr>
            <p:spPr bwMode="auto">
              <a:xfrm>
                <a:off x="6343800" y="3747511"/>
                <a:ext cx="903209" cy="587682"/>
              </a:xfrm>
              <a:custGeom>
                <a:avLst/>
                <a:gdLst>
                  <a:gd name="T0" fmla="*/ 350 w 352"/>
                  <a:gd name="T1" fmla="*/ 58 h 229"/>
                  <a:gd name="T2" fmla="*/ 335 w 352"/>
                  <a:gd name="T3" fmla="*/ 8 h 229"/>
                  <a:gd name="T4" fmla="*/ 322 w 352"/>
                  <a:gd name="T5" fmla="*/ 2 h 229"/>
                  <a:gd name="T6" fmla="*/ 273 w 352"/>
                  <a:gd name="T7" fmla="*/ 17 h 229"/>
                  <a:gd name="T8" fmla="*/ 266 w 352"/>
                  <a:gd name="T9" fmla="*/ 30 h 229"/>
                  <a:gd name="T10" fmla="*/ 279 w 352"/>
                  <a:gd name="T11" fmla="*/ 36 h 229"/>
                  <a:gd name="T12" fmla="*/ 304 w 352"/>
                  <a:gd name="T13" fmla="*/ 29 h 229"/>
                  <a:gd name="T14" fmla="*/ 219 w 352"/>
                  <a:gd name="T15" fmla="*/ 121 h 229"/>
                  <a:gd name="T16" fmla="*/ 71 w 352"/>
                  <a:gd name="T17" fmla="*/ 194 h 229"/>
                  <a:gd name="T18" fmla="*/ 0 w 352"/>
                  <a:gd name="T19" fmla="*/ 205 h 229"/>
                  <a:gd name="T20" fmla="*/ 0 w 352"/>
                  <a:gd name="T21" fmla="*/ 205 h 229"/>
                  <a:gd name="T22" fmla="*/ 0 w 352"/>
                  <a:gd name="T23" fmla="*/ 229 h 229"/>
                  <a:gd name="T24" fmla="*/ 0 w 352"/>
                  <a:gd name="T25" fmla="*/ 229 h 229"/>
                  <a:gd name="T26" fmla="*/ 125 w 352"/>
                  <a:gd name="T27" fmla="*/ 202 h 229"/>
                  <a:gd name="T28" fmla="*/ 234 w 352"/>
                  <a:gd name="T29" fmla="*/ 139 h 229"/>
                  <a:gd name="T30" fmla="*/ 324 w 352"/>
                  <a:gd name="T31" fmla="*/ 41 h 229"/>
                  <a:gd name="T32" fmla="*/ 331 w 352"/>
                  <a:gd name="T33" fmla="*/ 64 h 229"/>
                  <a:gd name="T34" fmla="*/ 344 w 352"/>
                  <a:gd name="T35" fmla="*/ 70 h 229"/>
                  <a:gd name="T36" fmla="*/ 350 w 352"/>
                  <a:gd name="T37" fmla="*/ 5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2" h="229">
                    <a:moveTo>
                      <a:pt x="350" y="58"/>
                    </a:moveTo>
                    <a:cubicBezTo>
                      <a:pt x="335" y="8"/>
                      <a:pt x="335" y="8"/>
                      <a:pt x="335" y="8"/>
                    </a:cubicBezTo>
                    <a:cubicBezTo>
                      <a:pt x="333" y="3"/>
                      <a:pt x="327" y="0"/>
                      <a:pt x="322" y="2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68" y="19"/>
                      <a:pt x="265" y="25"/>
                      <a:pt x="266" y="30"/>
                    </a:cubicBezTo>
                    <a:cubicBezTo>
                      <a:pt x="268" y="35"/>
                      <a:pt x="274" y="38"/>
                      <a:pt x="279" y="36"/>
                    </a:cubicBezTo>
                    <a:cubicBezTo>
                      <a:pt x="304" y="29"/>
                      <a:pt x="304" y="29"/>
                      <a:pt x="304" y="29"/>
                    </a:cubicBezTo>
                    <a:cubicBezTo>
                      <a:pt x="278" y="67"/>
                      <a:pt x="249" y="97"/>
                      <a:pt x="219" y="121"/>
                    </a:cubicBezTo>
                    <a:cubicBezTo>
                      <a:pt x="166" y="163"/>
                      <a:pt x="112" y="184"/>
                      <a:pt x="71" y="194"/>
                    </a:cubicBezTo>
                    <a:cubicBezTo>
                      <a:pt x="29" y="205"/>
                      <a:pt x="1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3" y="229"/>
                      <a:pt x="56" y="229"/>
                      <a:pt x="125" y="202"/>
                    </a:cubicBezTo>
                    <a:cubicBezTo>
                      <a:pt x="159" y="189"/>
                      <a:pt x="197" y="169"/>
                      <a:pt x="234" y="139"/>
                    </a:cubicBezTo>
                    <a:cubicBezTo>
                      <a:pt x="265" y="114"/>
                      <a:pt x="296" y="82"/>
                      <a:pt x="324" y="41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3" y="69"/>
                      <a:pt x="339" y="72"/>
                      <a:pt x="344" y="70"/>
                    </a:cubicBezTo>
                    <a:cubicBezTo>
                      <a:pt x="349" y="69"/>
                      <a:pt x="352" y="63"/>
                      <a:pt x="35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Freeform 137"/>
              <p:cNvSpPr/>
              <p:nvPr/>
            </p:nvSpPr>
            <p:spPr bwMode="auto">
              <a:xfrm>
                <a:off x="6375243" y="3837506"/>
                <a:ext cx="217941" cy="353477"/>
              </a:xfrm>
              <a:custGeom>
                <a:avLst/>
                <a:gdLst>
                  <a:gd name="T0" fmla="*/ 57 w 85"/>
                  <a:gd name="T1" fmla="*/ 104 h 138"/>
                  <a:gd name="T2" fmla="*/ 45 w 85"/>
                  <a:gd name="T3" fmla="*/ 108 h 138"/>
                  <a:gd name="T4" fmla="*/ 30 w 85"/>
                  <a:gd name="T5" fmla="*/ 105 h 138"/>
                  <a:gd name="T6" fmla="*/ 20 w 85"/>
                  <a:gd name="T7" fmla="*/ 100 h 138"/>
                  <a:gd name="T8" fmla="*/ 19 w 85"/>
                  <a:gd name="T9" fmla="*/ 98 h 138"/>
                  <a:gd name="T10" fmla="*/ 19 w 85"/>
                  <a:gd name="T11" fmla="*/ 98 h 138"/>
                  <a:gd name="T12" fmla="*/ 19 w 85"/>
                  <a:gd name="T13" fmla="*/ 98 h 138"/>
                  <a:gd name="T14" fmla="*/ 19 w 85"/>
                  <a:gd name="T15" fmla="*/ 97 h 138"/>
                  <a:gd name="T16" fmla="*/ 13 w 85"/>
                  <a:gd name="T17" fmla="*/ 94 h 138"/>
                  <a:gd name="T18" fmla="*/ 3 w 85"/>
                  <a:gd name="T19" fmla="*/ 101 h 138"/>
                  <a:gd name="T20" fmla="*/ 3 w 85"/>
                  <a:gd name="T21" fmla="*/ 109 h 138"/>
                  <a:gd name="T22" fmla="*/ 33 w 85"/>
                  <a:gd name="T23" fmla="*/ 125 h 138"/>
                  <a:gd name="T24" fmla="*/ 33 w 85"/>
                  <a:gd name="T25" fmla="*/ 135 h 138"/>
                  <a:gd name="T26" fmla="*/ 36 w 85"/>
                  <a:gd name="T27" fmla="*/ 138 h 138"/>
                  <a:gd name="T28" fmla="*/ 46 w 85"/>
                  <a:gd name="T29" fmla="*/ 138 h 138"/>
                  <a:gd name="T30" fmla="*/ 49 w 85"/>
                  <a:gd name="T31" fmla="*/ 135 h 138"/>
                  <a:gd name="T32" fmla="*/ 49 w 85"/>
                  <a:gd name="T33" fmla="*/ 126 h 138"/>
                  <a:gd name="T34" fmla="*/ 72 w 85"/>
                  <a:gd name="T35" fmla="*/ 118 h 138"/>
                  <a:gd name="T36" fmla="*/ 81 w 85"/>
                  <a:gd name="T37" fmla="*/ 86 h 138"/>
                  <a:gd name="T38" fmla="*/ 49 w 85"/>
                  <a:gd name="T39" fmla="*/ 62 h 138"/>
                  <a:gd name="T40" fmla="*/ 47 w 85"/>
                  <a:gd name="T41" fmla="*/ 61 h 138"/>
                  <a:gd name="T42" fmla="*/ 35 w 85"/>
                  <a:gd name="T43" fmla="*/ 56 h 138"/>
                  <a:gd name="T44" fmla="*/ 34 w 85"/>
                  <a:gd name="T45" fmla="*/ 56 h 138"/>
                  <a:gd name="T46" fmla="*/ 25 w 85"/>
                  <a:gd name="T47" fmla="*/ 49 h 138"/>
                  <a:gd name="T48" fmla="*/ 27 w 85"/>
                  <a:gd name="T49" fmla="*/ 36 h 138"/>
                  <a:gd name="T50" fmla="*/ 41 w 85"/>
                  <a:gd name="T51" fmla="*/ 31 h 138"/>
                  <a:gd name="T52" fmla="*/ 51 w 85"/>
                  <a:gd name="T53" fmla="*/ 32 h 138"/>
                  <a:gd name="T54" fmla="*/ 61 w 85"/>
                  <a:gd name="T55" fmla="*/ 39 h 138"/>
                  <a:gd name="T56" fmla="*/ 62 w 85"/>
                  <a:gd name="T57" fmla="*/ 40 h 138"/>
                  <a:gd name="T58" fmla="*/ 62 w 85"/>
                  <a:gd name="T59" fmla="*/ 40 h 138"/>
                  <a:gd name="T60" fmla="*/ 62 w 85"/>
                  <a:gd name="T61" fmla="*/ 41 h 138"/>
                  <a:gd name="T62" fmla="*/ 68 w 85"/>
                  <a:gd name="T63" fmla="*/ 44 h 138"/>
                  <a:gd name="T64" fmla="*/ 78 w 85"/>
                  <a:gd name="T65" fmla="*/ 38 h 138"/>
                  <a:gd name="T66" fmla="*/ 78 w 85"/>
                  <a:gd name="T67" fmla="*/ 29 h 138"/>
                  <a:gd name="T68" fmla="*/ 56 w 85"/>
                  <a:gd name="T69" fmla="*/ 14 h 138"/>
                  <a:gd name="T70" fmla="*/ 49 w 85"/>
                  <a:gd name="T71" fmla="*/ 13 h 138"/>
                  <a:gd name="T72" fmla="*/ 49 w 85"/>
                  <a:gd name="T73" fmla="*/ 3 h 138"/>
                  <a:gd name="T74" fmla="*/ 46 w 85"/>
                  <a:gd name="T75" fmla="*/ 0 h 138"/>
                  <a:gd name="T76" fmla="*/ 36 w 85"/>
                  <a:gd name="T77" fmla="*/ 0 h 138"/>
                  <a:gd name="T78" fmla="*/ 33 w 85"/>
                  <a:gd name="T79" fmla="*/ 3 h 138"/>
                  <a:gd name="T80" fmla="*/ 33 w 85"/>
                  <a:gd name="T81" fmla="*/ 13 h 138"/>
                  <a:gd name="T82" fmla="*/ 12 w 85"/>
                  <a:gd name="T83" fmla="*/ 24 h 138"/>
                  <a:gd name="T84" fmla="*/ 5 w 85"/>
                  <a:gd name="T85" fmla="*/ 56 h 138"/>
                  <a:gd name="T86" fmla="*/ 17 w 85"/>
                  <a:gd name="T87" fmla="*/ 68 h 138"/>
                  <a:gd name="T88" fmla="*/ 47 w 85"/>
                  <a:gd name="T89" fmla="*/ 83 h 138"/>
                  <a:gd name="T90" fmla="*/ 51 w 85"/>
                  <a:gd name="T91" fmla="*/ 85 h 138"/>
                  <a:gd name="T92" fmla="*/ 59 w 85"/>
                  <a:gd name="T93" fmla="*/ 92 h 138"/>
                  <a:gd name="T94" fmla="*/ 57 w 85"/>
                  <a:gd name="T95" fmla="*/ 10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38">
                    <a:moveTo>
                      <a:pt x="57" y="104"/>
                    </a:moveTo>
                    <a:cubicBezTo>
                      <a:pt x="54" y="107"/>
                      <a:pt x="50" y="108"/>
                      <a:pt x="45" y="108"/>
                    </a:cubicBezTo>
                    <a:cubicBezTo>
                      <a:pt x="40" y="108"/>
                      <a:pt x="35" y="107"/>
                      <a:pt x="30" y="105"/>
                    </a:cubicBezTo>
                    <a:cubicBezTo>
                      <a:pt x="27" y="104"/>
                      <a:pt x="23" y="102"/>
                      <a:pt x="20" y="100"/>
                    </a:cubicBezTo>
                    <a:cubicBezTo>
                      <a:pt x="20" y="99"/>
                      <a:pt x="20" y="99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7" y="95"/>
                      <a:pt x="15" y="94"/>
                      <a:pt x="13" y="94"/>
                    </a:cubicBezTo>
                    <a:cubicBezTo>
                      <a:pt x="9" y="94"/>
                      <a:pt x="5" y="97"/>
                      <a:pt x="3" y="101"/>
                    </a:cubicBezTo>
                    <a:cubicBezTo>
                      <a:pt x="1" y="104"/>
                      <a:pt x="1" y="107"/>
                      <a:pt x="3" y="109"/>
                    </a:cubicBezTo>
                    <a:cubicBezTo>
                      <a:pt x="8" y="118"/>
                      <a:pt x="21" y="123"/>
                      <a:pt x="33" y="12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37"/>
                      <a:pt x="35" y="138"/>
                      <a:pt x="3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9" y="137"/>
                      <a:pt x="49" y="135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59" y="125"/>
                      <a:pt x="67" y="122"/>
                      <a:pt x="72" y="118"/>
                    </a:cubicBezTo>
                    <a:cubicBezTo>
                      <a:pt x="81" y="109"/>
                      <a:pt x="85" y="97"/>
                      <a:pt x="81" y="86"/>
                    </a:cubicBezTo>
                    <a:cubicBezTo>
                      <a:pt x="77" y="74"/>
                      <a:pt x="61" y="67"/>
                      <a:pt x="49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59"/>
                      <a:pt x="37" y="57"/>
                      <a:pt x="35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0" y="54"/>
                      <a:pt x="27" y="52"/>
                      <a:pt x="25" y="49"/>
                    </a:cubicBezTo>
                    <a:cubicBezTo>
                      <a:pt x="23" y="45"/>
                      <a:pt x="23" y="39"/>
                      <a:pt x="27" y="36"/>
                    </a:cubicBezTo>
                    <a:cubicBezTo>
                      <a:pt x="32" y="32"/>
                      <a:pt x="37" y="31"/>
                      <a:pt x="41" y="31"/>
                    </a:cubicBezTo>
                    <a:cubicBezTo>
                      <a:pt x="44" y="31"/>
                      <a:pt x="48" y="31"/>
                      <a:pt x="51" y="32"/>
                    </a:cubicBezTo>
                    <a:cubicBezTo>
                      <a:pt x="54" y="33"/>
                      <a:pt x="58" y="36"/>
                      <a:pt x="61" y="39"/>
                    </a:cubicBezTo>
                    <a:cubicBezTo>
                      <a:pt x="61" y="39"/>
                      <a:pt x="61" y="39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4" y="43"/>
                      <a:pt x="66" y="44"/>
                      <a:pt x="68" y="44"/>
                    </a:cubicBezTo>
                    <a:cubicBezTo>
                      <a:pt x="72" y="44"/>
                      <a:pt x="76" y="41"/>
                      <a:pt x="78" y="38"/>
                    </a:cubicBezTo>
                    <a:cubicBezTo>
                      <a:pt x="80" y="35"/>
                      <a:pt x="80" y="32"/>
                      <a:pt x="78" y="29"/>
                    </a:cubicBezTo>
                    <a:cubicBezTo>
                      <a:pt x="74" y="22"/>
                      <a:pt x="64" y="17"/>
                      <a:pt x="56" y="14"/>
                    </a:cubicBezTo>
                    <a:cubicBezTo>
                      <a:pt x="54" y="14"/>
                      <a:pt x="51" y="13"/>
                      <a:pt x="49" y="1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3" y="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5" y="15"/>
                      <a:pt x="17" y="18"/>
                      <a:pt x="12" y="24"/>
                    </a:cubicBezTo>
                    <a:cubicBezTo>
                      <a:pt x="3" y="32"/>
                      <a:pt x="0" y="45"/>
                      <a:pt x="5" y="56"/>
                    </a:cubicBezTo>
                    <a:cubicBezTo>
                      <a:pt x="8" y="62"/>
                      <a:pt x="12" y="66"/>
                      <a:pt x="17" y="68"/>
                    </a:cubicBezTo>
                    <a:cubicBezTo>
                      <a:pt x="20" y="70"/>
                      <a:pt x="38" y="79"/>
                      <a:pt x="47" y="83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5" y="87"/>
                      <a:pt x="58" y="89"/>
                      <a:pt x="59" y="92"/>
                    </a:cubicBezTo>
                    <a:cubicBezTo>
                      <a:pt x="61" y="96"/>
                      <a:pt x="60" y="102"/>
                      <a:pt x="5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8062201" y="4560896"/>
              <a:ext cx="300352" cy="258999"/>
              <a:chOff x="3548515" y="964154"/>
              <a:chExt cx="897787" cy="774179"/>
            </a:xfrm>
            <a:solidFill>
              <a:schemeClr val="accent2"/>
            </a:solidFill>
          </p:grpSpPr>
          <p:sp>
            <p:nvSpPr>
              <p:cNvPr id="444" name="Freeform 222"/>
              <p:cNvSpPr/>
              <p:nvPr/>
            </p:nvSpPr>
            <p:spPr bwMode="auto">
              <a:xfrm>
                <a:off x="3548515" y="964154"/>
                <a:ext cx="897787" cy="774179"/>
              </a:xfrm>
              <a:custGeom>
                <a:avLst/>
                <a:gdLst>
                  <a:gd name="T0" fmla="*/ 28 w 828"/>
                  <a:gd name="T1" fmla="*/ 686 h 714"/>
                  <a:gd name="T2" fmla="*/ 28 w 828"/>
                  <a:gd name="T3" fmla="*/ 605 h 714"/>
                  <a:gd name="T4" fmla="*/ 66 w 828"/>
                  <a:gd name="T5" fmla="*/ 605 h 714"/>
                  <a:gd name="T6" fmla="*/ 66 w 828"/>
                  <a:gd name="T7" fmla="*/ 577 h 714"/>
                  <a:gd name="T8" fmla="*/ 28 w 828"/>
                  <a:gd name="T9" fmla="*/ 577 h 714"/>
                  <a:gd name="T10" fmla="*/ 28 w 828"/>
                  <a:gd name="T11" fmla="*/ 435 h 714"/>
                  <a:gd name="T12" fmla="*/ 66 w 828"/>
                  <a:gd name="T13" fmla="*/ 435 h 714"/>
                  <a:gd name="T14" fmla="*/ 66 w 828"/>
                  <a:gd name="T15" fmla="*/ 407 h 714"/>
                  <a:gd name="T16" fmla="*/ 28 w 828"/>
                  <a:gd name="T17" fmla="*/ 407 h 714"/>
                  <a:gd name="T18" fmla="*/ 28 w 828"/>
                  <a:gd name="T19" fmla="*/ 265 h 714"/>
                  <a:gd name="T20" fmla="*/ 66 w 828"/>
                  <a:gd name="T21" fmla="*/ 265 h 714"/>
                  <a:gd name="T22" fmla="*/ 66 w 828"/>
                  <a:gd name="T23" fmla="*/ 236 h 714"/>
                  <a:gd name="T24" fmla="*/ 28 w 828"/>
                  <a:gd name="T25" fmla="*/ 236 h 714"/>
                  <a:gd name="T26" fmla="*/ 28 w 828"/>
                  <a:gd name="T27" fmla="*/ 94 h 714"/>
                  <a:gd name="T28" fmla="*/ 66 w 828"/>
                  <a:gd name="T29" fmla="*/ 94 h 714"/>
                  <a:gd name="T30" fmla="*/ 66 w 828"/>
                  <a:gd name="T31" fmla="*/ 66 h 714"/>
                  <a:gd name="T32" fmla="*/ 28 w 828"/>
                  <a:gd name="T33" fmla="*/ 66 h 714"/>
                  <a:gd name="T34" fmla="*/ 28 w 828"/>
                  <a:gd name="T35" fmla="*/ 0 h 714"/>
                  <a:gd name="T36" fmla="*/ 0 w 828"/>
                  <a:gd name="T37" fmla="*/ 0 h 714"/>
                  <a:gd name="T38" fmla="*/ 0 w 828"/>
                  <a:gd name="T39" fmla="*/ 714 h 714"/>
                  <a:gd name="T40" fmla="*/ 828 w 828"/>
                  <a:gd name="T41" fmla="*/ 714 h 714"/>
                  <a:gd name="T42" fmla="*/ 828 w 828"/>
                  <a:gd name="T43" fmla="*/ 686 h 714"/>
                  <a:gd name="T44" fmla="*/ 28 w 828"/>
                  <a:gd name="T45" fmla="*/ 68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8" h="714">
                    <a:moveTo>
                      <a:pt x="28" y="686"/>
                    </a:moveTo>
                    <a:lnTo>
                      <a:pt x="28" y="605"/>
                    </a:lnTo>
                    <a:lnTo>
                      <a:pt x="66" y="605"/>
                    </a:lnTo>
                    <a:lnTo>
                      <a:pt x="66" y="577"/>
                    </a:lnTo>
                    <a:lnTo>
                      <a:pt x="28" y="577"/>
                    </a:lnTo>
                    <a:lnTo>
                      <a:pt x="28" y="435"/>
                    </a:lnTo>
                    <a:lnTo>
                      <a:pt x="66" y="435"/>
                    </a:lnTo>
                    <a:lnTo>
                      <a:pt x="66" y="407"/>
                    </a:lnTo>
                    <a:lnTo>
                      <a:pt x="28" y="407"/>
                    </a:lnTo>
                    <a:lnTo>
                      <a:pt x="28" y="265"/>
                    </a:lnTo>
                    <a:lnTo>
                      <a:pt x="66" y="265"/>
                    </a:lnTo>
                    <a:lnTo>
                      <a:pt x="66" y="236"/>
                    </a:lnTo>
                    <a:lnTo>
                      <a:pt x="28" y="236"/>
                    </a:lnTo>
                    <a:lnTo>
                      <a:pt x="28" y="94"/>
                    </a:lnTo>
                    <a:lnTo>
                      <a:pt x="66" y="94"/>
                    </a:lnTo>
                    <a:lnTo>
                      <a:pt x="66" y="66"/>
                    </a:lnTo>
                    <a:lnTo>
                      <a:pt x="28" y="6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714"/>
                    </a:lnTo>
                    <a:lnTo>
                      <a:pt x="828" y="714"/>
                    </a:lnTo>
                    <a:lnTo>
                      <a:pt x="828" y="686"/>
                    </a:lnTo>
                    <a:lnTo>
                      <a:pt x="28" y="6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Freeform 223"/>
              <p:cNvSpPr/>
              <p:nvPr/>
            </p:nvSpPr>
            <p:spPr bwMode="auto">
              <a:xfrm>
                <a:off x="3681882" y="1381603"/>
                <a:ext cx="125777" cy="303599"/>
              </a:xfrm>
              <a:custGeom>
                <a:avLst/>
                <a:gdLst>
                  <a:gd name="T0" fmla="*/ 6 w 49"/>
                  <a:gd name="T1" fmla="*/ 118 h 118"/>
                  <a:gd name="T2" fmla="*/ 43 w 49"/>
                  <a:gd name="T3" fmla="*/ 118 h 118"/>
                  <a:gd name="T4" fmla="*/ 49 w 49"/>
                  <a:gd name="T5" fmla="*/ 112 h 118"/>
                  <a:gd name="T6" fmla="*/ 49 w 49"/>
                  <a:gd name="T7" fmla="*/ 6 h 118"/>
                  <a:gd name="T8" fmla="*/ 43 w 49"/>
                  <a:gd name="T9" fmla="*/ 0 h 118"/>
                  <a:gd name="T10" fmla="*/ 6 w 49"/>
                  <a:gd name="T11" fmla="*/ 0 h 118"/>
                  <a:gd name="T12" fmla="*/ 0 w 49"/>
                  <a:gd name="T13" fmla="*/ 6 h 118"/>
                  <a:gd name="T14" fmla="*/ 0 w 49"/>
                  <a:gd name="T15" fmla="*/ 112 h 118"/>
                  <a:gd name="T16" fmla="*/ 6 w 49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18">
                    <a:moveTo>
                      <a:pt x="6" y="118"/>
                    </a:moveTo>
                    <a:cubicBezTo>
                      <a:pt x="43" y="118"/>
                      <a:pt x="43" y="118"/>
                      <a:pt x="43" y="118"/>
                    </a:cubicBezTo>
                    <a:cubicBezTo>
                      <a:pt x="46" y="118"/>
                      <a:pt x="49" y="115"/>
                      <a:pt x="49" y="112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3" y="118"/>
                      <a:pt x="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224"/>
              <p:cNvSpPr/>
              <p:nvPr/>
            </p:nvSpPr>
            <p:spPr bwMode="auto">
              <a:xfrm>
                <a:off x="3879222" y="1274259"/>
                <a:ext cx="123608" cy="410944"/>
              </a:xfrm>
              <a:custGeom>
                <a:avLst/>
                <a:gdLst>
                  <a:gd name="T0" fmla="*/ 5 w 48"/>
                  <a:gd name="T1" fmla="*/ 160 h 160"/>
                  <a:gd name="T2" fmla="*/ 43 w 48"/>
                  <a:gd name="T3" fmla="*/ 160 h 160"/>
                  <a:gd name="T4" fmla="*/ 48 w 48"/>
                  <a:gd name="T5" fmla="*/ 154 h 160"/>
                  <a:gd name="T6" fmla="*/ 48 w 48"/>
                  <a:gd name="T7" fmla="*/ 6 h 160"/>
                  <a:gd name="T8" fmla="*/ 43 w 48"/>
                  <a:gd name="T9" fmla="*/ 0 h 160"/>
                  <a:gd name="T10" fmla="*/ 5 w 48"/>
                  <a:gd name="T11" fmla="*/ 0 h 160"/>
                  <a:gd name="T12" fmla="*/ 0 w 48"/>
                  <a:gd name="T13" fmla="*/ 6 h 160"/>
                  <a:gd name="T14" fmla="*/ 0 w 48"/>
                  <a:gd name="T15" fmla="*/ 154 h 160"/>
                  <a:gd name="T16" fmla="*/ 5 w 4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0">
                    <a:moveTo>
                      <a:pt x="5" y="160"/>
                    </a:move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60"/>
                      <a:pt x="48" y="157"/>
                      <a:pt x="48" y="15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60"/>
                      <a:pt x="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Freeform 225"/>
              <p:cNvSpPr/>
              <p:nvPr/>
            </p:nvSpPr>
            <p:spPr bwMode="auto">
              <a:xfrm>
                <a:off x="4074393" y="1166915"/>
                <a:ext cx="125777" cy="518288"/>
              </a:xfrm>
              <a:custGeom>
                <a:avLst/>
                <a:gdLst>
                  <a:gd name="T0" fmla="*/ 6 w 49"/>
                  <a:gd name="T1" fmla="*/ 202 h 202"/>
                  <a:gd name="T2" fmla="*/ 43 w 49"/>
                  <a:gd name="T3" fmla="*/ 202 h 202"/>
                  <a:gd name="T4" fmla="*/ 49 w 49"/>
                  <a:gd name="T5" fmla="*/ 196 h 202"/>
                  <a:gd name="T6" fmla="*/ 49 w 49"/>
                  <a:gd name="T7" fmla="*/ 5 h 202"/>
                  <a:gd name="T8" fmla="*/ 43 w 49"/>
                  <a:gd name="T9" fmla="*/ 0 h 202"/>
                  <a:gd name="T10" fmla="*/ 6 w 49"/>
                  <a:gd name="T11" fmla="*/ 0 h 202"/>
                  <a:gd name="T12" fmla="*/ 0 w 49"/>
                  <a:gd name="T13" fmla="*/ 5 h 202"/>
                  <a:gd name="T14" fmla="*/ 0 w 49"/>
                  <a:gd name="T15" fmla="*/ 196 h 202"/>
                  <a:gd name="T16" fmla="*/ 6 w 49"/>
                  <a:gd name="T1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02">
                    <a:moveTo>
                      <a:pt x="6" y="202"/>
                    </a:moveTo>
                    <a:cubicBezTo>
                      <a:pt x="43" y="202"/>
                      <a:pt x="43" y="202"/>
                      <a:pt x="43" y="202"/>
                    </a:cubicBezTo>
                    <a:cubicBezTo>
                      <a:pt x="46" y="202"/>
                      <a:pt x="49" y="199"/>
                      <a:pt x="49" y="196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99"/>
                      <a:pt x="3" y="202"/>
                      <a:pt x="6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226"/>
              <p:cNvSpPr/>
              <p:nvPr/>
            </p:nvSpPr>
            <p:spPr bwMode="auto">
              <a:xfrm>
                <a:off x="4271732" y="1058486"/>
                <a:ext cx="125777" cy="626716"/>
              </a:xfrm>
              <a:custGeom>
                <a:avLst/>
                <a:gdLst>
                  <a:gd name="T0" fmla="*/ 6 w 49"/>
                  <a:gd name="T1" fmla="*/ 244 h 244"/>
                  <a:gd name="T2" fmla="*/ 43 w 49"/>
                  <a:gd name="T3" fmla="*/ 244 h 244"/>
                  <a:gd name="T4" fmla="*/ 49 w 49"/>
                  <a:gd name="T5" fmla="*/ 238 h 244"/>
                  <a:gd name="T6" fmla="*/ 49 w 49"/>
                  <a:gd name="T7" fmla="*/ 5 h 244"/>
                  <a:gd name="T8" fmla="*/ 43 w 49"/>
                  <a:gd name="T9" fmla="*/ 0 h 244"/>
                  <a:gd name="T10" fmla="*/ 6 w 49"/>
                  <a:gd name="T11" fmla="*/ 0 h 244"/>
                  <a:gd name="T12" fmla="*/ 0 w 49"/>
                  <a:gd name="T13" fmla="*/ 5 h 244"/>
                  <a:gd name="T14" fmla="*/ 0 w 49"/>
                  <a:gd name="T15" fmla="*/ 238 h 244"/>
                  <a:gd name="T16" fmla="*/ 6 w 49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44">
                    <a:moveTo>
                      <a:pt x="6" y="244"/>
                    </a:moveTo>
                    <a:cubicBezTo>
                      <a:pt x="43" y="244"/>
                      <a:pt x="43" y="244"/>
                      <a:pt x="43" y="244"/>
                    </a:cubicBezTo>
                    <a:cubicBezTo>
                      <a:pt x="46" y="244"/>
                      <a:pt x="49" y="241"/>
                      <a:pt x="49" y="23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4"/>
                      <a:pt x="6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9" name="组合 448"/>
            <p:cNvGrpSpPr/>
            <p:nvPr/>
          </p:nvGrpSpPr>
          <p:grpSpPr>
            <a:xfrm>
              <a:off x="10240844" y="3302449"/>
              <a:ext cx="300352" cy="257548"/>
              <a:chOff x="3546346" y="2339026"/>
              <a:chExt cx="897787" cy="769842"/>
            </a:xfrm>
            <a:solidFill>
              <a:schemeClr val="accent3"/>
            </a:solidFill>
          </p:grpSpPr>
          <p:sp>
            <p:nvSpPr>
              <p:cNvPr id="450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新年计划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1" name="文本框 27"/>
          <p:cNvSpPr txBox="1"/>
          <p:nvPr/>
        </p:nvSpPr>
        <p:spPr>
          <a:xfrm>
            <a:off x="1826357" y="3870476"/>
            <a:ext cx="49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造字工房典黑（非商用）常规体" pitchFamily="2" charset="-122"/>
                <a:ea typeface="造字工房典黑（非商用）常规体" pitchFamily="2" charset="-122"/>
              </a:rPr>
              <a:t>BUSINESS POWERPOINT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 smtClean="0">
                <a:solidFill>
                  <a:srgbClr val="0070C0"/>
                </a:solidFill>
                <a:latin typeface="ITC Avant Garde Std Md" panose="020B0602020202020204" pitchFamily="34" charset="0"/>
                <a:ea typeface="造字工房典黑（非商用）常规体" pitchFamily="2" charset="-122"/>
              </a:rPr>
              <a:t>20XX</a:t>
            </a:r>
            <a:endParaRPr lang="zh-CN" altLang="en-US" sz="8000" dirty="0">
              <a:solidFill>
                <a:srgbClr val="0070C0"/>
              </a:solidFill>
              <a:latin typeface="ITC Avant Garde Std Md" panose="020B0602020202020204" pitchFamily="34" charset="0"/>
              <a:ea typeface="造字工房典黑（非商用）常规体" pitchFamily="2" charset="-122"/>
            </a:endParaRP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87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  <p:bldP spid="4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9000" y="189439"/>
            <a:ext cx="5472607" cy="646331"/>
            <a:chOff x="432446" y="189434"/>
            <a:chExt cx="547260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Enterprise honor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446" y="189434"/>
              <a:ext cx="2304255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企业荣誉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六边形 74"/>
          <p:cNvSpPr/>
          <p:nvPr/>
        </p:nvSpPr>
        <p:spPr>
          <a:xfrm>
            <a:off x="3721323" y="4437906"/>
            <a:ext cx="1419998" cy="122413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6" name="六边形 75"/>
          <p:cNvSpPr/>
          <p:nvPr/>
        </p:nvSpPr>
        <p:spPr>
          <a:xfrm>
            <a:off x="4615082" y="2493691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1826233" y="1989634"/>
            <a:ext cx="3191234" cy="2751064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1"/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143127" y="3162377"/>
            <a:ext cx="4283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508"/>
          <p:cNvSpPr/>
          <p:nvPr/>
        </p:nvSpPr>
        <p:spPr bwMode="auto">
          <a:xfrm>
            <a:off x="7321727" y="274104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7321727" y="274104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61687" y="2479754"/>
            <a:ext cx="3993649" cy="427976"/>
            <a:chOff x="6625133" y="1829068"/>
            <a:chExt cx="3993649" cy="427976"/>
          </a:xfrm>
        </p:grpSpPr>
        <p:sp>
          <p:nvSpPr>
            <p:cNvPr id="91" name="Freeform 512"/>
            <p:cNvSpPr/>
            <p:nvPr/>
          </p:nvSpPr>
          <p:spPr bwMode="auto">
            <a:xfrm>
              <a:off x="6625133" y="1923669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7" y="1829068"/>
              <a:ext cx="3777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资质荣誉</a:t>
              </a:r>
              <a:endPara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六边形 76"/>
          <p:cNvSpPr/>
          <p:nvPr/>
        </p:nvSpPr>
        <p:spPr>
          <a:xfrm>
            <a:off x="1214644" y="3918636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6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89" y="189439"/>
            <a:ext cx="5096632" cy="646331"/>
            <a:chOff x="360439" y="189434"/>
            <a:chExt cx="5096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Product distribution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9" y="189434"/>
              <a:ext cx="260985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产品分布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8948878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948878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48878" y="4552693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565698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KSO_Shape"/>
          <p:cNvGrpSpPr/>
          <p:nvPr/>
        </p:nvGrpSpPr>
        <p:grpSpPr bwMode="auto">
          <a:xfrm>
            <a:off x="2137151" y="1197550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7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8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9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0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3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8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0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1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3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4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5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6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7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8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9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52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53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6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7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8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9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0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1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2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3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4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5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6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13318" y="3229746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24533" y="4221882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907704" y="3912657"/>
            <a:ext cx="529350" cy="521196"/>
            <a:chOff x="1199239" y="4144074"/>
            <a:chExt cx="529350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199239" y="4229550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1476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19287" y="4221882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888694" y="4155315"/>
            <a:ext cx="525640" cy="521196"/>
            <a:chOff x="1202949" y="4144074"/>
            <a:chExt cx="525640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02949" y="4234960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545861" y="2061642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172014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4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545861" y="3282407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545861" y="461386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719115" y="5160113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4" grpId="0"/>
      <p:bldP spid="156" grpId="0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7553325" cy="646331"/>
            <a:chOff x="360437" y="189434"/>
            <a:chExt cx="7553325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96083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92687" y="405334"/>
              <a:ext cx="352107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Compared with the same period last year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381471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与去年同期比较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921123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89675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900 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组合 24"/>
          <p:cNvGrpSpPr/>
          <p:nvPr/>
        </p:nvGrpSpPr>
        <p:grpSpPr bwMode="auto">
          <a:xfrm>
            <a:off x="2115254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337" y="2195260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1988361" y="2195256"/>
              <a:ext cx="2059940" cy="101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  <a:endParaRPr lang="zh-CN" altLang="en-US" sz="26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28451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66CC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24"/>
          <p:cNvGrpSpPr/>
          <p:nvPr/>
        </p:nvGrpSpPr>
        <p:grpSpPr bwMode="auto">
          <a:xfrm>
            <a:off x="7083807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20890" y="2195260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6956912" y="2195256"/>
              <a:ext cx="2059940" cy="101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39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  <a:endParaRPr lang="zh-CN" altLang="en-US" sz="26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66CC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105836" y="3735901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8" name="椭圆 77"/>
          <p:cNvSpPr/>
          <p:nvPr/>
        </p:nvSpPr>
        <p:spPr>
          <a:xfrm>
            <a:off x="9420465" y="2912079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1" y="189439"/>
            <a:ext cx="6551017" cy="646331"/>
            <a:chOff x="360437" y="189434"/>
            <a:chExt cx="655101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536901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9248" y="303833"/>
              <a:ext cx="187220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Department main work content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461695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部门主要工作内容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7"/>
          <p:cNvSpPr/>
          <p:nvPr/>
        </p:nvSpPr>
        <p:spPr>
          <a:xfrm>
            <a:off x="2254576" y="3587307"/>
            <a:ext cx="5141913" cy="1209675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821564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/>
          <p:nvPr/>
        </p:nvGrpSpPr>
        <p:grpSpPr bwMode="auto">
          <a:xfrm>
            <a:off x="377539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0" name="组合 87"/>
          <p:cNvGrpSpPr/>
          <p:nvPr/>
        </p:nvGrpSpPr>
        <p:grpSpPr bwMode="auto">
          <a:xfrm>
            <a:off x="159473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4" name="组合 87"/>
          <p:cNvGrpSpPr/>
          <p:nvPr/>
        </p:nvGrpSpPr>
        <p:grpSpPr bwMode="auto">
          <a:xfrm>
            <a:off x="302735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7" name="组合 87"/>
          <p:cNvGrpSpPr/>
          <p:nvPr/>
        </p:nvGrpSpPr>
        <p:grpSpPr bwMode="auto">
          <a:xfrm>
            <a:off x="516148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0" name="组合 87"/>
          <p:cNvGrpSpPr/>
          <p:nvPr/>
        </p:nvGrpSpPr>
        <p:grpSpPr bwMode="auto">
          <a:xfrm>
            <a:off x="680398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4184383" y="1991380"/>
            <a:ext cx="131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endParaRPr lang="zh-CN" altLang="en-US" sz="36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5"/>
          <p:cNvSpPr txBox="1"/>
          <p:nvPr/>
        </p:nvSpPr>
        <p:spPr>
          <a:xfrm>
            <a:off x="1544985" y="2896126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zh-CN" altLang="en-US" sz="24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5"/>
          <p:cNvSpPr txBox="1"/>
          <p:nvPr/>
        </p:nvSpPr>
        <p:spPr>
          <a:xfrm>
            <a:off x="2963736" y="4293894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部门</a:t>
            </a:r>
            <a:endParaRPr lang="zh-CN" altLang="en-US" dirty="0"/>
          </a:p>
        </p:txBody>
      </p:sp>
      <p:sp>
        <p:nvSpPr>
          <p:cNvPr id="106" name="文本框 5"/>
          <p:cNvSpPr txBox="1"/>
          <p:nvPr/>
        </p:nvSpPr>
        <p:spPr>
          <a:xfrm>
            <a:off x="5161486" y="4408293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部门</a:t>
            </a:r>
            <a:endParaRPr lang="zh-CN" altLang="en-US" dirty="0"/>
          </a:p>
        </p:txBody>
      </p:sp>
      <p:sp>
        <p:nvSpPr>
          <p:cNvPr id="107" name="文本框 5"/>
          <p:cNvSpPr txBox="1"/>
          <p:nvPr/>
        </p:nvSpPr>
        <p:spPr>
          <a:xfrm>
            <a:off x="6745663" y="3256165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部门</a:t>
            </a:r>
            <a:endParaRPr lang="zh-CN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273051" y="3933850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963827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35113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86891" y="4246872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049913" y="292573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33895" y="2382608"/>
            <a:ext cx="2655625" cy="400110"/>
            <a:chOff x="8497341" y="2382609"/>
            <a:chExt cx="2655625" cy="400111"/>
          </a:xfrm>
        </p:grpSpPr>
        <p:sp>
          <p:nvSpPr>
            <p:cNvPr id="116" name="Freeform 512"/>
            <p:cNvSpPr/>
            <p:nvPr/>
          </p:nvSpPr>
          <p:spPr bwMode="auto">
            <a:xfrm>
              <a:off x="8497341" y="2477211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8" y="2382609"/>
              <a:ext cx="2512498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各部门内容情况</a:t>
              </a:r>
              <a:endParaRPr lang="zh-CN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049913" y="3528804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点击此处添加部门情况</a:t>
            </a:r>
            <a:endParaRPr lang="en-US" altLang="zh-CN" sz="1200" dirty="0"/>
          </a:p>
          <a:p>
            <a:r>
              <a:rPr lang="zh-CN" altLang="en-US" sz="1200" dirty="0"/>
              <a:t>点击此处添加内容</a:t>
            </a:r>
            <a:endParaRPr lang="zh-CN" alt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9049913" y="4176876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点击此处添加部门情况</a:t>
            </a:r>
            <a:endParaRPr lang="en-US" altLang="zh-CN" sz="1200" dirty="0"/>
          </a:p>
          <a:p>
            <a:r>
              <a:rPr lang="zh-CN" altLang="en-US" sz="1200" dirty="0"/>
              <a:t>点击此处添加内容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9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02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87" y="189439"/>
            <a:ext cx="6824826" cy="646331"/>
            <a:chOff x="360437" y="189434"/>
            <a:chExt cx="682482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4648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694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Important issues in 2017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28362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2016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</a:t>
              </a:r>
              <a:r>
                <a:rPr lang="zh-CN" altLang="en-US" sz="3600" dirty="0">
                  <a:solidFill>
                    <a:srgbClr val="0070C0"/>
                  </a:solidFill>
                </a:rPr>
                <a:t>重要事项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977910" y="2133651"/>
            <a:ext cx="2349967" cy="981109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1993131" y="1629598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87"/>
          <p:cNvGrpSpPr/>
          <p:nvPr/>
        </p:nvGrpSpPr>
        <p:grpSpPr bwMode="auto">
          <a:xfrm>
            <a:off x="127305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3" name="组合 87"/>
          <p:cNvGrpSpPr/>
          <p:nvPr/>
        </p:nvGrpSpPr>
        <p:grpSpPr bwMode="auto">
          <a:xfrm>
            <a:off x="472943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6" name="组合 87"/>
          <p:cNvGrpSpPr/>
          <p:nvPr/>
        </p:nvGrpSpPr>
        <p:grpSpPr bwMode="auto">
          <a:xfrm>
            <a:off x="314525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77910" y="3299280"/>
            <a:ext cx="2349967" cy="981109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977910" y="4527054"/>
            <a:ext cx="2349967" cy="981109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15390" y="2069479"/>
            <a:ext cx="1845138" cy="1163459"/>
            <a:chOff x="1278840" y="2069476"/>
            <a:chExt cx="1845138" cy="1163458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5940" y="2213493"/>
            <a:ext cx="1845138" cy="1319668"/>
            <a:chOff x="5059390" y="2213492"/>
            <a:chExt cx="1845138" cy="1319668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0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800" dirty="0"/>
                <a:t>标题</a:t>
              </a:r>
              <a:r>
                <a:rPr lang="en-US" altLang="zh-CN" sz="2800" dirty="0"/>
                <a:t>2</a:t>
              </a:r>
              <a:endParaRPr lang="zh-CN" altLang="en-US" sz="2800" dirty="0"/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72329" y="4812654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544906" cy="646331"/>
            <a:chOff x="360437" y="189434"/>
            <a:chExt cx="754490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130606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702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overall work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96855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2017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年整体工作情况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57028" y="1742208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721" y="1942808"/>
              <a:ext cx="3102576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16" y="1928035"/>
              <a:ext cx="3143526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215" y="1889913"/>
              <a:ext cx="3259631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rot="16200000" flipH="1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9" name="矩形 78"/>
            <p:cNvSpPr/>
            <p:nvPr/>
          </p:nvSpPr>
          <p:spPr>
            <a:xfrm rot="16200000" flipH="1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56878" y="4581922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468405" y="4581922"/>
            <a:ext cx="2620431" cy="1109350"/>
            <a:chOff x="8641357" y="2133650"/>
            <a:chExt cx="2620431" cy="1109350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96044" y="4581922"/>
            <a:ext cx="2620431" cy="1109350"/>
            <a:chOff x="8641357" y="2133650"/>
            <a:chExt cx="2620431" cy="1109350"/>
          </a:xfrm>
        </p:grpSpPr>
        <p:sp>
          <p:nvSpPr>
            <p:cNvPr id="89" name="TextBox 8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4983" y="189439"/>
            <a:ext cx="6751111" cy="646331"/>
            <a:chOff x="288429" y="189434"/>
            <a:chExt cx="6751111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To complete the project in 2017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29" y="189434"/>
              <a:ext cx="452157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2017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</a:t>
              </a:r>
              <a:r>
                <a:rPr lang="zh-CN" altLang="en-US" sz="3600" dirty="0">
                  <a:solidFill>
                    <a:srgbClr val="0070C0"/>
                  </a:solidFill>
                </a:rPr>
                <a:t>完成项目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58087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01047" y="1629598"/>
            <a:ext cx="10108663" cy="561975"/>
          </a:xfrm>
          <a:custGeom>
            <a:avLst/>
            <a:gdLst>
              <a:gd name="connsiteX0" fmla="*/ 5392799 w 10785598"/>
              <a:gd name="connsiteY0" fmla="*/ 0 h 599608"/>
              <a:gd name="connsiteX1" fmla="*/ 5783856 w 10785598"/>
              <a:gd name="connsiteY1" fmla="*/ 422028 h 599608"/>
              <a:gd name="connsiteX2" fmla="*/ 7247026 w 10785598"/>
              <a:gd name="connsiteY2" fmla="*/ 430641 h 599608"/>
              <a:gd name="connsiteX3" fmla="*/ 10676039 w 10785598"/>
              <a:gd name="connsiteY3" fmla="*/ 563357 h 599608"/>
              <a:gd name="connsiteX4" fmla="*/ 10785598 w 10785598"/>
              <a:gd name="connsiteY4" fmla="*/ 599608 h 599608"/>
              <a:gd name="connsiteX5" fmla="*/ 0 w 10785598"/>
              <a:gd name="connsiteY5" fmla="*/ 599608 h 599608"/>
              <a:gd name="connsiteX6" fmla="*/ 109559 w 10785598"/>
              <a:gd name="connsiteY6" fmla="*/ 563357 h 599608"/>
              <a:gd name="connsiteX7" fmla="*/ 3538573 w 10785598"/>
              <a:gd name="connsiteY7" fmla="*/ 430641 h 599608"/>
              <a:gd name="connsiteX8" fmla="*/ 5001742 w 10785598"/>
              <a:gd name="connsiteY8" fmla="*/ 422028 h 5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5598" h="59960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b="1"/>
          </a:p>
        </p:txBody>
      </p:sp>
      <p:grpSp>
        <p:nvGrpSpPr>
          <p:cNvPr id="3" name="组合 2"/>
          <p:cNvGrpSpPr/>
          <p:nvPr/>
        </p:nvGrpSpPr>
        <p:grpSpPr>
          <a:xfrm>
            <a:off x="1219766" y="2195879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84552" y="2195879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49337" y="2195879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14121" y="2195879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78904" y="2195879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73051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3323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409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644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6134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92357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841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4912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1551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项目成果展示</a:t>
              </a:r>
              <a:endPara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03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96987" y="189439"/>
            <a:ext cx="6827341" cy="646331"/>
            <a:chOff x="360437" y="189434"/>
            <a:chExt cx="6827341" cy="646332"/>
          </a:xfrm>
        </p:grpSpPr>
        <p:grpSp>
          <p:nvGrpSpPr>
            <p:cNvPr id="19" name="组合 18"/>
            <p:cNvGrpSpPr/>
            <p:nvPr/>
          </p:nvGrpSpPr>
          <p:grpSpPr>
            <a:xfrm>
              <a:off x="4104853" y="368645"/>
              <a:ext cx="3082925" cy="360040"/>
              <a:chOff x="4104853" y="368645"/>
              <a:chExt cx="3082925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4104853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7288" y="389558"/>
                <a:ext cx="2650490" cy="25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The core competitiveness analysis </a:t>
                </a:r>
                <a:endParaRPr lang="en-US" altLang="zh-CN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7" y="189434"/>
              <a:ext cx="391543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核心竞争力分析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015398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0955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69596" y="1989637"/>
            <a:ext cx="227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>
                <a:solidFill>
                  <a:srgbClr val="0066CC"/>
                </a:solidFill>
              </a:rPr>
              <a:t>强大的</a:t>
            </a:r>
            <a:endParaRPr lang="en-US" altLang="zh-CN" sz="3600" dirty="0">
              <a:solidFill>
                <a:srgbClr val="0066CC"/>
              </a:solidFill>
            </a:endParaRPr>
          </a:p>
          <a:p>
            <a:r>
              <a:rPr lang="zh-CN" altLang="zh-CN" sz="3600" dirty="0">
                <a:solidFill>
                  <a:srgbClr val="0066CC"/>
                </a:solidFill>
              </a:rPr>
              <a:t>成效团队</a:t>
            </a:r>
            <a:endParaRPr lang="zh-CN" altLang="en-US" sz="3600" dirty="0">
              <a:solidFill>
                <a:srgbClr val="0066CC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015398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87345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2226382" y="2687569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901067" y="4266385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25579" y="4673769"/>
            <a:ext cx="179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完善的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售后服务</a:t>
            </a:r>
            <a:endParaRPr lang="zh-CN" altLang="zh-CN" dirty="0">
              <a:solidFill>
                <a:srgbClr val="0066CC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46720" y="4117684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705102" y="2277669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54903" y="2196749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024596" y="2653117"/>
            <a:ext cx="1640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600" dirty="0">
                <a:solidFill>
                  <a:srgbClr val="0066CC"/>
                </a:solidFill>
              </a:rPr>
              <a:t>独特的</a:t>
            </a:r>
            <a:endParaRPr lang="en-US" altLang="zh-CN" sz="2600" dirty="0">
              <a:solidFill>
                <a:srgbClr val="0066CC"/>
              </a:solidFill>
            </a:endParaRPr>
          </a:p>
          <a:p>
            <a:r>
              <a:rPr lang="zh-CN" altLang="zh-CN" sz="2600" dirty="0">
                <a:solidFill>
                  <a:srgbClr val="0066CC"/>
                </a:solidFill>
              </a:rPr>
              <a:t>专利技术</a:t>
            </a:r>
            <a:endParaRPr lang="zh-CN" altLang="en-US" sz="2600" dirty="0">
              <a:solidFill>
                <a:srgbClr val="0066CC"/>
              </a:solidFill>
            </a:endParaRP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664274" y="3141103"/>
            <a:ext cx="779186" cy="3821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9049918" y="2421685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443461" y="3015434"/>
            <a:ext cx="174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过硬的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产品质量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/>
      <p:bldP spid="92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492" y="3739017"/>
            <a:ext cx="4859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935762" y="477466"/>
            <a:ext cx="1259132" cy="1688238"/>
            <a:chOff x="1543170" y="1573207"/>
            <a:chExt cx="2112452" cy="2705032"/>
          </a:xfrm>
        </p:grpSpPr>
        <p:sp>
          <p:nvSpPr>
            <p:cNvPr id="11" name="任意多边形 10"/>
            <p:cNvSpPr/>
            <p:nvPr/>
          </p:nvSpPr>
          <p:spPr>
            <a:xfrm>
              <a:off x="1543170" y="1573207"/>
              <a:ext cx="2112452" cy="2161976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/>
            <a:srcRect l="86467"/>
            <a:stretch>
              <a:fillRect/>
            </a:stretch>
          </p:blipFill>
          <p:spPr>
            <a:xfrm rot="19354029">
              <a:off x="2013464" y="1595505"/>
              <a:ext cx="320754" cy="2682734"/>
            </a:xfrm>
            <a:prstGeom prst="rect">
              <a:avLst/>
            </a:prstGeom>
          </p:spPr>
        </p:pic>
      </p:grpSp>
      <p:sp>
        <p:nvSpPr>
          <p:cNvPr id="14" name="文本框 5"/>
          <p:cNvSpPr txBox="1"/>
          <p:nvPr/>
        </p:nvSpPr>
        <p:spPr>
          <a:xfrm>
            <a:off x="10041929" y="764756"/>
            <a:ext cx="131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36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508"/>
          <p:cNvSpPr/>
          <p:nvPr/>
        </p:nvSpPr>
        <p:spPr bwMode="auto">
          <a:xfrm>
            <a:off x="6783091" y="331768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783091" y="331768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512"/>
          <p:cNvSpPr/>
          <p:nvPr/>
        </p:nvSpPr>
        <p:spPr bwMode="auto">
          <a:xfrm>
            <a:off x="6423051" y="3150999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39075" y="3056395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2547"/>
            <a:ext cx="6121077" cy="6859588"/>
          </a:xfrm>
          <a:custGeom>
            <a:avLst/>
            <a:gdLst>
              <a:gd name="connsiteX0" fmla="*/ 0 w 6121077"/>
              <a:gd name="connsiteY0" fmla="*/ 0 h 6859588"/>
              <a:gd name="connsiteX1" fmla="*/ 6121077 w 6121077"/>
              <a:gd name="connsiteY1" fmla="*/ 0 h 6859588"/>
              <a:gd name="connsiteX2" fmla="*/ 6121077 w 6121077"/>
              <a:gd name="connsiteY2" fmla="*/ 6859588 h 6859588"/>
              <a:gd name="connsiteX3" fmla="*/ 0 w 6121077"/>
              <a:gd name="connsiteY3" fmla="*/ 6859588 h 6859588"/>
              <a:gd name="connsiteX4" fmla="*/ 0 w 6121077"/>
              <a:gd name="connsiteY4" fmla="*/ 0 h 6859588"/>
              <a:gd name="connsiteX0-1" fmla="*/ 0 w 6121077"/>
              <a:gd name="connsiteY0-2" fmla="*/ 0 h 6859588"/>
              <a:gd name="connsiteX1-3" fmla="*/ 6121077 w 6121077"/>
              <a:gd name="connsiteY1-4" fmla="*/ 0 h 6859588"/>
              <a:gd name="connsiteX2-5" fmla="*/ 4778052 w 6121077"/>
              <a:gd name="connsiteY2-6" fmla="*/ 6859588 h 6859588"/>
              <a:gd name="connsiteX3-7" fmla="*/ 0 w 6121077"/>
              <a:gd name="connsiteY3-8" fmla="*/ 6859588 h 6859588"/>
              <a:gd name="connsiteX4-9" fmla="*/ 0 w 6121077"/>
              <a:gd name="connsiteY4-10" fmla="*/ 0 h 6859588"/>
              <a:gd name="connsiteX0-11" fmla="*/ 0 w 6121077"/>
              <a:gd name="connsiteY0-12" fmla="*/ 0 h 6859588"/>
              <a:gd name="connsiteX1-13" fmla="*/ 6121077 w 6121077"/>
              <a:gd name="connsiteY1-14" fmla="*/ 0 h 6859588"/>
              <a:gd name="connsiteX2-15" fmla="*/ 4635177 w 6121077"/>
              <a:gd name="connsiteY2-16" fmla="*/ 6859588 h 6859588"/>
              <a:gd name="connsiteX3-17" fmla="*/ 0 w 6121077"/>
              <a:gd name="connsiteY3-18" fmla="*/ 6859588 h 6859588"/>
              <a:gd name="connsiteX4-19" fmla="*/ 0 w 6121077"/>
              <a:gd name="connsiteY4-2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21077" h="6859588">
                <a:moveTo>
                  <a:pt x="0" y="0"/>
                </a:moveTo>
                <a:lnTo>
                  <a:pt x="6121077" y="0"/>
                </a:lnTo>
                <a:lnTo>
                  <a:pt x="46351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0" r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9" grpId="0" animBg="1"/>
      <p:bldP spid="3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240649" cy="646331"/>
            <a:chOff x="360438" y="189434"/>
            <a:chExt cx="5240649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5" y="38640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Brand strength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品牌实力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6554" y="1629594"/>
            <a:ext cx="7489229" cy="4320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312657" cy="646331"/>
            <a:chOff x="360438" y="189434"/>
            <a:chExt cx="531265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3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Strategy analysis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策略分析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35316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7" name="矩形 36"/>
          <p:cNvSpPr/>
          <p:nvPr/>
        </p:nvSpPr>
        <p:spPr>
          <a:xfrm>
            <a:off x="3070913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8" name="矩形 37"/>
          <p:cNvSpPr/>
          <p:nvPr/>
        </p:nvSpPr>
        <p:spPr>
          <a:xfrm>
            <a:off x="5106510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矩形 38"/>
          <p:cNvSpPr/>
          <p:nvPr/>
        </p:nvSpPr>
        <p:spPr>
          <a:xfrm>
            <a:off x="7142107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0" name="矩形 39"/>
          <p:cNvSpPr/>
          <p:nvPr/>
        </p:nvSpPr>
        <p:spPr>
          <a:xfrm>
            <a:off x="9177704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942919" y="2504607"/>
            <a:ext cx="2130335" cy="1170828"/>
            <a:chOff x="606366" y="2504607"/>
            <a:chExt cx="2130335" cy="1170828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avLst/>
              <a:gdLst>
                <a:gd name="T0" fmla="*/ 680 w 680"/>
                <a:gd name="T1" fmla="*/ 527 h 904"/>
                <a:gd name="T2" fmla="*/ 680 w 680"/>
                <a:gd name="T3" fmla="*/ 803 h 904"/>
                <a:gd name="T4" fmla="*/ 340 w 680"/>
                <a:gd name="T5" fmla="*/ 904 h 904"/>
                <a:gd name="T6" fmla="*/ 0 w 680"/>
                <a:gd name="T7" fmla="*/ 803 h 904"/>
                <a:gd name="T8" fmla="*/ 0 w 680"/>
                <a:gd name="T9" fmla="*/ 527 h 904"/>
                <a:gd name="T10" fmla="*/ 340 w 680"/>
                <a:gd name="T11" fmla="*/ 591 h 904"/>
                <a:gd name="T12" fmla="*/ 680 w 680"/>
                <a:gd name="T13" fmla="*/ 527 h 904"/>
                <a:gd name="T14" fmla="*/ 299 w 680"/>
                <a:gd name="T15" fmla="*/ 398 h 904"/>
                <a:gd name="T16" fmla="*/ 381 w 680"/>
                <a:gd name="T17" fmla="*/ 398 h 904"/>
                <a:gd name="T18" fmla="*/ 550 w 680"/>
                <a:gd name="T19" fmla="*/ 217 h 904"/>
                <a:gd name="T20" fmla="*/ 531 w 680"/>
                <a:gd name="T21" fmla="*/ 174 h 904"/>
                <a:gd name="T22" fmla="*/ 444 w 680"/>
                <a:gd name="T23" fmla="*/ 174 h 904"/>
                <a:gd name="T24" fmla="*/ 444 w 680"/>
                <a:gd name="T25" fmla="*/ 59 h 904"/>
                <a:gd name="T26" fmla="*/ 385 w 680"/>
                <a:gd name="T27" fmla="*/ 0 h 904"/>
                <a:gd name="T28" fmla="*/ 295 w 680"/>
                <a:gd name="T29" fmla="*/ 0 h 904"/>
                <a:gd name="T30" fmla="*/ 236 w 680"/>
                <a:gd name="T31" fmla="*/ 59 h 904"/>
                <a:gd name="T32" fmla="*/ 236 w 680"/>
                <a:gd name="T33" fmla="*/ 174 h 904"/>
                <a:gd name="T34" fmla="*/ 149 w 680"/>
                <a:gd name="T35" fmla="*/ 174 h 904"/>
                <a:gd name="T36" fmla="*/ 130 w 680"/>
                <a:gd name="T37" fmla="*/ 217 h 904"/>
                <a:gd name="T38" fmla="*/ 299 w 680"/>
                <a:gd name="T39" fmla="*/ 398 h 904"/>
                <a:gd name="T40" fmla="*/ 477 w 680"/>
                <a:gd name="T41" fmla="*/ 356 h 904"/>
                <a:gd name="T42" fmla="*/ 411 w 680"/>
                <a:gd name="T43" fmla="*/ 426 h 904"/>
                <a:gd name="T44" fmla="*/ 340 w 680"/>
                <a:gd name="T45" fmla="*/ 457 h 904"/>
                <a:gd name="T46" fmla="*/ 269 w 680"/>
                <a:gd name="T47" fmla="*/ 426 h 904"/>
                <a:gd name="T48" fmla="*/ 203 w 680"/>
                <a:gd name="T49" fmla="*/ 356 h 904"/>
                <a:gd name="T50" fmla="*/ 0 w 680"/>
                <a:gd name="T51" fmla="*/ 448 h 904"/>
                <a:gd name="T52" fmla="*/ 340 w 680"/>
                <a:gd name="T53" fmla="*/ 550 h 904"/>
                <a:gd name="T54" fmla="*/ 680 w 680"/>
                <a:gd name="T55" fmla="*/ 448 h 904"/>
                <a:gd name="T56" fmla="*/ 477 w 680"/>
                <a:gd name="T57" fmla="*/ 35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0" h="904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/>
            <a:lstStyle/>
            <a:p>
              <a:pPr defTabSz="913765">
                <a:defRPr/>
              </a:pPr>
              <a:endParaRPr lang="en-US" sz="1800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55170" y="4365897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5321" y="2550667"/>
            <a:ext cx="1506122" cy="1124768"/>
            <a:chOff x="2958771" y="2550667"/>
            <a:chExt cx="1506122" cy="1124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/>
              <p:nvPr/>
            </p:nvSpPr>
            <p:spPr bwMode="auto">
              <a:xfrm>
                <a:off x="1912456" y="3288715"/>
                <a:ext cx="257301" cy="464573"/>
              </a:xfrm>
              <a:custGeom>
                <a:avLst/>
                <a:gdLst>
                  <a:gd name="T0" fmla="*/ 9 w 36"/>
                  <a:gd name="T1" fmla="*/ 0 h 66"/>
                  <a:gd name="T2" fmla="*/ 0 w 36"/>
                  <a:gd name="T3" fmla="*/ 9 h 66"/>
                  <a:gd name="T4" fmla="*/ 0 w 36"/>
                  <a:gd name="T5" fmla="*/ 56 h 66"/>
                  <a:gd name="T6" fmla="*/ 9 w 36"/>
                  <a:gd name="T7" fmla="*/ 66 h 66"/>
                  <a:gd name="T8" fmla="*/ 26 w 36"/>
                  <a:gd name="T9" fmla="*/ 66 h 66"/>
                  <a:gd name="T10" fmla="*/ 36 w 36"/>
                  <a:gd name="T11" fmla="*/ 56 h 66"/>
                  <a:gd name="T12" fmla="*/ 36 w 36"/>
                  <a:gd name="T13" fmla="*/ 9 h 66"/>
                  <a:gd name="T14" fmla="*/ 26 w 36"/>
                  <a:gd name="T15" fmla="*/ 0 h 66"/>
                  <a:gd name="T16" fmla="*/ 9 w 3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3" name="Freeform 330"/>
              <p:cNvSpPr/>
              <p:nvPr/>
            </p:nvSpPr>
            <p:spPr bwMode="auto">
              <a:xfrm>
                <a:off x="2305557" y="3460249"/>
                <a:ext cx="257301" cy="293041"/>
              </a:xfrm>
              <a:custGeom>
                <a:avLst/>
                <a:gdLst>
                  <a:gd name="T0" fmla="*/ 9 w 36"/>
                  <a:gd name="T1" fmla="*/ 0 h 42"/>
                  <a:gd name="T2" fmla="*/ 0 w 36"/>
                  <a:gd name="T3" fmla="*/ 9 h 42"/>
                  <a:gd name="T4" fmla="*/ 0 w 36"/>
                  <a:gd name="T5" fmla="*/ 32 h 42"/>
                  <a:gd name="T6" fmla="*/ 9 w 36"/>
                  <a:gd name="T7" fmla="*/ 42 h 42"/>
                  <a:gd name="T8" fmla="*/ 26 w 36"/>
                  <a:gd name="T9" fmla="*/ 42 h 42"/>
                  <a:gd name="T10" fmla="*/ 36 w 36"/>
                  <a:gd name="T11" fmla="*/ 32 h 42"/>
                  <a:gd name="T12" fmla="*/ 36 w 36"/>
                  <a:gd name="T13" fmla="*/ 9 h 42"/>
                  <a:gd name="T14" fmla="*/ 26 w 36"/>
                  <a:gd name="T15" fmla="*/ 0 h 42"/>
                  <a:gd name="T16" fmla="*/ 9 w 3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4" name="Freeform 331"/>
              <p:cNvSpPr/>
              <p:nvPr/>
            </p:nvSpPr>
            <p:spPr bwMode="auto">
              <a:xfrm>
                <a:off x="2705804" y="3088591"/>
                <a:ext cx="250157" cy="664697"/>
              </a:xfrm>
              <a:custGeom>
                <a:avLst/>
                <a:gdLst>
                  <a:gd name="T0" fmla="*/ 26 w 36"/>
                  <a:gd name="T1" fmla="*/ 0 h 94"/>
                  <a:gd name="T2" fmla="*/ 9 w 36"/>
                  <a:gd name="T3" fmla="*/ 0 h 94"/>
                  <a:gd name="T4" fmla="*/ 0 w 36"/>
                  <a:gd name="T5" fmla="*/ 9 h 94"/>
                  <a:gd name="T6" fmla="*/ 0 w 36"/>
                  <a:gd name="T7" fmla="*/ 84 h 94"/>
                  <a:gd name="T8" fmla="*/ 9 w 36"/>
                  <a:gd name="T9" fmla="*/ 94 h 94"/>
                  <a:gd name="T10" fmla="*/ 26 w 36"/>
                  <a:gd name="T11" fmla="*/ 94 h 94"/>
                  <a:gd name="T12" fmla="*/ 36 w 36"/>
                  <a:gd name="T13" fmla="*/ 84 h 94"/>
                  <a:gd name="T14" fmla="*/ 36 w 36"/>
                  <a:gd name="T15" fmla="*/ 9 h 94"/>
                  <a:gd name="T16" fmla="*/ 26 w 36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5" name="Freeform 332"/>
              <p:cNvSpPr/>
              <p:nvPr/>
            </p:nvSpPr>
            <p:spPr bwMode="auto">
              <a:xfrm>
                <a:off x="1740921" y="3846200"/>
                <a:ext cx="1408013" cy="114357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33"/>
              <p:cNvSpPr/>
              <p:nvPr/>
            </p:nvSpPr>
            <p:spPr bwMode="auto">
              <a:xfrm>
                <a:off x="1833838" y="2645461"/>
                <a:ext cx="1179301" cy="550342"/>
              </a:xfrm>
              <a:custGeom>
                <a:avLst/>
                <a:gdLst>
                  <a:gd name="T0" fmla="*/ 8 w 167"/>
                  <a:gd name="T1" fmla="*/ 68 h 78"/>
                  <a:gd name="T2" fmla="*/ 28 w 167"/>
                  <a:gd name="T3" fmla="*/ 48 h 78"/>
                  <a:gd name="T4" fmla="*/ 82 w 167"/>
                  <a:gd name="T5" fmla="*/ 77 h 78"/>
                  <a:gd name="T6" fmla="*/ 84 w 167"/>
                  <a:gd name="T7" fmla="*/ 78 h 78"/>
                  <a:gd name="T8" fmla="*/ 87 w 167"/>
                  <a:gd name="T9" fmla="*/ 77 h 78"/>
                  <a:gd name="T10" fmla="*/ 148 w 167"/>
                  <a:gd name="T11" fmla="*/ 22 h 78"/>
                  <a:gd name="T12" fmla="*/ 154 w 167"/>
                  <a:gd name="T13" fmla="*/ 28 h 78"/>
                  <a:gd name="T14" fmla="*/ 155 w 167"/>
                  <a:gd name="T15" fmla="*/ 29 h 78"/>
                  <a:gd name="T16" fmla="*/ 156 w 167"/>
                  <a:gd name="T17" fmla="*/ 28 h 78"/>
                  <a:gd name="T18" fmla="*/ 158 w 167"/>
                  <a:gd name="T19" fmla="*/ 26 h 78"/>
                  <a:gd name="T20" fmla="*/ 166 w 167"/>
                  <a:gd name="T21" fmla="*/ 2 h 78"/>
                  <a:gd name="T22" fmla="*/ 166 w 167"/>
                  <a:gd name="T23" fmla="*/ 0 h 78"/>
                  <a:gd name="T24" fmla="*/ 165 w 167"/>
                  <a:gd name="T25" fmla="*/ 0 h 78"/>
                  <a:gd name="T26" fmla="*/ 164 w 167"/>
                  <a:gd name="T27" fmla="*/ 0 h 78"/>
                  <a:gd name="T28" fmla="*/ 140 w 167"/>
                  <a:gd name="T29" fmla="*/ 9 h 78"/>
                  <a:gd name="T30" fmla="*/ 139 w 167"/>
                  <a:gd name="T31" fmla="*/ 10 h 78"/>
                  <a:gd name="T32" fmla="*/ 138 w 167"/>
                  <a:gd name="T33" fmla="*/ 12 h 78"/>
                  <a:gd name="T34" fmla="*/ 138 w 167"/>
                  <a:gd name="T35" fmla="*/ 13 h 78"/>
                  <a:gd name="T36" fmla="*/ 142 w 167"/>
                  <a:gd name="T37" fmla="*/ 17 h 78"/>
                  <a:gd name="T38" fmla="*/ 83 w 167"/>
                  <a:gd name="T39" fmla="*/ 69 h 78"/>
                  <a:gd name="T40" fmla="*/ 29 w 167"/>
                  <a:gd name="T41" fmla="*/ 40 h 78"/>
                  <a:gd name="T42" fmla="*/ 25 w 167"/>
                  <a:gd name="T43" fmla="*/ 41 h 78"/>
                  <a:gd name="T44" fmla="*/ 2 w 167"/>
                  <a:gd name="T45" fmla="*/ 63 h 78"/>
                  <a:gd name="T46" fmla="*/ 2 w 167"/>
                  <a:gd name="T47" fmla="*/ 68 h 78"/>
                  <a:gd name="T48" fmla="*/ 8 w 167"/>
                  <a:gd name="T4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78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56584" y="2493694"/>
            <a:ext cx="1506122" cy="1181745"/>
            <a:chOff x="4920034" y="2493690"/>
            <a:chExt cx="1506122" cy="118174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8013143" y="5044918"/>
                <a:ext cx="787736" cy="549266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7813767" y="4073444"/>
                <a:ext cx="1192355" cy="619633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55062" y="2552040"/>
            <a:ext cx="1506122" cy="1123398"/>
            <a:chOff x="7018511" y="2552038"/>
            <a:chExt cx="1506122" cy="1123397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/>
              <p:nvPr/>
            </p:nvSpPr>
            <p:spPr bwMode="auto">
              <a:xfrm>
                <a:off x="5030850" y="3941631"/>
                <a:ext cx="426023" cy="561264"/>
              </a:xfrm>
              <a:custGeom>
                <a:avLst/>
                <a:gdLst>
                  <a:gd name="T0" fmla="*/ 126 w 126"/>
                  <a:gd name="T1" fmla="*/ 28 h 166"/>
                  <a:gd name="T2" fmla="*/ 38 w 126"/>
                  <a:gd name="T3" fmla="*/ 166 h 166"/>
                  <a:gd name="T4" fmla="*/ 36 w 126"/>
                  <a:gd name="T5" fmla="*/ 166 h 166"/>
                  <a:gd name="T6" fmla="*/ 0 w 126"/>
                  <a:gd name="T7" fmla="*/ 3 h 166"/>
                  <a:gd name="T8" fmla="*/ 0 w 126"/>
                  <a:gd name="T9" fmla="*/ 3 h 166"/>
                  <a:gd name="T10" fmla="*/ 17 w 126"/>
                  <a:gd name="T11" fmla="*/ 1 h 166"/>
                  <a:gd name="T12" fmla="*/ 33 w 126"/>
                  <a:gd name="T13" fmla="*/ 0 h 166"/>
                  <a:gd name="T14" fmla="*/ 48 w 126"/>
                  <a:gd name="T15" fmla="*/ 0 h 166"/>
                  <a:gd name="T16" fmla="*/ 63 w 126"/>
                  <a:gd name="T17" fmla="*/ 2 h 166"/>
                  <a:gd name="T18" fmla="*/ 79 w 126"/>
                  <a:gd name="T19" fmla="*/ 5 h 166"/>
                  <a:gd name="T20" fmla="*/ 94 w 126"/>
                  <a:gd name="T21" fmla="*/ 10 h 166"/>
                  <a:gd name="T22" fmla="*/ 108 w 126"/>
                  <a:gd name="T23" fmla="*/ 17 h 166"/>
                  <a:gd name="T24" fmla="*/ 123 w 126"/>
                  <a:gd name="T25" fmla="*/ 25 h 166"/>
                  <a:gd name="T26" fmla="*/ 123 w 126"/>
                  <a:gd name="T27" fmla="*/ 25 h 166"/>
                  <a:gd name="T28" fmla="*/ 126 w 126"/>
                  <a:gd name="T29" fmla="*/ 28 h 166"/>
                  <a:gd name="T30" fmla="*/ 126 w 126"/>
                  <a:gd name="T31" fmla="*/ 2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66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5172859" y="4103925"/>
                <a:ext cx="540979" cy="1000812"/>
              </a:xfrm>
              <a:custGeom>
                <a:avLst/>
                <a:gdLst>
                  <a:gd name="T0" fmla="*/ 155 w 159"/>
                  <a:gd name="T1" fmla="*/ 101 h 296"/>
                  <a:gd name="T2" fmla="*/ 155 w 159"/>
                  <a:gd name="T3" fmla="*/ 101 h 296"/>
                  <a:gd name="T4" fmla="*/ 156 w 159"/>
                  <a:gd name="T5" fmla="*/ 105 h 296"/>
                  <a:gd name="T6" fmla="*/ 156 w 159"/>
                  <a:gd name="T7" fmla="*/ 105 h 296"/>
                  <a:gd name="T8" fmla="*/ 156 w 159"/>
                  <a:gd name="T9" fmla="*/ 105 h 296"/>
                  <a:gd name="T10" fmla="*/ 158 w 159"/>
                  <a:gd name="T11" fmla="*/ 120 h 296"/>
                  <a:gd name="T12" fmla="*/ 159 w 159"/>
                  <a:gd name="T13" fmla="*/ 136 h 296"/>
                  <a:gd name="T14" fmla="*/ 158 w 159"/>
                  <a:gd name="T15" fmla="*/ 151 h 296"/>
                  <a:gd name="T16" fmla="*/ 157 w 159"/>
                  <a:gd name="T17" fmla="*/ 166 h 296"/>
                  <a:gd name="T18" fmla="*/ 153 w 159"/>
                  <a:gd name="T19" fmla="*/ 182 h 296"/>
                  <a:gd name="T20" fmla="*/ 149 w 159"/>
                  <a:gd name="T21" fmla="*/ 196 h 296"/>
                  <a:gd name="T22" fmla="*/ 141 w 159"/>
                  <a:gd name="T23" fmla="*/ 211 h 296"/>
                  <a:gd name="T24" fmla="*/ 133 w 159"/>
                  <a:gd name="T25" fmla="*/ 225 h 296"/>
                  <a:gd name="T26" fmla="*/ 133 w 159"/>
                  <a:gd name="T27" fmla="*/ 225 h 296"/>
                  <a:gd name="T28" fmla="*/ 124 w 159"/>
                  <a:gd name="T29" fmla="*/ 238 h 296"/>
                  <a:gd name="T30" fmla="*/ 114 w 159"/>
                  <a:gd name="T31" fmla="*/ 250 h 296"/>
                  <a:gd name="T32" fmla="*/ 103 w 159"/>
                  <a:gd name="T33" fmla="*/ 261 h 296"/>
                  <a:gd name="T34" fmla="*/ 91 w 159"/>
                  <a:gd name="T35" fmla="*/ 271 h 296"/>
                  <a:gd name="T36" fmla="*/ 78 w 159"/>
                  <a:gd name="T37" fmla="*/ 278 h 296"/>
                  <a:gd name="T38" fmla="*/ 64 w 159"/>
                  <a:gd name="T39" fmla="*/ 286 h 296"/>
                  <a:gd name="T40" fmla="*/ 50 w 159"/>
                  <a:gd name="T41" fmla="*/ 291 h 296"/>
                  <a:gd name="T42" fmla="*/ 34 w 159"/>
                  <a:gd name="T43" fmla="*/ 296 h 296"/>
                  <a:gd name="T44" fmla="*/ 0 w 159"/>
                  <a:gd name="T45" fmla="*/ 138 h 296"/>
                  <a:gd name="T46" fmla="*/ 88 w 159"/>
                  <a:gd name="T47" fmla="*/ 0 h 296"/>
                  <a:gd name="T48" fmla="*/ 88 w 159"/>
                  <a:gd name="T49" fmla="*/ 0 h 296"/>
                  <a:gd name="T50" fmla="*/ 101 w 159"/>
                  <a:gd name="T51" fmla="*/ 10 h 296"/>
                  <a:gd name="T52" fmla="*/ 112 w 159"/>
                  <a:gd name="T53" fmla="*/ 21 h 296"/>
                  <a:gd name="T54" fmla="*/ 122 w 159"/>
                  <a:gd name="T55" fmla="*/ 32 h 296"/>
                  <a:gd name="T56" fmla="*/ 131 w 159"/>
                  <a:gd name="T57" fmla="*/ 44 h 296"/>
                  <a:gd name="T58" fmla="*/ 139 w 159"/>
                  <a:gd name="T59" fmla="*/ 57 h 296"/>
                  <a:gd name="T60" fmla="*/ 146 w 159"/>
                  <a:gd name="T61" fmla="*/ 71 h 296"/>
                  <a:gd name="T62" fmla="*/ 151 w 159"/>
                  <a:gd name="T63" fmla="*/ 86 h 296"/>
                  <a:gd name="T64" fmla="*/ 155 w 159"/>
                  <a:gd name="T65" fmla="*/ 101 h 296"/>
                  <a:gd name="T66" fmla="*/ 155 w 159"/>
                  <a:gd name="T67" fmla="*/ 10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296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4" name="Freeform 239"/>
              <p:cNvSpPr/>
              <p:nvPr/>
            </p:nvSpPr>
            <p:spPr bwMode="auto">
              <a:xfrm>
                <a:off x="4571018" y="4029538"/>
                <a:ext cx="676224" cy="1095483"/>
              </a:xfrm>
              <a:custGeom>
                <a:avLst/>
                <a:gdLst>
                  <a:gd name="T0" fmla="*/ 131 w 201"/>
                  <a:gd name="T1" fmla="*/ 0 h 323"/>
                  <a:gd name="T2" fmla="*/ 201 w 201"/>
                  <a:gd name="T3" fmla="*/ 319 h 323"/>
                  <a:gd name="T4" fmla="*/ 201 w 201"/>
                  <a:gd name="T5" fmla="*/ 319 h 323"/>
                  <a:gd name="T6" fmla="*/ 200 w 201"/>
                  <a:gd name="T7" fmla="*/ 320 h 323"/>
                  <a:gd name="T8" fmla="*/ 200 w 201"/>
                  <a:gd name="T9" fmla="*/ 320 h 323"/>
                  <a:gd name="T10" fmla="*/ 184 w 201"/>
                  <a:gd name="T11" fmla="*/ 322 h 323"/>
                  <a:gd name="T12" fmla="*/ 168 w 201"/>
                  <a:gd name="T13" fmla="*/ 323 h 323"/>
                  <a:gd name="T14" fmla="*/ 152 w 201"/>
                  <a:gd name="T15" fmla="*/ 323 h 323"/>
                  <a:gd name="T16" fmla="*/ 136 w 201"/>
                  <a:gd name="T17" fmla="*/ 321 h 323"/>
                  <a:gd name="T18" fmla="*/ 121 w 201"/>
                  <a:gd name="T19" fmla="*/ 318 h 323"/>
                  <a:gd name="T20" fmla="*/ 106 w 201"/>
                  <a:gd name="T21" fmla="*/ 312 h 323"/>
                  <a:gd name="T22" fmla="*/ 91 w 201"/>
                  <a:gd name="T23" fmla="*/ 306 h 323"/>
                  <a:gd name="T24" fmla="*/ 77 w 201"/>
                  <a:gd name="T25" fmla="*/ 297 h 323"/>
                  <a:gd name="T26" fmla="*/ 77 w 201"/>
                  <a:gd name="T27" fmla="*/ 297 h 323"/>
                  <a:gd name="T28" fmla="*/ 63 w 201"/>
                  <a:gd name="T29" fmla="*/ 288 h 323"/>
                  <a:gd name="T30" fmla="*/ 50 w 201"/>
                  <a:gd name="T31" fmla="*/ 278 h 323"/>
                  <a:gd name="T32" fmla="*/ 40 w 201"/>
                  <a:gd name="T33" fmla="*/ 266 h 323"/>
                  <a:gd name="T34" fmla="*/ 30 w 201"/>
                  <a:gd name="T35" fmla="*/ 254 h 323"/>
                  <a:gd name="T36" fmla="*/ 22 w 201"/>
                  <a:gd name="T37" fmla="*/ 241 h 323"/>
                  <a:gd name="T38" fmla="*/ 15 w 201"/>
                  <a:gd name="T39" fmla="*/ 227 h 323"/>
                  <a:gd name="T40" fmla="*/ 9 w 201"/>
                  <a:gd name="T41" fmla="*/ 211 h 323"/>
                  <a:gd name="T42" fmla="*/ 5 w 201"/>
                  <a:gd name="T43" fmla="*/ 195 h 323"/>
                  <a:gd name="T44" fmla="*/ 5 w 201"/>
                  <a:gd name="T45" fmla="*/ 195 h 323"/>
                  <a:gd name="T46" fmla="*/ 2 w 201"/>
                  <a:gd name="T47" fmla="*/ 179 h 323"/>
                  <a:gd name="T48" fmla="*/ 0 w 201"/>
                  <a:gd name="T49" fmla="*/ 162 h 323"/>
                  <a:gd name="T50" fmla="*/ 2 w 201"/>
                  <a:gd name="T51" fmla="*/ 146 h 323"/>
                  <a:gd name="T52" fmla="*/ 3 w 201"/>
                  <a:gd name="T53" fmla="*/ 131 h 323"/>
                  <a:gd name="T54" fmla="*/ 7 w 201"/>
                  <a:gd name="T55" fmla="*/ 116 h 323"/>
                  <a:gd name="T56" fmla="*/ 11 w 201"/>
                  <a:gd name="T57" fmla="*/ 101 h 323"/>
                  <a:gd name="T58" fmla="*/ 18 w 201"/>
                  <a:gd name="T59" fmla="*/ 86 h 323"/>
                  <a:gd name="T60" fmla="*/ 27 w 201"/>
                  <a:gd name="T61" fmla="*/ 71 h 323"/>
                  <a:gd name="T62" fmla="*/ 27 w 201"/>
                  <a:gd name="T63" fmla="*/ 71 h 323"/>
                  <a:gd name="T64" fmla="*/ 36 w 201"/>
                  <a:gd name="T65" fmla="*/ 58 h 323"/>
                  <a:gd name="T66" fmla="*/ 47 w 201"/>
                  <a:gd name="T67" fmla="*/ 45 h 323"/>
                  <a:gd name="T68" fmla="*/ 58 w 201"/>
                  <a:gd name="T69" fmla="*/ 34 h 323"/>
                  <a:gd name="T70" fmla="*/ 71 w 201"/>
                  <a:gd name="T71" fmla="*/ 25 h 323"/>
                  <a:gd name="T72" fmla="*/ 84 w 201"/>
                  <a:gd name="T73" fmla="*/ 17 h 323"/>
                  <a:gd name="T74" fmla="*/ 98 w 201"/>
                  <a:gd name="T75" fmla="*/ 9 h 323"/>
                  <a:gd name="T76" fmla="*/ 113 w 201"/>
                  <a:gd name="T77" fmla="*/ 4 h 323"/>
                  <a:gd name="T78" fmla="*/ 130 w 201"/>
                  <a:gd name="T79" fmla="*/ 0 h 323"/>
                  <a:gd name="T80" fmla="*/ 130 w 201"/>
                  <a:gd name="T81" fmla="*/ 0 h 323"/>
                  <a:gd name="T82" fmla="*/ 131 w 201"/>
                  <a:gd name="T83" fmla="*/ 0 h 323"/>
                  <a:gd name="T84" fmla="*/ 131 w 201"/>
                  <a:gd name="T8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" h="323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90659" y="2607736"/>
            <a:ext cx="1506122" cy="1067703"/>
            <a:chOff x="9054108" y="2607732"/>
            <a:chExt cx="1506122" cy="1067703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avLst/>
              <a:gdLst>
                <a:gd name="T0" fmla="*/ 7 w 300"/>
                <a:gd name="T1" fmla="*/ 0 h 210"/>
                <a:gd name="T2" fmla="*/ 293 w 300"/>
                <a:gd name="T3" fmla="*/ 0 h 210"/>
                <a:gd name="T4" fmla="*/ 150 w 300"/>
                <a:gd name="T5" fmla="*/ 120 h 210"/>
                <a:gd name="T6" fmla="*/ 7 w 300"/>
                <a:gd name="T7" fmla="*/ 0 h 210"/>
                <a:gd name="T8" fmla="*/ 153 w 300"/>
                <a:gd name="T9" fmla="*/ 130 h 210"/>
                <a:gd name="T10" fmla="*/ 153 w 300"/>
                <a:gd name="T11" fmla="*/ 130 h 210"/>
                <a:gd name="T12" fmla="*/ 153 w 300"/>
                <a:gd name="T13" fmla="*/ 131 h 210"/>
                <a:gd name="T14" fmla="*/ 152 w 300"/>
                <a:gd name="T15" fmla="*/ 131 h 210"/>
                <a:gd name="T16" fmla="*/ 152 w 300"/>
                <a:gd name="T17" fmla="*/ 131 h 210"/>
                <a:gd name="T18" fmla="*/ 151 w 300"/>
                <a:gd name="T19" fmla="*/ 131 h 210"/>
                <a:gd name="T20" fmla="*/ 151 w 300"/>
                <a:gd name="T21" fmla="*/ 131 h 210"/>
                <a:gd name="T22" fmla="*/ 150 w 300"/>
                <a:gd name="T23" fmla="*/ 131 h 210"/>
                <a:gd name="T24" fmla="*/ 150 w 300"/>
                <a:gd name="T25" fmla="*/ 131 h 210"/>
                <a:gd name="T26" fmla="*/ 150 w 300"/>
                <a:gd name="T27" fmla="*/ 131 h 210"/>
                <a:gd name="T28" fmla="*/ 149 w 300"/>
                <a:gd name="T29" fmla="*/ 131 h 210"/>
                <a:gd name="T30" fmla="*/ 149 w 300"/>
                <a:gd name="T31" fmla="*/ 131 h 210"/>
                <a:gd name="T32" fmla="*/ 148 w 300"/>
                <a:gd name="T33" fmla="*/ 131 h 210"/>
                <a:gd name="T34" fmla="*/ 148 w 300"/>
                <a:gd name="T35" fmla="*/ 131 h 210"/>
                <a:gd name="T36" fmla="*/ 147 w 300"/>
                <a:gd name="T37" fmla="*/ 131 h 210"/>
                <a:gd name="T38" fmla="*/ 147 w 300"/>
                <a:gd name="T39" fmla="*/ 130 h 210"/>
                <a:gd name="T40" fmla="*/ 147 w 300"/>
                <a:gd name="T41" fmla="*/ 130 h 210"/>
                <a:gd name="T42" fmla="*/ 125 w 300"/>
                <a:gd name="T43" fmla="*/ 112 h 210"/>
                <a:gd name="T44" fmla="*/ 8 w 300"/>
                <a:gd name="T45" fmla="*/ 210 h 210"/>
                <a:gd name="T46" fmla="*/ 293 w 300"/>
                <a:gd name="T47" fmla="*/ 210 h 210"/>
                <a:gd name="T48" fmla="*/ 175 w 300"/>
                <a:gd name="T49" fmla="*/ 112 h 210"/>
                <a:gd name="T50" fmla="*/ 153 w 300"/>
                <a:gd name="T51" fmla="*/ 130 h 210"/>
                <a:gd name="T52" fmla="*/ 0 w 300"/>
                <a:gd name="T53" fmla="*/ 6 h 210"/>
                <a:gd name="T54" fmla="*/ 0 w 300"/>
                <a:gd name="T55" fmla="*/ 204 h 210"/>
                <a:gd name="T56" fmla="*/ 118 w 300"/>
                <a:gd name="T57" fmla="*/ 106 h 210"/>
                <a:gd name="T58" fmla="*/ 0 w 300"/>
                <a:gd name="T59" fmla="*/ 6 h 210"/>
                <a:gd name="T60" fmla="*/ 182 w 300"/>
                <a:gd name="T61" fmla="*/ 106 h 210"/>
                <a:gd name="T62" fmla="*/ 300 w 300"/>
                <a:gd name="T63" fmla="*/ 204 h 210"/>
                <a:gd name="T64" fmla="*/ 300 w 300"/>
                <a:gd name="T65" fmla="*/ 6 h 210"/>
                <a:gd name="T66" fmla="*/ 182 w 300"/>
                <a:gd name="T67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1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/>
            <a:p>
              <a:pPr defTabSz="913765">
                <a:defRPr/>
              </a:pPr>
              <a:endParaRPr lang="en-US" sz="1600" kern="0">
                <a:solidFill>
                  <a:srgbClr val="0066CC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8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89713" y="4365897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98608" y="4365897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144615" y="4365897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177426" y="4365897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"/>
          <p:cNvGrpSpPr/>
          <p:nvPr/>
        </p:nvGrpSpPr>
        <p:grpSpPr bwMode="auto">
          <a:xfrm>
            <a:off x="5521527" y="1227370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avLst/>
              <a:gdLst/>
              <a:ahLst/>
              <a:cxnLst/>
              <a:rect l="l" t="t" r="r" b="b"/>
              <a:pathLst>
                <a:path w="6373853" h="6453678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99" name="组合 89"/>
            <p:cNvGrpSpPr/>
            <p:nvPr/>
          </p:nvGrpSpPr>
          <p:grpSpPr bwMode="auto"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4" name="组合 109"/>
            <p:cNvGrpSpPr/>
            <p:nvPr/>
          </p:nvGrpSpPr>
          <p:grpSpPr bwMode="auto"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2" name="组合 123"/>
            <p:cNvGrpSpPr/>
            <p:nvPr/>
          </p:nvGrpSpPr>
          <p:grpSpPr bwMode="auto"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4" name="组合 129"/>
            <p:cNvGrpSpPr/>
            <p:nvPr/>
          </p:nvGrpSpPr>
          <p:grpSpPr bwMode="auto"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9" name="组合 135"/>
            <p:cNvGrpSpPr/>
            <p:nvPr/>
          </p:nvGrpSpPr>
          <p:grpSpPr bwMode="auto"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671381" y="134156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703893" y="278172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6261808" y="458192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8106483" y="530200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761883" y="2709718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6992" y="189439"/>
            <a:ext cx="5744705" cy="646331"/>
            <a:chOff x="360438" y="189434"/>
            <a:chExt cx="5744705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45848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Source of creative technology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创意技术来源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795042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795042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795042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5042" y="4437910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532944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512"/>
            <p:cNvSpPr/>
            <p:nvPr/>
          </p:nvSpPr>
          <p:spPr bwMode="auto">
            <a:xfrm>
              <a:off x="8641357" y="2191370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532944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512"/>
            <p:cNvSpPr/>
            <p:nvPr/>
          </p:nvSpPr>
          <p:spPr bwMode="auto">
            <a:xfrm>
              <a:off x="8641357" y="217708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532944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512"/>
            <p:cNvSpPr/>
            <p:nvPr/>
          </p:nvSpPr>
          <p:spPr bwMode="auto">
            <a:xfrm>
              <a:off x="8641357" y="2158368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532944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512"/>
            <p:cNvSpPr/>
            <p:nvPr/>
          </p:nvSpPr>
          <p:spPr bwMode="auto">
            <a:xfrm>
              <a:off x="8641357" y="2186944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工作中的不足</a:t>
              </a:r>
              <a:endPara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04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problems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出现的问题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2384525" y="3335265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00950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67041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61416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1454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025286" y="3706301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25843" y="2362095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064765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7225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60199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824099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problems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出现的问题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8877759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801443" y="2921636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65742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82493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068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2493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3068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951032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存在问题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4" name="文本框 32"/>
          <p:cNvSpPr txBox="1"/>
          <p:nvPr/>
        </p:nvSpPr>
        <p:spPr>
          <a:xfrm>
            <a:off x="1951032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提出建议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5" name="文本框 32"/>
          <p:cNvSpPr txBox="1"/>
          <p:nvPr/>
        </p:nvSpPr>
        <p:spPr>
          <a:xfrm>
            <a:off x="6113831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0066CC"/>
                </a:solidFill>
              </a:rPr>
              <a:t>如何解决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6" name="文本框 32"/>
          <p:cNvSpPr txBox="1"/>
          <p:nvPr/>
        </p:nvSpPr>
        <p:spPr>
          <a:xfrm>
            <a:off x="6164279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0066CC"/>
                </a:solidFill>
              </a:rPr>
              <a:t>采纳办法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8877759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5" grpId="0"/>
      <p:bldP spid="1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solution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解决的方法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364705" y="3073343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8938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418127" y="2115326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51"/>
          <p:cNvSpPr txBox="1"/>
          <p:nvPr/>
        </p:nvSpPr>
        <p:spPr>
          <a:xfrm>
            <a:off x="6843485" y="23269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9538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669139" y="2289860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02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844215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56108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316560" y="2123863"/>
            <a:ext cx="2527652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44"/>
          <p:cNvSpPr txBox="1"/>
          <p:nvPr/>
        </p:nvSpPr>
        <p:spPr>
          <a:xfrm>
            <a:off x="2815181" y="23269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6708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670351" y="2289860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01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45259" y="4042042"/>
            <a:ext cx="1620000" cy="1620000"/>
            <a:chOff x="2808709" y="4042042"/>
            <a:chExt cx="1620000" cy="1620000"/>
          </a:xfrm>
          <a:solidFill>
            <a:schemeClr val="bg1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00736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16"/>
          <p:cNvSpPr txBox="1"/>
          <p:nvPr/>
        </p:nvSpPr>
        <p:spPr>
          <a:xfrm>
            <a:off x="4399357" y="45511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5125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40757" y="4522108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03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399388" y="4843509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173562" y="4042042"/>
            <a:ext cx="1620000" cy="1620000"/>
            <a:chOff x="6837012" y="4042042"/>
            <a:chExt cx="1620000" cy="1620000"/>
          </a:xfrm>
          <a:solidFill>
            <a:schemeClr val="bg1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8002303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37"/>
          <p:cNvSpPr txBox="1"/>
          <p:nvPr/>
        </p:nvSpPr>
        <p:spPr>
          <a:xfrm>
            <a:off x="8427660" y="45511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7956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53315" y="4522108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04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/>
      <p:bldP spid="53" grpId="0" animBg="1"/>
      <p:bldP spid="56" grpId="0"/>
      <p:bldP spid="39" grpId="0" animBg="1"/>
      <p:bldP spid="42" grpId="0"/>
      <p:bldP spid="46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deficiencies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存在的不足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9246320" y="4196854"/>
            <a:ext cx="733585" cy="57600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6" name="组合 135"/>
          <p:cNvGrpSpPr/>
          <p:nvPr/>
        </p:nvGrpSpPr>
        <p:grpSpPr>
          <a:xfrm>
            <a:off x="1440961" y="1701601"/>
            <a:ext cx="1686034" cy="987618"/>
            <a:chOff x="8641357" y="2133650"/>
            <a:chExt cx="1686034" cy="98761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849116" y="5106471"/>
            <a:ext cx="1686034" cy="987618"/>
            <a:chOff x="8641357" y="2133650"/>
            <a:chExt cx="1686034" cy="98761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236089" y="4907551"/>
            <a:ext cx="1686034" cy="987618"/>
            <a:chOff x="8641357" y="2133650"/>
            <a:chExt cx="1686034" cy="98761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990390" y="2571243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727253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691868" y="4040246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4288365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575624" y="1661050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24"/>
          <p:cNvGrpSpPr/>
          <p:nvPr/>
        </p:nvGrpSpPr>
        <p:grpSpPr bwMode="auto">
          <a:xfrm>
            <a:off x="7248974" y="1680120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430538" y="1890282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684303" y="2205658"/>
            <a:ext cx="1686034" cy="987618"/>
            <a:chOff x="8641357" y="2133650"/>
            <a:chExt cx="1686034" cy="98761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组合 24"/>
          <p:cNvGrpSpPr/>
          <p:nvPr/>
        </p:nvGrpSpPr>
        <p:grpSpPr bwMode="auto">
          <a:xfrm>
            <a:off x="7464115" y="3992030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838158" y="4423236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05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17" name="组合 24"/>
          <p:cNvGrpSpPr/>
          <p:nvPr/>
        </p:nvGrpSpPr>
        <p:grpSpPr bwMode="auto">
          <a:xfrm>
            <a:off x="3793335" y="4654897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3980032" y="4957862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1058078" y="5163532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4" name="组合 24"/>
          <p:cNvGrpSpPr/>
          <p:nvPr/>
        </p:nvGrpSpPr>
        <p:grpSpPr bwMode="auto">
          <a:xfrm>
            <a:off x="2720013" y="2925014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3054037" y="3299805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983391" y="3243069"/>
            <a:ext cx="1686034" cy="987618"/>
            <a:chOff x="8641357" y="2133650"/>
            <a:chExt cx="1686034" cy="98761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449071" y="2321172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691872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/>
            <p:nvPr/>
          </p:nvGrpSpPr>
          <p:grpSpPr bwMode="auto"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267867" y="2949549"/>
            <a:ext cx="140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不足</a:t>
            </a:r>
            <a:endParaRPr lang="en-US" altLang="zh-CN" sz="3600" dirty="0"/>
          </a:p>
          <a:p>
            <a:r>
              <a:rPr lang="zh-CN" altLang="en-US" sz="3600" dirty="0"/>
              <a:t>之处</a:t>
            </a:r>
            <a:endParaRPr lang="zh-CN" altLang="zh-CN" sz="3600" dirty="0"/>
          </a:p>
        </p:txBody>
      </p:sp>
      <p:grpSp>
        <p:nvGrpSpPr>
          <p:cNvPr id="111" name="组合 24"/>
          <p:cNvGrpSpPr/>
          <p:nvPr/>
        </p:nvGrpSpPr>
        <p:grpSpPr bwMode="auto">
          <a:xfrm>
            <a:off x="3393048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741910" y="1485579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4" grpId="0"/>
      <p:bldP spid="135" grpId="0"/>
      <p:bldP spid="133" grpId="0"/>
      <p:bldP spid="110" grpId="0" animBg="1"/>
      <p:bldP spid="132" grpId="0"/>
      <p:bldP spid="127" grpId="0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7632848" cy="646331"/>
            <a:chOff x="360437" y="189434"/>
            <a:chExt cx="7632848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Opinions and solutions to shortage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解决不足的意见和方案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1243815" y="1824972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371782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6199228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038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320055" y="513250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840334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728504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60615" y="514952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1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675250" y="2514183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1262416" y="1500092"/>
            <a:ext cx="545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470508" y="5117429"/>
            <a:ext cx="506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B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5974102" y="1511129"/>
            <a:ext cx="527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C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473445" y="5147575"/>
            <a:ext cx="575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D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3980326" y="3392894"/>
            <a:ext cx="1686034" cy="987618"/>
            <a:chOff x="8641357" y="2133650"/>
            <a:chExt cx="1686034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573346" y="2493689"/>
            <a:ext cx="1686034" cy="987618"/>
            <a:chOff x="8641357" y="2133650"/>
            <a:chExt cx="1686034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9045520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89" grpId="0"/>
      <p:bldP spid="190" grpId="0"/>
      <p:bldP spid="191" grpId="0"/>
      <p:bldP spid="1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05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36554" y="477469"/>
            <a:ext cx="11522075" cy="597666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/>
        </p:nvCxnSpPr>
        <p:spPr>
          <a:xfrm>
            <a:off x="5287776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454180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3908760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6950808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507309" y="3392482"/>
            <a:ext cx="12653568" cy="7"/>
            <a:chOff x="-843859" y="3392481"/>
            <a:chExt cx="12653568" cy="7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-843859" y="3392488"/>
              <a:ext cx="4416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586299" y="3392488"/>
              <a:ext cx="22234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7973251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6136045" y="3392488"/>
              <a:ext cx="1967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99553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572210" y="3392481"/>
              <a:ext cx="1379016" cy="7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196800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椭圆 113"/>
          <p:cNvSpPr/>
          <p:nvPr/>
        </p:nvSpPr>
        <p:spPr>
          <a:xfrm>
            <a:off x="985015" y="2524808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6" name="组合 115"/>
          <p:cNvGrpSpPr/>
          <p:nvPr/>
        </p:nvGrpSpPr>
        <p:grpSpPr>
          <a:xfrm>
            <a:off x="3507712" y="1905151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549756" y="1905151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6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38617" y="4087083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6" y="381846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886728" y="4087082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3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cxnSp>
        <p:nvCxnSpPr>
          <p:cNvPr id="140" name="直接连接符 139"/>
          <p:cNvCxnSpPr/>
          <p:nvPr/>
        </p:nvCxnSpPr>
        <p:spPr>
          <a:xfrm flipH="1" flipV="1">
            <a:off x="9897369" y="2203493"/>
            <a:ext cx="16642" cy="1144193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73247" y="1907622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5" y="1991375"/>
              <a:ext cx="730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05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3071" y="2956858"/>
            <a:ext cx="1787217" cy="1161421"/>
            <a:chOff x="736517" y="2781721"/>
            <a:chExt cx="1787217" cy="1161421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rgbClr val="0066CC"/>
                  </a:solidFill>
                </a:rPr>
                <a:t>CONTENTS</a:t>
              </a: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69199" y="837509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5" y="1023913"/>
              <a:ext cx="2424885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7" y="1447686"/>
              <a:ext cx="2016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7351" y="5013970"/>
            <a:ext cx="2696969" cy="656936"/>
            <a:chOff x="3600797" y="5013970"/>
            <a:chExt cx="2696969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7" y="5013970"/>
              <a:ext cx="2696969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工作完成情况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15568" y="5416990"/>
              <a:ext cx="2430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515" y="83750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5" y="837506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项目成果展示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575010" y="1241088"/>
              <a:ext cx="2388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4106" y="5013971"/>
            <a:ext cx="2875957" cy="663174"/>
            <a:chOff x="6687552" y="5013970"/>
            <a:chExt cx="2875957" cy="663175"/>
          </a:xfrm>
        </p:grpSpPr>
        <p:sp>
          <p:nvSpPr>
            <p:cNvPr id="146" name="文本框 33"/>
            <p:cNvSpPr txBox="1"/>
            <p:nvPr/>
          </p:nvSpPr>
          <p:spPr>
            <a:xfrm>
              <a:off x="6687552" y="5013970"/>
              <a:ext cx="2875957" cy="43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工作中的不足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971221" y="5423229"/>
              <a:ext cx="24245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29835" y="83751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30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明年</a:t>
              </a:r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工作计划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521101" y="1456595"/>
              <a:ext cx="21364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399182" cy="646331"/>
            <a:chOff x="360438" y="189434"/>
            <a:chExt cx="739918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In 2016 work plan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752528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2017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年工作计划</a:t>
              </a:r>
              <a:r>
                <a:rPr lang="zh-CN" altLang="en-US" sz="3600" dirty="0">
                  <a:solidFill>
                    <a:srgbClr val="0070C0"/>
                  </a:solidFill>
                </a:rPr>
                <a:t>概</a:t>
              </a:r>
              <a:r>
                <a:rPr lang="zh-CN" altLang="zh-CN" sz="3600" dirty="0">
                  <a:solidFill>
                    <a:srgbClr val="0070C0"/>
                  </a:solidFill>
                </a:rPr>
                <a:t>述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E:\企业文化\企业文化图片\8765676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8" y="1616343"/>
            <a:ext cx="6043602" cy="4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57830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6247054" cy="646331"/>
            <a:chOff x="360438" y="189434"/>
            <a:chExt cx="624705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annual sales target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年度销售目标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963281" y="4435805"/>
            <a:ext cx="1686034" cy="987618"/>
            <a:chOff x="8641357" y="2133650"/>
            <a:chExt cx="1686034" cy="98761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42569" y="1949838"/>
            <a:ext cx="1686034" cy="987618"/>
            <a:chOff x="8641357" y="2133650"/>
            <a:chExt cx="1686034" cy="98761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71430" y="1895980"/>
            <a:ext cx="1686034" cy="987618"/>
            <a:chOff x="8641357" y="2133650"/>
            <a:chExt cx="1686034" cy="98761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38458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44907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701449" y="3528970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77711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1944428" y="2822768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1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1-3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834402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4008918" y="3671249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2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4-6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91959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6094670" y="2840520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3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7-9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1438" y="4530407"/>
            <a:ext cx="1686034" cy="987618"/>
            <a:chOff x="8641357" y="2133650"/>
            <a:chExt cx="1686034" cy="98761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999458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8194326" y="3711377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4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7" y="4153603"/>
              <a:ext cx="15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10-12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904655" cy="646331"/>
            <a:chOff x="360438" y="189434"/>
            <a:chExt cx="590465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367358"/>
              <a:ext cx="1945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target implementation steps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目标实现目标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338458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5221644" y="1975023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221644" y="3151657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5221644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5180774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/>
          <p:nvPr/>
        </p:nvGrpSpPr>
        <p:grpSpPr bwMode="auto">
          <a:xfrm>
            <a:off x="7465743" y="1269558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7" name="组合 24"/>
          <p:cNvGrpSpPr/>
          <p:nvPr/>
        </p:nvGrpSpPr>
        <p:grpSpPr bwMode="auto">
          <a:xfrm>
            <a:off x="7465743" y="2493694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0" name="组合 24"/>
          <p:cNvGrpSpPr/>
          <p:nvPr/>
        </p:nvGrpSpPr>
        <p:grpSpPr bwMode="auto">
          <a:xfrm>
            <a:off x="7465743" y="3717830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7" name="组合 24"/>
          <p:cNvGrpSpPr/>
          <p:nvPr/>
        </p:nvGrpSpPr>
        <p:grpSpPr bwMode="auto">
          <a:xfrm>
            <a:off x="7465743" y="4941966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8" name="组合 24"/>
          <p:cNvGrpSpPr/>
          <p:nvPr/>
        </p:nvGrpSpPr>
        <p:grpSpPr bwMode="auto">
          <a:xfrm>
            <a:off x="1544365" y="2541884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" name="组合 24"/>
          <p:cNvGrpSpPr/>
          <p:nvPr/>
        </p:nvGrpSpPr>
        <p:grpSpPr bwMode="auto">
          <a:xfrm>
            <a:off x="4119935" y="2602552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953930" y="3069757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66CC"/>
                </a:solidFill>
              </a:rPr>
              <a:t>初步</a:t>
            </a:r>
            <a:endParaRPr lang="en-US" altLang="zh-CN" sz="3600" dirty="0">
              <a:solidFill>
                <a:srgbClr val="0066CC"/>
              </a:solidFill>
            </a:endParaRPr>
          </a:p>
          <a:p>
            <a:r>
              <a:rPr lang="zh-CN" altLang="en-US" sz="3600" dirty="0">
                <a:solidFill>
                  <a:srgbClr val="0066CC"/>
                </a:solidFill>
              </a:rPr>
              <a:t>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6" name="文本框 33"/>
          <p:cNvSpPr txBox="1"/>
          <p:nvPr/>
        </p:nvSpPr>
        <p:spPr>
          <a:xfrm>
            <a:off x="4570374" y="3069757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66CC"/>
                </a:solidFill>
              </a:rPr>
              <a:t>最终目标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633675" y="1497771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01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633675" y="2721908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633675" y="3946044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633675" y="5170180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05099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65826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876049" y="1404834"/>
            <a:ext cx="1686034" cy="872832"/>
            <a:chOff x="8641357" y="2133650"/>
            <a:chExt cx="1686034" cy="872833"/>
          </a:xfrm>
        </p:grpSpPr>
        <p:sp>
          <p:nvSpPr>
            <p:cNvPr id="97" name="TextBox 96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876049" y="2618725"/>
            <a:ext cx="1686034" cy="872832"/>
            <a:chOff x="8641357" y="2133650"/>
            <a:chExt cx="1686034" cy="872833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876049" y="3889346"/>
            <a:ext cx="1686034" cy="872832"/>
            <a:chOff x="8641357" y="2133650"/>
            <a:chExt cx="1686034" cy="872833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876049" y="5072526"/>
            <a:ext cx="1686034" cy="872832"/>
            <a:chOff x="8641357" y="2133650"/>
            <a:chExt cx="1686034" cy="872833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2" grpId="0"/>
      <p:bldP spid="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Team building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团队建设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00054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/>
            <p:nvPr/>
          </p:nvGrpSpPr>
          <p:grpSpPr bwMode="auto"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93334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/>
            <p:nvPr/>
          </p:nvGrpSpPr>
          <p:grpSpPr bwMode="auto"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7373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/>
            <p:nvPr/>
          </p:nvGrpSpPr>
          <p:grpSpPr bwMode="auto"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79661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/>
            <p:nvPr/>
          </p:nvGrpSpPr>
          <p:grpSpPr bwMode="auto"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61236" y="4581921"/>
            <a:ext cx="1928043" cy="1008112"/>
            <a:chOff x="1024682" y="4581922"/>
            <a:chExt cx="1928043" cy="1008113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2"/>
              <a:ext cx="192804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32963" y="4541850"/>
            <a:ext cx="1820611" cy="1048182"/>
            <a:chOff x="3796410" y="4541852"/>
            <a:chExt cx="1820611" cy="1048182"/>
          </a:xfrm>
        </p:grpSpPr>
        <p:sp>
          <p:nvSpPr>
            <p:cNvPr id="84" name="TextBox 83"/>
            <p:cNvSpPr txBox="1"/>
            <p:nvPr/>
          </p:nvSpPr>
          <p:spPr>
            <a:xfrm>
              <a:off x="3796410" y="4541852"/>
              <a:ext cx="182061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3842" y="4541850"/>
            <a:ext cx="1640010" cy="1048182"/>
            <a:chOff x="6497291" y="4541852"/>
            <a:chExt cx="1640010" cy="1048182"/>
          </a:xfrm>
        </p:grpSpPr>
        <p:sp>
          <p:nvSpPr>
            <p:cNvPr id="85" name="TextBox 84"/>
            <p:cNvSpPr txBox="1"/>
            <p:nvPr/>
          </p:nvSpPr>
          <p:spPr>
            <a:xfrm>
              <a:off x="6497291" y="4541852"/>
              <a:ext cx="149687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3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09955" y="4541850"/>
            <a:ext cx="1629888" cy="1048182"/>
            <a:chOff x="9073405" y="4541852"/>
            <a:chExt cx="1629888" cy="1048182"/>
          </a:xfrm>
        </p:grpSpPr>
        <p:sp>
          <p:nvSpPr>
            <p:cNvPr id="86" name="TextBox 85"/>
            <p:cNvSpPr txBox="1"/>
            <p:nvPr/>
          </p:nvSpPr>
          <p:spPr>
            <a:xfrm>
              <a:off x="9233594" y="4541852"/>
              <a:ext cx="1351979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5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Team strength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团队力量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1201043" y="3933850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5" name="组合 4"/>
          <p:cNvGrpSpPr/>
          <p:nvPr/>
        </p:nvGrpSpPr>
        <p:grpSpPr>
          <a:xfrm>
            <a:off x="2569195" y="2421683"/>
            <a:ext cx="3528392" cy="3528392"/>
            <a:chOff x="2232645" y="2421682"/>
            <a:chExt cx="3528392" cy="3528392"/>
          </a:xfrm>
        </p:grpSpPr>
        <p:sp>
          <p:nvSpPr>
            <p:cNvPr id="77" name="椭圆 76"/>
            <p:cNvSpPr/>
            <p:nvPr/>
          </p:nvSpPr>
          <p:spPr>
            <a:xfrm>
              <a:off x="2232645" y="2421682"/>
              <a:ext cx="3528392" cy="352839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1" name="椭圆 80"/>
            <p:cNvSpPr/>
            <p:nvPr/>
          </p:nvSpPr>
          <p:spPr>
            <a:xfrm>
              <a:off x="2520677" y="2709714"/>
              <a:ext cx="2952328" cy="2952328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1705103" y="1528014"/>
            <a:ext cx="1773771" cy="17737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83" name="组合 82"/>
          <p:cNvGrpSpPr/>
          <p:nvPr/>
        </p:nvGrpSpPr>
        <p:grpSpPr>
          <a:xfrm>
            <a:off x="7915360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915360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915360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椭圆 101"/>
          <p:cNvSpPr/>
          <p:nvPr/>
        </p:nvSpPr>
        <p:spPr>
          <a:xfrm>
            <a:off x="5809555" y="5375484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grpSp>
          <p:nvGrpSpPr>
            <p:cNvPr id="6" name="组合 5"/>
            <p:cNvGrpSpPr/>
            <p:nvPr/>
          </p:nvGrpSpPr>
          <p:grpSpPr>
            <a:xfrm>
              <a:off x="2808709" y="368645"/>
              <a:ext cx="2648362" cy="360040"/>
              <a:chOff x="2808709" y="368645"/>
              <a:chExt cx="2648362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2808709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8749" y="405458"/>
                <a:ext cx="2288322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Looking to the future </a:t>
                </a:r>
                <a:endParaRPr lang="en-US" altLang="zh-CN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8" y="189434"/>
              <a:ext cx="262743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展望未来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7537750" y="1842383"/>
            <a:ext cx="2620431" cy="400110"/>
            <a:chOff x="8641357" y="2133650"/>
            <a:chExt cx="2620431" cy="400111"/>
          </a:xfrm>
        </p:grpSpPr>
        <p:sp>
          <p:nvSpPr>
            <p:cNvPr id="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3" y="2133650"/>
              <a:ext cx="2477305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85251" y="2277670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E:\背景图\03_图片素材\05_城市建筑背景图集\城市风景 (2)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2" y="1485581"/>
            <a:ext cx="6766958" cy="44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</p:grpSp>
      <p:sp>
        <p:nvSpPr>
          <p:cNvPr id="421" name="Freeform 5"/>
          <p:cNvSpPr/>
          <p:nvPr/>
        </p:nvSpPr>
        <p:spPr bwMode="auto">
          <a:xfrm rot="10800000">
            <a:off x="7731152" y="1751506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2" name="Freeform 5"/>
          <p:cNvSpPr/>
          <p:nvPr/>
        </p:nvSpPr>
        <p:spPr bwMode="auto">
          <a:xfrm rot="10800000">
            <a:off x="7731152" y="4269844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3" name="Freeform 5"/>
          <p:cNvSpPr/>
          <p:nvPr/>
        </p:nvSpPr>
        <p:spPr bwMode="auto">
          <a:xfrm rot="10800000">
            <a:off x="9919526" y="3012713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424" name="直接连接符 423"/>
          <p:cNvCxnSpPr/>
          <p:nvPr/>
        </p:nvCxnSpPr>
        <p:spPr>
          <a:xfrm>
            <a:off x="10863943" y="3431223"/>
            <a:ext cx="118824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flipV="1">
            <a:off x="6955437" y="5111885"/>
            <a:ext cx="1008937" cy="17475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798609" y="-251869"/>
            <a:ext cx="1165761" cy="201915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组合 433"/>
          <p:cNvGrpSpPr/>
          <p:nvPr/>
        </p:nvGrpSpPr>
        <p:grpSpPr>
          <a:xfrm>
            <a:off x="8059703" y="2042916"/>
            <a:ext cx="303617" cy="258274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6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7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8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9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0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1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2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8062201" y="4560896"/>
            <a:ext cx="300352" cy="258999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444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5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6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7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8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9" name="组合 448"/>
          <p:cNvGrpSpPr/>
          <p:nvPr/>
        </p:nvGrpSpPr>
        <p:grpSpPr>
          <a:xfrm>
            <a:off x="10240844" y="3302449"/>
            <a:ext cx="300352" cy="257548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450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1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2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3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4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5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6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谢谢您的欣赏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1" name="文本框 27"/>
          <p:cNvSpPr txBox="1"/>
          <p:nvPr/>
        </p:nvSpPr>
        <p:spPr>
          <a:xfrm>
            <a:off x="768995" y="3870476"/>
            <a:ext cx="605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造字工房典黑（非商用）常规体" pitchFamily="2" charset="-122"/>
                <a:ea typeface="造字工房典黑（非商用）常规体" pitchFamily="2" charset="-122"/>
              </a:rPr>
              <a:t>THANK YOU FOR WATCHING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 smtClean="0">
                <a:solidFill>
                  <a:srgbClr val="0070C0"/>
                </a:solidFill>
                <a:latin typeface="ITC Avant Garde Std Md" panose="020B0602020202020204" pitchFamily="34" charset="0"/>
                <a:ea typeface="造字工房典黑（非商用）常规体" pitchFamily="2" charset="-122"/>
              </a:rPr>
              <a:t>20XX</a:t>
            </a:r>
            <a:endParaRPr lang="zh-CN" altLang="en-US" sz="8000" dirty="0">
              <a:solidFill>
                <a:srgbClr val="0070C0"/>
              </a:solidFill>
              <a:latin typeface="ITC Avant Garde Std Md" panose="020B0602020202020204" pitchFamily="34" charset="0"/>
              <a:ea typeface="造字工房典黑（非商用）常规体" pitchFamily="2" charset="-122"/>
            </a:endParaRP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  <p:bldP spid="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01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508"/>
          <p:cNvSpPr/>
          <p:nvPr/>
        </p:nvSpPr>
        <p:spPr bwMode="auto">
          <a:xfrm>
            <a:off x="6886493" y="1674863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886493" y="1674863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86493" y="1413572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49" y="1413570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本年度工作概述</a:t>
              </a:r>
              <a:endPara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9075" y="2373450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7">
              <a:off x="632734" y="3018261"/>
              <a:ext cx="4906010" cy="2395444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1003" y="117427"/>
            <a:ext cx="2552118" cy="1081475"/>
            <a:chOff x="504453" y="549474"/>
            <a:chExt cx="2552118" cy="1048226"/>
          </a:xfrm>
        </p:grpSpPr>
        <p:sp>
          <p:nvSpPr>
            <p:cNvPr id="20" name="文本框 5"/>
            <p:cNvSpPr txBox="1"/>
            <p:nvPr/>
          </p:nvSpPr>
          <p:spPr>
            <a:xfrm>
              <a:off x="504453" y="549474"/>
              <a:ext cx="1715205" cy="74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述</a:t>
              </a:r>
              <a:endParaRPr lang="zh-CN" altLang="en-US" sz="4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010392" y="1989634"/>
            <a:ext cx="4343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4205" y="4234077"/>
            <a:ext cx="1977928" cy="961997"/>
            <a:chOff x="757655" y="4234076"/>
            <a:chExt cx="1977928" cy="961997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98%</a:t>
              </a:r>
              <a:endParaRPr lang="zh-CN" altLang="en-US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86693" y="5026170"/>
            <a:ext cx="1512640" cy="1082785"/>
            <a:chOff x="5150143" y="5026164"/>
            <a:chExt cx="1512640" cy="1082784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4"/>
              <a:ext cx="151264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 3</a:t>
              </a:r>
              <a:r>
                <a:rPr lang="zh-CN" altLang="zh-CN" dirty="0"/>
                <a:t>件 </a:t>
              </a:r>
              <a:endParaRPr lang="zh-CN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3" y="5585728"/>
              <a:ext cx="115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</a:t>
              </a:r>
              <a:endParaRPr lang="en-US" altLang="zh-CN" dirty="0"/>
            </a:p>
            <a:p>
              <a:pPr algn="ctr">
                <a:lnSpc>
                  <a:spcPct val="100000"/>
                </a:lnSpc>
              </a:pPr>
              <a:r>
                <a:rPr lang="zh-CN" altLang="zh-CN" dirty="0"/>
                <a:t>大事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30909" y="4666122"/>
            <a:ext cx="2193952" cy="979368"/>
            <a:chOff x="7094359" y="4666124"/>
            <a:chExt cx="2193952" cy="979368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9" y="466612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 奖 </a:t>
              </a:r>
              <a:endParaRPr lang="zh-CN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2045" y="3153958"/>
            <a:ext cx="2002214" cy="1045278"/>
            <a:chOff x="3565495" y="3153956"/>
            <a:chExt cx="2002214" cy="1045279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5" y="3153956"/>
              <a:ext cx="151264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9</a:t>
              </a:r>
              <a:r>
                <a:rPr lang="zh-CN" altLang="zh-CN" dirty="0"/>
                <a:t>百万</a:t>
              </a:r>
              <a:endParaRPr lang="zh-CN" altLang="zh-CN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1" y="3783737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sp>
        <p:nvSpPr>
          <p:cNvPr id="129" name="Freeform 514"/>
          <p:cNvSpPr>
            <a:spLocks noEditPoints="1"/>
          </p:cNvSpPr>
          <p:nvPr/>
        </p:nvSpPr>
        <p:spPr bwMode="auto">
          <a:xfrm>
            <a:off x="2497191" y="333451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08757" y="1101316"/>
            <a:ext cx="6349868" cy="5352816"/>
          </a:xfrm>
          <a:custGeom>
            <a:avLst/>
            <a:gdLst>
              <a:gd name="connsiteX0" fmla="*/ 0 w 7705254"/>
              <a:gd name="connsiteY0" fmla="*/ 0 h 6859588"/>
              <a:gd name="connsiteX1" fmla="*/ 7705254 w 7705254"/>
              <a:gd name="connsiteY1" fmla="*/ 0 h 6859588"/>
              <a:gd name="connsiteX2" fmla="*/ 7705254 w 7705254"/>
              <a:gd name="connsiteY2" fmla="*/ 6859588 h 6859588"/>
              <a:gd name="connsiteX3" fmla="*/ 0 w 7705254"/>
              <a:gd name="connsiteY3" fmla="*/ 6859588 h 6859588"/>
              <a:gd name="connsiteX4" fmla="*/ 0 w 7705254"/>
              <a:gd name="connsiteY4" fmla="*/ 0 h 6859588"/>
              <a:gd name="connsiteX0-1" fmla="*/ 1900238 w 7705254"/>
              <a:gd name="connsiteY0-2" fmla="*/ 0 h 6859588"/>
              <a:gd name="connsiteX1-3" fmla="*/ 7705254 w 7705254"/>
              <a:gd name="connsiteY1-4" fmla="*/ 0 h 6859588"/>
              <a:gd name="connsiteX2-5" fmla="*/ 7705254 w 7705254"/>
              <a:gd name="connsiteY2-6" fmla="*/ 6859588 h 6859588"/>
              <a:gd name="connsiteX3-7" fmla="*/ 0 w 7705254"/>
              <a:gd name="connsiteY3-8" fmla="*/ 6859588 h 6859588"/>
              <a:gd name="connsiteX4-9" fmla="*/ 1900238 w 7705254"/>
              <a:gd name="connsiteY4-1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05254" h="6859588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795292" y="2518658"/>
            <a:ext cx="3605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2348" y="189437"/>
            <a:ext cx="3492995" cy="840289"/>
            <a:chOff x="35794" y="490240"/>
            <a:chExt cx="3492995" cy="840289"/>
          </a:xfrm>
        </p:grpSpPr>
        <p:sp>
          <p:nvSpPr>
            <p:cNvPr id="34" name="文本框 5"/>
            <p:cNvSpPr txBox="1"/>
            <p:nvPr/>
          </p:nvSpPr>
          <p:spPr>
            <a:xfrm>
              <a:off x="35794" y="490240"/>
              <a:ext cx="284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公司简介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Company profile </a:t>
              </a:r>
              <a:endParaRPr lang="zh-CN" alt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Freeform 514"/>
          <p:cNvSpPr>
            <a:spLocks noEditPoints="1"/>
          </p:cNvSpPr>
          <p:nvPr/>
        </p:nvSpPr>
        <p:spPr bwMode="auto">
          <a:xfrm>
            <a:off x="2858937" y="381652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2972" y="189437"/>
            <a:ext cx="3312368" cy="912297"/>
            <a:chOff x="216421" y="490240"/>
            <a:chExt cx="3312368" cy="91229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20677" y="621482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6421" y="490240"/>
              <a:ext cx="3312368" cy="912297"/>
              <a:chOff x="216421" y="490240"/>
              <a:chExt cx="3312368" cy="91229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577" y="1125538"/>
                <a:ext cx="30572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Business process </a:t>
                </a:r>
                <a:endParaRPr lang="zh-CN" alt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21" y="490240"/>
                <a:ext cx="2553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70C0"/>
                    </a:solidFill>
                  </a:rPr>
                  <a:t>企业历程</a:t>
                </a:r>
                <a:endParaRPr lang="zh-CN" altLang="zh-CN" sz="3600" dirty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169547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51833" y="3717829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srgbClr val="0066CC"/>
                  </a:solidFill>
                </a:rPr>
                <a:t>20XX</a:t>
              </a:r>
              <a:endParaRPr lang="zh-CN" altLang="zh-CN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130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20883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公司处于发展阶段单击此处添加你的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134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公司转型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16400" y="234967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公司资产突破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31217" y="3717829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20XX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814577" y="3717829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473851" y="3717829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48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3717829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089695" y="3717829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85819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公司下设分公司单击此处添加你的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625979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公司正式上市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8367" y="117429"/>
            <a:ext cx="5005164" cy="923069"/>
            <a:chOff x="251817" y="490240"/>
            <a:chExt cx="5005164" cy="907186"/>
          </a:xfrm>
        </p:grpSpPr>
        <p:grpSp>
          <p:nvGrpSpPr>
            <p:cNvPr id="2" name="组合 1"/>
            <p:cNvGrpSpPr/>
            <p:nvPr/>
          </p:nvGrpSpPr>
          <p:grpSpPr>
            <a:xfrm>
              <a:off x="251817" y="490240"/>
              <a:ext cx="5005164" cy="907186"/>
              <a:chOff x="251817" y="490240"/>
              <a:chExt cx="5005164" cy="907186"/>
            </a:xfrm>
          </p:grpSpPr>
          <p:sp>
            <p:nvSpPr>
              <p:cNvPr id="34" name="文本框 5"/>
              <p:cNvSpPr txBox="1"/>
              <p:nvPr/>
            </p:nvSpPr>
            <p:spPr>
              <a:xfrm>
                <a:off x="251817" y="490240"/>
                <a:ext cx="4429100" cy="635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70C0"/>
                    </a:solidFill>
                  </a:rPr>
                  <a:t>各项业务完成概况</a:t>
                </a:r>
                <a:endParaRPr lang="zh-CN" altLang="zh-CN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8469" y="1125538"/>
                <a:ext cx="4608512" cy="27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A profile of the business done </a:t>
                </a:r>
                <a:endParaRPr lang="en-US" altLang="zh-CN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4682624" y="669451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729439" y="2331674"/>
          <a:ext cx="6463371" cy="401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27179" y="2331670"/>
            <a:ext cx="2866152" cy="882100"/>
            <a:chOff x="374605" y="2088644"/>
            <a:chExt cx="2866152" cy="882101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179160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一季度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7179" y="3213769"/>
            <a:ext cx="2866152" cy="882100"/>
            <a:chOff x="374605" y="2088644"/>
            <a:chExt cx="2866152" cy="882101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二季度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7180" y="4149873"/>
            <a:ext cx="3010168" cy="882100"/>
            <a:chOff x="374605" y="2088644"/>
            <a:chExt cx="3010168" cy="882101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三季度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0"/>
              <a:ext cx="292603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7180" y="5067974"/>
            <a:ext cx="3010168" cy="882100"/>
            <a:chOff x="374605" y="2088644"/>
            <a:chExt cx="3010168" cy="882101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4"/>
              <a:ext cx="1463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四季度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92603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组合 256"/>
          <p:cNvGrpSpPr/>
          <p:nvPr/>
        </p:nvGrpSpPr>
        <p:grpSpPr>
          <a:xfrm>
            <a:off x="552971" y="189439"/>
            <a:ext cx="5688632" cy="646331"/>
            <a:chOff x="216421" y="189434"/>
            <a:chExt cx="5688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enterprise architecture </a:t>
              </a:r>
              <a:endParaRPr lang="en-US" altLang="zh-CN" sz="12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421" y="189434"/>
              <a:ext cx="26811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企业架构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/>
          <p:nvPr/>
        </p:nvCxnSpPr>
        <p:spPr>
          <a:xfrm flipH="1">
            <a:off x="2336910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5303796" y="2129030"/>
            <a:ext cx="579865" cy="12030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50" idx="0"/>
          </p:cNvCxnSpPr>
          <p:nvPr/>
        </p:nvCxnSpPr>
        <p:spPr>
          <a:xfrm flipH="1" flipV="1">
            <a:off x="5233493" y="3717828"/>
            <a:ext cx="643457" cy="138863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86739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7134085" y="2414532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590116" y="1890428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581305" y="1407234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867394" y="2846581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769721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720057" y="3736898"/>
            <a:ext cx="1113837" cy="412611"/>
            <a:chOff x="7383503" y="3736897"/>
            <a:chExt cx="1113837" cy="412611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36897"/>
              <a:ext cx="532913" cy="4126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681765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697404" y="4858882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529261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5233496" y="3586878"/>
            <a:ext cx="1224135" cy="1272000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5163784" y="2967260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709868" y="3241896"/>
            <a:ext cx="2076702" cy="547937"/>
            <a:chOff x="373317" y="3241897"/>
            <a:chExt cx="2076702" cy="547938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5078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18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董事会</a:t>
              </a:r>
              <a:endParaRPr lang="zh-CN" altLang="en-US" sz="1800" b="1" kern="0" dirty="0">
                <a:solidFill>
                  <a:srgbClr val="0066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234082" y="3241896"/>
            <a:ext cx="2076702" cy="547937"/>
            <a:chOff x="2897532" y="3241897"/>
            <a:chExt cx="2076702" cy="547938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5078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8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总经理</a:t>
              </a:r>
              <a:endParaRPr lang="zh-CN" altLang="en-US" sz="18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400781" y="4638271"/>
            <a:ext cx="1466617" cy="461665"/>
            <a:chOff x="6064227" y="4638273"/>
            <a:chExt cx="1466617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客服部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400781" y="3918676"/>
            <a:ext cx="1466617" cy="461665"/>
            <a:chOff x="6064227" y="3918676"/>
            <a:chExt cx="1466617" cy="461665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销售部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400781" y="2738029"/>
            <a:ext cx="1466617" cy="461665"/>
            <a:chOff x="6064227" y="2738029"/>
            <a:chExt cx="1466617" cy="461665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265093" y="2738029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590115" y="5337293"/>
            <a:ext cx="2214585" cy="291258"/>
            <a:chOff x="6253561" y="5337292"/>
            <a:chExt cx="2214585" cy="291258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553125" y="5628547"/>
              <a:ext cx="1915021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1" y="5337292"/>
              <a:ext cx="299566" cy="29125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433441" y="5424414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5123499" y="5106461"/>
            <a:ext cx="1466617" cy="461665"/>
            <a:chOff x="4786945" y="5106465"/>
            <a:chExt cx="1466617" cy="461665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网站运营部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123499" y="1667365"/>
            <a:ext cx="1466617" cy="461665"/>
            <a:chOff x="4786945" y="1667362"/>
            <a:chExt cx="1466617" cy="461665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财务部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736213" y="1125540"/>
            <a:ext cx="1249806" cy="461665"/>
            <a:chOff x="8399663" y="112553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2" y="11255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会计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736213" y="1640748"/>
            <a:ext cx="1249806" cy="461665"/>
            <a:chOff x="8399663" y="1640745"/>
            <a:chExt cx="1249806" cy="461665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2" y="1640745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出纳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736213" y="2134219"/>
            <a:ext cx="1249806" cy="461665"/>
            <a:chOff x="8399663" y="2134218"/>
            <a:chExt cx="1249806" cy="461665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2" y="213421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物流部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736213" y="2580555"/>
            <a:ext cx="1249806" cy="461665"/>
            <a:chOff x="8399663" y="2580554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2" y="258055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基地部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736213" y="2998314"/>
            <a:ext cx="1249806" cy="461665"/>
            <a:chOff x="8399663" y="2998314"/>
            <a:chExt cx="1249806" cy="461665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2" y="299831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质量部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736213" y="3530949"/>
            <a:ext cx="1249806" cy="461665"/>
            <a:chOff x="8399663" y="3530946"/>
            <a:chExt cx="1249806" cy="461665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2" y="3530946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736213" y="4400037"/>
            <a:ext cx="1249806" cy="461665"/>
            <a:chOff x="8399663" y="4400038"/>
            <a:chExt cx="1249806" cy="461665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2" y="44000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售前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736213" y="4783656"/>
            <a:ext cx="1249806" cy="461665"/>
            <a:chOff x="8399663" y="4783658"/>
            <a:chExt cx="1249806" cy="461665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2" y="478365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售后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736213" y="5374007"/>
            <a:ext cx="1249806" cy="461665"/>
            <a:chOff x="8399663" y="5374010"/>
            <a:chExt cx="1249806" cy="461665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2" y="5374010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技术部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736213" y="5863774"/>
            <a:ext cx="1249806" cy="461665"/>
            <a:chOff x="8399663" y="5863778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2" y="586377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736213" y="3950654"/>
            <a:ext cx="1249806" cy="461665"/>
            <a:chOff x="8399663" y="3950651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2" y="3950651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1255409" y="4569852"/>
            <a:ext cx="2655625" cy="876167"/>
            <a:chOff x="918855" y="4569851"/>
            <a:chExt cx="2655625" cy="876168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4"/>
              <a:ext cx="2133944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10015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3746</Words>
  <Application>WPS 演示</Application>
  <PresentationFormat>自定义</PresentationFormat>
  <Paragraphs>817</Paragraphs>
  <Slides>36</Slides>
  <Notes>36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造字工房典黑（非商用）常规体</vt:lpstr>
      <vt:lpstr>黑体</vt:lpstr>
      <vt:lpstr>ITC Avant Garde Std Md</vt:lpstr>
      <vt:lpstr>ITC Avant Garde Std XLt</vt:lpstr>
      <vt:lpstr>方正正黑简体</vt:lpstr>
      <vt:lpstr>Segoe Print</vt:lpstr>
      <vt:lpstr>Calibri</vt:lpstr>
      <vt:lpstr>方正中等线简体</vt:lpstr>
      <vt:lpstr>Arial Unicode MS</vt:lpstr>
      <vt:lpstr>Akzidenz-Grotesk BQ Condensed</vt:lpstr>
      <vt:lpstr>华康俪金黑W8(P)</vt:lpstr>
      <vt:lpstr>Yu Gothic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10015.pptx</dc:title>
  <dc:creator/>
  <cp:lastModifiedBy>一颗苹果</cp:lastModifiedBy>
  <cp:revision>3</cp:revision>
  <dcterms:created xsi:type="dcterms:W3CDTF">2017-02-18T07:36:00Z</dcterms:created>
  <dcterms:modified xsi:type="dcterms:W3CDTF">2021-09-18T08:44:43Z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DF68465D1020423CB18CA90C8A552238</vt:lpwstr>
  </property>
  <property fmtid="{D5CDD505-2E9C-101B-9397-08002B2CF9AE}" pid="3" name="KSOProductBuildVer">
    <vt:lpwstr>2052-11.1.0.10700</vt:lpwstr>
  </property>
</Properties>
</file>