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8" r:id="rId5"/>
    <p:sldId id="268" r:id="rId6"/>
    <p:sldId id="257" r:id="rId7"/>
    <p:sldId id="273" r:id="rId8"/>
    <p:sldId id="272" r:id="rId9"/>
    <p:sldId id="274" r:id="rId10"/>
    <p:sldId id="275" r:id="rId11"/>
    <p:sldId id="271" r:id="rId12"/>
    <p:sldId id="276" r:id="rId13"/>
    <p:sldId id="260" r:id="rId14"/>
    <p:sldId id="261" r:id="rId15"/>
    <p:sldId id="277" r:id="rId16"/>
    <p:sldId id="262" r:id="rId17"/>
    <p:sldId id="278" r:id="rId18"/>
    <p:sldId id="270" r:id="rId19"/>
    <p:sldId id="263" r:id="rId20"/>
    <p:sldId id="264" r:id="rId21"/>
    <p:sldId id="267" r:id="rId22"/>
    <p:sldId id="279" r:id="rId23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F1FD"/>
    <a:srgbClr val="F4E033"/>
    <a:srgbClr val="2B3034"/>
    <a:srgbClr val="0A0B0D"/>
    <a:srgbClr val="E7E6E3"/>
    <a:srgbClr val="F7F7F7"/>
    <a:srgbClr val="9966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/>
    <p:restoredTop sz="95276" autoAdjust="0"/>
  </p:normalViewPr>
  <p:slideViewPr>
    <p:cSldViewPr snapToGrid="0">
      <p:cViewPr varScale="1">
        <p:scale>
          <a:sx n="71" d="100"/>
          <a:sy n="71" d="100"/>
        </p:scale>
        <p:origin x="8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fld id="{5C8B447A-E271-4992-A316-75A79273A9D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方正喵呜体" panose="02010600010101010101" pitchFamily="2" charset="-122"/>
        <a:ea typeface="方正喵呜体" panose="0201060001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方正喵呜体" panose="02010600010101010101" pitchFamily="2" charset="-122"/>
        <a:ea typeface="方正喵呜体" panose="0201060001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方正喵呜体" panose="02010600010101010101" pitchFamily="2" charset="-122"/>
        <a:ea typeface="方正喵呜体" panose="0201060001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方正喵呜体" panose="02010600010101010101" pitchFamily="2" charset="-122"/>
        <a:ea typeface="方正喵呜体" panose="0201060001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方正喵呜体" panose="02010600010101010101" pitchFamily="2" charset="-122"/>
        <a:ea typeface="方正喵呜体" panose="0201060001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10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2560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765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en-US" altLang="zh-CN" dirty="0"/>
          </a:p>
        </p:txBody>
      </p:sp>
      <p:sp>
        <p:nvSpPr>
          <p:cNvPr id="3174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3379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994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10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921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922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126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1126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1434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638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1638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18436" name="幻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150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en-US" altLang="zh-CN" dirty="0"/>
          </a:p>
        </p:txBody>
      </p:sp>
      <p:sp>
        <p:nvSpPr>
          <p:cNvPr id="2150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355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355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fld id="{2DED3243-8670-45BF-85FD-8114C7758B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fld id="{2DED3243-8670-45BF-85FD-8114C7758B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fld id="{2DED3243-8670-45BF-85FD-8114C7758B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fld id="{2DED3243-8670-45BF-85FD-8114C7758B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fld id="{2DED3243-8670-45BF-85FD-8114C7758B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fld id="{2DED3243-8670-45BF-85FD-8114C7758B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fld id="{2DED3243-8670-45BF-85FD-8114C7758B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fld id="{2DED3243-8670-45BF-85FD-8114C7758B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fld id="{2DED3243-8670-45BF-85FD-8114C7758B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fld id="{2DED3243-8670-45BF-85FD-8114C7758B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fld id="{2DED3243-8670-45BF-85FD-8114C7758B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</a:lstStyle>
          <a:p>
            <a:pPr>
              <a:defRPr/>
            </a:pPr>
            <a:fld id="{2DED3243-8670-45BF-85FD-8114C7758BD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方正喵呜体" panose="0201060001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方正喵呜体" panose="02010600010101010101" pitchFamily="2" charset="-122"/>
          <a:ea typeface="方正喵呜体" panose="0201060001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方正喵呜体" panose="02010600010101010101" pitchFamily="2" charset="-122"/>
          <a:ea typeface="方正喵呜体" panose="0201060001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方正喵呜体" panose="02010600010101010101" pitchFamily="2" charset="-122"/>
          <a:ea typeface="方正喵呜体" panose="0201060001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方正喵呜体" panose="02010600010101010101" pitchFamily="2" charset="-122"/>
          <a:ea typeface="方正喵呜体" panose="0201060001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方正喵呜体" panose="02010600010101010101" pitchFamily="2" charset="-122"/>
          <a:ea typeface="方正喵呜体" panose="0201060001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2714625" y="3243263"/>
            <a:ext cx="6689725" cy="2387600"/>
          </a:xfrm>
        </p:spPr>
        <p:txBody>
          <a:bodyPr vert="horz" wrap="square" lIns="91440" tIns="45720" rIns="91440" bIns="45720" anchor="b"/>
          <a:lstStyle/>
          <a:p>
            <a:pPr eaLnBrk="1" hangingPunct="1"/>
            <a:r>
              <a:rPr lang="zh-CN" altLang="en-US" sz="5400" b="1" kern="1200" dirty="0">
                <a:solidFill>
                  <a:srgbClr val="0A0B0D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价格分析</a:t>
            </a:r>
            <a:r>
              <a:rPr lang="en-US" altLang="zh-CN" sz="5400" b="1" kern="1200" dirty="0">
                <a:solidFill>
                  <a:srgbClr val="0A0B0D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&amp;</a:t>
            </a:r>
            <a:r>
              <a:rPr lang="zh-CN" altLang="en-US" sz="5400" b="1" kern="1200" dirty="0">
                <a:solidFill>
                  <a:srgbClr val="0A0B0D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定价策略</a:t>
            </a:r>
            <a:endParaRPr lang="zh-CN" altLang="en-US" sz="5400" b="1" kern="1200" dirty="0">
              <a:solidFill>
                <a:srgbClr val="0A0B0D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3075" name="副标题 2"/>
          <p:cNvSpPr>
            <a:spLocks noGrp="1"/>
          </p:cNvSpPr>
          <p:nvPr>
            <p:ph type="subTitle" idx="1"/>
          </p:nvPr>
        </p:nvSpPr>
        <p:spPr>
          <a:xfrm>
            <a:off x="3808413" y="5743575"/>
            <a:ext cx="4502150" cy="896938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zh-CN" altLang="en-US" sz="2000" kern="1200" dirty="0">
                <a:solidFill>
                  <a:srgbClr val="0A0B0D"/>
                </a:solidFill>
                <a:cs typeface="+mn-cs"/>
              </a:rPr>
              <a:t>汇报人</a:t>
            </a:r>
            <a:r>
              <a:rPr lang="zh-CN" altLang="en-US" sz="2000" kern="1200" dirty="0" smtClean="0">
                <a:solidFill>
                  <a:srgbClr val="0A0B0D"/>
                </a:solidFill>
                <a:cs typeface="+mn-cs"/>
              </a:rPr>
              <a:t>：</a:t>
            </a:r>
            <a:endParaRPr lang="en-US" altLang="zh-CN" sz="2000" kern="1200" dirty="0">
              <a:solidFill>
                <a:srgbClr val="0A0B0D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3"/>
          <p:cNvSpPr/>
          <p:nvPr/>
        </p:nvSpPr>
        <p:spPr>
          <a:xfrm>
            <a:off x="1930400" y="2487613"/>
            <a:ext cx="8196263" cy="1476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 algn="ctr">
              <a:lnSpc>
                <a:spcPct val="125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F4E033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商品广度</a:t>
            </a:r>
            <a:r>
              <a:rPr lang="zh-CN" altLang="en-US" sz="2400" dirty="0">
                <a:solidFill>
                  <a:srgbClr val="40404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是指商品品牌或品类的多少</a:t>
            </a:r>
            <a:endParaRPr lang="en-US" altLang="zh-CN" sz="2400" dirty="0">
              <a:solidFill>
                <a:srgbClr val="40404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 algn="ctr">
              <a:lnSpc>
                <a:spcPct val="125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A9D18E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价格带的广度</a:t>
            </a:r>
            <a:r>
              <a:rPr lang="zh-CN" altLang="en-US" sz="2400" dirty="0">
                <a:solidFill>
                  <a:srgbClr val="40404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是指价格线的多少</a:t>
            </a:r>
            <a:endParaRPr lang="zh-CN" altLang="en-US" sz="2400" dirty="0">
              <a:solidFill>
                <a:srgbClr val="40404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70113" y="2133600"/>
            <a:ext cx="698500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「</a:t>
            </a:r>
            <a:endParaRPr kumimoji="0" lang="zh-CN" altLang="en-US" sz="4000" b="1" kern="1200" cap="none" spc="0" normalizeH="0" baseline="0" noProof="0">
              <a:solidFill>
                <a:schemeClr val="tx1">
                  <a:lumMod val="65000"/>
                  <a:lumOff val="35000"/>
                </a:schemeClr>
              </a:solidFill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93188" y="3444875"/>
            <a:ext cx="698500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」</a:t>
            </a:r>
            <a:endParaRPr kumimoji="0" lang="zh-CN" altLang="en-US" sz="4000" b="1" kern="1200" cap="none" spc="0" normalizeH="0" baseline="0" noProof="0">
              <a:solidFill>
                <a:schemeClr val="tx1">
                  <a:lumMod val="65000"/>
                  <a:lumOff val="35000"/>
                </a:schemeClr>
              </a:solidFill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文本框 13"/>
          <p:cNvSpPr txBox="1"/>
          <p:nvPr/>
        </p:nvSpPr>
        <p:spPr>
          <a:xfrm>
            <a:off x="1209675" y="4688030"/>
            <a:ext cx="425116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¥2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0483" name="文本框 14"/>
          <p:cNvSpPr txBox="1"/>
          <p:nvPr/>
        </p:nvSpPr>
        <p:spPr>
          <a:xfrm>
            <a:off x="9891713" y="4715018"/>
            <a:ext cx="490840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¥16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812925" y="4688030"/>
            <a:ext cx="41389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altLang="zh-CN" kern="1200" cap="none" spc="0" normalizeH="0" baseline="0" noProof="0"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¥3</a:t>
            </a:r>
            <a:endParaRPr kumimoji="0" lang="zh-CN" altLang="en-US" kern="1200" cap="none" spc="0" normalizeH="0" baseline="0" noProof="0"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439988" y="4688030"/>
            <a:ext cx="431528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altLang="zh-CN" kern="1200" cap="none" spc="0" normalizeH="0" baseline="0" noProof="0"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¥4</a:t>
            </a:r>
            <a:endParaRPr kumimoji="0" lang="zh-CN" altLang="en-US" kern="1200" cap="none" spc="0" normalizeH="0" baseline="0" noProof="0"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038475" y="4688030"/>
            <a:ext cx="404278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altLang="zh-CN" kern="1200" cap="none" spc="0" normalizeH="0" baseline="0" noProof="0"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¥5</a:t>
            </a:r>
            <a:endParaRPr kumimoji="0" lang="zh-CN" altLang="en-US" kern="1200" cap="none" spc="0" normalizeH="0" baseline="0" noProof="0"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20487" name="文本框 23"/>
          <p:cNvSpPr txBox="1"/>
          <p:nvPr/>
        </p:nvSpPr>
        <p:spPr>
          <a:xfrm>
            <a:off x="3654425" y="4688030"/>
            <a:ext cx="421910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¥6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0488" name="文本框 29"/>
          <p:cNvSpPr txBox="1"/>
          <p:nvPr/>
        </p:nvSpPr>
        <p:spPr>
          <a:xfrm>
            <a:off x="5578475" y="4688030"/>
            <a:ext cx="425116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¥9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grpSp>
        <p:nvGrpSpPr>
          <p:cNvPr id="20489" name="组合 55"/>
          <p:cNvGrpSpPr/>
          <p:nvPr/>
        </p:nvGrpSpPr>
        <p:grpSpPr>
          <a:xfrm>
            <a:off x="1419225" y="3044968"/>
            <a:ext cx="8737600" cy="1652587"/>
            <a:chOff x="1419225" y="3252725"/>
            <a:chExt cx="8738136" cy="1652517"/>
          </a:xfrm>
        </p:grpSpPr>
        <p:grpSp>
          <p:nvGrpSpPr>
            <p:cNvPr id="20493" name="组合 35"/>
            <p:cNvGrpSpPr/>
            <p:nvPr/>
          </p:nvGrpSpPr>
          <p:grpSpPr>
            <a:xfrm>
              <a:off x="1419225" y="3257550"/>
              <a:ext cx="8738136" cy="1638300"/>
              <a:chOff x="1419225" y="3257550"/>
              <a:chExt cx="8738136" cy="1638300"/>
            </a:xfrm>
          </p:grpSpPr>
          <p:cxnSp>
            <p:nvCxnSpPr>
              <p:cNvPr id="7" name="直接连接符 6"/>
              <p:cNvCxnSpPr/>
              <p:nvPr/>
            </p:nvCxnSpPr>
            <p:spPr>
              <a:xfrm>
                <a:off x="1419225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连接符 7"/>
              <p:cNvCxnSpPr/>
              <p:nvPr/>
            </p:nvCxnSpPr>
            <p:spPr>
              <a:xfrm>
                <a:off x="10157361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接连接符 9"/>
              <p:cNvCxnSpPr/>
              <p:nvPr/>
            </p:nvCxnSpPr>
            <p:spPr>
              <a:xfrm>
                <a:off x="1419225" y="4895718"/>
                <a:ext cx="8738136" cy="0"/>
              </a:xfrm>
              <a:prstGeom prst="line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>
              <a:xfrm>
                <a:off x="2024100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>
                <a:off x="2638500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>
              <a:xfrm>
                <a:off x="3254488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>
                <a:off x="3859363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>
                <a:off x="4475350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/>
            </p:nvCxnSpPr>
            <p:spPr>
              <a:xfrm>
                <a:off x="5143728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>
              <a:xfrm>
                <a:off x="5758129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6375704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>
                <a:off x="6978991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/>
            </p:nvCxnSpPr>
            <p:spPr>
              <a:xfrm>
                <a:off x="7594979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8258595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8874582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9488983" y="3257487"/>
                <a:ext cx="0" cy="1638231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直接连接符 34"/>
            <p:cNvCxnSpPr/>
            <p:nvPr/>
          </p:nvCxnSpPr>
          <p:spPr>
            <a:xfrm>
              <a:off x="2070140" y="3257487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2211437" y="3255900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111417" y="3255900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2427350" y="3255900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2327331" y="3255900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2363846" y="3254312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2263827" y="3254312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2287641" y="3254312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2186035" y="3254312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2546419" y="3267011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>
              <a:off x="2446401" y="3267011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2621037" y="3255900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>
              <a:off x="2521018" y="3255900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/>
            <p:cNvCxnSpPr/>
            <p:nvPr/>
          </p:nvCxnSpPr>
          <p:spPr>
            <a:xfrm>
              <a:off x="2940143" y="3252725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>
              <a:off x="2840125" y="3252725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/>
            <p:nvPr/>
          </p:nvCxnSpPr>
          <p:spPr>
            <a:xfrm>
              <a:off x="3098903" y="3265424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连接符 51"/>
            <p:cNvCxnSpPr/>
            <p:nvPr/>
          </p:nvCxnSpPr>
          <p:spPr>
            <a:xfrm>
              <a:off x="3173521" y="3254312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>
              <a:off x="2741694" y="3252725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连接符 53"/>
            <p:cNvCxnSpPr/>
            <p:nvPr/>
          </p:nvCxnSpPr>
          <p:spPr>
            <a:xfrm>
              <a:off x="3008410" y="3255900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/>
            <p:cNvCxnSpPr/>
            <p:nvPr/>
          </p:nvCxnSpPr>
          <p:spPr>
            <a:xfrm>
              <a:off x="2819486" y="3252725"/>
              <a:ext cx="0" cy="163823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椭圆 56"/>
          <p:cNvSpPr/>
          <p:nvPr/>
        </p:nvSpPr>
        <p:spPr>
          <a:xfrm>
            <a:off x="2012950" y="4095893"/>
            <a:ext cx="601663" cy="601663"/>
          </a:xfrm>
          <a:prstGeom prst="ellipse">
            <a:avLst/>
          </a:prstGeom>
          <a:solidFill>
            <a:srgbClr val="7030A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104</a:t>
            </a:r>
            <a:endParaRPr kumimoji="0" lang="zh-CN" altLang="en-US" sz="105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2638425" y="4095893"/>
            <a:ext cx="601663" cy="601663"/>
          </a:xfrm>
          <a:prstGeom prst="ellipse">
            <a:avLst/>
          </a:prstGeom>
          <a:solidFill>
            <a:srgbClr val="7030A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1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87</a:t>
            </a: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20492" name="文本框 4"/>
          <p:cNvSpPr txBox="1"/>
          <p:nvPr/>
        </p:nvSpPr>
        <p:spPr>
          <a:xfrm>
            <a:off x="973138" y="966788"/>
            <a:ext cx="10571162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3600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价格点：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价格点是指在价格带中</a:t>
            </a:r>
            <a:r>
              <a:rPr lang="zh-CN" altLang="en-US" sz="1800" u="sng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最容易被顾客接受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的某一条价格线。价格线可以有多条，根据                                                               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                           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不同的价格点制定最优的价格方案即可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56" name="文本框 12"/>
          <p:cNvSpPr txBox="1"/>
          <p:nvPr/>
        </p:nvSpPr>
        <p:spPr>
          <a:xfrm>
            <a:off x="1138825" y="5748481"/>
            <a:ext cx="4479111" cy="276999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200" dirty="0">
                <a:solidFill>
                  <a:srgbClr val="BFBFBF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如</a:t>
            </a:r>
            <a:r>
              <a:rPr lang="zh-CN" altLang="en-US" sz="1200" dirty="0" smtClean="0">
                <a:solidFill>
                  <a:srgbClr val="BFBFBF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图所示，</a:t>
            </a:r>
            <a:r>
              <a:rPr lang="en-US" altLang="zh-CN" sz="1200" dirty="0" smtClean="0">
                <a:solidFill>
                  <a:srgbClr val="BFBFBF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3-4</a:t>
            </a:r>
            <a:r>
              <a:rPr lang="zh-CN" altLang="en-US" sz="1200" dirty="0" smtClean="0">
                <a:solidFill>
                  <a:srgbClr val="BFBFBF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元之间有</a:t>
            </a:r>
            <a:r>
              <a:rPr lang="en-US" altLang="zh-CN" sz="1200" dirty="0" smtClean="0">
                <a:solidFill>
                  <a:srgbClr val="BFBFBF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104</a:t>
            </a:r>
            <a:r>
              <a:rPr lang="zh-CN" altLang="en-US" sz="1200" dirty="0" smtClean="0">
                <a:solidFill>
                  <a:srgbClr val="BFBFBF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条价格线，</a:t>
            </a:r>
            <a:r>
              <a:rPr lang="en-US" altLang="zh-CN" sz="1200" dirty="0" smtClean="0">
                <a:solidFill>
                  <a:srgbClr val="BFBFBF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4-5</a:t>
            </a:r>
            <a:r>
              <a:rPr lang="zh-CN" altLang="en-US" sz="1200" dirty="0" smtClean="0">
                <a:solidFill>
                  <a:srgbClr val="BFBFBF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元之间有</a:t>
            </a:r>
            <a:r>
              <a:rPr lang="en-US" altLang="zh-CN" sz="1200" dirty="0" smtClean="0">
                <a:solidFill>
                  <a:srgbClr val="BFBFBF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87</a:t>
            </a:r>
            <a:r>
              <a:rPr lang="zh-CN" altLang="en-US" sz="1200" dirty="0" smtClean="0">
                <a:solidFill>
                  <a:srgbClr val="BFBFBF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条价格线。</a:t>
            </a:r>
            <a:endParaRPr lang="zh-CN" altLang="en-US" sz="1200" dirty="0">
              <a:solidFill>
                <a:srgbClr val="BFBFBF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文本框 3"/>
          <p:cNvSpPr txBox="1"/>
          <p:nvPr/>
        </p:nvSpPr>
        <p:spPr>
          <a:xfrm>
            <a:off x="1144588" y="1400175"/>
            <a:ext cx="3511550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1.4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如何制定适合的价格带宽度？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2531" name="文本框 4"/>
          <p:cNvSpPr txBox="1"/>
          <p:nvPr/>
        </p:nvSpPr>
        <p:spPr>
          <a:xfrm>
            <a:off x="1338263" y="1968500"/>
            <a:ext cx="58851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A.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用户会告诉你价格定价多少合适？以某互联网产品为例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452563" y="2716213"/>
          <a:ext cx="9032874" cy="2274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6572"/>
                <a:gridCol w="3195344"/>
                <a:gridCol w="3010958"/>
              </a:tblGrid>
              <a:tr h="4457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smtClean="0">
                          <a:latin typeface="方正喵呜体" panose="02010600010101010101" pitchFamily="2" charset="-122"/>
                          <a:ea typeface="方正喵呜体" panose="02010600010101010101" pitchFamily="2" charset="-122"/>
                        </a:rPr>
                        <a:t>业务特性</a:t>
                      </a:r>
                      <a:endParaRPr lang="zh-CN" altLang="en-US" sz="1800">
                        <a:latin typeface="方正喵呜体" panose="02010600010101010101" pitchFamily="2" charset="-122"/>
                        <a:ea typeface="方正喵呜体" panose="02010600010101010101" pitchFamily="2" charset="-122"/>
                      </a:endParaRPr>
                    </a:p>
                  </a:txBody>
                  <a:tcPr marL="91448" marR="91448" marT="45729" marB="45729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smtClean="0">
                          <a:latin typeface="方正喵呜体" panose="02010600010101010101" pitchFamily="2" charset="-122"/>
                          <a:ea typeface="方正喵呜体" panose="02010600010101010101" pitchFamily="2" charset="-122"/>
                        </a:rPr>
                        <a:t>人群特征</a:t>
                      </a:r>
                      <a:endParaRPr lang="zh-CN" altLang="en-US" sz="1800">
                        <a:latin typeface="方正喵呜体" panose="02010600010101010101" pitchFamily="2" charset="-122"/>
                        <a:ea typeface="方正喵呜体" panose="02010600010101010101" pitchFamily="2" charset="-122"/>
                      </a:endParaRPr>
                    </a:p>
                  </a:txBody>
                  <a:tcPr marL="91448" marR="91448" marT="45729" marB="45729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smtClean="0">
                          <a:latin typeface="方正喵呜体" panose="02010600010101010101" pitchFamily="2" charset="-122"/>
                          <a:ea typeface="方正喵呜体" panose="02010600010101010101" pitchFamily="2" charset="-122"/>
                        </a:rPr>
                        <a:t>运营手段</a:t>
                      </a:r>
                      <a:endParaRPr lang="zh-CN" altLang="en-US" sz="1800">
                        <a:latin typeface="方正喵呜体" panose="02010600010101010101" pitchFamily="2" charset="-122"/>
                        <a:ea typeface="方正喵呜体" panose="02010600010101010101" pitchFamily="2" charset="-122"/>
                      </a:endParaRPr>
                    </a:p>
                  </a:txBody>
                  <a:tcPr marL="91448" marR="91448" marT="45729" marB="45729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033"/>
                    </a:solidFill>
                  </a:tcPr>
                </a:tc>
              </a:tr>
              <a:tr h="4457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smtClean="0">
                          <a:latin typeface="方正喵呜体" panose="02010600010101010101" pitchFamily="2" charset="-122"/>
                          <a:ea typeface="方正喵呜体" panose="02010600010101010101" pitchFamily="2" charset="-122"/>
                        </a:rPr>
                        <a:t>男性用户为主</a:t>
                      </a:r>
                      <a:endParaRPr lang="zh-CN" altLang="en-US" sz="1800">
                        <a:latin typeface="方正喵呜体" panose="02010600010101010101" pitchFamily="2" charset="-122"/>
                        <a:ea typeface="方正喵呜体" panose="02010600010101010101" pitchFamily="2" charset="-122"/>
                      </a:endParaRPr>
                    </a:p>
                  </a:txBody>
                  <a:tcPr marL="91448" marR="91448" marT="45729" marB="45729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smtClean="0">
                          <a:latin typeface="方正喵呜体" panose="02010600010101010101" pitchFamily="2" charset="-122"/>
                          <a:ea typeface="方正喵呜体" panose="02010600010101010101" pitchFamily="2" charset="-122"/>
                        </a:rPr>
                        <a:t>大方、</a:t>
                      </a:r>
                      <a:endParaRPr lang="zh-CN" altLang="en-US" sz="1800">
                        <a:latin typeface="方正喵呜体" panose="02010600010101010101" pitchFamily="2" charset="-122"/>
                        <a:ea typeface="方正喵呜体" panose="02010600010101010101" pitchFamily="2" charset="-122"/>
                      </a:endParaRPr>
                    </a:p>
                  </a:txBody>
                  <a:tcPr marL="91448" marR="91448" marT="45729" marB="45729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800" smtClean="0">
                          <a:latin typeface="方正喵呜体" panose="02010600010101010101" pitchFamily="2" charset="-122"/>
                          <a:ea typeface="方正喵呜体" panose="02010600010101010101" pitchFamily="2" charset="-122"/>
                        </a:rPr>
                        <a:t>围绕消费均价上下进行定价、以故事作为噱头打动用户，促进消费。</a:t>
                      </a:r>
                      <a:endParaRPr lang="zh-CN" altLang="en-US" sz="1800">
                        <a:latin typeface="方正喵呜体" panose="02010600010101010101" pitchFamily="2" charset="-122"/>
                        <a:ea typeface="方正喵呜体" panose="02010600010101010101" pitchFamily="2" charset="-122"/>
                      </a:endParaRPr>
                    </a:p>
                  </a:txBody>
                  <a:tcPr marL="91448" marR="91448" marT="45729" marB="45729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82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smtClean="0">
                          <a:latin typeface="方正喵呜体" panose="02010600010101010101" pitchFamily="2" charset="-122"/>
                          <a:ea typeface="方正喵呜体" panose="02010600010101010101" pitchFamily="2" charset="-122"/>
                        </a:rPr>
                        <a:t>学生群体为主</a:t>
                      </a:r>
                      <a:endParaRPr lang="zh-CN" altLang="en-US" sz="1800">
                        <a:latin typeface="方正喵呜体" panose="02010600010101010101" pitchFamily="2" charset="-122"/>
                        <a:ea typeface="方正喵呜体" panose="02010600010101010101" pitchFamily="2" charset="-122"/>
                      </a:endParaRPr>
                    </a:p>
                  </a:txBody>
                  <a:tcPr marL="91448" marR="91448" marT="45729" marB="45729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smtClean="0">
                          <a:latin typeface="方正喵呜体" panose="02010600010101010101" pitchFamily="2" charset="-122"/>
                          <a:ea typeface="方正喵呜体" panose="02010600010101010101" pitchFamily="2" charset="-122"/>
                        </a:rPr>
                        <a:t>穷、冲动消费型、学习型</a:t>
                      </a:r>
                      <a:endParaRPr lang="zh-CN" altLang="en-US" sz="1800">
                        <a:latin typeface="方正喵呜体" panose="02010600010101010101" pitchFamily="2" charset="-122"/>
                        <a:ea typeface="方正喵呜体" panose="02010600010101010101" pitchFamily="2" charset="-122"/>
                      </a:endParaRPr>
                    </a:p>
                  </a:txBody>
                  <a:tcPr marL="91448" marR="91448" marT="45729" marB="45729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91457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smtClean="0">
                          <a:latin typeface="方正喵呜体" panose="02010600010101010101" pitchFamily="2" charset="-122"/>
                          <a:ea typeface="方正喵呜体" panose="02010600010101010101" pitchFamily="2" charset="-122"/>
                        </a:rPr>
                        <a:t>忠实用户</a:t>
                      </a:r>
                      <a:endParaRPr lang="zh-CN" altLang="en-US" sz="1800">
                        <a:latin typeface="方正喵呜体" panose="02010600010101010101" pitchFamily="2" charset="-122"/>
                        <a:ea typeface="方正喵呜体" panose="02010600010101010101" pitchFamily="2" charset="-122"/>
                      </a:endParaRPr>
                    </a:p>
                  </a:txBody>
                  <a:tcPr marL="91448" marR="91448" marT="45729" marB="45729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smtClean="0">
                          <a:latin typeface="方正喵呜体" panose="02010600010101010101" pitchFamily="2" charset="-122"/>
                          <a:ea typeface="方正喵呜体" panose="02010600010101010101" pitchFamily="2" charset="-122"/>
                        </a:rPr>
                        <a:t>忠诚度高、有粘性</a:t>
                      </a:r>
                      <a:endParaRPr lang="zh-CN" altLang="en-US" sz="1800">
                        <a:latin typeface="方正喵呜体" panose="02010600010101010101" pitchFamily="2" charset="-122"/>
                        <a:ea typeface="方正喵呜体" panose="02010600010101010101" pitchFamily="2" charset="-122"/>
                      </a:endParaRPr>
                    </a:p>
                  </a:txBody>
                  <a:tcPr marL="91448" marR="91448" marT="45729" marB="45729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smtClean="0">
                          <a:latin typeface="方正喵呜体" panose="02010600010101010101" pitchFamily="2" charset="-122"/>
                          <a:ea typeface="方正喵呜体" panose="02010600010101010101" pitchFamily="2" charset="-122"/>
                        </a:rPr>
                        <a:t>提高高价策略</a:t>
                      </a:r>
                      <a:endParaRPr lang="zh-CN" altLang="en-US" sz="1800">
                        <a:latin typeface="方正喵呜体" panose="02010600010101010101" pitchFamily="2" charset="-122"/>
                        <a:ea typeface="方正喵呜体" panose="02010600010101010101" pitchFamily="2" charset="-122"/>
                      </a:endParaRPr>
                    </a:p>
                  </a:txBody>
                  <a:tcPr marL="91448" marR="91448" marT="45729" marB="45729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8461375" y="4584700"/>
            <a:ext cx="3730625" cy="2273300"/>
          </a:xfrm>
          <a:prstGeom prst="rect">
            <a:avLst/>
          </a:prstGeom>
          <a:solidFill>
            <a:srgbClr val="BBF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0" y="0"/>
            <a:ext cx="8461375" cy="4584700"/>
          </a:xfrm>
          <a:prstGeom prst="rect">
            <a:avLst/>
          </a:prstGeom>
          <a:solidFill>
            <a:srgbClr val="F4E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580" name="矩形 3"/>
          <p:cNvSpPr/>
          <p:nvPr/>
        </p:nvSpPr>
        <p:spPr>
          <a:xfrm>
            <a:off x="2068513" y="2305050"/>
            <a:ext cx="5734262" cy="20085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 eaLnBrk="1" hangingPunct="1">
              <a:lnSpc>
                <a:spcPct val="200000"/>
              </a:lnSpc>
              <a:spcBef>
                <a:spcPct val="0"/>
              </a:spcBef>
              <a:buNone/>
            </a:pPr>
            <a:r>
              <a:rPr lang="zh-CN" altLang="en-US" sz="7200" b="1" dirty="0">
                <a:solidFill>
                  <a:srgbClr val="40404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价格弹性理论</a:t>
            </a:r>
            <a:endParaRPr lang="en-US" altLang="zh-CN" sz="7200" b="1" dirty="0">
              <a:solidFill>
                <a:srgbClr val="40404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4581" name="矩形 8"/>
          <p:cNvSpPr/>
          <p:nvPr/>
        </p:nvSpPr>
        <p:spPr>
          <a:xfrm>
            <a:off x="8918575" y="3798888"/>
            <a:ext cx="6096000" cy="1570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br>
              <a:rPr lang="en-US" altLang="zh-CN" sz="3200" dirty="0">
                <a:solidFill>
                  <a:srgbClr val="000000"/>
                </a:solidFill>
                <a:latin typeface="Agency FB" panose="020B0503020202020204" pitchFamily="34" charset="0"/>
                <a:ea typeface="宋体" panose="02010600030101010101" pitchFamily="2" charset="-122"/>
              </a:rPr>
            </a:br>
            <a:endParaRPr lang="en-US" altLang="zh-CN" sz="3200" dirty="0">
              <a:solidFill>
                <a:srgbClr val="000000"/>
              </a:solidFill>
              <a:latin typeface="Agency FB" panose="020B0503020202020204" pitchFamily="34" charset="0"/>
              <a:ea typeface="宋体" panose="0201060003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dirty="0">
                <a:solidFill>
                  <a:srgbClr val="333333"/>
                </a:solidFill>
                <a:latin typeface="Agency FB" panose="020B0503020202020204" pitchFamily="34" charset="0"/>
                <a:ea typeface="宋体" panose="02010600030101010101" pitchFamily="2" charset="-122"/>
              </a:rPr>
              <a:t>Price Elasticity</a:t>
            </a:r>
            <a:endParaRPr lang="en-US" altLang="zh-CN" sz="3200" dirty="0">
              <a:solidFill>
                <a:srgbClr val="333333"/>
              </a:solidFill>
              <a:latin typeface="Agency FB" panose="020B0503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4582" name="图片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91000" y="1746250"/>
            <a:ext cx="10058400" cy="54483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文本框 8"/>
          <p:cNvSpPr txBox="1"/>
          <p:nvPr/>
        </p:nvSpPr>
        <p:spPr>
          <a:xfrm>
            <a:off x="4479925" y="3197225"/>
            <a:ext cx="298480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=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6627" name="文本框 10"/>
          <p:cNvSpPr txBox="1"/>
          <p:nvPr/>
        </p:nvSpPr>
        <p:spPr>
          <a:xfrm>
            <a:off x="6704013" y="3157538"/>
            <a:ext cx="306494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X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6628" name="文本框 12"/>
          <p:cNvSpPr txBox="1"/>
          <p:nvPr/>
        </p:nvSpPr>
        <p:spPr>
          <a:xfrm>
            <a:off x="2590800" y="4425950"/>
            <a:ext cx="6646863" cy="2778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200" dirty="0">
                <a:solidFill>
                  <a:srgbClr val="BFBFBF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备注：必需品，不可替代品、刚性需求的商品，不会因为价格变化而变化。比如大米、药品等。</a:t>
            </a:r>
            <a:endParaRPr lang="zh-CN" altLang="en-US" sz="1200" dirty="0">
              <a:solidFill>
                <a:srgbClr val="BFBFBF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grpSp>
        <p:nvGrpSpPr>
          <p:cNvPr id="26629" name="组合 26"/>
          <p:cNvGrpSpPr/>
          <p:nvPr/>
        </p:nvGrpSpPr>
        <p:grpSpPr>
          <a:xfrm>
            <a:off x="3095625" y="2863850"/>
            <a:ext cx="1260475" cy="796925"/>
            <a:chOff x="5356904" y="2601136"/>
            <a:chExt cx="1259117" cy="796947"/>
          </a:xfrm>
        </p:grpSpPr>
        <p:pic>
          <p:nvPicPr>
            <p:cNvPr id="26638" name="图片 2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356904" y="2601136"/>
              <a:ext cx="1259117" cy="79694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9" name="矩形 28"/>
            <p:cNvSpPr/>
            <p:nvPr/>
          </p:nvSpPr>
          <p:spPr>
            <a:xfrm>
              <a:off x="5548785" y="2886894"/>
              <a:ext cx="873770" cy="5000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方正喵呜体" panose="02010600010101010101" pitchFamily="2" charset="-122"/>
                  <a:ea typeface="方正喵呜体" panose="02010600010101010101" pitchFamily="2" charset="-122"/>
                  <a:cs typeface="+mn-cs"/>
                </a:rPr>
                <a:t>销售额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endParaRPr>
            </a:p>
          </p:txBody>
        </p:sp>
      </p:grpSp>
      <p:grpSp>
        <p:nvGrpSpPr>
          <p:cNvPr id="26630" name="组合 29"/>
          <p:cNvGrpSpPr/>
          <p:nvPr/>
        </p:nvGrpSpPr>
        <p:grpSpPr>
          <a:xfrm>
            <a:off x="5140325" y="2871788"/>
            <a:ext cx="1271588" cy="796925"/>
            <a:chOff x="5356904" y="2601136"/>
            <a:chExt cx="1271817" cy="796947"/>
          </a:xfrm>
        </p:grpSpPr>
        <p:pic>
          <p:nvPicPr>
            <p:cNvPr id="26636" name="图片 3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356904" y="2601136"/>
              <a:ext cx="1259117" cy="79694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2" name="矩形 31"/>
            <p:cNvSpPr/>
            <p:nvPr/>
          </p:nvSpPr>
          <p:spPr>
            <a:xfrm>
              <a:off x="5369606" y="2886894"/>
              <a:ext cx="1259115" cy="5000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方正喵呜体" panose="02010600010101010101" pitchFamily="2" charset="-122"/>
                  <a:ea typeface="方正喵呜体" panose="02010600010101010101" pitchFamily="2" charset="-122"/>
                  <a:cs typeface="+mn-cs"/>
                </a:rPr>
                <a:t>销售数量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endParaRPr>
            </a:p>
          </p:txBody>
        </p:sp>
      </p:grpSp>
      <p:grpSp>
        <p:nvGrpSpPr>
          <p:cNvPr id="26631" name="组合 33"/>
          <p:cNvGrpSpPr/>
          <p:nvPr/>
        </p:nvGrpSpPr>
        <p:grpSpPr>
          <a:xfrm>
            <a:off x="7331075" y="2871788"/>
            <a:ext cx="1258888" cy="796925"/>
            <a:chOff x="5356904" y="2601136"/>
            <a:chExt cx="1259117" cy="796947"/>
          </a:xfrm>
        </p:grpSpPr>
        <p:pic>
          <p:nvPicPr>
            <p:cNvPr id="26634" name="图片 3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356904" y="2601136"/>
              <a:ext cx="1259117" cy="79694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6" name="矩形 35"/>
            <p:cNvSpPr/>
            <p:nvPr/>
          </p:nvSpPr>
          <p:spPr>
            <a:xfrm>
              <a:off x="5369606" y="2886894"/>
              <a:ext cx="1246415" cy="5000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方正喵呜体" panose="02010600010101010101" pitchFamily="2" charset="-122"/>
                  <a:ea typeface="方正喵呜体" panose="02010600010101010101" pitchFamily="2" charset="-122"/>
                  <a:cs typeface="+mn-cs"/>
                </a:rPr>
                <a:t>商品单价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endParaRPr>
            </a:p>
          </p:txBody>
        </p:sp>
      </p:grpSp>
      <p:sp>
        <p:nvSpPr>
          <p:cNvPr id="26632" name="文本框 1"/>
          <p:cNvSpPr txBox="1"/>
          <p:nvPr/>
        </p:nvSpPr>
        <p:spPr>
          <a:xfrm>
            <a:off x="1338263" y="908050"/>
            <a:ext cx="3878262" cy="5857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3200" b="1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什么是价格弹性理论</a:t>
            </a:r>
            <a:endParaRPr lang="zh-CN" altLang="en-US" sz="3200" b="1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6633" name="文本框 2"/>
          <p:cNvSpPr txBox="1"/>
          <p:nvPr/>
        </p:nvSpPr>
        <p:spPr>
          <a:xfrm>
            <a:off x="1306513" y="1690688"/>
            <a:ext cx="9418637" cy="3698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是指商品的价格发生变化时，该商品的需求变化的幅度，弹性越大，需求量变化也就越大。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200150" y="3024188"/>
            <a:ext cx="1773238" cy="487363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cs"/>
              </a:rPr>
              <a:t>价格弹性系数</a:t>
            </a: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28675" name="文本框 14"/>
          <p:cNvSpPr txBox="1"/>
          <p:nvPr/>
        </p:nvSpPr>
        <p:spPr>
          <a:xfrm>
            <a:off x="3078163" y="3114675"/>
            <a:ext cx="298480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=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578225" y="2747963"/>
            <a:ext cx="1646238" cy="468313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销售变动比率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3513138" y="3300413"/>
            <a:ext cx="176847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圆角矩形 7"/>
          <p:cNvSpPr/>
          <p:nvPr/>
        </p:nvSpPr>
        <p:spPr>
          <a:xfrm>
            <a:off x="3578225" y="3384550"/>
            <a:ext cx="1646238" cy="468313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价格变动比率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9" name="左大括号 8"/>
          <p:cNvSpPr/>
          <p:nvPr/>
        </p:nvSpPr>
        <p:spPr>
          <a:xfrm>
            <a:off x="5534025" y="1933575"/>
            <a:ext cx="352425" cy="2730500"/>
          </a:xfrm>
          <a:prstGeom prst="leftBrace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28680" name="文本框 22"/>
          <p:cNvSpPr txBox="1"/>
          <p:nvPr/>
        </p:nvSpPr>
        <p:spPr>
          <a:xfrm>
            <a:off x="5921375" y="2025650"/>
            <a:ext cx="5578475" cy="6143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0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系数＞</a:t>
            </a:r>
            <a:r>
              <a:rPr lang="en-US" altLang="zh-CN" sz="20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1</a:t>
            </a:r>
            <a:r>
              <a:rPr lang="zh-CN" altLang="en-US" sz="14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，说明价格变化能带爱销量的大幅变化，值越大，销售需求就越大。</a:t>
            </a:r>
            <a:endParaRPr lang="en-US" altLang="zh-CN" sz="14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8681" name="文本框 23"/>
          <p:cNvSpPr txBox="1"/>
          <p:nvPr/>
        </p:nvSpPr>
        <p:spPr>
          <a:xfrm>
            <a:off x="5921375" y="2747963"/>
            <a:ext cx="5578475" cy="615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0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系数</a:t>
            </a:r>
            <a:r>
              <a:rPr lang="en-US" altLang="zh-CN" sz="20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=1</a:t>
            </a:r>
            <a:r>
              <a:rPr lang="zh-CN" altLang="en-US" sz="14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，说明销售数量变动幅度与价格变动幅度相同，价格每提高</a:t>
            </a:r>
            <a:r>
              <a:rPr lang="en-US" altLang="zh-CN" sz="14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1%</a:t>
            </a:r>
            <a:r>
              <a:rPr lang="zh-CN" altLang="en-US" sz="14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，销量就降低</a:t>
            </a:r>
            <a:r>
              <a:rPr lang="en-US" altLang="zh-CN" sz="14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1%</a:t>
            </a:r>
            <a:r>
              <a:rPr lang="zh-CN" altLang="en-US" sz="14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，或价格每下降</a:t>
            </a:r>
            <a:r>
              <a:rPr lang="en-US" altLang="zh-CN" sz="14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1%</a:t>
            </a:r>
            <a:r>
              <a:rPr lang="zh-CN" altLang="en-US" sz="14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，销量相应增长</a:t>
            </a:r>
            <a:r>
              <a:rPr lang="en-US" altLang="zh-CN" sz="14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1%</a:t>
            </a:r>
            <a:endParaRPr lang="en-US" altLang="zh-CN" sz="14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8682" name="文本框 24"/>
          <p:cNvSpPr txBox="1"/>
          <p:nvPr/>
        </p:nvSpPr>
        <p:spPr>
          <a:xfrm>
            <a:off x="5921375" y="3519488"/>
            <a:ext cx="5578475" cy="401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0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系数</a:t>
            </a:r>
            <a:r>
              <a:rPr lang="en-US" altLang="zh-CN" sz="20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0~1</a:t>
            </a:r>
            <a:r>
              <a:rPr lang="zh-CN" altLang="en-US" sz="14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，弹性不大，价格变化幅度大于销售数量变化幅度。</a:t>
            </a:r>
            <a:endParaRPr lang="en-US" altLang="zh-CN" sz="14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8683" name="文本框 25"/>
          <p:cNvSpPr txBox="1"/>
          <p:nvPr/>
        </p:nvSpPr>
        <p:spPr>
          <a:xfrm>
            <a:off x="5921375" y="4060825"/>
            <a:ext cx="5578475" cy="6143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0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系数</a:t>
            </a:r>
            <a:r>
              <a:rPr lang="en-US" altLang="zh-CN" sz="20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=0</a:t>
            </a:r>
            <a:r>
              <a:rPr lang="zh-CN" altLang="en-US" sz="14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，表示商品需求没有弹性，这种商品不适合做降价的促销活动。</a:t>
            </a:r>
            <a:endParaRPr lang="en-US" altLang="zh-CN" sz="14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5261" y="5041704"/>
            <a:ext cx="1371508" cy="972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22338" y="2446338"/>
            <a:ext cx="6659195" cy="20085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商品的定价策略</a:t>
            </a:r>
            <a:endParaRPr kumimoji="0" lang="en-US" altLang="zh-CN" sz="7200" b="1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29699" name="矩形 1"/>
          <p:cNvSpPr/>
          <p:nvPr/>
        </p:nvSpPr>
        <p:spPr>
          <a:xfrm>
            <a:off x="982663" y="4641850"/>
            <a:ext cx="4710112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3200" dirty="0">
                <a:latin typeface="Agency FB" panose="020B0503020202020204" pitchFamily="34" charset="0"/>
                <a:ea typeface="宋体" panose="02010600030101010101" pitchFamily="2" charset="-122"/>
              </a:rPr>
              <a:t>Pricing strategies for commodities</a:t>
            </a:r>
            <a:endParaRPr lang="zh-CN" altLang="en-US" sz="3200" dirty="0">
              <a:latin typeface="Agency FB" panose="020B0503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文本框 4"/>
          <p:cNvSpPr txBox="1">
            <a:spLocks noChangeArrowheads="1"/>
          </p:cNvSpPr>
          <p:nvPr/>
        </p:nvSpPr>
        <p:spPr bwMode="auto">
          <a:xfrm>
            <a:off x="3261973" y="2799670"/>
            <a:ext cx="6956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cs"/>
              </a:rPr>
              <a:t>低价就能卖得好？</a:t>
            </a:r>
            <a:endParaRPr kumimoji="0" lang="zh-CN" altLang="en-U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30723" name="文本框 1"/>
          <p:cNvSpPr txBox="1"/>
          <p:nvPr/>
        </p:nvSpPr>
        <p:spPr>
          <a:xfrm>
            <a:off x="1963738" y="1917700"/>
            <a:ext cx="1725612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32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“</a:t>
            </a:r>
            <a:r>
              <a:rPr lang="en-US" altLang="zh-CN" sz="3200" dirty="0">
                <a:latin typeface="Agency FB" panose="020B0503020202020204" pitchFamily="34" charset="0"/>
                <a:ea typeface="宋体" panose="02010600030101010101" pitchFamily="2" charset="-122"/>
              </a:rPr>
              <a:t>Question</a:t>
            </a:r>
            <a:endParaRPr lang="zh-CN" altLang="en-US" sz="3200" dirty="0">
              <a:latin typeface="Agency FB" panose="020B0503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3085" y="3353708"/>
            <a:ext cx="1338259" cy="1180328"/>
          </a:xfrm>
          <a:prstGeom prst="rect">
            <a:avLst/>
          </a:prstGeom>
        </p:spPr>
      </p:pic>
      <p:sp>
        <p:nvSpPr>
          <p:cNvPr id="4" name="直角三角形 3"/>
          <p:cNvSpPr/>
          <p:nvPr/>
        </p:nvSpPr>
        <p:spPr>
          <a:xfrm flipV="1">
            <a:off x="0" y="0"/>
            <a:ext cx="1215213" cy="1215213"/>
          </a:xfrm>
          <a:prstGeom prst="rtTriangle">
            <a:avLst/>
          </a:prstGeom>
          <a:solidFill>
            <a:srgbClr val="F4E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 flipV="1">
            <a:off x="595088" y="-43542"/>
            <a:ext cx="827314" cy="827314"/>
          </a:xfrm>
          <a:prstGeom prst="line">
            <a:avLst/>
          </a:prstGeom>
          <a:ln>
            <a:solidFill>
              <a:srgbClr val="BBF1F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-43542" y="-58056"/>
            <a:ext cx="1690915" cy="1690915"/>
          </a:xfrm>
          <a:prstGeom prst="line">
            <a:avLst/>
          </a:prstGeom>
          <a:ln>
            <a:solidFill>
              <a:srgbClr val="F4E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9984" y="5845403"/>
            <a:ext cx="1172016" cy="11470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文本框 3"/>
          <p:cNvSpPr txBox="1"/>
          <p:nvPr/>
        </p:nvSpPr>
        <p:spPr>
          <a:xfrm>
            <a:off x="1530778" y="591157"/>
            <a:ext cx="3775393" cy="707886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4000" b="1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商品</a:t>
            </a:r>
            <a:r>
              <a:rPr lang="zh-CN" altLang="en-US" sz="4000" b="1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如何定价？</a:t>
            </a:r>
            <a:endParaRPr lang="zh-CN" altLang="en-US" sz="4000" b="1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32771" name="文本框 4"/>
          <p:cNvSpPr txBox="1"/>
          <p:nvPr/>
        </p:nvSpPr>
        <p:spPr>
          <a:xfrm>
            <a:off x="1718837" y="3321485"/>
            <a:ext cx="2205389" cy="147732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成本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定价法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需求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定价法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竞争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定价法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习惯定价法（比如早中晚市）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30780" y="2597731"/>
            <a:ext cx="2473037" cy="2680855"/>
          </a:xfrm>
          <a:prstGeom prst="rect">
            <a:avLst/>
          </a:prstGeom>
          <a:noFill/>
          <a:ln w="19050">
            <a:solidFill>
              <a:srgbClr val="BBF1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30778" y="2014863"/>
            <a:ext cx="881090" cy="930963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842016" y="2597731"/>
            <a:ext cx="2473037" cy="2680855"/>
          </a:xfrm>
          <a:prstGeom prst="rect">
            <a:avLst/>
          </a:prstGeom>
          <a:noFill/>
          <a:ln>
            <a:solidFill>
              <a:srgbClr val="F4E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4"/>
          <p:cNvSpPr txBox="1"/>
          <p:nvPr/>
        </p:nvSpPr>
        <p:spPr>
          <a:xfrm>
            <a:off x="5091250" y="3321485"/>
            <a:ext cx="2223803" cy="175432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数字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游戏定价法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价格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陪衬</a:t>
            </a: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法</a:t>
            </a:r>
            <a:endParaRPr lang="en-US" altLang="zh-CN" sz="1800" dirty="0" smtClean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地区</a:t>
            </a: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定价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歧视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定价法</a:t>
            </a: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（两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件</a:t>
            </a: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8</a:t>
            </a: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折）</a:t>
            </a:r>
            <a:endParaRPr lang="en-US" altLang="zh-CN" sz="1800" dirty="0" smtClean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9" name="文本框 4"/>
          <p:cNvSpPr txBox="1"/>
          <p:nvPr/>
        </p:nvSpPr>
        <p:spPr>
          <a:xfrm>
            <a:off x="8376041" y="3321485"/>
            <a:ext cx="2250248" cy="175432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组合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销售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包月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销售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卡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券等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特价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法（品牌</a:t>
            </a: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日、</a:t>
            </a:r>
            <a:endParaRPr lang="en-US" altLang="zh-CN" sz="1800" dirty="0" smtClean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批量、季节、内部</a:t>
            </a:r>
            <a:endParaRPr lang="en-US" altLang="zh-CN" sz="1800" dirty="0" smtClean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or</a:t>
            </a:r>
            <a:r>
              <a:rPr lang="zh-CN" altLang="en-US" sz="18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团队折扣等）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153252" y="2597731"/>
            <a:ext cx="2473037" cy="2680855"/>
          </a:xfrm>
          <a:prstGeom prst="rect">
            <a:avLst/>
          </a:prstGeom>
          <a:noFill/>
          <a:ln>
            <a:solidFill>
              <a:srgbClr val="BBF1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690" y="2022167"/>
            <a:ext cx="881090" cy="79796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3892" y="1993074"/>
            <a:ext cx="1022397" cy="8561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/>
        </p:nvSpPr>
        <p:spPr>
          <a:xfrm>
            <a:off x="6284913" y="836613"/>
            <a:ext cx="2319338" cy="422275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商品定价的思维逻辑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grpSp>
        <p:nvGrpSpPr>
          <p:cNvPr id="38916" name="组合 11"/>
          <p:cNvGrpSpPr/>
          <p:nvPr/>
        </p:nvGrpSpPr>
        <p:grpSpPr>
          <a:xfrm>
            <a:off x="5929313" y="1400175"/>
            <a:ext cx="2973387" cy="528638"/>
            <a:chOff x="4995512" y="1400432"/>
            <a:chExt cx="2974206" cy="528196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6467529" y="1400432"/>
              <a:ext cx="0" cy="26489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4995512" y="1663737"/>
              <a:ext cx="2974206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4995512" y="1663737"/>
              <a:ext cx="0" cy="26489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7969718" y="1663737"/>
              <a:ext cx="0" cy="26489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圆角矩形 12"/>
          <p:cNvSpPr/>
          <p:nvPr/>
        </p:nvSpPr>
        <p:spPr>
          <a:xfrm>
            <a:off x="5226050" y="1927225"/>
            <a:ext cx="1406525" cy="423863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有竞争对手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8053388" y="1927225"/>
            <a:ext cx="1465263" cy="423863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无竞争对手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grpSp>
        <p:nvGrpSpPr>
          <p:cNvPr id="38919" name="组合 14"/>
          <p:cNvGrpSpPr/>
          <p:nvPr/>
        </p:nvGrpSpPr>
        <p:grpSpPr>
          <a:xfrm>
            <a:off x="4441825" y="2457450"/>
            <a:ext cx="2974975" cy="527050"/>
            <a:chOff x="4995512" y="1400432"/>
            <a:chExt cx="2974206" cy="528196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6468331" y="1400432"/>
              <a:ext cx="0" cy="26409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4995512" y="1664530"/>
              <a:ext cx="2974206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4995512" y="1664530"/>
              <a:ext cx="0" cy="26409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7969718" y="1664530"/>
              <a:ext cx="0" cy="26409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圆角矩形 19"/>
          <p:cNvSpPr/>
          <p:nvPr/>
        </p:nvSpPr>
        <p:spPr>
          <a:xfrm>
            <a:off x="3233738" y="2982913"/>
            <a:ext cx="2416175" cy="423863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竞争对手也卖的商品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6208713" y="2992438"/>
            <a:ext cx="2416175" cy="423863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竞争对手不卖的商品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grpSp>
        <p:nvGrpSpPr>
          <p:cNvPr id="38922" name="组合 21"/>
          <p:cNvGrpSpPr/>
          <p:nvPr/>
        </p:nvGrpSpPr>
        <p:grpSpPr>
          <a:xfrm>
            <a:off x="2954338" y="3511550"/>
            <a:ext cx="2974975" cy="527050"/>
            <a:chOff x="4995512" y="1400432"/>
            <a:chExt cx="2974206" cy="528196"/>
          </a:xfrm>
        </p:grpSpPr>
        <p:cxnSp>
          <p:nvCxnSpPr>
            <p:cNvPr id="23" name="直接连接符 22"/>
            <p:cNvCxnSpPr/>
            <p:nvPr/>
          </p:nvCxnSpPr>
          <p:spPr>
            <a:xfrm>
              <a:off x="6468331" y="1400432"/>
              <a:ext cx="0" cy="26409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4995512" y="1664530"/>
              <a:ext cx="2974206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4995512" y="1664530"/>
              <a:ext cx="0" cy="26409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7969718" y="1664530"/>
              <a:ext cx="0" cy="26409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圆角矩形 26"/>
          <p:cNvSpPr/>
          <p:nvPr/>
        </p:nvSpPr>
        <p:spPr>
          <a:xfrm>
            <a:off x="2105025" y="4038600"/>
            <a:ext cx="1698625" cy="422275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高敏感度人群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5080000" y="4030663"/>
            <a:ext cx="1698625" cy="423863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低敏感度人群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grpSp>
        <p:nvGrpSpPr>
          <p:cNvPr id="38925" name="组合 30"/>
          <p:cNvGrpSpPr/>
          <p:nvPr/>
        </p:nvGrpSpPr>
        <p:grpSpPr>
          <a:xfrm>
            <a:off x="1468438" y="4564063"/>
            <a:ext cx="2973387" cy="527050"/>
            <a:chOff x="4995512" y="1400432"/>
            <a:chExt cx="2974206" cy="528196"/>
          </a:xfrm>
        </p:grpSpPr>
        <p:cxnSp>
          <p:nvCxnSpPr>
            <p:cNvPr id="32" name="直接连接符 31"/>
            <p:cNvCxnSpPr/>
            <p:nvPr/>
          </p:nvCxnSpPr>
          <p:spPr>
            <a:xfrm>
              <a:off x="6467529" y="1400432"/>
              <a:ext cx="0" cy="26409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4995512" y="1664530"/>
              <a:ext cx="2974206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4995512" y="1664530"/>
              <a:ext cx="0" cy="26409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7969718" y="1664530"/>
              <a:ext cx="0" cy="26409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圆角矩形 35"/>
          <p:cNvSpPr/>
          <p:nvPr/>
        </p:nvSpPr>
        <p:spPr>
          <a:xfrm>
            <a:off x="857250" y="5091113"/>
            <a:ext cx="1247775" cy="422275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日常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37" name="圆角矩形 36"/>
          <p:cNvSpPr/>
          <p:nvPr/>
        </p:nvSpPr>
        <p:spPr>
          <a:xfrm>
            <a:off x="3803650" y="5089525"/>
            <a:ext cx="1385888" cy="423863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重大节假日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cxnSp>
        <p:nvCxnSpPr>
          <p:cNvPr id="39" name="直接箭头连接符 38"/>
          <p:cNvCxnSpPr/>
          <p:nvPr/>
        </p:nvCxnSpPr>
        <p:spPr>
          <a:xfrm flipH="1">
            <a:off x="9961563" y="2138363"/>
            <a:ext cx="606425" cy="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9" name="文本框 39"/>
          <p:cNvSpPr txBox="1"/>
          <p:nvPr/>
        </p:nvSpPr>
        <p:spPr>
          <a:xfrm>
            <a:off x="10688638" y="1809750"/>
            <a:ext cx="646112" cy="6477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区隔</a:t>
            </a:r>
            <a:endParaRPr lang="en-US" altLang="zh-CN" sz="1800" b="1" dirty="0">
              <a:solidFill>
                <a:srgbClr val="92D05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市场</a:t>
            </a:r>
            <a:endParaRPr lang="zh-CN" altLang="en-US" sz="1800" b="1" dirty="0">
              <a:solidFill>
                <a:srgbClr val="92D05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cxnSp>
        <p:nvCxnSpPr>
          <p:cNvPr id="41" name="直接箭头连接符 40"/>
          <p:cNvCxnSpPr/>
          <p:nvPr/>
        </p:nvCxnSpPr>
        <p:spPr>
          <a:xfrm flipH="1">
            <a:off x="9182100" y="3194050"/>
            <a:ext cx="1385888" cy="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1" name="文本框 41"/>
          <p:cNvSpPr txBox="1"/>
          <p:nvPr/>
        </p:nvSpPr>
        <p:spPr>
          <a:xfrm>
            <a:off x="10688638" y="2865438"/>
            <a:ext cx="646112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区隔</a:t>
            </a:r>
            <a:endParaRPr lang="en-US" altLang="zh-CN" sz="1800" b="1" dirty="0">
              <a:solidFill>
                <a:srgbClr val="92D05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产品</a:t>
            </a:r>
            <a:endParaRPr lang="zh-CN" altLang="en-US" sz="1800" b="1" dirty="0">
              <a:solidFill>
                <a:srgbClr val="92D05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cxnSp>
        <p:nvCxnSpPr>
          <p:cNvPr id="44" name="直接箭头连接符 43"/>
          <p:cNvCxnSpPr/>
          <p:nvPr/>
        </p:nvCxnSpPr>
        <p:spPr>
          <a:xfrm flipH="1">
            <a:off x="7416800" y="4235450"/>
            <a:ext cx="3151188" cy="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3" name="文本框 44"/>
          <p:cNvSpPr txBox="1"/>
          <p:nvPr/>
        </p:nvSpPr>
        <p:spPr>
          <a:xfrm>
            <a:off x="10688638" y="3906838"/>
            <a:ext cx="646112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区隔</a:t>
            </a:r>
            <a:endParaRPr lang="en-US" altLang="zh-CN" sz="1800" b="1" dirty="0">
              <a:solidFill>
                <a:srgbClr val="92D05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对象</a:t>
            </a:r>
            <a:endParaRPr lang="zh-CN" altLang="en-US" sz="1800" b="1" dirty="0">
              <a:solidFill>
                <a:srgbClr val="92D05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cxnSp>
        <p:nvCxnSpPr>
          <p:cNvPr id="47" name="直接箭头连接符 46"/>
          <p:cNvCxnSpPr/>
          <p:nvPr/>
        </p:nvCxnSpPr>
        <p:spPr>
          <a:xfrm flipH="1">
            <a:off x="5915025" y="5289550"/>
            <a:ext cx="4652963" cy="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5" name="文本框 47"/>
          <p:cNvSpPr txBox="1"/>
          <p:nvPr/>
        </p:nvSpPr>
        <p:spPr>
          <a:xfrm>
            <a:off x="10688638" y="4960938"/>
            <a:ext cx="646112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区隔</a:t>
            </a:r>
            <a:endParaRPr lang="en-US" altLang="zh-CN" sz="1800" b="1" dirty="0">
              <a:solidFill>
                <a:srgbClr val="92D05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b="1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时间</a:t>
            </a:r>
            <a:endParaRPr lang="zh-CN" altLang="en-US" sz="1800" b="1" dirty="0">
              <a:solidFill>
                <a:srgbClr val="92D05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2438" y="172607"/>
            <a:ext cx="1488480" cy="2664255"/>
          </a:xfrm>
          <a:prstGeom prst="rect">
            <a:avLst/>
          </a:prstGeom>
        </p:spPr>
      </p:pic>
      <p:sp>
        <p:nvSpPr>
          <p:cNvPr id="38914" name="文本框 3"/>
          <p:cNvSpPr txBox="1"/>
          <p:nvPr/>
        </p:nvSpPr>
        <p:spPr>
          <a:xfrm>
            <a:off x="1621526" y="1028055"/>
            <a:ext cx="1343638" cy="4616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2400" dirty="0" smtClean="0">
                <a:latin typeface="方正喵呜体" panose="02010600010101010101" pitchFamily="2" charset="-122"/>
                <a:ea typeface="方正喵呜体" panose="02010600010101010101" pitchFamily="2" charset="-122"/>
              </a:rPr>
              <a:t>SUMMARY</a:t>
            </a:r>
            <a:endParaRPr lang="zh-CN" altLang="en-US" sz="24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3"/>
          <p:cNvSpPr txBox="1"/>
          <p:nvPr/>
        </p:nvSpPr>
        <p:spPr>
          <a:xfrm>
            <a:off x="3902075" y="1763713"/>
            <a:ext cx="3878263" cy="23082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dirty="0">
                <a:solidFill>
                  <a:srgbClr val="40404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一、商品价格带</a:t>
            </a:r>
            <a:endParaRPr lang="en-US" altLang="zh-CN" sz="2400" dirty="0">
              <a:solidFill>
                <a:srgbClr val="40404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dirty="0">
                <a:solidFill>
                  <a:srgbClr val="40404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二、价格的弹性理论</a:t>
            </a:r>
            <a:endParaRPr lang="en-US" altLang="zh-CN" sz="2400" dirty="0">
              <a:solidFill>
                <a:srgbClr val="40404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dirty="0">
                <a:solidFill>
                  <a:srgbClr val="40404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三、商品的定价策略</a:t>
            </a:r>
            <a:endParaRPr lang="en-US" altLang="zh-CN" sz="2400" dirty="0">
              <a:solidFill>
                <a:srgbClr val="40404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dirty="0">
                <a:solidFill>
                  <a:srgbClr val="40404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四、价格在主题商店的应用</a:t>
            </a:r>
            <a:endParaRPr lang="zh-CN" altLang="en-US" sz="2400" dirty="0">
              <a:solidFill>
                <a:srgbClr val="40404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pic>
        <p:nvPicPr>
          <p:cNvPr id="5123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70138" y="1377950"/>
            <a:ext cx="1185862" cy="1041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4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7313" y="3421063"/>
            <a:ext cx="1524000" cy="13414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2714625" y="3243263"/>
            <a:ext cx="6689725" cy="2387600"/>
          </a:xfrm>
        </p:spPr>
        <p:txBody>
          <a:bodyPr vert="horz" wrap="square" lIns="91440" tIns="45720" rIns="91440" bIns="45720" anchor="b"/>
          <a:lstStyle/>
          <a:p>
            <a:pPr eaLnBrk="1" hangingPunct="1"/>
            <a:r>
              <a:rPr lang="zh-CN" altLang="en-US" sz="5400" b="1" kern="1200" dirty="0" smtClean="0">
                <a:solidFill>
                  <a:srgbClr val="0A0B0D"/>
                </a:solidFill>
                <a:latin typeface="方正喵呜体" panose="02010600010101010101" pitchFamily="2" charset="-122"/>
                <a:cs typeface="+mj-cs"/>
              </a:rPr>
              <a:t>谢谢观赏</a:t>
            </a:r>
            <a:endParaRPr lang="zh-CN" altLang="en-US" sz="5400" b="1" kern="1200" dirty="0">
              <a:solidFill>
                <a:srgbClr val="0A0B0D"/>
              </a:solidFill>
              <a:latin typeface="方正喵呜体" panose="02010600010101010101" pitchFamily="2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矩形 3"/>
          <p:cNvSpPr/>
          <p:nvPr/>
        </p:nvSpPr>
        <p:spPr>
          <a:xfrm>
            <a:off x="2300288" y="2532063"/>
            <a:ext cx="4809330" cy="20085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 eaLnBrk="1" hangingPunct="1">
              <a:lnSpc>
                <a:spcPct val="200000"/>
              </a:lnSpc>
              <a:spcBef>
                <a:spcPct val="0"/>
              </a:spcBef>
              <a:buNone/>
            </a:pPr>
            <a:r>
              <a:rPr lang="zh-CN" altLang="en-US" sz="7200" b="1" dirty="0">
                <a:solidFill>
                  <a:srgbClr val="40404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商品价格带</a:t>
            </a:r>
            <a:endParaRPr lang="en-US" altLang="zh-CN" sz="7200" b="1" dirty="0">
              <a:solidFill>
                <a:srgbClr val="40404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89210" y="-434890"/>
            <a:ext cx="2920992" cy="644791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altLang="zh-CN" sz="41300" kern="1200" cap="none" spc="0" normalizeH="0" baseline="0" noProof="0">
                <a:solidFill>
                  <a:schemeClr val="bg1">
                    <a:alpha val="48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P</a:t>
            </a:r>
            <a:endParaRPr kumimoji="0" lang="zh-CN" altLang="en-US" sz="41300" kern="1200" cap="none" spc="0" normalizeH="0" baseline="0" noProof="0">
              <a:solidFill>
                <a:schemeClr val="bg1">
                  <a:alpha val="48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2" name="矩形 2"/>
          <p:cNvSpPr/>
          <p:nvPr/>
        </p:nvSpPr>
        <p:spPr>
          <a:xfrm>
            <a:off x="2300288" y="3689350"/>
            <a:ext cx="6096000" cy="1570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br>
              <a:rPr lang="en-US" altLang="zh-CN" sz="3200" dirty="0">
                <a:solidFill>
                  <a:srgbClr val="000000"/>
                </a:solidFill>
                <a:latin typeface="Agency FB" panose="020B0503020202020204" pitchFamily="34" charset="0"/>
                <a:ea typeface="宋体" panose="02010600030101010101" pitchFamily="2" charset="-122"/>
              </a:rPr>
            </a:br>
            <a:endParaRPr lang="en-US" altLang="zh-CN" sz="3200" dirty="0">
              <a:solidFill>
                <a:srgbClr val="000000"/>
              </a:solidFill>
              <a:latin typeface="Agency FB" panose="020B0503020202020204" pitchFamily="34" charset="0"/>
              <a:ea typeface="宋体" panose="0201060003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dirty="0">
                <a:solidFill>
                  <a:srgbClr val="333333"/>
                </a:solidFill>
                <a:latin typeface="Agency FB" panose="020B0503020202020204" pitchFamily="34" charset="0"/>
                <a:ea typeface="宋体" panose="02010600030101010101" pitchFamily="2" charset="-122"/>
              </a:rPr>
              <a:t>Commodity Price Band</a:t>
            </a:r>
            <a:endParaRPr lang="en-US" altLang="zh-CN" sz="3200" dirty="0">
              <a:solidFill>
                <a:srgbClr val="333333"/>
              </a:solidFill>
              <a:latin typeface="Agency FB" panose="020B0503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文本框 1"/>
          <p:cNvSpPr txBox="1"/>
          <p:nvPr/>
        </p:nvSpPr>
        <p:spPr>
          <a:xfrm>
            <a:off x="1338263" y="908050"/>
            <a:ext cx="4287837" cy="5857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3200" b="1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什么是商品的价格带？</a:t>
            </a:r>
            <a:endParaRPr lang="zh-CN" altLang="en-US" sz="3200" b="1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8195" name="文本框 2"/>
          <p:cNvSpPr txBox="1"/>
          <p:nvPr/>
        </p:nvSpPr>
        <p:spPr>
          <a:xfrm>
            <a:off x="1306513" y="1690688"/>
            <a:ext cx="4570412" cy="3698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即同类商品的最低价和最高价之间的区域。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grpSp>
        <p:nvGrpSpPr>
          <p:cNvPr id="8196" name="组合 29"/>
          <p:cNvGrpSpPr/>
          <p:nvPr/>
        </p:nvGrpSpPr>
        <p:grpSpPr>
          <a:xfrm>
            <a:off x="3344863" y="3057525"/>
            <a:ext cx="5456742" cy="1879638"/>
            <a:chOff x="1493960" y="3291517"/>
            <a:chExt cx="5455798" cy="1880806"/>
          </a:xfrm>
        </p:grpSpPr>
        <p:sp>
          <p:nvSpPr>
            <p:cNvPr id="8201" name="文本框 7"/>
            <p:cNvSpPr txBox="1"/>
            <p:nvPr/>
          </p:nvSpPr>
          <p:spPr>
            <a:xfrm>
              <a:off x="1493960" y="4802761"/>
              <a:ext cx="514796" cy="36956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5pPr>
            </a:lstStyle>
            <a:p>
              <a:pPr marL="0" lvl="0" indent="0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1800" dirty="0">
                  <a:latin typeface="方正喵呜体" panose="02010600010101010101" pitchFamily="2" charset="-122"/>
                  <a:ea typeface="方正喵呜体" panose="02010600010101010101" pitchFamily="2" charset="-122"/>
                </a:rPr>
                <a:t>2</a:t>
              </a:r>
              <a:r>
                <a:rPr lang="zh-CN" altLang="en-US" sz="1800" dirty="0">
                  <a:latin typeface="方正喵呜体" panose="02010600010101010101" pitchFamily="2" charset="-122"/>
                  <a:ea typeface="方正喵呜体" panose="02010600010101010101" pitchFamily="2" charset="-122"/>
                </a:rPr>
                <a:t>元</a:t>
              </a:r>
              <a:endPara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endParaRPr>
            </a:p>
          </p:txBody>
        </p:sp>
        <p:sp>
          <p:nvSpPr>
            <p:cNvPr id="8202" name="文本框 12"/>
            <p:cNvSpPr txBox="1"/>
            <p:nvPr/>
          </p:nvSpPr>
          <p:spPr>
            <a:xfrm>
              <a:off x="6369250" y="4802761"/>
              <a:ext cx="580508" cy="36956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5pPr>
            </a:lstStyle>
            <a:p>
              <a:pPr marL="0" lvl="0" indent="0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1800" dirty="0">
                  <a:latin typeface="方正喵呜体" panose="02010600010101010101" pitchFamily="2" charset="-122"/>
                  <a:ea typeface="方正喵呜体" panose="02010600010101010101" pitchFamily="2" charset="-122"/>
                </a:rPr>
                <a:t>16</a:t>
              </a:r>
              <a:r>
                <a:rPr lang="zh-CN" altLang="en-US" sz="1800" dirty="0">
                  <a:latin typeface="方正喵呜体" panose="02010600010101010101" pitchFamily="2" charset="-122"/>
                  <a:ea typeface="方正喵呜体" panose="02010600010101010101" pitchFamily="2" charset="-122"/>
                </a:rPr>
                <a:t>元</a:t>
              </a:r>
              <a:endPara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endParaRPr>
            </a:p>
          </p:txBody>
        </p:sp>
        <p:grpSp>
          <p:nvGrpSpPr>
            <p:cNvPr id="8203" name="组合 18"/>
            <p:cNvGrpSpPr/>
            <p:nvPr/>
          </p:nvGrpSpPr>
          <p:grpSpPr>
            <a:xfrm>
              <a:off x="1760219" y="4539307"/>
              <a:ext cx="4899336" cy="202335"/>
              <a:chOff x="1760219" y="4539307"/>
              <a:chExt cx="4899336" cy="202335"/>
            </a:xfrm>
          </p:grpSpPr>
          <p:grpSp>
            <p:nvGrpSpPr>
              <p:cNvPr id="8206" name="组合 6"/>
              <p:cNvGrpSpPr/>
              <p:nvPr/>
            </p:nvGrpSpPr>
            <p:grpSpPr>
              <a:xfrm rot="-5400000">
                <a:off x="4108981" y="2191069"/>
                <a:ext cx="201810" cy="4899335"/>
                <a:chOff x="2971800" y="2790825"/>
                <a:chExt cx="89034" cy="2025864"/>
              </a:xfrm>
            </p:grpSpPr>
            <p:cxnSp>
              <p:nvCxnSpPr>
                <p:cNvPr id="3" name="直接连接符 2"/>
                <p:cNvCxnSpPr/>
                <p:nvPr/>
              </p:nvCxnSpPr>
              <p:spPr>
                <a:xfrm rot="5400000">
                  <a:off x="1956233" y="3803024"/>
                  <a:ext cx="2025385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直接连接符 4"/>
                <p:cNvCxnSpPr/>
                <p:nvPr/>
              </p:nvCxnSpPr>
              <p:spPr>
                <a:xfrm>
                  <a:off x="2972428" y="2790332"/>
                  <a:ext cx="8900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" name="直接连接符 19"/>
              <p:cNvCxnSpPr/>
              <p:nvPr/>
            </p:nvCxnSpPr>
            <p:spPr>
              <a:xfrm rot="16200000">
                <a:off x="2373996" y="4640937"/>
                <a:ext cx="20173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>
              <a:xfrm rot="16200000">
                <a:off x="3072376" y="4640937"/>
                <a:ext cx="20173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 rot="16200000">
                <a:off x="3758057" y="4640937"/>
                <a:ext cx="20173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/>
              <p:cNvCxnSpPr/>
              <p:nvPr/>
            </p:nvCxnSpPr>
            <p:spPr>
              <a:xfrm rot="16200000">
                <a:off x="4456436" y="4640937"/>
                <a:ext cx="20173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 rot="16200000">
                <a:off x="5173862" y="4640937"/>
                <a:ext cx="20173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/>
            </p:nvCxnSpPr>
            <p:spPr>
              <a:xfrm rot="16200000">
                <a:off x="5872241" y="4640937"/>
                <a:ext cx="20173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>
              <a:xfrm rot="16200000">
                <a:off x="6557922" y="4640937"/>
                <a:ext cx="20173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右大括号 27"/>
            <p:cNvSpPr/>
            <p:nvPr/>
          </p:nvSpPr>
          <p:spPr>
            <a:xfrm rot="16200000">
              <a:off x="3943632" y="1537391"/>
              <a:ext cx="532143" cy="4898178"/>
            </a:xfrm>
            <a:prstGeom prst="rightBrac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5" name="文本框 28"/>
            <p:cNvSpPr txBox="1"/>
            <p:nvPr/>
          </p:nvSpPr>
          <p:spPr>
            <a:xfrm>
              <a:off x="3771304" y="3291517"/>
              <a:ext cx="877163" cy="3693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5pPr>
            </a:lstStyle>
            <a:p>
              <a:pPr marL="0" lvl="0" indent="0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800" dirty="0">
                  <a:latin typeface="方正喵呜体" panose="02010600010101010101" pitchFamily="2" charset="-122"/>
                  <a:ea typeface="方正喵呜体" panose="02010600010101010101" pitchFamily="2" charset="-122"/>
                </a:rPr>
                <a:t>价格带</a:t>
              </a:r>
              <a:endPara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endParaRPr>
            </a:p>
          </p:txBody>
        </p:sp>
      </p:grpSp>
      <p:grpSp>
        <p:nvGrpSpPr>
          <p:cNvPr id="8197" name="组合 5"/>
          <p:cNvGrpSpPr/>
          <p:nvPr/>
        </p:nvGrpSpPr>
        <p:grpSpPr>
          <a:xfrm>
            <a:off x="11201400" y="-1587"/>
            <a:ext cx="1003300" cy="6859587"/>
            <a:chOff x="11201400" y="-2335"/>
            <a:chExt cx="1003300" cy="6860335"/>
          </a:xfrm>
        </p:grpSpPr>
        <p:sp>
          <p:nvSpPr>
            <p:cNvPr id="4" name="矩形 3"/>
            <p:cNvSpPr/>
            <p:nvPr/>
          </p:nvSpPr>
          <p:spPr>
            <a:xfrm>
              <a:off x="12090400" y="-747"/>
              <a:ext cx="114300" cy="6858747"/>
            </a:xfrm>
            <a:prstGeom prst="rect">
              <a:avLst/>
            </a:prstGeom>
            <a:solidFill>
              <a:srgbClr val="F4E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1999913" y="-2335"/>
              <a:ext cx="114300" cy="6858748"/>
            </a:xfrm>
            <a:prstGeom prst="rect">
              <a:avLst/>
            </a:prstGeom>
            <a:solidFill>
              <a:srgbClr val="BBF1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8200" name="图片 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-5400000">
              <a:off x="10914163" y="690663"/>
              <a:ext cx="1565074" cy="990600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文本框 4"/>
          <p:cNvSpPr txBox="1"/>
          <p:nvPr/>
        </p:nvSpPr>
        <p:spPr>
          <a:xfrm>
            <a:off x="4175125" y="3322638"/>
            <a:ext cx="4802188" cy="1200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7200" b="1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价格带三度</a:t>
            </a:r>
            <a:endParaRPr lang="en-US" altLang="zh-CN" sz="7200" b="1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10243" name="文本框 4"/>
          <p:cNvSpPr txBox="1"/>
          <p:nvPr/>
        </p:nvSpPr>
        <p:spPr>
          <a:xfrm>
            <a:off x="4286250" y="4714875"/>
            <a:ext cx="3055938" cy="1385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宽度、广度、深度</a:t>
            </a:r>
            <a:endParaRPr lang="en-US" altLang="zh-CN" dirty="0">
              <a:solidFill>
                <a:srgbClr val="92D05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dirty="0">
              <a:solidFill>
                <a:srgbClr val="92D05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dirty="0">
              <a:solidFill>
                <a:srgbClr val="92D050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861722" y="-661972"/>
            <a:ext cx="3443571" cy="6447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13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alpha val="48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D</a:t>
            </a:r>
            <a:endParaRPr kumimoji="0" lang="zh-CN" altLang="en-US" sz="41300" b="0" i="0" u="none" strike="noStrike" kern="1200" cap="none" spc="0" normalizeH="0" baseline="0" noProof="0">
              <a:ln>
                <a:noFill/>
              </a:ln>
              <a:solidFill>
                <a:schemeClr val="bg1">
                  <a:alpha val="48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文本框 4"/>
          <p:cNvSpPr txBox="1"/>
          <p:nvPr/>
        </p:nvSpPr>
        <p:spPr>
          <a:xfrm>
            <a:off x="973138" y="966788"/>
            <a:ext cx="10571162" cy="12017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3600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宽度：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即价格带最高价与最低价的差值。价格带宽度决定商品满足消费者需求的价格范围大小。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grpSp>
        <p:nvGrpSpPr>
          <p:cNvPr id="12291" name="组合 20"/>
          <p:cNvGrpSpPr/>
          <p:nvPr/>
        </p:nvGrpSpPr>
        <p:grpSpPr>
          <a:xfrm>
            <a:off x="3186113" y="2843213"/>
            <a:ext cx="5456742" cy="2001820"/>
            <a:chOff x="1493960" y="3170748"/>
            <a:chExt cx="5455798" cy="2001237"/>
          </a:xfrm>
        </p:grpSpPr>
        <p:sp>
          <p:nvSpPr>
            <p:cNvPr id="12296" name="文本框 21"/>
            <p:cNvSpPr txBox="1"/>
            <p:nvPr/>
          </p:nvSpPr>
          <p:spPr>
            <a:xfrm>
              <a:off x="1493960" y="4802761"/>
              <a:ext cx="514796" cy="36922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5pPr>
            </a:lstStyle>
            <a:p>
              <a:pPr marL="0" lvl="0" indent="0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1800" dirty="0">
                  <a:latin typeface="方正喵呜体" panose="02010600010101010101" pitchFamily="2" charset="-122"/>
                  <a:ea typeface="方正喵呜体" panose="02010600010101010101" pitchFamily="2" charset="-122"/>
                </a:rPr>
                <a:t>2</a:t>
              </a:r>
              <a:r>
                <a:rPr lang="zh-CN" altLang="en-US" sz="1800" dirty="0">
                  <a:latin typeface="方正喵呜体" panose="02010600010101010101" pitchFamily="2" charset="-122"/>
                  <a:ea typeface="方正喵呜体" panose="02010600010101010101" pitchFamily="2" charset="-122"/>
                </a:rPr>
                <a:t>元</a:t>
              </a:r>
              <a:endPara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endParaRPr>
            </a:p>
          </p:txBody>
        </p:sp>
        <p:sp>
          <p:nvSpPr>
            <p:cNvPr id="12297" name="文本框 22"/>
            <p:cNvSpPr txBox="1"/>
            <p:nvPr/>
          </p:nvSpPr>
          <p:spPr>
            <a:xfrm>
              <a:off x="6369250" y="4802761"/>
              <a:ext cx="580508" cy="36922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5pPr>
            </a:lstStyle>
            <a:p>
              <a:pPr marL="0" lvl="0" indent="0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1800" dirty="0">
                  <a:latin typeface="方正喵呜体" panose="02010600010101010101" pitchFamily="2" charset="-122"/>
                  <a:ea typeface="方正喵呜体" panose="02010600010101010101" pitchFamily="2" charset="-122"/>
                </a:rPr>
                <a:t>16</a:t>
              </a:r>
              <a:r>
                <a:rPr lang="zh-CN" altLang="en-US" sz="1800" dirty="0">
                  <a:latin typeface="方正喵呜体" panose="02010600010101010101" pitchFamily="2" charset="-122"/>
                  <a:ea typeface="方正喵呜体" panose="02010600010101010101" pitchFamily="2" charset="-122"/>
                </a:rPr>
                <a:t>元</a:t>
              </a:r>
              <a:endPara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endParaRPr>
            </a:p>
          </p:txBody>
        </p:sp>
        <p:grpSp>
          <p:nvGrpSpPr>
            <p:cNvPr id="12298" name="组合 23"/>
            <p:cNvGrpSpPr/>
            <p:nvPr/>
          </p:nvGrpSpPr>
          <p:grpSpPr>
            <a:xfrm>
              <a:off x="1755850" y="4532432"/>
              <a:ext cx="4898177" cy="209487"/>
              <a:chOff x="1755850" y="4532432"/>
              <a:chExt cx="4898177" cy="209487"/>
            </a:xfrm>
          </p:grpSpPr>
          <p:grpSp>
            <p:nvGrpSpPr>
              <p:cNvPr id="12301" name="组合 26"/>
              <p:cNvGrpSpPr/>
              <p:nvPr/>
            </p:nvGrpSpPr>
            <p:grpSpPr>
              <a:xfrm rot="-5400000">
                <a:off x="4100195" y="2188087"/>
                <a:ext cx="209487" cy="4898177"/>
                <a:chOff x="2971680" y="2789018"/>
                <a:chExt cx="92421" cy="2025385"/>
              </a:xfrm>
            </p:grpSpPr>
            <p:cxnSp>
              <p:nvCxnSpPr>
                <p:cNvPr id="35" name="直接连接符 34"/>
                <p:cNvCxnSpPr/>
                <p:nvPr/>
              </p:nvCxnSpPr>
              <p:spPr>
                <a:xfrm rot="5400000">
                  <a:off x="1958990" y="3801055"/>
                  <a:ext cx="2025385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接连接符 35"/>
                <p:cNvCxnSpPr/>
                <p:nvPr/>
              </p:nvCxnSpPr>
              <p:spPr>
                <a:xfrm>
                  <a:off x="2973082" y="2794269"/>
                  <a:ext cx="9102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8" name="直接连接符 27"/>
              <p:cNvCxnSpPr/>
              <p:nvPr/>
            </p:nvCxnSpPr>
            <p:spPr>
              <a:xfrm rot="16200000">
                <a:off x="2373296" y="4640345"/>
                <a:ext cx="20314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/>
            </p:nvCxnSpPr>
            <p:spPr>
              <a:xfrm rot="16200000">
                <a:off x="3071675" y="4640345"/>
                <a:ext cx="20314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 rot="16200000">
                <a:off x="3757357" y="4640345"/>
                <a:ext cx="20314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rot="16200000">
                <a:off x="4455736" y="4640345"/>
                <a:ext cx="20314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 rot="16200000">
                <a:off x="5173162" y="4640345"/>
                <a:ext cx="20314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 rot="16200000">
                <a:off x="5871541" y="4640345"/>
                <a:ext cx="20314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 rot="16200000">
                <a:off x="6547699" y="4640345"/>
                <a:ext cx="20314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右大括号 24"/>
            <p:cNvSpPr/>
            <p:nvPr/>
          </p:nvSpPr>
          <p:spPr>
            <a:xfrm rot="16200000">
              <a:off x="3943082" y="1537396"/>
              <a:ext cx="533245" cy="4898178"/>
            </a:xfrm>
            <a:prstGeom prst="rightBrac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300" name="文本框 25"/>
            <p:cNvSpPr txBox="1"/>
            <p:nvPr/>
          </p:nvSpPr>
          <p:spPr>
            <a:xfrm>
              <a:off x="3396201" y="3170748"/>
              <a:ext cx="1627087" cy="36922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defRPr>
              </a:lvl5pPr>
            </a:lstStyle>
            <a:p>
              <a:pPr marL="0" lvl="0" indent="0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1800" dirty="0">
                  <a:latin typeface="方正喵呜体" panose="02010600010101010101" pitchFamily="2" charset="-122"/>
                  <a:ea typeface="方正喵呜体" panose="02010600010101010101" pitchFamily="2" charset="-122"/>
                </a:rPr>
                <a:t>价格带宽度</a:t>
              </a:r>
              <a:r>
                <a:rPr lang="en-US" altLang="zh-CN" sz="1800" dirty="0">
                  <a:latin typeface="方正喵呜体" panose="02010600010101010101" pitchFamily="2" charset="-122"/>
                  <a:ea typeface="方正喵呜体" panose="02010600010101010101" pitchFamily="2" charset="-122"/>
                </a:rPr>
                <a:t>=14</a:t>
              </a:r>
              <a:endPara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endParaRPr>
            </a:p>
          </p:txBody>
        </p:sp>
      </p:grpSp>
      <p:grpSp>
        <p:nvGrpSpPr>
          <p:cNvPr id="12292" name="组合 18"/>
          <p:cNvGrpSpPr/>
          <p:nvPr/>
        </p:nvGrpSpPr>
        <p:grpSpPr>
          <a:xfrm flipH="1" flipV="1">
            <a:off x="0" y="0"/>
            <a:ext cx="1003300" cy="6861175"/>
            <a:chOff x="11201400" y="-2335"/>
            <a:chExt cx="1003300" cy="6860335"/>
          </a:xfrm>
        </p:grpSpPr>
        <p:sp>
          <p:nvSpPr>
            <p:cNvPr id="20" name="矩形 19"/>
            <p:cNvSpPr/>
            <p:nvPr/>
          </p:nvSpPr>
          <p:spPr>
            <a:xfrm>
              <a:off x="12090400" y="-748"/>
              <a:ext cx="114300" cy="6858748"/>
            </a:xfrm>
            <a:prstGeom prst="rect">
              <a:avLst/>
            </a:prstGeom>
            <a:solidFill>
              <a:srgbClr val="F4E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1999912" y="-2335"/>
              <a:ext cx="114300" cy="6858747"/>
            </a:xfrm>
            <a:prstGeom prst="rect">
              <a:avLst/>
            </a:prstGeom>
            <a:solidFill>
              <a:srgbClr val="BBF1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12295" name="图片 2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-5400000">
              <a:off x="10914163" y="690663"/>
              <a:ext cx="1565074" cy="990600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4"/>
          <p:cNvSpPr txBox="1"/>
          <p:nvPr/>
        </p:nvSpPr>
        <p:spPr>
          <a:xfrm>
            <a:off x="973138" y="966788"/>
            <a:ext cx="9418637" cy="1477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3600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深度：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价格带广度体现在价格带中不重复销售价格的数量，每条不重复的价格都叫做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                    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一条价格线。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grpSp>
        <p:nvGrpSpPr>
          <p:cNvPr id="13315" name="组合 15"/>
          <p:cNvGrpSpPr/>
          <p:nvPr/>
        </p:nvGrpSpPr>
        <p:grpSpPr>
          <a:xfrm>
            <a:off x="2913063" y="3576638"/>
            <a:ext cx="6170612" cy="1000125"/>
            <a:chOff x="2926078" y="2877962"/>
            <a:chExt cx="6169795" cy="1001019"/>
          </a:xfrm>
        </p:grpSpPr>
        <p:cxnSp>
          <p:nvCxnSpPr>
            <p:cNvPr id="9" name="直接连接符 8"/>
            <p:cNvCxnSpPr/>
            <p:nvPr/>
          </p:nvCxnSpPr>
          <p:spPr>
            <a:xfrm flipH="1">
              <a:off x="5999071" y="2877962"/>
              <a:ext cx="0" cy="500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2926078" y="3378471"/>
              <a:ext cx="616979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2926078" y="3378471"/>
              <a:ext cx="0" cy="5005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H="1">
              <a:off x="9095873" y="3378471"/>
              <a:ext cx="0" cy="5005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4892730" y="3378471"/>
              <a:ext cx="0" cy="5005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7026047" y="3378471"/>
              <a:ext cx="0" cy="5005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16" name="文本框 21"/>
          <p:cNvSpPr txBox="1"/>
          <p:nvPr/>
        </p:nvSpPr>
        <p:spPr>
          <a:xfrm rot="-1450558">
            <a:off x="2498898" y="5445710"/>
            <a:ext cx="752129" cy="338554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库存</a:t>
            </a:r>
            <a:r>
              <a:rPr lang="en-US" altLang="zh-CN" sz="16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25</a:t>
            </a:r>
            <a:endParaRPr lang="zh-CN" altLang="en-US" sz="16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grpSp>
        <p:nvGrpSpPr>
          <p:cNvPr id="13317" name="组合 21"/>
          <p:cNvGrpSpPr/>
          <p:nvPr/>
        </p:nvGrpSpPr>
        <p:grpSpPr>
          <a:xfrm>
            <a:off x="11201400" y="-1587"/>
            <a:ext cx="1003300" cy="6859587"/>
            <a:chOff x="11201400" y="-2335"/>
            <a:chExt cx="1003300" cy="6860335"/>
          </a:xfrm>
        </p:grpSpPr>
        <p:sp>
          <p:nvSpPr>
            <p:cNvPr id="23" name="矩形 22"/>
            <p:cNvSpPr/>
            <p:nvPr/>
          </p:nvSpPr>
          <p:spPr>
            <a:xfrm>
              <a:off x="12090400" y="-747"/>
              <a:ext cx="114300" cy="6858747"/>
            </a:xfrm>
            <a:prstGeom prst="rect">
              <a:avLst/>
            </a:prstGeom>
            <a:solidFill>
              <a:srgbClr val="F4E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1999913" y="-2335"/>
              <a:ext cx="114300" cy="6858748"/>
            </a:xfrm>
            <a:prstGeom prst="rect">
              <a:avLst/>
            </a:prstGeom>
            <a:solidFill>
              <a:srgbClr val="BBF1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13338" name="图片 2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-5400000">
              <a:off x="10914163" y="690663"/>
              <a:ext cx="1565074" cy="990600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13318" name="组合 3"/>
          <p:cNvGrpSpPr/>
          <p:nvPr/>
        </p:nvGrpSpPr>
        <p:grpSpPr>
          <a:xfrm>
            <a:off x="5356225" y="2779713"/>
            <a:ext cx="1260475" cy="796925"/>
            <a:chOff x="5356904" y="2601136"/>
            <a:chExt cx="1259117" cy="796947"/>
          </a:xfrm>
        </p:grpSpPr>
        <p:pic>
          <p:nvPicPr>
            <p:cNvPr id="13334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56904" y="2601136"/>
              <a:ext cx="1259117" cy="79694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" name="矩形 5"/>
            <p:cNvSpPr/>
            <p:nvPr/>
          </p:nvSpPr>
          <p:spPr>
            <a:xfrm>
              <a:off x="5548785" y="2886894"/>
              <a:ext cx="873770" cy="5000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方正喵呜体" panose="02010600010101010101" pitchFamily="2" charset="-122"/>
                  <a:ea typeface="方正喵呜体" panose="02010600010101010101" pitchFamily="2" charset="-122"/>
                  <a:cs typeface="+mn-cs"/>
                </a:rPr>
                <a:t>150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方正喵呜体" panose="02010600010101010101" pitchFamily="2" charset="-122"/>
                  <a:ea typeface="方正喵呜体" panose="02010600010101010101" pitchFamily="2" charset="-122"/>
                  <a:cs typeface="+mn-cs"/>
                </a:rPr>
                <a:t>元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方正喵呜体" panose="02010600010101010101" pitchFamily="2" charset="-122"/>
                  <a:ea typeface="方正喵呜体" panose="02010600010101010101" pitchFamily="2" charset="-122"/>
                  <a:cs typeface="+mn-cs"/>
                </a:rPr>
                <a:t> 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endParaRPr>
            </a:p>
          </p:txBody>
        </p:sp>
      </p:grpSp>
      <p:grpSp>
        <p:nvGrpSpPr>
          <p:cNvPr id="13319" name="组合 25"/>
          <p:cNvGrpSpPr/>
          <p:nvPr/>
        </p:nvGrpSpPr>
        <p:grpSpPr>
          <a:xfrm rot="-1408822">
            <a:off x="1966913" y="4659313"/>
            <a:ext cx="1260475" cy="796925"/>
            <a:chOff x="5356904" y="2601136"/>
            <a:chExt cx="1259117" cy="796947"/>
          </a:xfrm>
        </p:grpSpPr>
        <p:pic>
          <p:nvPicPr>
            <p:cNvPr id="13332" name="图片 2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56904" y="2601136"/>
              <a:ext cx="1259117" cy="79694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" name="矩形 27"/>
            <p:cNvSpPr/>
            <p:nvPr/>
          </p:nvSpPr>
          <p:spPr>
            <a:xfrm>
              <a:off x="5549335" y="2883608"/>
              <a:ext cx="873771" cy="5000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方正喵呜体" panose="02010600010101010101" pitchFamily="2" charset="-122"/>
                  <a:ea typeface="方正喵呜体" panose="02010600010101010101" pitchFamily="2" charset="-122"/>
                  <a:cs typeface="+mn-cs"/>
                </a:rPr>
                <a:t>H&amp;M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endParaRPr>
            </a:p>
          </p:txBody>
        </p:sp>
      </p:grpSp>
      <p:sp>
        <p:nvSpPr>
          <p:cNvPr id="13320" name="文本框 21"/>
          <p:cNvSpPr txBox="1"/>
          <p:nvPr/>
        </p:nvSpPr>
        <p:spPr>
          <a:xfrm rot="-1450558">
            <a:off x="4456994" y="5510005"/>
            <a:ext cx="769763" cy="338554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库存</a:t>
            </a:r>
            <a:r>
              <a:rPr lang="en-US" altLang="zh-CN" sz="16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40</a:t>
            </a:r>
            <a:endParaRPr lang="zh-CN" altLang="en-US" sz="16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grpSp>
        <p:nvGrpSpPr>
          <p:cNvPr id="13321" name="组合 29"/>
          <p:cNvGrpSpPr/>
          <p:nvPr/>
        </p:nvGrpSpPr>
        <p:grpSpPr>
          <a:xfrm rot="-1408822">
            <a:off x="3935413" y="4722813"/>
            <a:ext cx="1258887" cy="796925"/>
            <a:chOff x="5356904" y="2601136"/>
            <a:chExt cx="1259117" cy="796947"/>
          </a:xfrm>
        </p:grpSpPr>
        <p:pic>
          <p:nvPicPr>
            <p:cNvPr id="13330" name="图片 3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56904" y="2601136"/>
              <a:ext cx="1259117" cy="79694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2" name="矩形 31"/>
            <p:cNvSpPr/>
            <p:nvPr/>
          </p:nvSpPr>
          <p:spPr>
            <a:xfrm>
              <a:off x="5548313" y="2886520"/>
              <a:ext cx="873285" cy="5000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方正喵呜体" panose="02010600010101010101" pitchFamily="2" charset="-122"/>
                  <a:ea typeface="方正喵呜体" panose="02010600010101010101" pitchFamily="2" charset="-122"/>
                  <a:cs typeface="+mn-cs"/>
                </a:rPr>
                <a:t>优衣库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endParaRPr>
            </a:p>
          </p:txBody>
        </p:sp>
      </p:grpSp>
      <p:sp>
        <p:nvSpPr>
          <p:cNvPr id="13322" name="文本框 21"/>
          <p:cNvSpPr txBox="1"/>
          <p:nvPr/>
        </p:nvSpPr>
        <p:spPr>
          <a:xfrm rot="-1450558">
            <a:off x="6605013" y="5505242"/>
            <a:ext cx="742511" cy="338554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库存</a:t>
            </a:r>
            <a:r>
              <a:rPr lang="en-US" altLang="zh-CN" sz="16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53</a:t>
            </a:r>
            <a:endParaRPr lang="zh-CN" altLang="en-US" sz="16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grpSp>
        <p:nvGrpSpPr>
          <p:cNvPr id="13323" name="组合 33"/>
          <p:cNvGrpSpPr/>
          <p:nvPr/>
        </p:nvGrpSpPr>
        <p:grpSpPr>
          <a:xfrm rot="-1408822">
            <a:off x="6069013" y="4719638"/>
            <a:ext cx="1258887" cy="796925"/>
            <a:chOff x="5356904" y="2601136"/>
            <a:chExt cx="1259117" cy="796947"/>
          </a:xfrm>
        </p:grpSpPr>
        <p:pic>
          <p:nvPicPr>
            <p:cNvPr id="13328" name="图片 3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56904" y="2601136"/>
              <a:ext cx="1259117" cy="79694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6" name="矩形 35"/>
            <p:cNvSpPr/>
            <p:nvPr/>
          </p:nvSpPr>
          <p:spPr>
            <a:xfrm>
              <a:off x="5428637" y="2873099"/>
              <a:ext cx="1122567" cy="5000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方正喵呜体" panose="02010600010101010101" pitchFamily="2" charset="-122"/>
                  <a:ea typeface="方正喵呜体" panose="02010600010101010101" pitchFamily="2" charset="-122"/>
                  <a:cs typeface="+mn-cs"/>
                </a:rPr>
                <a:t>海澜之家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endParaRPr>
            </a:p>
          </p:txBody>
        </p:sp>
      </p:grpSp>
      <p:sp>
        <p:nvSpPr>
          <p:cNvPr id="13324" name="文本框 21"/>
          <p:cNvSpPr txBox="1"/>
          <p:nvPr/>
        </p:nvSpPr>
        <p:spPr>
          <a:xfrm rot="-1450558">
            <a:off x="8672740" y="5506830"/>
            <a:ext cx="740908" cy="338554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库存</a:t>
            </a:r>
            <a:r>
              <a:rPr lang="en-US" altLang="zh-CN" sz="16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61</a:t>
            </a:r>
            <a:endParaRPr lang="zh-CN" altLang="en-US" sz="16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grpSp>
        <p:nvGrpSpPr>
          <p:cNvPr id="13325" name="组合 37"/>
          <p:cNvGrpSpPr/>
          <p:nvPr/>
        </p:nvGrpSpPr>
        <p:grpSpPr>
          <a:xfrm rot="-1408822">
            <a:off x="8135938" y="4721225"/>
            <a:ext cx="1258887" cy="796925"/>
            <a:chOff x="5356904" y="2601136"/>
            <a:chExt cx="1259117" cy="796947"/>
          </a:xfrm>
        </p:grpSpPr>
        <p:pic>
          <p:nvPicPr>
            <p:cNvPr id="13326" name="图片 3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56904" y="2601136"/>
              <a:ext cx="1259117" cy="79694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0" name="矩形 39"/>
            <p:cNvSpPr/>
            <p:nvPr/>
          </p:nvSpPr>
          <p:spPr>
            <a:xfrm>
              <a:off x="5548312" y="2886521"/>
              <a:ext cx="873285" cy="5000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方正喵呜体" panose="02010600010101010101" pitchFamily="2" charset="-122"/>
                  <a:ea typeface="方正喵呜体" panose="02010600010101010101" pitchFamily="2" charset="-122"/>
                  <a:cs typeface="+mn-cs"/>
                </a:rPr>
                <a:t>佐丹奴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4"/>
          <p:cNvSpPr txBox="1"/>
          <p:nvPr/>
        </p:nvSpPr>
        <p:spPr>
          <a:xfrm>
            <a:off x="973138" y="966788"/>
            <a:ext cx="10802937" cy="9239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3600" dirty="0">
                <a:solidFill>
                  <a:srgbClr val="92D050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广度：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价格带广度体现在价格带中</a:t>
            </a:r>
            <a:r>
              <a:rPr lang="zh-CN" altLang="en-US" sz="1800" u="sng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不重复销售价格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的数量，每条不重复的价格都叫做一条价格线。</a:t>
            </a:r>
            <a:endParaRPr lang="en-US" altLang="zh-CN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grpSp>
        <p:nvGrpSpPr>
          <p:cNvPr id="15363" name="组 6"/>
          <p:cNvGrpSpPr/>
          <p:nvPr/>
        </p:nvGrpSpPr>
        <p:grpSpPr>
          <a:xfrm>
            <a:off x="3357563" y="3281363"/>
            <a:ext cx="5210175" cy="1390650"/>
            <a:chOff x="3357151" y="3281819"/>
            <a:chExt cx="5211151" cy="1390389"/>
          </a:xfrm>
        </p:grpSpPr>
        <p:cxnSp>
          <p:nvCxnSpPr>
            <p:cNvPr id="3" name="直线连接符 2"/>
            <p:cNvCxnSpPr/>
            <p:nvPr/>
          </p:nvCxnSpPr>
          <p:spPr>
            <a:xfrm>
              <a:off x="3357151" y="4672208"/>
              <a:ext cx="521115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线连接符 4"/>
            <p:cNvCxnSpPr/>
            <p:nvPr/>
          </p:nvCxnSpPr>
          <p:spPr>
            <a:xfrm flipV="1">
              <a:off x="3361914" y="3281819"/>
              <a:ext cx="0" cy="1390389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 flipV="1">
              <a:off x="8560363" y="3281819"/>
              <a:ext cx="0" cy="1390389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 flipV="1">
              <a:off x="3754100" y="3281819"/>
              <a:ext cx="0" cy="1390389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V="1">
              <a:off x="3898589" y="3281819"/>
              <a:ext cx="0" cy="1390389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3930345" y="3281819"/>
              <a:ext cx="0" cy="1390389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V="1">
              <a:off x="4459082" y="3281819"/>
              <a:ext cx="0" cy="1390389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线连接符 34"/>
            <p:cNvCxnSpPr/>
            <p:nvPr/>
          </p:nvCxnSpPr>
          <p:spPr>
            <a:xfrm flipV="1">
              <a:off x="5502265" y="3281819"/>
              <a:ext cx="0" cy="1390389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线连接符 35"/>
            <p:cNvCxnSpPr/>
            <p:nvPr/>
          </p:nvCxnSpPr>
          <p:spPr>
            <a:xfrm flipV="1">
              <a:off x="7426675" y="3281819"/>
              <a:ext cx="0" cy="1390389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64" name="文本框 7"/>
          <p:cNvSpPr txBox="1"/>
          <p:nvPr/>
        </p:nvSpPr>
        <p:spPr>
          <a:xfrm>
            <a:off x="3051175" y="4795838"/>
            <a:ext cx="514885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2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元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15365" name="文本框 38"/>
          <p:cNvSpPr txBox="1"/>
          <p:nvPr/>
        </p:nvSpPr>
        <p:spPr>
          <a:xfrm>
            <a:off x="4192588" y="4821238"/>
            <a:ext cx="503664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3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元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15366" name="文本框 39"/>
          <p:cNvSpPr txBox="1"/>
          <p:nvPr/>
        </p:nvSpPr>
        <p:spPr>
          <a:xfrm>
            <a:off x="5235575" y="4795838"/>
            <a:ext cx="521297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4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元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15367" name="文本框 40"/>
          <p:cNvSpPr txBox="1"/>
          <p:nvPr/>
        </p:nvSpPr>
        <p:spPr>
          <a:xfrm>
            <a:off x="7154863" y="4821238"/>
            <a:ext cx="511679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6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元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15368" name="文本框 41"/>
          <p:cNvSpPr txBox="1"/>
          <p:nvPr/>
        </p:nvSpPr>
        <p:spPr>
          <a:xfrm>
            <a:off x="8301038" y="4829175"/>
            <a:ext cx="503664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7</a:t>
            </a:r>
            <a:r>
              <a:rPr lang="zh-CN" altLang="en-US" sz="1800" dirty="0">
                <a:latin typeface="方正喵呜体" panose="02010600010101010101" pitchFamily="2" charset="-122"/>
                <a:ea typeface="方正喵呜体" panose="02010600010101010101" pitchFamily="2" charset="-122"/>
              </a:rPr>
              <a:t>元</a:t>
            </a:r>
            <a:endParaRPr lang="zh-CN" altLang="en-US" sz="1800" dirty="0"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grpSp>
        <p:nvGrpSpPr>
          <p:cNvPr id="15369" name="组合 17"/>
          <p:cNvGrpSpPr/>
          <p:nvPr/>
        </p:nvGrpSpPr>
        <p:grpSpPr>
          <a:xfrm flipH="1" flipV="1">
            <a:off x="0" y="0"/>
            <a:ext cx="1003300" cy="6861175"/>
            <a:chOff x="11201400" y="-2335"/>
            <a:chExt cx="1003300" cy="6860335"/>
          </a:xfrm>
        </p:grpSpPr>
        <p:sp>
          <p:nvSpPr>
            <p:cNvPr id="19" name="矩形 18"/>
            <p:cNvSpPr/>
            <p:nvPr/>
          </p:nvSpPr>
          <p:spPr>
            <a:xfrm>
              <a:off x="12090400" y="-748"/>
              <a:ext cx="114300" cy="6858748"/>
            </a:xfrm>
            <a:prstGeom prst="rect">
              <a:avLst/>
            </a:prstGeom>
            <a:solidFill>
              <a:srgbClr val="F4E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11999912" y="-2335"/>
              <a:ext cx="114300" cy="6858747"/>
            </a:xfrm>
            <a:prstGeom prst="rect">
              <a:avLst/>
            </a:prstGeom>
            <a:solidFill>
              <a:srgbClr val="BBF1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15372" name="图片 2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-5400000">
              <a:off x="10914163" y="690663"/>
              <a:ext cx="1565074" cy="99060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2" name="文本框 12"/>
          <p:cNvSpPr txBox="1"/>
          <p:nvPr/>
        </p:nvSpPr>
        <p:spPr>
          <a:xfrm>
            <a:off x="3051175" y="5785664"/>
            <a:ext cx="2274982" cy="276999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如上图所示，一共有</a:t>
            </a:r>
            <a:r>
              <a:rPr lang="en-US" altLang="zh-CN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7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条价格线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本框 4"/>
          <p:cNvSpPr txBox="1"/>
          <p:nvPr/>
        </p:nvSpPr>
        <p:spPr>
          <a:xfrm>
            <a:off x="4160838" y="2589213"/>
            <a:ext cx="1292225" cy="26463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6600" dirty="0">
                <a:solidFill>
                  <a:srgbClr val="2B3034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V</a:t>
            </a:r>
            <a:endParaRPr lang="zh-CN" altLang="en-US" sz="8800" dirty="0">
              <a:solidFill>
                <a:srgbClr val="2B3034"/>
              </a:solidFill>
              <a:latin typeface="方正喵呜体" panose="02010600010101010101" pitchFamily="2" charset="-122"/>
              <a:ea typeface="方正喵呜体" panose="02010600010101010101" pitchFamily="2" charset="-122"/>
            </a:endParaRPr>
          </a:p>
        </p:txBody>
      </p:sp>
      <p:sp>
        <p:nvSpPr>
          <p:cNvPr id="17411" name="矩形 1"/>
          <p:cNvSpPr/>
          <p:nvPr/>
        </p:nvSpPr>
        <p:spPr>
          <a:xfrm>
            <a:off x="833438" y="1989138"/>
            <a:ext cx="4214615" cy="1200329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7200" b="1" dirty="0">
                <a:solidFill>
                  <a:schemeClr val="bg1"/>
                </a:solidFill>
                <a:latin typeface="方正喵呜体" panose="02010600010101010101" pitchFamily="2" charset="-122"/>
                <a:ea typeface="方正喵呜体" panose="02010600010101010101" pitchFamily="2" charset="-122"/>
              </a:rPr>
              <a:t>商品广度 </a:t>
            </a:r>
            <a:endParaRPr lang="zh-CN" altLang="en-US" sz="7200" b="1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35725" y="3684588"/>
            <a:ext cx="480060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7200" b="1" kern="1200" cap="none" spc="0" normalizeH="0" baseline="0" noProof="0">
                <a:solidFill>
                  <a:schemeClr val="tx1">
                    <a:lumMod val="95000"/>
                    <a:lumOff val="5000"/>
                  </a:schemeClr>
                </a:solidFill>
                <a:latin typeface="方正喵呜体" panose="02010600010101010101" pitchFamily="2" charset="-122"/>
                <a:ea typeface="方正喵呜体" panose="02010600010101010101" pitchFamily="2" charset="-122"/>
                <a:cs typeface="+mn-cs"/>
              </a:rPr>
              <a:t>价格带广度</a:t>
            </a:r>
            <a:endParaRPr kumimoji="0" lang="zh-CN" altLang="en-US" sz="7200" b="1" kern="1200" cap="none" spc="0" normalizeH="0" baseline="0" noProof="0">
              <a:solidFill>
                <a:schemeClr val="tx1">
                  <a:lumMod val="95000"/>
                  <a:lumOff val="5000"/>
                </a:schemeClr>
              </a:solidFill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1289</Words>
  <Application>WPS 演示</Application>
  <PresentationFormat>宽屏</PresentationFormat>
  <Paragraphs>242</Paragraphs>
  <Slides>20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1" baseType="lpstr">
      <vt:lpstr>Arial</vt:lpstr>
      <vt:lpstr>宋体</vt:lpstr>
      <vt:lpstr>Wingdings</vt:lpstr>
      <vt:lpstr>Calibri</vt:lpstr>
      <vt:lpstr>方正喵呜体</vt:lpstr>
      <vt:lpstr>Calibri Light</vt:lpstr>
      <vt:lpstr>微软雅黑</vt:lpstr>
      <vt:lpstr>Agency FB</vt:lpstr>
      <vt:lpstr>Arial Unicode MS</vt:lpstr>
      <vt:lpstr>Trebuchet MS</vt:lpstr>
      <vt:lpstr>office</vt:lpstr>
      <vt:lpstr>价格分析&amp;定价策略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谢谢观赏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价格分析&amp;定价策略</dc:title>
  <dc:creator/>
  <cp:lastModifiedBy>一颗苹果</cp:lastModifiedBy>
  <cp:revision>4</cp:revision>
  <dcterms:created xsi:type="dcterms:W3CDTF">2017-09-13T07:53:00Z</dcterms:created>
  <dcterms:modified xsi:type="dcterms:W3CDTF">2021-09-10T07:40:10Z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42498CD13A95471FAF423A526AF49DF0</vt:lpwstr>
  </property>
</Properties>
</file>