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3948-D416-49AA-81A6-9D281A1AE0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391E-76C9-40C9-B421-3F9EB660625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1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8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0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3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5.xml"/><Relationship Id="rId1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ysClr val="window" lastClr="FFFFFF">
              <a:lumMod val="95000"/>
              <a:alpha val="7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962107" y="4322835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6600"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  <a:tileRect/>
                </a:gradFill>
                <a:latin typeface="思源等宽 L"/>
                <a:ea typeface="思源黑体" panose="020B0500000000000000" pitchFamily="34" charset="-122"/>
                <a:cs typeface="Open Sans" panose="020B0606030504020204" pitchFamily="34" charset="0"/>
                <a:sym typeface="思源黑体" panose="020B0500000000000000" pitchFamily="34" charset="-122"/>
              </a:rPr>
              <a:t>“</a:t>
            </a:r>
            <a:endParaRPr lang="zh-CN" altLang="en-US" sz="16600"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  <a:tileRect/>
              </a:gradFill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5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rgbClr val="1D9A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6" name="PA-矩形 3"/>
          <p:cNvSpPr/>
          <p:nvPr>
            <p:custDataLst>
              <p:tags r:id="rId1"/>
            </p:custDataLst>
          </p:nvPr>
        </p:nvSpPr>
        <p:spPr>
          <a:xfrm>
            <a:off x="2194560" y="2050156"/>
            <a:ext cx="5672476" cy="2433075"/>
          </a:xfrm>
          <a:prstGeom prst="rect">
            <a:avLst/>
          </a:prstGeom>
        </p:spPr>
        <p:txBody>
          <a:bodyPr wrap="square" anchor="ctr">
            <a:normAutofit fontScale="95000"/>
          </a:bodyPr>
          <a:lstStyle/>
          <a:p>
            <a:pPr defTabSz="457200"/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微软雅黑" panose="020B0503020204020204" pitchFamily="34" charset="-122"/>
                <a:sym typeface="思源黑体" panose="020B0500000000000000" pitchFamily="34" charset="-122"/>
              </a:rPr>
              <a:t>36个PPT</a:t>
            </a:r>
            <a:r>
              <a:rPr lang="zh-CN" alt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微软雅黑" panose="020B0503020204020204" pitchFamily="34" charset="-122"/>
                <a:sym typeface="思源黑体" panose="020B0500000000000000" pitchFamily="34" charset="-122"/>
              </a:rPr>
              <a:t>内页通用</a:t>
            </a:r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微软雅黑" panose="020B0503020204020204" pitchFamily="34" charset="-122"/>
                <a:sym typeface="思源黑体" panose="020B0500000000000000" pitchFamily="34" charset="-122"/>
              </a:rPr>
              <a:t>排版案例</a:t>
            </a:r>
            <a:endParaRPr lang="en-US" altLang="zh-CN" sz="7200" dirty="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2"/>
      <p:bldP spid="16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174993" y="1925110"/>
            <a:ext cx="5037547" cy="2589356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55976" y="1925110"/>
            <a:ext cx="4661028" cy="2589356"/>
          </a:xfrm>
          <a:prstGeom prst="rect">
            <a:avLst/>
          </a:prstGeom>
          <a:ln>
            <a:noFill/>
          </a:ln>
        </p:spPr>
      </p:pic>
      <p:sp>
        <p:nvSpPr>
          <p:cNvPr id="8" name="TextBox 76"/>
          <p:cNvSpPr txBox="1"/>
          <p:nvPr/>
        </p:nvSpPr>
        <p:spPr>
          <a:xfrm>
            <a:off x="1092517" y="1330440"/>
            <a:ext cx="10016972" cy="5186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小标题案例小标题案69例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2517" y="4604115"/>
            <a:ext cx="10091533" cy="503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sym typeface="+mn-ea"/>
              </a:rPr>
              <a:t>PPT超级市场案例PPT超级市场案例正文案例09PPT超级市场案例PPT超级市场案例正文案例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5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70591" y="1741290"/>
            <a:ext cx="3272965" cy="4056004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62272" y="1741291"/>
            <a:ext cx="3272965" cy="4056003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14984" y="1741292"/>
            <a:ext cx="3272965" cy="4056004"/>
          </a:xfrm>
          <a:prstGeom prst="rect">
            <a:avLst/>
          </a:prstGeom>
          <a:ln>
            <a:noFill/>
          </a:ln>
        </p:spPr>
      </p:pic>
      <p:sp>
        <p:nvSpPr>
          <p:cNvPr id="6" name="Subtitle 2"/>
          <p:cNvSpPr txBox="1"/>
          <p:nvPr/>
        </p:nvSpPr>
        <p:spPr>
          <a:xfrm>
            <a:off x="1284055" y="1132631"/>
            <a:ext cx="9633512" cy="41396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560">
              <a:lnSpc>
                <a:spcPct val="100000"/>
              </a:lnSpc>
              <a:defRPr/>
            </a:pP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思源黑体 CN Normal" panose="020B0400000000000000" pitchFamily="34" charset="-122"/>
                <a:cs typeface="Poppins Light" charset="0"/>
                <a:sym typeface="Calibri" panose="020F0502020204030204" pitchFamily="34" charset="0"/>
              </a:rPr>
              <a:t>小标题案例小标题98案例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思源黑体 CN Normal" panose="020B0400000000000000" pitchFamily="34" charset="-122"/>
              <a:cs typeface="Poppins Light" charset="0"/>
              <a:sym typeface="Calibri" panose="020F0502020204030204" pitchFamily="34" charset="0"/>
            </a:endParaRPr>
          </a:p>
        </p:txBody>
      </p:sp>
      <p:sp>
        <p:nvSpPr>
          <p:cNvPr id="2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1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1"/>
          <p:cNvSpPr/>
          <p:nvPr/>
        </p:nvSpPr>
        <p:spPr>
          <a:xfrm flipH="1">
            <a:off x="8306286" y="2148379"/>
            <a:ext cx="2284821" cy="22826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2400"/>
          </a:p>
        </p:txBody>
      </p:sp>
      <p:sp>
        <p:nvSpPr>
          <p:cNvPr id="9" name="Freeform 98"/>
          <p:cNvSpPr/>
          <p:nvPr/>
        </p:nvSpPr>
        <p:spPr>
          <a:xfrm flipH="1">
            <a:off x="10406115" y="3505376"/>
            <a:ext cx="72100" cy="73353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" name="Content Placeholder 2"/>
          <p:cNvSpPr txBox="1"/>
          <p:nvPr/>
        </p:nvSpPr>
        <p:spPr>
          <a:xfrm>
            <a:off x="808483" y="4707086"/>
            <a:ext cx="10686296" cy="366126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PPT超级市场案例PPT超级市场案例正文案例09PPT超级市场案例PPT超级市场案例正文案例</a:t>
            </a:r>
            <a:endParaRPr lang="en-US" altLang="zh-CN" sz="180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483" y="1399583"/>
            <a:ext cx="10686296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小标题案例小标题257案例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2959" y="2234819"/>
            <a:ext cx="2650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52929" y="2040763"/>
            <a:ext cx="3512820" cy="2492121"/>
          </a:xfrm>
          <a:prstGeom prst="rect">
            <a:avLst/>
          </a:prstGeom>
          <a:ln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1219959" y="2361819"/>
            <a:ext cx="2650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96362" y="2040763"/>
            <a:ext cx="3519170" cy="2516505"/>
          </a:xfrm>
          <a:prstGeom prst="rect">
            <a:avLst/>
          </a:prstGeom>
          <a:ln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1339974" y="2361819"/>
            <a:ext cx="2650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5" name="图片 2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957055" y="2054597"/>
            <a:ext cx="3436880" cy="2478287"/>
          </a:xfrm>
          <a:prstGeom prst="rect">
            <a:avLst/>
          </a:prstGeom>
          <a:ln>
            <a:noFill/>
          </a:ln>
        </p:spPr>
      </p:pic>
      <p:sp>
        <p:nvSpPr>
          <p:cNvPr id="2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9"/>
          <p:cNvSpPr/>
          <p:nvPr/>
        </p:nvSpPr>
        <p:spPr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ysClr val="window" lastClr="FFFFFF">
              <a:lumMod val="95000"/>
              <a:alpha val="7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rcRect/>
            <a:stretch>
              <a:fillRect t="-57242" b="-5724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rgbClr val="1D9A78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6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357981" y="472698"/>
            <a:ext cx="1227888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b="1" spc="60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2021</a:t>
            </a:r>
            <a:endParaRPr lang="en-US" altLang="zh-CN" sz="2800" b="1" spc="600">
              <a:solidFill>
                <a:srgbClr val="1D9A78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29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0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rgbClr val="1D9A7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rgbClr val="8BC1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2" name="文本框 15"/>
            <p:cNvSpPr txBox="1"/>
            <p:nvPr/>
          </p:nvSpPr>
          <p:spPr>
            <a:xfrm>
              <a:off x="2017837" y="2721527"/>
              <a:ext cx="2726551" cy="180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kern="0">
                  <a:solidFill>
                    <a:srgbClr val="1D9A78"/>
                  </a:solidFill>
                  <a:latin typeface="思源等宽 L"/>
                  <a:ea typeface="思源黑体" panose="020B0500000000000000" pitchFamily="34" charset="-122"/>
                  <a:sym typeface="思源黑体" panose="020B0500000000000000" pitchFamily="34" charset="-122"/>
                </a:rPr>
                <a:t>2</a:t>
              </a:r>
              <a:endParaRPr lang="en-US" altLang="zh-CN" sz="6600" kern="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文本框 17"/>
          <p:cNvSpPr txBox="1"/>
          <p:nvPr/>
        </p:nvSpPr>
        <p:spPr>
          <a:xfrm>
            <a:off x="5301839" y="3386935"/>
            <a:ext cx="5339207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altLang="zh-CN" sz="3600" b="1">
                <a:solidFill>
                  <a:prstClr val="white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介绍相9关</a:t>
            </a:r>
            <a:endParaRPr lang="en-US" altLang="zh-CN" sz="3600" b="1">
              <a:solidFill>
                <a:prstClr val="white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2192"/>
            <a:ext cx="12192000" cy="6830568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92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102658" y="1021976"/>
            <a:ext cx="5862917" cy="49307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3200">
                <a:latin typeface="思源等宽 L"/>
                <a:ea typeface="微软雅黑" panose="020B0503020204020204" pitchFamily="34" charset="-122"/>
              </a:rPr>
              <a:t>小标题小98标题</a:t>
            </a:r>
            <a:endParaRPr lang="en-US" altLang="zh-CN" sz="3200">
              <a:latin typeface="思源等宽 L"/>
              <a:ea typeface="微软雅黑" panose="020B0503020204020204" pitchFamily="34" charset="-122"/>
            </a:endParaRPr>
          </a:p>
          <a:p>
            <a:r>
              <a:rPr lang="zh-CN" altLang="en-US" sz="700">
                <a:latin typeface="思源等宽 L"/>
                <a:ea typeface="微软雅黑" panose="020B0503020204020204" pitchFamily="34" charset="-122"/>
              </a:rPr>
              <a:t> </a:t>
            </a:r>
            <a:endParaRPr lang="zh-CN" altLang="en-US" sz="700">
              <a:latin typeface="思源等宽 L"/>
              <a:ea typeface="微软雅黑" panose="020B0503020204020204" pitchFamily="34" charset="-122"/>
            </a:endParaRPr>
          </a:p>
          <a:p>
            <a:r>
              <a:rPr lang="en-US" altLang="zh-CN">
                <a:latin typeface="思源等宽 L"/>
                <a:ea typeface="微软雅黑" panose="020B0503020204020204" pitchFamily="34" charset="-122"/>
              </a:rPr>
              <a:t>正文案例9898PPT超级市场案例PPT超级市场案例PPT超级市场案例PPT超级市场案例</a:t>
            </a:r>
            <a:endParaRPr lang="en-US" altLang="zh-CN">
              <a:latin typeface="思源等宽 L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82753" y="1307592"/>
            <a:ext cx="3320526" cy="4465386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74000"/>
              </a:srgbClr>
            </a:outerShdw>
          </a:effectLst>
        </p:spPr>
      </p:pic>
      <p:sp>
        <p:nvSpPr>
          <p:cNvPr id="8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9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介绍相9关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940" y="1192193"/>
            <a:ext cx="4936471" cy="466858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US" altLang="zh-CN" sz="3200" b="1">
                <a:latin typeface="思源等宽 L"/>
                <a:ea typeface="微软雅黑" panose="020B0503020204020204" pitchFamily="34" charset="-122"/>
              </a:rPr>
              <a:t>小标题8小标题</a:t>
            </a:r>
            <a:endParaRPr lang="en-US" altLang="zh-CN" sz="3200" b="1">
              <a:latin typeface="思源等宽 L"/>
              <a:ea typeface="微软雅黑" panose="020B0503020204020204" pitchFamily="34" charset="-122"/>
            </a:endParaRPr>
          </a:p>
          <a:p>
            <a:r>
              <a:rPr lang="zh-CN" altLang="en-US" sz="1100" b="1">
                <a:latin typeface="思源等宽 L"/>
                <a:ea typeface="微软雅黑" panose="020B0503020204020204" pitchFamily="34" charset="-122"/>
              </a:rPr>
              <a:t> </a:t>
            </a:r>
            <a:endParaRPr lang="zh-CN" altLang="en-US" sz="1100" b="1">
              <a:latin typeface="思源等宽 L"/>
              <a:ea typeface="微软雅黑" panose="020B0503020204020204" pitchFamily="34" charset="-122"/>
            </a:endParaRPr>
          </a:p>
          <a:p>
            <a:r>
              <a:rPr lang="en-US" altLang="zh-CN">
                <a:latin typeface="思源等宽 L"/>
                <a:ea typeface="微软雅黑" panose="020B0503020204020204" pitchFamily="34" charset="-122"/>
              </a:rPr>
              <a:t>PPT超级市场087案例PPT超级市场案例PPT超级市场案例PPT超级市场案例正文案例</a:t>
            </a:r>
            <a:endParaRPr lang="en-US" altLang="zh-CN">
              <a:latin typeface="思源等宽 L"/>
              <a:ea typeface="微软雅黑" panose="020B0503020204020204" pitchFamily="34" charset="-122"/>
            </a:endParaRPr>
          </a:p>
        </p:txBody>
      </p:sp>
      <p:pic>
        <p:nvPicPr>
          <p:cNvPr id="14" name="图片占位符 18"/>
          <p:cNvPicPr/>
          <p:nvPr/>
        </p:nvPicPr>
        <p:blipFill>
          <a:blip r:embed="rId1"/>
          <a:srcRect t="9637" b="9637"/>
          <a:stretch>
            <a:fillRect/>
          </a:stretch>
        </p:blipFill>
        <p:spPr>
          <a:xfrm>
            <a:off x="6377325" y="1535290"/>
            <a:ext cx="4494872" cy="4325492"/>
          </a:xfrm>
          <a:prstGeom prst="rect">
            <a:avLst/>
          </a:prstGeom>
          <a:ln>
            <a:noFill/>
          </a:ln>
        </p:spPr>
      </p:pic>
      <p:sp>
        <p:nvSpPr>
          <p:cNvPr id="15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6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介绍相9关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9"/>
          <p:cNvSpPr/>
          <p:nvPr/>
        </p:nvSpPr>
        <p:spPr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ysClr val="window" lastClr="FFFFFF">
              <a:lumMod val="95000"/>
              <a:alpha val="7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rcRect/>
            <a:stretch>
              <a:fillRect t="-57242" b="-5724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rgbClr val="1D9A78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6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357981" y="472698"/>
            <a:ext cx="1227888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b="1" spc="60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2021</a:t>
            </a:r>
            <a:endParaRPr lang="en-US" altLang="zh-CN" sz="2800" b="1" spc="600">
              <a:solidFill>
                <a:srgbClr val="1D9A78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29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0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rgbClr val="1D9A7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rgbClr val="8BC1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2" name="文本框 15"/>
            <p:cNvSpPr txBox="1"/>
            <p:nvPr/>
          </p:nvSpPr>
          <p:spPr>
            <a:xfrm>
              <a:off x="2017837" y="2721527"/>
              <a:ext cx="2726551" cy="180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kern="0">
                  <a:solidFill>
                    <a:srgbClr val="1D9A78"/>
                  </a:solidFill>
                  <a:latin typeface="思源等宽 L"/>
                  <a:ea typeface="思源黑体" panose="020B0500000000000000" pitchFamily="34" charset="-122"/>
                  <a:sym typeface="思源黑体" panose="020B0500000000000000" pitchFamily="34" charset="-122"/>
                </a:rPr>
                <a:t>3</a:t>
              </a:r>
              <a:endParaRPr lang="en-US" altLang="zh-CN" sz="6600" kern="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文本框 17"/>
          <p:cNvSpPr txBox="1"/>
          <p:nvPr/>
        </p:nvSpPr>
        <p:spPr>
          <a:xfrm>
            <a:off x="5301839" y="3386935"/>
            <a:ext cx="5339207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altLang="zh-CN" sz="3600" b="1">
                <a:solidFill>
                  <a:prstClr val="white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sz="3600" b="1">
              <a:solidFill>
                <a:prstClr val="white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200317" y="2270825"/>
            <a:ext cx="4511641" cy="352472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矩形 32"/>
          <p:cNvSpPr/>
          <p:nvPr/>
        </p:nvSpPr>
        <p:spPr>
          <a:xfrm>
            <a:off x="1533636" y="2756926"/>
            <a:ext cx="3859518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PPT超级市场案例正78文案例PPT超级市场案例正文案例正8文案例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024738" y="2011564"/>
            <a:ext cx="2877312" cy="566909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077014" y="2084851"/>
            <a:ext cx="2743244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小标题小标题7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21956" y="2270825"/>
            <a:ext cx="4511641" cy="352472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矩形 37"/>
          <p:cNvSpPr/>
          <p:nvPr/>
        </p:nvSpPr>
        <p:spPr>
          <a:xfrm>
            <a:off x="6755274" y="2756926"/>
            <a:ext cx="3859517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PPT超级市场案例正文案例正88文案例PPT超级市场案7例正文案例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246377" y="2011563"/>
            <a:ext cx="2877312" cy="566909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32139" y="2084851"/>
            <a:ext cx="270017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小标题小标题7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1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42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3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1"/>
      <p:bldP spid="35" grpId="2"/>
      <p:bldP spid="37" grpId="3" animBg="1"/>
      <p:bldP spid="38" grpId="4"/>
      <p:bldP spid="40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1"/>
            </p:custDataLst>
          </p:nvPr>
        </p:nvSpPr>
        <p:spPr>
          <a:xfrm>
            <a:off x="1290557" y="1700211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2"/>
            </p:custDataLst>
          </p:nvPr>
        </p:nvSpPr>
        <p:spPr>
          <a:xfrm>
            <a:off x="3647279" y="1469434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小标题小s标题7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3"/>
            </p:custDataLst>
          </p:nvPr>
        </p:nvSpPr>
        <p:spPr>
          <a:xfrm>
            <a:off x="1627093" y="2026493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latin typeface="思源等宽 L"/>
                <a:sym typeface="Arial" panose="020B0604020202020204" pitchFamily="34" charset="0"/>
              </a:rPr>
              <a:t>PPT超级市场案例正78文案fd例PPT超级市场案例正文案例正8文案例</a:t>
            </a:r>
            <a:endParaRPr lang="en-US" altLang="zh-CN" sz="160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4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5"/>
            </p:custDataLst>
          </p:nvPr>
        </p:nvSpPr>
        <p:spPr>
          <a:xfrm>
            <a:off x="3647279" y="3771533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小标a题小标题7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6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latin typeface="思源等宽 L"/>
                <a:sym typeface="Arial" panose="020B0604020202020204" pitchFamily="34" charset="0"/>
              </a:rPr>
              <a:t>PPT超级市场案例正文案a例正a88文案例PPT超级市场案7例正文案例</a:t>
            </a:r>
            <a:endParaRPr lang="en-US" altLang="zh-CN" sz="160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0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8"/>
          <p:cNvSpPr/>
          <p:nvPr/>
        </p:nvSpPr>
        <p:spPr>
          <a:xfrm>
            <a:off x="1100983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椭圆 36"/>
          <p:cNvSpPr/>
          <p:nvPr userDrawn="1"/>
        </p:nvSpPr>
        <p:spPr>
          <a:xfrm>
            <a:off x="7646301" y="1905716"/>
            <a:ext cx="3456717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" name="文本占位符 3"/>
          <p:cNvSpPr txBox="1"/>
          <p:nvPr/>
        </p:nvSpPr>
        <p:spPr>
          <a:xfrm>
            <a:off x="1513200" y="2946142"/>
            <a:ext cx="2630294" cy="1234657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小标5题小标题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正文案例正87文案例PPT超级市场案例PPT超级市场案例正文案例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1311928" y="2200245"/>
            <a:ext cx="495816" cy="495816"/>
          </a:xfrm>
          <a:prstGeom prst="ellipse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57247" y="2200245"/>
            <a:ext cx="495816" cy="495816"/>
          </a:xfrm>
          <a:prstGeom prst="ellipse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7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4786852" y="2946142"/>
            <a:ext cx="2630294" cy="1234657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小标题5小标题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正文案例正00文案例PPT超级市场案例PPT超级市场案例正文案例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9" name="文本占位符 3"/>
          <p:cNvSpPr txBox="1"/>
          <p:nvPr/>
        </p:nvSpPr>
        <p:spPr>
          <a:xfrm>
            <a:off x="8059512" y="2946142"/>
            <a:ext cx="2630294" cy="1234657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小标题小5标题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PPT超级市场案76例PPT超级市场案例PPT超级市场案例正文案例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椭圆 33"/>
          <p:cNvSpPr/>
          <p:nvPr/>
        </p:nvSpPr>
        <p:spPr>
          <a:xfrm>
            <a:off x="4372648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585582" y="2200245"/>
            <a:ext cx="495816" cy="495816"/>
          </a:xfrm>
          <a:prstGeom prst="ellipse">
            <a:avLst/>
          </a:prstGeom>
          <a:solidFill>
            <a:srgbClr val="1D9A7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8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1" animBg="1"/>
      <p:bldP spid="35" grpId="2"/>
      <p:bldP spid="15" grpId="3" animBg="1"/>
      <p:bldP spid="17" grpId="4" animBg="1"/>
      <p:bldP spid="18" grpId="5"/>
      <p:bldP spid="19" grpId="6"/>
      <p:bldP spid="13" grpId="7" animBg="1"/>
      <p:bldP spid="16" grpId="8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57455" y="1566626"/>
            <a:ext cx="2994091" cy="557320"/>
            <a:chOff x="4132262" y="2102111"/>
            <a:chExt cx="4125473" cy="767916"/>
          </a:xfrm>
        </p:grpSpPr>
        <p:sp>
          <p:nvSpPr>
            <p:cNvPr id="13" name="Freeform 18"/>
            <p:cNvSpPr/>
            <p:nvPr/>
          </p:nvSpPr>
          <p:spPr>
            <a:xfrm>
              <a:off x="4132262" y="2102111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5181082" y="2169536"/>
              <a:ext cx="1931886" cy="634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图文案例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7454" y="2375663"/>
            <a:ext cx="2994092" cy="558623"/>
            <a:chOff x="4132261" y="3239091"/>
            <a:chExt cx="4125474" cy="769711"/>
          </a:xfrm>
        </p:grpSpPr>
        <p:sp>
          <p:nvSpPr>
            <p:cNvPr id="16" name="Freeform 20"/>
            <p:cNvSpPr/>
            <p:nvPr/>
          </p:nvSpPr>
          <p:spPr>
            <a:xfrm>
              <a:off x="4132261" y="3239091"/>
              <a:ext cx="4125474" cy="769711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5181075" y="3307130"/>
              <a:ext cx="1931886" cy="634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介绍相关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7455" y="3212294"/>
            <a:ext cx="2994091" cy="557320"/>
            <a:chOff x="4132262" y="4378854"/>
            <a:chExt cx="4125473" cy="767916"/>
          </a:xfrm>
        </p:grpSpPr>
        <p:sp>
          <p:nvSpPr>
            <p:cNvPr id="19" name="Freeform 22"/>
            <p:cNvSpPr/>
            <p:nvPr/>
          </p:nvSpPr>
          <p:spPr>
            <a:xfrm>
              <a:off x="4132262" y="4378854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7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5181076" y="4457729"/>
              <a:ext cx="1931886" cy="634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总结案例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57454" y="4012121"/>
            <a:ext cx="2994091" cy="557320"/>
            <a:chOff x="4132262" y="5516822"/>
            <a:chExt cx="4125473" cy="767916"/>
          </a:xfrm>
        </p:grpSpPr>
        <p:sp>
          <p:nvSpPr>
            <p:cNvPr id="22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4971090" y="5578584"/>
              <a:ext cx="2351862" cy="634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时间轴案例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01074" y="1566626"/>
            <a:ext cx="557320" cy="557320"/>
            <a:chOff x="3275881" y="2102111"/>
            <a:chExt cx="767916" cy="767916"/>
          </a:xfrm>
          <a:solidFill>
            <a:srgbClr val="1D9A78"/>
          </a:solidFill>
        </p:grpSpPr>
        <p:sp>
          <p:nvSpPr>
            <p:cNvPr id="25" name="Freeform 17"/>
            <p:cNvSpPr/>
            <p:nvPr/>
          </p:nvSpPr>
          <p:spPr>
            <a:xfrm>
              <a:off x="3275881" y="2102111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91257" y="2198806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01074" y="2375663"/>
            <a:ext cx="557320" cy="558623"/>
            <a:chOff x="3275881" y="3239091"/>
            <a:chExt cx="767916" cy="769711"/>
          </a:xfrm>
          <a:solidFill>
            <a:srgbClr val="1D9A78"/>
          </a:solidFill>
        </p:grpSpPr>
        <p:sp>
          <p:nvSpPr>
            <p:cNvPr id="30" name="Freeform 19"/>
            <p:cNvSpPr/>
            <p:nvPr/>
          </p:nvSpPr>
          <p:spPr>
            <a:xfrm>
              <a:off x="3275881" y="3239091"/>
              <a:ext cx="767916" cy="769711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91257" y="3338210"/>
              <a:ext cx="537165" cy="6361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01074" y="3212294"/>
            <a:ext cx="557320" cy="557320"/>
            <a:chOff x="3275881" y="4378854"/>
            <a:chExt cx="767916" cy="767916"/>
          </a:xfrm>
          <a:solidFill>
            <a:srgbClr val="1D9A78"/>
          </a:solidFill>
        </p:grpSpPr>
        <p:sp>
          <p:nvSpPr>
            <p:cNvPr id="36" name="Freeform 21"/>
            <p:cNvSpPr/>
            <p:nvPr/>
          </p:nvSpPr>
          <p:spPr>
            <a:xfrm>
              <a:off x="3275881" y="4378854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7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1257" y="4475459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01073" y="4012121"/>
            <a:ext cx="557320" cy="557320"/>
            <a:chOff x="3275881" y="5516822"/>
            <a:chExt cx="767916" cy="767916"/>
          </a:xfrm>
          <a:solidFill>
            <a:srgbClr val="1D9A78"/>
          </a:solidFill>
        </p:grpSpPr>
        <p:sp>
          <p:nvSpPr>
            <p:cNvPr id="42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57454" y="4797932"/>
            <a:ext cx="2994091" cy="557320"/>
            <a:chOff x="4132262" y="5516822"/>
            <a:chExt cx="4125473" cy="767916"/>
          </a:xfrm>
        </p:grpSpPr>
        <p:sp>
          <p:nvSpPr>
            <p:cNvPr id="47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759716" y="5578584"/>
              <a:ext cx="277460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图片排版案例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01073" y="4797932"/>
            <a:ext cx="557320" cy="557320"/>
            <a:chOff x="3275881" y="5516822"/>
            <a:chExt cx="767916" cy="767916"/>
          </a:xfrm>
          <a:solidFill>
            <a:srgbClr val="1D9A78"/>
          </a:solidFill>
        </p:grpSpPr>
        <p:sp>
          <p:nvSpPr>
            <p:cNvPr id="50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53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箭头3"/>
          <p:cNvSpPr/>
          <p:nvPr/>
        </p:nvSpPr>
        <p:spPr>
          <a:xfrm flipV="1">
            <a:off x="1820056" y="3637737"/>
            <a:ext cx="1092876" cy="152070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16" tIns="41407" rIns="82816" bIns="4140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箭头2"/>
          <p:cNvSpPr/>
          <p:nvPr/>
        </p:nvSpPr>
        <p:spPr>
          <a:xfrm rot="16200000">
            <a:off x="2108014" y="3004949"/>
            <a:ext cx="324863" cy="129903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16" tIns="41407" rIns="82816" bIns="4140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箭头1"/>
          <p:cNvSpPr/>
          <p:nvPr/>
        </p:nvSpPr>
        <p:spPr>
          <a:xfrm>
            <a:off x="1813029" y="1976526"/>
            <a:ext cx="1092876" cy="176158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16" tIns="41407" rIns="82816" bIns="4140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文本1"/>
          <p:cNvSpPr/>
          <p:nvPr/>
        </p:nvSpPr>
        <p:spPr>
          <a:xfrm>
            <a:off x="4473623" y="1587789"/>
            <a:ext cx="6310918" cy="119599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82816" tIns="41407" rIns="82816" bIns="414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rPr>
              <a:t>正文案例正87文案例正s文案例PPT超级市场案例PPT超级市场案例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8" name="标题1"/>
          <p:cNvSpPr/>
          <p:nvPr/>
        </p:nvSpPr>
        <p:spPr>
          <a:xfrm>
            <a:off x="3039181" y="1581668"/>
            <a:ext cx="1242444" cy="1202113"/>
          </a:xfrm>
          <a:prstGeom prst="roundRect">
            <a:avLst>
              <a:gd name="adj" fmla="val 11921"/>
            </a:avLst>
          </a:prstGeom>
          <a:solidFill>
            <a:srgbClr val="1D9A78"/>
          </a:solidFill>
          <a:ln w="63500" cap="flat" cmpd="sng" algn="ctr">
            <a:solidFill>
              <a:schemeClr val="bg1"/>
            </a:solidFill>
            <a:prstDash val="solid"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小标5题小标d题</a:t>
            </a:r>
            <a:endParaRPr lang="en-US" altLang="zh-CN" sz="19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文本2"/>
          <p:cNvSpPr/>
          <p:nvPr/>
        </p:nvSpPr>
        <p:spPr>
          <a:xfrm>
            <a:off x="4473623" y="3041165"/>
            <a:ext cx="6310918" cy="1192036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82816" tIns="41407" rIns="82816" bIns="414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rPr>
              <a:t>正文案例正00文案例正文案a例PPT超级市场案例PPT超级市场案例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0" name="标题2"/>
          <p:cNvSpPr/>
          <p:nvPr/>
        </p:nvSpPr>
        <p:spPr>
          <a:xfrm>
            <a:off x="3039183" y="3041165"/>
            <a:ext cx="1242445" cy="1192036"/>
          </a:xfrm>
          <a:prstGeom prst="roundRect">
            <a:avLst>
              <a:gd name="adj" fmla="val 11921"/>
            </a:avLst>
          </a:prstGeom>
          <a:solidFill>
            <a:srgbClr val="1D9A78"/>
          </a:solidFill>
          <a:ln w="63500" cap="flat" cmpd="sng" algn="ctr">
            <a:solidFill>
              <a:schemeClr val="bg1"/>
            </a:solidFill>
            <a:prstDash val="solid"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小标题5小标ds题</a:t>
            </a:r>
            <a:endParaRPr lang="en-US" altLang="zh-CN" sz="19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文本3"/>
          <p:cNvSpPr/>
          <p:nvPr/>
        </p:nvSpPr>
        <p:spPr>
          <a:xfrm>
            <a:off x="4473623" y="4482238"/>
            <a:ext cx="6310918" cy="118140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82816" tIns="41407" rIns="82816" bIns="414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PPT超级市场案76例正yw文案例PPT超级市场案例PPT超级市场案例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2" name="标题3"/>
          <p:cNvSpPr/>
          <p:nvPr/>
        </p:nvSpPr>
        <p:spPr>
          <a:xfrm>
            <a:off x="3039181" y="4482238"/>
            <a:ext cx="1242444" cy="1181401"/>
          </a:xfrm>
          <a:prstGeom prst="roundRect">
            <a:avLst>
              <a:gd name="adj" fmla="val 11921"/>
            </a:avLst>
          </a:prstGeom>
          <a:solidFill>
            <a:srgbClr val="1D9A78"/>
          </a:solidFill>
          <a:ln w="63500" cap="flat" cmpd="sng" algn="ctr">
            <a:solidFill>
              <a:schemeClr val="bg1"/>
            </a:solidFill>
            <a:prstDash val="solid"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9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小标题小5d标题</a:t>
            </a:r>
            <a:endParaRPr lang="en-US" altLang="zh-CN" sz="19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3" name="Oval 19"/>
          <p:cNvSpPr/>
          <p:nvPr/>
        </p:nvSpPr>
        <p:spPr>
          <a:xfrm>
            <a:off x="1065295" y="2945436"/>
            <a:ext cx="1382389" cy="1384297"/>
          </a:xfrm>
          <a:prstGeom prst="ellipse">
            <a:avLst/>
          </a:prstGeom>
          <a:solidFill>
            <a:srgbClr val="1D9A78"/>
          </a:solidFill>
          <a:ln w="63500">
            <a:solidFill>
              <a:schemeClr val="bg1"/>
            </a:solidFill>
            <a:round/>
          </a:ln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kern="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总结案ssa例</a:t>
            </a:r>
            <a:endParaRPr lang="en-US" altLang="zh-CN" b="1" kern="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5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6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 animBg="1"/>
      <p:bldP spid="26" grpId="2" animBg="1"/>
      <p:bldP spid="27" grpId="3" animBg="1"/>
      <p:bldP spid="28" grpId="4" animBg="1"/>
      <p:bldP spid="29" grpId="5" animBg="1"/>
      <p:bldP spid="30" grpId="6" animBg="1"/>
      <p:bldP spid="31" grpId="7" animBg="1"/>
      <p:bldP spid="32" grpId="8" animBg="1"/>
      <p:bldP spid="33" grpId="9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41" y="1909845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5" y="1768613"/>
            <a:ext cx="9103574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小标题小4标题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PPT超级市场案例98PPT超级市场案例PPT超级市场案例正文案例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41" y="3292039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4" y="3155089"/>
            <a:ext cx="9103574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小标题小3标题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PPT超级市场案例正98文案例PPT超级市场案例PPT超级市场案例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41" y="4678515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4" y="4541565"/>
            <a:ext cx="9103574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小4标题小标题</a:t>
            </a:r>
            <a:endParaRPr lang="en-US" altLang="zh-CN" sz="2000" b="1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正文案例正98文案例PPT超级市场案例PPT超级市场案例正文案例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1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2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46244" y="1718244"/>
            <a:ext cx="4779304" cy="1892512"/>
            <a:chOff x="1092200" y="1808239"/>
            <a:chExt cx="4779304" cy="1892512"/>
          </a:xfrm>
        </p:grpSpPr>
        <p:sp>
          <p:nvSpPr>
            <p:cNvPr id="32" name="矩形 31"/>
            <p:cNvSpPr/>
            <p:nvPr/>
          </p:nvSpPr>
          <p:spPr>
            <a:xfrm>
              <a:off x="1092200" y="1808239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60050" y="1808239"/>
              <a:ext cx="435428" cy="105231"/>
            </a:xfrm>
            <a:prstGeom prst="rect">
              <a:avLst/>
            </a:prstGeom>
            <a:solidFill>
              <a:srgbClr val="1D9A78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06598" y="1718592"/>
            <a:ext cx="4779304" cy="1892512"/>
            <a:chOff x="6320496" y="1808239"/>
            <a:chExt cx="4779304" cy="1892512"/>
          </a:xfrm>
        </p:grpSpPr>
        <p:sp>
          <p:nvSpPr>
            <p:cNvPr id="35" name="矩形 34"/>
            <p:cNvSpPr/>
            <p:nvPr/>
          </p:nvSpPr>
          <p:spPr>
            <a:xfrm>
              <a:off x="6320496" y="1808239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406743" y="1808239"/>
              <a:ext cx="435428" cy="105231"/>
            </a:xfrm>
            <a:prstGeom prst="rect">
              <a:avLst/>
            </a:prstGeom>
            <a:solidFill>
              <a:srgbClr val="1D9A78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06598" y="3986385"/>
            <a:ext cx="4779304" cy="1892512"/>
            <a:chOff x="6320496" y="4159945"/>
            <a:chExt cx="4779304" cy="1892512"/>
          </a:xfrm>
        </p:grpSpPr>
        <p:sp>
          <p:nvSpPr>
            <p:cNvPr id="38" name="矩形 37"/>
            <p:cNvSpPr/>
            <p:nvPr/>
          </p:nvSpPr>
          <p:spPr>
            <a:xfrm>
              <a:off x="6320496" y="4159945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406743" y="4159945"/>
              <a:ext cx="435428" cy="105231"/>
            </a:xfrm>
            <a:prstGeom prst="rect">
              <a:avLst/>
            </a:prstGeom>
            <a:solidFill>
              <a:srgbClr val="1D9A78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6230" y="3986385"/>
            <a:ext cx="4779304" cy="1892512"/>
            <a:chOff x="1092200" y="4159945"/>
            <a:chExt cx="4779304" cy="1892512"/>
          </a:xfrm>
        </p:grpSpPr>
        <p:sp>
          <p:nvSpPr>
            <p:cNvPr id="41" name="矩形 40"/>
            <p:cNvSpPr/>
            <p:nvPr/>
          </p:nvSpPr>
          <p:spPr>
            <a:xfrm>
              <a:off x="1092200" y="4159945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160050" y="4159945"/>
              <a:ext cx="435428" cy="105231"/>
            </a:xfrm>
            <a:prstGeom prst="rect">
              <a:avLst/>
            </a:prstGeom>
            <a:solidFill>
              <a:srgbClr val="1D9A78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76084" y="1959860"/>
            <a:ext cx="4225653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pitchFamily="34" charset="-122"/>
              </a:rPr>
              <a:t>小标题7小标题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6086" y="2636632"/>
            <a:ext cx="4255696" cy="72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>
                <a:solidFill>
                  <a:srgbClr val="3A404B">
                    <a:alpha val="78000"/>
                  </a:srgbClr>
                </a:solidFill>
                <a:latin typeface="思源等宽 L"/>
                <a:ea typeface="微软雅黑" panose="020B0503020204020204" pitchFamily="34" charset="-122"/>
              </a:rPr>
              <a:t>PPT超级市场案例09PPT超级市场案例PPT超级市场案例正文案例</a:t>
            </a:r>
            <a:endParaRPr lang="en-US" altLang="zh-CN" sz="1600">
              <a:solidFill>
                <a:srgbClr val="3A404B">
                  <a:alpha val="78000"/>
                </a:srgb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277685" y="2500246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6561186" y="1960208"/>
            <a:ext cx="4271352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pitchFamily="34" charset="-122"/>
              </a:rPr>
              <a:t>小标题小32标题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61186" y="2636980"/>
            <a:ext cx="4271353" cy="72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>
                <a:solidFill>
                  <a:srgbClr val="3A404B">
                    <a:alpha val="78000"/>
                  </a:srgbClr>
                </a:solidFill>
                <a:latin typeface="思源等宽 L"/>
                <a:ea typeface="微软雅黑" panose="020B0503020204020204" pitchFamily="34" charset="-122"/>
              </a:rPr>
              <a:t>正5文案例正文0案例PPT超级市场案例PPT超级市场案例正文案例</a:t>
            </a:r>
            <a:endParaRPr lang="en-US" altLang="zh-CN" sz="1600">
              <a:solidFill>
                <a:srgbClr val="3A404B">
                  <a:alpha val="78000"/>
                </a:srgb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662786" y="2500594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49" name="文本框 48"/>
          <p:cNvSpPr txBox="1"/>
          <p:nvPr/>
        </p:nvSpPr>
        <p:spPr>
          <a:xfrm>
            <a:off x="1146070" y="4228000"/>
            <a:ext cx="4255695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pitchFamily="34" charset="-122"/>
              </a:rPr>
              <a:t>小标题小53标题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46072" y="4904773"/>
            <a:ext cx="4255695" cy="72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>
                <a:solidFill>
                  <a:srgbClr val="3A404B">
                    <a:alpha val="78000"/>
                  </a:srgbClr>
                </a:solidFill>
                <a:latin typeface="思源等宽 L"/>
                <a:ea typeface="微软雅黑" panose="020B0503020204020204" pitchFamily="34" charset="-122"/>
              </a:rPr>
              <a:t>正文6案例正文7案例正78文案例PPT超级市场案例PPT超级市场案例</a:t>
            </a:r>
            <a:endParaRPr lang="en-US" altLang="zh-CN" sz="1600">
              <a:solidFill>
                <a:srgbClr val="3A404B">
                  <a:alpha val="78000"/>
                </a:srgb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247671" y="4768387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52" name="文本框 51"/>
          <p:cNvSpPr txBox="1"/>
          <p:nvPr/>
        </p:nvSpPr>
        <p:spPr>
          <a:xfrm>
            <a:off x="6561187" y="4228000"/>
            <a:ext cx="4271352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pitchFamily="34" charset="-122"/>
              </a:rPr>
              <a:t>小标题小5标题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561186" y="4904773"/>
            <a:ext cx="4271353" cy="72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>
                <a:solidFill>
                  <a:srgbClr val="3A404B">
                    <a:alpha val="78000"/>
                  </a:srgbClr>
                </a:solidFill>
                <a:latin typeface="思源等宽 L"/>
                <a:ea typeface="微软雅黑" panose="020B0503020204020204" pitchFamily="34" charset="-122"/>
              </a:rPr>
              <a:t>正文案例正68文案例正6文案例PPT超级市场案例PPT超级市场案例</a:t>
            </a:r>
            <a:endParaRPr lang="en-US" altLang="zh-CN" sz="1600">
              <a:solidFill>
                <a:srgbClr val="3A404B">
                  <a:alpha val="78000"/>
                </a:srgb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662786" y="4768387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55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56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7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1.85185E-06 L -0.03321 -0.05949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9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1.85185E-06 L 0.0336 -0.07107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35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3.7037E-06 L 0.0336 0.0588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3.7037E-06 L -0.03529 0.0588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9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253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253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2530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25300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2"/>
      <p:bldP spid="46" grpId="3"/>
      <p:bldP spid="46" grpId="4"/>
      <p:bldP spid="47" grpId="5"/>
      <p:bldP spid="49" grpId="6"/>
      <p:bldP spid="49" grpId="7"/>
      <p:bldP spid="50" grpId="8"/>
      <p:bldP spid="52" grpId="9"/>
      <p:bldP spid="52" grpId="10"/>
      <p:bldP spid="53" grpId="1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414076" y="1600425"/>
            <a:ext cx="7852672" cy="80131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右箭头 7"/>
          <p:cNvSpPr/>
          <p:nvPr/>
        </p:nvSpPr>
        <p:spPr>
          <a:xfrm>
            <a:off x="3192476" y="1801794"/>
            <a:ext cx="576064" cy="461820"/>
          </a:xfrm>
          <a:prstGeom prst="rightArrow">
            <a:avLst/>
          </a:prstGeom>
          <a:solidFill>
            <a:srgbClr val="4047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9595" y="1600425"/>
            <a:ext cx="2481545" cy="801314"/>
          </a:xfrm>
          <a:prstGeom prst="rect">
            <a:avLst/>
          </a:prstGeom>
          <a:solidFill>
            <a:srgbClr val="1D9A78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14076" y="2689974"/>
            <a:ext cx="7852672" cy="80131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右箭头 10"/>
          <p:cNvSpPr/>
          <p:nvPr/>
        </p:nvSpPr>
        <p:spPr>
          <a:xfrm>
            <a:off x="3192476" y="2891343"/>
            <a:ext cx="576064" cy="461820"/>
          </a:xfrm>
          <a:prstGeom prst="rightArrow">
            <a:avLst/>
          </a:prstGeom>
          <a:solidFill>
            <a:srgbClr val="4047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79595" y="2689974"/>
            <a:ext cx="2481545" cy="801314"/>
          </a:xfrm>
          <a:prstGeom prst="rect">
            <a:avLst/>
          </a:prstGeom>
          <a:solidFill>
            <a:srgbClr val="1D9A78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14076" y="3784937"/>
            <a:ext cx="7852672" cy="80131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右箭头 13"/>
          <p:cNvSpPr/>
          <p:nvPr/>
        </p:nvSpPr>
        <p:spPr>
          <a:xfrm>
            <a:off x="3192476" y="3986306"/>
            <a:ext cx="576064" cy="461820"/>
          </a:xfrm>
          <a:prstGeom prst="rightArrow">
            <a:avLst/>
          </a:prstGeom>
          <a:solidFill>
            <a:srgbClr val="4047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9595" y="3784937"/>
            <a:ext cx="2481545" cy="801314"/>
          </a:xfrm>
          <a:prstGeom prst="rect">
            <a:avLst/>
          </a:prstGeom>
          <a:solidFill>
            <a:srgbClr val="1D9A78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14076" y="4922222"/>
            <a:ext cx="7852672" cy="80131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右箭头 16"/>
          <p:cNvSpPr/>
          <p:nvPr/>
        </p:nvSpPr>
        <p:spPr>
          <a:xfrm>
            <a:off x="3192476" y="5123591"/>
            <a:ext cx="576064" cy="461820"/>
          </a:xfrm>
          <a:prstGeom prst="rightArrow">
            <a:avLst/>
          </a:prstGeom>
          <a:solidFill>
            <a:srgbClr val="4047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79595" y="4922222"/>
            <a:ext cx="2481545" cy="801314"/>
          </a:xfrm>
          <a:prstGeom prst="rect">
            <a:avLst/>
          </a:prstGeom>
          <a:solidFill>
            <a:srgbClr val="1D9A78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7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1083352" y="1803531"/>
            <a:ext cx="23648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小标题小f标题</a:t>
            </a:r>
            <a:endParaRPr lang="en-US" altLang="zh-CN" sz="2000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9" name="TextBox 19"/>
          <p:cNvSpPr txBox="1"/>
          <p:nvPr/>
        </p:nvSpPr>
        <p:spPr>
          <a:xfrm>
            <a:off x="3846581" y="1802541"/>
            <a:ext cx="7208000" cy="3661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40474D"/>
                </a:solidFill>
                <a:latin typeface="思源等宽 L"/>
                <a:ea typeface="微软雅黑" panose="020B0503020204020204" pitchFamily="34" charset="-122"/>
              </a:rPr>
              <a:t>PPT超级市场dfg案例PPT超级市场案例PPT超级市场案例正文案例</a:t>
            </a:r>
            <a:endParaRPr lang="en-US" altLang="zh-CN">
              <a:solidFill>
                <a:srgbClr val="40474D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2" name="TextBox 20"/>
          <p:cNvSpPr txBox="1"/>
          <p:nvPr/>
        </p:nvSpPr>
        <p:spPr>
          <a:xfrm>
            <a:off x="1084533" y="2901560"/>
            <a:ext cx="23648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小标题小w标题</a:t>
            </a:r>
            <a:endParaRPr lang="en-US" altLang="zh-CN" sz="2000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5" name="TextBox 21"/>
          <p:cNvSpPr txBox="1"/>
          <p:nvPr/>
        </p:nvSpPr>
        <p:spPr>
          <a:xfrm>
            <a:off x="3846581" y="2876789"/>
            <a:ext cx="7208000" cy="3661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40474D"/>
                </a:solidFill>
                <a:latin typeface="思源等宽 L"/>
                <a:ea typeface="微软雅黑" panose="020B0503020204020204" pitchFamily="34" charset="-122"/>
              </a:rPr>
              <a:t>PPT超级市场案s例PPT超级市场案例PPT超级市场案例正文案例</a:t>
            </a:r>
            <a:endParaRPr lang="en-US" altLang="zh-CN">
              <a:solidFill>
                <a:srgbClr val="40474D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66" name="TextBox 22"/>
          <p:cNvSpPr txBox="1"/>
          <p:nvPr/>
        </p:nvSpPr>
        <p:spPr>
          <a:xfrm>
            <a:off x="1084533" y="3988043"/>
            <a:ext cx="23648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小标题小wq标题</a:t>
            </a:r>
            <a:endParaRPr lang="en-US" altLang="zh-CN" sz="2000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3850182" y="3971752"/>
            <a:ext cx="7208000" cy="3661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40474D"/>
                </a:solidFill>
                <a:latin typeface="思源等宽 L"/>
                <a:ea typeface="微软雅黑" panose="020B0503020204020204" pitchFamily="34" charset="-122"/>
              </a:rPr>
              <a:t>PPT超级市场案例正yg文案例PPT超级市场案例PPT超级市场案例</a:t>
            </a:r>
            <a:endParaRPr lang="en-US" altLang="zh-CN">
              <a:solidFill>
                <a:srgbClr val="40474D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1084533" y="5124873"/>
            <a:ext cx="23648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小标题小w标题</a:t>
            </a:r>
            <a:endParaRPr lang="en-US" altLang="zh-CN" sz="2000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69" name="TextBox 25"/>
          <p:cNvSpPr txBox="1"/>
          <p:nvPr/>
        </p:nvSpPr>
        <p:spPr>
          <a:xfrm>
            <a:off x="3846581" y="5104646"/>
            <a:ext cx="7208000" cy="3661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40474D"/>
                </a:solidFill>
                <a:latin typeface="思源等宽 L"/>
                <a:ea typeface="微软雅黑" panose="020B0503020204020204" pitchFamily="34" charset="-122"/>
              </a:rPr>
              <a:t>正文案例正h文案例ePPT超级市场案例PPT超级市场案例正文案例</a:t>
            </a:r>
            <a:endParaRPr lang="en-US" altLang="zh-CN">
              <a:solidFill>
                <a:srgbClr val="40474D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7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71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72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六边形 41"/>
          <p:cNvSpPr/>
          <p:nvPr/>
        </p:nvSpPr>
        <p:spPr>
          <a:xfrm rot="5400000">
            <a:off x="123494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51083" y="2449320"/>
            <a:ext cx="2509639" cy="153263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小标a题小f标题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PPT超级市场dfg案例正文案例sPPT超级市场案例PPT超级市场案例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5" name="六边形 44"/>
          <p:cNvSpPr/>
          <p:nvPr/>
        </p:nvSpPr>
        <p:spPr>
          <a:xfrm rot="5400000">
            <a:off x="2881908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09497" y="2449320"/>
            <a:ext cx="2509639" cy="153263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小标题小w标题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PPT超级市场案ss例PPT超级市场案例PPT超级市场案例正文案例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7" name="六边形 46"/>
          <p:cNvSpPr/>
          <p:nvPr/>
        </p:nvSpPr>
        <p:spPr>
          <a:xfrm rot="5400000">
            <a:off x="5640322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267912" y="2449320"/>
            <a:ext cx="2509639" cy="153263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小标a题小wq标题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PPT超级市场案例a正yg文案例PPT超级市场案例PPT超级市场案例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5" name="六边形 84"/>
          <p:cNvSpPr/>
          <p:nvPr/>
        </p:nvSpPr>
        <p:spPr>
          <a:xfrm rot="5400000">
            <a:off x="8398738" y="2628550"/>
            <a:ext cx="3764820" cy="2539729"/>
          </a:xfrm>
          <a:prstGeom prst="hexagon">
            <a:avLst>
              <a:gd name="adj" fmla="val 10635"/>
              <a:gd name="vf" fmla="val 115470"/>
            </a:avLst>
          </a:prstGeom>
          <a:noFill/>
          <a:ln w="6350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026327" y="2449320"/>
            <a:ext cx="2509639" cy="1532631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小标题小w标题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正文案例正h文案例e正文案g例PPT超级市场案例PPT超级市场案例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8" name="六边形 87"/>
          <p:cNvSpPr/>
          <p:nvPr/>
        </p:nvSpPr>
        <p:spPr>
          <a:xfrm>
            <a:off x="1683023" y="1808537"/>
            <a:ext cx="645761" cy="556764"/>
          </a:xfrm>
          <a:prstGeom prst="hexagon">
            <a:avLst/>
          </a:prstGeom>
          <a:solidFill>
            <a:srgbClr val="1D9A7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41437" y="1805362"/>
            <a:ext cx="645761" cy="556764"/>
            <a:chOff x="3330915" y="1354021"/>
            <a:chExt cx="484384" cy="417573"/>
          </a:xfrm>
        </p:grpSpPr>
        <p:sp>
          <p:nvSpPr>
            <p:cNvPr id="96" name="六边形 95"/>
            <p:cNvSpPr/>
            <p:nvPr/>
          </p:nvSpPr>
          <p:spPr>
            <a:xfrm>
              <a:off x="3330915" y="1354021"/>
              <a:ext cx="484384" cy="417573"/>
            </a:xfrm>
            <a:prstGeom prst="hexagon">
              <a:avLst/>
            </a:prstGeom>
            <a:solidFill>
              <a:srgbClr val="1D9A7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3484266" y="1433038"/>
              <a:ext cx="177682" cy="259539"/>
            </a:xfrm>
            <a:custGeom>
              <a:avLst/>
              <a:gdLst>
                <a:gd name="T0" fmla="*/ 366 w 916"/>
                <a:gd name="T1" fmla="*/ 10 h 1338"/>
                <a:gd name="T2" fmla="*/ 202 w 916"/>
                <a:gd name="T3" fmla="*/ 80 h 1338"/>
                <a:gd name="T4" fmla="*/ 80 w 916"/>
                <a:gd name="T5" fmla="*/ 204 h 1338"/>
                <a:gd name="T6" fmla="*/ 10 w 916"/>
                <a:gd name="T7" fmla="*/ 366 h 1338"/>
                <a:gd name="T8" fmla="*/ 2 w 916"/>
                <a:gd name="T9" fmla="*/ 484 h 1338"/>
                <a:gd name="T10" fmla="*/ 18 w 916"/>
                <a:gd name="T11" fmla="*/ 592 h 1338"/>
                <a:gd name="T12" fmla="*/ 44 w 916"/>
                <a:gd name="T13" fmla="*/ 676 h 1338"/>
                <a:gd name="T14" fmla="*/ 118 w 916"/>
                <a:gd name="T15" fmla="*/ 910 h 1338"/>
                <a:gd name="T16" fmla="*/ 126 w 916"/>
                <a:gd name="T17" fmla="*/ 1012 h 1338"/>
                <a:gd name="T18" fmla="*/ 142 w 916"/>
                <a:gd name="T19" fmla="*/ 1150 h 1338"/>
                <a:gd name="T20" fmla="*/ 174 w 916"/>
                <a:gd name="T21" fmla="*/ 1190 h 1338"/>
                <a:gd name="T22" fmla="*/ 204 w 916"/>
                <a:gd name="T23" fmla="*/ 1222 h 1338"/>
                <a:gd name="T24" fmla="*/ 240 w 916"/>
                <a:gd name="T25" fmla="*/ 1280 h 1338"/>
                <a:gd name="T26" fmla="*/ 308 w 916"/>
                <a:gd name="T27" fmla="*/ 1324 h 1338"/>
                <a:gd name="T28" fmla="*/ 398 w 916"/>
                <a:gd name="T29" fmla="*/ 1338 h 1338"/>
                <a:gd name="T30" fmla="*/ 568 w 916"/>
                <a:gd name="T31" fmla="*/ 1334 h 1338"/>
                <a:gd name="T32" fmla="*/ 646 w 916"/>
                <a:gd name="T33" fmla="*/ 1306 h 1338"/>
                <a:gd name="T34" fmla="*/ 694 w 916"/>
                <a:gd name="T35" fmla="*/ 1260 h 1338"/>
                <a:gd name="T36" fmla="*/ 720 w 916"/>
                <a:gd name="T37" fmla="*/ 1202 h 1338"/>
                <a:gd name="T38" fmla="*/ 762 w 916"/>
                <a:gd name="T39" fmla="*/ 1172 h 1338"/>
                <a:gd name="T40" fmla="*/ 788 w 916"/>
                <a:gd name="T41" fmla="*/ 1096 h 1338"/>
                <a:gd name="T42" fmla="*/ 792 w 916"/>
                <a:gd name="T43" fmla="*/ 976 h 1338"/>
                <a:gd name="T44" fmla="*/ 816 w 916"/>
                <a:gd name="T45" fmla="*/ 840 h 1338"/>
                <a:gd name="T46" fmla="*/ 884 w 916"/>
                <a:gd name="T47" fmla="*/ 648 h 1338"/>
                <a:gd name="T48" fmla="*/ 910 w 916"/>
                <a:gd name="T49" fmla="*/ 538 h 1338"/>
                <a:gd name="T50" fmla="*/ 916 w 916"/>
                <a:gd name="T51" fmla="*/ 460 h 1338"/>
                <a:gd name="T52" fmla="*/ 880 w 916"/>
                <a:gd name="T53" fmla="*/ 280 h 1338"/>
                <a:gd name="T54" fmla="*/ 782 w 916"/>
                <a:gd name="T55" fmla="*/ 136 h 1338"/>
                <a:gd name="T56" fmla="*/ 636 w 916"/>
                <a:gd name="T57" fmla="*/ 38 h 1338"/>
                <a:gd name="T58" fmla="*/ 458 w 916"/>
                <a:gd name="T59" fmla="*/ 0 h 1338"/>
                <a:gd name="T60" fmla="*/ 620 w 916"/>
                <a:gd name="T61" fmla="*/ 1164 h 1338"/>
                <a:gd name="T62" fmla="*/ 600 w 916"/>
                <a:gd name="T63" fmla="*/ 1206 h 1338"/>
                <a:gd name="T64" fmla="*/ 568 w 916"/>
                <a:gd name="T65" fmla="*/ 1224 h 1338"/>
                <a:gd name="T66" fmla="*/ 398 w 916"/>
                <a:gd name="T67" fmla="*/ 1232 h 1338"/>
                <a:gd name="T68" fmla="*/ 344 w 916"/>
                <a:gd name="T69" fmla="*/ 1222 h 1338"/>
                <a:gd name="T70" fmla="*/ 306 w 916"/>
                <a:gd name="T71" fmla="*/ 1190 h 1338"/>
                <a:gd name="T72" fmla="*/ 298 w 916"/>
                <a:gd name="T73" fmla="*/ 1158 h 1338"/>
                <a:gd name="T74" fmla="*/ 620 w 916"/>
                <a:gd name="T75" fmla="*/ 1158 h 1338"/>
                <a:gd name="T76" fmla="*/ 238 w 916"/>
                <a:gd name="T77" fmla="*/ 1104 h 1338"/>
                <a:gd name="T78" fmla="*/ 686 w 916"/>
                <a:gd name="T79" fmla="*/ 1046 h 1338"/>
                <a:gd name="T80" fmla="*/ 686 w 916"/>
                <a:gd name="T81" fmla="*/ 992 h 1338"/>
                <a:gd name="T82" fmla="*/ 688 w 916"/>
                <a:gd name="T83" fmla="*/ 934 h 1338"/>
                <a:gd name="T84" fmla="*/ 774 w 916"/>
                <a:gd name="T85" fmla="*/ 638 h 1338"/>
                <a:gd name="T86" fmla="*/ 706 w 916"/>
                <a:gd name="T87" fmla="*/ 834 h 1338"/>
                <a:gd name="T88" fmla="*/ 210 w 916"/>
                <a:gd name="T89" fmla="*/ 834 h 1338"/>
                <a:gd name="T90" fmla="*/ 144 w 916"/>
                <a:gd name="T91" fmla="*/ 638 h 1338"/>
                <a:gd name="T92" fmla="*/ 108 w 916"/>
                <a:gd name="T93" fmla="*/ 460 h 1338"/>
                <a:gd name="T94" fmla="*/ 124 w 916"/>
                <a:gd name="T95" fmla="*/ 354 h 1338"/>
                <a:gd name="T96" fmla="*/ 188 w 916"/>
                <a:gd name="T97" fmla="*/ 236 h 1338"/>
                <a:gd name="T98" fmla="*/ 292 w 916"/>
                <a:gd name="T99" fmla="*/ 150 h 1338"/>
                <a:gd name="T100" fmla="*/ 422 w 916"/>
                <a:gd name="T101" fmla="*/ 110 h 1338"/>
                <a:gd name="T102" fmla="*/ 530 w 916"/>
                <a:gd name="T103" fmla="*/ 114 h 1338"/>
                <a:gd name="T104" fmla="*/ 656 w 916"/>
                <a:gd name="T105" fmla="*/ 168 h 1338"/>
                <a:gd name="T106" fmla="*/ 750 w 916"/>
                <a:gd name="T107" fmla="*/ 262 h 1338"/>
                <a:gd name="T108" fmla="*/ 802 w 916"/>
                <a:gd name="T109" fmla="*/ 388 h 1338"/>
                <a:gd name="T110" fmla="*/ 808 w 916"/>
                <a:gd name="T111" fmla="*/ 502 h 1338"/>
                <a:gd name="T112" fmla="*/ 774 w 916"/>
                <a:gd name="T113" fmla="*/ 6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6" h="1338">
                  <a:moveTo>
                    <a:pt x="458" y="0"/>
                  </a:moveTo>
                  <a:lnTo>
                    <a:pt x="458" y="0"/>
                  </a:lnTo>
                  <a:lnTo>
                    <a:pt x="412" y="4"/>
                  </a:lnTo>
                  <a:lnTo>
                    <a:pt x="366" y="10"/>
                  </a:lnTo>
                  <a:lnTo>
                    <a:pt x="322" y="22"/>
                  </a:lnTo>
                  <a:lnTo>
                    <a:pt x="280" y="38"/>
                  </a:lnTo>
                  <a:lnTo>
                    <a:pt x="240" y="56"/>
                  </a:lnTo>
                  <a:lnTo>
                    <a:pt x="202" y="80"/>
                  </a:lnTo>
                  <a:lnTo>
                    <a:pt x="168" y="106"/>
                  </a:lnTo>
                  <a:lnTo>
                    <a:pt x="136" y="136"/>
                  </a:lnTo>
                  <a:lnTo>
                    <a:pt x="106" y="168"/>
                  </a:lnTo>
                  <a:lnTo>
                    <a:pt x="80" y="204"/>
                  </a:lnTo>
                  <a:lnTo>
                    <a:pt x="56" y="240"/>
                  </a:lnTo>
                  <a:lnTo>
                    <a:pt x="36" y="280"/>
                  </a:lnTo>
                  <a:lnTo>
                    <a:pt x="22" y="322"/>
                  </a:lnTo>
                  <a:lnTo>
                    <a:pt x="10" y="366"/>
                  </a:lnTo>
                  <a:lnTo>
                    <a:pt x="4" y="412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2" y="484"/>
                  </a:lnTo>
                  <a:lnTo>
                    <a:pt x="4" y="512"/>
                  </a:lnTo>
                  <a:lnTo>
                    <a:pt x="6" y="538"/>
                  </a:lnTo>
                  <a:lnTo>
                    <a:pt x="12" y="566"/>
                  </a:lnTo>
                  <a:lnTo>
                    <a:pt x="18" y="592"/>
                  </a:lnTo>
                  <a:lnTo>
                    <a:pt x="26" y="620"/>
                  </a:lnTo>
                  <a:lnTo>
                    <a:pt x="34" y="648"/>
                  </a:lnTo>
                  <a:lnTo>
                    <a:pt x="44" y="676"/>
                  </a:lnTo>
                  <a:lnTo>
                    <a:pt x="44" y="676"/>
                  </a:lnTo>
                  <a:lnTo>
                    <a:pt x="88" y="794"/>
                  </a:lnTo>
                  <a:lnTo>
                    <a:pt x="102" y="840"/>
                  </a:lnTo>
                  <a:lnTo>
                    <a:pt x="112" y="876"/>
                  </a:lnTo>
                  <a:lnTo>
                    <a:pt x="118" y="910"/>
                  </a:lnTo>
                  <a:lnTo>
                    <a:pt x="122" y="942"/>
                  </a:lnTo>
                  <a:lnTo>
                    <a:pt x="124" y="976"/>
                  </a:lnTo>
                  <a:lnTo>
                    <a:pt x="126" y="1012"/>
                  </a:lnTo>
                  <a:lnTo>
                    <a:pt x="126" y="1012"/>
                  </a:lnTo>
                  <a:lnTo>
                    <a:pt x="126" y="1068"/>
                  </a:lnTo>
                  <a:lnTo>
                    <a:pt x="130" y="1096"/>
                  </a:lnTo>
                  <a:lnTo>
                    <a:pt x="134" y="1124"/>
                  </a:lnTo>
                  <a:lnTo>
                    <a:pt x="142" y="1150"/>
                  </a:lnTo>
                  <a:lnTo>
                    <a:pt x="148" y="1160"/>
                  </a:lnTo>
                  <a:lnTo>
                    <a:pt x="156" y="1172"/>
                  </a:lnTo>
                  <a:lnTo>
                    <a:pt x="164" y="1182"/>
                  </a:lnTo>
                  <a:lnTo>
                    <a:pt x="174" y="1190"/>
                  </a:lnTo>
                  <a:lnTo>
                    <a:pt x="184" y="1198"/>
                  </a:lnTo>
                  <a:lnTo>
                    <a:pt x="198" y="1202"/>
                  </a:lnTo>
                  <a:lnTo>
                    <a:pt x="198" y="1202"/>
                  </a:lnTo>
                  <a:lnTo>
                    <a:pt x="204" y="1222"/>
                  </a:lnTo>
                  <a:lnTo>
                    <a:pt x="212" y="1242"/>
                  </a:lnTo>
                  <a:lnTo>
                    <a:pt x="224" y="1260"/>
                  </a:lnTo>
                  <a:lnTo>
                    <a:pt x="240" y="1280"/>
                  </a:lnTo>
                  <a:lnTo>
                    <a:pt x="240" y="1280"/>
                  </a:lnTo>
                  <a:lnTo>
                    <a:pt x="256" y="1294"/>
                  </a:lnTo>
                  <a:lnTo>
                    <a:pt x="272" y="1306"/>
                  </a:lnTo>
                  <a:lnTo>
                    <a:pt x="290" y="1316"/>
                  </a:lnTo>
                  <a:lnTo>
                    <a:pt x="308" y="1324"/>
                  </a:lnTo>
                  <a:lnTo>
                    <a:pt x="328" y="1330"/>
                  </a:lnTo>
                  <a:lnTo>
                    <a:pt x="350" y="1334"/>
                  </a:lnTo>
                  <a:lnTo>
                    <a:pt x="374" y="1338"/>
                  </a:lnTo>
                  <a:lnTo>
                    <a:pt x="398" y="1338"/>
                  </a:lnTo>
                  <a:lnTo>
                    <a:pt x="520" y="1338"/>
                  </a:lnTo>
                  <a:lnTo>
                    <a:pt x="520" y="1338"/>
                  </a:lnTo>
                  <a:lnTo>
                    <a:pt x="544" y="1338"/>
                  </a:lnTo>
                  <a:lnTo>
                    <a:pt x="568" y="1334"/>
                  </a:lnTo>
                  <a:lnTo>
                    <a:pt x="588" y="1330"/>
                  </a:lnTo>
                  <a:lnTo>
                    <a:pt x="610" y="1324"/>
                  </a:lnTo>
                  <a:lnTo>
                    <a:pt x="628" y="1316"/>
                  </a:lnTo>
                  <a:lnTo>
                    <a:pt x="646" y="1306"/>
                  </a:lnTo>
                  <a:lnTo>
                    <a:pt x="662" y="1294"/>
                  </a:lnTo>
                  <a:lnTo>
                    <a:pt x="676" y="1280"/>
                  </a:lnTo>
                  <a:lnTo>
                    <a:pt x="676" y="1280"/>
                  </a:lnTo>
                  <a:lnTo>
                    <a:pt x="694" y="1260"/>
                  </a:lnTo>
                  <a:lnTo>
                    <a:pt x="706" y="1242"/>
                  </a:lnTo>
                  <a:lnTo>
                    <a:pt x="714" y="1222"/>
                  </a:lnTo>
                  <a:lnTo>
                    <a:pt x="720" y="1202"/>
                  </a:lnTo>
                  <a:lnTo>
                    <a:pt x="720" y="1202"/>
                  </a:lnTo>
                  <a:lnTo>
                    <a:pt x="734" y="1198"/>
                  </a:lnTo>
                  <a:lnTo>
                    <a:pt x="744" y="1190"/>
                  </a:lnTo>
                  <a:lnTo>
                    <a:pt x="754" y="1182"/>
                  </a:lnTo>
                  <a:lnTo>
                    <a:pt x="762" y="1172"/>
                  </a:lnTo>
                  <a:lnTo>
                    <a:pt x="768" y="1160"/>
                  </a:lnTo>
                  <a:lnTo>
                    <a:pt x="774" y="1150"/>
                  </a:lnTo>
                  <a:lnTo>
                    <a:pt x="784" y="1124"/>
                  </a:lnTo>
                  <a:lnTo>
                    <a:pt x="788" y="1096"/>
                  </a:lnTo>
                  <a:lnTo>
                    <a:pt x="792" y="1068"/>
                  </a:lnTo>
                  <a:lnTo>
                    <a:pt x="792" y="1012"/>
                  </a:lnTo>
                  <a:lnTo>
                    <a:pt x="792" y="1012"/>
                  </a:lnTo>
                  <a:lnTo>
                    <a:pt x="792" y="976"/>
                  </a:lnTo>
                  <a:lnTo>
                    <a:pt x="794" y="942"/>
                  </a:lnTo>
                  <a:lnTo>
                    <a:pt x="798" y="910"/>
                  </a:lnTo>
                  <a:lnTo>
                    <a:pt x="806" y="876"/>
                  </a:lnTo>
                  <a:lnTo>
                    <a:pt x="816" y="840"/>
                  </a:lnTo>
                  <a:lnTo>
                    <a:pt x="830" y="794"/>
                  </a:lnTo>
                  <a:lnTo>
                    <a:pt x="874" y="676"/>
                  </a:lnTo>
                  <a:lnTo>
                    <a:pt x="874" y="676"/>
                  </a:lnTo>
                  <a:lnTo>
                    <a:pt x="884" y="648"/>
                  </a:lnTo>
                  <a:lnTo>
                    <a:pt x="892" y="620"/>
                  </a:lnTo>
                  <a:lnTo>
                    <a:pt x="900" y="592"/>
                  </a:lnTo>
                  <a:lnTo>
                    <a:pt x="906" y="566"/>
                  </a:lnTo>
                  <a:lnTo>
                    <a:pt x="910" y="538"/>
                  </a:lnTo>
                  <a:lnTo>
                    <a:pt x="914" y="512"/>
                  </a:lnTo>
                  <a:lnTo>
                    <a:pt x="916" y="484"/>
                  </a:lnTo>
                  <a:lnTo>
                    <a:pt x="916" y="460"/>
                  </a:lnTo>
                  <a:lnTo>
                    <a:pt x="916" y="460"/>
                  </a:lnTo>
                  <a:lnTo>
                    <a:pt x="914" y="412"/>
                  </a:lnTo>
                  <a:lnTo>
                    <a:pt x="908" y="366"/>
                  </a:lnTo>
                  <a:lnTo>
                    <a:pt x="896" y="322"/>
                  </a:lnTo>
                  <a:lnTo>
                    <a:pt x="880" y="280"/>
                  </a:lnTo>
                  <a:lnTo>
                    <a:pt x="862" y="240"/>
                  </a:lnTo>
                  <a:lnTo>
                    <a:pt x="838" y="204"/>
                  </a:lnTo>
                  <a:lnTo>
                    <a:pt x="812" y="168"/>
                  </a:lnTo>
                  <a:lnTo>
                    <a:pt x="782" y="136"/>
                  </a:lnTo>
                  <a:lnTo>
                    <a:pt x="750" y="106"/>
                  </a:lnTo>
                  <a:lnTo>
                    <a:pt x="714" y="80"/>
                  </a:lnTo>
                  <a:lnTo>
                    <a:pt x="676" y="56"/>
                  </a:lnTo>
                  <a:lnTo>
                    <a:pt x="636" y="38"/>
                  </a:lnTo>
                  <a:lnTo>
                    <a:pt x="594" y="22"/>
                  </a:lnTo>
                  <a:lnTo>
                    <a:pt x="550" y="10"/>
                  </a:lnTo>
                  <a:lnTo>
                    <a:pt x="506" y="4"/>
                  </a:lnTo>
                  <a:lnTo>
                    <a:pt x="458" y="0"/>
                  </a:lnTo>
                  <a:lnTo>
                    <a:pt x="458" y="0"/>
                  </a:lnTo>
                  <a:close/>
                  <a:moveTo>
                    <a:pt x="620" y="1158"/>
                  </a:moveTo>
                  <a:lnTo>
                    <a:pt x="620" y="1158"/>
                  </a:lnTo>
                  <a:lnTo>
                    <a:pt x="620" y="1164"/>
                  </a:lnTo>
                  <a:lnTo>
                    <a:pt x="618" y="1174"/>
                  </a:lnTo>
                  <a:lnTo>
                    <a:pt x="612" y="1190"/>
                  </a:lnTo>
                  <a:lnTo>
                    <a:pt x="606" y="1198"/>
                  </a:lnTo>
                  <a:lnTo>
                    <a:pt x="600" y="1206"/>
                  </a:lnTo>
                  <a:lnTo>
                    <a:pt x="600" y="1206"/>
                  </a:lnTo>
                  <a:lnTo>
                    <a:pt x="594" y="1212"/>
                  </a:lnTo>
                  <a:lnTo>
                    <a:pt x="586" y="1218"/>
                  </a:lnTo>
                  <a:lnTo>
                    <a:pt x="568" y="1224"/>
                  </a:lnTo>
                  <a:lnTo>
                    <a:pt x="546" y="1230"/>
                  </a:lnTo>
                  <a:lnTo>
                    <a:pt x="520" y="1232"/>
                  </a:lnTo>
                  <a:lnTo>
                    <a:pt x="398" y="1232"/>
                  </a:lnTo>
                  <a:lnTo>
                    <a:pt x="398" y="1232"/>
                  </a:lnTo>
                  <a:lnTo>
                    <a:pt x="382" y="1230"/>
                  </a:lnTo>
                  <a:lnTo>
                    <a:pt x="368" y="1230"/>
                  </a:lnTo>
                  <a:lnTo>
                    <a:pt x="356" y="1226"/>
                  </a:lnTo>
                  <a:lnTo>
                    <a:pt x="344" y="1222"/>
                  </a:lnTo>
                  <a:lnTo>
                    <a:pt x="334" y="1218"/>
                  </a:lnTo>
                  <a:lnTo>
                    <a:pt x="326" y="1214"/>
                  </a:lnTo>
                  <a:lnTo>
                    <a:pt x="314" y="1202"/>
                  </a:lnTo>
                  <a:lnTo>
                    <a:pt x="306" y="1190"/>
                  </a:lnTo>
                  <a:lnTo>
                    <a:pt x="300" y="1178"/>
                  </a:lnTo>
                  <a:lnTo>
                    <a:pt x="298" y="1168"/>
                  </a:lnTo>
                  <a:lnTo>
                    <a:pt x="298" y="1158"/>
                  </a:lnTo>
                  <a:lnTo>
                    <a:pt x="298" y="1158"/>
                  </a:lnTo>
                  <a:lnTo>
                    <a:pt x="298" y="1156"/>
                  </a:lnTo>
                  <a:lnTo>
                    <a:pt x="620" y="1156"/>
                  </a:lnTo>
                  <a:lnTo>
                    <a:pt x="620" y="1156"/>
                  </a:lnTo>
                  <a:lnTo>
                    <a:pt x="620" y="1158"/>
                  </a:lnTo>
                  <a:lnTo>
                    <a:pt x="620" y="1158"/>
                  </a:lnTo>
                  <a:close/>
                  <a:moveTo>
                    <a:pt x="678" y="1104"/>
                  </a:moveTo>
                  <a:lnTo>
                    <a:pt x="238" y="1104"/>
                  </a:lnTo>
                  <a:lnTo>
                    <a:pt x="238" y="1104"/>
                  </a:lnTo>
                  <a:lnTo>
                    <a:pt x="236" y="1084"/>
                  </a:lnTo>
                  <a:lnTo>
                    <a:pt x="232" y="1046"/>
                  </a:lnTo>
                  <a:lnTo>
                    <a:pt x="686" y="1046"/>
                  </a:lnTo>
                  <a:lnTo>
                    <a:pt x="686" y="1046"/>
                  </a:lnTo>
                  <a:lnTo>
                    <a:pt x="682" y="1084"/>
                  </a:lnTo>
                  <a:lnTo>
                    <a:pt x="678" y="1104"/>
                  </a:lnTo>
                  <a:lnTo>
                    <a:pt x="678" y="1104"/>
                  </a:lnTo>
                  <a:close/>
                  <a:moveTo>
                    <a:pt x="686" y="992"/>
                  </a:moveTo>
                  <a:lnTo>
                    <a:pt x="232" y="992"/>
                  </a:lnTo>
                  <a:lnTo>
                    <a:pt x="232" y="992"/>
                  </a:lnTo>
                  <a:lnTo>
                    <a:pt x="230" y="934"/>
                  </a:lnTo>
                  <a:lnTo>
                    <a:pt x="688" y="934"/>
                  </a:lnTo>
                  <a:lnTo>
                    <a:pt x="688" y="934"/>
                  </a:lnTo>
                  <a:lnTo>
                    <a:pt x="686" y="992"/>
                  </a:lnTo>
                  <a:lnTo>
                    <a:pt x="686" y="992"/>
                  </a:lnTo>
                  <a:close/>
                  <a:moveTo>
                    <a:pt x="774" y="638"/>
                  </a:moveTo>
                  <a:lnTo>
                    <a:pt x="774" y="638"/>
                  </a:lnTo>
                  <a:lnTo>
                    <a:pt x="744" y="716"/>
                  </a:lnTo>
                  <a:lnTo>
                    <a:pt x="722" y="780"/>
                  </a:lnTo>
                  <a:lnTo>
                    <a:pt x="706" y="834"/>
                  </a:lnTo>
                  <a:lnTo>
                    <a:pt x="696" y="882"/>
                  </a:lnTo>
                  <a:lnTo>
                    <a:pt x="222" y="882"/>
                  </a:lnTo>
                  <a:lnTo>
                    <a:pt x="222" y="882"/>
                  </a:lnTo>
                  <a:lnTo>
                    <a:pt x="210" y="834"/>
                  </a:lnTo>
                  <a:lnTo>
                    <a:pt x="194" y="780"/>
                  </a:lnTo>
                  <a:lnTo>
                    <a:pt x="172" y="716"/>
                  </a:lnTo>
                  <a:lnTo>
                    <a:pt x="144" y="638"/>
                  </a:lnTo>
                  <a:lnTo>
                    <a:pt x="144" y="638"/>
                  </a:lnTo>
                  <a:lnTo>
                    <a:pt x="128" y="592"/>
                  </a:lnTo>
                  <a:lnTo>
                    <a:pt x="116" y="546"/>
                  </a:lnTo>
                  <a:lnTo>
                    <a:pt x="110" y="502"/>
                  </a:lnTo>
                  <a:lnTo>
                    <a:pt x="108" y="460"/>
                  </a:lnTo>
                  <a:lnTo>
                    <a:pt x="108" y="460"/>
                  </a:lnTo>
                  <a:lnTo>
                    <a:pt x="110" y="424"/>
                  </a:lnTo>
                  <a:lnTo>
                    <a:pt x="114" y="388"/>
                  </a:lnTo>
                  <a:lnTo>
                    <a:pt x="124" y="354"/>
                  </a:lnTo>
                  <a:lnTo>
                    <a:pt x="136" y="322"/>
                  </a:lnTo>
                  <a:lnTo>
                    <a:pt x="150" y="292"/>
                  </a:lnTo>
                  <a:lnTo>
                    <a:pt x="168" y="262"/>
                  </a:lnTo>
                  <a:lnTo>
                    <a:pt x="188" y="236"/>
                  </a:lnTo>
                  <a:lnTo>
                    <a:pt x="210" y="210"/>
                  </a:lnTo>
                  <a:lnTo>
                    <a:pt x="236" y="188"/>
                  </a:lnTo>
                  <a:lnTo>
                    <a:pt x="262" y="168"/>
                  </a:lnTo>
                  <a:lnTo>
                    <a:pt x="292" y="150"/>
                  </a:lnTo>
                  <a:lnTo>
                    <a:pt x="322" y="136"/>
                  </a:lnTo>
                  <a:lnTo>
                    <a:pt x="354" y="124"/>
                  </a:lnTo>
                  <a:lnTo>
                    <a:pt x="388" y="114"/>
                  </a:lnTo>
                  <a:lnTo>
                    <a:pt x="422" y="110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94" y="110"/>
                  </a:lnTo>
                  <a:lnTo>
                    <a:pt x="530" y="114"/>
                  </a:lnTo>
                  <a:lnTo>
                    <a:pt x="564" y="124"/>
                  </a:lnTo>
                  <a:lnTo>
                    <a:pt x="596" y="136"/>
                  </a:lnTo>
                  <a:lnTo>
                    <a:pt x="626" y="150"/>
                  </a:lnTo>
                  <a:lnTo>
                    <a:pt x="656" y="168"/>
                  </a:lnTo>
                  <a:lnTo>
                    <a:pt x="682" y="188"/>
                  </a:lnTo>
                  <a:lnTo>
                    <a:pt x="708" y="210"/>
                  </a:lnTo>
                  <a:lnTo>
                    <a:pt x="730" y="236"/>
                  </a:lnTo>
                  <a:lnTo>
                    <a:pt x="750" y="262"/>
                  </a:lnTo>
                  <a:lnTo>
                    <a:pt x="768" y="292"/>
                  </a:lnTo>
                  <a:lnTo>
                    <a:pt x="782" y="322"/>
                  </a:lnTo>
                  <a:lnTo>
                    <a:pt x="794" y="354"/>
                  </a:lnTo>
                  <a:lnTo>
                    <a:pt x="802" y="388"/>
                  </a:lnTo>
                  <a:lnTo>
                    <a:pt x="808" y="424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08" y="502"/>
                  </a:lnTo>
                  <a:lnTo>
                    <a:pt x="800" y="546"/>
                  </a:lnTo>
                  <a:lnTo>
                    <a:pt x="790" y="592"/>
                  </a:lnTo>
                  <a:lnTo>
                    <a:pt x="774" y="638"/>
                  </a:lnTo>
                  <a:lnTo>
                    <a:pt x="774" y="6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9" name="六边形 98"/>
          <p:cNvSpPr/>
          <p:nvPr/>
        </p:nvSpPr>
        <p:spPr>
          <a:xfrm>
            <a:off x="7199851" y="1805362"/>
            <a:ext cx="645761" cy="556764"/>
          </a:xfrm>
          <a:prstGeom prst="hexagon">
            <a:avLst/>
          </a:prstGeom>
          <a:solidFill>
            <a:srgbClr val="1D9A7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六边形 105"/>
          <p:cNvSpPr/>
          <p:nvPr/>
        </p:nvSpPr>
        <p:spPr>
          <a:xfrm>
            <a:off x="9958267" y="1805362"/>
            <a:ext cx="645761" cy="556764"/>
          </a:xfrm>
          <a:prstGeom prst="hexagon">
            <a:avLst/>
          </a:prstGeom>
          <a:solidFill>
            <a:srgbClr val="1D9A7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Freeform 13"/>
          <p:cNvSpPr/>
          <p:nvPr/>
        </p:nvSpPr>
        <p:spPr>
          <a:xfrm>
            <a:off x="1887463" y="1919845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13"/>
          <p:cNvSpPr/>
          <p:nvPr/>
        </p:nvSpPr>
        <p:spPr>
          <a:xfrm>
            <a:off x="7404292" y="1925732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Freeform 13"/>
          <p:cNvSpPr/>
          <p:nvPr/>
        </p:nvSpPr>
        <p:spPr>
          <a:xfrm>
            <a:off x="10162707" y="1910718"/>
            <a:ext cx="236878" cy="346052"/>
          </a:xfrm>
          <a:custGeom>
            <a:avLst/>
            <a:gdLst>
              <a:gd name="T0" fmla="*/ 366 w 916"/>
              <a:gd name="T1" fmla="*/ 10 h 1338"/>
              <a:gd name="T2" fmla="*/ 202 w 916"/>
              <a:gd name="T3" fmla="*/ 80 h 1338"/>
              <a:gd name="T4" fmla="*/ 80 w 916"/>
              <a:gd name="T5" fmla="*/ 204 h 1338"/>
              <a:gd name="T6" fmla="*/ 10 w 916"/>
              <a:gd name="T7" fmla="*/ 366 h 1338"/>
              <a:gd name="T8" fmla="*/ 2 w 916"/>
              <a:gd name="T9" fmla="*/ 484 h 1338"/>
              <a:gd name="T10" fmla="*/ 18 w 916"/>
              <a:gd name="T11" fmla="*/ 592 h 1338"/>
              <a:gd name="T12" fmla="*/ 44 w 916"/>
              <a:gd name="T13" fmla="*/ 676 h 1338"/>
              <a:gd name="T14" fmla="*/ 118 w 916"/>
              <a:gd name="T15" fmla="*/ 910 h 1338"/>
              <a:gd name="T16" fmla="*/ 126 w 916"/>
              <a:gd name="T17" fmla="*/ 1012 h 1338"/>
              <a:gd name="T18" fmla="*/ 142 w 916"/>
              <a:gd name="T19" fmla="*/ 1150 h 1338"/>
              <a:gd name="T20" fmla="*/ 174 w 916"/>
              <a:gd name="T21" fmla="*/ 1190 h 1338"/>
              <a:gd name="T22" fmla="*/ 204 w 916"/>
              <a:gd name="T23" fmla="*/ 1222 h 1338"/>
              <a:gd name="T24" fmla="*/ 240 w 916"/>
              <a:gd name="T25" fmla="*/ 1280 h 1338"/>
              <a:gd name="T26" fmla="*/ 308 w 916"/>
              <a:gd name="T27" fmla="*/ 1324 h 1338"/>
              <a:gd name="T28" fmla="*/ 398 w 916"/>
              <a:gd name="T29" fmla="*/ 1338 h 1338"/>
              <a:gd name="T30" fmla="*/ 568 w 916"/>
              <a:gd name="T31" fmla="*/ 1334 h 1338"/>
              <a:gd name="T32" fmla="*/ 646 w 916"/>
              <a:gd name="T33" fmla="*/ 1306 h 1338"/>
              <a:gd name="T34" fmla="*/ 694 w 916"/>
              <a:gd name="T35" fmla="*/ 1260 h 1338"/>
              <a:gd name="T36" fmla="*/ 720 w 916"/>
              <a:gd name="T37" fmla="*/ 1202 h 1338"/>
              <a:gd name="T38" fmla="*/ 762 w 916"/>
              <a:gd name="T39" fmla="*/ 1172 h 1338"/>
              <a:gd name="T40" fmla="*/ 788 w 916"/>
              <a:gd name="T41" fmla="*/ 1096 h 1338"/>
              <a:gd name="T42" fmla="*/ 792 w 916"/>
              <a:gd name="T43" fmla="*/ 976 h 1338"/>
              <a:gd name="T44" fmla="*/ 816 w 916"/>
              <a:gd name="T45" fmla="*/ 840 h 1338"/>
              <a:gd name="T46" fmla="*/ 884 w 916"/>
              <a:gd name="T47" fmla="*/ 648 h 1338"/>
              <a:gd name="T48" fmla="*/ 910 w 916"/>
              <a:gd name="T49" fmla="*/ 538 h 1338"/>
              <a:gd name="T50" fmla="*/ 916 w 916"/>
              <a:gd name="T51" fmla="*/ 460 h 1338"/>
              <a:gd name="T52" fmla="*/ 880 w 916"/>
              <a:gd name="T53" fmla="*/ 280 h 1338"/>
              <a:gd name="T54" fmla="*/ 782 w 916"/>
              <a:gd name="T55" fmla="*/ 136 h 1338"/>
              <a:gd name="T56" fmla="*/ 636 w 916"/>
              <a:gd name="T57" fmla="*/ 38 h 1338"/>
              <a:gd name="T58" fmla="*/ 458 w 916"/>
              <a:gd name="T59" fmla="*/ 0 h 1338"/>
              <a:gd name="T60" fmla="*/ 620 w 916"/>
              <a:gd name="T61" fmla="*/ 1164 h 1338"/>
              <a:gd name="T62" fmla="*/ 600 w 916"/>
              <a:gd name="T63" fmla="*/ 1206 h 1338"/>
              <a:gd name="T64" fmla="*/ 568 w 916"/>
              <a:gd name="T65" fmla="*/ 1224 h 1338"/>
              <a:gd name="T66" fmla="*/ 398 w 916"/>
              <a:gd name="T67" fmla="*/ 1232 h 1338"/>
              <a:gd name="T68" fmla="*/ 344 w 916"/>
              <a:gd name="T69" fmla="*/ 1222 h 1338"/>
              <a:gd name="T70" fmla="*/ 306 w 916"/>
              <a:gd name="T71" fmla="*/ 1190 h 1338"/>
              <a:gd name="T72" fmla="*/ 298 w 916"/>
              <a:gd name="T73" fmla="*/ 1158 h 1338"/>
              <a:gd name="T74" fmla="*/ 620 w 916"/>
              <a:gd name="T75" fmla="*/ 1158 h 1338"/>
              <a:gd name="T76" fmla="*/ 238 w 916"/>
              <a:gd name="T77" fmla="*/ 1104 h 1338"/>
              <a:gd name="T78" fmla="*/ 686 w 916"/>
              <a:gd name="T79" fmla="*/ 1046 h 1338"/>
              <a:gd name="T80" fmla="*/ 686 w 916"/>
              <a:gd name="T81" fmla="*/ 992 h 1338"/>
              <a:gd name="T82" fmla="*/ 688 w 916"/>
              <a:gd name="T83" fmla="*/ 934 h 1338"/>
              <a:gd name="T84" fmla="*/ 774 w 916"/>
              <a:gd name="T85" fmla="*/ 638 h 1338"/>
              <a:gd name="T86" fmla="*/ 706 w 916"/>
              <a:gd name="T87" fmla="*/ 834 h 1338"/>
              <a:gd name="T88" fmla="*/ 210 w 916"/>
              <a:gd name="T89" fmla="*/ 834 h 1338"/>
              <a:gd name="T90" fmla="*/ 144 w 916"/>
              <a:gd name="T91" fmla="*/ 638 h 1338"/>
              <a:gd name="T92" fmla="*/ 108 w 916"/>
              <a:gd name="T93" fmla="*/ 460 h 1338"/>
              <a:gd name="T94" fmla="*/ 124 w 916"/>
              <a:gd name="T95" fmla="*/ 354 h 1338"/>
              <a:gd name="T96" fmla="*/ 188 w 916"/>
              <a:gd name="T97" fmla="*/ 236 h 1338"/>
              <a:gd name="T98" fmla="*/ 292 w 916"/>
              <a:gd name="T99" fmla="*/ 150 h 1338"/>
              <a:gd name="T100" fmla="*/ 422 w 916"/>
              <a:gd name="T101" fmla="*/ 110 h 1338"/>
              <a:gd name="T102" fmla="*/ 530 w 916"/>
              <a:gd name="T103" fmla="*/ 114 h 1338"/>
              <a:gd name="T104" fmla="*/ 656 w 916"/>
              <a:gd name="T105" fmla="*/ 168 h 1338"/>
              <a:gd name="T106" fmla="*/ 750 w 916"/>
              <a:gd name="T107" fmla="*/ 262 h 1338"/>
              <a:gd name="T108" fmla="*/ 802 w 916"/>
              <a:gd name="T109" fmla="*/ 388 h 1338"/>
              <a:gd name="T110" fmla="*/ 808 w 916"/>
              <a:gd name="T111" fmla="*/ 502 h 1338"/>
              <a:gd name="T112" fmla="*/ 774 w 916"/>
              <a:gd name="T113" fmla="*/ 6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6" h="1338">
                <a:moveTo>
                  <a:pt x="458" y="0"/>
                </a:moveTo>
                <a:lnTo>
                  <a:pt x="458" y="0"/>
                </a:lnTo>
                <a:lnTo>
                  <a:pt x="412" y="4"/>
                </a:lnTo>
                <a:lnTo>
                  <a:pt x="366" y="10"/>
                </a:lnTo>
                <a:lnTo>
                  <a:pt x="322" y="22"/>
                </a:lnTo>
                <a:lnTo>
                  <a:pt x="280" y="38"/>
                </a:lnTo>
                <a:lnTo>
                  <a:pt x="240" y="56"/>
                </a:lnTo>
                <a:lnTo>
                  <a:pt x="202" y="80"/>
                </a:lnTo>
                <a:lnTo>
                  <a:pt x="168" y="106"/>
                </a:lnTo>
                <a:lnTo>
                  <a:pt x="136" y="136"/>
                </a:lnTo>
                <a:lnTo>
                  <a:pt x="106" y="168"/>
                </a:lnTo>
                <a:lnTo>
                  <a:pt x="80" y="204"/>
                </a:lnTo>
                <a:lnTo>
                  <a:pt x="56" y="240"/>
                </a:lnTo>
                <a:lnTo>
                  <a:pt x="36" y="280"/>
                </a:lnTo>
                <a:lnTo>
                  <a:pt x="22" y="322"/>
                </a:lnTo>
                <a:lnTo>
                  <a:pt x="10" y="366"/>
                </a:lnTo>
                <a:lnTo>
                  <a:pt x="4" y="412"/>
                </a:lnTo>
                <a:lnTo>
                  <a:pt x="0" y="460"/>
                </a:lnTo>
                <a:lnTo>
                  <a:pt x="0" y="460"/>
                </a:lnTo>
                <a:lnTo>
                  <a:pt x="2" y="484"/>
                </a:lnTo>
                <a:lnTo>
                  <a:pt x="4" y="512"/>
                </a:lnTo>
                <a:lnTo>
                  <a:pt x="6" y="538"/>
                </a:lnTo>
                <a:lnTo>
                  <a:pt x="12" y="566"/>
                </a:lnTo>
                <a:lnTo>
                  <a:pt x="18" y="592"/>
                </a:lnTo>
                <a:lnTo>
                  <a:pt x="26" y="620"/>
                </a:lnTo>
                <a:lnTo>
                  <a:pt x="34" y="648"/>
                </a:lnTo>
                <a:lnTo>
                  <a:pt x="44" y="676"/>
                </a:lnTo>
                <a:lnTo>
                  <a:pt x="44" y="676"/>
                </a:lnTo>
                <a:lnTo>
                  <a:pt x="88" y="794"/>
                </a:lnTo>
                <a:lnTo>
                  <a:pt x="102" y="840"/>
                </a:lnTo>
                <a:lnTo>
                  <a:pt x="112" y="876"/>
                </a:lnTo>
                <a:lnTo>
                  <a:pt x="118" y="910"/>
                </a:lnTo>
                <a:lnTo>
                  <a:pt x="122" y="942"/>
                </a:lnTo>
                <a:lnTo>
                  <a:pt x="124" y="976"/>
                </a:lnTo>
                <a:lnTo>
                  <a:pt x="126" y="1012"/>
                </a:lnTo>
                <a:lnTo>
                  <a:pt x="126" y="1012"/>
                </a:lnTo>
                <a:lnTo>
                  <a:pt x="126" y="1068"/>
                </a:lnTo>
                <a:lnTo>
                  <a:pt x="130" y="1096"/>
                </a:lnTo>
                <a:lnTo>
                  <a:pt x="134" y="1124"/>
                </a:lnTo>
                <a:lnTo>
                  <a:pt x="142" y="1150"/>
                </a:lnTo>
                <a:lnTo>
                  <a:pt x="148" y="1160"/>
                </a:lnTo>
                <a:lnTo>
                  <a:pt x="156" y="1172"/>
                </a:lnTo>
                <a:lnTo>
                  <a:pt x="164" y="1182"/>
                </a:lnTo>
                <a:lnTo>
                  <a:pt x="174" y="1190"/>
                </a:lnTo>
                <a:lnTo>
                  <a:pt x="184" y="1198"/>
                </a:lnTo>
                <a:lnTo>
                  <a:pt x="198" y="1202"/>
                </a:lnTo>
                <a:lnTo>
                  <a:pt x="198" y="1202"/>
                </a:lnTo>
                <a:lnTo>
                  <a:pt x="204" y="1222"/>
                </a:lnTo>
                <a:lnTo>
                  <a:pt x="212" y="1242"/>
                </a:lnTo>
                <a:lnTo>
                  <a:pt x="224" y="1260"/>
                </a:lnTo>
                <a:lnTo>
                  <a:pt x="240" y="1280"/>
                </a:lnTo>
                <a:lnTo>
                  <a:pt x="240" y="1280"/>
                </a:lnTo>
                <a:lnTo>
                  <a:pt x="256" y="1294"/>
                </a:lnTo>
                <a:lnTo>
                  <a:pt x="272" y="1306"/>
                </a:lnTo>
                <a:lnTo>
                  <a:pt x="290" y="1316"/>
                </a:lnTo>
                <a:lnTo>
                  <a:pt x="308" y="1324"/>
                </a:lnTo>
                <a:lnTo>
                  <a:pt x="328" y="1330"/>
                </a:lnTo>
                <a:lnTo>
                  <a:pt x="350" y="1334"/>
                </a:lnTo>
                <a:lnTo>
                  <a:pt x="374" y="1338"/>
                </a:lnTo>
                <a:lnTo>
                  <a:pt x="398" y="1338"/>
                </a:lnTo>
                <a:lnTo>
                  <a:pt x="520" y="1338"/>
                </a:lnTo>
                <a:lnTo>
                  <a:pt x="520" y="1338"/>
                </a:lnTo>
                <a:lnTo>
                  <a:pt x="544" y="1338"/>
                </a:lnTo>
                <a:lnTo>
                  <a:pt x="568" y="1334"/>
                </a:lnTo>
                <a:lnTo>
                  <a:pt x="588" y="1330"/>
                </a:lnTo>
                <a:lnTo>
                  <a:pt x="610" y="1324"/>
                </a:lnTo>
                <a:lnTo>
                  <a:pt x="628" y="1316"/>
                </a:lnTo>
                <a:lnTo>
                  <a:pt x="646" y="1306"/>
                </a:lnTo>
                <a:lnTo>
                  <a:pt x="662" y="1294"/>
                </a:lnTo>
                <a:lnTo>
                  <a:pt x="676" y="1280"/>
                </a:lnTo>
                <a:lnTo>
                  <a:pt x="676" y="1280"/>
                </a:lnTo>
                <a:lnTo>
                  <a:pt x="694" y="1260"/>
                </a:lnTo>
                <a:lnTo>
                  <a:pt x="706" y="1242"/>
                </a:lnTo>
                <a:lnTo>
                  <a:pt x="714" y="1222"/>
                </a:lnTo>
                <a:lnTo>
                  <a:pt x="720" y="1202"/>
                </a:lnTo>
                <a:lnTo>
                  <a:pt x="720" y="1202"/>
                </a:lnTo>
                <a:lnTo>
                  <a:pt x="734" y="1198"/>
                </a:lnTo>
                <a:lnTo>
                  <a:pt x="744" y="1190"/>
                </a:lnTo>
                <a:lnTo>
                  <a:pt x="754" y="1182"/>
                </a:lnTo>
                <a:lnTo>
                  <a:pt x="762" y="1172"/>
                </a:lnTo>
                <a:lnTo>
                  <a:pt x="768" y="1160"/>
                </a:lnTo>
                <a:lnTo>
                  <a:pt x="774" y="1150"/>
                </a:lnTo>
                <a:lnTo>
                  <a:pt x="784" y="1124"/>
                </a:lnTo>
                <a:lnTo>
                  <a:pt x="788" y="1096"/>
                </a:lnTo>
                <a:lnTo>
                  <a:pt x="792" y="1068"/>
                </a:lnTo>
                <a:lnTo>
                  <a:pt x="792" y="1012"/>
                </a:lnTo>
                <a:lnTo>
                  <a:pt x="792" y="1012"/>
                </a:lnTo>
                <a:lnTo>
                  <a:pt x="792" y="976"/>
                </a:lnTo>
                <a:lnTo>
                  <a:pt x="794" y="942"/>
                </a:lnTo>
                <a:lnTo>
                  <a:pt x="798" y="910"/>
                </a:lnTo>
                <a:lnTo>
                  <a:pt x="806" y="876"/>
                </a:lnTo>
                <a:lnTo>
                  <a:pt x="816" y="840"/>
                </a:lnTo>
                <a:lnTo>
                  <a:pt x="830" y="794"/>
                </a:lnTo>
                <a:lnTo>
                  <a:pt x="874" y="676"/>
                </a:lnTo>
                <a:lnTo>
                  <a:pt x="874" y="676"/>
                </a:lnTo>
                <a:lnTo>
                  <a:pt x="884" y="648"/>
                </a:lnTo>
                <a:lnTo>
                  <a:pt x="892" y="620"/>
                </a:lnTo>
                <a:lnTo>
                  <a:pt x="900" y="592"/>
                </a:lnTo>
                <a:lnTo>
                  <a:pt x="906" y="566"/>
                </a:lnTo>
                <a:lnTo>
                  <a:pt x="910" y="538"/>
                </a:lnTo>
                <a:lnTo>
                  <a:pt x="914" y="512"/>
                </a:lnTo>
                <a:lnTo>
                  <a:pt x="916" y="484"/>
                </a:lnTo>
                <a:lnTo>
                  <a:pt x="916" y="460"/>
                </a:lnTo>
                <a:lnTo>
                  <a:pt x="916" y="460"/>
                </a:lnTo>
                <a:lnTo>
                  <a:pt x="914" y="412"/>
                </a:lnTo>
                <a:lnTo>
                  <a:pt x="908" y="366"/>
                </a:lnTo>
                <a:lnTo>
                  <a:pt x="896" y="322"/>
                </a:lnTo>
                <a:lnTo>
                  <a:pt x="880" y="280"/>
                </a:lnTo>
                <a:lnTo>
                  <a:pt x="862" y="240"/>
                </a:lnTo>
                <a:lnTo>
                  <a:pt x="838" y="204"/>
                </a:lnTo>
                <a:lnTo>
                  <a:pt x="812" y="168"/>
                </a:lnTo>
                <a:lnTo>
                  <a:pt x="782" y="136"/>
                </a:lnTo>
                <a:lnTo>
                  <a:pt x="750" y="106"/>
                </a:lnTo>
                <a:lnTo>
                  <a:pt x="714" y="80"/>
                </a:lnTo>
                <a:lnTo>
                  <a:pt x="676" y="56"/>
                </a:lnTo>
                <a:lnTo>
                  <a:pt x="636" y="38"/>
                </a:lnTo>
                <a:lnTo>
                  <a:pt x="594" y="22"/>
                </a:lnTo>
                <a:lnTo>
                  <a:pt x="550" y="10"/>
                </a:lnTo>
                <a:lnTo>
                  <a:pt x="506" y="4"/>
                </a:lnTo>
                <a:lnTo>
                  <a:pt x="458" y="0"/>
                </a:lnTo>
                <a:lnTo>
                  <a:pt x="458" y="0"/>
                </a:lnTo>
                <a:close/>
                <a:moveTo>
                  <a:pt x="620" y="1158"/>
                </a:moveTo>
                <a:lnTo>
                  <a:pt x="620" y="1158"/>
                </a:lnTo>
                <a:lnTo>
                  <a:pt x="620" y="1164"/>
                </a:lnTo>
                <a:lnTo>
                  <a:pt x="618" y="1174"/>
                </a:lnTo>
                <a:lnTo>
                  <a:pt x="612" y="1190"/>
                </a:lnTo>
                <a:lnTo>
                  <a:pt x="606" y="1198"/>
                </a:lnTo>
                <a:lnTo>
                  <a:pt x="600" y="1206"/>
                </a:lnTo>
                <a:lnTo>
                  <a:pt x="600" y="1206"/>
                </a:lnTo>
                <a:lnTo>
                  <a:pt x="594" y="1212"/>
                </a:lnTo>
                <a:lnTo>
                  <a:pt x="586" y="1218"/>
                </a:lnTo>
                <a:lnTo>
                  <a:pt x="568" y="1224"/>
                </a:lnTo>
                <a:lnTo>
                  <a:pt x="546" y="1230"/>
                </a:lnTo>
                <a:lnTo>
                  <a:pt x="520" y="1232"/>
                </a:lnTo>
                <a:lnTo>
                  <a:pt x="398" y="1232"/>
                </a:lnTo>
                <a:lnTo>
                  <a:pt x="398" y="1232"/>
                </a:lnTo>
                <a:lnTo>
                  <a:pt x="382" y="1230"/>
                </a:lnTo>
                <a:lnTo>
                  <a:pt x="368" y="1230"/>
                </a:lnTo>
                <a:lnTo>
                  <a:pt x="356" y="1226"/>
                </a:lnTo>
                <a:lnTo>
                  <a:pt x="344" y="1222"/>
                </a:lnTo>
                <a:lnTo>
                  <a:pt x="334" y="1218"/>
                </a:lnTo>
                <a:lnTo>
                  <a:pt x="326" y="1214"/>
                </a:lnTo>
                <a:lnTo>
                  <a:pt x="314" y="1202"/>
                </a:lnTo>
                <a:lnTo>
                  <a:pt x="306" y="1190"/>
                </a:lnTo>
                <a:lnTo>
                  <a:pt x="300" y="1178"/>
                </a:lnTo>
                <a:lnTo>
                  <a:pt x="298" y="1168"/>
                </a:lnTo>
                <a:lnTo>
                  <a:pt x="298" y="1158"/>
                </a:lnTo>
                <a:lnTo>
                  <a:pt x="298" y="1158"/>
                </a:lnTo>
                <a:lnTo>
                  <a:pt x="298" y="1156"/>
                </a:lnTo>
                <a:lnTo>
                  <a:pt x="620" y="1156"/>
                </a:lnTo>
                <a:lnTo>
                  <a:pt x="620" y="1156"/>
                </a:lnTo>
                <a:lnTo>
                  <a:pt x="620" y="1158"/>
                </a:lnTo>
                <a:lnTo>
                  <a:pt x="620" y="1158"/>
                </a:lnTo>
                <a:close/>
                <a:moveTo>
                  <a:pt x="678" y="1104"/>
                </a:moveTo>
                <a:lnTo>
                  <a:pt x="238" y="1104"/>
                </a:lnTo>
                <a:lnTo>
                  <a:pt x="238" y="1104"/>
                </a:lnTo>
                <a:lnTo>
                  <a:pt x="236" y="1084"/>
                </a:lnTo>
                <a:lnTo>
                  <a:pt x="232" y="1046"/>
                </a:lnTo>
                <a:lnTo>
                  <a:pt x="686" y="1046"/>
                </a:lnTo>
                <a:lnTo>
                  <a:pt x="686" y="1046"/>
                </a:lnTo>
                <a:lnTo>
                  <a:pt x="682" y="1084"/>
                </a:lnTo>
                <a:lnTo>
                  <a:pt x="678" y="1104"/>
                </a:lnTo>
                <a:lnTo>
                  <a:pt x="678" y="1104"/>
                </a:lnTo>
                <a:close/>
                <a:moveTo>
                  <a:pt x="686" y="992"/>
                </a:moveTo>
                <a:lnTo>
                  <a:pt x="232" y="992"/>
                </a:lnTo>
                <a:lnTo>
                  <a:pt x="232" y="992"/>
                </a:lnTo>
                <a:lnTo>
                  <a:pt x="230" y="934"/>
                </a:lnTo>
                <a:lnTo>
                  <a:pt x="688" y="934"/>
                </a:lnTo>
                <a:lnTo>
                  <a:pt x="688" y="934"/>
                </a:lnTo>
                <a:lnTo>
                  <a:pt x="686" y="992"/>
                </a:lnTo>
                <a:lnTo>
                  <a:pt x="686" y="992"/>
                </a:lnTo>
                <a:close/>
                <a:moveTo>
                  <a:pt x="774" y="638"/>
                </a:moveTo>
                <a:lnTo>
                  <a:pt x="774" y="638"/>
                </a:lnTo>
                <a:lnTo>
                  <a:pt x="744" y="716"/>
                </a:lnTo>
                <a:lnTo>
                  <a:pt x="722" y="780"/>
                </a:lnTo>
                <a:lnTo>
                  <a:pt x="706" y="834"/>
                </a:lnTo>
                <a:lnTo>
                  <a:pt x="696" y="882"/>
                </a:lnTo>
                <a:lnTo>
                  <a:pt x="222" y="882"/>
                </a:lnTo>
                <a:lnTo>
                  <a:pt x="222" y="882"/>
                </a:lnTo>
                <a:lnTo>
                  <a:pt x="210" y="834"/>
                </a:lnTo>
                <a:lnTo>
                  <a:pt x="194" y="780"/>
                </a:lnTo>
                <a:lnTo>
                  <a:pt x="172" y="716"/>
                </a:lnTo>
                <a:lnTo>
                  <a:pt x="144" y="638"/>
                </a:lnTo>
                <a:lnTo>
                  <a:pt x="144" y="638"/>
                </a:lnTo>
                <a:lnTo>
                  <a:pt x="128" y="592"/>
                </a:lnTo>
                <a:lnTo>
                  <a:pt x="116" y="546"/>
                </a:lnTo>
                <a:lnTo>
                  <a:pt x="110" y="502"/>
                </a:lnTo>
                <a:lnTo>
                  <a:pt x="108" y="460"/>
                </a:lnTo>
                <a:lnTo>
                  <a:pt x="108" y="460"/>
                </a:lnTo>
                <a:lnTo>
                  <a:pt x="110" y="424"/>
                </a:lnTo>
                <a:lnTo>
                  <a:pt x="114" y="388"/>
                </a:lnTo>
                <a:lnTo>
                  <a:pt x="124" y="354"/>
                </a:lnTo>
                <a:lnTo>
                  <a:pt x="136" y="322"/>
                </a:lnTo>
                <a:lnTo>
                  <a:pt x="150" y="292"/>
                </a:lnTo>
                <a:lnTo>
                  <a:pt x="168" y="262"/>
                </a:lnTo>
                <a:lnTo>
                  <a:pt x="188" y="236"/>
                </a:lnTo>
                <a:lnTo>
                  <a:pt x="210" y="210"/>
                </a:lnTo>
                <a:lnTo>
                  <a:pt x="236" y="188"/>
                </a:lnTo>
                <a:lnTo>
                  <a:pt x="262" y="168"/>
                </a:lnTo>
                <a:lnTo>
                  <a:pt x="292" y="150"/>
                </a:lnTo>
                <a:lnTo>
                  <a:pt x="322" y="136"/>
                </a:lnTo>
                <a:lnTo>
                  <a:pt x="354" y="124"/>
                </a:lnTo>
                <a:lnTo>
                  <a:pt x="388" y="114"/>
                </a:lnTo>
                <a:lnTo>
                  <a:pt x="422" y="110"/>
                </a:lnTo>
                <a:lnTo>
                  <a:pt x="458" y="108"/>
                </a:lnTo>
                <a:lnTo>
                  <a:pt x="458" y="108"/>
                </a:lnTo>
                <a:lnTo>
                  <a:pt x="494" y="110"/>
                </a:lnTo>
                <a:lnTo>
                  <a:pt x="530" y="114"/>
                </a:lnTo>
                <a:lnTo>
                  <a:pt x="564" y="124"/>
                </a:lnTo>
                <a:lnTo>
                  <a:pt x="596" y="136"/>
                </a:lnTo>
                <a:lnTo>
                  <a:pt x="626" y="150"/>
                </a:lnTo>
                <a:lnTo>
                  <a:pt x="656" y="168"/>
                </a:lnTo>
                <a:lnTo>
                  <a:pt x="682" y="188"/>
                </a:lnTo>
                <a:lnTo>
                  <a:pt x="708" y="210"/>
                </a:lnTo>
                <a:lnTo>
                  <a:pt x="730" y="236"/>
                </a:lnTo>
                <a:lnTo>
                  <a:pt x="750" y="262"/>
                </a:lnTo>
                <a:lnTo>
                  <a:pt x="768" y="292"/>
                </a:lnTo>
                <a:lnTo>
                  <a:pt x="782" y="322"/>
                </a:lnTo>
                <a:lnTo>
                  <a:pt x="794" y="354"/>
                </a:lnTo>
                <a:lnTo>
                  <a:pt x="802" y="388"/>
                </a:lnTo>
                <a:lnTo>
                  <a:pt x="808" y="424"/>
                </a:lnTo>
                <a:lnTo>
                  <a:pt x="810" y="460"/>
                </a:lnTo>
                <a:lnTo>
                  <a:pt x="810" y="460"/>
                </a:lnTo>
                <a:lnTo>
                  <a:pt x="808" y="502"/>
                </a:lnTo>
                <a:lnTo>
                  <a:pt x="800" y="546"/>
                </a:lnTo>
                <a:lnTo>
                  <a:pt x="790" y="592"/>
                </a:lnTo>
                <a:lnTo>
                  <a:pt x="774" y="638"/>
                </a:lnTo>
                <a:lnTo>
                  <a:pt x="77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08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9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1"/>
      <p:bldP spid="45" grpId="2" animBg="1"/>
      <p:bldP spid="46" grpId="3"/>
      <p:bldP spid="47" grpId="4" animBg="1"/>
      <p:bldP spid="84" grpId="5"/>
      <p:bldP spid="85" grpId="6" animBg="1"/>
      <p:bldP spid="86" grpId="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38" y="1580121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26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2" y="1454278"/>
            <a:ext cx="9236939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小标题小f标a题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PPT超级市场dfg案例正文案例dfPPT超级市场案例PPT超级市场案例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39" y="2861731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27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3" y="2740171"/>
            <a:ext cx="9236936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ad小标题小w标题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PPT超级市场案s例正文案例dPPT超级市场案例PPT超级市场案例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39" y="4145081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28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2" y="4023521"/>
            <a:ext cx="9236936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小标f题小wq标题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PPT超级市场案d例正yg文案例PPT超级市场案例PPT超级市场案例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247339" y="5306609"/>
            <a:ext cx="366823" cy="366823"/>
          </a:xfrm>
          <a:prstGeom prst="ellips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29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716952" y="5185048"/>
            <a:ext cx="9236936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小标题小w标题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正文案例a正h文案例e正文案例sdPPT超级市场案例PPT超级市场案例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1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2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56"/>
          <p:cNvSpPr/>
          <p:nvPr/>
        </p:nvSpPr>
        <p:spPr>
          <a:xfrm>
            <a:off x="1244445" y="1413285"/>
            <a:ext cx="2754316" cy="646984"/>
          </a:xfrm>
          <a:prstGeom prst="roundRect">
            <a:avLst>
              <a:gd name="adj" fmla="val 50000"/>
            </a:avLst>
          </a:prstGeom>
          <a:solidFill>
            <a:srgbClr val="1D9A7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文本框 12"/>
          <p:cNvSpPr txBox="1"/>
          <p:nvPr/>
        </p:nvSpPr>
        <p:spPr>
          <a:xfrm>
            <a:off x="1266133" y="1501824"/>
            <a:ext cx="2733994" cy="39658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prstClr val="white"/>
                </a:solidFill>
                <a:latin typeface="思源等宽 L"/>
                <a:ea typeface="微软雅黑" panose="020B0503020204020204" pitchFamily="34" charset="-122"/>
              </a:rPr>
              <a:t>小标题小wk标题</a:t>
            </a:r>
            <a:endParaRPr lang="en-US" altLang="zh-CN" sz="2000" b="1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圆角矩形 59"/>
          <p:cNvSpPr/>
          <p:nvPr/>
        </p:nvSpPr>
        <p:spPr>
          <a:xfrm>
            <a:off x="1290533" y="2385406"/>
            <a:ext cx="2753936" cy="645148"/>
          </a:xfrm>
          <a:prstGeom prst="roundRect">
            <a:avLst>
              <a:gd name="adj" fmla="val 50000"/>
            </a:avLst>
          </a:prstGeom>
          <a:solidFill>
            <a:srgbClr val="1D9A7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圆角矩形 61"/>
          <p:cNvSpPr/>
          <p:nvPr/>
        </p:nvSpPr>
        <p:spPr>
          <a:xfrm>
            <a:off x="1302124" y="3355956"/>
            <a:ext cx="2752792" cy="644697"/>
          </a:xfrm>
          <a:prstGeom prst="roundRect">
            <a:avLst>
              <a:gd name="adj" fmla="val 50000"/>
            </a:avLst>
          </a:prstGeom>
          <a:solidFill>
            <a:srgbClr val="1D9A7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3" name="圆角矩形 63"/>
          <p:cNvSpPr/>
          <p:nvPr/>
        </p:nvSpPr>
        <p:spPr>
          <a:xfrm>
            <a:off x="1267498" y="4272271"/>
            <a:ext cx="2754121" cy="647099"/>
          </a:xfrm>
          <a:prstGeom prst="roundRect">
            <a:avLst>
              <a:gd name="adj" fmla="val 50000"/>
            </a:avLst>
          </a:prstGeom>
          <a:solidFill>
            <a:srgbClr val="1D9A7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5" name="TextBox 65"/>
          <p:cNvSpPr txBox="1"/>
          <p:nvPr/>
        </p:nvSpPr>
        <p:spPr>
          <a:xfrm>
            <a:off x="4238677" y="2514521"/>
            <a:ext cx="6608646" cy="335567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正文案例正f文案例PPT超级市场案例PPT超级市场案例正文案例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6" name="TextBox 66"/>
          <p:cNvSpPr txBox="1"/>
          <p:nvPr/>
        </p:nvSpPr>
        <p:spPr>
          <a:xfrm>
            <a:off x="4238677" y="3485069"/>
            <a:ext cx="6608646" cy="335567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PPT超级市场案例6PPT超级市场案例PPT超级市场案例正文案例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7" name="TextBox 67"/>
          <p:cNvSpPr txBox="1"/>
          <p:nvPr/>
        </p:nvSpPr>
        <p:spPr>
          <a:xfrm>
            <a:off x="4238677" y="4401387"/>
            <a:ext cx="6608646" cy="335567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PPT超级市场案434例PPT超级市场案例PPT超级市场案例正文案例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8" name="TextBox 68"/>
          <p:cNvSpPr txBox="1"/>
          <p:nvPr/>
        </p:nvSpPr>
        <p:spPr>
          <a:xfrm>
            <a:off x="4238677" y="1542399"/>
            <a:ext cx="6608646" cy="335567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PPT超级市场案h例PPT超级市场案例PPT超级市场案例正文案例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9" name="文本框 12"/>
          <p:cNvSpPr txBox="1"/>
          <p:nvPr/>
        </p:nvSpPr>
        <p:spPr>
          <a:xfrm>
            <a:off x="1300776" y="2500279"/>
            <a:ext cx="2699334" cy="39658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prstClr val="white"/>
                </a:solidFill>
                <a:latin typeface="思源等宽 L"/>
                <a:ea typeface="微软雅黑" panose="020B0503020204020204" pitchFamily="34" charset="-122"/>
              </a:rPr>
              <a:t>小标题小标a题</a:t>
            </a:r>
            <a:endParaRPr lang="en-US" altLang="zh-CN" sz="2000" b="1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2" name="文本框 12"/>
          <p:cNvSpPr txBox="1"/>
          <p:nvPr/>
        </p:nvSpPr>
        <p:spPr>
          <a:xfrm>
            <a:off x="1300752" y="3463746"/>
            <a:ext cx="2745087" cy="39658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prstClr val="white"/>
                </a:solidFill>
                <a:latin typeface="思源等宽 L"/>
                <a:ea typeface="微软雅黑" panose="020B0503020204020204" pitchFamily="34" charset="-122"/>
              </a:rPr>
              <a:t>小标题小g标题</a:t>
            </a:r>
            <a:endParaRPr lang="en-US" altLang="zh-CN" sz="2000" b="1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5" name="文本框 12"/>
          <p:cNvSpPr txBox="1"/>
          <p:nvPr/>
        </p:nvSpPr>
        <p:spPr>
          <a:xfrm>
            <a:off x="1289179" y="4388121"/>
            <a:ext cx="2710937" cy="39658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prstClr val="white"/>
                </a:solidFill>
                <a:latin typeface="思源等宽 L"/>
                <a:ea typeface="微软雅黑" panose="020B0503020204020204" pitchFamily="34" charset="-122"/>
              </a:rPr>
              <a:t>小标题小标o题</a:t>
            </a:r>
            <a:endParaRPr lang="en-US" altLang="zh-CN" sz="2000" b="1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8" name="圆角矩形 56"/>
          <p:cNvSpPr/>
          <p:nvPr/>
        </p:nvSpPr>
        <p:spPr>
          <a:xfrm>
            <a:off x="1244445" y="5206996"/>
            <a:ext cx="2754316" cy="646984"/>
          </a:xfrm>
          <a:prstGeom prst="roundRect">
            <a:avLst>
              <a:gd name="adj" fmla="val 50000"/>
            </a:avLst>
          </a:prstGeom>
          <a:solidFill>
            <a:srgbClr val="1D9A7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1266133" y="5295535"/>
            <a:ext cx="2733994" cy="39658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prstClr val="white"/>
                </a:solidFill>
                <a:latin typeface="思源等宽 L"/>
                <a:ea typeface="微软雅黑" panose="020B0503020204020204" pitchFamily="34" charset="-122"/>
              </a:rPr>
              <a:t>小标题小t标题</a:t>
            </a:r>
            <a:endParaRPr lang="en-US" altLang="zh-CN" sz="2000" b="1" kern="0">
              <a:solidFill>
                <a:prstClr val="white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1" name="TextBox 68"/>
          <p:cNvSpPr txBox="1"/>
          <p:nvPr/>
        </p:nvSpPr>
        <p:spPr>
          <a:xfrm>
            <a:off x="4238677" y="5336110"/>
            <a:ext cx="6608646" cy="335567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正文案例正e文案例PPT超级市场案例PPT超级市场案例正文案例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4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8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99"/>
                            </p:stCondLst>
                            <p:childTnLst>
                              <p:par>
                                <p:cTn id="43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99"/>
                            </p:stCondLst>
                            <p:childTnLst>
                              <p:par>
                                <p:cTn id="49" presetID="4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99"/>
                            </p:stCondLst>
                            <p:childTnLst>
                              <p:par>
                                <p:cTn id="57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99"/>
                            </p:stCondLst>
                            <p:childTnLst>
                              <p:par>
                                <p:cTn id="63" presetID="4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42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1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8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1"/>
      <p:bldP spid="29" grpId="2" animBg="1"/>
      <p:bldP spid="31" grpId="3" animBg="1"/>
      <p:bldP spid="33" grpId="4" animBg="1"/>
      <p:bldP spid="35" grpId="5"/>
      <p:bldP spid="36" grpId="6"/>
      <p:bldP spid="37" grpId="7"/>
      <p:bldP spid="38" grpId="8"/>
      <p:bldP spid="39" grpId="9"/>
      <p:bldP spid="42" grpId="10"/>
      <p:bldP spid="45" grpId="11"/>
      <p:bldP spid="18" grpId="12" animBg="1"/>
      <p:bldP spid="19" grpId="13"/>
      <p:bldP spid="21" grpId="1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6374136" y="4590017"/>
            <a:ext cx="669925" cy="669925"/>
          </a:xfrm>
          <a:prstGeom prst="ellipse">
            <a:avLst/>
          </a:prstGeom>
          <a:solidFill>
            <a:srgbClr val="1D9A78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374136" y="1702209"/>
            <a:ext cx="669925" cy="669925"/>
            <a:chOff x="6443245" y="1611109"/>
            <a:chExt cx="751188" cy="751188"/>
          </a:xfrm>
        </p:grpSpPr>
        <p:sp>
          <p:nvSpPr>
            <p:cNvPr id="45" name="椭圆 44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1D9A7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1"/>
            <p:cNvSpPr/>
            <p:nvPr/>
          </p:nvSpPr>
          <p:spPr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>
            <a:off x="6374136" y="3227327"/>
            <a:ext cx="669925" cy="669925"/>
          </a:xfrm>
          <a:prstGeom prst="ellipse">
            <a:avLst/>
          </a:prstGeom>
          <a:solidFill>
            <a:srgbClr val="1D9A78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143277" y="4587477"/>
            <a:ext cx="676911" cy="676911"/>
          </a:xfrm>
          <a:prstGeom prst="ellipse">
            <a:avLst/>
          </a:prstGeom>
          <a:solidFill>
            <a:srgbClr val="1D9A78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68677" y="3228597"/>
            <a:ext cx="676911" cy="676911"/>
          </a:xfrm>
          <a:prstGeom prst="ellipse">
            <a:avLst/>
          </a:prstGeom>
          <a:solidFill>
            <a:srgbClr val="1D9A78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168677" y="1703480"/>
            <a:ext cx="676911" cy="676911"/>
          </a:xfrm>
          <a:prstGeom prst="ellipse">
            <a:avLst/>
          </a:prstGeom>
          <a:solidFill>
            <a:srgbClr val="1D9A78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" name="TextBox 1210"/>
          <p:cNvSpPr/>
          <p:nvPr/>
        </p:nvSpPr>
        <p:spPr>
          <a:xfrm>
            <a:off x="1933752" y="1703416"/>
            <a:ext cx="4103594" cy="884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小标题小e标题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PPT超级市场案dg例PPT超级市场案例PPT超级市场案例正文案例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210"/>
          <p:cNvSpPr/>
          <p:nvPr/>
        </p:nvSpPr>
        <p:spPr>
          <a:xfrm>
            <a:off x="1933752" y="3233281"/>
            <a:ext cx="4166409" cy="884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小标题j小标题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PPT超级市场gg案例PPT超级市场案例PPT超级市场案例正文案例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210"/>
          <p:cNvSpPr/>
          <p:nvPr/>
        </p:nvSpPr>
        <p:spPr>
          <a:xfrm>
            <a:off x="1931011" y="4613963"/>
            <a:ext cx="4103594" cy="884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小标题s小标题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PPT超级市场案例正文df案例PPT超级市场案例PPT超级市场案例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210"/>
          <p:cNvSpPr/>
          <p:nvPr/>
        </p:nvSpPr>
        <p:spPr>
          <a:xfrm>
            <a:off x="7154884" y="1685486"/>
            <a:ext cx="3781616" cy="884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小标题小g标题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正文案例jyPPT超级市场案例PPT超级市场案例PPT超级市场案例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210"/>
          <p:cNvSpPr/>
          <p:nvPr/>
        </p:nvSpPr>
        <p:spPr>
          <a:xfrm>
            <a:off x="7140470" y="3215352"/>
            <a:ext cx="3796045" cy="884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小标题h小标题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PPT超级市场fd案例PPT超级市场案例PPT超级市场案例正文案例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210"/>
          <p:cNvSpPr/>
          <p:nvPr/>
        </p:nvSpPr>
        <p:spPr>
          <a:xfrm>
            <a:off x="7106703" y="4596031"/>
            <a:ext cx="3801789" cy="884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小标题小d标题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PPT超级市场案例dPPT超级市场案例PPT超级市场案例正文案例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1"/>
          <p:cNvSpPr/>
          <p:nvPr/>
        </p:nvSpPr>
        <p:spPr>
          <a:xfrm>
            <a:off x="1317283" y="1853705"/>
            <a:ext cx="379697" cy="372835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6 h 204"/>
              <a:gd name="T34" fmla="*/ 34 w 208"/>
              <a:gd name="T35" fmla="*/ 138 h 204"/>
              <a:gd name="T36" fmla="*/ 23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1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6"/>
                  <a:pt x="28" y="126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3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4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close/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6" y="135"/>
                  <a:pt x="71" y="120"/>
                  <a:pt x="71" y="102"/>
                </a:cubicBezTo>
                <a:cubicBezTo>
                  <a:pt x="71" y="84"/>
                  <a:pt x="86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0" name="Freeform 21"/>
          <p:cNvSpPr/>
          <p:nvPr/>
        </p:nvSpPr>
        <p:spPr>
          <a:xfrm>
            <a:off x="1317283" y="3375871"/>
            <a:ext cx="379697" cy="372835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6 h 204"/>
              <a:gd name="T34" fmla="*/ 34 w 208"/>
              <a:gd name="T35" fmla="*/ 138 h 204"/>
              <a:gd name="T36" fmla="*/ 23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1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6"/>
                  <a:pt x="28" y="126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3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4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close/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6" y="135"/>
                  <a:pt x="71" y="120"/>
                  <a:pt x="71" y="102"/>
                </a:cubicBezTo>
                <a:cubicBezTo>
                  <a:pt x="71" y="84"/>
                  <a:pt x="86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" name="Freeform 21"/>
          <p:cNvSpPr/>
          <p:nvPr/>
        </p:nvSpPr>
        <p:spPr>
          <a:xfrm>
            <a:off x="1291883" y="4738561"/>
            <a:ext cx="379697" cy="372835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6 h 204"/>
              <a:gd name="T34" fmla="*/ 34 w 208"/>
              <a:gd name="T35" fmla="*/ 138 h 204"/>
              <a:gd name="T36" fmla="*/ 23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1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6"/>
                  <a:pt x="28" y="126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3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4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close/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6" y="135"/>
                  <a:pt x="71" y="120"/>
                  <a:pt x="71" y="102"/>
                </a:cubicBezTo>
                <a:cubicBezTo>
                  <a:pt x="71" y="84"/>
                  <a:pt x="86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" name="Freeform 21"/>
          <p:cNvSpPr/>
          <p:nvPr/>
        </p:nvSpPr>
        <p:spPr>
          <a:xfrm>
            <a:off x="6529008" y="3375871"/>
            <a:ext cx="379697" cy="372835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6 h 204"/>
              <a:gd name="T34" fmla="*/ 34 w 208"/>
              <a:gd name="T35" fmla="*/ 138 h 204"/>
              <a:gd name="T36" fmla="*/ 23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1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6"/>
                  <a:pt x="28" y="126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3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4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close/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6" y="135"/>
                  <a:pt x="71" y="120"/>
                  <a:pt x="71" y="102"/>
                </a:cubicBezTo>
                <a:cubicBezTo>
                  <a:pt x="71" y="84"/>
                  <a:pt x="86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3" name="Freeform 21"/>
          <p:cNvSpPr/>
          <p:nvPr/>
        </p:nvSpPr>
        <p:spPr>
          <a:xfrm>
            <a:off x="6516567" y="4735817"/>
            <a:ext cx="379697" cy="372835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6 h 204"/>
              <a:gd name="T34" fmla="*/ 34 w 208"/>
              <a:gd name="T35" fmla="*/ 138 h 204"/>
              <a:gd name="T36" fmla="*/ 23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1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6"/>
                  <a:pt x="28" y="126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3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4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close/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6" y="135"/>
                  <a:pt x="71" y="120"/>
                  <a:pt x="71" y="102"/>
                </a:cubicBezTo>
                <a:cubicBezTo>
                  <a:pt x="71" y="84"/>
                  <a:pt x="86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85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6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总结案ssa例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1"/>
      <p:bldP spid="75" grpId="2"/>
      <p:bldP spid="76" grpId="3"/>
      <p:bldP spid="77" grpId="4"/>
      <p:bldP spid="78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9"/>
          <p:cNvSpPr/>
          <p:nvPr/>
        </p:nvSpPr>
        <p:spPr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ysClr val="window" lastClr="FFFFFF">
              <a:lumMod val="95000"/>
              <a:alpha val="7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rcRect/>
            <a:stretch>
              <a:fillRect t="-57242" b="-5724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rgbClr val="1D9A78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6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357981" y="472698"/>
            <a:ext cx="1227888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b="1" spc="60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2021</a:t>
            </a:r>
            <a:endParaRPr lang="en-US" altLang="zh-CN" sz="2800" b="1" spc="600">
              <a:solidFill>
                <a:srgbClr val="1D9A78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29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0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rgbClr val="1D9A7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rgbClr val="8BC1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2" name="文本框 15"/>
            <p:cNvSpPr txBox="1"/>
            <p:nvPr/>
          </p:nvSpPr>
          <p:spPr>
            <a:xfrm>
              <a:off x="2017837" y="2721527"/>
              <a:ext cx="2726551" cy="180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kern="0">
                  <a:solidFill>
                    <a:srgbClr val="1D9A78"/>
                  </a:solidFill>
                  <a:latin typeface="思源等宽 L"/>
                  <a:ea typeface="思源黑体" panose="020B0500000000000000" pitchFamily="34" charset="-122"/>
                  <a:sym typeface="思源黑体" panose="020B0500000000000000" pitchFamily="34" charset="-122"/>
                </a:rPr>
                <a:t>4</a:t>
              </a:r>
              <a:endParaRPr lang="en-US" altLang="zh-CN" sz="6600" kern="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文本框 17"/>
          <p:cNvSpPr txBox="1"/>
          <p:nvPr/>
        </p:nvSpPr>
        <p:spPr>
          <a:xfrm>
            <a:off x="5301839" y="3386935"/>
            <a:ext cx="5339207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altLang="zh-CN" sz="3600" b="1">
                <a:solidFill>
                  <a:prstClr val="white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时间轴g案例</a:t>
            </a:r>
            <a:endParaRPr lang="en-US" altLang="zh-CN" sz="3600" b="1">
              <a:solidFill>
                <a:prstClr val="white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1881504" y="1673353"/>
            <a:ext cx="3702602" cy="3785614"/>
          </a:xfrm>
          <a:prstGeom prst="ellipse">
            <a:avLst/>
          </a:prstGeom>
          <a:solidFill>
            <a:srgbClr val="1D9A78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32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2" name="文本占位符 2"/>
          <p:cNvSpPr txBox="1"/>
          <p:nvPr/>
        </p:nvSpPr>
        <p:spPr>
          <a:xfrm>
            <a:off x="2445605" y="2077103"/>
            <a:ext cx="2665891" cy="2569442"/>
          </a:xfrm>
          <a:prstGeom prst="ellipse">
            <a:avLst/>
          </a:prstGeom>
        </p:spPr>
        <p:txBody>
          <a:bodyPr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3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23" name="文本占位符 4"/>
          <p:cNvSpPr txBox="1"/>
          <p:nvPr/>
        </p:nvSpPr>
        <p:spPr>
          <a:xfrm>
            <a:off x="2532888" y="2351423"/>
            <a:ext cx="2423160" cy="24451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2021.XX</a:t>
            </a:r>
            <a:endParaRPr lang="en-US" altLang="zh-CN" sz="20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6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PPT超级市场fk案例PPT超级市场案例PPT超级市场案例正文案例</a:t>
            </a:r>
            <a:endParaRPr lang="en-US" altLang="zh-CN" sz="16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MH_Other_3"/>
          <p:cNvSpPr/>
          <p:nvPr>
            <p:custDataLst>
              <p:tags r:id="rId1"/>
            </p:custDataLst>
          </p:nvPr>
        </p:nvSpPr>
        <p:spPr>
          <a:xfrm>
            <a:off x="5739553" y="3357914"/>
            <a:ext cx="416492" cy="416492"/>
          </a:xfrm>
          <a:prstGeom prst="chevron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40339" y="1673353"/>
            <a:ext cx="3644910" cy="3785614"/>
          </a:xfrm>
          <a:prstGeom prst="ellipse">
            <a:avLst/>
          </a:prstGeom>
          <a:solidFill>
            <a:srgbClr val="1D9A78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32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文本占位符 2"/>
          <p:cNvSpPr txBox="1"/>
          <p:nvPr/>
        </p:nvSpPr>
        <p:spPr>
          <a:xfrm>
            <a:off x="6875594" y="2077103"/>
            <a:ext cx="2665891" cy="2569442"/>
          </a:xfrm>
          <a:prstGeom prst="ellipse">
            <a:avLst/>
          </a:prstGeom>
        </p:spPr>
        <p:txBody>
          <a:bodyPr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spc="3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1" name="文本占位符 4"/>
          <p:cNvSpPr txBox="1"/>
          <p:nvPr/>
        </p:nvSpPr>
        <p:spPr>
          <a:xfrm>
            <a:off x="6962877" y="2351423"/>
            <a:ext cx="2423160" cy="24451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2021.XX</a:t>
            </a:r>
            <a:endParaRPr lang="en-US" altLang="zh-CN" sz="20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6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正文案例正ht文案例PPT超级市场案例PPT超级市场案例正文案例</a:t>
            </a:r>
            <a:endParaRPr lang="en-US" altLang="zh-CN" sz="16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8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9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时间轴g案例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9"/>
          <p:cNvSpPr/>
          <p:nvPr/>
        </p:nvSpPr>
        <p:spPr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ysClr val="window" lastClr="FFFFFF">
              <a:lumMod val="95000"/>
              <a:alpha val="7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rcRect/>
            <a:stretch>
              <a:fillRect t="-57242" b="-5724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rgbClr val="1D9A78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6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357981" y="472698"/>
            <a:ext cx="1227888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b="1" spc="60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2021</a:t>
            </a:r>
            <a:endParaRPr lang="en-US" altLang="zh-CN" sz="2800" b="1" spc="600">
              <a:solidFill>
                <a:srgbClr val="1D9A78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29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0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rgbClr val="1D9A7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rgbClr val="8BC1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2" name="文本框 15"/>
            <p:cNvSpPr txBox="1"/>
            <p:nvPr/>
          </p:nvSpPr>
          <p:spPr>
            <a:xfrm>
              <a:off x="2017837" y="2721527"/>
              <a:ext cx="2726551" cy="180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kern="0">
                  <a:solidFill>
                    <a:srgbClr val="1D9A78"/>
                  </a:solidFill>
                  <a:latin typeface="思源等宽 L"/>
                  <a:ea typeface="思源黑体" panose="020B0500000000000000" pitchFamily="34" charset="-122"/>
                  <a:sym typeface="思源黑体" panose="020B0500000000000000" pitchFamily="34" charset="-122"/>
                </a:rPr>
                <a:t>1</a:t>
              </a:r>
              <a:endParaRPr lang="en-US" altLang="zh-CN" sz="6600" kern="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文本框 17"/>
          <p:cNvSpPr txBox="1"/>
          <p:nvPr/>
        </p:nvSpPr>
        <p:spPr>
          <a:xfrm>
            <a:off x="5301839" y="3386935"/>
            <a:ext cx="5339207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altLang="zh-CN" sz="3600" b="1">
                <a:solidFill>
                  <a:prstClr val="white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sz="3600" b="1">
              <a:solidFill>
                <a:prstClr val="white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911328" y="2051155"/>
            <a:ext cx="2964920" cy="2964918"/>
          </a:xfrm>
          <a:prstGeom prst="ellipse">
            <a:avLst/>
          </a:prstGeom>
          <a:solidFill>
            <a:srgbClr val="1D9A78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32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占位符 4"/>
          <p:cNvSpPr txBox="1"/>
          <p:nvPr/>
        </p:nvSpPr>
        <p:spPr>
          <a:xfrm>
            <a:off x="1415379" y="2771613"/>
            <a:ext cx="1956816" cy="15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2021.XX</a:t>
            </a:r>
            <a:endParaRPr lang="en-US" altLang="zh-CN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6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正文案例正sh文案例PPT超级市场案例PPT超级市场案例正文案例</a:t>
            </a:r>
            <a:endParaRPr lang="en-US" altLang="zh-CN" sz="16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4" name="MH_Other_3"/>
          <p:cNvSpPr/>
          <p:nvPr>
            <p:custDataLst>
              <p:tags r:id="rId1"/>
            </p:custDataLst>
          </p:nvPr>
        </p:nvSpPr>
        <p:spPr>
          <a:xfrm>
            <a:off x="4106755" y="3286644"/>
            <a:ext cx="416492" cy="416492"/>
          </a:xfrm>
          <a:prstGeom prst="chevron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5" name="MH_Other_3"/>
          <p:cNvSpPr/>
          <p:nvPr>
            <p:custDataLst>
              <p:tags r:id="rId2"/>
            </p:custDataLst>
          </p:nvPr>
        </p:nvSpPr>
        <p:spPr>
          <a:xfrm>
            <a:off x="7598807" y="3277684"/>
            <a:ext cx="416492" cy="416492"/>
          </a:xfrm>
          <a:prstGeom prst="chevron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74775" y="2051156"/>
            <a:ext cx="3009080" cy="3009078"/>
          </a:xfrm>
          <a:prstGeom prst="ellipse">
            <a:avLst/>
          </a:prstGeom>
          <a:solidFill>
            <a:srgbClr val="1D9A78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32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文本占位符 4"/>
          <p:cNvSpPr txBox="1"/>
          <p:nvPr/>
        </p:nvSpPr>
        <p:spPr>
          <a:xfrm>
            <a:off x="5100906" y="2793694"/>
            <a:ext cx="1956816" cy="15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2021.XX</a:t>
            </a:r>
            <a:endParaRPr lang="en-US" altLang="zh-CN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6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PPT超级市场yr案例PPT超级市场案例PPT超级市场案例正文案例</a:t>
            </a:r>
            <a:endParaRPr lang="en-US" altLang="zh-CN" sz="16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64138" y="2051156"/>
            <a:ext cx="3009080" cy="3009078"/>
          </a:xfrm>
          <a:prstGeom prst="ellipse">
            <a:avLst/>
          </a:prstGeom>
          <a:solidFill>
            <a:srgbClr val="1D9A78"/>
          </a:solidFill>
          <a:ln w="1016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32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6" name="文本占位符 4"/>
          <p:cNvSpPr txBox="1"/>
          <p:nvPr/>
        </p:nvSpPr>
        <p:spPr>
          <a:xfrm>
            <a:off x="8590269" y="2793694"/>
            <a:ext cx="1956816" cy="15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2021.XX</a:t>
            </a:r>
            <a:endParaRPr lang="en-US" altLang="zh-CN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6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PPT超级市场案例正文案例dsPPT超级市场案例PPT超级市场案例</a:t>
            </a:r>
            <a:endParaRPr lang="en-US" altLang="zh-CN" sz="16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4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8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时间轴g案例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55"/>
          <p:cNvSpPr/>
          <p:nvPr/>
        </p:nvSpPr>
        <p:spPr>
          <a:xfrm>
            <a:off x="2439567" y="1625343"/>
            <a:ext cx="291340" cy="29134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56"/>
          <p:cNvSpPr/>
          <p:nvPr/>
        </p:nvSpPr>
        <p:spPr>
          <a:xfrm>
            <a:off x="2439567" y="2818423"/>
            <a:ext cx="291340" cy="29134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val 57"/>
          <p:cNvSpPr/>
          <p:nvPr/>
        </p:nvSpPr>
        <p:spPr>
          <a:xfrm>
            <a:off x="2439567" y="4011503"/>
            <a:ext cx="291340" cy="291340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val 58"/>
          <p:cNvSpPr/>
          <p:nvPr/>
        </p:nvSpPr>
        <p:spPr>
          <a:xfrm>
            <a:off x="2439567" y="5204583"/>
            <a:ext cx="291340" cy="291340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Pentagon 60"/>
          <p:cNvSpPr/>
          <p:nvPr/>
        </p:nvSpPr>
        <p:spPr>
          <a:xfrm>
            <a:off x="1127397" y="1528710"/>
            <a:ext cx="978354" cy="484606"/>
          </a:xfrm>
          <a:prstGeom prst="homePlat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Pentagon 63"/>
          <p:cNvSpPr/>
          <p:nvPr/>
        </p:nvSpPr>
        <p:spPr>
          <a:xfrm>
            <a:off x="1127398" y="5107954"/>
            <a:ext cx="978354" cy="484606"/>
          </a:xfrm>
          <a:prstGeom prst="homePlat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Pentagon 66"/>
          <p:cNvSpPr/>
          <p:nvPr/>
        </p:nvSpPr>
        <p:spPr>
          <a:xfrm>
            <a:off x="1127398" y="3914874"/>
            <a:ext cx="978354" cy="484606"/>
          </a:xfrm>
          <a:prstGeom prst="homePlat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Pentagon 69"/>
          <p:cNvSpPr/>
          <p:nvPr/>
        </p:nvSpPr>
        <p:spPr>
          <a:xfrm>
            <a:off x="1127398" y="2721788"/>
            <a:ext cx="978354" cy="484605"/>
          </a:xfrm>
          <a:prstGeom prst="homePlate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4" name="Group 71"/>
          <p:cNvGrpSpPr/>
          <p:nvPr/>
        </p:nvGrpSpPr>
        <p:grpSpPr>
          <a:xfrm>
            <a:off x="2876577" y="1365970"/>
            <a:ext cx="8257588" cy="548435"/>
            <a:chOff x="6677642" y="1782217"/>
            <a:chExt cx="4615543" cy="548464"/>
          </a:xfrm>
        </p:grpSpPr>
        <p:sp>
          <p:nvSpPr>
            <p:cNvPr id="55" name="TextBox 72"/>
            <p:cNvSpPr txBox="1"/>
            <p:nvPr/>
          </p:nvSpPr>
          <p:spPr>
            <a:xfrm>
              <a:off x="6677642" y="1782217"/>
              <a:ext cx="4581239" cy="27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89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2021.XX</a:t>
              </a:r>
              <a:endParaRPr lang="en-US" altLang="zh-CN" sz="18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Rectangle 73"/>
            <p:cNvSpPr/>
            <p:nvPr/>
          </p:nvSpPr>
          <p:spPr>
            <a:xfrm>
              <a:off x="6677641" y="2087845"/>
              <a:ext cx="4620159" cy="274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PPT超级市场案例sdPPT超级市场案例PPT超级市场案例正文案例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74"/>
          <p:cNvGrpSpPr/>
          <p:nvPr/>
        </p:nvGrpSpPr>
        <p:grpSpPr>
          <a:xfrm>
            <a:off x="2876577" y="2559051"/>
            <a:ext cx="8257584" cy="548434"/>
            <a:chOff x="6677642" y="1782217"/>
            <a:chExt cx="4615543" cy="548463"/>
          </a:xfrm>
        </p:grpSpPr>
        <p:sp>
          <p:nvSpPr>
            <p:cNvPr id="58" name="TextBox 75"/>
            <p:cNvSpPr txBox="1"/>
            <p:nvPr/>
          </p:nvSpPr>
          <p:spPr>
            <a:xfrm>
              <a:off x="6677642" y="1782217"/>
              <a:ext cx="4581237" cy="27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89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2021.XX</a:t>
              </a:r>
              <a:endParaRPr lang="en-US" altLang="zh-CN" sz="18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76"/>
            <p:cNvSpPr/>
            <p:nvPr/>
          </p:nvSpPr>
          <p:spPr>
            <a:xfrm>
              <a:off x="6677642" y="2087844"/>
              <a:ext cx="4620159" cy="274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PPT超级市场hf案例PPT超级市场案例PPT超级市场案例正文案例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77"/>
          <p:cNvGrpSpPr/>
          <p:nvPr/>
        </p:nvGrpSpPr>
        <p:grpSpPr>
          <a:xfrm>
            <a:off x="2876574" y="3752128"/>
            <a:ext cx="8257577" cy="548434"/>
            <a:chOff x="6677642" y="1782217"/>
            <a:chExt cx="4615543" cy="548463"/>
          </a:xfrm>
        </p:grpSpPr>
        <p:sp>
          <p:nvSpPr>
            <p:cNvPr id="61" name="TextBox 78"/>
            <p:cNvSpPr txBox="1"/>
            <p:nvPr/>
          </p:nvSpPr>
          <p:spPr>
            <a:xfrm>
              <a:off x="6677642" y="1782217"/>
              <a:ext cx="4581237" cy="27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89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2021.XX</a:t>
              </a:r>
              <a:endParaRPr lang="en-US" altLang="zh-CN" sz="18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79"/>
            <p:cNvSpPr/>
            <p:nvPr/>
          </p:nvSpPr>
          <p:spPr>
            <a:xfrm>
              <a:off x="6677641" y="2087844"/>
              <a:ext cx="4620158" cy="274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PPT超级市场案例正文案gf例PPT超级市场案例PPT超级市场案例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80"/>
          <p:cNvGrpSpPr/>
          <p:nvPr/>
        </p:nvGrpSpPr>
        <p:grpSpPr>
          <a:xfrm>
            <a:off x="2876574" y="4945208"/>
            <a:ext cx="8257582" cy="548434"/>
            <a:chOff x="6677641" y="1782217"/>
            <a:chExt cx="4615544" cy="548463"/>
          </a:xfrm>
        </p:grpSpPr>
        <p:sp>
          <p:nvSpPr>
            <p:cNvPr id="64" name="TextBox 81"/>
            <p:cNvSpPr txBox="1"/>
            <p:nvPr/>
          </p:nvSpPr>
          <p:spPr>
            <a:xfrm>
              <a:off x="6677641" y="1782218"/>
              <a:ext cx="4581229" cy="27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89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2021.XX</a:t>
              </a:r>
              <a:endParaRPr lang="en-US" altLang="zh-CN" sz="18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Rectangle 82"/>
            <p:cNvSpPr/>
            <p:nvPr/>
          </p:nvSpPr>
          <p:spPr>
            <a:xfrm>
              <a:off x="6677642" y="2087844"/>
              <a:ext cx="4620158" cy="2746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PPT超级市场案例正文案sj例PPT超级市场案例PPT超级市场案例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83"/>
          <p:cNvCxnSpPr>
            <a:stCxn id="28" idx="4"/>
            <a:endCxn id="29" idx="0"/>
          </p:cNvCxnSpPr>
          <p:nvPr/>
        </p:nvCxnSpPr>
        <p:spPr>
          <a:xfrm>
            <a:off x="2585236" y="1916683"/>
            <a:ext cx="0" cy="9017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4"/>
          <p:cNvCxnSpPr>
            <a:stCxn id="29" idx="4"/>
            <a:endCxn id="30" idx="0"/>
          </p:cNvCxnSpPr>
          <p:nvPr/>
        </p:nvCxnSpPr>
        <p:spPr>
          <a:xfrm>
            <a:off x="2585236" y="3109763"/>
            <a:ext cx="0" cy="9017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5"/>
          <p:cNvCxnSpPr>
            <a:stCxn id="30" idx="4"/>
            <a:endCxn id="31" idx="0"/>
          </p:cNvCxnSpPr>
          <p:nvPr/>
        </p:nvCxnSpPr>
        <p:spPr>
          <a:xfrm>
            <a:off x="2585236" y="4302844"/>
            <a:ext cx="0" cy="9017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86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7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时间轴g案例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1" animBg="1"/>
      <p:bldP spid="30" grpId="2" animBg="1"/>
      <p:bldP spid="31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弧形 67"/>
          <p:cNvSpPr/>
          <p:nvPr/>
        </p:nvSpPr>
        <p:spPr>
          <a:xfrm>
            <a:off x="3303599" y="2526842"/>
            <a:ext cx="1548796" cy="1548796"/>
          </a:xfrm>
          <a:prstGeom prst="arc">
            <a:avLst>
              <a:gd name="adj1" fmla="val 6976273"/>
              <a:gd name="adj2" fmla="val 18400986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33669" y="2097267"/>
            <a:ext cx="1849389" cy="832757"/>
            <a:chOff x="1874354" y="1698069"/>
            <a:chExt cx="1251855" cy="832757"/>
          </a:xfrm>
          <a:solidFill>
            <a:srgbClr val="1D9A78"/>
          </a:solidFill>
        </p:grpSpPr>
        <p:sp>
          <p:nvSpPr>
            <p:cNvPr id="70" name="矩形标注 52"/>
            <p:cNvSpPr/>
            <p:nvPr/>
          </p:nvSpPr>
          <p:spPr>
            <a:xfrm>
              <a:off x="1874354" y="1698069"/>
              <a:ext cx="1251855" cy="832757"/>
            </a:xfrm>
            <a:prstGeom prst="wedgeRectCallout">
              <a:avLst>
                <a:gd name="adj1" fmla="val 79188"/>
                <a:gd name="adj2" fmla="val 460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49"/>
            <p:cNvSpPr txBox="1"/>
            <p:nvPr/>
          </p:nvSpPr>
          <p:spPr>
            <a:xfrm>
              <a:off x="1912230" y="1874425"/>
              <a:ext cx="1144894" cy="4419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000" b="1">
                  <a:solidFill>
                    <a:schemeClr val="bg1"/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XXXX</a:t>
              </a:r>
              <a:endParaRPr lang="zh-CN" altLang="en-US" sz="2000" b="1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284713" y="972579"/>
            <a:ext cx="4950817" cy="4686541"/>
            <a:chOff x="1852313" y="1622819"/>
            <a:chExt cx="4950817" cy="4686541"/>
          </a:xfrm>
        </p:grpSpPr>
        <p:sp>
          <p:nvSpPr>
            <p:cNvPr id="73" name="任意多边形 55"/>
            <p:cNvSpPr/>
            <p:nvPr/>
          </p:nvSpPr>
          <p:spPr>
            <a:xfrm>
              <a:off x="2965510" y="2017103"/>
              <a:ext cx="3657600" cy="4281714"/>
            </a:xfrm>
            <a:custGeom>
              <a:avLst/>
              <a:gdLst>
                <a:gd name="connsiteX0" fmla="*/ 0 w 3657600"/>
                <a:gd name="connsiteY0" fmla="*/ 4281714 h 4281714"/>
                <a:gd name="connsiteX1" fmla="*/ 711200 w 3657600"/>
                <a:gd name="connsiteY1" fmla="*/ 3860800 h 4281714"/>
                <a:gd name="connsiteX2" fmla="*/ 1538514 w 3657600"/>
                <a:gd name="connsiteY2" fmla="*/ 3860800 h 4281714"/>
                <a:gd name="connsiteX3" fmla="*/ 1741714 w 3657600"/>
                <a:gd name="connsiteY3" fmla="*/ 3454400 h 4281714"/>
                <a:gd name="connsiteX4" fmla="*/ 2322286 w 3657600"/>
                <a:gd name="connsiteY4" fmla="*/ 3091543 h 4281714"/>
                <a:gd name="connsiteX5" fmla="*/ 2148114 w 3657600"/>
                <a:gd name="connsiteY5" fmla="*/ 2409372 h 4281714"/>
                <a:gd name="connsiteX6" fmla="*/ 3193143 w 3657600"/>
                <a:gd name="connsiteY6" fmla="*/ 1756229 h 4281714"/>
                <a:gd name="connsiteX7" fmla="*/ 3164114 w 3657600"/>
                <a:gd name="connsiteY7" fmla="*/ 1103086 h 4281714"/>
                <a:gd name="connsiteX8" fmla="*/ 3657600 w 3657600"/>
                <a:gd name="connsiteY8" fmla="*/ 725714 h 4281714"/>
                <a:gd name="connsiteX9" fmla="*/ 3657600 w 3657600"/>
                <a:gd name="connsiteY9" fmla="*/ 0 h 42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7600" h="4281714">
                  <a:moveTo>
                    <a:pt x="0" y="4281714"/>
                  </a:moveTo>
                  <a:lnTo>
                    <a:pt x="711200" y="3860800"/>
                  </a:lnTo>
                  <a:lnTo>
                    <a:pt x="1538514" y="3860800"/>
                  </a:lnTo>
                  <a:lnTo>
                    <a:pt x="1741714" y="3454400"/>
                  </a:lnTo>
                  <a:lnTo>
                    <a:pt x="2322286" y="3091543"/>
                  </a:lnTo>
                  <a:lnTo>
                    <a:pt x="2148114" y="2409372"/>
                  </a:lnTo>
                  <a:lnTo>
                    <a:pt x="3193143" y="1756229"/>
                  </a:lnTo>
                  <a:lnTo>
                    <a:pt x="3164114" y="1103086"/>
                  </a:lnTo>
                  <a:lnTo>
                    <a:pt x="3657600" y="725714"/>
                  </a:lnTo>
                  <a:lnTo>
                    <a:pt x="365760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/>
            <p:cNvSpPr/>
            <p:nvPr/>
          </p:nvSpPr>
          <p:spPr>
            <a:xfrm>
              <a:off x="6443090" y="1622819"/>
              <a:ext cx="360040" cy="396044"/>
            </a:xfrm>
            <a:prstGeom prst="triangle">
              <a:avLst/>
            </a:prstGeom>
            <a:solidFill>
              <a:srgbClr val="1D9A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5" name="直接连接符 74"/>
            <p:cNvCxnSpPr>
              <a:stCxn id="73" idx="0"/>
            </p:cNvCxnSpPr>
            <p:nvPr/>
          </p:nvCxnSpPr>
          <p:spPr>
            <a:xfrm flipH="1">
              <a:off x="1852313" y="6298817"/>
              <a:ext cx="1113197" cy="1054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1558106" y="4891712"/>
            <a:ext cx="283206" cy="647720"/>
            <a:chOff x="2545557" y="3402727"/>
            <a:chExt cx="492125" cy="1125538"/>
          </a:xfrm>
          <a:solidFill>
            <a:srgbClr val="1D9A78"/>
          </a:solidFill>
        </p:grpSpPr>
        <p:sp>
          <p:nvSpPr>
            <p:cNvPr id="77" name="Oval 6"/>
            <p:cNvSpPr/>
            <p:nvPr/>
          </p:nvSpPr>
          <p:spPr>
            <a:xfrm flipH="1">
              <a:off x="2701132" y="3402727"/>
              <a:ext cx="187325" cy="1841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>
            <a:xfrm flipH="1">
              <a:off x="2545557" y="3628152"/>
              <a:ext cx="492125" cy="900113"/>
            </a:xfrm>
            <a:custGeom>
              <a:avLst/>
              <a:gdLst>
                <a:gd name="T0" fmla="*/ 87 w 155"/>
                <a:gd name="T1" fmla="*/ 1 h 283"/>
                <a:gd name="T2" fmla="*/ 64 w 155"/>
                <a:gd name="T3" fmla="*/ 2 h 283"/>
                <a:gd name="T4" fmla="*/ 4 w 155"/>
                <a:gd name="T5" fmla="*/ 107 h 283"/>
                <a:gd name="T6" fmla="*/ 33 w 155"/>
                <a:gd name="T7" fmla="*/ 107 h 283"/>
                <a:gd name="T8" fmla="*/ 41 w 155"/>
                <a:gd name="T9" fmla="*/ 51 h 283"/>
                <a:gd name="T10" fmla="*/ 41 w 155"/>
                <a:gd name="T11" fmla="*/ 112 h 283"/>
                <a:gd name="T12" fmla="*/ 41 w 155"/>
                <a:gd name="T13" fmla="*/ 114 h 283"/>
                <a:gd name="T14" fmla="*/ 41 w 155"/>
                <a:gd name="T15" fmla="*/ 115 h 283"/>
                <a:gd name="T16" fmla="*/ 39 w 155"/>
                <a:gd name="T17" fmla="*/ 261 h 283"/>
                <a:gd name="T18" fmla="*/ 72 w 155"/>
                <a:gd name="T19" fmla="*/ 261 h 283"/>
                <a:gd name="T20" fmla="*/ 74 w 155"/>
                <a:gd name="T21" fmla="*/ 147 h 283"/>
                <a:gd name="T22" fmla="*/ 79 w 155"/>
                <a:gd name="T23" fmla="*/ 147 h 283"/>
                <a:gd name="T24" fmla="*/ 81 w 155"/>
                <a:gd name="T25" fmla="*/ 261 h 283"/>
                <a:gd name="T26" fmla="*/ 115 w 155"/>
                <a:gd name="T27" fmla="*/ 261 h 283"/>
                <a:gd name="T28" fmla="*/ 113 w 155"/>
                <a:gd name="T29" fmla="*/ 115 h 283"/>
                <a:gd name="T30" fmla="*/ 112 w 155"/>
                <a:gd name="T31" fmla="*/ 111 h 283"/>
                <a:gd name="T32" fmla="*/ 111 w 155"/>
                <a:gd name="T33" fmla="*/ 47 h 283"/>
                <a:gd name="T34" fmla="*/ 121 w 155"/>
                <a:gd name="T35" fmla="*/ 107 h 283"/>
                <a:gd name="T36" fmla="*/ 150 w 155"/>
                <a:gd name="T37" fmla="*/ 107 h 283"/>
                <a:gd name="T38" fmla="*/ 87 w 155"/>
                <a:gd name="T39" fmla="*/ 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283">
                  <a:moveTo>
                    <a:pt x="87" y="1"/>
                  </a:moveTo>
                  <a:cubicBezTo>
                    <a:pt x="79" y="0"/>
                    <a:pt x="71" y="0"/>
                    <a:pt x="64" y="2"/>
                  </a:cubicBezTo>
                  <a:cubicBezTo>
                    <a:pt x="15" y="7"/>
                    <a:pt x="0" y="64"/>
                    <a:pt x="4" y="107"/>
                  </a:cubicBezTo>
                  <a:cubicBezTo>
                    <a:pt x="6" y="126"/>
                    <a:pt x="35" y="126"/>
                    <a:pt x="33" y="107"/>
                  </a:cubicBezTo>
                  <a:cubicBezTo>
                    <a:pt x="32" y="91"/>
                    <a:pt x="32" y="68"/>
                    <a:pt x="41" y="5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3"/>
                    <a:pt x="41" y="114"/>
                    <a:pt x="41" y="114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64"/>
                    <a:pt x="41" y="213"/>
                    <a:pt x="39" y="261"/>
                  </a:cubicBezTo>
                  <a:cubicBezTo>
                    <a:pt x="38" y="283"/>
                    <a:pt x="71" y="283"/>
                    <a:pt x="72" y="261"/>
                  </a:cubicBezTo>
                  <a:cubicBezTo>
                    <a:pt x="74" y="223"/>
                    <a:pt x="74" y="185"/>
                    <a:pt x="74" y="147"/>
                  </a:cubicBezTo>
                  <a:cubicBezTo>
                    <a:pt x="76" y="147"/>
                    <a:pt x="77" y="147"/>
                    <a:pt x="79" y="147"/>
                  </a:cubicBezTo>
                  <a:cubicBezTo>
                    <a:pt x="79" y="185"/>
                    <a:pt x="80" y="223"/>
                    <a:pt x="81" y="261"/>
                  </a:cubicBezTo>
                  <a:cubicBezTo>
                    <a:pt x="82" y="283"/>
                    <a:pt x="116" y="283"/>
                    <a:pt x="115" y="261"/>
                  </a:cubicBezTo>
                  <a:cubicBezTo>
                    <a:pt x="113" y="213"/>
                    <a:pt x="113" y="164"/>
                    <a:pt x="113" y="115"/>
                  </a:cubicBezTo>
                  <a:cubicBezTo>
                    <a:pt x="113" y="114"/>
                    <a:pt x="112" y="112"/>
                    <a:pt x="112" y="111"/>
                  </a:cubicBezTo>
                  <a:cubicBezTo>
                    <a:pt x="112" y="90"/>
                    <a:pt x="111" y="69"/>
                    <a:pt x="111" y="47"/>
                  </a:cubicBezTo>
                  <a:cubicBezTo>
                    <a:pt x="122" y="64"/>
                    <a:pt x="122" y="90"/>
                    <a:pt x="121" y="107"/>
                  </a:cubicBezTo>
                  <a:cubicBezTo>
                    <a:pt x="119" y="126"/>
                    <a:pt x="148" y="126"/>
                    <a:pt x="150" y="107"/>
                  </a:cubicBezTo>
                  <a:cubicBezTo>
                    <a:pt x="155" y="63"/>
                    <a:pt x="138" y="5"/>
                    <a:pt x="87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325371" y="5519358"/>
            <a:ext cx="268982" cy="268982"/>
            <a:chOff x="3174147" y="4549064"/>
            <a:chExt cx="268982" cy="268982"/>
          </a:xfrm>
        </p:grpSpPr>
        <p:sp>
          <p:nvSpPr>
            <p:cNvPr id="80" name="椭圆 79"/>
            <p:cNvSpPr/>
            <p:nvPr/>
          </p:nvSpPr>
          <p:spPr>
            <a:xfrm>
              <a:off x="3174147" y="4549064"/>
              <a:ext cx="268982" cy="2689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4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016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3200626" y="4575543"/>
              <a:ext cx="216024" cy="216024"/>
              <a:chOff x="2915816" y="4244222"/>
              <a:chExt cx="216024" cy="216024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3" name="矩形 82"/>
              <p:cNvSpPr/>
              <p:nvPr/>
            </p:nvSpPr>
            <p:spPr>
              <a:xfrm rot="5400000"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sp>
        <p:nvSpPr>
          <p:cNvPr id="84" name="TextBox 34"/>
          <p:cNvSpPr txBox="1"/>
          <p:nvPr/>
        </p:nvSpPr>
        <p:spPr>
          <a:xfrm>
            <a:off x="2624703" y="5888332"/>
            <a:ext cx="7057439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正文案例s正文案例正h文案例PPT超级市场案例PPT超级市场案例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2645023" y="5583607"/>
            <a:ext cx="6929196" cy="43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2021.XX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86" name="Freeform 8"/>
          <p:cNvSpPr/>
          <p:nvPr/>
        </p:nvSpPr>
        <p:spPr>
          <a:xfrm flipH="1">
            <a:off x="2806714" y="4475550"/>
            <a:ext cx="408365" cy="642238"/>
          </a:xfrm>
          <a:custGeom>
            <a:avLst/>
            <a:gdLst>
              <a:gd name="T0" fmla="*/ 3 w 223"/>
              <a:gd name="T1" fmla="*/ 196 h 351"/>
              <a:gd name="T2" fmla="*/ 10 w 223"/>
              <a:gd name="T3" fmla="*/ 177 h 351"/>
              <a:gd name="T4" fmla="*/ 53 w 223"/>
              <a:gd name="T5" fmla="*/ 157 h 351"/>
              <a:gd name="T6" fmla="*/ 76 w 223"/>
              <a:gd name="T7" fmla="*/ 97 h 351"/>
              <a:gd name="T8" fmla="*/ 90 w 223"/>
              <a:gd name="T9" fmla="*/ 88 h 351"/>
              <a:gd name="T10" fmla="*/ 90 w 223"/>
              <a:gd name="T11" fmla="*/ 88 h 351"/>
              <a:gd name="T12" fmla="*/ 119 w 223"/>
              <a:gd name="T13" fmla="*/ 88 h 351"/>
              <a:gd name="T14" fmla="*/ 119 w 223"/>
              <a:gd name="T15" fmla="*/ 88 h 351"/>
              <a:gd name="T16" fmla="*/ 125 w 223"/>
              <a:gd name="T17" fmla="*/ 89 h 351"/>
              <a:gd name="T18" fmla="*/ 184 w 223"/>
              <a:gd name="T19" fmla="*/ 118 h 351"/>
              <a:gd name="T20" fmla="*/ 190 w 223"/>
              <a:gd name="T21" fmla="*/ 123 h 351"/>
              <a:gd name="T22" fmla="*/ 219 w 223"/>
              <a:gd name="T23" fmla="*/ 167 h 351"/>
              <a:gd name="T24" fmla="*/ 215 w 223"/>
              <a:gd name="T25" fmla="*/ 187 h 351"/>
              <a:gd name="T26" fmla="*/ 207 w 223"/>
              <a:gd name="T27" fmla="*/ 190 h 351"/>
              <a:gd name="T28" fmla="*/ 195 w 223"/>
              <a:gd name="T29" fmla="*/ 183 h 351"/>
              <a:gd name="T30" fmla="*/ 167 w 223"/>
              <a:gd name="T31" fmla="*/ 143 h 351"/>
              <a:gd name="T32" fmla="*/ 134 w 223"/>
              <a:gd name="T33" fmla="*/ 126 h 351"/>
              <a:gd name="T34" fmla="*/ 135 w 223"/>
              <a:gd name="T35" fmla="*/ 131 h 351"/>
              <a:gd name="T36" fmla="*/ 148 w 223"/>
              <a:gd name="T37" fmla="*/ 190 h 351"/>
              <a:gd name="T38" fmla="*/ 138 w 223"/>
              <a:gd name="T39" fmla="*/ 222 h 351"/>
              <a:gd name="T40" fmla="*/ 87 w 223"/>
              <a:gd name="T41" fmla="*/ 273 h 351"/>
              <a:gd name="T42" fmla="*/ 59 w 223"/>
              <a:gd name="T43" fmla="*/ 342 h 351"/>
              <a:gd name="T44" fmla="*/ 46 w 223"/>
              <a:gd name="T45" fmla="*/ 351 h 351"/>
              <a:gd name="T46" fmla="*/ 40 w 223"/>
              <a:gd name="T47" fmla="*/ 350 h 351"/>
              <a:gd name="T48" fmla="*/ 32 w 223"/>
              <a:gd name="T49" fmla="*/ 331 h 351"/>
              <a:gd name="T50" fmla="*/ 61 w 223"/>
              <a:gd name="T51" fmla="*/ 258 h 351"/>
              <a:gd name="T52" fmla="*/ 63 w 223"/>
              <a:gd name="T53" fmla="*/ 254 h 351"/>
              <a:gd name="T54" fmla="*/ 72 w 223"/>
              <a:gd name="T55" fmla="*/ 242 h 351"/>
              <a:gd name="T56" fmla="*/ 97 w 223"/>
              <a:gd name="T57" fmla="*/ 203 h 351"/>
              <a:gd name="T58" fmla="*/ 86 w 223"/>
              <a:gd name="T59" fmla="*/ 152 h 351"/>
              <a:gd name="T60" fmla="*/ 78 w 223"/>
              <a:gd name="T61" fmla="*/ 173 h 351"/>
              <a:gd name="T62" fmla="*/ 71 w 223"/>
              <a:gd name="T63" fmla="*/ 181 h 351"/>
              <a:gd name="T64" fmla="*/ 22 w 223"/>
              <a:gd name="T65" fmla="*/ 203 h 351"/>
              <a:gd name="T66" fmla="*/ 16 w 223"/>
              <a:gd name="T67" fmla="*/ 205 h 351"/>
              <a:gd name="T68" fmla="*/ 3 w 223"/>
              <a:gd name="T69" fmla="*/ 196 h 351"/>
              <a:gd name="T70" fmla="*/ 82 w 223"/>
              <a:gd name="T71" fmla="*/ 73 h 351"/>
              <a:gd name="T72" fmla="*/ 119 w 223"/>
              <a:gd name="T73" fmla="*/ 36 h 351"/>
              <a:gd name="T74" fmla="*/ 82 w 223"/>
              <a:gd name="T75" fmla="*/ 0 h 351"/>
              <a:gd name="T76" fmla="*/ 46 w 223"/>
              <a:gd name="T77" fmla="*/ 36 h 351"/>
              <a:gd name="T78" fmla="*/ 82 w 223"/>
              <a:gd name="T79" fmla="*/ 73 h 351"/>
              <a:gd name="T80" fmla="*/ 153 w 223"/>
              <a:gd name="T81" fmla="*/ 225 h 351"/>
              <a:gd name="T82" fmla="*/ 147 w 223"/>
              <a:gd name="T83" fmla="*/ 232 h 351"/>
              <a:gd name="T84" fmla="*/ 123 w 223"/>
              <a:gd name="T85" fmla="*/ 256 h 351"/>
              <a:gd name="T86" fmla="*/ 133 w 223"/>
              <a:gd name="T87" fmla="*/ 281 h 351"/>
              <a:gd name="T88" fmla="*/ 138 w 223"/>
              <a:gd name="T89" fmla="*/ 288 h 351"/>
              <a:gd name="T90" fmla="*/ 180 w 223"/>
              <a:gd name="T91" fmla="*/ 345 h 351"/>
              <a:gd name="T92" fmla="*/ 192 w 223"/>
              <a:gd name="T93" fmla="*/ 351 h 351"/>
              <a:gd name="T94" fmla="*/ 201 w 223"/>
              <a:gd name="T95" fmla="*/ 348 h 351"/>
              <a:gd name="T96" fmla="*/ 204 w 223"/>
              <a:gd name="T97" fmla="*/ 328 h 351"/>
              <a:gd name="T98" fmla="*/ 162 w 223"/>
              <a:gd name="T99" fmla="*/ 272 h 351"/>
              <a:gd name="T100" fmla="*/ 153 w 223"/>
              <a:gd name="T101" fmla="*/ 22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3" h="351">
                <a:moveTo>
                  <a:pt x="3" y="196"/>
                </a:moveTo>
                <a:cubicBezTo>
                  <a:pt x="0" y="189"/>
                  <a:pt x="3" y="180"/>
                  <a:pt x="10" y="177"/>
                </a:cubicBezTo>
                <a:cubicBezTo>
                  <a:pt x="53" y="157"/>
                  <a:pt x="53" y="157"/>
                  <a:pt x="53" y="157"/>
                </a:cubicBezTo>
                <a:cubicBezTo>
                  <a:pt x="76" y="97"/>
                  <a:pt x="76" y="97"/>
                  <a:pt x="76" y="97"/>
                </a:cubicBezTo>
                <a:cubicBezTo>
                  <a:pt x="78" y="91"/>
                  <a:pt x="84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21" y="88"/>
                  <a:pt x="123" y="88"/>
                  <a:pt x="125" y="89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6" y="119"/>
                  <a:pt x="188" y="121"/>
                  <a:pt x="190" y="123"/>
                </a:cubicBezTo>
                <a:cubicBezTo>
                  <a:pt x="219" y="167"/>
                  <a:pt x="219" y="167"/>
                  <a:pt x="219" y="167"/>
                </a:cubicBezTo>
                <a:cubicBezTo>
                  <a:pt x="223" y="174"/>
                  <a:pt x="222" y="183"/>
                  <a:pt x="215" y="187"/>
                </a:cubicBezTo>
                <a:cubicBezTo>
                  <a:pt x="212" y="189"/>
                  <a:pt x="209" y="190"/>
                  <a:pt x="207" y="190"/>
                </a:cubicBezTo>
                <a:cubicBezTo>
                  <a:pt x="202" y="190"/>
                  <a:pt x="197" y="188"/>
                  <a:pt x="195" y="18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34" y="126"/>
                  <a:pt x="134" y="126"/>
                  <a:pt x="134" y="126"/>
                </a:cubicBezTo>
                <a:cubicBezTo>
                  <a:pt x="135" y="129"/>
                  <a:pt x="135" y="131"/>
                  <a:pt x="135" y="131"/>
                </a:cubicBezTo>
                <a:cubicBezTo>
                  <a:pt x="139" y="153"/>
                  <a:pt x="145" y="181"/>
                  <a:pt x="148" y="190"/>
                </a:cubicBezTo>
                <a:cubicBezTo>
                  <a:pt x="153" y="210"/>
                  <a:pt x="138" y="222"/>
                  <a:pt x="138" y="222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59" y="342"/>
                  <a:pt x="59" y="342"/>
                  <a:pt x="59" y="342"/>
                </a:cubicBezTo>
                <a:cubicBezTo>
                  <a:pt x="57" y="348"/>
                  <a:pt x="52" y="351"/>
                  <a:pt x="46" y="351"/>
                </a:cubicBezTo>
                <a:cubicBezTo>
                  <a:pt x="44" y="351"/>
                  <a:pt x="42" y="351"/>
                  <a:pt x="40" y="350"/>
                </a:cubicBezTo>
                <a:cubicBezTo>
                  <a:pt x="33" y="347"/>
                  <a:pt x="29" y="338"/>
                  <a:pt x="32" y="331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2" y="256"/>
                  <a:pt x="62" y="255"/>
                  <a:pt x="63" y="254"/>
                </a:cubicBezTo>
                <a:cubicBezTo>
                  <a:pt x="72" y="242"/>
                  <a:pt x="72" y="242"/>
                  <a:pt x="72" y="242"/>
                </a:cubicBezTo>
                <a:cubicBezTo>
                  <a:pt x="97" y="203"/>
                  <a:pt x="97" y="203"/>
                  <a:pt x="97" y="203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77" y="177"/>
                  <a:pt x="74" y="180"/>
                  <a:pt x="71" y="181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0" y="204"/>
                  <a:pt x="18" y="205"/>
                  <a:pt x="16" y="205"/>
                </a:cubicBezTo>
                <a:cubicBezTo>
                  <a:pt x="11" y="205"/>
                  <a:pt x="6" y="201"/>
                  <a:pt x="3" y="196"/>
                </a:cubicBezTo>
                <a:moveTo>
                  <a:pt x="82" y="73"/>
                </a:moveTo>
                <a:cubicBezTo>
                  <a:pt x="102" y="73"/>
                  <a:pt x="119" y="56"/>
                  <a:pt x="119" y="36"/>
                </a:cubicBezTo>
                <a:cubicBezTo>
                  <a:pt x="119" y="16"/>
                  <a:pt x="102" y="0"/>
                  <a:pt x="82" y="0"/>
                </a:cubicBezTo>
                <a:cubicBezTo>
                  <a:pt x="62" y="0"/>
                  <a:pt x="46" y="16"/>
                  <a:pt x="46" y="36"/>
                </a:cubicBezTo>
                <a:cubicBezTo>
                  <a:pt x="46" y="56"/>
                  <a:pt x="62" y="73"/>
                  <a:pt x="82" y="73"/>
                </a:cubicBezTo>
                <a:moveTo>
                  <a:pt x="153" y="225"/>
                </a:moveTo>
                <a:cubicBezTo>
                  <a:pt x="151" y="228"/>
                  <a:pt x="148" y="231"/>
                  <a:pt x="147" y="232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4" y="284"/>
                  <a:pt x="136" y="286"/>
                  <a:pt x="138" y="288"/>
                </a:cubicBezTo>
                <a:cubicBezTo>
                  <a:pt x="180" y="345"/>
                  <a:pt x="180" y="345"/>
                  <a:pt x="180" y="345"/>
                </a:cubicBezTo>
                <a:cubicBezTo>
                  <a:pt x="183" y="349"/>
                  <a:pt x="188" y="351"/>
                  <a:pt x="192" y="351"/>
                </a:cubicBezTo>
                <a:cubicBezTo>
                  <a:pt x="195" y="351"/>
                  <a:pt x="198" y="350"/>
                  <a:pt x="201" y="348"/>
                </a:cubicBezTo>
                <a:cubicBezTo>
                  <a:pt x="207" y="343"/>
                  <a:pt x="209" y="334"/>
                  <a:pt x="204" y="328"/>
                </a:cubicBezTo>
                <a:cubicBezTo>
                  <a:pt x="162" y="272"/>
                  <a:pt x="162" y="272"/>
                  <a:pt x="162" y="272"/>
                </a:cubicBezTo>
                <a:lnTo>
                  <a:pt x="153" y="225"/>
                </a:lnTo>
                <a:close/>
              </a:path>
            </a:pathLst>
          </a:custGeom>
          <a:solidFill>
            <a:srgbClr val="1D9A7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799618" y="4997686"/>
            <a:ext cx="268982" cy="268982"/>
            <a:chOff x="3174147" y="4549064"/>
            <a:chExt cx="268982" cy="268982"/>
          </a:xfrm>
        </p:grpSpPr>
        <p:sp>
          <p:nvSpPr>
            <p:cNvPr id="88" name="椭圆 87"/>
            <p:cNvSpPr/>
            <p:nvPr/>
          </p:nvSpPr>
          <p:spPr>
            <a:xfrm>
              <a:off x="3174147" y="4549064"/>
              <a:ext cx="268982" cy="2689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4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016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3200626" y="4575543"/>
              <a:ext cx="216024" cy="216024"/>
              <a:chOff x="2915816" y="4244222"/>
              <a:chExt cx="216024" cy="216024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1" name="矩形 90"/>
              <p:cNvSpPr/>
              <p:nvPr/>
            </p:nvSpPr>
            <p:spPr>
              <a:xfrm rot="5400000"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sp>
        <p:nvSpPr>
          <p:cNvPr id="92" name="TextBox 34"/>
          <p:cNvSpPr txBox="1"/>
          <p:nvPr/>
        </p:nvSpPr>
        <p:spPr>
          <a:xfrm>
            <a:off x="4127657" y="5115289"/>
            <a:ext cx="6306341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PPT超级市场fh案例PPT超级市场案例PPT超级市场案例正文案例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TextBox 23"/>
          <p:cNvSpPr txBox="1"/>
          <p:nvPr/>
        </p:nvSpPr>
        <p:spPr>
          <a:xfrm>
            <a:off x="4147977" y="4810563"/>
            <a:ext cx="6285999" cy="43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2021.XX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3911249" y="3956907"/>
            <a:ext cx="603869" cy="539919"/>
            <a:chOff x="7352507" y="1407239"/>
            <a:chExt cx="1049338" cy="938213"/>
          </a:xfrm>
          <a:solidFill>
            <a:srgbClr val="1D9A78"/>
          </a:solidFill>
        </p:grpSpPr>
        <p:sp>
          <p:nvSpPr>
            <p:cNvPr id="95" name="Freeform 12"/>
            <p:cNvSpPr/>
            <p:nvPr/>
          </p:nvSpPr>
          <p:spPr>
            <a:xfrm flipH="1">
              <a:off x="7352507" y="1948577"/>
              <a:ext cx="409575" cy="250825"/>
            </a:xfrm>
            <a:custGeom>
              <a:avLst/>
              <a:gdLst>
                <a:gd name="T0" fmla="*/ 52 w 129"/>
                <a:gd name="T1" fmla="*/ 35 h 79"/>
                <a:gd name="T2" fmla="*/ 24 w 129"/>
                <a:gd name="T3" fmla="*/ 0 h 79"/>
                <a:gd name="T4" fmla="*/ 10 w 129"/>
                <a:gd name="T5" fmla="*/ 18 h 79"/>
                <a:gd name="T6" fmla="*/ 0 w 129"/>
                <a:gd name="T7" fmla="*/ 23 h 79"/>
                <a:gd name="T8" fmla="*/ 29 w 129"/>
                <a:gd name="T9" fmla="*/ 60 h 79"/>
                <a:gd name="T10" fmla="*/ 39 w 129"/>
                <a:gd name="T11" fmla="*/ 66 h 79"/>
                <a:gd name="T12" fmla="*/ 107 w 129"/>
                <a:gd name="T13" fmla="*/ 79 h 79"/>
                <a:gd name="T14" fmla="*/ 111 w 129"/>
                <a:gd name="T15" fmla="*/ 79 h 79"/>
                <a:gd name="T16" fmla="*/ 127 w 129"/>
                <a:gd name="T17" fmla="*/ 66 h 79"/>
                <a:gd name="T18" fmla="*/ 114 w 129"/>
                <a:gd name="T19" fmla="*/ 47 h 79"/>
                <a:gd name="T20" fmla="*/ 52 w 129"/>
                <a:gd name="T21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9">
                  <a:moveTo>
                    <a:pt x="52" y="3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8"/>
                    <a:pt x="17" y="14"/>
                    <a:pt x="1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2" y="63"/>
                    <a:pt x="35" y="65"/>
                    <a:pt x="39" y="66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10" y="79"/>
                    <a:pt x="111" y="79"/>
                  </a:cubicBezTo>
                  <a:cubicBezTo>
                    <a:pt x="118" y="79"/>
                    <a:pt x="125" y="74"/>
                    <a:pt x="127" y="66"/>
                  </a:cubicBezTo>
                  <a:cubicBezTo>
                    <a:pt x="129" y="57"/>
                    <a:pt x="123" y="48"/>
                    <a:pt x="114" y="47"/>
                  </a:cubicBezTo>
                  <a:lnTo>
                    <a:pt x="52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Oval 13"/>
            <p:cNvSpPr/>
            <p:nvPr/>
          </p:nvSpPr>
          <p:spPr>
            <a:xfrm flipH="1">
              <a:off x="8057357" y="1407239"/>
              <a:ext cx="230188" cy="23177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Freeform 14"/>
            <p:cNvSpPr/>
            <p:nvPr/>
          </p:nvSpPr>
          <p:spPr>
            <a:xfrm flipH="1">
              <a:off x="7628732" y="1477089"/>
              <a:ext cx="773113" cy="868363"/>
            </a:xfrm>
            <a:custGeom>
              <a:avLst/>
              <a:gdLst>
                <a:gd name="T0" fmla="*/ 151 w 243"/>
                <a:gd name="T1" fmla="*/ 5 h 273"/>
                <a:gd name="T2" fmla="*/ 60 w 243"/>
                <a:gd name="T3" fmla="*/ 92 h 273"/>
                <a:gd name="T4" fmla="*/ 29 w 243"/>
                <a:gd name="T5" fmla="*/ 64 h 273"/>
                <a:gd name="T6" fmla="*/ 18 w 243"/>
                <a:gd name="T7" fmla="*/ 59 h 273"/>
                <a:gd name="T8" fmla="*/ 6 w 243"/>
                <a:gd name="T9" fmla="*/ 64 h 273"/>
                <a:gd name="T10" fmla="*/ 7 w 243"/>
                <a:gd name="T11" fmla="*/ 87 h 273"/>
                <a:gd name="T12" fmla="*/ 48 w 243"/>
                <a:gd name="T13" fmla="*/ 126 h 273"/>
                <a:gd name="T14" fmla="*/ 59 w 243"/>
                <a:gd name="T15" fmla="*/ 130 h 273"/>
                <a:gd name="T16" fmla="*/ 70 w 243"/>
                <a:gd name="T17" fmla="*/ 126 h 273"/>
                <a:gd name="T18" fmla="*/ 106 w 243"/>
                <a:gd name="T19" fmla="*/ 95 h 273"/>
                <a:gd name="T20" fmla="*/ 154 w 243"/>
                <a:gd name="T21" fmla="*/ 147 h 273"/>
                <a:gd name="T22" fmla="*/ 108 w 243"/>
                <a:gd name="T23" fmla="*/ 170 h 273"/>
                <a:gd name="T24" fmla="*/ 100 w 243"/>
                <a:gd name="T25" fmla="*/ 180 h 273"/>
                <a:gd name="T26" fmla="*/ 101 w 243"/>
                <a:gd name="T27" fmla="*/ 193 h 273"/>
                <a:gd name="T28" fmla="*/ 146 w 243"/>
                <a:gd name="T29" fmla="*/ 265 h 273"/>
                <a:gd name="T30" fmla="*/ 160 w 243"/>
                <a:gd name="T31" fmla="*/ 273 h 273"/>
                <a:gd name="T32" fmla="*/ 169 w 243"/>
                <a:gd name="T33" fmla="*/ 270 h 273"/>
                <a:gd name="T34" fmla="*/ 174 w 243"/>
                <a:gd name="T35" fmla="*/ 248 h 273"/>
                <a:gd name="T36" fmla="*/ 139 w 243"/>
                <a:gd name="T37" fmla="*/ 191 h 273"/>
                <a:gd name="T38" fmla="*/ 195 w 243"/>
                <a:gd name="T39" fmla="*/ 163 h 273"/>
                <a:gd name="T40" fmla="*/ 206 w 243"/>
                <a:gd name="T41" fmla="*/ 157 h 273"/>
                <a:gd name="T42" fmla="*/ 211 w 243"/>
                <a:gd name="T43" fmla="*/ 131 h 273"/>
                <a:gd name="T44" fmla="*/ 210 w 243"/>
                <a:gd name="T45" fmla="*/ 130 h 273"/>
                <a:gd name="T46" fmla="*/ 145 w 243"/>
                <a:gd name="T47" fmla="*/ 60 h 273"/>
                <a:gd name="T48" fmla="*/ 169 w 243"/>
                <a:gd name="T49" fmla="*/ 34 h 273"/>
                <a:gd name="T50" fmla="*/ 222 w 243"/>
                <a:gd name="T51" fmla="*/ 46 h 273"/>
                <a:gd name="T52" fmla="*/ 225 w 243"/>
                <a:gd name="T53" fmla="*/ 47 h 273"/>
                <a:gd name="T54" fmla="*/ 241 w 243"/>
                <a:gd name="T55" fmla="*/ 34 h 273"/>
                <a:gd name="T56" fmla="*/ 229 w 243"/>
                <a:gd name="T57" fmla="*/ 15 h 273"/>
                <a:gd name="T58" fmla="*/ 167 w 243"/>
                <a:gd name="T59" fmla="*/ 0 h 273"/>
                <a:gd name="T60" fmla="*/ 162 w 243"/>
                <a:gd name="T61" fmla="*/ 0 h 273"/>
                <a:gd name="T62" fmla="*/ 151 w 243"/>
                <a:gd name="T63" fmla="*/ 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273">
                  <a:moveTo>
                    <a:pt x="151" y="5"/>
                  </a:moveTo>
                  <a:cubicBezTo>
                    <a:pt x="137" y="19"/>
                    <a:pt x="60" y="92"/>
                    <a:pt x="60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1"/>
                    <a:pt x="22" y="59"/>
                    <a:pt x="18" y="59"/>
                  </a:cubicBezTo>
                  <a:cubicBezTo>
                    <a:pt x="13" y="59"/>
                    <a:pt x="9" y="61"/>
                    <a:pt x="6" y="64"/>
                  </a:cubicBezTo>
                  <a:cubicBezTo>
                    <a:pt x="0" y="71"/>
                    <a:pt x="0" y="81"/>
                    <a:pt x="7" y="87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51" y="128"/>
                    <a:pt x="55" y="130"/>
                    <a:pt x="59" y="130"/>
                  </a:cubicBezTo>
                  <a:cubicBezTo>
                    <a:pt x="63" y="130"/>
                    <a:pt x="67" y="129"/>
                    <a:pt x="70" y="126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4" y="172"/>
                    <a:pt x="101" y="176"/>
                    <a:pt x="100" y="180"/>
                  </a:cubicBezTo>
                  <a:cubicBezTo>
                    <a:pt x="98" y="185"/>
                    <a:pt x="99" y="189"/>
                    <a:pt x="101" y="193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9" y="270"/>
                    <a:pt x="154" y="273"/>
                    <a:pt x="160" y="273"/>
                  </a:cubicBezTo>
                  <a:cubicBezTo>
                    <a:pt x="163" y="273"/>
                    <a:pt x="166" y="272"/>
                    <a:pt x="169" y="270"/>
                  </a:cubicBezTo>
                  <a:cubicBezTo>
                    <a:pt x="176" y="266"/>
                    <a:pt x="179" y="255"/>
                    <a:pt x="174" y="248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16" y="152"/>
                    <a:pt x="218" y="139"/>
                    <a:pt x="211" y="131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189" y="106"/>
                    <a:pt x="167" y="83"/>
                    <a:pt x="145" y="60"/>
                  </a:cubicBezTo>
                  <a:cubicBezTo>
                    <a:pt x="148" y="56"/>
                    <a:pt x="165" y="38"/>
                    <a:pt x="169" y="34"/>
                  </a:cubicBezTo>
                  <a:cubicBezTo>
                    <a:pt x="222" y="46"/>
                    <a:pt x="222" y="46"/>
                    <a:pt x="222" y="46"/>
                  </a:cubicBezTo>
                  <a:cubicBezTo>
                    <a:pt x="223" y="47"/>
                    <a:pt x="224" y="47"/>
                    <a:pt x="225" y="47"/>
                  </a:cubicBezTo>
                  <a:cubicBezTo>
                    <a:pt x="233" y="47"/>
                    <a:pt x="239" y="42"/>
                    <a:pt x="241" y="34"/>
                  </a:cubicBezTo>
                  <a:cubicBezTo>
                    <a:pt x="243" y="26"/>
                    <a:pt x="238" y="17"/>
                    <a:pt x="229" y="1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5" y="0"/>
                    <a:pt x="164" y="0"/>
                    <a:pt x="162" y="0"/>
                  </a:cubicBezTo>
                  <a:cubicBezTo>
                    <a:pt x="158" y="0"/>
                    <a:pt x="155" y="1"/>
                    <a:pt x="151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416961" y="3590765"/>
            <a:ext cx="268982" cy="268982"/>
            <a:chOff x="3174147" y="4549064"/>
            <a:chExt cx="268982" cy="268982"/>
          </a:xfrm>
        </p:grpSpPr>
        <p:sp>
          <p:nvSpPr>
            <p:cNvPr id="99" name="椭圆 98"/>
            <p:cNvSpPr/>
            <p:nvPr/>
          </p:nvSpPr>
          <p:spPr>
            <a:xfrm>
              <a:off x="3174147" y="4549064"/>
              <a:ext cx="268982" cy="2689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4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016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3200626" y="4575543"/>
              <a:ext cx="216024" cy="216024"/>
              <a:chOff x="2915816" y="4244222"/>
              <a:chExt cx="216024" cy="216024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2" name="矩形 101"/>
              <p:cNvSpPr/>
              <p:nvPr/>
            </p:nvSpPr>
            <p:spPr>
              <a:xfrm rot="5400000"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sp>
        <p:nvSpPr>
          <p:cNvPr id="103" name="TextBox 34"/>
          <p:cNvSpPr txBox="1"/>
          <p:nvPr/>
        </p:nvSpPr>
        <p:spPr>
          <a:xfrm>
            <a:off x="4832419" y="3827124"/>
            <a:ext cx="5143363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PPT超级市场案例正文案dfgs例PPT超级市场案例PPT超级市场案例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4" name="TextBox 23"/>
          <p:cNvSpPr txBox="1"/>
          <p:nvPr/>
        </p:nvSpPr>
        <p:spPr>
          <a:xfrm>
            <a:off x="4852739" y="3522398"/>
            <a:ext cx="6032249" cy="43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2021.XX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4748802" y="2663793"/>
            <a:ext cx="422982" cy="607523"/>
            <a:chOff x="9462295" y="-335836"/>
            <a:chExt cx="735013" cy="1055688"/>
          </a:xfrm>
          <a:solidFill>
            <a:srgbClr val="1D9A78"/>
          </a:solidFill>
        </p:grpSpPr>
        <p:sp>
          <p:nvSpPr>
            <p:cNvPr id="106" name="Freeform 15"/>
            <p:cNvSpPr/>
            <p:nvPr/>
          </p:nvSpPr>
          <p:spPr>
            <a:xfrm flipH="1">
              <a:off x="9708357" y="-307261"/>
              <a:ext cx="244475" cy="241300"/>
            </a:xfrm>
            <a:custGeom>
              <a:avLst/>
              <a:gdLst>
                <a:gd name="T0" fmla="*/ 39 w 77"/>
                <a:gd name="T1" fmla="*/ 76 h 76"/>
                <a:gd name="T2" fmla="*/ 52 w 77"/>
                <a:gd name="T3" fmla="*/ 74 h 76"/>
                <a:gd name="T4" fmla="*/ 73 w 77"/>
                <a:gd name="T5" fmla="*/ 53 h 76"/>
                <a:gd name="T6" fmla="*/ 72 w 77"/>
                <a:gd name="T7" fmla="*/ 22 h 76"/>
                <a:gd name="T8" fmla="*/ 48 w 77"/>
                <a:gd name="T9" fmla="*/ 3 h 76"/>
                <a:gd name="T10" fmla="*/ 17 w 77"/>
                <a:gd name="T11" fmla="*/ 8 h 76"/>
                <a:gd name="T12" fmla="*/ 2 w 77"/>
                <a:gd name="T13" fmla="*/ 34 h 76"/>
                <a:gd name="T14" fmla="*/ 11 w 77"/>
                <a:gd name="T15" fmla="*/ 64 h 76"/>
                <a:gd name="T16" fmla="*/ 39 w 77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6">
                  <a:moveTo>
                    <a:pt x="39" y="76"/>
                  </a:moveTo>
                  <a:cubicBezTo>
                    <a:pt x="43" y="76"/>
                    <a:pt x="48" y="75"/>
                    <a:pt x="52" y="74"/>
                  </a:cubicBezTo>
                  <a:cubicBezTo>
                    <a:pt x="62" y="70"/>
                    <a:pt x="69" y="62"/>
                    <a:pt x="73" y="53"/>
                  </a:cubicBezTo>
                  <a:cubicBezTo>
                    <a:pt x="77" y="43"/>
                    <a:pt x="77" y="31"/>
                    <a:pt x="72" y="22"/>
                  </a:cubicBezTo>
                  <a:cubicBezTo>
                    <a:pt x="67" y="12"/>
                    <a:pt x="58" y="5"/>
                    <a:pt x="48" y="3"/>
                  </a:cubicBezTo>
                  <a:cubicBezTo>
                    <a:pt x="38" y="0"/>
                    <a:pt x="26" y="2"/>
                    <a:pt x="17" y="8"/>
                  </a:cubicBezTo>
                  <a:cubicBezTo>
                    <a:pt x="9" y="14"/>
                    <a:pt x="3" y="24"/>
                    <a:pt x="2" y="34"/>
                  </a:cubicBezTo>
                  <a:cubicBezTo>
                    <a:pt x="0" y="45"/>
                    <a:pt x="4" y="56"/>
                    <a:pt x="11" y="64"/>
                  </a:cubicBezTo>
                  <a:cubicBezTo>
                    <a:pt x="18" y="71"/>
                    <a:pt x="28" y="76"/>
                    <a:pt x="39" y="7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Freeform 16"/>
            <p:cNvSpPr/>
            <p:nvPr/>
          </p:nvSpPr>
          <p:spPr>
            <a:xfrm flipH="1">
              <a:off x="9462295" y="-335836"/>
              <a:ext cx="735013" cy="1055688"/>
            </a:xfrm>
            <a:custGeom>
              <a:avLst/>
              <a:gdLst>
                <a:gd name="T0" fmla="*/ 7 w 231"/>
                <a:gd name="T1" fmla="*/ 4 h 332"/>
                <a:gd name="T2" fmla="*/ 7 w 231"/>
                <a:gd name="T3" fmla="*/ 4 h 332"/>
                <a:gd name="T4" fmla="*/ 3 w 231"/>
                <a:gd name="T5" fmla="*/ 21 h 332"/>
                <a:gd name="T6" fmla="*/ 50 w 231"/>
                <a:gd name="T7" fmla="*/ 108 h 332"/>
                <a:gd name="T8" fmla="*/ 43 w 231"/>
                <a:gd name="T9" fmla="*/ 121 h 332"/>
                <a:gd name="T10" fmla="*/ 29 w 231"/>
                <a:gd name="T11" fmla="*/ 172 h 332"/>
                <a:gd name="T12" fmla="*/ 25 w 231"/>
                <a:gd name="T13" fmla="*/ 197 h 332"/>
                <a:gd name="T14" fmla="*/ 24 w 231"/>
                <a:gd name="T15" fmla="*/ 208 h 332"/>
                <a:gd name="T16" fmla="*/ 24 w 231"/>
                <a:gd name="T17" fmla="*/ 219 h 332"/>
                <a:gd name="T18" fmla="*/ 23 w 231"/>
                <a:gd name="T19" fmla="*/ 222 h 332"/>
                <a:gd name="T20" fmla="*/ 17 w 231"/>
                <a:gd name="T21" fmla="*/ 238 h 332"/>
                <a:gd name="T22" fmla="*/ 10 w 231"/>
                <a:gd name="T23" fmla="*/ 264 h 332"/>
                <a:gd name="T24" fmla="*/ 6 w 231"/>
                <a:gd name="T25" fmla="*/ 312 h 332"/>
                <a:gd name="T26" fmla="*/ 21 w 231"/>
                <a:gd name="T27" fmla="*/ 327 h 332"/>
                <a:gd name="T28" fmla="*/ 31 w 231"/>
                <a:gd name="T29" fmla="*/ 326 h 332"/>
                <a:gd name="T30" fmla="*/ 48 w 231"/>
                <a:gd name="T31" fmla="*/ 315 h 332"/>
                <a:gd name="T32" fmla="*/ 57 w 231"/>
                <a:gd name="T33" fmla="*/ 300 h 332"/>
                <a:gd name="T34" fmla="*/ 48 w 231"/>
                <a:gd name="T35" fmla="*/ 279 h 332"/>
                <a:gd name="T36" fmla="*/ 59 w 231"/>
                <a:gd name="T37" fmla="*/ 255 h 332"/>
                <a:gd name="T38" fmla="*/ 65 w 231"/>
                <a:gd name="T39" fmla="*/ 256 h 332"/>
                <a:gd name="T40" fmla="*/ 69 w 231"/>
                <a:gd name="T41" fmla="*/ 272 h 332"/>
                <a:gd name="T42" fmla="*/ 76 w 231"/>
                <a:gd name="T43" fmla="*/ 296 h 332"/>
                <a:gd name="T44" fmla="*/ 81 w 231"/>
                <a:gd name="T45" fmla="*/ 308 h 332"/>
                <a:gd name="T46" fmla="*/ 85 w 231"/>
                <a:gd name="T47" fmla="*/ 313 h 332"/>
                <a:gd name="T48" fmla="*/ 87 w 231"/>
                <a:gd name="T49" fmla="*/ 316 h 332"/>
                <a:gd name="T50" fmla="*/ 87 w 231"/>
                <a:gd name="T51" fmla="*/ 316 h 332"/>
                <a:gd name="T52" fmla="*/ 87 w 231"/>
                <a:gd name="T53" fmla="*/ 316 h 332"/>
                <a:gd name="T54" fmla="*/ 91 w 231"/>
                <a:gd name="T55" fmla="*/ 321 h 332"/>
                <a:gd name="T56" fmla="*/ 112 w 231"/>
                <a:gd name="T57" fmla="*/ 331 h 332"/>
                <a:gd name="T58" fmla="*/ 136 w 231"/>
                <a:gd name="T59" fmla="*/ 330 h 332"/>
                <a:gd name="T60" fmla="*/ 176 w 231"/>
                <a:gd name="T61" fmla="*/ 314 h 332"/>
                <a:gd name="T62" fmla="*/ 184 w 231"/>
                <a:gd name="T63" fmla="*/ 304 h 332"/>
                <a:gd name="T64" fmla="*/ 178 w 231"/>
                <a:gd name="T65" fmla="*/ 287 h 332"/>
                <a:gd name="T66" fmla="*/ 170 w 231"/>
                <a:gd name="T67" fmla="*/ 284 h 332"/>
                <a:gd name="T68" fmla="*/ 165 w 231"/>
                <a:gd name="T69" fmla="*/ 284 h 332"/>
                <a:gd name="T70" fmla="*/ 161 w 231"/>
                <a:gd name="T71" fmla="*/ 286 h 332"/>
                <a:gd name="T72" fmla="*/ 153 w 231"/>
                <a:gd name="T73" fmla="*/ 289 h 332"/>
                <a:gd name="T74" fmla="*/ 142 w 231"/>
                <a:gd name="T75" fmla="*/ 293 h 332"/>
                <a:gd name="T76" fmla="*/ 129 w 231"/>
                <a:gd name="T77" fmla="*/ 296 h 332"/>
                <a:gd name="T78" fmla="*/ 117 w 231"/>
                <a:gd name="T79" fmla="*/ 296 h 332"/>
                <a:gd name="T80" fmla="*/ 112 w 231"/>
                <a:gd name="T81" fmla="*/ 280 h 332"/>
                <a:gd name="T82" fmla="*/ 109 w 231"/>
                <a:gd name="T83" fmla="*/ 254 h 332"/>
                <a:gd name="T84" fmla="*/ 107 w 231"/>
                <a:gd name="T85" fmla="*/ 229 h 332"/>
                <a:gd name="T86" fmla="*/ 111 w 231"/>
                <a:gd name="T87" fmla="*/ 211 h 332"/>
                <a:gd name="T88" fmla="*/ 111 w 231"/>
                <a:gd name="T89" fmla="*/ 192 h 332"/>
                <a:gd name="T90" fmla="*/ 114 w 231"/>
                <a:gd name="T91" fmla="*/ 166 h 332"/>
                <a:gd name="T92" fmla="*/ 122 w 231"/>
                <a:gd name="T93" fmla="*/ 137 h 332"/>
                <a:gd name="T94" fmla="*/ 221 w 231"/>
                <a:gd name="T95" fmla="*/ 101 h 332"/>
                <a:gd name="T96" fmla="*/ 222 w 231"/>
                <a:gd name="T97" fmla="*/ 100 h 332"/>
                <a:gd name="T98" fmla="*/ 229 w 231"/>
                <a:gd name="T99" fmla="*/ 84 h 332"/>
                <a:gd name="T100" fmla="*/ 213 w 231"/>
                <a:gd name="T101" fmla="*/ 76 h 332"/>
                <a:gd name="T102" fmla="*/ 115 w 231"/>
                <a:gd name="T103" fmla="*/ 100 h 332"/>
                <a:gd name="T104" fmla="*/ 80 w 231"/>
                <a:gd name="T105" fmla="*/ 86 h 332"/>
                <a:gd name="T106" fmla="*/ 26 w 231"/>
                <a:gd name="T107" fmla="*/ 8 h 332"/>
                <a:gd name="T108" fmla="*/ 7 w 231"/>
                <a:gd name="T109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1" h="332">
                  <a:moveTo>
                    <a:pt x="7" y="4"/>
                  </a:moveTo>
                  <a:cubicBezTo>
                    <a:pt x="2" y="8"/>
                    <a:pt x="13" y="0"/>
                    <a:pt x="7" y="4"/>
                  </a:cubicBezTo>
                  <a:cubicBezTo>
                    <a:pt x="2" y="8"/>
                    <a:pt x="0" y="15"/>
                    <a:pt x="3" y="21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7" y="112"/>
                    <a:pt x="45" y="116"/>
                    <a:pt x="43" y="121"/>
                  </a:cubicBezTo>
                  <a:cubicBezTo>
                    <a:pt x="37" y="137"/>
                    <a:pt x="32" y="154"/>
                    <a:pt x="29" y="172"/>
                  </a:cubicBezTo>
                  <a:cubicBezTo>
                    <a:pt x="27" y="180"/>
                    <a:pt x="26" y="189"/>
                    <a:pt x="25" y="197"/>
                  </a:cubicBezTo>
                  <a:cubicBezTo>
                    <a:pt x="25" y="201"/>
                    <a:pt x="24" y="204"/>
                    <a:pt x="24" y="208"/>
                  </a:cubicBezTo>
                  <a:cubicBezTo>
                    <a:pt x="24" y="211"/>
                    <a:pt x="24" y="215"/>
                    <a:pt x="24" y="219"/>
                  </a:cubicBezTo>
                  <a:cubicBezTo>
                    <a:pt x="24" y="220"/>
                    <a:pt x="23" y="221"/>
                    <a:pt x="23" y="222"/>
                  </a:cubicBezTo>
                  <a:cubicBezTo>
                    <a:pt x="21" y="227"/>
                    <a:pt x="19" y="233"/>
                    <a:pt x="17" y="238"/>
                  </a:cubicBezTo>
                  <a:cubicBezTo>
                    <a:pt x="14" y="247"/>
                    <a:pt x="12" y="255"/>
                    <a:pt x="10" y="264"/>
                  </a:cubicBezTo>
                  <a:cubicBezTo>
                    <a:pt x="6" y="279"/>
                    <a:pt x="4" y="296"/>
                    <a:pt x="6" y="312"/>
                  </a:cubicBezTo>
                  <a:cubicBezTo>
                    <a:pt x="8" y="320"/>
                    <a:pt x="14" y="325"/>
                    <a:pt x="21" y="327"/>
                  </a:cubicBezTo>
                  <a:cubicBezTo>
                    <a:pt x="24" y="327"/>
                    <a:pt x="28" y="327"/>
                    <a:pt x="31" y="326"/>
                  </a:cubicBezTo>
                  <a:cubicBezTo>
                    <a:pt x="38" y="324"/>
                    <a:pt x="43" y="320"/>
                    <a:pt x="48" y="315"/>
                  </a:cubicBezTo>
                  <a:cubicBezTo>
                    <a:pt x="52" y="311"/>
                    <a:pt x="55" y="306"/>
                    <a:pt x="57" y="300"/>
                  </a:cubicBezTo>
                  <a:cubicBezTo>
                    <a:pt x="61" y="292"/>
                    <a:pt x="57" y="282"/>
                    <a:pt x="48" y="279"/>
                  </a:cubicBezTo>
                  <a:cubicBezTo>
                    <a:pt x="51" y="271"/>
                    <a:pt x="55" y="263"/>
                    <a:pt x="59" y="255"/>
                  </a:cubicBezTo>
                  <a:cubicBezTo>
                    <a:pt x="61" y="255"/>
                    <a:pt x="63" y="255"/>
                    <a:pt x="65" y="256"/>
                  </a:cubicBezTo>
                  <a:cubicBezTo>
                    <a:pt x="67" y="261"/>
                    <a:pt x="68" y="266"/>
                    <a:pt x="69" y="272"/>
                  </a:cubicBezTo>
                  <a:cubicBezTo>
                    <a:pt x="71" y="280"/>
                    <a:pt x="73" y="288"/>
                    <a:pt x="76" y="296"/>
                  </a:cubicBezTo>
                  <a:cubicBezTo>
                    <a:pt x="78" y="300"/>
                    <a:pt x="79" y="304"/>
                    <a:pt x="81" y="308"/>
                  </a:cubicBezTo>
                  <a:cubicBezTo>
                    <a:pt x="82" y="310"/>
                    <a:pt x="83" y="311"/>
                    <a:pt x="85" y="313"/>
                  </a:cubicBezTo>
                  <a:cubicBezTo>
                    <a:pt x="85" y="314"/>
                    <a:pt x="86" y="315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8" y="318"/>
                    <a:pt x="89" y="319"/>
                    <a:pt x="91" y="321"/>
                  </a:cubicBezTo>
                  <a:cubicBezTo>
                    <a:pt x="96" y="326"/>
                    <a:pt x="104" y="330"/>
                    <a:pt x="112" y="331"/>
                  </a:cubicBezTo>
                  <a:cubicBezTo>
                    <a:pt x="120" y="332"/>
                    <a:pt x="128" y="331"/>
                    <a:pt x="136" y="330"/>
                  </a:cubicBezTo>
                  <a:cubicBezTo>
                    <a:pt x="150" y="327"/>
                    <a:pt x="163" y="321"/>
                    <a:pt x="176" y="314"/>
                  </a:cubicBezTo>
                  <a:cubicBezTo>
                    <a:pt x="180" y="312"/>
                    <a:pt x="183" y="308"/>
                    <a:pt x="184" y="304"/>
                  </a:cubicBezTo>
                  <a:cubicBezTo>
                    <a:pt x="185" y="298"/>
                    <a:pt x="183" y="291"/>
                    <a:pt x="178" y="287"/>
                  </a:cubicBezTo>
                  <a:cubicBezTo>
                    <a:pt x="176" y="285"/>
                    <a:pt x="173" y="284"/>
                    <a:pt x="170" y="284"/>
                  </a:cubicBezTo>
                  <a:cubicBezTo>
                    <a:pt x="168" y="284"/>
                    <a:pt x="167" y="284"/>
                    <a:pt x="165" y="284"/>
                  </a:cubicBezTo>
                  <a:cubicBezTo>
                    <a:pt x="164" y="285"/>
                    <a:pt x="162" y="285"/>
                    <a:pt x="161" y="286"/>
                  </a:cubicBezTo>
                  <a:cubicBezTo>
                    <a:pt x="158" y="287"/>
                    <a:pt x="155" y="288"/>
                    <a:pt x="153" y="289"/>
                  </a:cubicBezTo>
                  <a:cubicBezTo>
                    <a:pt x="149" y="291"/>
                    <a:pt x="145" y="292"/>
                    <a:pt x="142" y="293"/>
                  </a:cubicBezTo>
                  <a:cubicBezTo>
                    <a:pt x="137" y="294"/>
                    <a:pt x="133" y="295"/>
                    <a:pt x="129" y="296"/>
                  </a:cubicBezTo>
                  <a:cubicBezTo>
                    <a:pt x="125" y="296"/>
                    <a:pt x="121" y="297"/>
                    <a:pt x="117" y="296"/>
                  </a:cubicBezTo>
                  <a:cubicBezTo>
                    <a:pt x="117" y="295"/>
                    <a:pt x="114" y="291"/>
                    <a:pt x="112" y="280"/>
                  </a:cubicBezTo>
                  <a:cubicBezTo>
                    <a:pt x="111" y="271"/>
                    <a:pt x="109" y="262"/>
                    <a:pt x="109" y="254"/>
                  </a:cubicBezTo>
                  <a:cubicBezTo>
                    <a:pt x="108" y="245"/>
                    <a:pt x="108" y="237"/>
                    <a:pt x="107" y="229"/>
                  </a:cubicBezTo>
                  <a:cubicBezTo>
                    <a:pt x="110" y="223"/>
                    <a:pt x="111" y="217"/>
                    <a:pt x="111" y="211"/>
                  </a:cubicBezTo>
                  <a:cubicBezTo>
                    <a:pt x="111" y="204"/>
                    <a:pt x="111" y="198"/>
                    <a:pt x="111" y="192"/>
                  </a:cubicBezTo>
                  <a:cubicBezTo>
                    <a:pt x="111" y="183"/>
                    <a:pt x="112" y="174"/>
                    <a:pt x="114" y="166"/>
                  </a:cubicBezTo>
                  <a:cubicBezTo>
                    <a:pt x="117" y="152"/>
                    <a:pt x="122" y="139"/>
                    <a:pt x="122" y="137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2" y="100"/>
                    <a:pt x="222" y="100"/>
                  </a:cubicBezTo>
                  <a:cubicBezTo>
                    <a:pt x="228" y="97"/>
                    <a:pt x="231" y="90"/>
                    <a:pt x="229" y="84"/>
                  </a:cubicBezTo>
                  <a:cubicBezTo>
                    <a:pt x="226" y="78"/>
                    <a:pt x="220" y="74"/>
                    <a:pt x="213" y="76"/>
                  </a:cubicBezTo>
                  <a:cubicBezTo>
                    <a:pt x="213" y="76"/>
                    <a:pt x="122" y="99"/>
                    <a:pt x="115" y="100"/>
                  </a:cubicBezTo>
                  <a:cubicBezTo>
                    <a:pt x="100" y="102"/>
                    <a:pt x="90" y="98"/>
                    <a:pt x="80" y="86"/>
                  </a:cubicBezTo>
                  <a:cubicBezTo>
                    <a:pt x="66" y="69"/>
                    <a:pt x="26" y="8"/>
                    <a:pt x="26" y="8"/>
                  </a:cubicBezTo>
                  <a:cubicBezTo>
                    <a:pt x="21" y="2"/>
                    <a:pt x="13" y="0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301995" y="2302537"/>
            <a:ext cx="268982" cy="268982"/>
            <a:chOff x="3174147" y="4549064"/>
            <a:chExt cx="268982" cy="268982"/>
          </a:xfrm>
        </p:grpSpPr>
        <p:sp>
          <p:nvSpPr>
            <p:cNvPr id="109" name="椭圆 108"/>
            <p:cNvSpPr/>
            <p:nvPr/>
          </p:nvSpPr>
          <p:spPr>
            <a:xfrm>
              <a:off x="3174147" y="4549064"/>
              <a:ext cx="268982" cy="2689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4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016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3200626" y="4575543"/>
              <a:ext cx="216024" cy="216024"/>
              <a:chOff x="2915816" y="4244222"/>
              <a:chExt cx="216024" cy="216024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8" name="矩形 167"/>
              <p:cNvSpPr/>
              <p:nvPr/>
            </p:nvSpPr>
            <p:spPr>
              <a:xfrm rot="5400000">
                <a:off x="2915816" y="4329374"/>
                <a:ext cx="216024" cy="457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sp>
        <p:nvSpPr>
          <p:cNvPr id="169" name="TextBox 34"/>
          <p:cNvSpPr txBox="1"/>
          <p:nvPr/>
        </p:nvSpPr>
        <p:spPr>
          <a:xfrm>
            <a:off x="5740737" y="2556963"/>
            <a:ext cx="514336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PPT超级市场案例正文案例ajPPT超级市场案例PPT超级市场案例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0" name="TextBox 23"/>
          <p:cNvSpPr txBox="1"/>
          <p:nvPr/>
        </p:nvSpPr>
        <p:spPr>
          <a:xfrm>
            <a:off x="5761057" y="2252237"/>
            <a:ext cx="5292952" cy="43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2021.XX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71" name="TextBox 34"/>
          <p:cNvSpPr txBox="1"/>
          <p:nvPr/>
        </p:nvSpPr>
        <p:spPr>
          <a:xfrm>
            <a:off x="6464497" y="1444387"/>
            <a:ext cx="514336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PPT超级市场案例正文案sgh例PPT超级市场案例PPT超级市场案例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2" name="TextBox 23"/>
          <p:cNvSpPr txBox="1"/>
          <p:nvPr/>
        </p:nvSpPr>
        <p:spPr>
          <a:xfrm>
            <a:off x="6484815" y="1139661"/>
            <a:ext cx="4398540" cy="43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2021.XX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73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74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75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时间轴g案例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7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4" grpId="1"/>
      <p:bldP spid="85" grpId="2"/>
      <p:bldP spid="86" grpId="3" animBg="1"/>
      <p:bldP spid="92" grpId="4"/>
      <p:bldP spid="93" grpId="5"/>
      <p:bldP spid="103" grpId="6"/>
      <p:bldP spid="104" grpId="7"/>
      <p:bldP spid="169" grpId="8"/>
      <p:bldP spid="170" grpId="9"/>
      <p:bldP spid="171" grpId="10"/>
      <p:bldP spid="172" grpId="1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9"/>
          <p:cNvSpPr/>
          <p:nvPr/>
        </p:nvSpPr>
        <p:spPr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ysClr val="window" lastClr="FFFFFF">
              <a:lumMod val="95000"/>
              <a:alpha val="7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1"/>
            <a:srcRect/>
            <a:stretch>
              <a:fillRect t="-57242" b="-5724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rgbClr val="1D9A78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6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357981" y="472698"/>
            <a:ext cx="1227888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b="1" spc="60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2021</a:t>
            </a:r>
            <a:endParaRPr lang="en-US" altLang="zh-CN" sz="2800" b="1" spc="600">
              <a:solidFill>
                <a:srgbClr val="1D9A78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29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0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rgbClr val="1D9A7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rgbClr val="8BC1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32" name="文本框 15"/>
            <p:cNvSpPr txBox="1"/>
            <p:nvPr/>
          </p:nvSpPr>
          <p:spPr>
            <a:xfrm>
              <a:off x="2017837" y="2721527"/>
              <a:ext cx="2726551" cy="180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kern="0">
                  <a:solidFill>
                    <a:srgbClr val="1D9A78"/>
                  </a:solidFill>
                  <a:latin typeface="思源等宽 L"/>
                  <a:ea typeface="思源黑体" panose="020B0500000000000000" pitchFamily="34" charset="-122"/>
                  <a:sym typeface="思源黑体" panose="020B0500000000000000" pitchFamily="34" charset="-122"/>
                </a:rPr>
                <a:t>5</a:t>
              </a:r>
              <a:endParaRPr lang="en-US" altLang="zh-CN" sz="6600" kern="0">
                <a:solidFill>
                  <a:srgbClr val="1D9A78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文本框 17"/>
          <p:cNvSpPr txBox="1"/>
          <p:nvPr/>
        </p:nvSpPr>
        <p:spPr>
          <a:xfrm>
            <a:off x="5301839" y="3386935"/>
            <a:ext cx="5339207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altLang="zh-CN" sz="3600" b="1">
                <a:solidFill>
                  <a:prstClr val="white"/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图片排版案例</a:t>
            </a:r>
            <a:endParaRPr lang="en-US" altLang="zh-CN" sz="3600" b="1">
              <a:solidFill>
                <a:prstClr val="white"/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57835" y="1222182"/>
            <a:ext cx="6078071" cy="4413636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60024" y="1222182"/>
            <a:ext cx="3774141" cy="4413636"/>
          </a:xfrm>
          <a:prstGeom prst="rect">
            <a:avLst/>
          </a:prstGeom>
          <a:ln>
            <a:noFill/>
          </a:ln>
        </p:spPr>
      </p:pic>
      <p:sp>
        <p:nvSpPr>
          <p:cNvPr id="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图片排版案例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70591" y="1417318"/>
            <a:ext cx="3272965" cy="4379976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62272" y="1417319"/>
            <a:ext cx="3272965" cy="4379976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14984" y="1417320"/>
            <a:ext cx="3272965" cy="4379976"/>
          </a:xfrm>
          <a:prstGeom prst="rect">
            <a:avLst/>
          </a:prstGeom>
          <a:ln>
            <a:noFill/>
          </a:ln>
        </p:spPr>
      </p:pic>
      <p:sp>
        <p:nvSpPr>
          <p:cNvPr id="20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1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图片排版案例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90562" y="1233488"/>
            <a:ext cx="2486264" cy="3364584"/>
            <a:chOff x="4942033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</a:effectLst>
        </p:grpSpPr>
        <p:pic>
          <p:nvPicPr>
            <p:cNvPr id="11" name="图片 10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942033" y="2014221"/>
              <a:ext cx="2374325" cy="321310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040914" y="2112420"/>
              <a:ext cx="2176563" cy="3011412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8865949" y="2016482"/>
            <a:ext cx="2486264" cy="3364584"/>
            <a:chOff x="7392401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</a:effectLst>
        </p:grpSpPr>
        <p:pic>
          <p:nvPicPr>
            <p:cNvPr id="17" name="图片 16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7392401" y="2014221"/>
              <a:ext cx="2374325" cy="3213100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2"/>
            <a:srcRect l="13988" r="13988"/>
            <a:stretch>
              <a:fillRect/>
            </a:stretch>
          </p:blipFill>
          <p:spPr>
            <a:xfrm>
              <a:off x="7493176" y="2112420"/>
              <a:ext cx="2172774" cy="3016703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18" name="组合 17"/>
          <p:cNvGrpSpPr/>
          <p:nvPr/>
        </p:nvGrpSpPr>
        <p:grpSpPr>
          <a:xfrm>
            <a:off x="3515175" y="2016482"/>
            <a:ext cx="2486264" cy="3364584"/>
            <a:chOff x="2695274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</a:effectLst>
        </p:grpSpPr>
        <p:pic>
          <p:nvPicPr>
            <p:cNvPr id="20" name="图片 19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95274" y="2014221"/>
              <a:ext cx="2374325" cy="321310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2"/>
            <a:srcRect l="13925" r="13925"/>
            <a:stretch>
              <a:fillRect/>
            </a:stretch>
          </p:blipFill>
          <p:spPr>
            <a:xfrm>
              <a:off x="2794155" y="2112420"/>
              <a:ext cx="2176563" cy="3016703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839788" y="1336317"/>
            <a:ext cx="2486264" cy="3364584"/>
            <a:chOff x="979249" y="1746708"/>
            <a:chExt cx="2486264" cy="3364584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</a:effectLst>
        </p:grpSpPr>
        <p:pic>
          <p:nvPicPr>
            <p:cNvPr id="23" name="图片 22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979249" y="1746708"/>
              <a:ext cx="2486264" cy="3364584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2"/>
            <a:srcRect l="13988" r="13988"/>
            <a:stretch>
              <a:fillRect/>
            </a:stretch>
          </p:blipFill>
          <p:spPr>
            <a:xfrm>
              <a:off x="1084775" y="1849537"/>
              <a:ext cx="2275211" cy="3158928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sp>
        <p:nvSpPr>
          <p:cNvPr id="2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5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6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图片排版案例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0937" y="2082783"/>
            <a:ext cx="2727492" cy="3691028"/>
            <a:chOff x="979249" y="1746708"/>
            <a:chExt cx="2486264" cy="3364584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grpSpPr>
        <p:pic>
          <p:nvPicPr>
            <p:cNvPr id="10" name="图片 9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979249" y="1746708"/>
              <a:ext cx="2486264" cy="3364584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/>
          </p:nvPicPr>
          <p:blipFill>
            <a:blip r:embed="rId2"/>
            <a:srcRect l="13988" r="13988"/>
            <a:stretch>
              <a:fillRect/>
            </a:stretch>
          </p:blipFill>
          <p:spPr>
            <a:xfrm>
              <a:off x="1084775" y="1849537"/>
              <a:ext cx="2275211" cy="3158928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11" name="组合 10"/>
          <p:cNvGrpSpPr/>
          <p:nvPr/>
        </p:nvGrpSpPr>
        <p:grpSpPr>
          <a:xfrm>
            <a:off x="8723572" y="2082783"/>
            <a:ext cx="2727492" cy="3691028"/>
            <a:chOff x="2695274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>
              <a:rot lat="0" lon="0" rev="5400000"/>
            </a:lightRig>
          </a:scene3d>
        </p:grpSpPr>
        <p:pic>
          <p:nvPicPr>
            <p:cNvPr id="16" name="图片 15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95274" y="2014221"/>
              <a:ext cx="2374325" cy="3213100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2"/>
            <a:srcRect l="13925" r="13925"/>
            <a:stretch>
              <a:fillRect/>
            </a:stretch>
          </p:blipFill>
          <p:spPr>
            <a:xfrm>
              <a:off x="2794155" y="2112420"/>
              <a:ext cx="2176563" cy="3016703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6770807" y="1737675"/>
            <a:ext cx="2982508" cy="4036136"/>
            <a:chOff x="7392401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>
              <a:rot lat="0" lon="0" rev="5400000"/>
            </a:lightRig>
          </a:scene3d>
        </p:grpSpPr>
        <p:pic>
          <p:nvPicPr>
            <p:cNvPr id="19" name="图片 18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7392401" y="2014221"/>
              <a:ext cx="2374325" cy="3213100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3"/>
            <a:srcRect l="13988" r="13988"/>
            <a:stretch>
              <a:fillRect/>
            </a:stretch>
          </p:blipFill>
          <p:spPr>
            <a:xfrm>
              <a:off x="7493176" y="2112420"/>
              <a:ext cx="2172774" cy="3016703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20" name="组合 19"/>
          <p:cNvGrpSpPr/>
          <p:nvPr/>
        </p:nvGrpSpPr>
        <p:grpSpPr>
          <a:xfrm>
            <a:off x="2438687" y="1737675"/>
            <a:ext cx="2982508" cy="4036136"/>
            <a:chOff x="2695274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grpSpPr>
        <p:pic>
          <p:nvPicPr>
            <p:cNvPr id="22" name="图片 21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95274" y="2014221"/>
              <a:ext cx="2374325" cy="3213100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4"/>
            <a:srcRect l="13925" r="13925"/>
            <a:stretch>
              <a:fillRect/>
            </a:stretch>
          </p:blipFill>
          <p:spPr>
            <a:xfrm>
              <a:off x="2794155" y="2112420"/>
              <a:ext cx="2176563" cy="3016703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grpSp>
        <p:nvGrpSpPr>
          <p:cNvPr id="23" name="组合 22"/>
          <p:cNvGrpSpPr/>
          <p:nvPr/>
        </p:nvGrpSpPr>
        <p:grpSpPr>
          <a:xfrm>
            <a:off x="4391452" y="1160389"/>
            <a:ext cx="3409096" cy="4613422"/>
            <a:chOff x="4942032" y="2014221"/>
            <a:chExt cx="2374325" cy="3213100"/>
          </a:xfrm>
          <a:effectLst>
            <a:outerShdw blurRad="355600" dist="279400" dir="4200000" sx="97000" sy="97000" algn="tl" rotWithShape="0">
              <a:prstClr val="black">
                <a:alpha val="39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</p:grpSpPr>
        <p:pic>
          <p:nvPicPr>
            <p:cNvPr id="25" name="图片 24" descr="电脑屏幕&#10;&#10;描述已自动生成"/>
            <p:cNvPicPr/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942032" y="2014221"/>
              <a:ext cx="2374325" cy="3213100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040914" y="2102945"/>
              <a:ext cx="2176563" cy="3038466"/>
            </a:xfrm>
            <a:prstGeom prst="rect">
              <a:avLst/>
            </a:prstGeom>
            <a:effectLst>
              <a:innerShdw blurRad="114300">
                <a:prstClr val="black">
                  <a:alpha val="77000"/>
                </a:prstClr>
              </a:innerShdw>
            </a:effectLst>
          </p:spPr>
        </p:pic>
      </p:grpSp>
      <p:sp>
        <p:nvSpPr>
          <p:cNvPr id="2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图片排版案例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2021年XX月</a:t>
              </a:r>
              <a:endParaRPr lang="en-US" altLang="zh-CN" sz="1400" spc="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1D9A78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标题案2例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思源等宽 L"/>
              </a:rPr>
              <a:t>正文22案例PPT超级市场案例PPT超级市场案例PPT超级市场案例PPT超级市场案例PPT超级市场案例PPT超级市场案例</a:t>
            </a:r>
            <a:endParaRPr lang="en-US" sz="200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 &gt; 标题案2例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正文案例正2文案例PPT超级市场案例PPT超级市场案例PPT超级市场案例PPT超级市场案例</a:t>
            </a:r>
            <a:endParaRPr lang="en-US" altLang="zh-CN" spc="3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小标题案4例小标题案例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3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66800" y="1639590"/>
            <a:ext cx="5787656" cy="4267200"/>
          </a:xfrm>
          <a:prstGeom prst="rect">
            <a:avLst/>
          </a:prstGeom>
          <a:ln>
            <a:noFill/>
          </a:ln>
        </p:spPr>
      </p:pic>
      <p:grpSp>
        <p:nvGrpSpPr>
          <p:cNvPr id="9" name="淘宝网chenying0907出品 1"/>
          <p:cNvGrpSpPr/>
          <p:nvPr/>
        </p:nvGrpSpPr>
        <p:grpSpPr>
          <a:xfrm>
            <a:off x="5015025" y="1999012"/>
            <a:ext cx="6011563" cy="1429988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rgbClr val="1D9A7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n-ea"/>
              </a:endParaRPr>
            </a:p>
          </p:txBody>
        </p:sp>
        <p:sp>
          <p:nvSpPr>
            <p:cNvPr id="11" name="TextBox 23"/>
            <p:cNvSpPr txBox="1"/>
            <p:nvPr/>
          </p:nvSpPr>
          <p:spPr>
            <a:xfrm>
              <a:off x="4011668" y="2584362"/>
              <a:ext cx="4130120" cy="4558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小标题1案例小标题案例</a:t>
              </a:r>
              <a:endParaRPr lang="en-US" altLang="zh-CN" sz="32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26"/>
          <p:cNvSpPr txBox="1"/>
          <p:nvPr/>
        </p:nvSpPr>
        <p:spPr>
          <a:xfrm>
            <a:off x="7015712" y="3636654"/>
            <a:ext cx="4113597" cy="108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975">
              <a:lnSpc>
                <a:spcPct val="12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rPr>
              <a:t>正文案例正6文案例PPT超级市场案例PPT超级市场案例PPT超级市场案例PPT超级市场案例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</a:endParaRPr>
          </a:p>
        </p:txBody>
      </p:sp>
      <p:sp>
        <p:nvSpPr>
          <p:cNvPr id="14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5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90391" y="1439781"/>
            <a:ext cx="5874248" cy="4389518"/>
          </a:xfrm>
          <a:prstGeom prst="rect">
            <a:avLst/>
          </a:prstGeom>
          <a:ln>
            <a:noFill/>
          </a:ln>
        </p:spPr>
      </p:pic>
      <p:sp>
        <p:nvSpPr>
          <p:cNvPr id="9" name="Rectangle 22"/>
          <p:cNvSpPr/>
          <p:nvPr/>
        </p:nvSpPr>
        <p:spPr>
          <a:xfrm>
            <a:off x="828676" y="1732024"/>
            <a:ext cx="5804593" cy="1499191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endParaRPr lang="en-US" sz="12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1000125" y="2138091"/>
            <a:ext cx="5491886" cy="6864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思源等宽 L"/>
                <a:ea typeface="思源黑体 CN Normal" panose="020B0400000000000000" pitchFamily="34" charset="-122"/>
              </a:rPr>
              <a:t>小标题案例小标题6案例</a:t>
            </a:r>
            <a:endParaRPr lang="en-US" altLang="zh-CN" sz="4000" b="1">
              <a:solidFill>
                <a:schemeClr val="bg1"/>
              </a:solidFill>
              <a:latin typeface="思源等宽 L"/>
              <a:ea typeface="思源黑体 CN Normal" panose="020B0400000000000000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848994" y="3318934"/>
            <a:ext cx="4375076" cy="13271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思源黑体 CN Normal" panose="020B0400000000000000" pitchFamily="34" charset="-122"/>
              </a:rPr>
              <a:t>PPT超级市场案例PPT超级市场案例5PPT超级市场案例PPT超级市场案例PPT超级市场案例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思源黑体 CN Normal" panose="020B0400000000000000" pitchFamily="34" charset="-122"/>
            </a:endParaRPr>
          </a:p>
        </p:txBody>
      </p:sp>
      <p:sp>
        <p:nvSpPr>
          <p:cNvPr id="12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4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142232" y="1652015"/>
            <a:ext cx="7083166" cy="4245865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813816" y="2403728"/>
            <a:ext cx="3102916" cy="2288286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小标题案例小标题案9例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思源等宽 L"/>
              </a:rPr>
              <a:t>PPT超级市场案例PPT超级市场案例PPT超级市场案=例PPT超级市场案例PPT超级市场案例</a:t>
            </a:r>
            <a:endParaRPr lang="en-US" sz="160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92208" y="426058"/>
            <a:ext cx="324679" cy="324679"/>
          </a:xfrm>
          <a:prstGeom prst="ellipse">
            <a:avLst/>
          </a:prstGeom>
          <a:gradFill flip="none" rotWithShape="1"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Open Sans" panose="020B060603050402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0" y="6533321"/>
            <a:ext cx="12192000" cy="324679"/>
          </a:xfrm>
          <a:prstGeom prst="rect">
            <a:avLst/>
          </a:prstGeom>
          <a:gradFill>
            <a:gsLst>
              <a:gs pos="0">
                <a:srgbClr val="1D9A78"/>
              </a:gs>
              <a:gs pos="100000">
                <a:srgbClr val="8BC145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3" name="文本框 17"/>
          <p:cNvSpPr txBox="1"/>
          <p:nvPr/>
        </p:nvSpPr>
        <p:spPr>
          <a:xfrm>
            <a:off x="1088556" y="381405"/>
            <a:ext cx="105531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kern="0" spc="600">
                <a:solidFill>
                  <a:prstClr val="black">
                    <a:lumMod val="75000"/>
                    <a:lumOff val="25000"/>
                  </a:prstClr>
                </a:solidFill>
                <a:latin typeface="思源等宽 L"/>
                <a:ea typeface="思源黑体" panose="020B0500000000000000" pitchFamily="34" charset="-122"/>
                <a:sym typeface="思源黑体" panose="020B0500000000000000" pitchFamily="34" charset="-122"/>
              </a:rPr>
              <a:t>图文1案例</a:t>
            </a:r>
            <a:endParaRPr lang="en-US" altLang="zh-CN" kern="0" spc="600">
              <a:solidFill>
                <a:prstClr val="black">
                  <a:lumMod val="75000"/>
                  <a:lumOff val="25000"/>
                </a:prstClr>
              </a:solidFill>
              <a:latin typeface="思源等宽 L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PA" val="v5.1.0"/>
</p:tagLst>
</file>

<file path=ppt/tags/tag10.xml><?xml version="1.0" encoding="utf-8"?>
<p:tagLst xmlns:p="http://schemas.openxmlformats.org/presentationml/2006/main">
  <p:tag name="MH" val="20151108132714"/>
  <p:tag name="MH_LIBRARY" val="GRAPHIC"/>
  <p:tag name="MH_ORDER" val="3"/>
  <p:tag name="MH_TYPE" val="Other"/>
</p:tagLst>
</file>

<file path=ppt/tags/tag2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PA" val="v5.2.5"/>
</p:tagLst>
</file>

<file path=ppt/tags/tag4.xml><?xml version="1.0" encoding="utf-8"?>
<p:tagLst xmlns:p="http://schemas.openxmlformats.org/presentationml/2006/main">
  <p:tag name="PA" val="v5.2.5"/>
</p:tagLst>
</file>

<file path=ppt/tags/tag5.xml><?xml version="1.0" encoding="utf-8"?>
<p:tagLst xmlns:p="http://schemas.openxmlformats.org/presentationml/2006/main">
  <p:tag name="PA" val="v5.2.5"/>
</p:tagLst>
</file>

<file path=ppt/tags/tag6.xml><?xml version="1.0" encoding="utf-8"?>
<p:tagLst xmlns:p="http://schemas.openxmlformats.org/presentationml/2006/main">
  <p:tag name="PA" val="v5.2.5"/>
</p:tagLst>
</file>

<file path=ppt/tags/tag7.xml><?xml version="1.0" encoding="utf-8"?>
<p:tagLst xmlns:p="http://schemas.openxmlformats.org/presentationml/2006/main">
  <p:tag name="PA" val="v5.2.5"/>
</p:tagLst>
</file>

<file path=ppt/tags/tag8.xml><?xml version="1.0" encoding="utf-8"?>
<p:tagLst xmlns:p="http://schemas.openxmlformats.org/presentationml/2006/main">
  <p:tag name="MH" val="20151108132714"/>
  <p:tag name="MH_LIBRARY" val="GRAPHIC"/>
  <p:tag name="MH_ORDER" val="3"/>
  <p:tag name="MH_TYPE" val="Other"/>
</p:tagLst>
</file>

<file path=ppt/tags/tag9.xml><?xml version="1.0" encoding="utf-8"?>
<p:tagLst xmlns:p="http://schemas.openxmlformats.org/presentationml/2006/main">
  <p:tag name="MH" val="20151108132714"/>
  <p:tag name="MH_LIBRARY" val="GRAPHIC"/>
  <p:tag name="MH_ORDER" val="3"/>
  <p:tag name="MH_TYPE" val="Other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B7AB7"/>
      </a:accent1>
      <a:accent2>
        <a:srgbClr val="EB647C"/>
      </a:accent2>
      <a:accent3>
        <a:srgbClr val="E68A1C"/>
      </a:accent3>
      <a:accent4>
        <a:srgbClr val="E9C634"/>
      </a:accent4>
      <a:accent5>
        <a:srgbClr val="E9D750"/>
      </a:accent5>
      <a:accent6>
        <a:srgbClr val="FFBDA3"/>
      </a:accent6>
      <a:hlink>
        <a:srgbClr val="8B7AB7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B7AB7"/>
    </a:accent1>
    <a:accent2>
      <a:srgbClr val="EB647C"/>
    </a:accent2>
    <a:accent3>
      <a:srgbClr val="E68A1C"/>
    </a:accent3>
    <a:accent4>
      <a:srgbClr val="E9C634"/>
    </a:accent4>
    <a:accent5>
      <a:srgbClr val="E9D750"/>
    </a:accent5>
    <a:accent6>
      <a:srgbClr val="FFBDA3"/>
    </a:accent6>
    <a:hlink>
      <a:srgbClr val="8B7AB7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3032</Words>
  <Application>WPS 演示</Application>
  <PresentationFormat>宽屏</PresentationFormat>
  <Paragraphs>376</Paragraphs>
  <Slides>38</Slides>
  <Notes>0</Notes>
  <HiddenSlides>5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62" baseType="lpstr">
      <vt:lpstr>Arial</vt:lpstr>
      <vt:lpstr>宋体</vt:lpstr>
      <vt:lpstr>Wingdings</vt:lpstr>
      <vt:lpstr>思源等宽 L</vt:lpstr>
      <vt:lpstr>思源黑体</vt:lpstr>
      <vt:lpstr>Hilda Sonnenschein</vt:lpstr>
      <vt:lpstr>Open Sans</vt:lpstr>
      <vt:lpstr>微软雅黑</vt:lpstr>
      <vt:lpstr>华文细黑</vt:lpstr>
      <vt:lpstr>思源黑体 CN Normal</vt:lpstr>
      <vt:lpstr>Arial</vt:lpstr>
      <vt:lpstr>Open Sans Light</vt:lpstr>
      <vt:lpstr>Open Sans</vt:lpstr>
      <vt:lpstr>Poppins Light</vt:lpstr>
      <vt:lpstr>Calibri</vt:lpstr>
      <vt:lpstr>黑体</vt:lpstr>
      <vt:lpstr>Arial Unicode MS</vt:lpstr>
      <vt:lpstr>等线 Light</vt:lpstr>
      <vt:lpstr>等线</vt:lpstr>
      <vt:lpstr>方正尚酷简体</vt:lpstr>
      <vt:lpstr>Arial Black</vt:lpstr>
      <vt:lpstr>微软雅黑 Light</vt:lpstr>
      <vt:lpstr>仓耳渔阳体 W01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21</cp:revision>
  <dcterms:created xsi:type="dcterms:W3CDTF">2020-12-30T08:37:00Z</dcterms:created>
  <dcterms:modified xsi:type="dcterms:W3CDTF">2021-09-01T03:30:25Z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3B09EFA7FF354293A8228D4F063E88DF</vt:lpwstr>
  </property>
  <property fmtid="{D5CDD505-2E9C-101B-9397-08002B2CF9AE}" pid="3" name="KSOProductBuildVer">
    <vt:lpwstr>2052-11.1.0.10463</vt:lpwstr>
  </property>
</Properties>
</file>