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6F6F6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49114" y="700795"/>
            <a:ext cx="4032354" cy="545642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09904" y="974361"/>
            <a:ext cx="3510773" cy="4961744"/>
          </a:xfrm>
          <a:prstGeom prst="rect">
            <a:avLst/>
          </a:prstGeom>
          <a:noFill/>
          <a:ln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47471" y="1186252"/>
            <a:ext cx="3203601" cy="453796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US" altLang="zh-CN" sz="6600" dirty="0" err="1">
                <a:latin typeface="思源等宽 L"/>
                <a:ea typeface="思源黑体 CN Normal" panose="020B0400000000000000" pitchFamily="34" charset="-122"/>
              </a:rPr>
              <a:t>实验室玻璃器具清洗及移液定容</a:t>
            </a:r>
            <a:endParaRPr lang="en-US" altLang="zh-CN" sz="6600" dirty="0">
              <a:latin typeface="思源等宽 L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第2部分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选择合适的洗涤剂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6971" y="1315591"/>
            <a:ext cx="6229350" cy="4602961"/>
          </a:xfrm>
          <a:prstGeom prst="rect">
            <a:avLst/>
          </a:prstGeom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187878" y="1310223"/>
            <a:ext cx="4109541" cy="46136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在一般情况下,可选用市售的合成洗涤剂,对玻璃仪器进行清洗.当仪器内壁附有难溶物质,用合成洗涤剂无法清洗干净时,应根据附着物的性质,选用合适的洗涤剂.如附着物为碱性物质,可选用稀盐酸或稀硫酸,使附着物发生反应而溶解；如附着物为酸性物质,可选用氢氧化钠溶液,使附着物发生反应而溶解；若附着物为不易溶于酸或碱的物质,但易溶于某些有机溶剂,则选用这类有机溶剂作洗涤剂,使附着物溶解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73521" y="1682404"/>
            <a:ext cx="52897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久盛石灰水的容器内壁有白色附着物,选用稀盐酸作洗涤剂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73522" y="2469857"/>
            <a:ext cx="52897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做碘升华实验,盛放碘的容器底部附结了紫黑色的碘,用碘化钾溶液或酒精浸洗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573519" y="3285580"/>
            <a:ext cx="52897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久盛高锰酸钾溶液的容器壁上有黑褐色附着物,可选用浓盐酸作洗涤剂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73519" y="4236702"/>
            <a:ext cx="5289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仪器的内壁附有银镜,选用硝酸作洗涤剂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73520" y="5073311"/>
            <a:ext cx="52897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仪器的内壁沾有油垢,选用热的纯碱溶液进行清洗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Shape 1135"/>
          <p:cNvSpPr/>
          <p:nvPr/>
        </p:nvSpPr>
        <p:spPr>
          <a:xfrm rot="10800000">
            <a:off x="7421878" y="1974730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C5053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hape 1142"/>
          <p:cNvSpPr/>
          <p:nvPr/>
        </p:nvSpPr>
        <p:spPr>
          <a:xfrm rot="1790900">
            <a:off x="9090340" y="1752480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hape 1145"/>
          <p:cNvSpPr/>
          <p:nvPr/>
        </p:nvSpPr>
        <p:spPr>
          <a:xfrm rot="1790900">
            <a:off x="9828528" y="3005017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hape 1148"/>
          <p:cNvSpPr/>
          <p:nvPr/>
        </p:nvSpPr>
        <p:spPr>
          <a:xfrm rot="1790900">
            <a:off x="9091928" y="4287717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hape 1151"/>
          <p:cNvSpPr/>
          <p:nvPr/>
        </p:nvSpPr>
        <p:spPr>
          <a:xfrm rot="1790900">
            <a:off x="7644128" y="4273430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54"/>
          <p:cNvSpPr/>
          <p:nvPr/>
        </p:nvSpPr>
        <p:spPr>
          <a:xfrm rot="1790900">
            <a:off x="6901178" y="3030417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hape 1157"/>
          <p:cNvSpPr/>
          <p:nvPr/>
        </p:nvSpPr>
        <p:spPr>
          <a:xfrm rot="1790900">
            <a:off x="7636190" y="1747717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Placeholder 2"/>
          <p:cNvSpPr/>
          <p:nvPr/>
        </p:nvSpPr>
        <p:spPr>
          <a:xfrm>
            <a:off x="7734615" y="1681042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 Placeholder 2"/>
          <p:cNvSpPr/>
          <p:nvPr/>
        </p:nvSpPr>
        <p:spPr>
          <a:xfrm>
            <a:off x="9190353" y="1693742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Placeholder 2"/>
          <p:cNvSpPr/>
          <p:nvPr/>
        </p:nvSpPr>
        <p:spPr>
          <a:xfrm>
            <a:off x="9923778" y="294945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Placeholder 2"/>
          <p:cNvSpPr/>
          <p:nvPr/>
        </p:nvSpPr>
        <p:spPr>
          <a:xfrm>
            <a:off x="9190353" y="423056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Placeholder 2"/>
          <p:cNvSpPr/>
          <p:nvPr/>
        </p:nvSpPr>
        <p:spPr>
          <a:xfrm>
            <a:off x="7737790" y="422421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Placeholder 2"/>
          <p:cNvSpPr/>
          <p:nvPr/>
        </p:nvSpPr>
        <p:spPr>
          <a:xfrm>
            <a:off x="6990078" y="297485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Shape 1139"/>
          <p:cNvSpPr/>
          <p:nvPr/>
        </p:nvSpPr>
        <p:spPr>
          <a:xfrm rot="1790900">
            <a:off x="8331515" y="2976442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16B7C4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Placeholder 2"/>
          <p:cNvSpPr/>
          <p:nvPr/>
        </p:nvSpPr>
        <p:spPr>
          <a:xfrm>
            <a:off x="8442640" y="2882780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250"/>
          <p:cNvSpPr/>
          <p:nvPr/>
        </p:nvSpPr>
        <p:spPr>
          <a:xfrm>
            <a:off x="10409553" y="3402685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277"/>
          <p:cNvSpPr/>
          <p:nvPr/>
        </p:nvSpPr>
        <p:spPr>
          <a:xfrm>
            <a:off x="7385670" y="3396338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reeform 283"/>
          <p:cNvSpPr/>
          <p:nvPr/>
        </p:nvSpPr>
        <p:spPr>
          <a:xfrm>
            <a:off x="8810703" y="3385668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reeform 288"/>
          <p:cNvSpPr/>
          <p:nvPr/>
        </p:nvSpPr>
        <p:spPr>
          <a:xfrm>
            <a:off x="9648597" y="2053188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Freeform 82"/>
          <p:cNvSpPr/>
          <p:nvPr/>
        </p:nvSpPr>
        <p:spPr>
          <a:xfrm>
            <a:off x="8145921" y="2129861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Freeform 280"/>
          <p:cNvSpPr/>
          <p:nvPr/>
        </p:nvSpPr>
        <p:spPr>
          <a:xfrm>
            <a:off x="9690665" y="4652917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Freeform 13"/>
          <p:cNvSpPr/>
          <p:nvPr/>
        </p:nvSpPr>
        <p:spPr>
          <a:xfrm>
            <a:off x="8192004" y="4625855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2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42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2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42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42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42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42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42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42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42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42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42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5" presetID="42" presetClass="entr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1" presetID="42" presetClass="entr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  <p:bldP spid="12" grpId="10" animBg="1"/>
      <p:bldP spid="13" grpId="11" animBg="1"/>
      <p:bldP spid="14" grpId="12" animBg="1"/>
      <p:bldP spid="15" grpId="13" animBg="1"/>
      <p:bldP spid="16" grpId="14" animBg="1"/>
      <p:bldP spid="17" grpId="15" animBg="1"/>
      <p:bldP spid="18" grpId="16" animBg="1"/>
      <p:bldP spid="19" grpId="17"/>
      <p:bldP spid="20" grpId="18"/>
      <p:bldP spid="21" grpId="19"/>
      <p:bldP spid="22" grpId="20"/>
      <p:bldP spid="23" grpId="21"/>
      <p:bldP spid="30" grpId="22"/>
      <p:bldP spid="31" grpId="23" animBg="1"/>
      <p:bldP spid="32" grpId="24"/>
      <p:bldP spid="33" grpId="25" animBg="1"/>
      <p:bldP spid="34" grpId="26" animBg="1"/>
      <p:bldP spid="35" grpId="27" animBg="1"/>
      <p:bldP spid="36" grpId="28" animBg="1"/>
      <p:bldP spid="37" grpId="29" animBg="1"/>
      <p:bldP spid="38" grpId="30" animBg="1"/>
      <p:bldP spid="39" grpId="3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在实验室,还有专门配制的洗涤液,可供重复使用多次</a:t>
            </a:r>
            <a:r>
              <a:rPr lang="en-US" sz="2000" dirty="0">
                <a:solidFill>
                  <a:srgbClr val="000000"/>
                </a:solidFill>
                <a:latin typeface="思源等宽 L"/>
              </a:rPr>
              <a:t>
</a:t>
            </a: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对于不便用毛刷清洗成清洗不干净的器皿,可配制下述清洗液进行化学清洗</a:t>
            </a:r>
            <a:r>
              <a:rPr lang="en-US" sz="2000" dirty="0">
                <a:solidFill>
                  <a:srgbClr val="000000"/>
                </a:solidFill>
                <a:latin typeface="思源等宽 L"/>
              </a:rPr>
              <a:t>
对分析某些痕量金属所使用的器皿,洗涤后还需要在一定浓度的盐酸、硝酸溶液或含络合剂的溶液中浸泡相当时间,除去表面吸附的金属离子,然后再用蒸镏水淋洗干净
</a:t>
            </a: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聚乙烯、聚氯乙烯、聚四氟乙烯器皿也可用同样方式清洗,但要注意塑料制品受热易变形、易被硬物划伤及对许多有机溶剂敏感的特点</a:t>
            </a:r>
            <a:endParaRPr lang="en-US" sz="20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0233" y="1986190"/>
            <a:ext cx="10331533" cy="397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1386711" y="2392240"/>
            <a:ext cx="9678008" cy="215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称取92g二水重铬酸钠溶于460mL水中,然后注入800mL硫酸.另一个配方是把1L硫酸注入35mL饱和重铬酸钠溶液中，当洗液使用至变绿色后,就失去洗涤能力.使用铬酸洗液时,被洗涤的器皿带水量应少,最好是干的,以免洗液被稀释而降低效率.也可用重铬酸钾代替重铬酸钠,但前者的溶解度较低.用铬酸洗液洗涤后的容器要用清水充分冲洗,以除去可能存在的铬离子</a:t>
            </a:r>
            <a:endParaRPr lang="en-US" altLang="zh-CN" spc="3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圆角矩形 32"/>
          <p:cNvSpPr/>
          <p:nvPr/>
        </p:nvSpPr>
        <p:spPr>
          <a:xfrm>
            <a:off x="2062503" y="1595328"/>
            <a:ext cx="8066993" cy="650206"/>
          </a:xfrm>
          <a:prstGeom prst="round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铬酸洗液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0233" y="1986190"/>
            <a:ext cx="10331533" cy="397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1386711" y="2392240"/>
            <a:ext cx="9678008" cy="256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称取4.0g高锰酸钾,放于250mL烧杯中,再称取10.0g氢氧化钠,放于同一烧杯中.量取100mL蒸馏水,分次加入并不断搅拌,使高锰酸钾和氢氧化钠充分溶解.将溶解部分小心地移入200mL棕色试剂瓶中,如此反复操作,直至高锰酸钾全部溶解为止.再用蒸馏水反复冲洗烧杯,并将冲洗液一并倒入棕色试剂瓶中,至烧杯内壁无紫红色,最后用剩余的蒸馏水稀释至100mL,盖紧瓶塞,摇匀,贴好标签,备用.适于洗涤带油污的玻璃器皿,但余留的二氧化锰需用盐酸或盐酸加过氧化氢洗去</a:t>
            </a:r>
            <a:endParaRPr lang="en-US" altLang="zh-CN" spc="30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圆角矩形 32"/>
          <p:cNvSpPr/>
          <p:nvPr/>
        </p:nvSpPr>
        <p:spPr>
          <a:xfrm>
            <a:off x="2062503" y="1595328"/>
            <a:ext cx="8066993" cy="650206"/>
          </a:xfrm>
          <a:prstGeom prst="round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碱性高锰酸钾洗涤液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78982" y="1920130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35704" y="1689353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氢氧化钠（钾）乙醇溶液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15518" y="2246412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把约1L95％的乙醇加到含有120g氢氧化钠（钾）的120mL水溶液中,就成为一种去污力很强的洗涤剂,玻璃磨口长期暴露在这种洗液中易被损坏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78982" y="4207352"/>
            <a:ext cx="9610885" cy="1401133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35704" y="3991452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硫酸及发烟硝酸混合物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15518" y="4545961"/>
            <a:ext cx="8937811" cy="83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适用于特别油污、肮脏的玻璃器皿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850682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619905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磷酸三钠溶液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176964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将57g磷酸三钠、28g油酸钠溶于470mL水中.为除去玻璃器皿上的碳质残渣,可将器皿在此溶液里浸泡几分钟,然后用刷子除去残渣.100～150g/</a:t>
            </a: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L的氢氧化钠（钾）溶液也有同样作用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4137904"/>
            <a:ext cx="9610885" cy="1694383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922004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10g/L EDTA的20g/L氢氧化钠溶液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476513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用此溶液浸泡洗净的玻璃器皿,能除去容器表面吸附的一些微量金属离子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2105328"/>
            <a:ext cx="9610885" cy="1411538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874550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盐酸乙醇溶液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431609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一份盐酸和两份乙醇的混合物,用以洗涤被有机试剂染色的器皿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1694383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酸性草酸洗液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称取10g草酸或1g盐酸羟胺溶于20％的100mL盐酸溶液中.对于沾有氧化物、溶于水的无机污物（如高锰酸钾、三价铁）等器皿可用此洗液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选择合适的洗涤剂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第3部分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 fontScale="97500" lnSpcReduction="10000"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掌握洗涤玻璃仪器的操作方法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252505" y="1519001"/>
            <a:ext cx="6282020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4208655" y="2169536"/>
              <a:ext cx="3969746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一些玻璃仪器的洗涤方法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52503" y="2328038"/>
            <a:ext cx="6282019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4208655" y="3307130"/>
              <a:ext cx="3969747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选择合适的洗涤剂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52505" y="3164669"/>
            <a:ext cx="6282017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4208654" y="4457729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掌握洗涤玻璃仪器的操作方法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52504" y="3964496"/>
            <a:ext cx="6282017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及时洗涤玻璃仪器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96124" y="1519001"/>
            <a:ext cx="557320" cy="557320"/>
            <a:chOff x="3275881" y="2102111"/>
            <a:chExt cx="767916" cy="767916"/>
          </a:xfrm>
          <a:solidFill>
            <a:srgbClr val="16B7C4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6124" y="2328038"/>
            <a:ext cx="557320" cy="558623"/>
            <a:chOff x="3275881" y="3239091"/>
            <a:chExt cx="767916" cy="769711"/>
          </a:xfrm>
          <a:solidFill>
            <a:srgbClr val="16B7C4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96124" y="3164669"/>
            <a:ext cx="557320" cy="557320"/>
            <a:chOff x="3275881" y="4378854"/>
            <a:chExt cx="767916" cy="767916"/>
          </a:xfrm>
          <a:solidFill>
            <a:srgbClr val="16B7C4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96123" y="3964496"/>
            <a:ext cx="557320" cy="557320"/>
            <a:chOff x="3275881" y="5516822"/>
            <a:chExt cx="767916" cy="767916"/>
          </a:xfrm>
          <a:solidFill>
            <a:srgbClr val="16B7C4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52504" y="4750307"/>
            <a:ext cx="6282017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其它注意事项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96123" y="4750307"/>
            <a:ext cx="557320" cy="557320"/>
            <a:chOff x="3275881" y="5516822"/>
            <a:chExt cx="767916" cy="767916"/>
          </a:xfrm>
          <a:solidFill>
            <a:srgbClr val="16B7C4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469434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对附有易去除物质的简单仪器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如试管.烧杯等,用试管刷蘸取合成洗涤剂刷洗.在转动或.上下移动试管刷时,须用力适当,避免损坏仪器及划伤皮肤.然后用自来水冲洗.当倒置仪器,器壁形成一层均匀的水膜,无成滴水珠,也不成股流下时,即已洗净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对附有难去除附着物的玻璃仪器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在使用合适的洗涤剂使附着物溶解后,去掉洗涤残液,再用试管刷刷洗,最后用自来水冲洗干净.一些构造比较精细、复杂的玻璃仪器,无法用毛刷刷洗,如容量瓶、移液管等,可以用洗涤液浸洗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掌握洗涤玻璃仪器的操作方法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215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洗涤开始,先检查活塞上的橡皮盘是否扣牢,防止洗涤时滑落破损；注意有无漏水成堵塞现象,若有则予以调整.关闭活塞,向滴定管中注入洗涤液2～3毫升,慢慢倾斜滴定管至水平,缓慢转动滴定管,使内壁全部为洗涤液所浸到.竖起滴定管,再旋开活塞,放出洗涤液,这样使活塞的人段也能洗到.最后用自来水冲洗,同样从活塞下部的尖嘴放出,不可为节省时间将液体从上端管口倒出</a:t>
            </a:r>
            <a:endParaRPr lang="en-US" altLang="zh-CN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以酸式滴定管为例,其洗涤操作如下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掌握洗涤玻璃仪器的操作方法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第4部分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及时洗涤玻璃仪器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思源等宽 L"/>
              </a:rPr>
              <a:t>及时洗涤玻璃仪器有利于选择合适的洗涤剂,因为在当时容易判断残留物的性质.有些化学实验,及时倒去反应后的残液,仪器内壁不留有难去除的附着物,但搁置一段时间后,挥发性溶剂逸去,就有残留物附着到仪器内壁,使洗涤变得困难.还有一些物质,能与仪器的本身部分发生反应,若不及时洗涤将使仪器受损,甚至报废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及时洗涤玻璃仪器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第5部分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其它注意事项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"/>
          <p:cNvSpPr/>
          <p:nvPr/>
        </p:nvSpPr>
        <p:spPr>
          <a:xfrm>
            <a:off x="1205820" y="1526987"/>
            <a:ext cx="2008485" cy="1344148"/>
          </a:xfrm>
          <a:prstGeom prst="roundRect">
            <a:avLst>
              <a:gd name="adj" fmla="val 13125"/>
            </a:avLst>
          </a:prstGeom>
          <a:solidFill>
            <a:srgbClr val="16B7C4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pitchFamily="34" charset="-122"/>
              </a:rPr>
              <a:t>不可盲目使用试剂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5" name="AutoShape 6"/>
          <p:cNvSpPr/>
          <p:nvPr/>
        </p:nvSpPr>
        <p:spPr>
          <a:xfrm>
            <a:off x="3322385" y="1526987"/>
            <a:ext cx="7772533" cy="1344148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kern="0">
                <a:solidFill>
                  <a:srgbClr val="FFFFFF"/>
                </a:solidFill>
                <a:latin typeface="思源等宽 L"/>
                <a:ea typeface="微软雅黑" panose="020B0503020204020204" pitchFamily="34" charset="-122"/>
              </a:rPr>
              <a:t>切不可盲目地将各种试剂混和作洗涤剂使用,也不可任意使用各种试剂来洗涤玻璃仪器.这样不仅浪费药品,而且容易出现危险。玻璃器皿品种众多，应根据不同种类、不同规格进行分类摆放，支出时做好明细表，避免重复购买、浪费存放空间</a:t>
            </a:r>
            <a:endParaRPr lang="en-US" altLang="zh-CN" sz="1600" kern="0">
              <a:solidFill>
                <a:srgbClr val="FFFFF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6" name="AutoShape 8"/>
          <p:cNvSpPr/>
          <p:nvPr/>
        </p:nvSpPr>
        <p:spPr>
          <a:xfrm>
            <a:off x="1205820" y="3048719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16B7C4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pitchFamily="34" charset="-122"/>
              </a:rPr>
              <a:t>保管摆放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7" name="AutoShape 10"/>
          <p:cNvSpPr/>
          <p:nvPr/>
        </p:nvSpPr>
        <p:spPr>
          <a:xfrm>
            <a:off x="3322384" y="3048719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pitchFamily="34" charset="-122"/>
              </a:rPr>
              <a:t>存放的玻璃器皿应摆放在平稳的化验台上或实验柜中，不同器皿的摆放要求也有所不同，例如锥形瓶应放在取样筐内或实验桌上，滴定管应盖上塑料套或倒置夹在滴定管架上等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8" name="AutoShape 12"/>
          <p:cNvSpPr/>
          <p:nvPr/>
        </p:nvSpPr>
        <p:spPr>
          <a:xfrm>
            <a:off x="1205820" y="4584890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16B7C4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pitchFamily="34" charset="-122"/>
              </a:rPr>
              <a:t>洁净存放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9" name="AutoShape 14"/>
          <p:cNvSpPr/>
          <p:nvPr/>
        </p:nvSpPr>
        <p:spPr>
          <a:xfrm>
            <a:off x="3322384" y="4584890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pitchFamily="34" charset="-122"/>
              </a:rPr>
              <a:t>玻璃器皿在使用完毕后应清洁干净，然后在不同的存放点贴上标签，注明名称、规格、时间，做到摆放地点醒目，取用方便快捷。这样主要是避免被污染过的玻璃器皿影响实验的准确性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5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其它注意事项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1" animBg="1"/>
      <p:bldP spid="46" grpId="2" animBg="1"/>
      <p:bldP spid="47" grpId="3" animBg="1"/>
      <p:bldP spid="48" grpId="4" animBg="1"/>
      <p:bldP spid="49" grpId="5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271664" y="2286736"/>
            <a:ext cx="5724867" cy="1744940"/>
            <a:chOff x="3290714" y="2286736"/>
            <a:chExt cx="5724867" cy="17449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0714" y="2862785"/>
              <a:ext cx="5724867" cy="1168891"/>
              <a:chOff x="4881342" y="2773231"/>
              <a:chExt cx="5193646" cy="11688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81342" y="2773231"/>
                <a:ext cx="51936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b="1" i="0" u="none" strike="noStrike" kern="1200" cap="none" spc="40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等宽 L"/>
                    <a:ea typeface="微软雅黑" panose="020B0503020204020204" pitchFamily="34" charset="-122"/>
                    <a:cs typeface="+mn-cs"/>
                  </a:rPr>
                  <a:t>感谢您的观看</a:t>
                </a:r>
                <a:endParaRPr kumimoji="0" lang="zh-CN" altLang="en-US" sz="5400" b="1" i="0" u="none" strike="noStrike" kern="1200" cap="none" spc="4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等宽 L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428055" y="3634345"/>
                <a:ext cx="4089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30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rPr>
                  <a:t>THANK YOU FOR WATCHING</a:t>
                </a:r>
                <a:endParaRPr kumimoji="0" lang="zh-CN" altLang="en-US" sz="1400" b="0" i="0" u="none" strike="noStrike" kern="1200" cap="none" spc="3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309962" y="2286736"/>
              <a:ext cx="1911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10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等宽 L"/>
                  <a:ea typeface="微软雅黑" panose="020B0503020204020204" pitchFamily="34" charset="-122"/>
                  <a:cs typeface="+mn-cs"/>
                </a:rPr>
                <a:t>THE END</a:t>
              </a:r>
              <a:endParaRPr kumimoji="0" lang="zh-CN" altLang="en-US" sz="2400" b="1" i="0" u="none" strike="noStrike" kern="1200" cap="none" spc="1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等宽 L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5916386" y="4508500"/>
            <a:ext cx="359228" cy="0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4267" y="1380744"/>
            <a:ext cx="6229350" cy="4602961"/>
          </a:xfrm>
          <a:prstGeom prst="rect">
            <a:avLst/>
          </a:prstGeom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517501" y="1751562"/>
            <a:ext cx="3779918" cy="37310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实验室常用的玻璃仪器如烧杯、试管、滴定管、移液管、容量瓶等。仪器在使用中会沾上油污，水垢，锈迹等，使用后不及时完全的清洗，会造成结果误差，甚至会对仪器的寿命、性能会产生极其不良的影响。因此，化学实验使用的玻璃仪器必须洗涤干净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实验室玻璃器具清洗及移液定容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第1部分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一些玻璃仪器的洗涤方法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80471" y="2357357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16B7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471" y="4488397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16B7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92934" y="3771075"/>
            <a:ext cx="521811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占位符 2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00008" y="1873478"/>
            <a:ext cx="3831772" cy="3831770"/>
          </a:xfrm>
          <a:prstGeom prst="rect">
            <a:avLst/>
          </a:prstGeom>
          <a:ln w="19050">
            <a:noFill/>
          </a:ln>
        </p:spPr>
      </p:pic>
      <p:sp>
        <p:nvSpPr>
          <p:cNvPr id="29" name="矩形 28"/>
          <p:cNvSpPr/>
          <p:nvPr/>
        </p:nvSpPr>
        <p:spPr>
          <a:xfrm>
            <a:off x="1976876" y="2176801"/>
            <a:ext cx="4458858" cy="115939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一类是毛刷能洗刷的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试管、烧杯、试剂瓶、锥形瓶、量筒等广口玻璃仪器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6876" y="4479462"/>
            <a:ext cx="4458858" cy="81615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另一类是不能用毛刷洗刷的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吸量管、移液管、容量瓶等小口玻璃量器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一些玻璃仪器的洗涤方法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毛刷能洗刷的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一些玻璃仪器的洗涤方法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469434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用水洗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根据要洗涤的玻璃仪器的性状选择合适的毛刷，如试管刷、烧杯刷、平刷、滴定管刷等。用毛刷蘸水洗刷，可使溶性物质溶去，也可使附着在玻璃仪器上的尘土和不溶物脱落下来，但往往洗不去油污和有机物质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用洗涤剂洗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可以用毛刷蘸取洗涤剂（如洗衣粉</a:t>
            </a:r>
            <a:r>
              <a:rPr lang="en-US" altLang="zh-CN" dirty="0">
                <a:latin typeface="思源等宽 L"/>
                <a:sym typeface="Arial" panose="020B0604020202020204" pitchFamily="34" charset="0"/>
              </a:rPr>
              <a:t>），</a:t>
            </a: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仔细刷洗玻璃仪器内外壁（特别是内壁</a:t>
            </a:r>
            <a:r>
              <a:rPr lang="en-US" altLang="zh-CN" dirty="0">
                <a:latin typeface="思源等宽 L"/>
                <a:sym typeface="Arial" panose="020B0604020202020204" pitchFamily="34" charset="0"/>
              </a:rPr>
              <a:t>）。为了提高洗涤效率，可将洗涤剂配成1％～5％的水溶液，加温浸泡要洗的玻璃仪器。片刻后，再用毛刷反复刷。提示，洗净的玻璃仪器不要再用手、布或纸擦拭，以免重新污染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一些玻璃仪器的洗涤方法 &gt; 毛刷能洗刷的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不能用毛刷洗刷的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一些玻璃仪器的洗涤方法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04649" y="2375645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16B7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04649" y="4506685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16B7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01054" y="1801417"/>
            <a:ext cx="8756317" cy="192216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吸量管、移液管、容量瓶等小口玻璃量器，使用后应立即浸泡于凉水中，勿使沾污物质干涸。工作完毕后用流水冲洗，初步除去附着的试剂、蛋白质等物质。晾干后浸泡于铬酸洗液中4～6h或过夜，然后用自来水充分冲洗干净，再用蒸馏水或去离子水漱洗2-3次，置于量器架上自然干燥。急用时可置烤箱中在80℃以下烘干，或于量器中加入少量无水乙醇或甲醇、乙醚之类溶剂，慢慢转动使其布满整个容器内壁，然后倒出，再吹干或加负压抽干，即可达到快速干燥的目的。（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这种方法清洗起来会比较繁琐且需要专业人员操作清洗，具有危险性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01054" y="4197635"/>
            <a:ext cx="8756317" cy="131195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用实验室仪器专用超声波清洗器进行清洗。实验室专用超声波清洗器是通过高效的超声波空化效应原理，水分子在玻璃仪器震荡，震落仪器表面的污物，在超声波清洗机的作用下具有快速清洗死角、缝隙，取代了传统手工洗刷不到的地方。最后，只需把仪器晾干就能再次使用了。（这种清洗方法能有效避免接触化学液体，是一种比较有安全保障的清洗方法）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一些玻璃仪器的洗涤方法 &gt; 不能用毛刷洗刷的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16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PA" val="v5.2.5"/>
</p:tagLst>
</file>

<file path=ppt/tags/tag10.xml><?xml version="1.0" encoding="utf-8"?>
<p:tagLst xmlns:p="http://schemas.openxmlformats.org/presentationml/2006/main">
  <p:tag name="PA" val="v5.2.5"/>
</p:tagLst>
</file>

<file path=ppt/tags/tag11.xml><?xml version="1.0" encoding="utf-8"?>
<p:tagLst xmlns:p="http://schemas.openxmlformats.org/presentationml/2006/main">
  <p:tag name="PA" val="v5.2.5"/>
</p:tagLst>
</file>

<file path=ppt/tags/tag12.xml><?xml version="1.0" encoding="utf-8"?>
<p:tagLst xmlns:p="http://schemas.openxmlformats.org/presentationml/2006/main">
  <p:tag name="PA" val="v5.2.5"/>
</p:tagLst>
</file>

<file path=ppt/tags/tag13.xml><?xml version="1.0" encoding="utf-8"?>
<p:tagLst xmlns:p="http://schemas.openxmlformats.org/presentationml/2006/main">
  <p:tag name="PA" val="v5.2.5"/>
</p:tagLst>
</file>

<file path=ppt/tags/tag14.xml><?xml version="1.0" encoding="utf-8"?>
<p:tagLst xmlns:p="http://schemas.openxmlformats.org/presentationml/2006/main">
  <p:tag name="PA" val="v5.2.5"/>
</p:tagLst>
</file>

<file path=ppt/tags/tag15.xml><?xml version="1.0" encoding="utf-8"?>
<p:tagLst xmlns:p="http://schemas.openxmlformats.org/presentationml/2006/main">
  <p:tag name="PA" val="v5.2.5"/>
</p:tagLst>
</file>

<file path=ppt/tags/tag16.xml><?xml version="1.0" encoding="utf-8"?>
<p:tagLst xmlns:p="http://schemas.openxmlformats.org/presentationml/2006/main">
  <p:tag name="PA" val="v5.2.5"/>
</p:tagLst>
</file>

<file path=ppt/tags/tag17.xml><?xml version="1.0" encoding="utf-8"?>
<p:tagLst xmlns:p="http://schemas.openxmlformats.org/presentationml/2006/main">
  <p:tag name="PA" val="v5.2.5"/>
</p:tagLst>
</file>

<file path=ppt/tags/tag18.xml><?xml version="1.0" encoding="utf-8"?>
<p:tagLst xmlns:p="http://schemas.openxmlformats.org/presentationml/2006/main">
  <p:tag name="PA" val="v5.2.5"/>
</p:tagLst>
</file>

<file path=ppt/tags/tag19.xml><?xml version="1.0" encoding="utf-8"?>
<p:tagLst xmlns:p="http://schemas.openxmlformats.org/presentationml/2006/main">
  <p:tag name="PA" val="v5.2.5"/>
</p:tagLst>
</file>

<file path=ppt/tags/tag2.xml><?xml version="1.0" encoding="utf-8"?>
<p:tagLst xmlns:p="http://schemas.openxmlformats.org/presentationml/2006/main">
  <p:tag name="PA" val="v5.2.5"/>
</p:tagLst>
</file>

<file path=ppt/tags/tag20.xml><?xml version="1.0" encoding="utf-8"?>
<p:tagLst xmlns:p="http://schemas.openxmlformats.org/presentationml/2006/main">
  <p:tag name="PA" val="v5.2.5"/>
</p:tagLst>
</file>

<file path=ppt/tags/tag21.xml><?xml version="1.0" encoding="utf-8"?>
<p:tagLst xmlns:p="http://schemas.openxmlformats.org/presentationml/2006/main">
  <p:tag name="PA" val="v5.2.5"/>
</p:tagLst>
</file>

<file path=ppt/tags/tag22.xml><?xml version="1.0" encoding="utf-8"?>
<p:tagLst xmlns:p="http://schemas.openxmlformats.org/presentationml/2006/main">
  <p:tag name="PA" val="v5.2.5"/>
</p:tagLst>
</file>

<file path=ppt/tags/tag23.xml><?xml version="1.0" encoding="utf-8"?>
<p:tagLst xmlns:p="http://schemas.openxmlformats.org/presentationml/2006/main">
  <p:tag name="PA" val="v5.2.5"/>
</p:tagLst>
</file>

<file path=ppt/tags/tag24.xml><?xml version="1.0" encoding="utf-8"?>
<p:tagLst xmlns:p="http://schemas.openxmlformats.org/presentationml/2006/main">
  <p:tag name="PA" val="v5.2.5"/>
</p:tagLst>
</file>

<file path=ppt/tags/tag25.xml><?xml version="1.0" encoding="utf-8"?>
<p:tagLst xmlns:p="http://schemas.openxmlformats.org/presentationml/2006/main">
  <p:tag name="PA" val="v5.2.5"/>
</p:tagLst>
</file>

<file path=ppt/tags/tag26.xml><?xml version="1.0" encoding="utf-8"?>
<p:tagLst xmlns:p="http://schemas.openxmlformats.org/presentationml/2006/main">
  <p:tag name="PA" val="v5.2.5"/>
</p:tagLst>
</file>

<file path=ppt/tags/tag27.xml><?xml version="1.0" encoding="utf-8"?>
<p:tagLst xmlns:p="http://schemas.openxmlformats.org/presentationml/2006/main">
  <p:tag name="PA" val="v5.2.5"/>
</p:tagLst>
</file>

<file path=ppt/tags/tag28.xml><?xml version="1.0" encoding="utf-8"?>
<p:tagLst xmlns:p="http://schemas.openxmlformats.org/presentationml/2006/main">
  <p:tag name="PA" val="v5.2.5"/>
</p:tagLst>
</file>

<file path=ppt/tags/tag29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30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PA" val="v5.2.5"/>
</p:tagLst>
</file>

<file path=ppt/tags/tag6.xml><?xml version="1.0" encoding="utf-8"?>
<p:tagLst xmlns:p="http://schemas.openxmlformats.org/presentationml/2006/main">
  <p:tag name="PA" val="v5.2.5"/>
</p:tagLst>
</file>

<file path=ppt/tags/tag7.xml><?xml version="1.0" encoding="utf-8"?>
<p:tagLst xmlns:p="http://schemas.openxmlformats.org/presentationml/2006/main">
  <p:tag name="PA" val="v5.2.5"/>
</p:tagLst>
</file>

<file path=ppt/tags/tag8.xml><?xml version="1.0" encoding="utf-8"?>
<p:tagLst xmlns:p="http://schemas.openxmlformats.org/presentationml/2006/main">
  <p:tag name="PA" val="v5.2.5"/>
</p:tagLst>
</file>

<file path=ppt/tags/tag9.xml><?xml version="1.0" encoding="utf-8"?>
<p:tagLst xmlns:p="http://schemas.openxmlformats.org/presentationml/2006/main">
  <p:tag name="PA" val="v5.2.5"/>
</p:tagLst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3281</Words>
  <Application>WPS 演示</Application>
  <PresentationFormat>宽屏</PresentationFormat>
  <Paragraphs>190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思源等宽 L</vt:lpstr>
      <vt:lpstr>Hilda Sonnenschein</vt:lpstr>
      <vt:lpstr>思源黑体 CN Normal</vt:lpstr>
      <vt:lpstr>微软雅黑</vt:lpstr>
      <vt:lpstr>Arial Black</vt:lpstr>
      <vt:lpstr>HYLiZhengEnXiaoKaiW</vt:lpstr>
      <vt:lpstr>等线</vt:lpstr>
      <vt:lpstr>黑体</vt:lpstr>
      <vt:lpstr>Arial Unicode MS</vt:lpstr>
      <vt:lpstr>等线 Light</vt:lpstr>
      <vt:lpstr>Open Sans</vt:lpstr>
      <vt:lpstr>Calibri</vt:lpstr>
      <vt:lpstr>Kontrapunkt Bob</vt:lpstr>
      <vt:lpstr>微软雅黑 Light</vt:lpstr>
      <vt:lpstr>Zebrra</vt:lpstr>
      <vt:lpstr>果果圈模板www.ggq.com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36</cp:revision>
  <dcterms:created xsi:type="dcterms:W3CDTF">2021-01-15T08:42:00Z</dcterms:created>
  <dcterms:modified xsi:type="dcterms:W3CDTF">2021-09-26T07:00:27Z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89462D326679450C9DE404366142081A</vt:lpwstr>
  </property>
  <property fmtid="{D5CDD505-2E9C-101B-9397-08002B2CF9AE}" pid="3" name="KSOProductBuildVer">
    <vt:lpwstr>2052-11.1.0.10463</vt:lpwstr>
  </property>
</Properties>
</file>