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7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7"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6F6F6"/>
    <a:srgbClr val="F00000"/>
    <a:srgbClr val="1E97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82"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D26A54-4191-45C6-9A42-2B3DD1C14350}"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2399F2-3EB0-44A2-A1B6-97D555FC87DD}"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A2399F2-3EB0-44A2-A1B6-97D555FC87DD}"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B1A0268-6879-415A-9E8B-68519B9FA1B0}"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B1A0268-6879-415A-9E8B-68519B9FA1B0}"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B1A0268-6879-415A-9E8B-68519B9FA1B0}"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7B1A0268-6879-415A-9E8B-68519B9FA1B0}"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B1A0268-6879-415A-9E8B-68519B9FA1B0}"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B1A0268-6879-415A-9E8B-68519B9FA1B0}"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7B1A0268-6879-415A-9E8B-68519B9FA1B0}" type="datetimeFigureOut">
              <a:rPr lang="zh-CN" altLang="en-US"/>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B1A0268-6879-415A-9E8B-68519B9FA1B0}" type="datetimeFigureOut">
              <a:rPr lang="zh-CN" altLang="en-US"/>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B1A0268-6879-415A-9E8B-68519B9FA1B0}" type="datetimeFigureOut">
              <a:rPr lang="zh-CN" altLang="en-US"/>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B1A0268-6879-415A-9E8B-68519B9FA1B0}"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B1A0268-6879-415A-9E8B-68519B9FA1B0}"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14EB5C-543B-44BE-A57B-7C2E15EDE138}" type="slidenum">
              <a:rPr lang="zh-CN" altLang="en-US"/>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A0268-6879-415A-9E8B-68519B9FA1B0}"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4EB5C-543B-44BE-A57B-7C2E15EDE138}"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1.png"/><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2.png"/><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4.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6.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7.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0.png"/><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p:nvPr/>
        </p:nvPicPr>
        <p:blipFill>
          <a:blip r:embed="rId1"/>
          <a:srcRect/>
          <a:stretch>
            <a:fillRect/>
          </a:stretch>
        </p:blipFill>
        <p:spPr>
          <a:xfrm>
            <a:off x="7020280" y="0"/>
            <a:ext cx="5215455" cy="6858000"/>
          </a:xfrm>
          <a:prstGeom prst="rect">
            <a:avLst/>
          </a:prstGeom>
        </p:spPr>
      </p:pic>
      <p:sp>
        <p:nvSpPr>
          <p:cNvPr id="17" name="任意多边形: 形状 16"/>
          <p:cNvSpPr/>
          <p:nvPr/>
        </p:nvSpPr>
        <p:spPr>
          <a:xfrm>
            <a:off x="0" y="5532120"/>
            <a:ext cx="1453896" cy="1351058"/>
          </a:xfrm>
          <a:custGeom>
            <a:avLst/>
            <a:gdLst>
              <a:gd name="connsiteX0" fmla="*/ 233172 w 1453896"/>
              <a:gd name="connsiteY0" fmla="*/ 0 h 1351058"/>
              <a:gd name="connsiteX1" fmla="*/ 1453896 w 1453896"/>
              <a:gd name="connsiteY1" fmla="*/ 1220724 h 1351058"/>
              <a:gd name="connsiteX2" fmla="*/ 1447594 w 1453896"/>
              <a:gd name="connsiteY2" fmla="*/ 1345536 h 1351058"/>
              <a:gd name="connsiteX3" fmla="*/ 1446751 w 1453896"/>
              <a:gd name="connsiteY3" fmla="*/ 1351058 h 1351058"/>
              <a:gd name="connsiteX4" fmla="*/ 0 w 1453896"/>
              <a:gd name="connsiteY4" fmla="*/ 1351058 h 1351058"/>
              <a:gd name="connsiteX5" fmla="*/ 0 w 1453896"/>
              <a:gd name="connsiteY5" fmla="*/ 22840 h 1351058"/>
              <a:gd name="connsiteX6" fmla="*/ 108360 w 1453896"/>
              <a:gd name="connsiteY6" fmla="*/ 6303 h 1351058"/>
              <a:gd name="connsiteX7" fmla="*/ 233172 w 1453896"/>
              <a:gd name="connsiteY7" fmla="*/ 0 h 1351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896" h="1351058">
                <a:moveTo>
                  <a:pt x="233172" y="0"/>
                </a:moveTo>
                <a:cubicBezTo>
                  <a:pt x="907359" y="0"/>
                  <a:pt x="1453896" y="546537"/>
                  <a:pt x="1453896" y="1220724"/>
                </a:cubicBezTo>
                <a:cubicBezTo>
                  <a:pt x="1453896" y="1262861"/>
                  <a:pt x="1451761" y="1304499"/>
                  <a:pt x="1447594" y="1345536"/>
                </a:cubicBezTo>
                <a:lnTo>
                  <a:pt x="1446751" y="1351058"/>
                </a:lnTo>
                <a:lnTo>
                  <a:pt x="0" y="1351058"/>
                </a:lnTo>
                <a:lnTo>
                  <a:pt x="0" y="22840"/>
                </a:lnTo>
                <a:lnTo>
                  <a:pt x="108360" y="6303"/>
                </a:lnTo>
                <a:cubicBezTo>
                  <a:pt x="149397" y="2135"/>
                  <a:pt x="191035" y="0"/>
                  <a:pt x="233172" y="0"/>
                </a:cubicBezTo>
                <a:close/>
              </a:path>
            </a:pathLst>
          </a:cu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等宽 L"/>
              <a:ea typeface="等线" panose="02010600030101010101" charset="-122"/>
              <a:cs typeface="+mn-cs"/>
            </a:endParaRPr>
          </a:p>
        </p:txBody>
      </p:sp>
      <p:sp>
        <p:nvSpPr>
          <p:cNvPr id="18" name="新月形 17"/>
          <p:cNvSpPr/>
          <p:nvPr/>
        </p:nvSpPr>
        <p:spPr>
          <a:xfrm>
            <a:off x="5179925" y="-190500"/>
            <a:ext cx="4467884" cy="7264178"/>
          </a:xfrm>
          <a:prstGeom prst="moon">
            <a:avLst>
              <a:gd name="adj" fmla="val 4215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096000" y="756740"/>
            <a:ext cx="694944" cy="694944"/>
          </a:xfrm>
          <a:prstGeom prst="ellipse">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等宽 L"/>
              <a:ea typeface="等线" panose="02010600030101010101" charset="-122"/>
              <a:cs typeface="+mn-cs"/>
            </a:endParaRPr>
          </a:p>
        </p:txBody>
      </p:sp>
      <p:sp>
        <p:nvSpPr>
          <p:cNvPr id="20" name="圆: 空心 19"/>
          <p:cNvSpPr/>
          <p:nvPr/>
        </p:nvSpPr>
        <p:spPr>
          <a:xfrm>
            <a:off x="210312" y="398781"/>
            <a:ext cx="1243584" cy="1243584"/>
          </a:xfrm>
          <a:prstGeom prst="donu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等宽 L"/>
              <a:ea typeface="等线" panose="02010600030101010101" charset="-122"/>
              <a:cs typeface="+mn-cs"/>
            </a:endParaRPr>
          </a:p>
        </p:txBody>
      </p:sp>
      <p:sp>
        <p:nvSpPr>
          <p:cNvPr id="21" name="文本框 20"/>
          <p:cNvSpPr txBox="1"/>
          <p:nvPr/>
        </p:nvSpPr>
        <p:spPr>
          <a:xfrm>
            <a:off x="1058740" y="2340130"/>
            <a:ext cx="5246336" cy="2156677"/>
          </a:xfrm>
          <a:prstGeom prst="rect">
            <a:avLst/>
          </a:prstGeom>
          <a:noFill/>
        </p:spPr>
        <p:txBody>
          <a:bodyPr wrap="square" rtlCol="0" anchor="ctr">
            <a:normAutofit fontScale="92500" lnSpcReduction="10000"/>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8000" b="1" i="0" u="none" strike="noStrike" kern="1200" cap="none" spc="0" normalizeH="0" baseline="0" noProof="0" dirty="0" err="1">
                <a:ln>
                  <a:noFill/>
                </a:ln>
                <a:solidFill>
                  <a:prstClr val="black">
                    <a:lumMod val="85000"/>
                    <a:lumOff val="15000"/>
                  </a:prstClr>
                </a:solidFill>
                <a:uLnTx/>
                <a:uFillTx/>
                <a:latin typeface="站酷小薇LOGO体" panose="02010600010101010101" pitchFamily="2" charset="-122"/>
                <a:ea typeface="站酷小薇LOGO体" panose="02010600010101010101" pitchFamily="2" charset="-122"/>
                <a:cs typeface="+mn-cs"/>
              </a:rPr>
              <a:t>桥梁中的物理学</a:t>
            </a:r>
            <a:endParaRPr kumimoji="0" lang="en-US" altLang="zh-CN" sz="8000" b="1" i="0" u="none" strike="noStrike" kern="1200" cap="none" spc="0" normalizeH="0" baseline="0" noProof="0" dirty="0">
              <a:ln>
                <a:noFill/>
              </a:ln>
              <a:solidFill>
                <a:prstClr val="black">
                  <a:lumMod val="85000"/>
                  <a:lumOff val="15000"/>
                </a:prstClr>
              </a:solidFill>
              <a:uLnTx/>
              <a:uFillTx/>
              <a:latin typeface="站酷小薇LOGO体" panose="02010600010101010101" pitchFamily="2" charset="-122"/>
              <a:ea typeface="站酷小薇LOGO体" panose="02010600010101010101" pitchFamily="2" charset="-122"/>
              <a:cs typeface="+mn-cs"/>
            </a:endParaRPr>
          </a:p>
        </p:txBody>
      </p:sp>
      <p:grpSp>
        <p:nvGrpSpPr>
          <p:cNvPr id="22" name="组合 21"/>
          <p:cNvGrpSpPr/>
          <p:nvPr/>
        </p:nvGrpSpPr>
        <p:grpSpPr>
          <a:xfrm>
            <a:off x="1222446" y="4564965"/>
            <a:ext cx="2135257" cy="503582"/>
            <a:chOff x="5104109" y="4482960"/>
            <a:chExt cx="2135257" cy="503582"/>
          </a:xfrm>
        </p:grpSpPr>
        <p:sp>
          <p:nvSpPr>
            <p:cNvPr id="23" name="矩形: 圆角 22"/>
            <p:cNvSpPr/>
            <p:nvPr/>
          </p:nvSpPr>
          <p:spPr>
            <a:xfrm>
              <a:off x="5104109" y="4482960"/>
              <a:ext cx="2135257" cy="503582"/>
            </a:xfrm>
            <a:prstGeom prst="roundRect">
              <a:avLst/>
            </a:prstGeom>
            <a:noFill/>
            <a:ln>
              <a:solidFill>
                <a:srgbClr val="AAD2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lumMod val="85000"/>
                    <a:lumOff val="15000"/>
                  </a:prstClr>
                </a:solidFill>
                <a:effectLst/>
                <a:uLnTx/>
                <a:uFillTx/>
                <a:latin typeface="思源等宽 L"/>
                <a:ea typeface="等线" panose="02010600030101010101" charset="-122"/>
                <a:cs typeface="+mn-cs"/>
              </a:endParaRPr>
            </a:p>
          </p:txBody>
        </p:sp>
        <p:sp>
          <p:nvSpPr>
            <p:cNvPr id="24" name="文本框 23"/>
            <p:cNvSpPr txBox="1"/>
            <p:nvPr/>
          </p:nvSpPr>
          <p:spPr>
            <a:xfrm>
              <a:off x="5188981" y="4550085"/>
              <a:ext cx="1965512" cy="368300"/>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b="0" i="0" u="none" strike="noStrike" kern="1200" cap="none" spc="0" normalizeH="0" baseline="0" noProof="0">
                  <a:ln>
                    <a:noFill/>
                  </a:ln>
                  <a:solidFill>
                    <a:prstClr val="black">
                      <a:lumMod val="85000"/>
                      <a:lumOff val="15000"/>
                    </a:prstClr>
                  </a:solidFill>
                  <a:effectLst/>
                  <a:uLnTx/>
                  <a:uFillTx/>
                  <a:latin typeface="站酷小薇LOGO体" panose="02010600010101010101" pitchFamily="2" charset="-122"/>
                  <a:ea typeface="站酷小薇LOGO体" panose="02010600010101010101" pitchFamily="2" charset="-122"/>
                  <a:cs typeface="+mn-cs"/>
                </a:rPr>
                <a:t>汇报人：</a:t>
              </a:r>
              <a:r>
                <a:rPr lang="en-US">
                  <a:solidFill>
                    <a:prstClr val="black">
                      <a:lumMod val="85000"/>
                      <a:lumOff val="15000"/>
                    </a:prstClr>
                  </a:solidFill>
                  <a:latin typeface="站酷小薇LOGO体" panose="02010600010101010101" pitchFamily="2" charset="-122"/>
                  <a:ea typeface="站酷小薇LOGO体" panose="02010600010101010101" pitchFamily="2" charset="-122"/>
                </a:rPr>
                <a:t>XXX</a:t>
              </a:r>
              <a:endParaRPr>
                <a:solidFill>
                  <a:prstClr val="black">
                    <a:lumMod val="85000"/>
                    <a:lumOff val="15000"/>
                  </a:prstClr>
                </a:solidFill>
                <a:latin typeface="站酷小薇LOGO体" panose="02010600010101010101" pitchFamily="2" charset="-122"/>
                <a:ea typeface="站酷小薇LOGO体" panose="02010600010101010101" pitchFamily="2" charset="-122"/>
              </a:endParaRPr>
            </a:p>
          </p:txBody>
        </p:sp>
      </p:grpSp>
      <p:sp>
        <p:nvSpPr>
          <p:cNvPr id="25" name="圆: 空心 24"/>
          <p:cNvSpPr/>
          <p:nvPr/>
        </p:nvSpPr>
        <p:spPr>
          <a:xfrm>
            <a:off x="5344228" y="5353769"/>
            <a:ext cx="960848" cy="960848"/>
          </a:xfrm>
          <a:prstGeom prst="donu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等宽 L"/>
              <a:ea typeface="等线" panose="02010600030101010101" charset="-122"/>
              <a:cs typeface="+mn-cs"/>
            </a:endParaRPr>
          </a:p>
        </p:txBody>
      </p:sp>
      <p:sp>
        <p:nvSpPr>
          <p:cNvPr id="26" name="矩形 25"/>
          <p:cNvSpPr/>
          <p:nvPr/>
        </p:nvSpPr>
        <p:spPr>
          <a:xfrm>
            <a:off x="6882326" y="0"/>
            <a:ext cx="1489456" cy="541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6666135" y="6304457"/>
            <a:ext cx="1489456" cy="5410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6096000" y="1652015"/>
            <a:ext cx="4826000" cy="4063999"/>
          </a:xfrm>
          <a:prstGeom prst="rect">
            <a:avLst/>
          </a:prstGeom>
          <a:ln>
            <a:noFill/>
          </a:ln>
        </p:spPr>
      </p:pic>
      <p:sp>
        <p:nvSpPr>
          <p:cNvPr id="10" name="New shape"/>
          <p:cNvSpPr/>
          <p:nvPr/>
        </p:nvSpPr>
        <p:spPr>
          <a:xfrm>
            <a:off x="1143000" y="2461395"/>
            <a:ext cx="4458348" cy="193521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rtlCol="0" anchor="ctr">
            <a:spAutoFit/>
          </a:bodyPr>
          <a:lstStyle/>
          <a:p>
            <a:pPr>
              <a:lnSpc>
                <a:spcPct val="150000"/>
              </a:lnSpc>
            </a:pPr>
            <a:r>
              <a:rPr lang="en-US" altLang="zh-CN" sz="2800" b="1" dirty="0" err="1">
                <a:solidFill>
                  <a:schemeClr val="tx1">
                    <a:lumMod val="95000"/>
                    <a:lumOff val="5000"/>
                  </a:schemeClr>
                </a:solidFill>
                <a:latin typeface="思源等宽 L"/>
              </a:rPr>
              <a:t>非对称均衡</a:t>
            </a:r>
            <a:endParaRPr lang="en-US" altLang="zh-CN" sz="2800" b="1" dirty="0">
              <a:solidFill>
                <a:schemeClr val="tx1">
                  <a:lumMod val="95000"/>
                  <a:lumOff val="5000"/>
                </a:schemeClr>
              </a:solidFill>
              <a:latin typeface="思源等宽 L"/>
            </a:endParaRPr>
          </a:p>
          <a:p>
            <a:pPr indent="0" algn="l">
              <a:lnSpc>
                <a:spcPct val="150000"/>
              </a:lnSpc>
            </a:pPr>
            <a:r>
              <a:rPr lang="en-US" dirty="0" err="1">
                <a:solidFill>
                  <a:srgbClr val="000000"/>
                </a:solidFill>
                <a:latin typeface="思源等宽 L"/>
              </a:rPr>
              <a:t>对称处理得当，具有对称美。然而它只是多元美中的一元，并非仅只有对称桥等均是如此</a:t>
            </a:r>
            <a:endParaRPr lang="en-US" dirty="0">
              <a:solidFill>
                <a:srgbClr val="000000"/>
              </a:solidFill>
              <a:latin typeface="思源等宽 L"/>
            </a:endParaRPr>
          </a:p>
        </p:txBody>
      </p:sp>
      <p:sp>
        <p:nvSpPr>
          <p:cNvPr id="11"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桥梁中的均衡</a:t>
            </a:r>
            <a:endParaRPr lang="en-US" altLang="zh-CN" sz="2400" b="1" spc="300">
              <a:solidFill>
                <a:schemeClr val="tx1">
                  <a:lumMod val="75000"/>
                  <a:lumOff val="25000"/>
                </a:schemeClr>
              </a:solidFill>
              <a:cs typeface="+mn-ea"/>
              <a:sym typeface="+mn-lt"/>
            </a:endParaRPr>
          </a:p>
        </p:txBody>
      </p:sp>
      <p:sp>
        <p:nvSpPr>
          <p:cNvPr id="12" name="矩形 4"/>
          <p:cNvSpPr/>
          <p:nvPr/>
        </p:nvSpPr>
        <p:spPr>
          <a:xfrm>
            <a:off x="0" y="246743"/>
            <a:ext cx="551543"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5"/>
          <p:cNvSpPr/>
          <p:nvPr/>
        </p:nvSpPr>
        <p:spPr>
          <a:xfrm>
            <a:off x="646971" y="246743"/>
            <a:ext cx="216630"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 空心 6"/>
          <p:cNvSpPr/>
          <p:nvPr/>
        </p:nvSpPr>
        <p:spPr>
          <a:xfrm>
            <a:off x="10301733" y="5437125"/>
            <a:ext cx="2841750" cy="2841750"/>
          </a:xfrm>
          <a:prstGeom prst="donut">
            <a:avLst>
              <a:gd name="adj" fmla="val 13411"/>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等宽 L"/>
              <a:ea typeface="等线" panose="02010600030101010101" charset="-122"/>
              <a:cs typeface="+mn-cs"/>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15" name="矩形 14"/>
          <p:cNvSpPr/>
          <p:nvPr/>
        </p:nvSpPr>
        <p:spPr>
          <a:xfrm>
            <a:off x="12082820" y="2366010"/>
            <a:ext cx="166329" cy="2125980"/>
          </a:xfrm>
          <a:prstGeom prst="rect">
            <a:avLst/>
          </a:prstGeom>
          <a:solidFill>
            <a:srgbClr val="4780C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等宽 L"/>
              <a:ea typeface="等线" panose="02010600030101010101" charset="-122"/>
              <a:cs typeface="+mn-cs"/>
            </a:endParaRPr>
          </a:p>
        </p:txBody>
      </p:sp>
      <p:sp>
        <p:nvSpPr>
          <p:cNvPr id="17" name="文本框 16"/>
          <p:cNvSpPr txBox="1"/>
          <p:nvPr/>
        </p:nvSpPr>
        <p:spPr>
          <a:xfrm>
            <a:off x="3618262" y="2841140"/>
            <a:ext cx="1380696" cy="1098377"/>
          </a:xfrm>
          <a:prstGeom prst="rect">
            <a:avLst/>
          </a:prstGeom>
          <a:noFill/>
        </p:spPr>
        <p:txBody>
          <a:bodyPr wrap="square" rtlCol="0">
            <a:spAutoFit/>
          </a:bodyPr>
          <a:lstStyle/>
          <a:p>
            <a:pPr algn="r">
              <a:defRPr/>
            </a:pPr>
            <a:r>
              <a:rPr lang="en-US" altLang="zh-CN" sz="6600">
                <a:solidFill>
                  <a:schemeClr val="bg1">
                    <a:lumMod val="50000"/>
                  </a:schemeClr>
                </a:solidFill>
                <a:latin typeface="站酷小薇LOGO体" panose="02010600010101010101" pitchFamily="2" charset="-122"/>
                <a:ea typeface="站酷小薇LOGO体" panose="02010600010101010101" pitchFamily="2" charset="-122"/>
              </a:rPr>
              <a:t>2</a:t>
            </a:r>
            <a:endParaRPr lang="en-US" altLang="zh-CN" sz="6600">
              <a:solidFill>
                <a:schemeClr val="bg1">
                  <a:lumMod val="50000"/>
                </a:schemeClr>
              </a:solidFill>
              <a:latin typeface="站酷小薇LOGO体" panose="02010600010101010101" pitchFamily="2" charset="-122"/>
              <a:ea typeface="站酷小薇LOGO体" panose="02010600010101010101" pitchFamily="2" charset="-122"/>
            </a:endParaRPr>
          </a:p>
        </p:txBody>
      </p:sp>
      <p:sp>
        <p:nvSpPr>
          <p:cNvPr id="22" name="矩形 21"/>
          <p:cNvSpPr/>
          <p:nvPr/>
        </p:nvSpPr>
        <p:spPr>
          <a:xfrm flipH="1">
            <a:off x="5185574" y="3016522"/>
            <a:ext cx="58461" cy="757234"/>
          </a:xfrm>
          <a:prstGeom prst="rect">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lumMod val="50000"/>
                </a:schemeClr>
              </a:solidFill>
              <a:effectLst/>
              <a:uLnTx/>
              <a:uFillTx/>
              <a:latin typeface="思源等宽 L"/>
              <a:ea typeface="等线" panose="02010600030101010101" charset="-122"/>
              <a:cs typeface="+mn-cs"/>
            </a:endParaRPr>
          </a:p>
        </p:txBody>
      </p:sp>
      <p:sp>
        <p:nvSpPr>
          <p:cNvPr id="23" name="文本框 22"/>
          <p:cNvSpPr txBox="1"/>
          <p:nvPr/>
        </p:nvSpPr>
        <p:spPr>
          <a:xfrm>
            <a:off x="5430652" y="3102750"/>
            <a:ext cx="4448149" cy="579699"/>
          </a:xfrm>
          <a:prstGeom prst="rect">
            <a:avLst/>
          </a:prstGeom>
          <a:noFill/>
        </p:spPr>
        <p:txBody>
          <a:bodyPr wrap="square" rtlCol="0">
            <a:spAutoFit/>
          </a:bodyPr>
          <a:lstStyle/>
          <a:p>
            <a:pPr>
              <a:defRPr/>
            </a:pPr>
            <a:r>
              <a:rPr lang="en-US" altLang="zh-CN" sz="3200">
                <a:solidFill>
                  <a:prstClr val="black"/>
                </a:solidFill>
                <a:latin typeface="站酷小薇LOGO体" panose="02010600010101010101" pitchFamily="2" charset="-122"/>
                <a:ea typeface="站酷小薇LOGO体" panose="02010600010101010101" pitchFamily="2" charset="-122"/>
              </a:rPr>
              <a:t>桥梁建筑的尺度</a:t>
            </a:r>
            <a:endParaRPr lang="en-US" altLang="zh-CN" sz="3200">
              <a:solidFill>
                <a:prstClr val="black"/>
              </a:solidFill>
              <a:latin typeface="站酷小薇LOGO体" panose="02010600010101010101" pitchFamily="2" charset="-122"/>
              <a:ea typeface="站酷小薇LOGO体" panose="02010600010101010101" pitchFamily="2" charset="-122"/>
            </a:endParaRPr>
          </a:p>
        </p:txBody>
      </p:sp>
      <p:sp>
        <p:nvSpPr>
          <p:cNvPr id="9" name="椭圆 8"/>
          <p:cNvSpPr/>
          <p:nvPr/>
        </p:nvSpPr>
        <p:spPr>
          <a:xfrm>
            <a:off x="7820487" y="853253"/>
            <a:ext cx="694944" cy="694944"/>
          </a:xfrm>
          <a:prstGeom prst="ellipse">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等宽 L"/>
              <a:ea typeface="等线" panose="02010600030101010101" charset="-122"/>
              <a:cs typeface="+mn-cs"/>
            </a:endParaRPr>
          </a:p>
        </p:txBody>
      </p:sp>
      <p:sp>
        <p:nvSpPr>
          <p:cNvPr id="11" name="圆: 空心 10"/>
          <p:cNvSpPr/>
          <p:nvPr/>
        </p:nvSpPr>
        <p:spPr>
          <a:xfrm>
            <a:off x="4950227" y="5238022"/>
            <a:ext cx="960848" cy="960848"/>
          </a:xfrm>
          <a:prstGeom prst="donu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等宽 L"/>
              <a:ea typeface="等线" panose="02010600030101010101" charset="-122"/>
              <a:cs typeface="+mn-cs"/>
            </a:endParaRPr>
          </a:p>
        </p:txBody>
      </p:sp>
      <p:sp>
        <p:nvSpPr>
          <p:cNvPr id="12" name="圆: 空心 11"/>
          <p:cNvSpPr/>
          <p:nvPr/>
        </p:nvSpPr>
        <p:spPr>
          <a:xfrm>
            <a:off x="-262332" y="1652877"/>
            <a:ext cx="3484520" cy="3484520"/>
          </a:xfrm>
          <a:prstGeom prst="donut">
            <a:avLst>
              <a:gd name="adj" fmla="val 15695"/>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等宽 L"/>
              <a:ea typeface="等线" panose="02010600030101010101" charset="-122"/>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rLst="">
                                      <p:cBhvr>
                                        <p:cTn id="7" dur="500"/>
                                        <p:tgtEl>
                                          <p:spTgt spid="17"/>
                                        </p:tgtEl>
                                      </p:cBhvr>
                                    </p:animEffect>
                                  </p:childTnLst>
                                </p:cTn>
                              </p:par>
                            </p:childTnLst>
                          </p:cTn>
                        </p:par>
                        <p:par>
                          <p:cTn id="8" fill="hold">
                            <p:stCondLst>
                              <p:cond delay="500"/>
                            </p:stCondLst>
                            <p:childTnLst>
                              <p:par>
                                <p:cTn id="9" presetID="42" presetClass="entr" presetSubtype="0" fill="hold" grpId="1"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rLst="">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6372520" y="1604681"/>
            <a:ext cx="4549478" cy="4063999"/>
          </a:xfrm>
          <a:prstGeom prst="rect">
            <a:avLst/>
          </a:prstGeom>
          <a:ln>
            <a:noFill/>
          </a:ln>
        </p:spPr>
      </p:pic>
      <p:sp>
        <p:nvSpPr>
          <p:cNvPr id="8" name="New shape"/>
          <p:cNvSpPr/>
          <p:nvPr/>
        </p:nvSpPr>
        <p:spPr>
          <a:xfrm>
            <a:off x="1143000" y="1586105"/>
            <a:ext cx="4957953" cy="4191789"/>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wrap="square" rtlCol="0" anchor="ctr">
            <a:spAutoFit/>
          </a:bodyPr>
          <a:lstStyle/>
          <a:p>
            <a:pPr indent="0" algn="l">
              <a:lnSpc>
                <a:spcPct val="150000"/>
              </a:lnSpc>
            </a:pPr>
            <a:r>
              <a:rPr lang="en-US" sz="2000" dirty="0">
                <a:solidFill>
                  <a:srgbClr val="000000"/>
                </a:solidFill>
                <a:latin typeface="思源等宽 L"/>
              </a:rPr>
              <a:t>建筑的一切取决于人的要求，所以，人是衡量建筑尺度的最直接、最明显的标志。对桥来说，与人体功能紧密相关的踏步、栏杆扶手、行驶的车辆等都是辅助标志。良好的建筑尺度应当从建筑物及其局部的大小同它本身用途相适应的程度，及其大小与周围环境相适应的程度来理解，由这种综合的判断获得的尺度感可以分为三类：</a:t>
            </a:r>
            <a:endParaRPr lang="en-US" sz="2000" dirty="0">
              <a:solidFill>
                <a:srgbClr val="000000"/>
              </a:solidFill>
              <a:latin typeface="思源等宽 L"/>
            </a:endParaRPr>
          </a:p>
        </p:txBody>
      </p:sp>
      <p:sp>
        <p:nvSpPr>
          <p:cNvPr id="9"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桥梁建筑的尺度</a:t>
            </a:r>
            <a:endParaRPr lang="en-US" altLang="zh-CN" sz="2400" b="1" spc="300">
              <a:solidFill>
                <a:schemeClr val="tx1">
                  <a:lumMod val="75000"/>
                  <a:lumOff val="25000"/>
                </a:schemeClr>
              </a:solidFill>
              <a:cs typeface="+mn-ea"/>
              <a:sym typeface="+mn-lt"/>
            </a:endParaRPr>
          </a:p>
        </p:txBody>
      </p:sp>
      <p:sp>
        <p:nvSpPr>
          <p:cNvPr id="10" name="矩形 4"/>
          <p:cNvSpPr/>
          <p:nvPr/>
        </p:nvSpPr>
        <p:spPr>
          <a:xfrm>
            <a:off x="0" y="246743"/>
            <a:ext cx="551543"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646971" y="246743"/>
            <a:ext cx="216630"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 空心 6"/>
          <p:cNvSpPr/>
          <p:nvPr/>
        </p:nvSpPr>
        <p:spPr>
          <a:xfrm>
            <a:off x="10301733" y="5437125"/>
            <a:ext cx="2841750" cy="2841750"/>
          </a:xfrm>
          <a:prstGeom prst="donut">
            <a:avLst>
              <a:gd name="adj" fmla="val 13411"/>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等宽 L"/>
              <a:ea typeface="等线" panose="02010600030101010101" charset="-122"/>
              <a:cs typeface="+mn-cs"/>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930233" y="2252407"/>
            <a:ext cx="10331533" cy="3276482"/>
          </a:xfrm>
          <a:prstGeom prst="rect">
            <a:avLst/>
          </a:prstGeom>
          <a:solidFill>
            <a:srgbClr val="F2F2F2">
              <a:alpha val="80000"/>
            </a:srgb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7"/>
          <p:cNvSpPr txBox="1"/>
          <p:nvPr/>
        </p:nvSpPr>
        <p:spPr>
          <a:xfrm>
            <a:off x="1308848" y="2658456"/>
            <a:ext cx="9760789" cy="2346027"/>
          </a:xfrm>
          <a:prstGeom prst="rect">
            <a:avLst/>
          </a:prstGeom>
          <a:noFill/>
        </p:spPr>
        <p:txBody>
          <a:bodyPr wrap="square" rtlCol="0">
            <a:spAutoFit/>
          </a:bodyPr>
          <a:lstStyle/>
          <a:p>
            <a:pPr>
              <a:lnSpc>
                <a:spcPct val="150000"/>
              </a:lnSpc>
            </a:pPr>
            <a:r>
              <a:rPr lang="en-US" altLang="zh-CN" sz="2000" spc="300" dirty="0">
                <a:solidFill>
                  <a:schemeClr val="tx1">
                    <a:lumMod val="75000"/>
                    <a:lumOff val="25000"/>
                  </a:schemeClr>
                </a:solidFill>
                <a:latin typeface="思源等宽 L"/>
                <a:ea typeface="微软雅黑" panose="020B0503020204020204" pitchFamily="34" charset="-122"/>
                <a:cs typeface="+mn-ea"/>
                <a:sym typeface="+mn-lt"/>
              </a:rPr>
              <a:t>一般情况下，人的视觉印象尺寸和真实尺寸之间是一致的，这就是正常尺度，也称自然尺度。桥梁的自然尺度就是要求桥梁的整体与局部和人体等尺度标志之间形成合乎功能要求、合乎常情的空间外观，给人一种真实、自然、亲切的感觉。例如，城市桥梁相距较近、关系密切，应当具备令人舒适、便利的尺度</a:t>
            </a:r>
            <a:endParaRPr lang="en-US" altLang="zh-CN" sz="2000" spc="300" dirty="0">
              <a:solidFill>
                <a:schemeClr val="tx1">
                  <a:lumMod val="75000"/>
                  <a:lumOff val="25000"/>
                </a:schemeClr>
              </a:solidFill>
              <a:latin typeface="思源等宽 L"/>
              <a:ea typeface="微软雅黑" panose="020B0503020204020204" pitchFamily="34" charset="-122"/>
              <a:cs typeface="+mn-ea"/>
              <a:sym typeface="+mn-lt"/>
            </a:endParaRPr>
          </a:p>
        </p:txBody>
      </p:sp>
      <p:sp>
        <p:nvSpPr>
          <p:cNvPr id="10" name="圆角矩形 32"/>
          <p:cNvSpPr/>
          <p:nvPr/>
        </p:nvSpPr>
        <p:spPr>
          <a:xfrm>
            <a:off x="2062503" y="1861544"/>
            <a:ext cx="8066993" cy="650206"/>
          </a:xfrm>
          <a:prstGeom prst="round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等宽 L"/>
                <a:ea typeface="微软雅黑" panose="020B0503020204020204" pitchFamily="34" charset="-122"/>
              </a:rPr>
              <a:t>1． 自然尺度</a:t>
            </a:r>
            <a:endParaRPr lang="en-US" altLang="zh-CN" sz="2400">
              <a:latin typeface="思源等宽 L"/>
              <a:ea typeface="微软雅黑" panose="020B0503020204020204" pitchFamily="34" charset="-122"/>
            </a:endParaRPr>
          </a:p>
        </p:txBody>
      </p:sp>
      <p:sp>
        <p:nvSpPr>
          <p:cNvPr id="11"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桥梁建筑的尺度</a:t>
            </a:r>
            <a:endParaRPr lang="en-US" altLang="zh-CN" sz="2400" b="1" spc="300">
              <a:solidFill>
                <a:schemeClr val="tx1">
                  <a:lumMod val="75000"/>
                  <a:lumOff val="25000"/>
                </a:schemeClr>
              </a:solidFill>
              <a:cs typeface="+mn-ea"/>
              <a:sym typeface="+mn-lt"/>
            </a:endParaRPr>
          </a:p>
        </p:txBody>
      </p:sp>
      <p:sp>
        <p:nvSpPr>
          <p:cNvPr id="12" name="矩形 4"/>
          <p:cNvSpPr/>
          <p:nvPr/>
        </p:nvSpPr>
        <p:spPr>
          <a:xfrm>
            <a:off x="0" y="246743"/>
            <a:ext cx="551543"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5"/>
          <p:cNvSpPr/>
          <p:nvPr/>
        </p:nvSpPr>
        <p:spPr>
          <a:xfrm>
            <a:off x="646971" y="246743"/>
            <a:ext cx="216630"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 空心 6"/>
          <p:cNvSpPr/>
          <p:nvPr/>
        </p:nvSpPr>
        <p:spPr>
          <a:xfrm>
            <a:off x="10301733" y="5437125"/>
            <a:ext cx="2841750" cy="2841750"/>
          </a:xfrm>
          <a:prstGeom prst="donut">
            <a:avLst>
              <a:gd name="adj" fmla="val 13411"/>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等宽 L"/>
              <a:ea typeface="等线" panose="02010600030101010101" charset="-122"/>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2"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rLst="">
                                      <p:cBhvr>
                                        <p:cTn id="7" dur="500"/>
                                        <p:tgtEl>
                                          <p:spTgt spid="10"/>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rLst="">
                                      <p:cBhvr>
                                        <p:cTn id="11" dur="750"/>
                                        <p:tgtEl>
                                          <p:spTgt spid="8"/>
                                        </p:tgtEl>
                                      </p:cBhvr>
                                    </p:animEffect>
                                  </p:childTnLst>
                                </p:cTn>
                              </p:par>
                            </p:childTnLst>
                          </p:cTn>
                        </p:par>
                        <p:par>
                          <p:cTn id="12" fill="hold">
                            <p:stCondLst>
                              <p:cond delay="1500"/>
                            </p:stCondLst>
                            <p:childTnLst>
                              <p:par>
                                <p:cTn id="13" presetID="41" presetClass="entr" presetSubtype="0" fill="hold" grpId="1"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9"/>
                                        </p:tgtEl>
                                        <p:attrNameLst>
                                          <p:attrName>ppt_y</p:attrName>
                                        </p:attrNameLst>
                                      </p:cBhvr>
                                      <p:tavLst>
                                        <p:tav tm="0">
                                          <p:val>
                                            <p:strVal val="#ppt_y"/>
                                          </p:val>
                                        </p:tav>
                                        <p:tav tm="100000">
                                          <p:val>
                                            <p:strVal val="#ppt_y"/>
                                          </p:val>
                                        </p:tav>
                                      </p:tavLst>
                                    </p:anim>
                                    <p:anim calcmode="lin" valueType="num">
                                      <p:cBhvr>
                                        <p:cTn id="17"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rLst="">
                                      <p:cBhvr>
                                        <p:cTn id="19" dur="25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1"/>
      <p:bldP spid="10"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930233" y="2252407"/>
            <a:ext cx="10331533" cy="3276482"/>
          </a:xfrm>
          <a:prstGeom prst="rect">
            <a:avLst/>
          </a:prstGeom>
          <a:solidFill>
            <a:srgbClr val="F2F2F2">
              <a:alpha val="80000"/>
            </a:srgb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7"/>
          <p:cNvSpPr txBox="1"/>
          <p:nvPr/>
        </p:nvSpPr>
        <p:spPr>
          <a:xfrm>
            <a:off x="1308848" y="2658456"/>
            <a:ext cx="9760789" cy="1884362"/>
          </a:xfrm>
          <a:prstGeom prst="rect">
            <a:avLst/>
          </a:prstGeom>
          <a:noFill/>
        </p:spPr>
        <p:txBody>
          <a:bodyPr wrap="square" rtlCol="0">
            <a:spAutoFit/>
          </a:bodyPr>
          <a:lstStyle/>
          <a:p>
            <a:pPr>
              <a:lnSpc>
                <a:spcPct val="150000"/>
              </a:lnSpc>
            </a:pPr>
            <a:r>
              <a:rPr lang="en-US" altLang="zh-CN" sz="2000" spc="300" dirty="0" err="1">
                <a:solidFill>
                  <a:schemeClr val="tx1">
                    <a:lumMod val="75000"/>
                    <a:lumOff val="25000"/>
                  </a:schemeClr>
                </a:solidFill>
                <a:latin typeface="思源等宽 L"/>
                <a:ea typeface="微软雅黑" panose="020B0503020204020204" pitchFamily="34" charset="-122"/>
                <a:cs typeface="+mn-ea"/>
                <a:sym typeface="+mn-lt"/>
              </a:rPr>
              <a:t>有时，为了满足精神功能要求或赋予建筑以特殊的性格（如纪念性</a:t>
            </a:r>
            <a:r>
              <a:rPr lang="en-US" altLang="zh-CN" sz="2000" spc="300" dirty="0">
                <a:solidFill>
                  <a:schemeClr val="tx1">
                    <a:lumMod val="75000"/>
                    <a:lumOff val="25000"/>
                  </a:schemeClr>
                </a:solidFill>
                <a:latin typeface="思源等宽 L"/>
                <a:ea typeface="微软雅黑" panose="020B0503020204020204" pitchFamily="34" charset="-122"/>
                <a:cs typeface="+mn-ea"/>
                <a:sym typeface="+mn-lt"/>
              </a:rPr>
              <a:t>），往往有意识地采用夸大的尺度，使建筑的视觉尺寸印象超过真实尺寸，显得更大、更有力、更雄伟壮观。大型桥梁建筑环境空间宽广无垠，桥梁凌空架设，因而大多选用长、大、高的尺度以构成壮观、磅礴的气势</a:t>
            </a:r>
            <a:endParaRPr lang="en-US" altLang="zh-CN" sz="2000" spc="300" dirty="0">
              <a:solidFill>
                <a:schemeClr val="tx1">
                  <a:lumMod val="75000"/>
                  <a:lumOff val="25000"/>
                </a:schemeClr>
              </a:solidFill>
              <a:latin typeface="思源等宽 L"/>
              <a:ea typeface="微软雅黑" panose="020B0503020204020204" pitchFamily="34" charset="-122"/>
              <a:cs typeface="+mn-ea"/>
              <a:sym typeface="+mn-lt"/>
            </a:endParaRPr>
          </a:p>
        </p:txBody>
      </p:sp>
      <p:sp>
        <p:nvSpPr>
          <p:cNvPr id="10" name="圆角矩形 32"/>
          <p:cNvSpPr/>
          <p:nvPr/>
        </p:nvSpPr>
        <p:spPr>
          <a:xfrm>
            <a:off x="2062503" y="1861544"/>
            <a:ext cx="8066993" cy="650206"/>
          </a:xfrm>
          <a:prstGeom prst="round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等宽 L"/>
                <a:ea typeface="微软雅黑" panose="020B0503020204020204" pitchFamily="34" charset="-122"/>
              </a:rPr>
              <a:t>2． 雄伟尺度</a:t>
            </a:r>
            <a:endParaRPr lang="en-US" altLang="zh-CN" sz="2400">
              <a:latin typeface="思源等宽 L"/>
              <a:ea typeface="微软雅黑" panose="020B0503020204020204" pitchFamily="34" charset="-122"/>
            </a:endParaRPr>
          </a:p>
        </p:txBody>
      </p:sp>
      <p:sp>
        <p:nvSpPr>
          <p:cNvPr id="11"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桥梁建筑的尺度</a:t>
            </a:r>
            <a:endParaRPr lang="en-US" altLang="zh-CN" sz="2400" b="1" spc="300">
              <a:solidFill>
                <a:schemeClr val="tx1">
                  <a:lumMod val="75000"/>
                  <a:lumOff val="25000"/>
                </a:schemeClr>
              </a:solidFill>
              <a:cs typeface="+mn-ea"/>
              <a:sym typeface="+mn-lt"/>
            </a:endParaRPr>
          </a:p>
        </p:txBody>
      </p:sp>
      <p:sp>
        <p:nvSpPr>
          <p:cNvPr id="12" name="矩形 4"/>
          <p:cNvSpPr/>
          <p:nvPr/>
        </p:nvSpPr>
        <p:spPr>
          <a:xfrm>
            <a:off x="0" y="246743"/>
            <a:ext cx="551543"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5"/>
          <p:cNvSpPr/>
          <p:nvPr/>
        </p:nvSpPr>
        <p:spPr>
          <a:xfrm>
            <a:off x="646971" y="246743"/>
            <a:ext cx="216630"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 空心 6"/>
          <p:cNvSpPr/>
          <p:nvPr/>
        </p:nvSpPr>
        <p:spPr>
          <a:xfrm>
            <a:off x="10301733" y="5437125"/>
            <a:ext cx="2841750" cy="2841750"/>
          </a:xfrm>
          <a:prstGeom prst="donut">
            <a:avLst>
              <a:gd name="adj" fmla="val 13411"/>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等宽 L"/>
              <a:ea typeface="等线" panose="02010600030101010101" charset="-122"/>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2"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rLst="">
                                      <p:cBhvr>
                                        <p:cTn id="7" dur="500"/>
                                        <p:tgtEl>
                                          <p:spTgt spid="10"/>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rLst="">
                                      <p:cBhvr>
                                        <p:cTn id="11" dur="750"/>
                                        <p:tgtEl>
                                          <p:spTgt spid="8"/>
                                        </p:tgtEl>
                                      </p:cBhvr>
                                    </p:animEffect>
                                  </p:childTnLst>
                                </p:cTn>
                              </p:par>
                            </p:childTnLst>
                          </p:cTn>
                        </p:par>
                        <p:par>
                          <p:cTn id="12" fill="hold">
                            <p:stCondLst>
                              <p:cond delay="1500"/>
                            </p:stCondLst>
                            <p:childTnLst>
                              <p:par>
                                <p:cTn id="13" presetID="41" presetClass="entr" presetSubtype="0" fill="hold" grpId="1"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9"/>
                                        </p:tgtEl>
                                        <p:attrNameLst>
                                          <p:attrName>ppt_y</p:attrName>
                                        </p:attrNameLst>
                                      </p:cBhvr>
                                      <p:tavLst>
                                        <p:tav tm="0">
                                          <p:val>
                                            <p:strVal val="#ppt_y"/>
                                          </p:val>
                                        </p:tav>
                                        <p:tav tm="100000">
                                          <p:val>
                                            <p:strVal val="#ppt_y"/>
                                          </p:val>
                                        </p:tav>
                                      </p:tavLst>
                                    </p:anim>
                                    <p:anim calcmode="lin" valueType="num">
                                      <p:cBhvr>
                                        <p:cTn id="17"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rLst="">
                                      <p:cBhvr>
                                        <p:cTn id="19" dur="25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1"/>
      <p:bldP spid="10"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930233" y="2252407"/>
            <a:ext cx="10331533" cy="3276482"/>
          </a:xfrm>
          <a:prstGeom prst="rect">
            <a:avLst/>
          </a:prstGeom>
          <a:solidFill>
            <a:srgbClr val="F2F2F2">
              <a:alpha val="80000"/>
            </a:srgb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7"/>
          <p:cNvSpPr txBox="1"/>
          <p:nvPr/>
        </p:nvSpPr>
        <p:spPr>
          <a:xfrm>
            <a:off x="1308848" y="2658456"/>
            <a:ext cx="9760789" cy="1884362"/>
          </a:xfrm>
          <a:prstGeom prst="rect">
            <a:avLst/>
          </a:prstGeom>
          <a:noFill/>
        </p:spPr>
        <p:txBody>
          <a:bodyPr wrap="square" rtlCol="0">
            <a:spAutoFit/>
          </a:bodyPr>
          <a:lstStyle/>
          <a:p>
            <a:pPr>
              <a:lnSpc>
                <a:spcPct val="150000"/>
              </a:lnSpc>
            </a:pPr>
            <a:r>
              <a:rPr lang="en-US" altLang="zh-CN" sz="2000" spc="300" dirty="0">
                <a:solidFill>
                  <a:schemeClr val="tx1">
                    <a:lumMod val="75000"/>
                    <a:lumOff val="25000"/>
                  </a:schemeClr>
                </a:solidFill>
                <a:latin typeface="思源等宽 L"/>
                <a:ea typeface="微软雅黑" panose="020B0503020204020204" pitchFamily="34" charset="-122"/>
                <a:cs typeface="+mn-ea"/>
                <a:sym typeface="+mn-lt"/>
              </a:rPr>
              <a:t>使建筑空间比它实际尺寸看上去小一些，产生一种自由的、非正规的亲切感，建筑必须具有与功能、环境协调的良好尺度，就像人有好的风度一样。不适宜德、夸大虚假的尺度会使人产生装腔作势的不愉快感。我们乐于领受桥梁的雄伟壮观，也喜欢园林小桥典雅、秀丽的风姿</a:t>
            </a:r>
            <a:endParaRPr lang="en-US" altLang="zh-CN" sz="2000" spc="300" dirty="0">
              <a:solidFill>
                <a:schemeClr val="tx1">
                  <a:lumMod val="75000"/>
                  <a:lumOff val="25000"/>
                </a:schemeClr>
              </a:solidFill>
              <a:latin typeface="思源等宽 L"/>
              <a:ea typeface="微软雅黑" panose="020B0503020204020204" pitchFamily="34" charset="-122"/>
              <a:cs typeface="+mn-ea"/>
              <a:sym typeface="+mn-lt"/>
            </a:endParaRPr>
          </a:p>
        </p:txBody>
      </p:sp>
      <p:sp>
        <p:nvSpPr>
          <p:cNvPr id="10" name="圆角矩形 32"/>
          <p:cNvSpPr/>
          <p:nvPr/>
        </p:nvSpPr>
        <p:spPr>
          <a:xfrm>
            <a:off x="2062503" y="1861544"/>
            <a:ext cx="8066993" cy="650206"/>
          </a:xfrm>
          <a:prstGeom prst="round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思源等宽 L"/>
                <a:ea typeface="微软雅黑" panose="020B0503020204020204" pitchFamily="34" charset="-122"/>
              </a:rPr>
              <a:t>3． 亲切尺度</a:t>
            </a:r>
            <a:endParaRPr lang="en-US" altLang="zh-CN" sz="2400">
              <a:latin typeface="思源等宽 L"/>
              <a:ea typeface="微软雅黑" panose="020B0503020204020204" pitchFamily="34" charset="-122"/>
            </a:endParaRPr>
          </a:p>
        </p:txBody>
      </p:sp>
      <p:sp>
        <p:nvSpPr>
          <p:cNvPr id="11"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桥梁建筑的尺度</a:t>
            </a:r>
            <a:endParaRPr lang="en-US" altLang="zh-CN" sz="2400" b="1" spc="300">
              <a:solidFill>
                <a:schemeClr val="tx1">
                  <a:lumMod val="75000"/>
                  <a:lumOff val="25000"/>
                </a:schemeClr>
              </a:solidFill>
              <a:cs typeface="+mn-ea"/>
              <a:sym typeface="+mn-lt"/>
            </a:endParaRPr>
          </a:p>
        </p:txBody>
      </p:sp>
      <p:sp>
        <p:nvSpPr>
          <p:cNvPr id="12" name="矩形 4"/>
          <p:cNvSpPr/>
          <p:nvPr/>
        </p:nvSpPr>
        <p:spPr>
          <a:xfrm>
            <a:off x="0" y="246743"/>
            <a:ext cx="551543"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5"/>
          <p:cNvSpPr/>
          <p:nvPr/>
        </p:nvSpPr>
        <p:spPr>
          <a:xfrm>
            <a:off x="646971" y="246743"/>
            <a:ext cx="216630"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 空心 6"/>
          <p:cNvSpPr/>
          <p:nvPr/>
        </p:nvSpPr>
        <p:spPr>
          <a:xfrm>
            <a:off x="10301733" y="5437125"/>
            <a:ext cx="2841750" cy="2841750"/>
          </a:xfrm>
          <a:prstGeom prst="donut">
            <a:avLst>
              <a:gd name="adj" fmla="val 13411"/>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等宽 L"/>
              <a:ea typeface="等线" panose="02010600030101010101" charset="-122"/>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2"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rLst="">
                                      <p:cBhvr>
                                        <p:cTn id="7" dur="500"/>
                                        <p:tgtEl>
                                          <p:spTgt spid="10"/>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rLst="">
                                      <p:cBhvr>
                                        <p:cTn id="11" dur="750"/>
                                        <p:tgtEl>
                                          <p:spTgt spid="8"/>
                                        </p:tgtEl>
                                      </p:cBhvr>
                                    </p:animEffect>
                                  </p:childTnLst>
                                </p:cTn>
                              </p:par>
                            </p:childTnLst>
                          </p:cTn>
                        </p:par>
                        <p:par>
                          <p:cTn id="12" fill="hold">
                            <p:stCondLst>
                              <p:cond delay="1500"/>
                            </p:stCondLst>
                            <p:childTnLst>
                              <p:par>
                                <p:cTn id="13" presetID="41" presetClass="entr" presetSubtype="0" fill="hold" grpId="1" nodeType="afterEffect">
                                  <p:stCondLst>
                                    <p:cond delay="0"/>
                                  </p:st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25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6" dur="250" fill="hold"/>
                                        <p:tgtEl>
                                          <p:spTgt spid="9"/>
                                        </p:tgtEl>
                                        <p:attrNameLst>
                                          <p:attrName>ppt_y</p:attrName>
                                        </p:attrNameLst>
                                      </p:cBhvr>
                                      <p:tavLst>
                                        <p:tav tm="0">
                                          <p:val>
                                            <p:strVal val="#ppt_y"/>
                                          </p:val>
                                        </p:tav>
                                        <p:tav tm="100000">
                                          <p:val>
                                            <p:strVal val="#ppt_y"/>
                                          </p:val>
                                        </p:tav>
                                      </p:tavLst>
                                    </p:anim>
                                    <p:anim calcmode="lin" valueType="num">
                                      <p:cBhvr>
                                        <p:cTn id="17" dur="25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8" dur="25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rLst="">
                                      <p:cBhvr>
                                        <p:cTn id="19" dur="250" tmFilter="0,0; .5, 1; 1, 1"/>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1"/>
      <p:bldP spid="10"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15" name="矩形 14"/>
          <p:cNvSpPr/>
          <p:nvPr/>
        </p:nvSpPr>
        <p:spPr>
          <a:xfrm>
            <a:off x="12082820" y="2366010"/>
            <a:ext cx="166329" cy="2125980"/>
          </a:xfrm>
          <a:prstGeom prst="rect">
            <a:avLst/>
          </a:prstGeom>
          <a:solidFill>
            <a:srgbClr val="4780C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等宽 L"/>
              <a:ea typeface="等线" panose="02010600030101010101" charset="-122"/>
              <a:cs typeface="+mn-cs"/>
            </a:endParaRPr>
          </a:p>
        </p:txBody>
      </p:sp>
      <p:sp>
        <p:nvSpPr>
          <p:cNvPr id="17" name="文本框 16"/>
          <p:cNvSpPr txBox="1"/>
          <p:nvPr/>
        </p:nvSpPr>
        <p:spPr>
          <a:xfrm>
            <a:off x="3618262" y="2841140"/>
            <a:ext cx="1380696" cy="1098377"/>
          </a:xfrm>
          <a:prstGeom prst="rect">
            <a:avLst/>
          </a:prstGeom>
          <a:noFill/>
        </p:spPr>
        <p:txBody>
          <a:bodyPr wrap="square" rtlCol="0">
            <a:spAutoFit/>
          </a:bodyPr>
          <a:lstStyle/>
          <a:p>
            <a:pPr algn="r">
              <a:defRPr/>
            </a:pPr>
            <a:r>
              <a:rPr lang="en-US" altLang="zh-CN" sz="6600">
                <a:solidFill>
                  <a:schemeClr val="bg1">
                    <a:lumMod val="50000"/>
                  </a:schemeClr>
                </a:solidFill>
                <a:latin typeface="站酷小薇LOGO体" panose="02010600010101010101" pitchFamily="2" charset="-122"/>
                <a:ea typeface="站酷小薇LOGO体" panose="02010600010101010101" pitchFamily="2" charset="-122"/>
              </a:rPr>
              <a:t>3</a:t>
            </a:r>
            <a:endParaRPr lang="en-US" altLang="zh-CN" sz="6600">
              <a:solidFill>
                <a:schemeClr val="bg1">
                  <a:lumMod val="50000"/>
                </a:schemeClr>
              </a:solidFill>
              <a:latin typeface="站酷小薇LOGO体" panose="02010600010101010101" pitchFamily="2" charset="-122"/>
              <a:ea typeface="站酷小薇LOGO体" panose="02010600010101010101" pitchFamily="2" charset="-122"/>
            </a:endParaRPr>
          </a:p>
        </p:txBody>
      </p:sp>
      <p:sp>
        <p:nvSpPr>
          <p:cNvPr id="22" name="矩形 21"/>
          <p:cNvSpPr/>
          <p:nvPr/>
        </p:nvSpPr>
        <p:spPr>
          <a:xfrm flipH="1">
            <a:off x="5185574" y="3016522"/>
            <a:ext cx="58461" cy="757234"/>
          </a:xfrm>
          <a:prstGeom prst="rect">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lumMod val="50000"/>
                </a:schemeClr>
              </a:solidFill>
              <a:effectLst/>
              <a:uLnTx/>
              <a:uFillTx/>
              <a:latin typeface="思源等宽 L"/>
              <a:ea typeface="等线" panose="02010600030101010101" charset="-122"/>
              <a:cs typeface="+mn-cs"/>
            </a:endParaRPr>
          </a:p>
        </p:txBody>
      </p:sp>
      <p:sp>
        <p:nvSpPr>
          <p:cNvPr id="23" name="文本框 22"/>
          <p:cNvSpPr txBox="1"/>
          <p:nvPr/>
        </p:nvSpPr>
        <p:spPr>
          <a:xfrm>
            <a:off x="5430652" y="3102750"/>
            <a:ext cx="4448149" cy="579699"/>
          </a:xfrm>
          <a:prstGeom prst="rect">
            <a:avLst/>
          </a:prstGeom>
          <a:noFill/>
        </p:spPr>
        <p:txBody>
          <a:bodyPr wrap="square" rtlCol="0">
            <a:spAutoFit/>
          </a:bodyPr>
          <a:lstStyle/>
          <a:p>
            <a:pPr>
              <a:defRPr/>
            </a:pPr>
            <a:r>
              <a:rPr lang="en-US" altLang="zh-CN" sz="3200">
                <a:solidFill>
                  <a:prstClr val="black"/>
                </a:solidFill>
                <a:latin typeface="站酷小薇LOGO体" panose="02010600010101010101" pitchFamily="2" charset="-122"/>
                <a:ea typeface="站酷小薇LOGO体" panose="02010600010101010101" pitchFamily="2" charset="-122"/>
              </a:rPr>
              <a:t>桥梁的分类</a:t>
            </a:r>
            <a:endParaRPr lang="en-US" altLang="zh-CN" sz="3200">
              <a:solidFill>
                <a:prstClr val="black"/>
              </a:solidFill>
              <a:latin typeface="站酷小薇LOGO体" panose="02010600010101010101" pitchFamily="2" charset="-122"/>
              <a:ea typeface="站酷小薇LOGO体" panose="02010600010101010101" pitchFamily="2" charset="-122"/>
            </a:endParaRPr>
          </a:p>
        </p:txBody>
      </p:sp>
      <p:sp>
        <p:nvSpPr>
          <p:cNvPr id="9" name="椭圆 8"/>
          <p:cNvSpPr/>
          <p:nvPr/>
        </p:nvSpPr>
        <p:spPr>
          <a:xfrm>
            <a:off x="7820487" y="853253"/>
            <a:ext cx="694944" cy="694944"/>
          </a:xfrm>
          <a:prstGeom prst="ellipse">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等宽 L"/>
              <a:ea typeface="等线" panose="02010600030101010101" charset="-122"/>
              <a:cs typeface="+mn-cs"/>
            </a:endParaRPr>
          </a:p>
        </p:txBody>
      </p:sp>
      <p:sp>
        <p:nvSpPr>
          <p:cNvPr id="11" name="圆: 空心 10"/>
          <p:cNvSpPr/>
          <p:nvPr/>
        </p:nvSpPr>
        <p:spPr>
          <a:xfrm>
            <a:off x="4950227" y="5238022"/>
            <a:ext cx="960848" cy="960848"/>
          </a:xfrm>
          <a:prstGeom prst="donu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等宽 L"/>
              <a:ea typeface="等线" panose="02010600030101010101" charset="-122"/>
              <a:cs typeface="+mn-cs"/>
            </a:endParaRPr>
          </a:p>
        </p:txBody>
      </p:sp>
      <p:sp>
        <p:nvSpPr>
          <p:cNvPr id="12" name="圆: 空心 11"/>
          <p:cNvSpPr/>
          <p:nvPr/>
        </p:nvSpPr>
        <p:spPr>
          <a:xfrm>
            <a:off x="-262332" y="1652877"/>
            <a:ext cx="3484520" cy="3484520"/>
          </a:xfrm>
          <a:prstGeom prst="donut">
            <a:avLst>
              <a:gd name="adj" fmla="val 15695"/>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等宽 L"/>
              <a:ea typeface="等线" panose="02010600030101010101" charset="-122"/>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rLst="">
                                      <p:cBhvr>
                                        <p:cTn id="7" dur="500"/>
                                        <p:tgtEl>
                                          <p:spTgt spid="17"/>
                                        </p:tgtEl>
                                      </p:cBhvr>
                                    </p:animEffect>
                                  </p:childTnLst>
                                </p:cTn>
                              </p:par>
                            </p:childTnLst>
                          </p:cTn>
                        </p:par>
                        <p:par>
                          <p:cTn id="8" fill="hold">
                            <p:stCondLst>
                              <p:cond delay="500"/>
                            </p:stCondLst>
                            <p:childTnLst>
                              <p:par>
                                <p:cTn id="9" presetID="42" presetClass="entr" presetSubtype="0" fill="hold" grpId="1"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rLst="">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6096000" y="1652015"/>
            <a:ext cx="4826000" cy="4063999"/>
          </a:xfrm>
          <a:prstGeom prst="rect">
            <a:avLst/>
          </a:prstGeom>
          <a:ln>
            <a:noFill/>
          </a:ln>
        </p:spPr>
      </p:pic>
      <p:sp>
        <p:nvSpPr>
          <p:cNvPr id="10" name="New shape"/>
          <p:cNvSpPr/>
          <p:nvPr/>
        </p:nvSpPr>
        <p:spPr>
          <a:xfrm>
            <a:off x="1143000" y="1214900"/>
            <a:ext cx="4458348" cy="4428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rtlCol="0" anchor="ctr">
            <a:spAutoFit/>
          </a:bodyPr>
          <a:lstStyle/>
          <a:p>
            <a:pPr>
              <a:lnSpc>
                <a:spcPct val="150000"/>
              </a:lnSpc>
            </a:pPr>
            <a:r>
              <a:rPr lang="en-US" altLang="zh-CN" sz="2800" b="1" dirty="0" err="1">
                <a:solidFill>
                  <a:schemeClr val="tx1">
                    <a:lumMod val="95000"/>
                    <a:lumOff val="5000"/>
                  </a:schemeClr>
                </a:solidFill>
                <a:latin typeface="思源等宽 L"/>
              </a:rPr>
              <a:t>梁式桥</a:t>
            </a:r>
            <a:endParaRPr lang="en-US" altLang="zh-CN" sz="2800" b="1" dirty="0">
              <a:solidFill>
                <a:schemeClr val="tx1">
                  <a:lumMod val="95000"/>
                  <a:lumOff val="5000"/>
                </a:schemeClr>
              </a:solidFill>
              <a:latin typeface="思源等宽 L"/>
            </a:endParaRPr>
          </a:p>
          <a:p>
            <a:pPr indent="0" algn="l">
              <a:lnSpc>
                <a:spcPct val="150000"/>
              </a:lnSpc>
            </a:pPr>
            <a:r>
              <a:rPr lang="en-US" dirty="0">
                <a:solidFill>
                  <a:srgbClr val="000000"/>
                </a:solidFill>
                <a:latin typeface="思源等宽 L"/>
              </a:rPr>
              <a:t>在竖直荷载作用下，梁的截面只承受弯短，支座只承受竖直方向的力。多孔架桥的梁在桥墩上不连续的称为简支梁；在桥墩上连续的称为连续梁；在桥墩上连续，在桥孔内中断，线路在桥孔内过渡到另一根梁上的称为悬臂梁。支承在悬臂上的简支架称为挂梁；伸出有悬臂的梁称为锚梁。架式桥的梁身可以做成实腹的，也可以做成空腹的（称为桁梁）</a:t>
            </a:r>
            <a:endParaRPr lang="en-US" dirty="0">
              <a:solidFill>
                <a:srgbClr val="000000"/>
              </a:solidFill>
              <a:latin typeface="思源等宽 L"/>
            </a:endParaRPr>
          </a:p>
        </p:txBody>
      </p:sp>
      <p:sp>
        <p:nvSpPr>
          <p:cNvPr id="11"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桥梁的分类</a:t>
            </a:r>
            <a:endParaRPr lang="en-US" altLang="zh-CN" sz="2400" b="1" spc="300">
              <a:solidFill>
                <a:schemeClr val="tx1">
                  <a:lumMod val="75000"/>
                  <a:lumOff val="25000"/>
                </a:schemeClr>
              </a:solidFill>
              <a:cs typeface="+mn-ea"/>
              <a:sym typeface="+mn-lt"/>
            </a:endParaRPr>
          </a:p>
        </p:txBody>
      </p:sp>
      <p:sp>
        <p:nvSpPr>
          <p:cNvPr id="12" name="矩形 4"/>
          <p:cNvSpPr/>
          <p:nvPr/>
        </p:nvSpPr>
        <p:spPr>
          <a:xfrm>
            <a:off x="0" y="246743"/>
            <a:ext cx="551543"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5"/>
          <p:cNvSpPr/>
          <p:nvPr/>
        </p:nvSpPr>
        <p:spPr>
          <a:xfrm>
            <a:off x="646971" y="246743"/>
            <a:ext cx="216630"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 空心 6"/>
          <p:cNvSpPr/>
          <p:nvPr/>
        </p:nvSpPr>
        <p:spPr>
          <a:xfrm>
            <a:off x="10301733" y="5437125"/>
            <a:ext cx="2841750" cy="2841750"/>
          </a:xfrm>
          <a:prstGeom prst="donut">
            <a:avLst>
              <a:gd name="adj" fmla="val 13411"/>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等宽 L"/>
              <a:ea typeface="等线" panose="02010600030101010101" charset="-122"/>
              <a:cs typeface="+mn-cs"/>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7532370" y="1297470"/>
            <a:ext cx="3243686" cy="4604601"/>
          </a:xfrm>
          <a:prstGeom prst="rect">
            <a:avLst/>
          </a:prstGeom>
          <a:ln>
            <a:noFill/>
          </a:ln>
        </p:spPr>
      </p:pic>
      <p:sp>
        <p:nvSpPr>
          <p:cNvPr id="8" name="Rectangle 3"/>
          <p:cNvSpPr/>
          <p:nvPr/>
        </p:nvSpPr>
        <p:spPr>
          <a:xfrm>
            <a:off x="1066799" y="1185454"/>
            <a:ext cx="6003877" cy="4494194"/>
          </a:xfrm>
          <a:prstGeom prst="rect">
            <a:avLst/>
          </a:prstGeom>
          <a:noFill/>
          <a:ln w="9525">
            <a:noFill/>
          </a:ln>
        </p:spPr>
        <p:txBody>
          <a:bodyPr vert="horz" wrap="square" lIns="91440" tIns="45720" rIns="91440" bIns="45720"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altLang="zh-CN" sz="2800" b="1" dirty="0" err="1">
                <a:latin typeface="思源等宽 L"/>
                <a:ea typeface="微软雅黑" panose="020B0503020204020204" pitchFamily="34" charset="-122"/>
                <a:cs typeface="阿里巴巴普惠体 L" panose="00020600040101010101" pitchFamily="18" charset="-122"/>
              </a:rPr>
              <a:t>拱式桥</a:t>
            </a:r>
            <a:endParaRPr lang="en-US" altLang="zh-CN" sz="2800" b="1" dirty="0">
              <a:latin typeface="思源等宽 L"/>
              <a:ea typeface="微软雅黑" panose="020B0503020204020204" pitchFamily="34" charset="-122"/>
              <a:cs typeface="阿里巴巴普惠体 L" panose="00020600040101010101" pitchFamily="18" charset="-122"/>
            </a:endParaRPr>
          </a:p>
          <a:p>
            <a:pPr marL="0" indent="0">
              <a:lnSpc>
                <a:spcPct val="150000"/>
              </a:lnSpc>
              <a:buNone/>
            </a:pPr>
            <a:r>
              <a:rPr lang="en-US" altLang="zh-CN" sz="1800" dirty="0">
                <a:latin typeface="思源等宽 L"/>
                <a:ea typeface="微软雅黑" panose="020B0503020204020204" pitchFamily="34" charset="-122"/>
                <a:cs typeface="阿里巴巴普惠体 L" panose="00020600040101010101" pitchFamily="18" charset="-122"/>
              </a:rPr>
              <a:t>在竖直荷载作用下，作为承重结构的拱肋主要承受压力。拱桥的支座则不但要承受竖直方向的力，还要承受水平方向的力。因此拱桥对基础与地基的要求比梁桥要高。下图分别表示上承式拱桥（桥面在拱肋的上方）、</a:t>
            </a:r>
            <a:r>
              <a:rPr lang="en-US" altLang="zh-CN" sz="1800" dirty="0" err="1">
                <a:latin typeface="思源等宽 L"/>
                <a:ea typeface="微软雅黑" panose="020B0503020204020204" pitchFamily="34" charset="-122"/>
                <a:cs typeface="阿里巴巴普惠体 L" panose="00020600040101010101" pitchFamily="18" charset="-122"/>
              </a:rPr>
              <a:t>中承式拱桥（桥面一部分在拱肋上方，一部分在拱助下方）与下承式拱桥（桥面在拱肋下方</a:t>
            </a:r>
            <a:r>
              <a:rPr lang="en-US" altLang="zh-CN" sz="1800" dirty="0">
                <a:latin typeface="思源等宽 L"/>
                <a:ea typeface="微软雅黑" panose="020B0503020204020204" pitchFamily="34" charset="-122"/>
                <a:cs typeface="阿里巴巴普惠体 L" panose="00020600040101010101" pitchFamily="18" charset="-122"/>
              </a:rPr>
              <a:t>）。仅供人、言行走的拱桥可以把桥面直接铺在拱肋上。而通行现代交通工具的拱桥，桥面必须保持一定的平直度，不能直接铺在曲线形的拱肋上，因此要通过立柱或吊杆将桥面间接支承在拱肋上</a:t>
            </a:r>
            <a:endParaRPr lang="en-US" altLang="zh-CN" sz="1800" dirty="0">
              <a:latin typeface="思源等宽 L"/>
              <a:ea typeface="微软雅黑" panose="020B0503020204020204" pitchFamily="34" charset="-122"/>
              <a:cs typeface="阿里巴巴普惠体 L" panose="00020600040101010101" pitchFamily="18" charset="-122"/>
            </a:endParaRPr>
          </a:p>
        </p:txBody>
      </p:sp>
      <p:sp>
        <p:nvSpPr>
          <p:cNvPr id="9"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桥梁的分类</a:t>
            </a:r>
            <a:endParaRPr lang="en-US" altLang="zh-CN" sz="2400" b="1" spc="300">
              <a:solidFill>
                <a:schemeClr val="tx1">
                  <a:lumMod val="75000"/>
                  <a:lumOff val="25000"/>
                </a:schemeClr>
              </a:solidFill>
              <a:cs typeface="+mn-ea"/>
              <a:sym typeface="+mn-lt"/>
            </a:endParaRPr>
          </a:p>
        </p:txBody>
      </p:sp>
      <p:sp>
        <p:nvSpPr>
          <p:cNvPr id="10" name="矩形 4"/>
          <p:cNvSpPr/>
          <p:nvPr/>
        </p:nvSpPr>
        <p:spPr>
          <a:xfrm>
            <a:off x="0" y="246743"/>
            <a:ext cx="551543"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646971" y="246743"/>
            <a:ext cx="216630"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 空心 6"/>
          <p:cNvSpPr/>
          <p:nvPr/>
        </p:nvSpPr>
        <p:spPr>
          <a:xfrm>
            <a:off x="10301733" y="5437125"/>
            <a:ext cx="2841750" cy="2841750"/>
          </a:xfrm>
          <a:prstGeom prst="donut">
            <a:avLst>
              <a:gd name="adj" fmla="val 13411"/>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等宽 L"/>
              <a:ea typeface="等线" panose="02010600030101010101" charset="-122"/>
              <a:cs typeface="+mn-cs"/>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4233672" y="1362635"/>
            <a:ext cx="6949440" cy="4652683"/>
          </a:xfrm>
          <a:prstGeom prst="rect">
            <a:avLst/>
          </a:prstGeom>
          <a:ln>
            <a:noFill/>
          </a:ln>
        </p:spPr>
      </p:pic>
      <p:sp>
        <p:nvSpPr>
          <p:cNvPr id="9" name="文本框 8"/>
          <p:cNvSpPr txBox="1"/>
          <p:nvPr/>
        </p:nvSpPr>
        <p:spPr>
          <a:xfrm>
            <a:off x="947559" y="1474459"/>
            <a:ext cx="3094089" cy="4429033"/>
          </a:xfrm>
          <a:prstGeom prst="rect">
            <a:avLst/>
          </a:prstGeom>
          <a:noFill/>
        </p:spPr>
        <p:txBody>
          <a:bodyPr wrap="square" rtlCol="0" anchor="ctr">
            <a:spAutoFit/>
          </a:bodyPr>
          <a:lstStyle/>
          <a:p>
            <a:pPr>
              <a:lnSpc>
                <a:spcPct val="150000"/>
              </a:lnSpc>
            </a:pPr>
            <a:r>
              <a:rPr lang="en-US" altLang="zh-CN" sz="2800" b="1" dirty="0" err="1">
                <a:latin typeface="思源等宽 L"/>
                <a:ea typeface="微软雅黑" panose="020B0503020204020204" pitchFamily="34" charset="-122"/>
              </a:rPr>
              <a:t>斜拉桥</a:t>
            </a:r>
            <a:endParaRPr lang="en-US" altLang="zh-CN" sz="2800" b="1" dirty="0">
              <a:latin typeface="思源等宽 L"/>
              <a:ea typeface="微软雅黑" panose="020B0503020204020204" pitchFamily="34" charset="-122"/>
            </a:endParaRPr>
          </a:p>
          <a:p>
            <a:pPr>
              <a:lnSpc>
                <a:spcPct val="150000"/>
              </a:lnSpc>
            </a:pPr>
            <a:r>
              <a:rPr lang="en-US" altLang="zh-CN" dirty="0">
                <a:latin typeface="思源等宽 L"/>
                <a:ea typeface="微软雅黑" panose="020B0503020204020204" pitchFamily="34" charset="-122"/>
              </a:rPr>
              <a:t>斜拉桥日文称"</a:t>
            </a:r>
            <a:r>
              <a:rPr lang="en-US" altLang="zh-CN" dirty="0" err="1">
                <a:latin typeface="思源等宽 L"/>
                <a:ea typeface="微软雅黑" panose="020B0503020204020204" pitchFamily="34" charset="-122"/>
              </a:rPr>
              <a:t>斜张桥</a:t>
            </a:r>
            <a:r>
              <a:rPr lang="en-US" altLang="zh-CN" dirty="0">
                <a:latin typeface="思源等宽 L"/>
                <a:ea typeface="微软雅黑" panose="020B0503020204020204" pitchFamily="34" charset="-122"/>
              </a:rPr>
              <a:t>"，德文称"</a:t>
            </a:r>
            <a:r>
              <a:rPr lang="en-US" altLang="zh-CN" dirty="0" err="1">
                <a:latin typeface="思源等宽 L"/>
                <a:ea typeface="微软雅黑" panose="020B0503020204020204" pitchFamily="34" charset="-122"/>
              </a:rPr>
              <a:t>斜索桥</a:t>
            </a:r>
            <a:r>
              <a:rPr lang="en-US" altLang="zh-CN" dirty="0">
                <a:latin typeface="思源等宽 L"/>
                <a:ea typeface="微软雅黑" panose="020B0503020204020204" pitchFamily="34" charset="-122"/>
              </a:rPr>
              <a:t>"，</a:t>
            </a:r>
            <a:r>
              <a:rPr lang="en-US" altLang="zh-CN" dirty="0" err="1">
                <a:latin typeface="思源等宽 L"/>
                <a:ea typeface="微软雅黑" panose="020B0503020204020204" pitchFamily="34" charset="-122"/>
              </a:rPr>
              <a:t>英文称"拉索桥（Cable</a:t>
            </a:r>
            <a:r>
              <a:rPr lang="en-US" altLang="zh-CN" dirty="0">
                <a:latin typeface="思源等宽 L"/>
                <a:ea typeface="微软雅黑" panose="020B0503020204020204" pitchFamily="34" charset="-122"/>
              </a:rPr>
              <a:t> Stayed Bridge）"。将梁用若干根斜拉索拉在塔在上，便形成斜拉桥。与多孔梁桥对照起来看，一根斜拉索就是代替一个桥墩的（弹性）支点，从而增大了桥梁的跨度</a:t>
            </a:r>
            <a:endParaRPr lang="en-US" altLang="zh-CN" dirty="0">
              <a:latin typeface="思源等宽 L"/>
              <a:ea typeface="微软雅黑" panose="020B0503020204020204" pitchFamily="34" charset="-122"/>
            </a:endParaRPr>
          </a:p>
        </p:txBody>
      </p:sp>
      <p:sp>
        <p:nvSpPr>
          <p:cNvPr id="10"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桥梁的分类</a:t>
            </a:r>
            <a:endParaRPr lang="en-US" altLang="zh-CN" sz="2400" b="1" spc="300">
              <a:solidFill>
                <a:schemeClr val="tx1">
                  <a:lumMod val="75000"/>
                  <a:lumOff val="25000"/>
                </a:schemeClr>
              </a:solidFill>
              <a:cs typeface="+mn-ea"/>
              <a:sym typeface="+mn-lt"/>
            </a:endParaRPr>
          </a:p>
        </p:txBody>
      </p:sp>
      <p:sp>
        <p:nvSpPr>
          <p:cNvPr id="11" name="矩形 4"/>
          <p:cNvSpPr/>
          <p:nvPr/>
        </p:nvSpPr>
        <p:spPr>
          <a:xfrm>
            <a:off x="0" y="246743"/>
            <a:ext cx="551543"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5"/>
          <p:cNvSpPr/>
          <p:nvPr/>
        </p:nvSpPr>
        <p:spPr>
          <a:xfrm>
            <a:off x="646971" y="246743"/>
            <a:ext cx="216630"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 空心 6"/>
          <p:cNvSpPr/>
          <p:nvPr/>
        </p:nvSpPr>
        <p:spPr>
          <a:xfrm>
            <a:off x="10301733" y="5437125"/>
            <a:ext cx="2841750" cy="2841750"/>
          </a:xfrm>
          <a:prstGeom prst="donut">
            <a:avLst>
              <a:gd name="adj" fmla="val 13411"/>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等宽 L"/>
              <a:ea typeface="等线" panose="02010600030101010101" charset="-122"/>
              <a:cs typeface="+mn-cs"/>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19" name="矩形: 圆角 18"/>
          <p:cNvSpPr/>
          <p:nvPr/>
        </p:nvSpPr>
        <p:spPr>
          <a:xfrm rot="2498962">
            <a:off x="-3174670" y="-272709"/>
            <a:ext cx="7403420" cy="7403420"/>
          </a:xfrm>
          <a:prstGeom prst="roundRect">
            <a:avLst>
              <a:gd name="adj" fmla="val 8234"/>
            </a:avLst>
          </a:prstGeom>
          <a:solidFill>
            <a:srgbClr val="4780C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等宽 L"/>
              <a:ea typeface="思源黑体 CN Light"/>
              <a:cs typeface="+mn-cs"/>
            </a:endParaRPr>
          </a:p>
        </p:txBody>
      </p:sp>
      <p:sp>
        <p:nvSpPr>
          <p:cNvPr id="20" name="矩形: 圆角 19"/>
          <p:cNvSpPr/>
          <p:nvPr/>
        </p:nvSpPr>
        <p:spPr>
          <a:xfrm rot="2498962">
            <a:off x="-3711246" y="-272709"/>
            <a:ext cx="7403420" cy="7403420"/>
          </a:xfrm>
          <a:prstGeom prst="roundRect">
            <a:avLst>
              <a:gd name="adj" fmla="val 8234"/>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等宽 L"/>
              <a:ea typeface="思源黑体 CN Light"/>
              <a:cs typeface="+mn-cs"/>
            </a:endParaRPr>
          </a:p>
        </p:txBody>
      </p:sp>
      <p:grpSp>
        <p:nvGrpSpPr>
          <p:cNvPr id="21" name="组合 20"/>
          <p:cNvGrpSpPr/>
          <p:nvPr/>
        </p:nvGrpSpPr>
        <p:grpSpPr>
          <a:xfrm>
            <a:off x="564469" y="2588092"/>
            <a:ext cx="3222172" cy="1626004"/>
            <a:chOff x="1042609" y="2403083"/>
            <a:chExt cx="3222172" cy="1626004"/>
          </a:xfrm>
        </p:grpSpPr>
        <p:sp>
          <p:nvSpPr>
            <p:cNvPr id="22" name="文本框 21"/>
            <p:cNvSpPr txBox="1"/>
            <p:nvPr/>
          </p:nvSpPr>
          <p:spPr>
            <a:xfrm>
              <a:off x="1042609" y="2403083"/>
              <a:ext cx="322217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7200" b="1" i="0" u="none" strike="noStrike" kern="1200" cap="none" spc="1600" normalizeH="0" baseline="0" noProof="0">
                  <a:ln>
                    <a:noFill/>
                  </a:ln>
                  <a:solidFill>
                    <a:prstClr val="white"/>
                  </a:solidFill>
                  <a:effectLst/>
                  <a:uLnTx/>
                  <a:uFillTx/>
                  <a:latin typeface="思源等宽 L"/>
                  <a:ea typeface="微软雅黑" panose="020B0503020204020204" pitchFamily="34" charset="-122"/>
                  <a:cs typeface="+mn-cs"/>
                </a:rPr>
                <a:t>目录</a:t>
              </a:r>
              <a:endParaRPr kumimoji="0" lang="zh-CN" altLang="en-US" sz="7200" b="1" i="0" u="none" strike="noStrike" kern="1200" cap="none" spc="1600" normalizeH="0" baseline="0" noProof="0">
                <a:ln>
                  <a:noFill/>
                </a:ln>
                <a:solidFill>
                  <a:prstClr val="white"/>
                </a:solidFill>
                <a:effectLst/>
                <a:uLnTx/>
                <a:uFillTx/>
                <a:latin typeface="思源等宽 L"/>
                <a:ea typeface="微软雅黑" panose="020B0503020204020204" pitchFamily="34" charset="-122"/>
                <a:cs typeface="+mn-cs"/>
              </a:endParaRPr>
            </a:p>
          </p:txBody>
        </p:sp>
        <p:sp>
          <p:nvSpPr>
            <p:cNvPr id="23" name="文本框 22"/>
            <p:cNvSpPr txBox="1"/>
            <p:nvPr/>
          </p:nvSpPr>
          <p:spPr>
            <a:xfrm>
              <a:off x="1149203" y="3505867"/>
              <a:ext cx="207133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800" b="0" i="0" u="none" strike="noStrike" kern="1200" cap="none" spc="-40" normalizeH="0" baseline="0" noProof="0">
                  <a:ln>
                    <a:noFill/>
                  </a:ln>
                  <a:solidFill>
                    <a:prstClr val="white"/>
                  </a:solidFill>
                  <a:effectLst/>
                  <a:uLnTx/>
                  <a:uFillTx/>
                  <a:latin typeface="Segoe UI Light" panose="020B0502040204020203" pitchFamily="34" charset="0"/>
                  <a:ea typeface="思源黑体 CN Heavy"/>
                  <a:cs typeface="Segoe UI Light" panose="020B0502040204020203" pitchFamily="34" charset="0"/>
                </a:rPr>
                <a:t>CONTENTS</a:t>
              </a:r>
              <a:endParaRPr kumimoji="0" lang="zh-CN" altLang="en-US" sz="2800" b="0" i="0" u="none" strike="noStrike" kern="1200" cap="none" spc="-40" normalizeH="0" baseline="0" noProof="0">
                <a:ln>
                  <a:noFill/>
                </a:ln>
                <a:solidFill>
                  <a:prstClr val="white"/>
                </a:solidFill>
                <a:effectLst/>
                <a:uLnTx/>
                <a:uFillTx/>
                <a:latin typeface="Segoe UI Light" panose="020B0502040204020203" pitchFamily="34" charset="0"/>
                <a:ea typeface="思源黑体 CN Heavy"/>
                <a:cs typeface="Segoe UI Light" panose="020B0502040204020203" pitchFamily="34" charset="0"/>
              </a:endParaRPr>
            </a:p>
          </p:txBody>
        </p:sp>
      </p:grpSp>
      <p:sp>
        <p:nvSpPr>
          <p:cNvPr id="24" name="文本框 23"/>
          <p:cNvSpPr txBox="1"/>
          <p:nvPr/>
        </p:nvSpPr>
        <p:spPr>
          <a:xfrm>
            <a:off x="7803445" y="1760878"/>
            <a:ext cx="3433280" cy="5796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200" b="0" i="0" u="none" strike="noStrike" kern="1200" cap="none" spc="400" normalizeH="0" baseline="0" noProof="0">
                <a:ln>
                  <a:noFill/>
                </a:ln>
                <a:solidFill>
                  <a:srgbClr val="2E2E2E">
                    <a:lumMod val="90000"/>
                    <a:lumOff val="10000"/>
                  </a:srgbClr>
                </a:solidFill>
                <a:uLnTx/>
                <a:uFillTx/>
                <a:latin typeface="思源等宽 L"/>
                <a:ea typeface="思源黑体 CN Light" panose="020B0300000000000000" pitchFamily="34" charset="-122"/>
                <a:cs typeface="+mn-cs"/>
              </a:rPr>
              <a:t>桥梁中的均衡</a:t>
            </a:r>
            <a:endParaRPr kumimoji="0" lang="en-US" altLang="zh-CN" sz="3200" b="0" i="0" u="none" strike="noStrike" kern="1200" cap="none" spc="400" normalizeH="0" baseline="0" noProof="0">
              <a:ln>
                <a:noFill/>
              </a:ln>
              <a:solidFill>
                <a:srgbClr val="2E2E2E">
                  <a:lumMod val="90000"/>
                  <a:lumOff val="10000"/>
                </a:srgbClr>
              </a:solidFill>
              <a:uLnTx/>
              <a:uFillTx/>
              <a:latin typeface="思源等宽 L"/>
              <a:ea typeface="思源黑体 CN Light" panose="020B0300000000000000" pitchFamily="34" charset="-122"/>
              <a:cs typeface="+mn-cs"/>
            </a:endParaRPr>
          </a:p>
        </p:txBody>
      </p:sp>
      <p:sp>
        <p:nvSpPr>
          <p:cNvPr id="25" name="文本框 24"/>
          <p:cNvSpPr txBox="1"/>
          <p:nvPr/>
        </p:nvSpPr>
        <p:spPr>
          <a:xfrm>
            <a:off x="6376230" y="1789583"/>
            <a:ext cx="16922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a:ln>
                  <a:noFill/>
                </a:ln>
                <a:solidFill>
                  <a:srgbClr val="2E2E2E">
                    <a:lumMod val="90000"/>
                    <a:lumOff val="10000"/>
                  </a:srgbClr>
                </a:solidFill>
                <a:effectLst/>
                <a:uLnTx/>
                <a:uFillTx/>
                <a:latin typeface="苹方 常规" panose="020B0300000000000000" pitchFamily="34" charset="-122"/>
                <a:ea typeface="苹方 常规" panose="020B0300000000000000" pitchFamily="34" charset="-122"/>
                <a:cs typeface="+mn-cs"/>
              </a:rPr>
              <a:t>01</a:t>
            </a:r>
            <a:endParaRPr kumimoji="0" lang="zh-CN" altLang="en-US" sz="3600" b="0" i="0" u="none" strike="noStrike" kern="1200" cap="none" spc="0" normalizeH="0" baseline="0" noProof="0">
              <a:ln>
                <a:noFill/>
              </a:ln>
              <a:solidFill>
                <a:srgbClr val="2E2E2E">
                  <a:lumMod val="90000"/>
                  <a:lumOff val="10000"/>
                </a:srgbClr>
              </a:solidFill>
              <a:effectLst/>
              <a:uLnTx/>
              <a:uFillTx/>
              <a:latin typeface="苹方 常规" panose="020B0300000000000000" pitchFamily="34" charset="-122"/>
              <a:ea typeface="苹方 常规" panose="020B0300000000000000" pitchFamily="34" charset="-122"/>
              <a:cs typeface="+mn-cs"/>
            </a:endParaRPr>
          </a:p>
        </p:txBody>
      </p:sp>
      <p:sp>
        <p:nvSpPr>
          <p:cNvPr id="26" name="矩形: 圆角 25"/>
          <p:cNvSpPr/>
          <p:nvPr/>
        </p:nvSpPr>
        <p:spPr>
          <a:xfrm>
            <a:off x="6717089" y="1613807"/>
            <a:ext cx="952500" cy="952500"/>
          </a:xfrm>
          <a:prstGeom prst="roundRect">
            <a:avLst>
              <a:gd name="adj" fmla="val 3067"/>
            </a:avLst>
          </a:prstGeom>
          <a:no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solidFill>
                  <a:srgbClr val="2FD0D4"/>
                </a:solidFill>
              </a:ln>
              <a:solidFill>
                <a:srgbClr val="2E2E2E">
                  <a:lumMod val="90000"/>
                  <a:lumOff val="10000"/>
                </a:srgbClr>
              </a:solidFill>
              <a:effectLst/>
              <a:uLnTx/>
              <a:uFillTx/>
              <a:latin typeface="思源等宽 L"/>
              <a:ea typeface="思源黑体 CN Light"/>
              <a:cs typeface="+mn-cs"/>
            </a:endParaRPr>
          </a:p>
        </p:txBody>
      </p:sp>
      <p:sp>
        <p:nvSpPr>
          <p:cNvPr id="28" name="文本框 27"/>
          <p:cNvSpPr txBox="1"/>
          <p:nvPr/>
        </p:nvSpPr>
        <p:spPr>
          <a:xfrm>
            <a:off x="7803445" y="3183262"/>
            <a:ext cx="3433280" cy="5796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200" b="0" i="0" u="none" strike="noStrike" kern="1200" cap="none" spc="400" normalizeH="0" baseline="0" noProof="0">
                <a:ln>
                  <a:noFill/>
                </a:ln>
                <a:solidFill>
                  <a:srgbClr val="2E2E2E">
                    <a:lumMod val="90000"/>
                    <a:lumOff val="10000"/>
                  </a:srgbClr>
                </a:solidFill>
                <a:uLnTx/>
                <a:uFillTx/>
                <a:latin typeface="思源等宽 L"/>
                <a:ea typeface="思源黑体 CN Light" panose="020B0300000000000000" pitchFamily="34" charset="-122"/>
                <a:cs typeface="+mn-cs"/>
              </a:rPr>
              <a:t>桥梁建筑的尺度</a:t>
            </a:r>
            <a:endParaRPr kumimoji="0" lang="en-US" altLang="zh-CN" sz="3200" b="0" i="0" u="none" strike="noStrike" kern="1200" cap="none" spc="400" normalizeH="0" baseline="0" noProof="0">
              <a:ln>
                <a:noFill/>
              </a:ln>
              <a:solidFill>
                <a:srgbClr val="2E2E2E">
                  <a:lumMod val="90000"/>
                  <a:lumOff val="10000"/>
                </a:srgbClr>
              </a:solidFill>
              <a:uLnTx/>
              <a:uFillTx/>
              <a:latin typeface="思源等宽 L"/>
              <a:ea typeface="思源黑体 CN Light" panose="020B0300000000000000" pitchFamily="34" charset="-122"/>
              <a:cs typeface="+mn-cs"/>
            </a:endParaRPr>
          </a:p>
        </p:txBody>
      </p:sp>
      <p:sp>
        <p:nvSpPr>
          <p:cNvPr id="29" name="文本框 28"/>
          <p:cNvSpPr txBox="1"/>
          <p:nvPr/>
        </p:nvSpPr>
        <p:spPr>
          <a:xfrm>
            <a:off x="6347202" y="3168425"/>
            <a:ext cx="16922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a:ln>
                  <a:noFill/>
                </a:ln>
                <a:solidFill>
                  <a:srgbClr val="2E2E2E">
                    <a:lumMod val="90000"/>
                    <a:lumOff val="10000"/>
                  </a:srgbClr>
                </a:solidFill>
                <a:effectLst/>
                <a:uLnTx/>
                <a:uFillTx/>
                <a:latin typeface="苹方 常规" panose="020B0300000000000000" pitchFamily="34" charset="-122"/>
                <a:ea typeface="苹方 常规" panose="020B0300000000000000" pitchFamily="34" charset="-122"/>
                <a:cs typeface="+mn-cs"/>
              </a:rPr>
              <a:t>02</a:t>
            </a:r>
            <a:endParaRPr kumimoji="0" lang="zh-CN" altLang="en-US" sz="3600" b="0" i="0" u="none" strike="noStrike" kern="1200" cap="none" spc="0" normalizeH="0" baseline="0" noProof="0">
              <a:ln>
                <a:noFill/>
              </a:ln>
              <a:solidFill>
                <a:srgbClr val="2E2E2E">
                  <a:lumMod val="90000"/>
                  <a:lumOff val="10000"/>
                </a:srgbClr>
              </a:solidFill>
              <a:effectLst/>
              <a:uLnTx/>
              <a:uFillTx/>
              <a:latin typeface="苹方 常规" panose="020B0300000000000000" pitchFamily="34" charset="-122"/>
              <a:ea typeface="苹方 常规" panose="020B0300000000000000" pitchFamily="34" charset="-122"/>
              <a:cs typeface="+mn-cs"/>
            </a:endParaRPr>
          </a:p>
        </p:txBody>
      </p:sp>
      <p:sp>
        <p:nvSpPr>
          <p:cNvPr id="30" name="矩形: 圆角 29"/>
          <p:cNvSpPr/>
          <p:nvPr/>
        </p:nvSpPr>
        <p:spPr>
          <a:xfrm>
            <a:off x="6717089" y="2992649"/>
            <a:ext cx="952500" cy="952500"/>
          </a:xfrm>
          <a:prstGeom prst="roundRect">
            <a:avLst>
              <a:gd name="adj" fmla="val 2267"/>
            </a:avLst>
          </a:prstGeom>
          <a:no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solidFill>
                  <a:srgbClr val="2FD0D4"/>
                </a:solidFill>
              </a:ln>
              <a:solidFill>
                <a:srgbClr val="2E2E2E">
                  <a:lumMod val="90000"/>
                  <a:lumOff val="10000"/>
                </a:srgbClr>
              </a:solidFill>
              <a:effectLst/>
              <a:uLnTx/>
              <a:uFillTx/>
              <a:latin typeface="思源等宽 L"/>
              <a:ea typeface="思源黑体 CN Light"/>
              <a:cs typeface="+mn-cs"/>
            </a:endParaRPr>
          </a:p>
        </p:txBody>
      </p:sp>
      <p:sp>
        <p:nvSpPr>
          <p:cNvPr id="32" name="文本框 31"/>
          <p:cNvSpPr txBox="1"/>
          <p:nvPr/>
        </p:nvSpPr>
        <p:spPr>
          <a:xfrm>
            <a:off x="7798684" y="4514205"/>
            <a:ext cx="3433280" cy="5796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3200" b="0" i="0" u="none" strike="noStrike" kern="1200" cap="none" spc="400" normalizeH="0" baseline="0" noProof="0">
                <a:ln>
                  <a:noFill/>
                </a:ln>
                <a:solidFill>
                  <a:srgbClr val="2E2E2E">
                    <a:lumMod val="90000"/>
                    <a:lumOff val="10000"/>
                  </a:srgbClr>
                </a:solidFill>
                <a:uLnTx/>
                <a:uFillTx/>
                <a:latin typeface="思源等宽 L"/>
                <a:ea typeface="思源黑体 CN Light" panose="020B0300000000000000" pitchFamily="34" charset="-122"/>
                <a:cs typeface="+mn-cs"/>
              </a:rPr>
              <a:t>桥梁的分类</a:t>
            </a:r>
            <a:endParaRPr kumimoji="0" lang="en-US" altLang="zh-CN" sz="3200" b="0" i="0" u="none" strike="noStrike" kern="1200" cap="none" spc="400" normalizeH="0" baseline="0" noProof="0">
              <a:ln>
                <a:noFill/>
              </a:ln>
              <a:solidFill>
                <a:srgbClr val="2E2E2E">
                  <a:lumMod val="90000"/>
                  <a:lumOff val="10000"/>
                </a:srgbClr>
              </a:solidFill>
              <a:uLnTx/>
              <a:uFillTx/>
              <a:latin typeface="思源等宽 L"/>
              <a:ea typeface="思源黑体 CN Light" panose="020B0300000000000000" pitchFamily="34" charset="-122"/>
              <a:cs typeface="+mn-cs"/>
            </a:endParaRPr>
          </a:p>
        </p:txBody>
      </p:sp>
      <p:sp>
        <p:nvSpPr>
          <p:cNvPr id="34" name="文本框 33"/>
          <p:cNvSpPr txBox="1"/>
          <p:nvPr/>
        </p:nvSpPr>
        <p:spPr>
          <a:xfrm>
            <a:off x="6342440" y="4542910"/>
            <a:ext cx="169227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3600" b="0" i="0" u="none" strike="noStrike" kern="1200" cap="none" spc="0" normalizeH="0" baseline="0" noProof="0">
                <a:ln>
                  <a:noFill/>
                </a:ln>
                <a:solidFill>
                  <a:srgbClr val="2E2E2E">
                    <a:lumMod val="90000"/>
                    <a:lumOff val="10000"/>
                  </a:srgbClr>
                </a:solidFill>
                <a:effectLst/>
                <a:uLnTx/>
                <a:uFillTx/>
                <a:latin typeface="苹方 常规" panose="020B0300000000000000" pitchFamily="34" charset="-122"/>
                <a:ea typeface="苹方 常规" panose="020B0300000000000000" pitchFamily="34" charset="-122"/>
                <a:cs typeface="+mn-cs"/>
              </a:rPr>
              <a:t>03</a:t>
            </a:r>
            <a:endParaRPr kumimoji="0" lang="zh-CN" altLang="en-US" sz="3600" b="0" i="0" u="none" strike="noStrike" kern="1200" cap="none" spc="0" normalizeH="0" baseline="0" noProof="0">
              <a:ln>
                <a:noFill/>
              </a:ln>
              <a:solidFill>
                <a:srgbClr val="2E2E2E">
                  <a:lumMod val="90000"/>
                  <a:lumOff val="10000"/>
                </a:srgbClr>
              </a:solidFill>
              <a:effectLst/>
              <a:uLnTx/>
              <a:uFillTx/>
              <a:latin typeface="苹方 常规" panose="020B0300000000000000" pitchFamily="34" charset="-122"/>
              <a:ea typeface="苹方 常规" panose="020B0300000000000000" pitchFamily="34" charset="-122"/>
              <a:cs typeface="+mn-cs"/>
            </a:endParaRPr>
          </a:p>
        </p:txBody>
      </p:sp>
      <p:sp>
        <p:nvSpPr>
          <p:cNvPr id="47" name="矩形: 圆角 46"/>
          <p:cNvSpPr/>
          <p:nvPr/>
        </p:nvSpPr>
        <p:spPr>
          <a:xfrm>
            <a:off x="6712327" y="4367134"/>
            <a:ext cx="952500" cy="952500"/>
          </a:xfrm>
          <a:prstGeom prst="roundRect">
            <a:avLst>
              <a:gd name="adj" fmla="val 3067"/>
            </a:avLst>
          </a:prstGeom>
          <a:noFill/>
          <a:ln>
            <a:solidFill>
              <a:schemeClr val="tx1">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solidFill>
                  <a:srgbClr val="2FD0D4"/>
                </a:solidFill>
              </a:ln>
              <a:solidFill>
                <a:srgbClr val="2E2E2E">
                  <a:lumMod val="90000"/>
                  <a:lumOff val="10000"/>
                </a:srgbClr>
              </a:solidFill>
              <a:effectLst/>
              <a:uLnTx/>
              <a:uFillTx/>
              <a:latin typeface="思源等宽 L"/>
              <a:ea typeface="思源黑体 CN Light"/>
              <a:cs typeface="+mn-cs"/>
            </a:endParaRPr>
          </a:p>
        </p:txBody>
      </p:sp>
      <p:sp>
        <p:nvSpPr>
          <p:cNvPr id="53" name="矩形: 圆角 52"/>
          <p:cNvSpPr/>
          <p:nvPr/>
        </p:nvSpPr>
        <p:spPr>
          <a:xfrm rot="1389409">
            <a:off x="11931644" y="-1920656"/>
            <a:ext cx="3720597" cy="3720597"/>
          </a:xfrm>
          <a:prstGeom prst="roundRect">
            <a:avLst>
              <a:gd name="adj" fmla="val 8234"/>
            </a:avLst>
          </a:prstGeom>
          <a:solidFill>
            <a:srgbClr val="4780C7">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等宽 L"/>
              <a:ea typeface="思源黑体 CN Light"/>
              <a:cs typeface="+mn-cs"/>
            </a:endParaRPr>
          </a:p>
        </p:txBody>
      </p:sp>
      <p:sp>
        <p:nvSpPr>
          <p:cNvPr id="55" name="矩形: 圆角 54"/>
          <p:cNvSpPr/>
          <p:nvPr/>
        </p:nvSpPr>
        <p:spPr>
          <a:xfrm rot="4615959">
            <a:off x="11605729" y="5402828"/>
            <a:ext cx="3720597" cy="3720597"/>
          </a:xfrm>
          <a:prstGeom prst="roundRect">
            <a:avLst>
              <a:gd name="adj" fmla="val 8234"/>
            </a:avLst>
          </a:prstGeom>
          <a:solidFill>
            <a:srgbClr val="4780C7">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等宽 L"/>
              <a:ea typeface="思源黑体 CN Light"/>
              <a:cs typeface="+mn-cs"/>
            </a:endParaRPr>
          </a:p>
        </p:txBody>
      </p:sp>
      <p:sp>
        <p:nvSpPr>
          <p:cNvPr id="56" name="矩形 2"/>
          <p:cNvSpPr/>
          <p:nvPr/>
        </p:nvSpPr>
        <p:spPr>
          <a:xfrm>
            <a:off x="0" y="246743"/>
            <a:ext cx="551543"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3"/>
          <p:cNvSpPr/>
          <p:nvPr/>
        </p:nvSpPr>
        <p:spPr>
          <a:xfrm>
            <a:off x="646971" y="246743"/>
            <a:ext cx="216630"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圆: 空心 4"/>
          <p:cNvSpPr/>
          <p:nvPr/>
        </p:nvSpPr>
        <p:spPr>
          <a:xfrm>
            <a:off x="10301733" y="5437125"/>
            <a:ext cx="2841750" cy="2841750"/>
          </a:xfrm>
          <a:prstGeom prst="donut">
            <a:avLst>
              <a:gd name="adj" fmla="val 13411"/>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等宽 L"/>
              <a:ea typeface="等线" panose="02010600030101010101" charset="-122"/>
              <a:cs typeface="+mn-cs"/>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6096000" y="1652015"/>
            <a:ext cx="4826000" cy="4063999"/>
          </a:xfrm>
          <a:prstGeom prst="rect">
            <a:avLst/>
          </a:prstGeom>
          <a:ln>
            <a:noFill/>
          </a:ln>
        </p:spPr>
      </p:pic>
      <p:sp>
        <p:nvSpPr>
          <p:cNvPr id="10" name="New shape"/>
          <p:cNvSpPr/>
          <p:nvPr/>
        </p:nvSpPr>
        <p:spPr>
          <a:xfrm>
            <a:off x="1143000" y="1388636"/>
            <a:ext cx="4663440" cy="4428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wrap="square" rtlCol="0" anchor="ctr">
            <a:spAutoFit/>
          </a:bodyPr>
          <a:lstStyle/>
          <a:p>
            <a:pPr>
              <a:lnSpc>
                <a:spcPct val="150000"/>
              </a:lnSpc>
            </a:pPr>
            <a:r>
              <a:rPr lang="en-US" altLang="zh-CN" sz="2800" b="1" dirty="0" err="1">
                <a:solidFill>
                  <a:schemeClr val="tx1">
                    <a:lumMod val="95000"/>
                    <a:lumOff val="5000"/>
                  </a:schemeClr>
                </a:solidFill>
                <a:latin typeface="思源等宽 L"/>
              </a:rPr>
              <a:t>悬索桥</a:t>
            </a:r>
            <a:endParaRPr lang="en-US" altLang="zh-CN" sz="2800" b="1" dirty="0">
              <a:solidFill>
                <a:schemeClr val="tx1">
                  <a:lumMod val="95000"/>
                  <a:lumOff val="5000"/>
                </a:schemeClr>
              </a:solidFill>
              <a:latin typeface="思源等宽 L"/>
            </a:endParaRPr>
          </a:p>
          <a:p>
            <a:pPr indent="0" algn="l">
              <a:lnSpc>
                <a:spcPct val="150000"/>
              </a:lnSpc>
            </a:pPr>
            <a:r>
              <a:rPr lang="en-US" dirty="0">
                <a:solidFill>
                  <a:srgbClr val="000000"/>
                </a:solidFill>
                <a:latin typeface="思源等宽 L"/>
              </a:rPr>
              <a:t>也有译作"吊桥"的。"吊桥"的悬挂系统大部分情况下用"索"做成，故译作"悬索桥"，但个别情况下，"索"也有用刚性杆或键杆做成的，故译作"悬索桥"不能涵盖这一类用桥。和拱肋相反，悬索的截面只承受拉力。简陋的只供人、畜行走用的悬索桥常把桥面直接铺在悬索上。通行现代交通工具的悬索桥则不行，为了保持桥面具有一定的平直度，是将桥面用吊索挂在悬索上</a:t>
            </a:r>
            <a:endParaRPr lang="en-US" dirty="0">
              <a:solidFill>
                <a:srgbClr val="000000"/>
              </a:solidFill>
              <a:latin typeface="思源等宽 L"/>
            </a:endParaRPr>
          </a:p>
        </p:txBody>
      </p:sp>
      <p:sp>
        <p:nvSpPr>
          <p:cNvPr id="11"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桥梁的分类</a:t>
            </a:r>
            <a:endParaRPr lang="en-US" altLang="zh-CN" sz="2400" b="1" spc="300">
              <a:solidFill>
                <a:schemeClr val="tx1">
                  <a:lumMod val="75000"/>
                  <a:lumOff val="25000"/>
                </a:schemeClr>
              </a:solidFill>
              <a:cs typeface="+mn-ea"/>
              <a:sym typeface="+mn-lt"/>
            </a:endParaRPr>
          </a:p>
        </p:txBody>
      </p:sp>
      <p:sp>
        <p:nvSpPr>
          <p:cNvPr id="12" name="矩形 4"/>
          <p:cNvSpPr/>
          <p:nvPr/>
        </p:nvSpPr>
        <p:spPr>
          <a:xfrm>
            <a:off x="0" y="246743"/>
            <a:ext cx="551543"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5"/>
          <p:cNvSpPr/>
          <p:nvPr/>
        </p:nvSpPr>
        <p:spPr>
          <a:xfrm>
            <a:off x="646971" y="246743"/>
            <a:ext cx="216630"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 空心 6"/>
          <p:cNvSpPr/>
          <p:nvPr/>
        </p:nvSpPr>
        <p:spPr>
          <a:xfrm>
            <a:off x="10301733" y="5437125"/>
            <a:ext cx="2841750" cy="2841750"/>
          </a:xfrm>
          <a:prstGeom prst="donut">
            <a:avLst>
              <a:gd name="adj" fmla="val 13411"/>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等宽 L"/>
              <a:ea typeface="等线" panose="02010600030101010101" charset="-122"/>
              <a:cs typeface="+mn-cs"/>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6372520" y="1604681"/>
            <a:ext cx="4549478" cy="4063999"/>
          </a:xfrm>
          <a:prstGeom prst="rect">
            <a:avLst/>
          </a:prstGeom>
          <a:ln>
            <a:noFill/>
          </a:ln>
        </p:spPr>
      </p:pic>
      <p:sp>
        <p:nvSpPr>
          <p:cNvPr id="8" name="New shape"/>
          <p:cNvSpPr/>
          <p:nvPr/>
        </p:nvSpPr>
        <p:spPr>
          <a:xfrm>
            <a:off x="969264" y="1400993"/>
            <a:ext cx="5047488" cy="4653453"/>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wrap="square" rtlCol="0" anchor="ctr">
            <a:spAutoFit/>
          </a:bodyPr>
          <a:lstStyle/>
          <a:p>
            <a:pPr indent="0" algn="l">
              <a:lnSpc>
                <a:spcPct val="150000"/>
              </a:lnSpc>
            </a:pPr>
            <a:r>
              <a:rPr lang="en-US" sz="2000" dirty="0">
                <a:solidFill>
                  <a:srgbClr val="000000"/>
                </a:solidFill>
                <a:latin typeface="思源等宽 L"/>
              </a:rPr>
              <a:t>和拱桥不同的是，作为承重结构的拱肋是刚性的，而作为承重结构的悬索则是柔性的。为了避免在车辆驶过时，桥面随着悬索一起变形，现代悬索桥一般均设有刚性梁（又称加劲梁）。桥面铺在刚性梁上，刚性梁吊在悬索上。现代悬索桥的悬索一般均支承在两个塔柱上。塔顶设有支承悬索的鞍形支座。承受很大拉力的悬索的端部通过锚碇固定在地基中，个别也有固定在刚性梁的端部者，称为自锚式悬索桥</a:t>
            </a:r>
            <a:endParaRPr lang="en-US" sz="2000" dirty="0">
              <a:solidFill>
                <a:srgbClr val="000000"/>
              </a:solidFill>
              <a:latin typeface="思源等宽 L"/>
            </a:endParaRPr>
          </a:p>
        </p:txBody>
      </p:sp>
      <p:sp>
        <p:nvSpPr>
          <p:cNvPr id="9"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桥梁的分类 &gt; 悬索桥</a:t>
            </a:r>
            <a:endParaRPr lang="en-US" altLang="zh-CN" sz="2400" b="1" spc="300">
              <a:solidFill>
                <a:schemeClr val="tx1">
                  <a:lumMod val="75000"/>
                  <a:lumOff val="25000"/>
                </a:schemeClr>
              </a:solidFill>
              <a:cs typeface="+mn-ea"/>
              <a:sym typeface="+mn-lt"/>
            </a:endParaRPr>
          </a:p>
        </p:txBody>
      </p:sp>
      <p:sp>
        <p:nvSpPr>
          <p:cNvPr id="10" name="矩形 4"/>
          <p:cNvSpPr/>
          <p:nvPr/>
        </p:nvSpPr>
        <p:spPr>
          <a:xfrm>
            <a:off x="0" y="246743"/>
            <a:ext cx="551543"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5"/>
          <p:cNvSpPr/>
          <p:nvPr/>
        </p:nvSpPr>
        <p:spPr>
          <a:xfrm>
            <a:off x="646971" y="246743"/>
            <a:ext cx="216630"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 空心 6"/>
          <p:cNvSpPr/>
          <p:nvPr/>
        </p:nvSpPr>
        <p:spPr>
          <a:xfrm>
            <a:off x="10301733" y="5437125"/>
            <a:ext cx="2841750" cy="2841750"/>
          </a:xfrm>
          <a:prstGeom prst="donut">
            <a:avLst>
              <a:gd name="adj" fmla="val 13411"/>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等宽 L"/>
              <a:ea typeface="等线" panose="02010600030101010101" charset="-122"/>
              <a:cs typeface="+mn-cs"/>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4" name="文本框 58"/>
          <p:cNvSpPr txBox="1"/>
          <p:nvPr/>
        </p:nvSpPr>
        <p:spPr>
          <a:xfrm>
            <a:off x="3045950"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rPr>
              <a:t>T</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endParaRPr>
          </a:p>
        </p:txBody>
      </p:sp>
      <p:sp>
        <p:nvSpPr>
          <p:cNvPr id="5" name="文本框 58"/>
          <p:cNvSpPr txBox="1"/>
          <p:nvPr/>
        </p:nvSpPr>
        <p:spPr>
          <a:xfrm>
            <a:off x="3868817"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rPr>
              <a:t>H</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endParaRPr>
          </a:p>
        </p:txBody>
      </p:sp>
      <p:sp>
        <p:nvSpPr>
          <p:cNvPr id="6" name="文本框 58"/>
          <p:cNvSpPr txBox="1"/>
          <p:nvPr/>
        </p:nvSpPr>
        <p:spPr>
          <a:xfrm>
            <a:off x="4691684"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rPr>
              <a:t>A</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endParaRPr>
          </a:p>
        </p:txBody>
      </p:sp>
      <p:sp>
        <p:nvSpPr>
          <p:cNvPr id="7" name="文本框 58"/>
          <p:cNvSpPr txBox="1"/>
          <p:nvPr/>
        </p:nvSpPr>
        <p:spPr>
          <a:xfrm>
            <a:off x="5514551"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rPr>
              <a:t>N</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endParaRPr>
          </a:p>
        </p:txBody>
      </p:sp>
      <p:sp>
        <p:nvSpPr>
          <p:cNvPr id="8" name="文本框 58"/>
          <p:cNvSpPr txBox="1"/>
          <p:nvPr/>
        </p:nvSpPr>
        <p:spPr>
          <a:xfrm>
            <a:off x="6337418"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rPr>
              <a:t>K</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endParaRPr>
          </a:p>
        </p:txBody>
      </p:sp>
      <p:sp>
        <p:nvSpPr>
          <p:cNvPr id="9" name="文本框 58"/>
          <p:cNvSpPr txBox="1"/>
          <p:nvPr/>
        </p:nvSpPr>
        <p:spPr>
          <a:xfrm>
            <a:off x="7160284"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rPr>
              <a:t>S</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endParaRPr>
          </a:p>
        </p:txBody>
      </p:sp>
      <p:grpSp>
        <p:nvGrpSpPr>
          <p:cNvPr id="10" name="组合 9"/>
          <p:cNvGrpSpPr/>
          <p:nvPr/>
        </p:nvGrpSpPr>
        <p:grpSpPr>
          <a:xfrm>
            <a:off x="3547745" y="4068835"/>
            <a:ext cx="4915202" cy="953378"/>
            <a:chOff x="3629025" y="3688851"/>
            <a:chExt cx="4915202" cy="953378"/>
          </a:xfrm>
        </p:grpSpPr>
        <p:cxnSp>
          <p:nvCxnSpPr>
            <p:cNvPr id="11" name="直接连接符 10"/>
            <p:cNvCxnSpPr/>
            <p:nvPr/>
          </p:nvCxnSpPr>
          <p:spPr>
            <a:xfrm>
              <a:off x="3752849" y="4456681"/>
              <a:ext cx="1600201"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11"/>
            <p:cNvCxnSpPr/>
            <p:nvPr/>
          </p:nvCxnSpPr>
          <p:spPr>
            <a:xfrm>
              <a:off x="6832672" y="4456681"/>
              <a:ext cx="1678868"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圆角矩形 24"/>
            <p:cNvSpPr/>
            <p:nvPr/>
          </p:nvSpPr>
          <p:spPr>
            <a:xfrm>
              <a:off x="4591050" y="4271133"/>
              <a:ext cx="3079408" cy="371096"/>
            </a:xfrm>
            <a:prstGeom prst="roundRect">
              <a:avLst>
                <a:gd name="adj" fmla="val 5000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pc="300">
                  <a:solidFill>
                    <a:schemeClr val="tx1">
                      <a:lumMod val="95000"/>
                      <a:lumOff val="5000"/>
                    </a:schemeClr>
                  </a:solidFill>
                </a:rPr>
                <a:t>2021年XX月</a:t>
              </a:r>
              <a:endParaRPr lang="en-US" altLang="zh-CN" sz="1400" spc="300">
                <a:solidFill>
                  <a:schemeClr val="tx1">
                    <a:lumMod val="95000"/>
                    <a:lumOff val="5000"/>
                  </a:schemeClr>
                </a:solidFill>
              </a:endParaRPr>
            </a:p>
          </p:txBody>
        </p:sp>
        <p:sp>
          <p:nvSpPr>
            <p:cNvPr id="14" name="矩形: 圆角 13"/>
            <p:cNvSpPr/>
            <p:nvPr/>
          </p:nvSpPr>
          <p:spPr>
            <a:xfrm>
              <a:off x="3629025" y="3688851"/>
              <a:ext cx="4915202" cy="466725"/>
            </a:xfrm>
            <a:prstGeom prst="roundRect">
              <a:avLst>
                <a:gd name="adj" fmla="val 50000"/>
              </a:avLst>
            </a:prstGeom>
            <a:solidFill>
              <a:srgbClr val="4780C7"/>
            </a:solidFill>
            <a:ln w="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fontScale="92500" lnSpcReduction="10000"/>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15" name="文本框 59"/>
            <p:cNvSpPr txBox="1"/>
            <p:nvPr/>
          </p:nvSpPr>
          <p:spPr>
            <a:xfrm>
              <a:off x="3867150" y="3752937"/>
              <a:ext cx="45373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r>
                <a:rPr lang="zh-CN" altLang="en-US" sz="1600" spc="600">
                  <a:solidFill>
                    <a:schemeClr val="bg1"/>
                  </a:solidFill>
                  <a:latin typeface="微软雅黑 Light" panose="020B0502040204020203" pitchFamily="34" charset="-122"/>
                  <a:ea typeface="微软雅黑 Light" panose="020B0502040204020203" pitchFamily="34" charset="-122"/>
                </a:rPr>
                <a:t>感谢观看</a:t>
              </a:r>
              <a:endParaRPr lang="zh-CN" altLang="en-US" sz="1600" spc="600">
                <a:solidFill>
                  <a:schemeClr val="bg1"/>
                </a:solidFill>
                <a:latin typeface="微软雅黑 Light" panose="020B0502040204020203" pitchFamily="34" charset="-122"/>
                <a:ea typeface="微软雅黑 Light" panose="020B0502040204020203" pitchFamily="34" charset="-122"/>
              </a:endParaRPr>
            </a:p>
          </p:txBody>
        </p:sp>
      </p:grpSp>
      <p:sp>
        <p:nvSpPr>
          <p:cNvPr id="16" name="矩形 2"/>
          <p:cNvSpPr/>
          <p:nvPr/>
        </p:nvSpPr>
        <p:spPr>
          <a:xfrm>
            <a:off x="0" y="246743"/>
            <a:ext cx="551543"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3"/>
          <p:cNvSpPr/>
          <p:nvPr/>
        </p:nvSpPr>
        <p:spPr>
          <a:xfrm>
            <a:off x="646971" y="246743"/>
            <a:ext cx="216630"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 空心 4"/>
          <p:cNvSpPr/>
          <p:nvPr/>
        </p:nvSpPr>
        <p:spPr>
          <a:xfrm>
            <a:off x="10301733" y="5437125"/>
            <a:ext cx="2841750" cy="2841750"/>
          </a:xfrm>
          <a:prstGeom prst="donut">
            <a:avLst>
              <a:gd name="adj" fmla="val 13411"/>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等宽 L"/>
              <a:ea typeface="等线" panose="02010600030101010101" charset="-122"/>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rLst="">
                                      <p:cBhvr>
                                        <p:cTn id="7" dur="750"/>
                                        <p:tgtEl>
                                          <p:spTgt spid="4"/>
                                        </p:tgtEl>
                                      </p:cBhvr>
                                    </p:animEffect>
                                  </p:childTnLst>
                                </p:cTn>
                              </p:par>
                              <p:par>
                                <p:cTn id="8" presetID="22" presetClass="entr" presetSubtype="8"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rLst="">
                                      <p:cBhvr>
                                        <p:cTn id="10" dur="750"/>
                                        <p:tgtEl>
                                          <p:spTgt spid="5"/>
                                        </p:tgtEl>
                                      </p:cBhvr>
                                    </p:animEffect>
                                  </p:childTnLst>
                                </p:cTn>
                              </p:par>
                              <p:par>
                                <p:cTn id="11" presetID="22" presetClass="entr" presetSubtype="8" fill="hold" grpId="2"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rLst="">
                                      <p:cBhvr>
                                        <p:cTn id="13" dur="750"/>
                                        <p:tgtEl>
                                          <p:spTgt spid="6"/>
                                        </p:tgtEl>
                                      </p:cBhvr>
                                    </p:animEffect>
                                  </p:childTnLst>
                                </p:cTn>
                              </p:par>
                              <p:par>
                                <p:cTn id="14" presetID="22" presetClass="entr" presetSubtype="8" fill="hold" grpId="3"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rLst="">
                                      <p:cBhvr>
                                        <p:cTn id="16" dur="750"/>
                                        <p:tgtEl>
                                          <p:spTgt spid="7"/>
                                        </p:tgtEl>
                                      </p:cBhvr>
                                    </p:animEffect>
                                  </p:childTnLst>
                                </p:cTn>
                              </p:par>
                              <p:par>
                                <p:cTn id="17" presetID="22" presetClass="entr" presetSubtype="8" fill="hold" grpId="4"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rLst="">
                                      <p:cBhvr>
                                        <p:cTn id="19" dur="750"/>
                                        <p:tgtEl>
                                          <p:spTgt spid="8"/>
                                        </p:tgtEl>
                                      </p:cBhvr>
                                    </p:animEffect>
                                  </p:childTnLst>
                                </p:cTn>
                              </p:par>
                              <p:par>
                                <p:cTn id="20" presetID="22" presetClass="entr" presetSubtype="8" fill="hold" grpId="5"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rLst="">
                                      <p:cBhvr>
                                        <p:cTn id="22" dur="750"/>
                                        <p:tgtEl>
                                          <p:spTgt spid="9"/>
                                        </p:tgtEl>
                                      </p:cBhvr>
                                    </p:animEffect>
                                  </p:childTnLst>
                                </p:cTn>
                              </p:par>
                            </p:childTnLst>
                          </p:cTn>
                        </p:par>
                        <p:par>
                          <p:cTn id="23" fill="hold">
                            <p:stCondLst>
                              <p:cond delay="1000"/>
                            </p:stCondLst>
                            <p:childTnLst>
                              <p:par>
                                <p:cTn id="24" presetID="16" presetClass="entr" presetSubtype="37"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outVertical)" prLs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p:bldP spid="6" grpId="2"/>
      <p:bldP spid="7" grpId="3"/>
      <p:bldP spid="8" grpId="4"/>
      <p:bldP spid="9" grpId="5"/>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15" name="矩形 14"/>
          <p:cNvSpPr/>
          <p:nvPr/>
        </p:nvSpPr>
        <p:spPr>
          <a:xfrm>
            <a:off x="12082820" y="2366010"/>
            <a:ext cx="166329" cy="2125980"/>
          </a:xfrm>
          <a:prstGeom prst="rect">
            <a:avLst/>
          </a:prstGeom>
          <a:solidFill>
            <a:srgbClr val="4780C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思源等宽 L"/>
              <a:ea typeface="等线" panose="02010600030101010101" charset="-122"/>
              <a:cs typeface="+mn-cs"/>
            </a:endParaRPr>
          </a:p>
        </p:txBody>
      </p:sp>
      <p:sp>
        <p:nvSpPr>
          <p:cNvPr id="17" name="文本框 16"/>
          <p:cNvSpPr txBox="1"/>
          <p:nvPr/>
        </p:nvSpPr>
        <p:spPr>
          <a:xfrm>
            <a:off x="3618262" y="2841140"/>
            <a:ext cx="1380696" cy="1098377"/>
          </a:xfrm>
          <a:prstGeom prst="rect">
            <a:avLst/>
          </a:prstGeom>
          <a:noFill/>
        </p:spPr>
        <p:txBody>
          <a:bodyPr wrap="square" rtlCol="0">
            <a:spAutoFit/>
          </a:bodyPr>
          <a:lstStyle/>
          <a:p>
            <a:pPr algn="r">
              <a:defRPr/>
            </a:pPr>
            <a:r>
              <a:rPr lang="en-US" altLang="zh-CN" sz="6600">
                <a:solidFill>
                  <a:schemeClr val="bg1">
                    <a:lumMod val="50000"/>
                  </a:schemeClr>
                </a:solidFill>
                <a:latin typeface="站酷小薇LOGO体" panose="02010600010101010101" pitchFamily="2" charset="-122"/>
                <a:ea typeface="站酷小薇LOGO体" panose="02010600010101010101" pitchFamily="2" charset="-122"/>
              </a:rPr>
              <a:t>1</a:t>
            </a:r>
            <a:endParaRPr lang="en-US" altLang="zh-CN" sz="6600">
              <a:solidFill>
                <a:schemeClr val="bg1">
                  <a:lumMod val="50000"/>
                </a:schemeClr>
              </a:solidFill>
              <a:latin typeface="站酷小薇LOGO体" panose="02010600010101010101" pitchFamily="2" charset="-122"/>
              <a:ea typeface="站酷小薇LOGO体" panose="02010600010101010101" pitchFamily="2" charset="-122"/>
            </a:endParaRPr>
          </a:p>
        </p:txBody>
      </p:sp>
      <p:sp>
        <p:nvSpPr>
          <p:cNvPr id="22" name="矩形 21"/>
          <p:cNvSpPr/>
          <p:nvPr/>
        </p:nvSpPr>
        <p:spPr>
          <a:xfrm flipH="1">
            <a:off x="5185574" y="3016522"/>
            <a:ext cx="58461" cy="757234"/>
          </a:xfrm>
          <a:prstGeom prst="rect">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bg1">
                  <a:lumMod val="50000"/>
                </a:schemeClr>
              </a:solidFill>
              <a:effectLst/>
              <a:uLnTx/>
              <a:uFillTx/>
              <a:latin typeface="思源等宽 L"/>
              <a:ea typeface="等线" panose="02010600030101010101" charset="-122"/>
              <a:cs typeface="+mn-cs"/>
            </a:endParaRPr>
          </a:p>
        </p:txBody>
      </p:sp>
      <p:sp>
        <p:nvSpPr>
          <p:cNvPr id="23" name="文本框 22"/>
          <p:cNvSpPr txBox="1"/>
          <p:nvPr/>
        </p:nvSpPr>
        <p:spPr>
          <a:xfrm>
            <a:off x="5430652" y="3102750"/>
            <a:ext cx="4448149" cy="579699"/>
          </a:xfrm>
          <a:prstGeom prst="rect">
            <a:avLst/>
          </a:prstGeom>
          <a:noFill/>
        </p:spPr>
        <p:txBody>
          <a:bodyPr wrap="square" rtlCol="0">
            <a:spAutoFit/>
          </a:bodyPr>
          <a:lstStyle/>
          <a:p>
            <a:pPr>
              <a:defRPr/>
            </a:pPr>
            <a:r>
              <a:rPr lang="en-US" altLang="zh-CN" sz="3200">
                <a:solidFill>
                  <a:prstClr val="black"/>
                </a:solidFill>
                <a:latin typeface="站酷小薇LOGO体" panose="02010600010101010101" pitchFamily="2" charset="-122"/>
                <a:ea typeface="站酷小薇LOGO体" panose="02010600010101010101" pitchFamily="2" charset="-122"/>
              </a:rPr>
              <a:t>桥梁中的均衡</a:t>
            </a:r>
            <a:endParaRPr lang="en-US" altLang="zh-CN" sz="3200">
              <a:solidFill>
                <a:prstClr val="black"/>
              </a:solidFill>
              <a:latin typeface="站酷小薇LOGO体" panose="02010600010101010101" pitchFamily="2" charset="-122"/>
              <a:ea typeface="站酷小薇LOGO体" panose="02010600010101010101" pitchFamily="2" charset="-122"/>
            </a:endParaRPr>
          </a:p>
        </p:txBody>
      </p:sp>
      <p:sp>
        <p:nvSpPr>
          <p:cNvPr id="9" name="椭圆 8"/>
          <p:cNvSpPr/>
          <p:nvPr/>
        </p:nvSpPr>
        <p:spPr>
          <a:xfrm>
            <a:off x="7820487" y="853253"/>
            <a:ext cx="694944" cy="694944"/>
          </a:xfrm>
          <a:prstGeom prst="ellipse">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等宽 L"/>
              <a:ea typeface="等线" panose="02010600030101010101" charset="-122"/>
              <a:cs typeface="+mn-cs"/>
            </a:endParaRPr>
          </a:p>
        </p:txBody>
      </p:sp>
      <p:sp>
        <p:nvSpPr>
          <p:cNvPr id="11" name="圆: 空心 10"/>
          <p:cNvSpPr/>
          <p:nvPr/>
        </p:nvSpPr>
        <p:spPr>
          <a:xfrm>
            <a:off x="4950227" y="5238022"/>
            <a:ext cx="960848" cy="960848"/>
          </a:xfrm>
          <a:prstGeom prst="donu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等宽 L"/>
              <a:ea typeface="等线" panose="02010600030101010101" charset="-122"/>
              <a:cs typeface="+mn-cs"/>
            </a:endParaRPr>
          </a:p>
        </p:txBody>
      </p:sp>
      <p:sp>
        <p:nvSpPr>
          <p:cNvPr id="12" name="圆: 空心 11"/>
          <p:cNvSpPr/>
          <p:nvPr/>
        </p:nvSpPr>
        <p:spPr>
          <a:xfrm>
            <a:off x="-262332" y="1652877"/>
            <a:ext cx="3484520" cy="3484520"/>
          </a:xfrm>
          <a:prstGeom prst="donut">
            <a:avLst>
              <a:gd name="adj" fmla="val 15695"/>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等宽 L"/>
              <a:ea typeface="等线" panose="02010600030101010101" charset="-122"/>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rLst="">
                                      <p:cBhvr>
                                        <p:cTn id="7" dur="500"/>
                                        <p:tgtEl>
                                          <p:spTgt spid="17"/>
                                        </p:tgtEl>
                                      </p:cBhvr>
                                    </p:animEffect>
                                  </p:childTnLst>
                                </p:cTn>
                              </p:par>
                            </p:childTnLst>
                          </p:cTn>
                        </p:par>
                        <p:par>
                          <p:cTn id="8" fill="hold">
                            <p:stCondLst>
                              <p:cond delay="500"/>
                            </p:stCondLst>
                            <p:childTnLst>
                              <p:par>
                                <p:cTn id="9" presetID="42" presetClass="entr" presetSubtype="0" fill="hold" grpId="1"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rLst="">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3" grpId="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6243356" y="1552575"/>
            <a:ext cx="5019674" cy="4543424"/>
          </a:xfrm>
          <a:prstGeom prst="rect">
            <a:avLst/>
          </a:prstGeom>
          <a:ln>
            <a:noFill/>
          </a:ln>
        </p:spPr>
      </p:pic>
      <p:sp>
        <p:nvSpPr>
          <p:cNvPr id="9" name="文本框 8"/>
          <p:cNvSpPr txBox="1"/>
          <p:nvPr/>
        </p:nvSpPr>
        <p:spPr>
          <a:xfrm>
            <a:off x="961845" y="1679476"/>
            <a:ext cx="4849706" cy="4192686"/>
          </a:xfrm>
          <a:prstGeom prst="rect">
            <a:avLst/>
          </a:prstGeom>
          <a:noFill/>
        </p:spPr>
        <p:txBody>
          <a:bodyPr wrap="square" rtlCol="0" anchor="ctr">
            <a:spAutoFit/>
          </a:bodyPr>
          <a:lstStyle/>
          <a:p>
            <a:pPr algn="just">
              <a:lnSpc>
                <a:spcPct val="150000"/>
              </a:lnSpc>
            </a:pPr>
            <a:r>
              <a:rPr lang="en-US" altLang="zh-CN" sz="2000" dirty="0" err="1">
                <a:solidFill>
                  <a:schemeClr val="tx1">
                    <a:lumMod val="75000"/>
                    <a:lumOff val="25000"/>
                  </a:schemeClr>
                </a:solidFill>
                <a:latin typeface="思源等宽 L"/>
                <a:ea typeface="微软雅黑" panose="020B0503020204020204" pitchFamily="34" charset="-122"/>
              </a:rPr>
              <a:t>中国美学家朱光潜先生曾说"美的形体无论如何复杂，大概含有一个基本原则，就是平衡和匀称</a:t>
            </a:r>
            <a:r>
              <a:rPr lang="en-US" altLang="zh-CN" sz="2000" dirty="0">
                <a:solidFill>
                  <a:schemeClr val="tx1">
                    <a:lumMod val="75000"/>
                    <a:lumOff val="25000"/>
                  </a:schemeClr>
                </a:solidFill>
                <a:latin typeface="思源等宽 L"/>
                <a:ea typeface="微软雅黑" panose="020B0503020204020204" pitchFamily="34" charset="-122"/>
              </a:rPr>
              <a:t>。" </a:t>
            </a:r>
            <a:r>
              <a:rPr lang="en-US" altLang="zh-CN" sz="2000" dirty="0" err="1">
                <a:solidFill>
                  <a:schemeClr val="tx1">
                    <a:lumMod val="75000"/>
                    <a:lumOff val="25000"/>
                  </a:schemeClr>
                </a:solidFill>
                <a:latin typeface="思源等宽 L"/>
                <a:ea typeface="微软雅黑" panose="020B0503020204020204" pitchFamily="34" charset="-122"/>
              </a:rPr>
              <a:t>桥梁建筑是一种空间实体结构，通过它的外在形象所展示的体量就有一种均衡稳定感</a:t>
            </a:r>
            <a:r>
              <a:rPr lang="en-US" altLang="zh-CN" sz="2000" dirty="0">
                <a:solidFill>
                  <a:schemeClr val="tx1">
                    <a:lumMod val="75000"/>
                    <a:lumOff val="25000"/>
                  </a:schemeClr>
                </a:solidFill>
                <a:latin typeface="思源等宽 L"/>
                <a:ea typeface="微软雅黑" panose="020B0503020204020204" pitchFamily="34" charset="-122"/>
              </a:rPr>
              <a:t>。 </a:t>
            </a:r>
            <a:r>
              <a:rPr lang="en-US" altLang="zh-CN" sz="2000" dirty="0" err="1">
                <a:solidFill>
                  <a:schemeClr val="tx1">
                    <a:lumMod val="75000"/>
                    <a:lumOff val="25000"/>
                  </a:schemeClr>
                </a:solidFill>
                <a:latin typeface="思源等宽 L"/>
                <a:ea typeface="微软雅黑" panose="020B0503020204020204" pitchFamily="34" charset="-122"/>
              </a:rPr>
              <a:t>左右的对比存在着是否均衡的问题，上下的对比就产生了是否稳定的问题，二者相互关联。一般来说，均衡的建筑外观常常能满足稳定的要求</a:t>
            </a:r>
            <a:endParaRPr lang="en-US" altLang="zh-CN" sz="2000" dirty="0">
              <a:solidFill>
                <a:schemeClr val="tx1">
                  <a:lumMod val="75000"/>
                  <a:lumOff val="25000"/>
                </a:schemeClr>
              </a:solidFill>
              <a:latin typeface="思源等宽 L"/>
              <a:ea typeface="微软雅黑" panose="020B0503020204020204" pitchFamily="34" charset="-122"/>
            </a:endParaRPr>
          </a:p>
        </p:txBody>
      </p:sp>
      <p:sp>
        <p:nvSpPr>
          <p:cNvPr id="11" name="矩形 10"/>
          <p:cNvSpPr/>
          <p:nvPr/>
        </p:nvSpPr>
        <p:spPr>
          <a:xfrm>
            <a:off x="5486400" y="5648325"/>
            <a:ext cx="2095500" cy="447675"/>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桥梁中的均衡</a:t>
            </a:r>
            <a:endParaRPr lang="en-US" altLang="zh-CN" sz="2400" b="1" spc="300">
              <a:solidFill>
                <a:schemeClr val="tx1">
                  <a:lumMod val="75000"/>
                  <a:lumOff val="25000"/>
                </a:schemeClr>
              </a:solidFill>
              <a:cs typeface="+mn-ea"/>
              <a:sym typeface="+mn-lt"/>
            </a:endParaRPr>
          </a:p>
        </p:txBody>
      </p:sp>
      <p:sp>
        <p:nvSpPr>
          <p:cNvPr id="13" name="矩形 4"/>
          <p:cNvSpPr/>
          <p:nvPr/>
        </p:nvSpPr>
        <p:spPr>
          <a:xfrm>
            <a:off x="0" y="246743"/>
            <a:ext cx="551543"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5"/>
          <p:cNvSpPr/>
          <p:nvPr/>
        </p:nvSpPr>
        <p:spPr>
          <a:xfrm>
            <a:off x="646971" y="246743"/>
            <a:ext cx="216630"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 空心 6"/>
          <p:cNvSpPr/>
          <p:nvPr/>
        </p:nvSpPr>
        <p:spPr>
          <a:xfrm>
            <a:off x="10301733" y="5437125"/>
            <a:ext cx="2841750" cy="2841750"/>
          </a:xfrm>
          <a:prstGeom prst="donut">
            <a:avLst>
              <a:gd name="adj" fmla="val 13411"/>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等宽 L"/>
              <a:ea typeface="等线" panose="02010600030101010101" charset="-122"/>
              <a:cs typeface="+mn-cs"/>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6096000" y="1652015"/>
            <a:ext cx="4826000" cy="4063999"/>
          </a:xfrm>
          <a:prstGeom prst="rect">
            <a:avLst/>
          </a:prstGeom>
          <a:ln>
            <a:noFill/>
          </a:ln>
        </p:spPr>
      </p:pic>
      <p:sp>
        <p:nvSpPr>
          <p:cNvPr id="10" name="New shape"/>
          <p:cNvSpPr/>
          <p:nvPr/>
        </p:nvSpPr>
        <p:spPr>
          <a:xfrm>
            <a:off x="1143000" y="1469914"/>
            <a:ext cx="4458348" cy="44282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rtlCol="0" anchor="ctr">
            <a:spAutoFit/>
          </a:bodyPr>
          <a:lstStyle/>
          <a:p>
            <a:pPr>
              <a:lnSpc>
                <a:spcPct val="150000"/>
              </a:lnSpc>
            </a:pPr>
            <a:r>
              <a:rPr lang="en-US" altLang="zh-CN" sz="2800" b="1" dirty="0" err="1">
                <a:solidFill>
                  <a:schemeClr val="tx1">
                    <a:lumMod val="95000"/>
                    <a:lumOff val="5000"/>
                  </a:schemeClr>
                </a:solidFill>
                <a:latin typeface="思源等宽 L"/>
              </a:rPr>
              <a:t>均衡</a:t>
            </a:r>
            <a:endParaRPr lang="en-US" altLang="zh-CN" sz="2800" b="1" dirty="0">
              <a:solidFill>
                <a:schemeClr val="tx1">
                  <a:lumMod val="95000"/>
                  <a:lumOff val="5000"/>
                </a:schemeClr>
              </a:solidFill>
              <a:latin typeface="思源等宽 L"/>
            </a:endParaRPr>
          </a:p>
          <a:p>
            <a:pPr indent="0" algn="l">
              <a:lnSpc>
                <a:spcPct val="150000"/>
              </a:lnSpc>
            </a:pPr>
            <a:r>
              <a:rPr lang="en-US" dirty="0" err="1">
                <a:solidFill>
                  <a:srgbClr val="000000"/>
                </a:solidFill>
                <a:latin typeface="思源等宽 L"/>
              </a:rPr>
              <a:t>均衡是大自然赋于人类生理上的一种本能要求</a:t>
            </a:r>
            <a:r>
              <a:rPr lang="en-US" dirty="0">
                <a:solidFill>
                  <a:srgbClr val="000000"/>
                </a:solidFill>
                <a:latin typeface="思源等宽 L"/>
              </a:rPr>
              <a:t>。
</a:t>
            </a:r>
            <a:r>
              <a:rPr lang="en-US" dirty="0" err="1">
                <a:solidFill>
                  <a:srgbClr val="000000"/>
                </a:solidFill>
                <a:latin typeface="思源等宽 L"/>
              </a:rPr>
              <a:t>一方面人们从实践中已逐渐形成了一整套与重力有联系的审美体验</a:t>
            </a:r>
            <a:r>
              <a:rPr lang="en-US" dirty="0">
                <a:solidFill>
                  <a:srgbClr val="000000"/>
                </a:solidFill>
                <a:latin typeface="思源等宽 L"/>
              </a:rPr>
              <a:t>；
</a:t>
            </a:r>
            <a:r>
              <a:rPr lang="en-US" dirty="0" err="1">
                <a:solidFill>
                  <a:srgbClr val="000000"/>
                </a:solidFill>
                <a:latin typeface="思源等宽 L"/>
              </a:rPr>
              <a:t>另一方面由于视觉的特点，能给予审美感受上的满足</a:t>
            </a:r>
            <a:r>
              <a:rPr lang="en-US" dirty="0">
                <a:solidFill>
                  <a:srgbClr val="000000"/>
                </a:solidFill>
                <a:latin typeface="思源等宽 L"/>
              </a:rPr>
              <a:t>。
</a:t>
            </a:r>
            <a:r>
              <a:rPr lang="en-US" dirty="0" err="1">
                <a:solidFill>
                  <a:srgbClr val="000000"/>
                </a:solidFill>
                <a:latin typeface="思源等宽 L"/>
              </a:rPr>
              <a:t>桥梁建筑作为视觉艺术，应该注意强调均衡中心，或者说只有容易觉察的均衡，才会令人满意</a:t>
            </a:r>
            <a:endParaRPr lang="en-US" dirty="0">
              <a:solidFill>
                <a:srgbClr val="000000"/>
              </a:solidFill>
              <a:latin typeface="思源等宽 L"/>
            </a:endParaRPr>
          </a:p>
        </p:txBody>
      </p:sp>
      <p:sp>
        <p:nvSpPr>
          <p:cNvPr id="11"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桥梁中的均衡</a:t>
            </a:r>
            <a:endParaRPr lang="en-US" altLang="zh-CN" sz="2400" b="1" spc="300">
              <a:solidFill>
                <a:schemeClr val="tx1">
                  <a:lumMod val="75000"/>
                  <a:lumOff val="25000"/>
                </a:schemeClr>
              </a:solidFill>
              <a:cs typeface="+mn-ea"/>
              <a:sym typeface="+mn-lt"/>
            </a:endParaRPr>
          </a:p>
        </p:txBody>
      </p:sp>
      <p:sp>
        <p:nvSpPr>
          <p:cNvPr id="12" name="矩形 4"/>
          <p:cNvSpPr/>
          <p:nvPr/>
        </p:nvSpPr>
        <p:spPr>
          <a:xfrm>
            <a:off x="0" y="246743"/>
            <a:ext cx="551543"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5"/>
          <p:cNvSpPr/>
          <p:nvPr/>
        </p:nvSpPr>
        <p:spPr>
          <a:xfrm>
            <a:off x="646971" y="246743"/>
            <a:ext cx="216630"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 空心 6"/>
          <p:cNvSpPr/>
          <p:nvPr/>
        </p:nvSpPr>
        <p:spPr>
          <a:xfrm>
            <a:off x="10301733" y="5437125"/>
            <a:ext cx="2841750" cy="2841750"/>
          </a:xfrm>
          <a:prstGeom prst="donut">
            <a:avLst>
              <a:gd name="adj" fmla="val 13411"/>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等宽 L"/>
              <a:ea typeface="等线" panose="02010600030101010101" charset="-122"/>
              <a:cs typeface="+mn-cs"/>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8" name="_effect"/>
          <p:cNvPicPr/>
          <p:nvPr/>
        </p:nvPicPr>
        <p:blipFill>
          <a:blip r:embed="rId2">
            <a:lum bright="20000"/>
          </a:blip>
          <a:srcRect/>
          <a:stretch>
            <a:fillRect/>
          </a:stretch>
        </p:blipFill>
        <p:spPr>
          <a:xfrm>
            <a:off x="2662359" y="5008530"/>
            <a:ext cx="3238020" cy="488065"/>
          </a:xfrm>
          <a:prstGeom prst="rect">
            <a:avLst/>
          </a:prstGeom>
          <a:noFill/>
          <a:ln w="9525">
            <a:noFill/>
            <a:miter lim="800000"/>
            <a:headEnd/>
            <a:tailEnd/>
          </a:ln>
          <a:effectLst/>
        </p:spPr>
      </p:pic>
      <p:pic>
        <p:nvPicPr>
          <p:cNvPr id="9" name="_effect"/>
          <p:cNvPicPr/>
          <p:nvPr/>
        </p:nvPicPr>
        <p:blipFill>
          <a:blip r:embed="rId2">
            <a:lum bright="20000"/>
          </a:blip>
          <a:srcRect/>
          <a:stretch>
            <a:fillRect/>
          </a:stretch>
        </p:blipFill>
        <p:spPr>
          <a:xfrm>
            <a:off x="5764235" y="5008530"/>
            <a:ext cx="3238020" cy="488065"/>
          </a:xfrm>
          <a:prstGeom prst="rect">
            <a:avLst/>
          </a:prstGeom>
          <a:noFill/>
          <a:ln w="9525">
            <a:noFill/>
            <a:miter lim="800000"/>
            <a:headEnd/>
            <a:tailEnd/>
          </a:ln>
          <a:effectLst/>
        </p:spPr>
      </p:pic>
      <p:sp>
        <p:nvSpPr>
          <p:cNvPr id="10" name="_color1"/>
          <p:cNvSpPr/>
          <p:nvPr/>
        </p:nvSpPr>
        <p:spPr>
          <a:xfrm>
            <a:off x="3110089" y="4214457"/>
            <a:ext cx="1328580" cy="869035"/>
          </a:xfrm>
          <a:custGeom>
            <a:avLst/>
            <a:gdLst/>
            <a:ahLst/>
            <a:cxnLst>
              <a:cxn ang="0">
                <a:pos x="367" y="174"/>
              </a:cxn>
              <a:cxn ang="0">
                <a:pos x="67" y="0"/>
              </a:cxn>
              <a:cxn ang="0">
                <a:pos x="42" y="36"/>
              </a:cxn>
              <a:cxn ang="0">
                <a:pos x="0" y="39"/>
              </a:cxn>
              <a:cxn ang="0">
                <a:pos x="367" y="252"/>
              </a:cxn>
              <a:cxn ang="0">
                <a:pos x="385" y="214"/>
              </a:cxn>
              <a:cxn ang="0">
                <a:pos x="367" y="174"/>
              </a:cxn>
            </a:cxnLst>
            <a:rect l="0" t="0" r="r" b="b"/>
            <a:pathLst>
              <a:path w="385" h="252">
                <a:moveTo>
                  <a:pt x="367" y="174"/>
                </a:moveTo>
                <a:cubicBezTo>
                  <a:pt x="240" y="169"/>
                  <a:pt x="130" y="101"/>
                  <a:pt x="67" y="0"/>
                </a:cubicBezTo>
                <a:cubicBezTo>
                  <a:pt x="42" y="36"/>
                  <a:pt x="42" y="36"/>
                  <a:pt x="42" y="36"/>
                </a:cubicBezTo>
                <a:cubicBezTo>
                  <a:pt x="0" y="39"/>
                  <a:pt x="0" y="39"/>
                  <a:pt x="0" y="39"/>
                </a:cubicBezTo>
                <a:cubicBezTo>
                  <a:pt x="76" y="163"/>
                  <a:pt x="212" y="247"/>
                  <a:pt x="367" y="252"/>
                </a:cubicBezTo>
                <a:cubicBezTo>
                  <a:pt x="385" y="214"/>
                  <a:pt x="385" y="214"/>
                  <a:pt x="385" y="214"/>
                </a:cubicBezTo>
                <a:lnTo>
                  <a:pt x="367" y="174"/>
                </a:lnTo>
                <a:close/>
              </a:path>
            </a:pathLst>
          </a:custGeom>
          <a:solidFill>
            <a:srgbClr val="4780C7"/>
          </a:solidFill>
          <a:ln w="12700" cap="flat" cmpd="sng" algn="ctr">
            <a:solidFill>
              <a:schemeClr val="bg1">
                <a:lumMod val="95000"/>
              </a:schemeClr>
            </a:solidFill>
            <a:prstDash val="solid"/>
            <a:round/>
            <a:headEnd type="none" w="sm" len="sm"/>
            <a:tailEnd type="none" w="sm" len="sm"/>
          </a:ln>
          <a:effectLst/>
        </p:spPr>
        <p:txBody>
          <a:bodyPr vert="horz" wrap="square" lIns="121896" tIns="60948" rIns="121896" bIns="60948" numCol="1" rtlCol="0" anchor="ctr" anchorCtr="0" compatLnSpc="1"/>
          <a:lstStyle/>
          <a:p>
            <a:pPr algn="ctr" defTabSz="913765">
              <a:defRPr/>
            </a:pPr>
            <a:endParaRPr lang="de-DE" altLang="zh-CN" sz="1465" kern="0">
              <a:solidFill>
                <a:schemeClr val="bg1">
                  <a:lumMod val="85000"/>
                </a:schemeClr>
              </a:solidFill>
              <a:effectLst>
                <a:outerShdw blurRad="38100" dist="38100" dir="2700000" algn="tl">
                  <a:srgbClr val="000000">
                    <a:alpha val="43137"/>
                  </a:srgbClr>
                </a:outerShdw>
              </a:effectLst>
              <a:latin typeface="思源等宽 L"/>
            </a:endParaRPr>
          </a:p>
        </p:txBody>
      </p:sp>
      <p:sp>
        <p:nvSpPr>
          <p:cNvPr id="11" name="_color1"/>
          <p:cNvSpPr/>
          <p:nvPr/>
        </p:nvSpPr>
        <p:spPr>
          <a:xfrm>
            <a:off x="3096499" y="1934750"/>
            <a:ext cx="1270180" cy="858809"/>
          </a:xfrm>
          <a:custGeom>
            <a:avLst/>
            <a:gdLst/>
            <a:ahLst/>
            <a:cxnLst>
              <a:cxn ang="0">
                <a:pos x="68" y="249"/>
              </a:cxn>
              <a:cxn ang="0">
                <a:pos x="368" y="78"/>
              </a:cxn>
              <a:cxn ang="0">
                <a:pos x="350" y="39"/>
              </a:cxn>
              <a:cxn ang="0">
                <a:pos x="368" y="0"/>
              </a:cxn>
              <a:cxn ang="0">
                <a:pos x="0" y="211"/>
              </a:cxn>
              <a:cxn ang="0">
                <a:pos x="25" y="245"/>
              </a:cxn>
              <a:cxn ang="0">
                <a:pos x="68" y="249"/>
              </a:cxn>
            </a:cxnLst>
            <a:rect l="0" t="0" r="r" b="b"/>
            <a:pathLst>
              <a:path w="368" h="249">
                <a:moveTo>
                  <a:pt x="68" y="249"/>
                </a:moveTo>
                <a:cubicBezTo>
                  <a:pt x="132" y="149"/>
                  <a:pt x="242" y="82"/>
                  <a:pt x="368" y="78"/>
                </a:cubicBezTo>
                <a:cubicBezTo>
                  <a:pt x="350" y="39"/>
                  <a:pt x="350" y="39"/>
                  <a:pt x="350" y="39"/>
                </a:cubicBezTo>
                <a:cubicBezTo>
                  <a:pt x="368" y="0"/>
                  <a:pt x="368" y="0"/>
                  <a:pt x="368" y="0"/>
                </a:cubicBezTo>
                <a:cubicBezTo>
                  <a:pt x="212" y="4"/>
                  <a:pt x="77" y="87"/>
                  <a:pt x="0" y="211"/>
                </a:cubicBezTo>
                <a:cubicBezTo>
                  <a:pt x="25" y="245"/>
                  <a:pt x="25" y="245"/>
                  <a:pt x="25" y="245"/>
                </a:cubicBezTo>
                <a:lnTo>
                  <a:pt x="68" y="249"/>
                </a:lnTo>
                <a:close/>
              </a:path>
            </a:pathLst>
          </a:custGeom>
          <a:solidFill>
            <a:srgbClr val="4780C7"/>
          </a:solidFill>
          <a:ln w="12700" cap="flat" cmpd="sng" algn="ctr">
            <a:solidFill>
              <a:schemeClr val="bg1">
                <a:lumMod val="95000"/>
              </a:schemeClr>
            </a:solidFill>
            <a:prstDash val="solid"/>
            <a:round/>
            <a:headEnd type="none" w="sm" len="sm"/>
            <a:tailEnd type="none" w="sm" len="sm"/>
          </a:ln>
          <a:effectLst/>
        </p:spPr>
        <p:txBody>
          <a:bodyPr vert="horz" wrap="square" lIns="121896" tIns="60948" rIns="121896" bIns="60948" numCol="1" rtlCol="0" anchor="ctr" anchorCtr="0" compatLnSpc="1"/>
          <a:lstStyle/>
          <a:p>
            <a:pPr algn="ctr" defTabSz="913765">
              <a:defRPr/>
            </a:pPr>
            <a:endParaRPr lang="de-DE" altLang="zh-CN" sz="1465" kern="0">
              <a:solidFill>
                <a:schemeClr val="bg1">
                  <a:lumMod val="85000"/>
                </a:schemeClr>
              </a:solidFill>
              <a:effectLst>
                <a:outerShdw blurRad="38100" dist="38100" dir="2700000" algn="tl">
                  <a:srgbClr val="000000">
                    <a:alpha val="43137"/>
                  </a:srgbClr>
                </a:outerShdw>
              </a:effectLst>
              <a:latin typeface="思源等宽 L"/>
            </a:endParaRPr>
          </a:p>
        </p:txBody>
      </p:sp>
      <p:sp>
        <p:nvSpPr>
          <p:cNvPr id="12" name="_color1"/>
          <p:cNvSpPr/>
          <p:nvPr/>
        </p:nvSpPr>
        <p:spPr>
          <a:xfrm>
            <a:off x="4386788" y="1936096"/>
            <a:ext cx="1327121" cy="871957"/>
          </a:xfrm>
          <a:custGeom>
            <a:avLst/>
            <a:gdLst/>
            <a:ahLst/>
            <a:cxnLst>
              <a:cxn ang="0">
                <a:pos x="19" y="78"/>
              </a:cxn>
              <a:cxn ang="0">
                <a:pos x="318" y="253"/>
              </a:cxn>
              <a:cxn ang="0">
                <a:pos x="343" y="216"/>
              </a:cxn>
              <a:cxn ang="0">
                <a:pos x="385" y="213"/>
              </a:cxn>
              <a:cxn ang="0">
                <a:pos x="18" y="0"/>
              </a:cxn>
              <a:cxn ang="0">
                <a:pos x="0" y="39"/>
              </a:cxn>
              <a:cxn ang="0">
                <a:pos x="19" y="78"/>
              </a:cxn>
            </a:cxnLst>
            <a:rect l="0" t="0" r="r" b="b"/>
            <a:pathLst>
              <a:path w="385" h="253">
                <a:moveTo>
                  <a:pt x="19" y="78"/>
                </a:moveTo>
                <a:cubicBezTo>
                  <a:pt x="145" y="83"/>
                  <a:pt x="255" y="151"/>
                  <a:pt x="318" y="253"/>
                </a:cubicBezTo>
                <a:cubicBezTo>
                  <a:pt x="343" y="216"/>
                  <a:pt x="343" y="216"/>
                  <a:pt x="343" y="216"/>
                </a:cubicBezTo>
                <a:cubicBezTo>
                  <a:pt x="385" y="213"/>
                  <a:pt x="385" y="213"/>
                  <a:pt x="385" y="213"/>
                </a:cubicBezTo>
                <a:cubicBezTo>
                  <a:pt x="309" y="88"/>
                  <a:pt x="173" y="4"/>
                  <a:pt x="18" y="0"/>
                </a:cubicBezTo>
                <a:cubicBezTo>
                  <a:pt x="0" y="39"/>
                  <a:pt x="0" y="39"/>
                  <a:pt x="0" y="39"/>
                </a:cubicBezTo>
                <a:lnTo>
                  <a:pt x="19" y="78"/>
                </a:lnTo>
                <a:close/>
              </a:path>
            </a:pathLst>
          </a:custGeom>
          <a:solidFill>
            <a:srgbClr val="4780C7"/>
          </a:solidFill>
          <a:ln w="12700" cap="flat" cmpd="sng" algn="ctr">
            <a:solidFill>
              <a:schemeClr val="bg1">
                <a:lumMod val="95000"/>
              </a:schemeClr>
            </a:solidFill>
            <a:prstDash val="solid"/>
            <a:round/>
            <a:headEnd type="none" w="sm" len="sm"/>
            <a:tailEnd type="none" w="sm" len="sm"/>
          </a:ln>
          <a:effectLst/>
        </p:spPr>
        <p:txBody>
          <a:bodyPr vert="horz" wrap="square" lIns="121896" tIns="60948" rIns="121896" bIns="60948" numCol="1" rtlCol="0" anchor="ctr" anchorCtr="0" compatLnSpc="1"/>
          <a:lstStyle/>
          <a:p>
            <a:pPr algn="ctr" defTabSz="913765">
              <a:defRPr/>
            </a:pPr>
            <a:endParaRPr lang="de-DE" altLang="zh-CN" sz="1465" kern="0">
              <a:solidFill>
                <a:schemeClr val="bg1">
                  <a:lumMod val="85000"/>
                </a:schemeClr>
              </a:solidFill>
              <a:effectLst>
                <a:outerShdw blurRad="38100" dist="38100" dir="2700000" algn="tl">
                  <a:srgbClr val="000000">
                    <a:alpha val="43137"/>
                  </a:srgbClr>
                </a:outerShdw>
              </a:effectLst>
              <a:latin typeface="思源等宽 L"/>
            </a:endParaRPr>
          </a:p>
        </p:txBody>
      </p:sp>
      <p:sp>
        <p:nvSpPr>
          <p:cNvPr id="13" name="_color1"/>
          <p:cNvSpPr/>
          <p:nvPr/>
        </p:nvSpPr>
        <p:spPr>
          <a:xfrm>
            <a:off x="2842199" y="2774790"/>
            <a:ext cx="420475" cy="1466408"/>
          </a:xfrm>
          <a:custGeom>
            <a:avLst/>
            <a:gdLst/>
            <a:ahLst/>
            <a:cxnLst>
              <a:cxn ang="0">
                <a:pos x="120" y="385"/>
              </a:cxn>
              <a:cxn ang="0">
                <a:pos x="78" y="213"/>
              </a:cxn>
              <a:cxn ang="0">
                <a:pos x="122" y="39"/>
              </a:cxn>
              <a:cxn ang="0">
                <a:pos x="79" y="35"/>
              </a:cxn>
              <a:cxn ang="0">
                <a:pos x="54" y="0"/>
              </a:cxn>
              <a:cxn ang="0">
                <a:pos x="0" y="213"/>
              </a:cxn>
              <a:cxn ang="0">
                <a:pos x="53" y="425"/>
              </a:cxn>
              <a:cxn ang="0">
                <a:pos x="95" y="421"/>
              </a:cxn>
              <a:cxn ang="0">
                <a:pos x="120" y="385"/>
              </a:cxn>
            </a:cxnLst>
            <a:rect l="0" t="0" r="r" b="b"/>
            <a:pathLst>
              <a:path w="122" h="425">
                <a:moveTo>
                  <a:pt x="120" y="385"/>
                </a:moveTo>
                <a:cubicBezTo>
                  <a:pt x="93" y="334"/>
                  <a:pt x="78" y="275"/>
                  <a:pt x="78" y="213"/>
                </a:cubicBezTo>
                <a:cubicBezTo>
                  <a:pt x="78" y="150"/>
                  <a:pt x="94" y="91"/>
                  <a:pt x="122" y="39"/>
                </a:cubicBezTo>
                <a:cubicBezTo>
                  <a:pt x="79" y="35"/>
                  <a:pt x="79" y="35"/>
                  <a:pt x="79" y="35"/>
                </a:cubicBezTo>
                <a:cubicBezTo>
                  <a:pt x="54" y="0"/>
                  <a:pt x="54" y="0"/>
                  <a:pt x="54" y="0"/>
                </a:cubicBezTo>
                <a:cubicBezTo>
                  <a:pt x="19" y="64"/>
                  <a:pt x="0" y="136"/>
                  <a:pt x="0" y="213"/>
                </a:cubicBezTo>
                <a:cubicBezTo>
                  <a:pt x="0" y="290"/>
                  <a:pt x="19" y="362"/>
                  <a:pt x="53" y="425"/>
                </a:cubicBezTo>
                <a:cubicBezTo>
                  <a:pt x="95" y="421"/>
                  <a:pt x="95" y="421"/>
                  <a:pt x="95" y="421"/>
                </a:cubicBezTo>
                <a:lnTo>
                  <a:pt x="120" y="385"/>
                </a:lnTo>
                <a:close/>
              </a:path>
            </a:pathLst>
          </a:custGeom>
          <a:solidFill>
            <a:srgbClr val="4780C7"/>
          </a:solidFill>
          <a:ln w="12700" cap="flat" cmpd="sng" algn="ctr">
            <a:solidFill>
              <a:schemeClr val="bg1">
                <a:lumMod val="95000"/>
              </a:schemeClr>
            </a:solidFill>
            <a:prstDash val="solid"/>
            <a:round/>
            <a:headEnd type="none" w="sm" len="sm"/>
            <a:tailEnd type="none" w="sm" len="sm"/>
          </a:ln>
          <a:effectLst/>
        </p:spPr>
        <p:txBody>
          <a:bodyPr vert="horz" wrap="square" lIns="121896" tIns="60948" rIns="121896" bIns="60948" numCol="1" rtlCol="0" anchor="ctr" anchorCtr="0" compatLnSpc="1"/>
          <a:lstStyle/>
          <a:p>
            <a:pPr algn="ctr" defTabSz="913765">
              <a:defRPr/>
            </a:pPr>
            <a:endParaRPr lang="de-DE" altLang="zh-CN" sz="1465" kern="0">
              <a:solidFill>
                <a:schemeClr val="bg1">
                  <a:lumMod val="85000"/>
                </a:schemeClr>
              </a:solidFill>
              <a:effectLst>
                <a:outerShdw blurRad="38100" dist="38100" dir="2700000" algn="tl">
                  <a:srgbClr val="000000">
                    <a:alpha val="43137"/>
                  </a:srgbClr>
                </a:outerShdw>
              </a:effectLst>
              <a:latin typeface="思源等宽 L"/>
            </a:endParaRPr>
          </a:p>
        </p:txBody>
      </p:sp>
      <p:sp>
        <p:nvSpPr>
          <p:cNvPr id="14" name="_color1"/>
          <p:cNvSpPr/>
          <p:nvPr/>
        </p:nvSpPr>
        <p:spPr>
          <a:xfrm>
            <a:off x="4540655" y="4224678"/>
            <a:ext cx="1265803" cy="858809"/>
          </a:xfrm>
          <a:custGeom>
            <a:avLst/>
            <a:gdLst/>
            <a:ahLst/>
            <a:cxnLst>
              <a:cxn ang="0">
                <a:pos x="299" y="0"/>
              </a:cxn>
              <a:cxn ang="0">
                <a:pos x="0" y="171"/>
              </a:cxn>
              <a:cxn ang="0">
                <a:pos x="18" y="211"/>
              </a:cxn>
              <a:cxn ang="0">
                <a:pos x="0" y="249"/>
              </a:cxn>
              <a:cxn ang="0">
                <a:pos x="367" y="39"/>
              </a:cxn>
              <a:cxn ang="0">
                <a:pos x="342" y="4"/>
              </a:cxn>
              <a:cxn ang="0">
                <a:pos x="299" y="0"/>
              </a:cxn>
            </a:cxnLst>
            <a:rect l="0" t="0" r="r" b="b"/>
            <a:pathLst>
              <a:path w="367" h="249">
                <a:moveTo>
                  <a:pt x="299" y="0"/>
                </a:moveTo>
                <a:cubicBezTo>
                  <a:pt x="236" y="100"/>
                  <a:pt x="126" y="167"/>
                  <a:pt x="0" y="171"/>
                </a:cubicBezTo>
                <a:cubicBezTo>
                  <a:pt x="18" y="211"/>
                  <a:pt x="18" y="211"/>
                  <a:pt x="18" y="211"/>
                </a:cubicBezTo>
                <a:cubicBezTo>
                  <a:pt x="0" y="249"/>
                  <a:pt x="0" y="249"/>
                  <a:pt x="0" y="249"/>
                </a:cubicBezTo>
                <a:cubicBezTo>
                  <a:pt x="155" y="245"/>
                  <a:pt x="290" y="162"/>
                  <a:pt x="367" y="39"/>
                </a:cubicBezTo>
                <a:cubicBezTo>
                  <a:pt x="342" y="4"/>
                  <a:pt x="342" y="4"/>
                  <a:pt x="342" y="4"/>
                </a:cubicBezTo>
                <a:lnTo>
                  <a:pt x="299" y="0"/>
                </a:lnTo>
                <a:close/>
              </a:path>
            </a:pathLst>
          </a:custGeom>
          <a:solidFill>
            <a:srgbClr val="4780C7"/>
          </a:solidFill>
          <a:ln w="12700" cap="flat" cmpd="sng" algn="ctr">
            <a:solidFill>
              <a:schemeClr val="bg1">
                <a:lumMod val="95000"/>
              </a:schemeClr>
            </a:solidFill>
            <a:prstDash val="solid"/>
            <a:round/>
            <a:headEnd type="none" w="sm" len="sm"/>
            <a:tailEnd type="none" w="sm" len="sm"/>
          </a:ln>
          <a:effectLst/>
        </p:spPr>
        <p:txBody>
          <a:bodyPr vert="horz" wrap="square" lIns="121896" tIns="60948" rIns="121896" bIns="60948" numCol="1" rtlCol="0" anchor="ctr" anchorCtr="0" compatLnSpc="1"/>
          <a:lstStyle/>
          <a:p>
            <a:pPr algn="ctr" defTabSz="913765">
              <a:defRPr/>
            </a:pPr>
            <a:endParaRPr lang="de-DE" altLang="zh-CN" sz="1465" kern="0">
              <a:solidFill>
                <a:schemeClr val="bg1">
                  <a:lumMod val="85000"/>
                </a:schemeClr>
              </a:solidFill>
              <a:effectLst>
                <a:outerShdw blurRad="38100" dist="38100" dir="2700000" algn="tl">
                  <a:srgbClr val="000000">
                    <a:alpha val="43137"/>
                  </a:srgbClr>
                </a:outerShdw>
              </a:effectLst>
              <a:latin typeface="思源等宽 L"/>
            </a:endParaRPr>
          </a:p>
        </p:txBody>
      </p:sp>
      <p:sp>
        <p:nvSpPr>
          <p:cNvPr id="15" name="_color1"/>
          <p:cNvSpPr/>
          <p:nvPr/>
        </p:nvSpPr>
        <p:spPr>
          <a:xfrm>
            <a:off x="6055823" y="1935800"/>
            <a:ext cx="1327120" cy="869035"/>
          </a:xfrm>
          <a:custGeom>
            <a:avLst/>
            <a:gdLst/>
            <a:ahLst/>
            <a:cxnLst>
              <a:cxn ang="0">
                <a:pos x="367" y="0"/>
              </a:cxn>
              <a:cxn ang="0">
                <a:pos x="0" y="213"/>
              </a:cxn>
              <a:cxn ang="0">
                <a:pos x="41" y="216"/>
              </a:cxn>
              <a:cxn ang="0">
                <a:pos x="67" y="252"/>
              </a:cxn>
              <a:cxn ang="0">
                <a:pos x="367" y="78"/>
              </a:cxn>
              <a:cxn ang="0">
                <a:pos x="385" y="40"/>
              </a:cxn>
              <a:cxn ang="0">
                <a:pos x="367" y="0"/>
              </a:cxn>
            </a:cxnLst>
            <a:rect l="0" t="0" r="r" b="b"/>
            <a:pathLst>
              <a:path w="385" h="252">
                <a:moveTo>
                  <a:pt x="367" y="0"/>
                </a:moveTo>
                <a:cubicBezTo>
                  <a:pt x="211" y="4"/>
                  <a:pt x="76" y="88"/>
                  <a:pt x="0" y="213"/>
                </a:cubicBezTo>
                <a:cubicBezTo>
                  <a:pt x="41" y="216"/>
                  <a:pt x="41" y="216"/>
                  <a:pt x="41" y="216"/>
                </a:cubicBezTo>
                <a:cubicBezTo>
                  <a:pt x="67" y="252"/>
                  <a:pt x="67" y="252"/>
                  <a:pt x="67" y="252"/>
                </a:cubicBezTo>
                <a:cubicBezTo>
                  <a:pt x="130" y="151"/>
                  <a:pt x="240" y="82"/>
                  <a:pt x="367" y="78"/>
                </a:cubicBezTo>
                <a:cubicBezTo>
                  <a:pt x="385" y="40"/>
                  <a:pt x="385" y="40"/>
                  <a:pt x="385" y="40"/>
                </a:cubicBezTo>
                <a:lnTo>
                  <a:pt x="367" y="0"/>
                </a:lnTo>
                <a:close/>
              </a:path>
            </a:pathLst>
          </a:custGeom>
          <a:solidFill>
            <a:srgbClr val="4780C7"/>
          </a:solidFill>
          <a:ln>
            <a:solidFill>
              <a:schemeClr val="bg1">
                <a:lumMod val="95000"/>
              </a:schemeClr>
            </a:solidFill>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121896" tIns="60948" rIns="121896" bIns="60948" numCol="1" rtlCol="0" anchor="ctr" anchorCtr="0" compatLnSpc="1"/>
          <a:lstStyle/>
          <a:p>
            <a:pPr algn="ctr" defTabSz="913765">
              <a:defRPr/>
            </a:pPr>
            <a:endParaRPr lang="de-DE" altLang="zh-CN" sz="1465" kern="0">
              <a:solidFill>
                <a:schemeClr val="bg1">
                  <a:lumMod val="85000"/>
                </a:schemeClr>
              </a:solidFill>
              <a:effectLst>
                <a:outerShdw blurRad="38100" dist="38100" dir="2700000" algn="tl">
                  <a:srgbClr val="000000">
                    <a:alpha val="43137"/>
                  </a:srgbClr>
                </a:outerShdw>
              </a:effectLst>
              <a:latin typeface="思源等宽 L"/>
            </a:endParaRPr>
          </a:p>
        </p:txBody>
      </p:sp>
      <p:sp>
        <p:nvSpPr>
          <p:cNvPr id="16" name="_color1"/>
          <p:cNvSpPr/>
          <p:nvPr/>
        </p:nvSpPr>
        <p:spPr>
          <a:xfrm>
            <a:off x="7462204" y="1934746"/>
            <a:ext cx="1270181" cy="858812"/>
          </a:xfrm>
          <a:custGeom>
            <a:avLst/>
            <a:gdLst/>
            <a:ahLst/>
            <a:cxnLst>
              <a:cxn ang="0">
                <a:pos x="368" y="211"/>
              </a:cxn>
              <a:cxn ang="0">
                <a:pos x="0" y="0"/>
              </a:cxn>
              <a:cxn ang="0">
                <a:pos x="18" y="40"/>
              </a:cxn>
              <a:cxn ang="0">
                <a:pos x="0" y="78"/>
              </a:cxn>
              <a:cxn ang="0">
                <a:pos x="300" y="249"/>
              </a:cxn>
              <a:cxn ang="0">
                <a:pos x="343" y="245"/>
              </a:cxn>
              <a:cxn ang="0">
                <a:pos x="368" y="211"/>
              </a:cxn>
            </a:cxnLst>
            <a:rect l="0" t="0" r="r" b="b"/>
            <a:pathLst>
              <a:path w="368" h="249">
                <a:moveTo>
                  <a:pt x="368" y="211"/>
                </a:moveTo>
                <a:cubicBezTo>
                  <a:pt x="291" y="87"/>
                  <a:pt x="155" y="4"/>
                  <a:pt x="0" y="0"/>
                </a:cubicBezTo>
                <a:cubicBezTo>
                  <a:pt x="18" y="40"/>
                  <a:pt x="18" y="40"/>
                  <a:pt x="18" y="40"/>
                </a:cubicBezTo>
                <a:cubicBezTo>
                  <a:pt x="0" y="78"/>
                  <a:pt x="0" y="78"/>
                  <a:pt x="0" y="78"/>
                </a:cubicBezTo>
                <a:cubicBezTo>
                  <a:pt x="126" y="82"/>
                  <a:pt x="236" y="149"/>
                  <a:pt x="300" y="249"/>
                </a:cubicBezTo>
                <a:cubicBezTo>
                  <a:pt x="343" y="245"/>
                  <a:pt x="343" y="245"/>
                  <a:pt x="343" y="245"/>
                </a:cubicBezTo>
                <a:lnTo>
                  <a:pt x="368" y="211"/>
                </a:lnTo>
                <a:close/>
              </a:path>
            </a:pathLst>
          </a:custGeom>
          <a:solidFill>
            <a:srgbClr val="4780C7"/>
          </a:solidFill>
          <a:ln>
            <a:solidFill>
              <a:schemeClr val="bg1">
                <a:lumMod val="95000"/>
              </a:schemeClr>
            </a:solidFill>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121896" tIns="60948" rIns="121896" bIns="60948" numCol="1" rtlCol="0" anchor="ctr" anchorCtr="0" compatLnSpc="1"/>
          <a:lstStyle/>
          <a:p>
            <a:pPr algn="ctr" defTabSz="913765">
              <a:defRPr/>
            </a:pPr>
            <a:endParaRPr lang="de-DE" altLang="zh-CN" sz="1465" kern="0">
              <a:solidFill>
                <a:schemeClr val="bg1">
                  <a:lumMod val="85000"/>
                </a:schemeClr>
              </a:solidFill>
              <a:effectLst>
                <a:outerShdw blurRad="38100" dist="38100" dir="2700000" algn="tl">
                  <a:srgbClr val="000000">
                    <a:alpha val="43137"/>
                  </a:srgbClr>
                </a:outerShdw>
              </a:effectLst>
              <a:latin typeface="思源等宽 L"/>
            </a:endParaRPr>
          </a:p>
        </p:txBody>
      </p:sp>
      <p:sp>
        <p:nvSpPr>
          <p:cNvPr id="17" name="_color1"/>
          <p:cNvSpPr/>
          <p:nvPr/>
        </p:nvSpPr>
        <p:spPr>
          <a:xfrm>
            <a:off x="6059040" y="4224678"/>
            <a:ext cx="1273101" cy="858809"/>
          </a:xfrm>
          <a:custGeom>
            <a:avLst/>
            <a:gdLst/>
            <a:ahLst/>
            <a:cxnLst>
              <a:cxn ang="0">
                <a:pos x="369" y="171"/>
              </a:cxn>
              <a:cxn ang="0">
                <a:pos x="68" y="0"/>
              </a:cxn>
              <a:cxn ang="0">
                <a:pos x="26" y="4"/>
              </a:cxn>
              <a:cxn ang="0">
                <a:pos x="0" y="39"/>
              </a:cxn>
              <a:cxn ang="0">
                <a:pos x="368" y="249"/>
              </a:cxn>
              <a:cxn ang="0">
                <a:pos x="351" y="211"/>
              </a:cxn>
              <a:cxn ang="0">
                <a:pos x="369" y="171"/>
              </a:cxn>
            </a:cxnLst>
            <a:rect l="0" t="0" r="r" b="b"/>
            <a:pathLst>
              <a:path w="369" h="249">
                <a:moveTo>
                  <a:pt x="369" y="171"/>
                </a:moveTo>
                <a:cubicBezTo>
                  <a:pt x="242" y="167"/>
                  <a:pt x="132" y="100"/>
                  <a:pt x="68" y="0"/>
                </a:cubicBezTo>
                <a:cubicBezTo>
                  <a:pt x="26" y="4"/>
                  <a:pt x="26" y="4"/>
                  <a:pt x="26" y="4"/>
                </a:cubicBezTo>
                <a:cubicBezTo>
                  <a:pt x="0" y="39"/>
                  <a:pt x="0" y="39"/>
                  <a:pt x="0" y="39"/>
                </a:cubicBezTo>
                <a:cubicBezTo>
                  <a:pt x="78" y="162"/>
                  <a:pt x="213" y="245"/>
                  <a:pt x="368" y="249"/>
                </a:cubicBezTo>
                <a:cubicBezTo>
                  <a:pt x="351" y="211"/>
                  <a:pt x="351" y="211"/>
                  <a:pt x="351" y="211"/>
                </a:cubicBezTo>
                <a:lnTo>
                  <a:pt x="369" y="171"/>
                </a:lnTo>
                <a:close/>
              </a:path>
            </a:pathLst>
          </a:custGeom>
          <a:solidFill>
            <a:srgbClr val="4780C7"/>
          </a:solidFill>
          <a:ln>
            <a:solidFill>
              <a:schemeClr val="bg1">
                <a:lumMod val="95000"/>
              </a:schemeClr>
            </a:solidFill>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121896" tIns="60948" rIns="121896" bIns="60948" numCol="1" rtlCol="0" anchor="ctr" anchorCtr="0" compatLnSpc="1"/>
          <a:lstStyle/>
          <a:p>
            <a:pPr algn="ctr" defTabSz="913765">
              <a:defRPr/>
            </a:pPr>
            <a:endParaRPr lang="de-DE" altLang="zh-CN" sz="1465" kern="0">
              <a:solidFill>
                <a:schemeClr val="bg1">
                  <a:lumMod val="85000"/>
                </a:schemeClr>
              </a:solidFill>
              <a:effectLst>
                <a:outerShdw blurRad="38100" dist="38100" dir="2700000" algn="tl">
                  <a:srgbClr val="000000">
                    <a:alpha val="43137"/>
                  </a:srgbClr>
                </a:outerShdw>
              </a:effectLst>
              <a:latin typeface="思源等宽 L"/>
            </a:endParaRPr>
          </a:p>
        </p:txBody>
      </p:sp>
      <p:sp>
        <p:nvSpPr>
          <p:cNvPr id="18" name="_color1"/>
          <p:cNvSpPr/>
          <p:nvPr/>
        </p:nvSpPr>
        <p:spPr>
          <a:xfrm>
            <a:off x="7390213" y="4214457"/>
            <a:ext cx="1324200" cy="869035"/>
          </a:xfrm>
          <a:custGeom>
            <a:avLst/>
            <a:gdLst/>
            <a:ahLst/>
            <a:cxnLst>
              <a:cxn ang="0">
                <a:pos x="316" y="0"/>
              </a:cxn>
              <a:cxn ang="0">
                <a:pos x="18" y="174"/>
              </a:cxn>
              <a:cxn ang="0">
                <a:pos x="0" y="214"/>
              </a:cxn>
              <a:cxn ang="0">
                <a:pos x="18" y="252"/>
              </a:cxn>
              <a:cxn ang="0">
                <a:pos x="384" y="39"/>
              </a:cxn>
              <a:cxn ang="0">
                <a:pos x="342" y="36"/>
              </a:cxn>
              <a:cxn ang="0">
                <a:pos x="316" y="0"/>
              </a:cxn>
            </a:cxnLst>
            <a:rect l="0" t="0" r="r" b="b"/>
            <a:pathLst>
              <a:path w="384" h="252">
                <a:moveTo>
                  <a:pt x="316" y="0"/>
                </a:moveTo>
                <a:cubicBezTo>
                  <a:pt x="254" y="101"/>
                  <a:pt x="144" y="169"/>
                  <a:pt x="18" y="174"/>
                </a:cubicBezTo>
                <a:cubicBezTo>
                  <a:pt x="0" y="214"/>
                  <a:pt x="0" y="214"/>
                  <a:pt x="0" y="214"/>
                </a:cubicBezTo>
                <a:cubicBezTo>
                  <a:pt x="18" y="252"/>
                  <a:pt x="18" y="252"/>
                  <a:pt x="18" y="252"/>
                </a:cubicBezTo>
                <a:cubicBezTo>
                  <a:pt x="173" y="247"/>
                  <a:pt x="307" y="163"/>
                  <a:pt x="384" y="39"/>
                </a:cubicBezTo>
                <a:cubicBezTo>
                  <a:pt x="342" y="36"/>
                  <a:pt x="342" y="36"/>
                  <a:pt x="342" y="36"/>
                </a:cubicBezTo>
                <a:lnTo>
                  <a:pt x="316" y="0"/>
                </a:lnTo>
                <a:close/>
              </a:path>
            </a:pathLst>
          </a:custGeom>
          <a:solidFill>
            <a:srgbClr val="4780C7"/>
          </a:solidFill>
          <a:ln>
            <a:solidFill>
              <a:schemeClr val="bg1">
                <a:lumMod val="95000"/>
              </a:schemeClr>
            </a:solidFill>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121896" tIns="60948" rIns="121896" bIns="60948" numCol="1" rtlCol="0" anchor="ctr" anchorCtr="0" compatLnSpc="1"/>
          <a:lstStyle/>
          <a:p>
            <a:pPr algn="ctr" defTabSz="913765">
              <a:defRPr/>
            </a:pPr>
            <a:endParaRPr lang="de-DE" altLang="zh-CN" sz="1465" kern="0">
              <a:solidFill>
                <a:schemeClr val="bg1">
                  <a:lumMod val="85000"/>
                </a:schemeClr>
              </a:solidFill>
              <a:effectLst>
                <a:outerShdw blurRad="38100" dist="38100" dir="2700000" algn="tl">
                  <a:srgbClr val="000000">
                    <a:alpha val="43137"/>
                  </a:srgbClr>
                </a:outerShdw>
              </a:effectLst>
              <a:latin typeface="思源等宽 L"/>
            </a:endParaRPr>
          </a:p>
        </p:txBody>
      </p:sp>
      <p:sp>
        <p:nvSpPr>
          <p:cNvPr id="19" name="_color1"/>
          <p:cNvSpPr/>
          <p:nvPr/>
        </p:nvSpPr>
        <p:spPr>
          <a:xfrm>
            <a:off x="8542036" y="2779169"/>
            <a:ext cx="420475" cy="1462025"/>
          </a:xfrm>
          <a:custGeom>
            <a:avLst/>
            <a:gdLst/>
            <a:ahLst/>
            <a:cxnLst>
              <a:cxn ang="0">
                <a:pos x="69" y="424"/>
              </a:cxn>
              <a:cxn ang="0">
                <a:pos x="122" y="212"/>
              </a:cxn>
              <a:cxn ang="0">
                <a:pos x="68" y="0"/>
              </a:cxn>
              <a:cxn ang="0">
                <a:pos x="43" y="34"/>
              </a:cxn>
              <a:cxn ang="0">
                <a:pos x="0" y="38"/>
              </a:cxn>
              <a:cxn ang="0">
                <a:pos x="44" y="212"/>
              </a:cxn>
              <a:cxn ang="0">
                <a:pos x="2" y="384"/>
              </a:cxn>
              <a:cxn ang="0">
                <a:pos x="27" y="420"/>
              </a:cxn>
              <a:cxn ang="0">
                <a:pos x="69" y="424"/>
              </a:cxn>
            </a:cxnLst>
            <a:rect l="0" t="0" r="r" b="b"/>
            <a:pathLst>
              <a:path w="122" h="424">
                <a:moveTo>
                  <a:pt x="69" y="424"/>
                </a:moveTo>
                <a:cubicBezTo>
                  <a:pt x="103" y="361"/>
                  <a:pt x="122" y="289"/>
                  <a:pt x="122" y="212"/>
                </a:cubicBezTo>
                <a:cubicBezTo>
                  <a:pt x="122" y="135"/>
                  <a:pt x="102" y="63"/>
                  <a:pt x="68" y="0"/>
                </a:cubicBezTo>
                <a:cubicBezTo>
                  <a:pt x="43" y="34"/>
                  <a:pt x="43" y="34"/>
                  <a:pt x="43" y="34"/>
                </a:cubicBezTo>
                <a:cubicBezTo>
                  <a:pt x="0" y="38"/>
                  <a:pt x="0" y="38"/>
                  <a:pt x="0" y="38"/>
                </a:cubicBezTo>
                <a:cubicBezTo>
                  <a:pt x="28" y="90"/>
                  <a:pt x="44" y="149"/>
                  <a:pt x="44" y="212"/>
                </a:cubicBezTo>
                <a:cubicBezTo>
                  <a:pt x="44" y="274"/>
                  <a:pt x="29" y="333"/>
                  <a:pt x="2" y="384"/>
                </a:cubicBezTo>
                <a:cubicBezTo>
                  <a:pt x="27" y="420"/>
                  <a:pt x="27" y="420"/>
                  <a:pt x="27" y="420"/>
                </a:cubicBezTo>
                <a:lnTo>
                  <a:pt x="69" y="424"/>
                </a:lnTo>
                <a:close/>
              </a:path>
            </a:pathLst>
          </a:custGeom>
          <a:solidFill>
            <a:srgbClr val="4780C7"/>
          </a:solidFill>
          <a:ln>
            <a:solidFill>
              <a:schemeClr val="bg1">
                <a:lumMod val="95000"/>
              </a:schemeClr>
            </a:solidFill>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121896" tIns="60948" rIns="121896" bIns="60948" numCol="1" rtlCol="0" anchor="ctr" anchorCtr="0" compatLnSpc="1"/>
          <a:lstStyle/>
          <a:p>
            <a:pPr algn="ctr" defTabSz="913765">
              <a:defRPr/>
            </a:pPr>
            <a:endParaRPr lang="de-DE" altLang="zh-CN" sz="1465" kern="0">
              <a:solidFill>
                <a:schemeClr val="bg1">
                  <a:lumMod val="85000"/>
                </a:schemeClr>
              </a:solidFill>
              <a:effectLst>
                <a:outerShdw blurRad="38100" dist="38100" dir="2700000" algn="tl">
                  <a:srgbClr val="000000">
                    <a:alpha val="43137"/>
                  </a:srgbClr>
                </a:outerShdw>
              </a:effectLst>
              <a:latin typeface="思源等宽 L"/>
            </a:endParaRPr>
          </a:p>
        </p:txBody>
      </p:sp>
      <p:sp>
        <p:nvSpPr>
          <p:cNvPr id="20" name="_color1"/>
          <p:cNvSpPr/>
          <p:nvPr/>
        </p:nvSpPr>
        <p:spPr>
          <a:xfrm>
            <a:off x="5645402" y="2785764"/>
            <a:ext cx="565012" cy="1463483"/>
          </a:xfrm>
          <a:custGeom>
            <a:avLst/>
            <a:gdLst/>
            <a:ahLst/>
            <a:cxnLst>
              <a:cxn ang="0">
                <a:pos x="164" y="385"/>
              </a:cxn>
              <a:cxn ang="0">
                <a:pos x="120" y="210"/>
              </a:cxn>
              <a:cxn ang="0">
                <a:pos x="81" y="28"/>
              </a:cxn>
              <a:cxn ang="0">
                <a:pos x="67" y="0"/>
              </a:cxn>
              <a:cxn ang="0">
                <a:pos x="26" y="3"/>
              </a:cxn>
              <a:cxn ang="0">
                <a:pos x="0" y="40"/>
              </a:cxn>
              <a:cxn ang="0">
                <a:pos x="42" y="210"/>
              </a:cxn>
              <a:cxn ang="0">
                <a:pos x="81" y="393"/>
              </a:cxn>
              <a:cxn ang="0">
                <a:pos x="96" y="424"/>
              </a:cxn>
              <a:cxn ang="0">
                <a:pos x="122" y="389"/>
              </a:cxn>
              <a:cxn ang="0">
                <a:pos x="164" y="385"/>
              </a:cxn>
            </a:cxnLst>
            <a:rect l="0" t="0" r="r" b="b"/>
            <a:pathLst>
              <a:path w="164" h="424">
                <a:moveTo>
                  <a:pt x="164" y="385"/>
                </a:moveTo>
                <a:cubicBezTo>
                  <a:pt x="136" y="333"/>
                  <a:pt x="120" y="274"/>
                  <a:pt x="120" y="210"/>
                </a:cubicBezTo>
                <a:cubicBezTo>
                  <a:pt x="120" y="145"/>
                  <a:pt x="106" y="83"/>
                  <a:pt x="81" y="28"/>
                </a:cubicBezTo>
                <a:cubicBezTo>
                  <a:pt x="77" y="18"/>
                  <a:pt x="72" y="9"/>
                  <a:pt x="67" y="0"/>
                </a:cubicBezTo>
                <a:cubicBezTo>
                  <a:pt x="26" y="3"/>
                  <a:pt x="26" y="3"/>
                  <a:pt x="26" y="3"/>
                </a:cubicBezTo>
                <a:cubicBezTo>
                  <a:pt x="0" y="40"/>
                  <a:pt x="0" y="40"/>
                  <a:pt x="0" y="40"/>
                </a:cubicBezTo>
                <a:cubicBezTo>
                  <a:pt x="27" y="91"/>
                  <a:pt x="42" y="149"/>
                  <a:pt x="42" y="210"/>
                </a:cubicBezTo>
                <a:cubicBezTo>
                  <a:pt x="42" y="275"/>
                  <a:pt x="56" y="337"/>
                  <a:pt x="81" y="393"/>
                </a:cubicBezTo>
                <a:cubicBezTo>
                  <a:pt x="86" y="404"/>
                  <a:pt x="91" y="414"/>
                  <a:pt x="96" y="424"/>
                </a:cubicBezTo>
                <a:cubicBezTo>
                  <a:pt x="122" y="389"/>
                  <a:pt x="122" y="389"/>
                  <a:pt x="122" y="389"/>
                </a:cubicBezTo>
                <a:lnTo>
                  <a:pt x="164" y="385"/>
                </a:lnTo>
                <a:close/>
              </a:path>
            </a:pathLst>
          </a:custGeom>
          <a:solidFill>
            <a:srgbClr val="4780C7"/>
          </a:solidFill>
          <a:ln w="12700" cap="flat" cmpd="sng" algn="ctr">
            <a:solidFill>
              <a:schemeClr val="bg1">
                <a:lumMod val="95000"/>
              </a:schemeClr>
            </a:solidFill>
            <a:prstDash val="solid"/>
            <a:round/>
            <a:headEnd type="none" w="sm" len="sm"/>
            <a:tailEnd type="none" w="sm" len="sm"/>
          </a:ln>
          <a:effectLst/>
        </p:spPr>
        <p:txBody>
          <a:bodyPr vert="horz" wrap="square" lIns="121896" tIns="60948" rIns="121896" bIns="60948" numCol="1" rtlCol="0" anchor="ctr" anchorCtr="0" compatLnSpc="1"/>
          <a:lstStyle/>
          <a:p>
            <a:pPr algn="ctr" defTabSz="913765">
              <a:defRPr/>
            </a:pPr>
            <a:endParaRPr lang="de-DE" altLang="zh-CN" sz="1465" kern="0">
              <a:solidFill>
                <a:schemeClr val="bg1">
                  <a:lumMod val="85000"/>
                </a:schemeClr>
              </a:solidFill>
              <a:effectLst>
                <a:outerShdw blurRad="38100" dist="38100" dir="2700000" algn="tl">
                  <a:srgbClr val="000000">
                    <a:alpha val="43137"/>
                  </a:srgbClr>
                </a:outerShdw>
              </a:effectLst>
              <a:latin typeface="思源等宽 L"/>
            </a:endParaRPr>
          </a:p>
        </p:txBody>
      </p:sp>
      <p:sp>
        <p:nvSpPr>
          <p:cNvPr id="25" name="TextBox 64"/>
          <p:cNvSpPr txBox="1"/>
          <p:nvPr/>
        </p:nvSpPr>
        <p:spPr>
          <a:xfrm>
            <a:off x="3262674" y="2723877"/>
            <a:ext cx="2307280" cy="1525369"/>
          </a:xfrm>
          <a:prstGeom prst="rect">
            <a:avLst/>
          </a:prstGeom>
          <a:noFill/>
        </p:spPr>
        <p:txBody>
          <a:bodyPr wrap="square" lIns="121896" tIns="60948" rIns="121896" bIns="60948" rtlCol="0" anchor="ctr">
            <a:normAutofit/>
          </a:bodyPr>
          <a:lstStyle/>
          <a:p>
            <a:pPr algn="ctr" defTabSz="913765"/>
            <a:r>
              <a:rPr lang="en-US" altLang="zh-CN" sz="2665" b="1">
                <a:solidFill>
                  <a:schemeClr val="tx1">
                    <a:lumMod val="65000"/>
                    <a:lumOff val="35000"/>
                  </a:schemeClr>
                </a:solidFill>
                <a:latin typeface="思源等宽 L"/>
                <a:ea typeface="微软雅黑" panose="020B0503020204020204" pitchFamily="34" charset="-122"/>
              </a:rPr>
              <a:t>静态均衡</a:t>
            </a:r>
            <a:endParaRPr lang="en-US" altLang="zh-CN" sz="2665" b="1">
              <a:solidFill>
                <a:schemeClr val="tx1">
                  <a:lumMod val="65000"/>
                  <a:lumOff val="35000"/>
                </a:schemeClr>
              </a:solidFill>
              <a:latin typeface="思源等宽 L"/>
              <a:ea typeface="微软雅黑" panose="020B0503020204020204" pitchFamily="34" charset="-122"/>
            </a:endParaRPr>
          </a:p>
        </p:txBody>
      </p:sp>
      <p:sp>
        <p:nvSpPr>
          <p:cNvPr id="26" name="TextBox 65"/>
          <p:cNvSpPr txBox="1"/>
          <p:nvPr/>
        </p:nvSpPr>
        <p:spPr>
          <a:xfrm>
            <a:off x="6210413" y="2714835"/>
            <a:ext cx="2331623" cy="1627962"/>
          </a:xfrm>
          <a:prstGeom prst="rect">
            <a:avLst/>
          </a:prstGeom>
          <a:noFill/>
        </p:spPr>
        <p:txBody>
          <a:bodyPr wrap="square" lIns="121896" tIns="60948" rIns="121896" bIns="60948" rtlCol="0" anchor="ctr">
            <a:normAutofit/>
          </a:bodyPr>
          <a:lstStyle/>
          <a:p>
            <a:pPr algn="ctr" defTabSz="913765"/>
            <a:r>
              <a:rPr lang="en-US" altLang="zh-CN" sz="2665" b="1">
                <a:solidFill>
                  <a:schemeClr val="tx1">
                    <a:lumMod val="65000"/>
                    <a:lumOff val="35000"/>
                  </a:schemeClr>
                </a:solidFill>
                <a:latin typeface="思源等宽 L"/>
                <a:ea typeface="微软雅黑" panose="020B0503020204020204" pitchFamily="34" charset="-122"/>
              </a:rPr>
              <a:t>动态均衡</a:t>
            </a:r>
            <a:endParaRPr lang="en-US" altLang="zh-CN" sz="2665" b="1">
              <a:solidFill>
                <a:schemeClr val="tx1">
                  <a:lumMod val="65000"/>
                  <a:lumOff val="35000"/>
                </a:schemeClr>
              </a:solidFill>
              <a:latin typeface="思源等宽 L"/>
              <a:ea typeface="微软雅黑" panose="020B0503020204020204" pitchFamily="34" charset="-122"/>
            </a:endParaRPr>
          </a:p>
        </p:txBody>
      </p:sp>
      <p:sp>
        <p:nvSpPr>
          <p:cNvPr id="27" name="Text Box 40"/>
          <p:cNvSpPr txBox="1"/>
          <p:nvPr/>
        </p:nvSpPr>
        <p:spPr>
          <a:xfrm>
            <a:off x="918785" y="5549005"/>
            <a:ext cx="5142175" cy="414919"/>
          </a:xfrm>
          <a:prstGeom prst="rect">
            <a:avLst/>
          </a:prstGeom>
          <a:noFill/>
          <a:ln w="9525">
            <a:noFill/>
            <a:miter lim="800000"/>
          </a:ln>
        </p:spPr>
        <p:txBody>
          <a:bodyPr wrap="square" lIns="121896" tIns="60948" rIns="121896" bIns="60948">
            <a:spAutoFit/>
          </a:bodyPr>
          <a:lstStyle/>
          <a:p>
            <a:pPr defTabSz="913765">
              <a:lnSpc>
                <a:spcPct val="120000"/>
              </a:lnSpc>
              <a:defRPr/>
            </a:pPr>
            <a:r>
              <a:rPr lang="en-US" altLang="zh-CN" sz="1600" kern="0" dirty="0" err="1">
                <a:solidFill>
                  <a:schemeClr val="tx1">
                    <a:lumMod val="65000"/>
                    <a:lumOff val="35000"/>
                  </a:schemeClr>
                </a:solidFill>
                <a:latin typeface="思源等宽 L"/>
                <a:ea typeface="微软雅黑" panose="020B0503020204020204" pitchFamily="34" charset="-122"/>
              </a:rPr>
              <a:t>主要指在静力状态下的体量。形态的均衡</a:t>
            </a:r>
            <a:r>
              <a:rPr lang="en-US" altLang="zh-CN" sz="1600" kern="0" dirty="0">
                <a:solidFill>
                  <a:schemeClr val="tx1">
                    <a:lumMod val="65000"/>
                    <a:lumOff val="35000"/>
                  </a:schemeClr>
                </a:solidFill>
                <a:latin typeface="思源等宽 L"/>
                <a:ea typeface="微软雅黑" panose="020B0503020204020204" pitchFamily="34" charset="-122"/>
              </a:rPr>
              <a:t>，</a:t>
            </a:r>
            <a:endParaRPr lang="en-US" altLang="zh-CN" sz="1600" kern="0" dirty="0">
              <a:solidFill>
                <a:schemeClr val="tx1">
                  <a:lumMod val="65000"/>
                  <a:lumOff val="35000"/>
                </a:schemeClr>
              </a:solidFill>
              <a:latin typeface="思源等宽 L"/>
              <a:ea typeface="微软雅黑" panose="020B0503020204020204" pitchFamily="34" charset="-122"/>
            </a:endParaRPr>
          </a:p>
        </p:txBody>
      </p:sp>
      <p:sp>
        <p:nvSpPr>
          <p:cNvPr id="29" name="Text Box 40"/>
          <p:cNvSpPr txBox="1"/>
          <p:nvPr/>
        </p:nvSpPr>
        <p:spPr>
          <a:xfrm>
            <a:off x="6050746" y="1101535"/>
            <a:ext cx="5082894" cy="707819"/>
          </a:xfrm>
          <a:prstGeom prst="rect">
            <a:avLst/>
          </a:prstGeom>
          <a:noFill/>
          <a:ln w="9525">
            <a:noFill/>
            <a:miter lim="800000"/>
          </a:ln>
        </p:spPr>
        <p:txBody>
          <a:bodyPr wrap="square" lIns="121896" tIns="60948" rIns="121896" bIns="60948">
            <a:spAutoFit/>
          </a:bodyPr>
          <a:lstStyle/>
          <a:p>
            <a:pPr algn="r" defTabSz="913765">
              <a:lnSpc>
                <a:spcPct val="120000"/>
              </a:lnSpc>
              <a:defRPr/>
            </a:pPr>
            <a:r>
              <a:rPr lang="en-US" altLang="zh-CN" sz="1600" kern="0">
                <a:solidFill>
                  <a:schemeClr val="tx1">
                    <a:lumMod val="65000"/>
                    <a:lumOff val="35000"/>
                  </a:schemeClr>
                </a:solidFill>
                <a:latin typeface="思源等宽 L"/>
                <a:ea typeface="微软雅黑" panose="020B0503020204020204" pitchFamily="34" charset="-122"/>
              </a:rPr>
              <a:t>指依靠运动来求得瞬间平衡的形态，如乌的飞翔、动物的跑跳等</a:t>
            </a:r>
            <a:endParaRPr lang="en-US" altLang="zh-CN" sz="1600" kern="0">
              <a:solidFill>
                <a:schemeClr val="tx1">
                  <a:lumMod val="65000"/>
                  <a:lumOff val="35000"/>
                </a:schemeClr>
              </a:solidFill>
              <a:latin typeface="思源等宽 L"/>
              <a:ea typeface="微软雅黑" panose="020B0503020204020204" pitchFamily="34" charset="-122"/>
            </a:endParaRPr>
          </a:p>
        </p:txBody>
      </p:sp>
      <p:sp>
        <p:nvSpPr>
          <p:cNvPr id="30"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桥梁中的均衡 &gt; 均衡</a:t>
            </a:r>
            <a:endParaRPr lang="en-US" altLang="zh-CN" sz="2400" b="1" spc="300">
              <a:solidFill>
                <a:schemeClr val="tx1">
                  <a:lumMod val="75000"/>
                  <a:lumOff val="25000"/>
                </a:schemeClr>
              </a:solidFill>
              <a:cs typeface="+mn-ea"/>
              <a:sym typeface="+mn-lt"/>
            </a:endParaRPr>
          </a:p>
        </p:txBody>
      </p:sp>
      <p:sp>
        <p:nvSpPr>
          <p:cNvPr id="31" name="矩形 4"/>
          <p:cNvSpPr/>
          <p:nvPr/>
        </p:nvSpPr>
        <p:spPr>
          <a:xfrm>
            <a:off x="0" y="246743"/>
            <a:ext cx="551543"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5"/>
          <p:cNvSpPr/>
          <p:nvPr/>
        </p:nvSpPr>
        <p:spPr>
          <a:xfrm>
            <a:off x="646971" y="246743"/>
            <a:ext cx="216630"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 空心 6"/>
          <p:cNvSpPr/>
          <p:nvPr/>
        </p:nvSpPr>
        <p:spPr>
          <a:xfrm>
            <a:off x="10301733" y="5437125"/>
            <a:ext cx="2841750" cy="2841750"/>
          </a:xfrm>
          <a:prstGeom prst="donut">
            <a:avLst>
              <a:gd name="adj" fmla="val 13411"/>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等宽 L"/>
              <a:ea typeface="等线" panose="02010600030101010101" charset="-122"/>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5"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rLst="">
                                      <p:cBhvr>
                                        <p:cTn id="7" dur="100"/>
                                        <p:tgtEl>
                                          <p:spTgt spid="15"/>
                                        </p:tgtEl>
                                      </p:cBhvr>
                                    </p:animEffect>
                                  </p:childTnLst>
                                </p:cTn>
                              </p:par>
                            </p:childTnLst>
                          </p:cTn>
                        </p:par>
                        <p:par>
                          <p:cTn id="8" fill="hold">
                            <p:stCondLst>
                              <p:cond delay="500"/>
                            </p:stCondLst>
                            <p:childTnLst>
                              <p:par>
                                <p:cTn id="9" presetID="22" presetClass="entr" presetSubtype="8" fill="hold" grpId="6"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rLst="">
                                      <p:cBhvr>
                                        <p:cTn id="11" dur="100"/>
                                        <p:tgtEl>
                                          <p:spTgt spid="16"/>
                                        </p:tgtEl>
                                      </p:cBhvr>
                                    </p:animEffect>
                                  </p:childTnLst>
                                </p:cTn>
                              </p:par>
                            </p:childTnLst>
                          </p:cTn>
                        </p:par>
                        <p:par>
                          <p:cTn id="12" fill="hold">
                            <p:stCondLst>
                              <p:cond delay="1000"/>
                            </p:stCondLst>
                            <p:childTnLst>
                              <p:par>
                                <p:cTn id="13" presetID="22" presetClass="entr" presetSubtype="1" fill="hold" grpId="9"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up)" prLst="">
                                      <p:cBhvr>
                                        <p:cTn id="15" dur="100"/>
                                        <p:tgtEl>
                                          <p:spTgt spid="19"/>
                                        </p:tgtEl>
                                      </p:cBhvr>
                                    </p:animEffect>
                                  </p:childTnLst>
                                </p:cTn>
                              </p:par>
                            </p:childTnLst>
                          </p:cTn>
                        </p:par>
                        <p:par>
                          <p:cTn id="16" fill="hold">
                            <p:stCondLst>
                              <p:cond delay="1500"/>
                            </p:stCondLst>
                            <p:childTnLst>
                              <p:par>
                                <p:cTn id="17" presetID="22" presetClass="entr" presetSubtype="2" fill="hold" grpId="8"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right)" prLst="">
                                      <p:cBhvr>
                                        <p:cTn id="19" dur="100"/>
                                        <p:tgtEl>
                                          <p:spTgt spid="18"/>
                                        </p:tgtEl>
                                      </p:cBhvr>
                                    </p:animEffect>
                                  </p:childTnLst>
                                </p:cTn>
                              </p:par>
                            </p:childTnLst>
                          </p:cTn>
                        </p:par>
                        <p:par>
                          <p:cTn id="20" fill="hold">
                            <p:stCondLst>
                              <p:cond delay="2000"/>
                            </p:stCondLst>
                            <p:childTnLst>
                              <p:par>
                                <p:cTn id="21" presetID="22" presetClass="entr" presetSubtype="2" fill="hold" grpId="7"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rLst="">
                                      <p:cBhvr>
                                        <p:cTn id="23" dur="100"/>
                                        <p:tgtEl>
                                          <p:spTgt spid="17"/>
                                        </p:tgtEl>
                                      </p:cBhvr>
                                    </p:animEffect>
                                  </p:childTnLst>
                                </p:cTn>
                              </p:par>
                            </p:childTnLst>
                          </p:cTn>
                        </p:par>
                        <p:par>
                          <p:cTn id="24" fill="hold">
                            <p:stCondLst>
                              <p:cond delay="2500"/>
                            </p:stCondLst>
                            <p:childTnLst>
                              <p:par>
                                <p:cTn id="25" presetID="22" presetClass="entr" presetSubtype="4" fill="hold" grpId="10"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down)" prLst="">
                                      <p:cBhvr>
                                        <p:cTn id="27" dur="100"/>
                                        <p:tgtEl>
                                          <p:spTgt spid="20"/>
                                        </p:tgtEl>
                                      </p:cBhvr>
                                    </p:animEffect>
                                  </p:childTnLst>
                                </p:cTn>
                              </p:par>
                            </p:childTnLst>
                          </p:cTn>
                        </p:par>
                        <p:par>
                          <p:cTn id="28" fill="hold">
                            <p:stCondLst>
                              <p:cond delay="3000"/>
                            </p:stCondLst>
                            <p:childTnLst>
                              <p:par>
                                <p:cTn id="29" presetID="22" presetClass="entr" presetSubtype="2" fill="hold" grpId="2"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right)" prLst="">
                                      <p:cBhvr>
                                        <p:cTn id="31" dur="100"/>
                                        <p:tgtEl>
                                          <p:spTgt spid="12"/>
                                        </p:tgtEl>
                                      </p:cBhvr>
                                    </p:animEffect>
                                  </p:childTnLst>
                                </p:cTn>
                              </p:par>
                            </p:childTnLst>
                          </p:cTn>
                        </p:par>
                        <p:par>
                          <p:cTn id="32" fill="hold">
                            <p:stCondLst>
                              <p:cond delay="3500"/>
                            </p:stCondLst>
                            <p:childTnLst>
                              <p:par>
                                <p:cTn id="33" presetID="22" presetClass="entr" presetSubtype="2" fill="hold" grpId="1"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right)" prLst="">
                                      <p:cBhvr>
                                        <p:cTn id="35" dur="100"/>
                                        <p:tgtEl>
                                          <p:spTgt spid="11"/>
                                        </p:tgtEl>
                                      </p:cBhvr>
                                    </p:animEffect>
                                  </p:childTnLst>
                                </p:cTn>
                              </p:par>
                            </p:childTnLst>
                          </p:cTn>
                        </p:par>
                        <p:par>
                          <p:cTn id="36" fill="hold">
                            <p:stCondLst>
                              <p:cond delay="4000"/>
                            </p:stCondLst>
                            <p:childTnLst>
                              <p:par>
                                <p:cTn id="37" presetID="22" presetClass="entr" presetSubtype="1" fill="hold" grpId="3"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up)" prLst="">
                                      <p:cBhvr>
                                        <p:cTn id="39" dur="100"/>
                                        <p:tgtEl>
                                          <p:spTgt spid="1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rLst="">
                                      <p:cBhvr>
                                        <p:cTn id="43" dur="100"/>
                                        <p:tgtEl>
                                          <p:spTgt spid="10"/>
                                        </p:tgtEl>
                                      </p:cBhvr>
                                    </p:animEffect>
                                  </p:childTnLst>
                                </p:cTn>
                              </p:par>
                            </p:childTnLst>
                          </p:cTn>
                        </p:par>
                        <p:par>
                          <p:cTn id="44" fill="hold">
                            <p:stCondLst>
                              <p:cond delay="5000"/>
                            </p:stCondLst>
                            <p:childTnLst>
                              <p:par>
                                <p:cTn id="45" presetID="22" presetClass="entr" presetSubtype="8" fill="hold" grpId="4"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rLst="">
                                      <p:cBhvr>
                                        <p:cTn id="47" dur="100"/>
                                        <p:tgtEl>
                                          <p:spTgt spid="14"/>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rLst="">
                                      <p:cBhvr>
                                        <p:cTn id="51" dur="300"/>
                                        <p:tgtEl>
                                          <p:spTgt spid="8"/>
                                        </p:tgtEl>
                                      </p:cBhvr>
                                    </p:animEffect>
                                  </p:childTnLst>
                                </p:cTn>
                              </p:par>
                              <p:par>
                                <p:cTn id="52" presetID="10" presetClass="entr" presetSubtype="0" fill="hold"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rLst="">
                                      <p:cBhvr>
                                        <p:cTn id="54" dur="300"/>
                                        <p:tgtEl>
                                          <p:spTgt spid="9"/>
                                        </p:tgtEl>
                                      </p:cBhvr>
                                    </p:animEffect>
                                  </p:childTnLst>
                                </p:cTn>
                              </p:par>
                            </p:childTnLst>
                          </p:cTn>
                        </p:par>
                        <p:par>
                          <p:cTn id="55" fill="hold">
                            <p:stCondLst>
                              <p:cond delay="6000"/>
                            </p:stCondLst>
                            <p:childTnLst>
                              <p:par>
                                <p:cTn id="56" presetID="10" presetClass="entr" presetSubtype="0" fill="hold" grpId="11" nodeType="after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rLst="">
                                      <p:cBhvr>
                                        <p:cTn id="58" dur="500"/>
                                        <p:tgtEl>
                                          <p:spTgt spid="25"/>
                                        </p:tgtEl>
                                      </p:cBhvr>
                                    </p:animEffect>
                                  </p:childTnLst>
                                </p:cTn>
                              </p:par>
                              <p:par>
                                <p:cTn id="59" presetID="10" presetClass="entr" presetSubtype="0" fill="hold" grpId="12"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rLst="">
                                      <p:cBhvr>
                                        <p:cTn id="61" dur="500"/>
                                        <p:tgtEl>
                                          <p:spTgt spid="26"/>
                                        </p:tgtEl>
                                      </p:cBhvr>
                                    </p:animEffect>
                                  </p:childTnLst>
                                </p:cTn>
                              </p:par>
                            </p:childTnLst>
                          </p:cTn>
                        </p:par>
                        <p:par>
                          <p:cTn id="62" fill="hold">
                            <p:stCondLst>
                              <p:cond delay="6500"/>
                            </p:stCondLst>
                            <p:childTnLst>
                              <p:par>
                                <p:cTn id="63" presetID="42" presetClass="entr" presetSubtype="0" fill="hold" grpId="13"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rLst="">
                                      <p:cBhvr>
                                        <p:cTn id="65" dur="750"/>
                                        <p:tgtEl>
                                          <p:spTgt spid="27"/>
                                        </p:tgtEl>
                                      </p:cBhvr>
                                    </p:animEffect>
                                    <p:anim calcmode="lin" valueType="num">
                                      <p:cBhvr>
                                        <p:cTn id="66" dur="750" fill="hold"/>
                                        <p:tgtEl>
                                          <p:spTgt spid="27"/>
                                        </p:tgtEl>
                                        <p:attrNameLst>
                                          <p:attrName>ppt_x</p:attrName>
                                        </p:attrNameLst>
                                      </p:cBhvr>
                                      <p:tavLst>
                                        <p:tav tm="0">
                                          <p:val>
                                            <p:strVal val="#ppt_x"/>
                                          </p:val>
                                        </p:tav>
                                        <p:tav tm="100000">
                                          <p:val>
                                            <p:strVal val="#ppt_x"/>
                                          </p:val>
                                        </p:tav>
                                      </p:tavLst>
                                    </p:anim>
                                    <p:anim calcmode="lin" valueType="num">
                                      <p:cBhvr>
                                        <p:cTn id="67" dur="750" fill="hold"/>
                                        <p:tgtEl>
                                          <p:spTgt spid="2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14"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rLst="">
                                      <p:cBhvr>
                                        <p:cTn id="71" dur="750"/>
                                        <p:tgtEl>
                                          <p:spTgt spid="29"/>
                                        </p:tgtEl>
                                      </p:cBhvr>
                                    </p:animEffect>
                                    <p:anim calcmode="lin" valueType="num">
                                      <p:cBhvr>
                                        <p:cTn id="72" dur="750" fill="hold"/>
                                        <p:tgtEl>
                                          <p:spTgt spid="29"/>
                                        </p:tgtEl>
                                        <p:attrNameLst>
                                          <p:attrName>ppt_x</p:attrName>
                                        </p:attrNameLst>
                                      </p:cBhvr>
                                      <p:tavLst>
                                        <p:tav tm="0">
                                          <p:val>
                                            <p:strVal val="#ppt_x"/>
                                          </p:val>
                                        </p:tav>
                                        <p:tav tm="100000">
                                          <p:val>
                                            <p:strVal val="#ppt_x"/>
                                          </p:val>
                                        </p:tav>
                                      </p:tavLst>
                                    </p:anim>
                                    <p:anim calcmode="lin" valueType="num">
                                      <p:cBhvr>
                                        <p:cTn id="73" dur="75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1" animBg="1"/>
      <p:bldP spid="12" grpId="2" animBg="1"/>
      <p:bldP spid="13" grpId="3" animBg="1"/>
      <p:bldP spid="14" grpId="4" animBg="1"/>
      <p:bldP spid="15" grpId="5" animBg="1"/>
      <p:bldP spid="16" grpId="6" animBg="1"/>
      <p:bldP spid="17" grpId="7" animBg="1"/>
      <p:bldP spid="18" grpId="8" animBg="1"/>
      <p:bldP spid="19" grpId="9" animBg="1"/>
      <p:bldP spid="20" grpId="10" animBg="1"/>
      <p:bldP spid="25" grpId="11"/>
      <p:bldP spid="26" grpId="12"/>
      <p:bldP spid="27" grpId="13"/>
      <p:bldP spid="29" grpId="14"/>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4"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桥梁中的均衡 &gt; 均衡</a:t>
            </a:r>
            <a:endParaRPr lang="en-US" altLang="zh-CN" sz="2400" b="1" spc="300">
              <a:solidFill>
                <a:schemeClr val="tx1">
                  <a:lumMod val="75000"/>
                  <a:lumOff val="25000"/>
                </a:schemeClr>
              </a:solidFill>
              <a:cs typeface="+mn-ea"/>
              <a:sym typeface="+mn-lt"/>
            </a:endParaRPr>
          </a:p>
        </p:txBody>
      </p:sp>
      <p:sp>
        <p:nvSpPr>
          <p:cNvPr id="5" name="矩形 4"/>
          <p:cNvSpPr/>
          <p:nvPr/>
        </p:nvSpPr>
        <p:spPr>
          <a:xfrm>
            <a:off x="0" y="246743"/>
            <a:ext cx="551543"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46971" y="246743"/>
            <a:ext cx="216630"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 空心 6"/>
          <p:cNvSpPr/>
          <p:nvPr/>
        </p:nvSpPr>
        <p:spPr>
          <a:xfrm>
            <a:off x="10301733" y="5437125"/>
            <a:ext cx="2841750" cy="2841750"/>
          </a:xfrm>
          <a:prstGeom prst="donut">
            <a:avLst>
              <a:gd name="adj" fmla="val 13411"/>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等宽 L"/>
              <a:ea typeface="等线" panose="02010600030101010101" charset="-122"/>
              <a:cs typeface="+mn-cs"/>
            </a:endParaRPr>
          </a:p>
        </p:txBody>
      </p:sp>
      <p:pic>
        <p:nvPicPr>
          <p:cNvPr id="8" name="New picture"/>
          <p:cNvPicPr/>
          <p:nvPr/>
        </p:nvPicPr>
        <p:blipFill>
          <a:blip r:embed="rId2"/>
          <a:srcRect/>
          <a:stretch>
            <a:fillRect/>
          </a:stretch>
        </p:blipFill>
        <p:spPr>
          <a:xfrm>
            <a:off x="5842000" y="2667000"/>
            <a:ext cx="2159000" cy="2159000"/>
          </a:xfrm>
          <a:prstGeom prst="rect">
            <a:avLst/>
          </a:prstGeom>
          <a:ln>
            <a:solidFill>
              <a:srgbClr val="FFFFFF">
                <a:alpha val="0"/>
              </a:srgbClr>
            </a:solidFill>
          </a:ln>
        </p:spPr>
      </p:pic>
      <p:pic>
        <p:nvPicPr>
          <p:cNvPr id="9" name="New picture"/>
          <p:cNvPicPr/>
          <p:nvPr/>
        </p:nvPicPr>
        <p:blipFill>
          <a:blip r:embed="rId3"/>
          <a:srcRect/>
          <a:stretch>
            <a:fillRect/>
          </a:stretch>
        </p:blipFill>
        <p:spPr>
          <a:xfrm>
            <a:off x="8318500" y="2667000"/>
            <a:ext cx="2159000" cy="2159000"/>
          </a:xfrm>
          <a:prstGeom prst="rect">
            <a:avLst/>
          </a:prstGeom>
          <a:ln>
            <a:solidFill>
              <a:srgbClr val="FFFFFF">
                <a:alpha val="0"/>
              </a:srgbClr>
            </a:solidFill>
          </a:ln>
        </p:spPr>
      </p:pic>
      <p:sp>
        <p:nvSpPr>
          <p:cNvPr id="10" name="New shape"/>
          <p:cNvSpPr/>
          <p:nvPr/>
        </p:nvSpPr>
        <p:spPr>
          <a:xfrm>
            <a:off x="1270000" y="1651000"/>
            <a:ext cx="9144000" cy="508000"/>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rtlCol="0" anchor="ctr">
            <a:normAutofit/>
          </a:bodyPr>
          <a:lstStyle/>
          <a:p/>
        </p:txBody>
      </p:sp>
      <p:sp>
        <p:nvSpPr>
          <p:cNvPr id="11" name="New shape"/>
          <p:cNvSpPr/>
          <p:nvPr/>
        </p:nvSpPr>
        <p:spPr>
          <a:xfrm>
            <a:off x="1270000" y="2184021"/>
            <a:ext cx="4072132" cy="3366371"/>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rtlCol="0" anchor="ctr">
            <a:spAutoFit/>
          </a:bodyPr>
          <a:lstStyle/>
          <a:p>
            <a:pPr indent="0" algn="l">
              <a:lnSpc>
                <a:spcPct val="150000"/>
              </a:lnSpc>
            </a:pPr>
            <a:r>
              <a:rPr dirty="0">
                <a:solidFill>
                  <a:srgbClr val="000000"/>
                </a:solidFill>
                <a:latin typeface="思源等宽 L"/>
              </a:rPr>
              <a:t>桥梁建筑其固定不变的形态自然属静态均衡，但由于在结构上的对称与非对称，又可分对称均衡与非对称均衡，前者对称的形态引起稳定、平和、安全、满足的美感，后者不对称的形态使在静态中具有运动的趋势，产生类似动态均衡的心理诱惑力，令人兴奋、激动，有一种生机勃勃的勉力</a:t>
            </a:r>
            <a:endParaRPr dirty="0">
              <a:solidFill>
                <a:srgbClr val="000000"/>
              </a:solidFill>
              <a:latin typeface="思源等宽 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rLs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6096000" y="1652015"/>
            <a:ext cx="4826000" cy="4063999"/>
          </a:xfrm>
          <a:prstGeom prst="rect">
            <a:avLst/>
          </a:prstGeom>
          <a:ln>
            <a:noFill/>
          </a:ln>
        </p:spPr>
      </p:pic>
      <p:sp>
        <p:nvSpPr>
          <p:cNvPr id="10" name="New shape"/>
          <p:cNvSpPr/>
          <p:nvPr/>
        </p:nvSpPr>
        <p:spPr>
          <a:xfrm>
            <a:off x="1143000" y="2045897"/>
            <a:ext cx="4458348" cy="2766206"/>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rtlCol="0" anchor="ctr">
            <a:spAutoFit/>
          </a:bodyPr>
          <a:lstStyle/>
          <a:p>
            <a:pPr>
              <a:lnSpc>
                <a:spcPct val="150000"/>
              </a:lnSpc>
            </a:pPr>
            <a:r>
              <a:rPr lang="en-US" altLang="zh-CN" sz="2800" b="1" dirty="0" err="1">
                <a:solidFill>
                  <a:schemeClr val="tx1">
                    <a:lumMod val="95000"/>
                    <a:lumOff val="5000"/>
                  </a:schemeClr>
                </a:solidFill>
                <a:latin typeface="思源等宽 L"/>
              </a:rPr>
              <a:t>对称均衡</a:t>
            </a:r>
            <a:endParaRPr lang="en-US" altLang="zh-CN" sz="2800" b="1" dirty="0">
              <a:solidFill>
                <a:schemeClr val="tx1">
                  <a:lumMod val="95000"/>
                  <a:lumOff val="5000"/>
                </a:schemeClr>
              </a:solidFill>
              <a:latin typeface="思源等宽 L"/>
            </a:endParaRPr>
          </a:p>
          <a:p>
            <a:pPr indent="0" algn="l">
              <a:lnSpc>
                <a:spcPct val="150000"/>
              </a:lnSpc>
            </a:pPr>
            <a:r>
              <a:rPr lang="en-US" dirty="0">
                <a:solidFill>
                  <a:srgbClr val="000000"/>
                </a:solidFill>
                <a:latin typeface="思源等宽 L"/>
              </a:rPr>
              <a:t>对称形式大然是均衡的。生物体态是对称的，如人及动物都是凭借左右两侧对称的器官才能保持机体的平衡。因而对称形式符合人的生理要求与心理习惯，必然产生美感</a:t>
            </a:r>
            <a:endParaRPr lang="en-US" dirty="0">
              <a:solidFill>
                <a:srgbClr val="000000"/>
              </a:solidFill>
              <a:latin typeface="思源等宽 L"/>
            </a:endParaRPr>
          </a:p>
        </p:txBody>
      </p:sp>
      <p:sp>
        <p:nvSpPr>
          <p:cNvPr id="11"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桥梁中的均衡</a:t>
            </a:r>
            <a:endParaRPr lang="en-US" altLang="zh-CN" sz="2400" b="1" spc="300">
              <a:solidFill>
                <a:schemeClr val="tx1">
                  <a:lumMod val="75000"/>
                  <a:lumOff val="25000"/>
                </a:schemeClr>
              </a:solidFill>
              <a:cs typeface="+mn-ea"/>
              <a:sym typeface="+mn-lt"/>
            </a:endParaRPr>
          </a:p>
        </p:txBody>
      </p:sp>
      <p:sp>
        <p:nvSpPr>
          <p:cNvPr id="12" name="矩形 4"/>
          <p:cNvSpPr/>
          <p:nvPr/>
        </p:nvSpPr>
        <p:spPr>
          <a:xfrm>
            <a:off x="0" y="246743"/>
            <a:ext cx="551543"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5"/>
          <p:cNvSpPr/>
          <p:nvPr/>
        </p:nvSpPr>
        <p:spPr>
          <a:xfrm>
            <a:off x="646971" y="246743"/>
            <a:ext cx="216630"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 空心 6"/>
          <p:cNvSpPr/>
          <p:nvPr/>
        </p:nvSpPr>
        <p:spPr>
          <a:xfrm>
            <a:off x="10301733" y="5437125"/>
            <a:ext cx="2841750" cy="2841750"/>
          </a:xfrm>
          <a:prstGeom prst="donut">
            <a:avLst>
              <a:gd name="adj" fmla="val 13411"/>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等宽 L"/>
              <a:ea typeface="等线" panose="02010600030101010101" charset="-122"/>
              <a:cs typeface="+mn-cs"/>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3" name="图片 2"/>
          <p:cNvPicPr/>
          <p:nvPr/>
        </p:nvPicPr>
        <p:blipFill>
          <a:blip r:embed="rId2"/>
          <a:srcRect/>
          <a:stretch>
            <a:fillRect/>
          </a:stretch>
        </p:blipFill>
        <p:spPr>
          <a:xfrm>
            <a:off x="964267" y="2127995"/>
            <a:ext cx="6229350" cy="4019550"/>
          </a:xfrm>
          <a:prstGeom prst="rect">
            <a:avLst/>
          </a:prstGeom>
          <a:ln>
            <a:noFill/>
          </a:ln>
        </p:spPr>
      </p:pic>
      <p:sp>
        <p:nvSpPr>
          <p:cNvPr id="9" name="文本框 8"/>
          <p:cNvSpPr txBox="1"/>
          <p:nvPr/>
        </p:nvSpPr>
        <p:spPr>
          <a:xfrm>
            <a:off x="964267" y="1265480"/>
            <a:ext cx="10413383" cy="726149"/>
          </a:xfrm>
          <a:prstGeom prst="rect">
            <a:avLst/>
          </a:prstGeom>
          <a:noFill/>
        </p:spPr>
        <p:txBody>
          <a:bodyPr wrap="square" rtlCol="0">
            <a:spAutoFit/>
          </a:bodyPr>
          <a:lstStyle/>
          <a:p>
            <a:pPr>
              <a:lnSpc>
                <a:spcPct val="130000"/>
              </a:lnSpc>
            </a:pPr>
            <a:r>
              <a:rPr lang="en-US" altLang="zh-CN" sz="1600">
                <a:solidFill>
                  <a:schemeClr val="tx1">
                    <a:lumMod val="75000"/>
                    <a:lumOff val="25000"/>
                  </a:schemeClr>
                </a:solidFill>
                <a:latin typeface="思源等宽 L"/>
                <a:ea typeface="微软雅黑" panose="020B0503020204020204" pitchFamily="34" charset="-122"/>
              </a:rPr>
              <a:t>在传统美学中认为对称就是美，也是自古以来重要的构图手法。如古希腊的雅典神庙、巴黎圣母院，罗马教堂以及我国的故宫、大坛。大安门广场……等等都是对称形式，表现出肃穆、端庄。大部分古今中外桥梁所采取的布局也</a:t>
            </a:r>
            <a:endParaRPr lang="en-US" altLang="zh-CN" sz="1600">
              <a:solidFill>
                <a:schemeClr val="tx1">
                  <a:lumMod val="75000"/>
                  <a:lumOff val="25000"/>
                </a:schemeClr>
              </a:solidFill>
              <a:latin typeface="思源等宽 L"/>
              <a:ea typeface="微软雅黑" panose="020B0503020204020204" pitchFamily="34" charset="-122"/>
            </a:endParaRPr>
          </a:p>
        </p:txBody>
      </p:sp>
      <p:sp>
        <p:nvSpPr>
          <p:cNvPr id="13" name="文本框 12"/>
          <p:cNvSpPr txBox="1"/>
          <p:nvPr/>
        </p:nvSpPr>
        <p:spPr>
          <a:xfrm>
            <a:off x="7517500" y="2127995"/>
            <a:ext cx="3779919" cy="3297954"/>
          </a:xfrm>
          <a:prstGeom prst="rect">
            <a:avLst/>
          </a:prstGeom>
          <a:noFill/>
        </p:spPr>
        <p:txBody>
          <a:bodyPr wrap="square" rtlCol="0">
            <a:spAutoFit/>
          </a:bodyPr>
          <a:lstStyle/>
          <a:p>
            <a:pPr algn="just">
              <a:lnSpc>
                <a:spcPct val="130000"/>
              </a:lnSpc>
            </a:pPr>
            <a:r>
              <a:rPr lang="en-US" altLang="zh-CN" dirty="0">
                <a:solidFill>
                  <a:schemeClr val="tx1">
                    <a:lumMod val="75000"/>
                    <a:lumOff val="25000"/>
                  </a:schemeClr>
                </a:solidFill>
                <a:latin typeface="思源等宽 L"/>
                <a:ea typeface="微软雅黑" panose="020B0503020204020204" pitchFamily="34" charset="-122"/>
              </a:rPr>
              <a:t>都是对称形式。我国古代桥梁更是具有良好的对称均衡性，多孔桥大多为三、五、七、九等奇数跨。一般中孔大边孔渐小，这不仅可以在水深急流的河中心不设桥墩，利于通航，而且在主从关系分明、均衡稳定上也是得当的，如 11孔的卢沟桥、北京颐和园十七孔桥等均是如此</a:t>
            </a:r>
            <a:endParaRPr lang="en-US" altLang="zh-CN" dirty="0">
              <a:solidFill>
                <a:schemeClr val="tx1">
                  <a:lumMod val="75000"/>
                  <a:lumOff val="25000"/>
                </a:schemeClr>
              </a:solidFill>
              <a:latin typeface="思源等宽 L"/>
              <a:ea typeface="微软雅黑" panose="020B0503020204020204" pitchFamily="34" charset="-122"/>
            </a:endParaRPr>
          </a:p>
        </p:txBody>
      </p:sp>
      <p:sp>
        <p:nvSpPr>
          <p:cNvPr id="14" name="Text Box 7"/>
          <p:cNvSpPr txBox="1"/>
          <p:nvPr/>
        </p:nvSpPr>
        <p:spPr>
          <a:xfrm>
            <a:off x="1104572" y="259108"/>
            <a:ext cx="10129359" cy="427147"/>
          </a:xfrm>
          <a:prstGeom prst="rect">
            <a:avLst/>
          </a:prstGeom>
          <a:noFill/>
          <a:ln w="9525">
            <a:noFill/>
            <a:miter lim="800000"/>
          </a:ln>
        </p:spPr>
        <p:txBody>
          <a:bodyPr wrap="square" lIns="60960" tIns="30480" rIns="60960" bIns="3048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50340"/>
            <a:r>
              <a:rPr lang="en-US" altLang="zh-CN" sz="2400" b="1" spc="300">
                <a:solidFill>
                  <a:schemeClr val="tx1">
                    <a:lumMod val="75000"/>
                    <a:lumOff val="25000"/>
                  </a:schemeClr>
                </a:solidFill>
                <a:cs typeface="+mn-ea"/>
                <a:sym typeface="+mn-lt"/>
              </a:rPr>
              <a:t>桥梁中的均衡 &gt; 对称均衡</a:t>
            </a:r>
            <a:endParaRPr lang="en-US" altLang="zh-CN" sz="2400" b="1" spc="300">
              <a:solidFill>
                <a:schemeClr val="tx1">
                  <a:lumMod val="75000"/>
                  <a:lumOff val="25000"/>
                </a:schemeClr>
              </a:solidFill>
              <a:cs typeface="+mn-ea"/>
              <a:sym typeface="+mn-lt"/>
            </a:endParaRPr>
          </a:p>
        </p:txBody>
      </p:sp>
      <p:sp>
        <p:nvSpPr>
          <p:cNvPr id="15" name="矩形 4"/>
          <p:cNvSpPr/>
          <p:nvPr/>
        </p:nvSpPr>
        <p:spPr>
          <a:xfrm>
            <a:off x="0" y="246743"/>
            <a:ext cx="551543"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5"/>
          <p:cNvSpPr/>
          <p:nvPr/>
        </p:nvSpPr>
        <p:spPr>
          <a:xfrm>
            <a:off x="646971" y="246743"/>
            <a:ext cx="216630" cy="679729"/>
          </a:xfrm>
          <a:prstGeom prst="rect">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 空心 6"/>
          <p:cNvSpPr/>
          <p:nvPr/>
        </p:nvSpPr>
        <p:spPr>
          <a:xfrm>
            <a:off x="10301733" y="5437125"/>
            <a:ext cx="2841750" cy="2841750"/>
          </a:xfrm>
          <a:prstGeom prst="donut">
            <a:avLst>
              <a:gd name="adj" fmla="val 13411"/>
            </a:avLst>
          </a:prstGeom>
          <a:solidFill>
            <a:srgbClr val="4780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等宽 L"/>
              <a:ea typeface="等线" panose="02010600030101010101" charset="-122"/>
              <a:cs typeface="+mn-cs"/>
            </a:endParaRPr>
          </a:p>
        </p:txBody>
      </p:sp>
    </p:spTree>
  </p:cSld>
  <p:clrMapOvr>
    <a:masterClrMapping/>
  </p:clrMapOvr>
  <p:transition spd="slow">
    <p:fade/>
  </p:transition>
</p:sld>
</file>

<file path=ppt/theme/theme1.xml><?xml version="1.0" encoding="utf-8"?>
<a:theme xmlns:a="http://schemas.openxmlformats.org/drawingml/2006/main" name="果果圈模板www.ggq.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2396</Words>
  <Application>WPS 演示</Application>
  <PresentationFormat>宽屏</PresentationFormat>
  <Paragraphs>133</Paragraphs>
  <Slides>22</Slides>
  <Notes>1</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22</vt:i4>
      </vt:variant>
    </vt:vector>
  </HeadingPairs>
  <TitlesOfParts>
    <vt:vector size="43" baseType="lpstr">
      <vt:lpstr>Arial</vt:lpstr>
      <vt:lpstr>宋体</vt:lpstr>
      <vt:lpstr>Wingdings</vt:lpstr>
      <vt:lpstr>思源等宽 L</vt:lpstr>
      <vt:lpstr>等线</vt:lpstr>
      <vt:lpstr>站酷小薇LOGO体</vt:lpstr>
      <vt:lpstr>思源黑体 CN Light</vt:lpstr>
      <vt:lpstr>Hilda Sonnenschein</vt:lpstr>
      <vt:lpstr>微软雅黑</vt:lpstr>
      <vt:lpstr>Segoe UI Light</vt:lpstr>
      <vt:lpstr>思源黑体 CN Heavy</vt:lpstr>
      <vt:lpstr>思源黑体 CN Light</vt:lpstr>
      <vt:lpstr>苹方 常规</vt:lpstr>
      <vt:lpstr>Arial Unicode MS</vt:lpstr>
      <vt:lpstr>等线 Light</vt:lpstr>
      <vt:lpstr>阿里巴巴普惠体 L</vt:lpstr>
      <vt:lpstr>Calibri</vt:lpstr>
      <vt:lpstr>Arial</vt:lpstr>
      <vt:lpstr>微软雅黑 Light</vt:lpstr>
      <vt:lpstr>黑体</vt:lpstr>
      <vt:lpstr>果果圈模板www.ggq.com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 JP</dc:creator>
  <cp:lastModifiedBy>一颗苹果</cp:lastModifiedBy>
  <cp:revision>29</cp:revision>
  <dcterms:created xsi:type="dcterms:W3CDTF">2021-01-15T08:42:00Z</dcterms:created>
  <dcterms:modified xsi:type="dcterms:W3CDTF">2021-09-26T02:37:16Z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6DA1B227E97740CFB52043D837183B60</vt:lpwstr>
  </property>
  <property fmtid="{D5CDD505-2E9C-101B-9397-08002B2CF9AE}" pid="3" name="KSOProductBuildVer">
    <vt:lpwstr>2052-11.1.0.10463</vt:lpwstr>
  </property>
</Properties>
</file>