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92" r:id="rId5"/>
    <p:sldId id="261" r:id="rId6"/>
    <p:sldId id="257" r:id="rId7"/>
    <p:sldId id="274" r:id="rId8"/>
    <p:sldId id="277" r:id="rId9"/>
    <p:sldId id="282" r:id="rId10"/>
    <p:sldId id="273" r:id="rId11"/>
    <p:sldId id="270" r:id="rId12"/>
    <p:sldId id="276" r:id="rId13"/>
    <p:sldId id="258" r:id="rId14"/>
    <p:sldId id="262" r:id="rId15"/>
    <p:sldId id="283" r:id="rId16"/>
    <p:sldId id="264" r:id="rId17"/>
    <p:sldId id="269" r:id="rId18"/>
    <p:sldId id="284" r:id="rId19"/>
    <p:sldId id="259" r:id="rId20"/>
    <p:sldId id="267" r:id="rId21"/>
    <p:sldId id="287" r:id="rId22"/>
    <p:sldId id="260" r:id="rId23"/>
    <p:sldId id="266" r:id="rId24"/>
    <p:sldId id="268" r:id="rId25"/>
    <p:sldId id="272" r:id="rId26"/>
    <p:sldId id="285" r:id="rId27"/>
    <p:sldId id="288" r:id="rId28"/>
    <p:sldId id="28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6C49"/>
    <a:srgbClr val="BFB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808E3-4C47-444A-BFF9-8A8A8FD710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0C5D-CF40-468F-B249-73465EC44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0C5D-CF40-468F-B249-73465EC44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0C010-9B24-4048-8507-F0CF957463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B2EA2-4CD0-4BE5-9BF8-E30A71940D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E0C5D-CF40-468F-B249-73465EC44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10095-A3C7-4C74-B7FA-9BC985C9CD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1E931-ABF9-4FF3-9B7A-84C3CA1EC5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AD9BC-2651-4251-9678-AB41BEE4A9A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32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4.png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44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6" Type="http://schemas.openxmlformats.org/officeDocument/2006/relationships/tags" Target="../tags/tag11.xml"/><Relationship Id="rId5" Type="http://schemas.openxmlformats.org/officeDocument/2006/relationships/image" Target="../media/image46.jpeg"/><Relationship Id="rId4" Type="http://schemas.openxmlformats.org/officeDocument/2006/relationships/tags" Target="../tags/tag10.xml"/><Relationship Id="rId3" Type="http://schemas.openxmlformats.org/officeDocument/2006/relationships/image" Target="../media/image45.jpeg"/><Relationship Id="rId2" Type="http://schemas.openxmlformats.org/officeDocument/2006/relationships/tags" Target="../tags/tag9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48.png"/><Relationship Id="rId2" Type="http://schemas.openxmlformats.org/officeDocument/2006/relationships/tags" Target="../tags/tag12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49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20.png"/><Relationship Id="rId2" Type="http://schemas.openxmlformats.org/officeDocument/2006/relationships/image" Target="../media/image52.png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49669" y="556557"/>
            <a:ext cx="1292662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国潮风</a:t>
            </a:r>
            <a:endParaRPr lang="zh-CN" altLang="en-US" sz="7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pic>
        <p:nvPicPr>
          <p:cNvPr id="8" name="5c3c39a3ede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9284" y="7239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t="20666" r="8501" b="9555"/>
          <a:stretch>
            <a:fillRect/>
          </a:stretch>
        </p:blipFill>
        <p:spPr>
          <a:xfrm>
            <a:off x="0" y="1767840"/>
            <a:ext cx="7940040" cy="4785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31" y="2072641"/>
            <a:ext cx="2527722" cy="4785359"/>
          </a:xfrm>
          <a:prstGeom prst="rect">
            <a:avLst/>
          </a:prstGeom>
        </p:spPr>
      </p:pic>
      <p:pic>
        <p:nvPicPr>
          <p:cNvPr id="8" name="图片 7" descr="图片包含 动物, 鸟, 异形虫族&#10;&#10;已生成极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19556" r="23895" b="40222"/>
          <a:stretch>
            <a:fillRect/>
          </a:stretch>
        </p:blipFill>
        <p:spPr>
          <a:xfrm>
            <a:off x="2069393" y="2651760"/>
            <a:ext cx="769999" cy="8991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50065" y="1891223"/>
            <a:ext cx="553998" cy="19005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608965"/>
            <a:r>
              <a:rPr lang="zh-CN" altLang="en-US" sz="2400" b="1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</a:rPr>
              <a:t>输入标题文字</a:t>
            </a:r>
            <a:endParaRPr lang="zh-CN" altLang="en-US" sz="2400" b="1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</a:endParaRPr>
          </a:p>
        </p:txBody>
      </p:sp>
      <p:sp>
        <p:nvSpPr>
          <p:cNvPr id="11" name="TextBox 35"/>
          <p:cNvSpPr txBox="1"/>
          <p:nvPr/>
        </p:nvSpPr>
        <p:spPr>
          <a:xfrm>
            <a:off x="8665939" y="1833142"/>
            <a:ext cx="800091" cy="3329904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marL="0" lvl="1" defTabSz="608965">
              <a:lnSpc>
                <a:spcPct val="15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</a:rPr>
              <a:t>单击此处添加本章节的简要内容。本模板单击此处添加本章节的简要内容。本模板</a:t>
            </a:r>
            <a:endParaRPr lang="zh-CN" altLang="en-US" sz="1335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8491355" y="1927552"/>
            <a:ext cx="0" cy="2301339"/>
          </a:xfrm>
          <a:prstGeom prst="line">
            <a:avLst/>
          </a:prstGeom>
          <a:ln>
            <a:solidFill>
              <a:srgbClr val="F9C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1230" y="0"/>
            <a:ext cx="2114037" cy="25321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07" y="3706756"/>
            <a:ext cx="1314877" cy="12849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54" y="2098119"/>
            <a:ext cx="1756705" cy="171665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6" y="1526835"/>
            <a:ext cx="1208755" cy="11811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85" y="3396404"/>
            <a:ext cx="929709" cy="90851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62" y="4239290"/>
            <a:ext cx="1314877" cy="12849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71" y="5759745"/>
            <a:ext cx="713195" cy="696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58559"/>
          </a:xfrm>
          <a:prstGeom prst="rect">
            <a:avLst/>
          </a:prstGeom>
        </p:spPr>
      </p:pic>
      <p:sp>
        <p:nvSpPr>
          <p:cNvPr id="4" name="PA_库_文本框 14"/>
          <p:cNvSpPr txBox="1"/>
          <p:nvPr>
            <p:custDataLst>
              <p:tags r:id="rId3"/>
            </p:custDataLst>
          </p:nvPr>
        </p:nvSpPr>
        <p:spPr>
          <a:xfrm>
            <a:off x="4727676" y="476843"/>
            <a:ext cx="273664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9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贰</a:t>
            </a:r>
            <a:endParaRPr lang="zh-CN" altLang="en-US" sz="199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366487" y="906955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传统文化</a:t>
            </a:r>
            <a:endParaRPr lang="zh-CN" altLang="en-US" sz="44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5400000">
            <a:off x="-294510" y="814621"/>
            <a:ext cx="21621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Neutral</a:t>
            </a:r>
            <a:endParaRPr lang="en-US" altLang="zh-CN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         Oriental</a:t>
            </a:r>
            <a:endParaRPr lang="zh-CN" altLang="en-US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</p:txBody>
      </p:sp>
      <p:sp>
        <p:nvSpPr>
          <p:cNvPr id="7" name="PA_文本框 4"/>
          <p:cNvSpPr txBox="1"/>
          <p:nvPr>
            <p:custDataLst>
              <p:tags r:id="rId4"/>
            </p:custDataLst>
          </p:nvPr>
        </p:nvSpPr>
        <p:spPr>
          <a:xfrm>
            <a:off x="736452" y="1465777"/>
            <a:ext cx="553998" cy="264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Write down The business scope of your</a:t>
            </a:r>
            <a:endParaRPr lang="en-US" altLang="zh-CN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Company here</a:t>
            </a:r>
            <a:endParaRPr lang="zh-CN" altLang="en-US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9625702" y="1988020"/>
            <a:ext cx="66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cxnSp>
        <p:nvCxnSpPr>
          <p:cNvPr id="11" name="直线连接符 14"/>
          <p:cNvCxnSpPr/>
          <p:nvPr/>
        </p:nvCxnSpPr>
        <p:spPr>
          <a:xfrm>
            <a:off x="9063048" y="2083331"/>
            <a:ext cx="0" cy="38902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513570" y="2083331"/>
            <a:ext cx="1431161" cy="38902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55550" y="2141998"/>
            <a:ext cx="438582" cy="29664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</a:t>
            </a:r>
            <a:endParaRPr kumimoji="1" lang="zh-CN" altLang="en-US" sz="11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29" y="3972878"/>
            <a:ext cx="476390" cy="4907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1" y="4325905"/>
            <a:ext cx="7176304" cy="1565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32" y="1773412"/>
            <a:ext cx="5688093" cy="370361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42" y="1663203"/>
            <a:ext cx="5614996" cy="365602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01180" y="1663203"/>
            <a:ext cx="66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cxnSp>
        <p:nvCxnSpPr>
          <p:cNvPr id="6" name="直线连接符 14"/>
          <p:cNvCxnSpPr/>
          <p:nvPr/>
        </p:nvCxnSpPr>
        <p:spPr>
          <a:xfrm>
            <a:off x="3838526" y="1758514"/>
            <a:ext cx="0" cy="38902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289048" y="1758514"/>
            <a:ext cx="1431161" cy="37551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31028" y="1817181"/>
            <a:ext cx="438582" cy="29664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</a:t>
            </a:r>
            <a:endParaRPr kumimoji="1" lang="zh-CN" altLang="en-US" sz="11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07" y="3648061"/>
            <a:ext cx="476390" cy="4907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" y="4711830"/>
            <a:ext cx="2016236" cy="201623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408788" y="1600200"/>
            <a:ext cx="1173452" cy="2635204"/>
            <a:chOff x="7673262" y="168935"/>
            <a:chExt cx="1173452" cy="2635204"/>
          </a:xfrm>
        </p:grpSpPr>
        <p:sp>
          <p:nvSpPr>
            <p:cNvPr id="5" name="弧形 4"/>
            <p:cNvSpPr/>
            <p:nvPr/>
          </p:nvSpPr>
          <p:spPr>
            <a:xfrm rot="1170049">
              <a:off x="7673262" y="1895473"/>
              <a:ext cx="908666" cy="908666"/>
            </a:xfrm>
            <a:prstGeom prst="arc">
              <a:avLst>
                <a:gd name="adj1" fmla="val 16200000"/>
                <a:gd name="adj2" fmla="val 1282254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831051" y="168935"/>
              <a:ext cx="1015663" cy="252475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5400" dirty="0">
                  <a:solidFill>
                    <a:schemeClr val="bg1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方正清刻本悦宋简体" panose="02000000000000000000" charset="-122"/>
                </a:rPr>
                <a:t>东方韵</a:t>
              </a:r>
              <a:endParaRPr kumimoji="1" lang="zh-CN" altLang="en-US" sz="54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165076" y="1754336"/>
            <a:ext cx="1154162" cy="3349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sz="14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1394018"/>
            <a:ext cx="1456849" cy="297074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9" y="1852368"/>
            <a:ext cx="5560468" cy="36205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92" y="2195262"/>
            <a:ext cx="2170663" cy="333374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60" y="4065648"/>
            <a:ext cx="1746285" cy="174628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68596" y="1891706"/>
            <a:ext cx="1978704" cy="3920227"/>
            <a:chOff x="8611847" y="1262743"/>
            <a:chExt cx="1978704" cy="4542746"/>
          </a:xfrm>
        </p:grpSpPr>
        <p:sp>
          <p:nvSpPr>
            <p:cNvPr id="4" name="矩形 2"/>
            <p:cNvSpPr/>
            <p:nvPr/>
          </p:nvSpPr>
          <p:spPr>
            <a:xfrm>
              <a:off x="8614228" y="1262743"/>
              <a:ext cx="1973943" cy="4542746"/>
            </a:xfrm>
            <a:custGeom>
              <a:avLst/>
              <a:gdLst>
                <a:gd name="connsiteX0" fmla="*/ 0 w 1973943"/>
                <a:gd name="connsiteY0" fmla="*/ 0 h 4542746"/>
                <a:gd name="connsiteX1" fmla="*/ 1973943 w 1973943"/>
                <a:gd name="connsiteY1" fmla="*/ 0 h 4542746"/>
                <a:gd name="connsiteX2" fmla="*/ 1973943 w 1973943"/>
                <a:gd name="connsiteY2" fmla="*/ 4542746 h 4542746"/>
                <a:gd name="connsiteX3" fmla="*/ 0 w 1973943"/>
                <a:gd name="connsiteY3" fmla="*/ 4542746 h 4542746"/>
                <a:gd name="connsiteX4" fmla="*/ 0 w 1973943"/>
                <a:gd name="connsiteY4" fmla="*/ 0 h 4542746"/>
                <a:gd name="connsiteX0-1" fmla="*/ 0 w 1973943"/>
                <a:gd name="connsiteY0-2" fmla="*/ 14513 h 4557259"/>
                <a:gd name="connsiteX1-3" fmla="*/ 1175658 w 1973943"/>
                <a:gd name="connsiteY1-4" fmla="*/ 0 h 4557259"/>
                <a:gd name="connsiteX2-5" fmla="*/ 1973943 w 1973943"/>
                <a:gd name="connsiteY2-6" fmla="*/ 14513 h 4557259"/>
                <a:gd name="connsiteX3-7" fmla="*/ 1973943 w 1973943"/>
                <a:gd name="connsiteY3-8" fmla="*/ 4557259 h 4557259"/>
                <a:gd name="connsiteX4-9" fmla="*/ 0 w 1973943"/>
                <a:gd name="connsiteY4-10" fmla="*/ 4557259 h 4557259"/>
                <a:gd name="connsiteX5" fmla="*/ 0 w 1973943"/>
                <a:gd name="connsiteY5" fmla="*/ 14513 h 4557259"/>
                <a:gd name="connsiteX0-11" fmla="*/ 1175658 w 1973943"/>
                <a:gd name="connsiteY0-12" fmla="*/ 0 h 4557259"/>
                <a:gd name="connsiteX1-13" fmla="*/ 1973943 w 1973943"/>
                <a:gd name="connsiteY1-14" fmla="*/ 14513 h 4557259"/>
                <a:gd name="connsiteX2-15" fmla="*/ 1973943 w 1973943"/>
                <a:gd name="connsiteY2-16" fmla="*/ 4557259 h 4557259"/>
                <a:gd name="connsiteX3-17" fmla="*/ 0 w 1973943"/>
                <a:gd name="connsiteY3-18" fmla="*/ 4557259 h 4557259"/>
                <a:gd name="connsiteX4-19" fmla="*/ 0 w 1973943"/>
                <a:gd name="connsiteY4-20" fmla="*/ 14513 h 4557259"/>
                <a:gd name="connsiteX5-21" fmla="*/ 1267098 w 1973943"/>
                <a:gd name="connsiteY5-22" fmla="*/ 91440 h 4557259"/>
                <a:gd name="connsiteX0-23" fmla="*/ 1175658 w 1973943"/>
                <a:gd name="connsiteY0-24" fmla="*/ 0 h 4557259"/>
                <a:gd name="connsiteX1-25" fmla="*/ 1973943 w 1973943"/>
                <a:gd name="connsiteY1-26" fmla="*/ 14513 h 4557259"/>
                <a:gd name="connsiteX2-27" fmla="*/ 1973943 w 1973943"/>
                <a:gd name="connsiteY2-28" fmla="*/ 4557259 h 4557259"/>
                <a:gd name="connsiteX3-29" fmla="*/ 0 w 1973943"/>
                <a:gd name="connsiteY3-30" fmla="*/ 4557259 h 4557259"/>
                <a:gd name="connsiteX4-31" fmla="*/ 0 w 1973943"/>
                <a:gd name="connsiteY4-32" fmla="*/ 14513 h 4557259"/>
                <a:gd name="connsiteX5-33" fmla="*/ 251098 w 1973943"/>
                <a:gd name="connsiteY5-34" fmla="*/ 4355 h 4557259"/>
                <a:gd name="connsiteX0-35" fmla="*/ 1712687 w 1973943"/>
                <a:gd name="connsiteY0-36" fmla="*/ 0 h 4557259"/>
                <a:gd name="connsiteX1-37" fmla="*/ 1973943 w 1973943"/>
                <a:gd name="connsiteY1-38" fmla="*/ 14513 h 4557259"/>
                <a:gd name="connsiteX2-39" fmla="*/ 1973943 w 1973943"/>
                <a:gd name="connsiteY2-40" fmla="*/ 4557259 h 4557259"/>
                <a:gd name="connsiteX3-41" fmla="*/ 0 w 1973943"/>
                <a:gd name="connsiteY3-42" fmla="*/ 4557259 h 4557259"/>
                <a:gd name="connsiteX4-43" fmla="*/ 0 w 1973943"/>
                <a:gd name="connsiteY4-44" fmla="*/ 14513 h 4557259"/>
                <a:gd name="connsiteX5-45" fmla="*/ 251098 w 1973943"/>
                <a:gd name="connsiteY5-46" fmla="*/ 4355 h 4557259"/>
                <a:gd name="connsiteX0-47" fmla="*/ 1719037 w 1973943"/>
                <a:gd name="connsiteY0-48" fmla="*/ 27395 h 4552904"/>
                <a:gd name="connsiteX1-49" fmla="*/ 1973943 w 1973943"/>
                <a:gd name="connsiteY1-50" fmla="*/ 10158 h 4552904"/>
                <a:gd name="connsiteX2-51" fmla="*/ 1973943 w 1973943"/>
                <a:gd name="connsiteY2-52" fmla="*/ 4552904 h 4552904"/>
                <a:gd name="connsiteX3-53" fmla="*/ 0 w 1973943"/>
                <a:gd name="connsiteY3-54" fmla="*/ 4552904 h 4552904"/>
                <a:gd name="connsiteX4-55" fmla="*/ 0 w 1973943"/>
                <a:gd name="connsiteY4-56" fmla="*/ 10158 h 4552904"/>
                <a:gd name="connsiteX5-57" fmla="*/ 251098 w 1973943"/>
                <a:gd name="connsiteY5-58" fmla="*/ 0 h 4552904"/>
                <a:gd name="connsiteX0-59" fmla="*/ 1719037 w 1973943"/>
                <a:gd name="connsiteY0-60" fmla="*/ 8345 h 4552904"/>
                <a:gd name="connsiteX1-61" fmla="*/ 1973943 w 1973943"/>
                <a:gd name="connsiteY1-62" fmla="*/ 10158 h 4552904"/>
                <a:gd name="connsiteX2-63" fmla="*/ 1973943 w 1973943"/>
                <a:gd name="connsiteY2-64" fmla="*/ 4552904 h 4552904"/>
                <a:gd name="connsiteX3-65" fmla="*/ 0 w 1973943"/>
                <a:gd name="connsiteY3-66" fmla="*/ 4552904 h 4552904"/>
                <a:gd name="connsiteX4-67" fmla="*/ 0 w 1973943"/>
                <a:gd name="connsiteY4-68" fmla="*/ 10158 h 4552904"/>
                <a:gd name="connsiteX5-69" fmla="*/ 251098 w 1973943"/>
                <a:gd name="connsiteY5-70" fmla="*/ 0 h 4552904"/>
                <a:gd name="connsiteX0-71" fmla="*/ 1719037 w 1973943"/>
                <a:gd name="connsiteY0-72" fmla="*/ 0 h 4544559"/>
                <a:gd name="connsiteX1-73" fmla="*/ 1973943 w 1973943"/>
                <a:gd name="connsiteY1-74" fmla="*/ 1813 h 4544559"/>
                <a:gd name="connsiteX2-75" fmla="*/ 1973943 w 1973943"/>
                <a:gd name="connsiteY2-76" fmla="*/ 4544559 h 4544559"/>
                <a:gd name="connsiteX3-77" fmla="*/ 0 w 1973943"/>
                <a:gd name="connsiteY3-78" fmla="*/ 4544559 h 4544559"/>
                <a:gd name="connsiteX4-79" fmla="*/ 0 w 1973943"/>
                <a:gd name="connsiteY4-80" fmla="*/ 1813 h 4544559"/>
                <a:gd name="connsiteX5-81" fmla="*/ 238398 w 1973943"/>
                <a:gd name="connsiteY5-82" fmla="*/ 4355 h 4544559"/>
                <a:gd name="connsiteX0-83" fmla="*/ 1719037 w 1973943"/>
                <a:gd name="connsiteY0-84" fmla="*/ 1995 h 4546554"/>
                <a:gd name="connsiteX1-85" fmla="*/ 1973943 w 1973943"/>
                <a:gd name="connsiteY1-86" fmla="*/ 3808 h 4546554"/>
                <a:gd name="connsiteX2-87" fmla="*/ 1973943 w 1973943"/>
                <a:gd name="connsiteY2-88" fmla="*/ 4546554 h 4546554"/>
                <a:gd name="connsiteX3-89" fmla="*/ 0 w 1973943"/>
                <a:gd name="connsiteY3-90" fmla="*/ 4546554 h 4546554"/>
                <a:gd name="connsiteX4-91" fmla="*/ 0 w 1973943"/>
                <a:gd name="connsiteY4-92" fmla="*/ 3808 h 4546554"/>
                <a:gd name="connsiteX5-93" fmla="*/ 244748 w 1973943"/>
                <a:gd name="connsiteY5-94" fmla="*/ 0 h 4546554"/>
                <a:gd name="connsiteX0-95" fmla="*/ 1719037 w 1973943"/>
                <a:gd name="connsiteY0-96" fmla="*/ 0 h 4544559"/>
                <a:gd name="connsiteX1-97" fmla="*/ 1973943 w 1973943"/>
                <a:gd name="connsiteY1-98" fmla="*/ 1813 h 4544559"/>
                <a:gd name="connsiteX2-99" fmla="*/ 1973943 w 1973943"/>
                <a:gd name="connsiteY2-100" fmla="*/ 4544559 h 4544559"/>
                <a:gd name="connsiteX3-101" fmla="*/ 0 w 1973943"/>
                <a:gd name="connsiteY3-102" fmla="*/ 4544559 h 4544559"/>
                <a:gd name="connsiteX4-103" fmla="*/ 0 w 1973943"/>
                <a:gd name="connsiteY4-104" fmla="*/ 1813 h 4544559"/>
                <a:gd name="connsiteX5-105" fmla="*/ 244748 w 1973943"/>
                <a:gd name="connsiteY5-106" fmla="*/ 387 h 4544559"/>
                <a:gd name="connsiteX0-107" fmla="*/ 1719037 w 1973943"/>
                <a:gd name="connsiteY0-108" fmla="*/ 0 h 4544559"/>
                <a:gd name="connsiteX1-109" fmla="*/ 1973943 w 1973943"/>
                <a:gd name="connsiteY1-110" fmla="*/ 1813 h 4544559"/>
                <a:gd name="connsiteX2-111" fmla="*/ 1973943 w 1973943"/>
                <a:gd name="connsiteY2-112" fmla="*/ 4544559 h 4544559"/>
                <a:gd name="connsiteX3-113" fmla="*/ 0 w 1973943"/>
                <a:gd name="connsiteY3-114" fmla="*/ 4544559 h 4544559"/>
                <a:gd name="connsiteX4-115" fmla="*/ 0 w 1973943"/>
                <a:gd name="connsiteY4-116" fmla="*/ 1813 h 4544559"/>
                <a:gd name="connsiteX0-117" fmla="*/ 1973943 w 1973943"/>
                <a:gd name="connsiteY0-118" fmla="*/ 0 h 4542746"/>
                <a:gd name="connsiteX1-119" fmla="*/ 1973943 w 1973943"/>
                <a:gd name="connsiteY1-120" fmla="*/ 4542746 h 4542746"/>
                <a:gd name="connsiteX2-121" fmla="*/ 0 w 1973943"/>
                <a:gd name="connsiteY2-122" fmla="*/ 4542746 h 4542746"/>
                <a:gd name="connsiteX3-123" fmla="*/ 0 w 1973943"/>
                <a:gd name="connsiteY3-124" fmla="*/ 0 h 454274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973943" h="4542746">
                  <a:moveTo>
                    <a:pt x="1973943" y="0"/>
                  </a:moveTo>
                  <a:lnTo>
                    <a:pt x="1973943" y="4542746"/>
                  </a:lnTo>
                  <a:lnTo>
                    <a:pt x="0" y="4542746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ABD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书体坊郭小语钢笔楷体" panose="02010601030101010101" pitchFamily="2" charset="-122"/>
                <a:ea typeface="书体坊郭小语钢笔楷体" panose="02010601030101010101" pitchFamily="2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8611847" y="1262743"/>
              <a:ext cx="329747" cy="0"/>
            </a:xfrm>
            <a:prstGeom prst="line">
              <a:avLst/>
            </a:prstGeom>
            <a:ln>
              <a:solidFill>
                <a:srgbClr val="FAB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260804" y="1262743"/>
              <a:ext cx="329747" cy="0"/>
            </a:xfrm>
            <a:prstGeom prst="line">
              <a:avLst/>
            </a:prstGeom>
            <a:ln>
              <a:solidFill>
                <a:srgbClr val="FAB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3513741" y="2884277"/>
            <a:ext cx="68467" cy="48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书体坊郭小语钢笔楷体" panose="02010601030101010101" pitchFamily="2" charset="-122"/>
              <a:ea typeface="书体坊郭小语钢笔楷体" panose="02010601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35007" y="2155905"/>
            <a:ext cx="66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66" y="4197432"/>
            <a:ext cx="476390" cy="490735"/>
          </a:xfrm>
          <a:prstGeom prst="rect">
            <a:avLst/>
          </a:prstGeom>
        </p:spPr>
      </p:pic>
      <p:pic>
        <p:nvPicPr>
          <p:cNvPr id="24" name="图片 23" descr="图片包含 猫&#10;&#10;已生成极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2" b="12142"/>
          <a:stretch>
            <a:fillRect/>
          </a:stretch>
        </p:blipFill>
        <p:spPr>
          <a:xfrm flipH="1">
            <a:off x="2645287" y="2800243"/>
            <a:ext cx="2440270" cy="952498"/>
          </a:xfrm>
          <a:prstGeom prst="rect">
            <a:avLst/>
          </a:prstGeom>
        </p:spPr>
      </p:pic>
      <p:cxnSp>
        <p:nvCxnSpPr>
          <p:cNvPr id="25" name="直线连接符 14"/>
          <p:cNvCxnSpPr/>
          <p:nvPr/>
        </p:nvCxnSpPr>
        <p:spPr>
          <a:xfrm>
            <a:off x="8398251" y="1921722"/>
            <a:ext cx="0" cy="38902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848773" y="1921722"/>
            <a:ext cx="1431161" cy="38902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cxnSp>
        <p:nvCxnSpPr>
          <p:cNvPr id="27" name="直线连接符 14"/>
          <p:cNvCxnSpPr/>
          <p:nvPr/>
        </p:nvCxnSpPr>
        <p:spPr>
          <a:xfrm>
            <a:off x="11064748" y="1921722"/>
            <a:ext cx="0" cy="38902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515270" y="1921722"/>
            <a:ext cx="1431161" cy="38902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3"/>
          <p:cNvGrpSpPr/>
          <p:nvPr/>
        </p:nvGrpSpPr>
        <p:grpSpPr bwMode="auto">
          <a:xfrm>
            <a:off x="2488597" y="2663043"/>
            <a:ext cx="977900" cy="954627"/>
            <a:chOff x="2879678" y="2429301"/>
            <a:chExt cx="1440000" cy="1440000"/>
          </a:xfrm>
        </p:grpSpPr>
        <p:sp>
          <p:nvSpPr>
            <p:cNvPr id="24" name="矩形 23"/>
            <p:cNvSpPr/>
            <p:nvPr/>
          </p:nvSpPr>
          <p:spPr>
            <a:xfrm>
              <a:off x="2879678" y="2430116"/>
              <a:ext cx="1440000" cy="14391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3599678" y="2430116"/>
              <a:ext cx="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2879678" y="3150905"/>
              <a:ext cx="1425974" cy="478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19"/>
          <p:cNvSpPr txBox="1">
            <a:spLocks noChangeArrowheads="1"/>
          </p:cNvSpPr>
          <p:nvPr/>
        </p:nvSpPr>
        <p:spPr bwMode="auto">
          <a:xfrm>
            <a:off x="2519574" y="2673015"/>
            <a:ext cx="645415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9C270"/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</a:rPr>
              <a:t>东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9C270"/>
              </a:solid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grpSp>
        <p:nvGrpSpPr>
          <p:cNvPr id="30" name="组合 22"/>
          <p:cNvGrpSpPr/>
          <p:nvPr/>
        </p:nvGrpSpPr>
        <p:grpSpPr bwMode="auto">
          <a:xfrm>
            <a:off x="3808111" y="2673015"/>
            <a:ext cx="977900" cy="954628"/>
            <a:chOff x="2879678" y="2429301"/>
            <a:chExt cx="1440000" cy="1440000"/>
          </a:xfrm>
        </p:grpSpPr>
        <p:sp>
          <p:nvSpPr>
            <p:cNvPr id="31" name="矩形 30"/>
            <p:cNvSpPr/>
            <p:nvPr/>
          </p:nvSpPr>
          <p:spPr>
            <a:xfrm>
              <a:off x="2879678" y="2430116"/>
              <a:ext cx="1440000" cy="14391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599678" y="2430116"/>
              <a:ext cx="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2879678" y="3150906"/>
              <a:ext cx="1425974" cy="478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23"/>
          <p:cNvSpPr txBox="1">
            <a:spLocks noChangeArrowheads="1"/>
          </p:cNvSpPr>
          <p:nvPr/>
        </p:nvSpPr>
        <p:spPr bwMode="auto">
          <a:xfrm>
            <a:off x="3824171" y="2708414"/>
            <a:ext cx="645415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srgbClr val="F9C27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方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9C270"/>
              </a:solid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grpSp>
        <p:nvGrpSpPr>
          <p:cNvPr id="37" name="组合 30"/>
          <p:cNvGrpSpPr/>
          <p:nvPr/>
        </p:nvGrpSpPr>
        <p:grpSpPr bwMode="auto">
          <a:xfrm>
            <a:off x="5118100" y="2663043"/>
            <a:ext cx="977900" cy="954627"/>
            <a:chOff x="2879678" y="2429301"/>
            <a:chExt cx="1440000" cy="1440000"/>
          </a:xfrm>
        </p:grpSpPr>
        <p:sp>
          <p:nvSpPr>
            <p:cNvPr id="38" name="矩形 37"/>
            <p:cNvSpPr/>
            <p:nvPr/>
          </p:nvSpPr>
          <p:spPr>
            <a:xfrm>
              <a:off x="2879678" y="2430116"/>
              <a:ext cx="1440000" cy="14391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599678" y="2430116"/>
              <a:ext cx="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2879678" y="3150905"/>
              <a:ext cx="1425974" cy="478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31"/>
          <p:cNvSpPr txBox="1">
            <a:spLocks noChangeArrowheads="1"/>
          </p:cNvSpPr>
          <p:nvPr/>
        </p:nvSpPr>
        <p:spPr bwMode="auto">
          <a:xfrm>
            <a:off x="5125023" y="2663583"/>
            <a:ext cx="645415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srgbClr val="F9C270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说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9C270"/>
              </a:solidFill>
              <a:effectLst/>
              <a:uLnTx/>
              <a:uFillTx/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5" r="13689"/>
          <a:stretch>
            <a:fillRect/>
          </a:stretch>
        </p:blipFill>
        <p:spPr>
          <a:xfrm>
            <a:off x="6735285" y="1056607"/>
            <a:ext cx="4362916" cy="4744786"/>
          </a:xfrm>
          <a:prstGeom prst="rect">
            <a:avLst/>
          </a:prstGeom>
        </p:spPr>
      </p:pic>
      <p:pic>
        <p:nvPicPr>
          <p:cNvPr id="49" name="图片 48" descr="图片包含 鲜花, 白色, 餐桌, 室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>
            <a:fillRect/>
          </a:stretch>
        </p:blipFill>
        <p:spPr>
          <a:xfrm>
            <a:off x="0" y="-113487"/>
            <a:ext cx="2187503" cy="253218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"/>
            <a:ext cx="12192000" cy="6858559"/>
          </a:xfrm>
          <a:prstGeom prst="rect">
            <a:avLst/>
          </a:prstGeom>
        </p:spPr>
      </p:pic>
      <p:sp>
        <p:nvSpPr>
          <p:cNvPr id="4" name="PA_库_文本框 14"/>
          <p:cNvSpPr txBox="1"/>
          <p:nvPr>
            <p:custDataLst>
              <p:tags r:id="rId3"/>
            </p:custDataLst>
          </p:nvPr>
        </p:nvSpPr>
        <p:spPr>
          <a:xfrm>
            <a:off x="5118809" y="2512523"/>
            <a:ext cx="19543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叁</a:t>
            </a:r>
            <a:endParaRPr lang="zh-CN" altLang="en-US" sz="13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366487" y="906955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传统文化</a:t>
            </a:r>
            <a:endParaRPr lang="zh-CN" altLang="en-US" sz="44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5400000">
            <a:off x="-294510" y="814621"/>
            <a:ext cx="21621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Neutral</a:t>
            </a:r>
            <a:endParaRPr lang="en-US" altLang="zh-CN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         Oriental</a:t>
            </a:r>
            <a:endParaRPr lang="zh-CN" altLang="en-US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</p:txBody>
      </p:sp>
      <p:sp>
        <p:nvSpPr>
          <p:cNvPr id="7" name="PA_文本框 4"/>
          <p:cNvSpPr txBox="1"/>
          <p:nvPr>
            <p:custDataLst>
              <p:tags r:id="rId4"/>
            </p:custDataLst>
          </p:nvPr>
        </p:nvSpPr>
        <p:spPr>
          <a:xfrm>
            <a:off x="736452" y="1465777"/>
            <a:ext cx="553998" cy="264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Write down The business scope of your</a:t>
            </a:r>
            <a:endParaRPr lang="en-US" altLang="zh-CN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Company here</a:t>
            </a:r>
            <a:endParaRPr lang="zh-CN" altLang="en-US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86" y="1787856"/>
            <a:ext cx="1972642" cy="3029624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86" y="1787856"/>
            <a:ext cx="1972642" cy="3029624"/>
          </a:xfrm>
          <a:prstGeom prst="rect">
            <a:avLst/>
          </a:prstGeom>
        </p:spPr>
      </p:pic>
      <p:pic>
        <p:nvPicPr>
          <p:cNvPr id="7" name="PA_库_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07" y="1787856"/>
            <a:ext cx="1972642" cy="3029624"/>
          </a:xfrm>
          <a:prstGeom prst="rect">
            <a:avLst/>
          </a:prstGeom>
        </p:spPr>
      </p:pic>
      <p:sp>
        <p:nvSpPr>
          <p:cNvPr id="8" name="文本框 7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/>
          <p:cNvSpPr txBox="1"/>
          <p:nvPr/>
        </p:nvSpPr>
        <p:spPr>
          <a:xfrm>
            <a:off x="1037459" y="4672336"/>
            <a:ext cx="2926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896C49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东方韵</a:t>
            </a:r>
            <a:endParaRPr lang="zh-CN" altLang="en-US" sz="4800" dirty="0">
              <a:solidFill>
                <a:srgbClr val="896C49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9" name="文本框 8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/>
          <p:cNvSpPr txBox="1"/>
          <p:nvPr/>
        </p:nvSpPr>
        <p:spPr>
          <a:xfrm>
            <a:off x="4659426" y="4672336"/>
            <a:ext cx="2926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896C49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东方韵</a:t>
            </a:r>
            <a:endParaRPr lang="zh-CN" altLang="en-US" sz="4800" dirty="0">
              <a:solidFill>
                <a:srgbClr val="896C49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10" name="文本框 9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/>
          <p:cNvSpPr txBox="1"/>
          <p:nvPr/>
        </p:nvSpPr>
        <p:spPr>
          <a:xfrm>
            <a:off x="7619237" y="4672335"/>
            <a:ext cx="4369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896C49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东方韵</a:t>
            </a:r>
            <a:endParaRPr lang="zh-CN" altLang="en-US" sz="4800" dirty="0">
              <a:solidFill>
                <a:srgbClr val="896C49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</a:t>
            </a:r>
            <a:endParaRPr lang="zh-CN" altLang="en-US" sz="100"/>
          </a:p>
        </p:txBody>
      </p:sp>
      <p:sp>
        <p:nvSpPr>
          <p:cNvPr id="12" name="文本框 11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41" y="1565223"/>
            <a:ext cx="2078874" cy="3192777"/>
          </a:xfrm>
          <a:prstGeom prst="rect">
            <a:avLst/>
          </a:prstGeom>
        </p:spPr>
      </p:pic>
      <p:pic>
        <p:nvPicPr>
          <p:cNvPr id="5" name="PA_库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16" y="1528711"/>
            <a:ext cx="2078874" cy="3192777"/>
          </a:xfrm>
          <a:prstGeom prst="rect">
            <a:avLst/>
          </a:prstGeom>
        </p:spPr>
      </p:pic>
      <p:pic>
        <p:nvPicPr>
          <p:cNvPr id="7" name="PA_库_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66" y="1565223"/>
            <a:ext cx="2078874" cy="3192777"/>
          </a:xfrm>
          <a:prstGeom prst="rect">
            <a:avLst/>
          </a:prstGeom>
        </p:spPr>
      </p:pic>
      <p:sp>
        <p:nvSpPr>
          <p:cNvPr id="8" name="文本框 7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/>
          <p:cNvSpPr txBox="1"/>
          <p:nvPr/>
        </p:nvSpPr>
        <p:spPr>
          <a:xfrm>
            <a:off x="822817" y="4533186"/>
            <a:ext cx="2964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dobe Garamond Pro" panose="02020502060506020403" pitchFamily="18" charset="0"/>
                <a:cs typeface="Adobe Hebrew" panose="02040503050201020203" pitchFamily="18" charset="-79"/>
              </a:rPr>
              <a:t>White porcelain White porcelain White porcelain White porcelain White porcelain White porcelain</a:t>
            </a:r>
            <a:endParaRPr lang="zh-CN" altLang="en-US" sz="1400" dirty="0">
              <a:solidFill>
                <a:schemeClr val="bg1"/>
              </a:solidFill>
              <a:latin typeface="Adobe Garamond Pro" panose="02020502060506020403" pitchFamily="18" charset="0"/>
              <a:cs typeface="Adobe Hebrew" panose="02040503050201020203" pitchFamily="18" charset="-79"/>
            </a:endParaRPr>
          </a:p>
        </p:txBody>
      </p:sp>
      <p:sp>
        <p:nvSpPr>
          <p:cNvPr id="9" name="文本框 8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/>
          <p:cNvSpPr txBox="1"/>
          <p:nvPr/>
        </p:nvSpPr>
        <p:spPr>
          <a:xfrm>
            <a:off x="4560285" y="4533186"/>
            <a:ext cx="2964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dobe Garamond Pro" panose="02020502060506020403" pitchFamily="18" charset="0"/>
                <a:cs typeface="Adobe Hebrew" panose="02040503050201020203" pitchFamily="18" charset="-79"/>
              </a:rPr>
              <a:t>White porcelain White porcelain White porcelain White porcelain White porcelain White porcelain</a:t>
            </a:r>
            <a:endParaRPr lang="zh-CN" altLang="en-US" sz="1400" dirty="0">
              <a:solidFill>
                <a:schemeClr val="bg1"/>
              </a:solidFill>
              <a:latin typeface="Adobe Garamond Pro" panose="02020502060506020403" pitchFamily="18" charset="0"/>
              <a:cs typeface="Adobe Hebrew" panose="02040503050201020203" pitchFamily="18" charset="-79"/>
            </a:endParaRPr>
          </a:p>
        </p:txBody>
      </p:sp>
      <p:sp>
        <p:nvSpPr>
          <p:cNvPr id="10" name="文本框 9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/>
          <p:cNvSpPr txBox="1"/>
          <p:nvPr/>
        </p:nvSpPr>
        <p:spPr>
          <a:xfrm>
            <a:off x="8429625" y="4533186"/>
            <a:ext cx="2964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dobe Garamond Pro" panose="02020502060506020403" pitchFamily="18" charset="0"/>
                <a:cs typeface="Adobe Hebrew" panose="02040503050201020203" pitchFamily="18" charset="-79"/>
              </a:rPr>
              <a:t>White porcelain White porcelain White porcelain White porcelain White porcelain White porcelain</a:t>
            </a:r>
            <a:endParaRPr lang="zh-CN" altLang="en-US" sz="1400" dirty="0">
              <a:solidFill>
                <a:schemeClr val="bg1"/>
              </a:solidFill>
              <a:latin typeface="Adobe Garamond Pro" panose="02020502060506020403" pitchFamily="18" charset="0"/>
              <a:cs typeface="Adobe Hebrew" panose="02040503050201020203" pitchFamily="18" charset="-79"/>
            </a:endParaRPr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251484716D844CFE5E513FB6F8C32FB83C16EE62017CD29F01C856EED47D81F99256A64C8814C319E115960A954C391EF8AB</a:t>
            </a:r>
            <a:endParaRPr lang="zh-CN" altLang="en-US" sz="100"/>
          </a:p>
        </p:txBody>
      </p:sp>
      <p:sp>
        <p:nvSpPr>
          <p:cNvPr id="12" name="文本框 11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49669" y="556556"/>
            <a:ext cx="1292662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国潮风</a:t>
            </a:r>
            <a:endParaRPr lang="zh-CN" altLang="en-US" sz="7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366487" y="906955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传统文化</a:t>
            </a:r>
            <a:endParaRPr lang="zh-CN" altLang="en-US" sz="44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5400000">
            <a:off x="-294510" y="814621"/>
            <a:ext cx="21621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Neutral</a:t>
            </a:r>
            <a:endParaRPr lang="en-US" altLang="zh-CN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         Oriental</a:t>
            </a:r>
            <a:endParaRPr lang="zh-CN" altLang="en-US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</p:txBody>
      </p:sp>
      <p:sp>
        <p:nvSpPr>
          <p:cNvPr id="7" name="PA_文本框 4"/>
          <p:cNvSpPr txBox="1"/>
          <p:nvPr>
            <p:custDataLst>
              <p:tags r:id="rId2"/>
            </p:custDataLst>
          </p:nvPr>
        </p:nvSpPr>
        <p:spPr>
          <a:xfrm>
            <a:off x="11298303" y="2512524"/>
            <a:ext cx="553998" cy="264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Write down The business scope of your</a:t>
            </a:r>
            <a:endParaRPr lang="en-US" altLang="zh-CN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Company here</a:t>
            </a:r>
            <a:endParaRPr lang="zh-CN" altLang="en-US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" y="0"/>
            <a:ext cx="12191502" cy="6858278"/>
          </a:xfrm>
          <a:prstGeom prst="rect">
            <a:avLst/>
          </a:prstGeom>
        </p:spPr>
      </p:pic>
      <p:sp>
        <p:nvSpPr>
          <p:cNvPr id="4" name="PA_库_文本框 14"/>
          <p:cNvSpPr txBox="1"/>
          <p:nvPr>
            <p:custDataLst>
              <p:tags r:id="rId3"/>
            </p:custDataLst>
          </p:nvPr>
        </p:nvSpPr>
        <p:spPr>
          <a:xfrm>
            <a:off x="4727676" y="1465777"/>
            <a:ext cx="273664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9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肆</a:t>
            </a:r>
            <a:endParaRPr lang="zh-CN" altLang="en-US" sz="199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366487" y="906955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传统文化</a:t>
            </a:r>
            <a:endParaRPr lang="zh-CN" altLang="en-US" sz="44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5400000">
            <a:off x="-294510" y="814621"/>
            <a:ext cx="21621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896C49"/>
                </a:solidFill>
                <a:latin typeface="Adobe Garamond Pro" panose="02020502060506020403" pitchFamily="18" charset="0"/>
              </a:rPr>
              <a:t>Neutral</a:t>
            </a:r>
            <a:endParaRPr lang="en-US" altLang="zh-CN" sz="2800" dirty="0">
              <a:solidFill>
                <a:srgbClr val="896C49"/>
              </a:solidFill>
              <a:latin typeface="Adobe Garamond Pro" panose="02020502060506020403" pitchFamily="18" charset="0"/>
            </a:endParaRPr>
          </a:p>
          <a:p>
            <a:r>
              <a:rPr lang="en-US" altLang="zh-CN" sz="2800" dirty="0">
                <a:solidFill>
                  <a:srgbClr val="896C49"/>
                </a:solidFill>
                <a:latin typeface="Adobe Garamond Pro" panose="02020502060506020403" pitchFamily="18" charset="0"/>
              </a:rPr>
              <a:t>         Oriental</a:t>
            </a:r>
            <a:endParaRPr lang="zh-CN" altLang="en-US" sz="2800" dirty="0">
              <a:solidFill>
                <a:srgbClr val="896C49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7" name="PA_文本框 4"/>
          <p:cNvSpPr txBox="1"/>
          <p:nvPr>
            <p:custDataLst>
              <p:tags r:id="rId4"/>
            </p:custDataLst>
          </p:nvPr>
        </p:nvSpPr>
        <p:spPr>
          <a:xfrm>
            <a:off x="736452" y="1465777"/>
            <a:ext cx="553998" cy="264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solidFill>
                  <a:srgbClr val="896C49"/>
                </a:soli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Write down The business scope of your</a:t>
            </a:r>
            <a:endParaRPr lang="en-US" altLang="zh-CN" sz="1200" dirty="0">
              <a:solidFill>
                <a:srgbClr val="896C49"/>
              </a:soli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  <a:p>
            <a:r>
              <a:rPr lang="en-US" altLang="zh-CN" sz="1200" dirty="0">
                <a:solidFill>
                  <a:srgbClr val="896C49"/>
                </a:soli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Company here</a:t>
            </a:r>
            <a:endParaRPr lang="zh-CN" altLang="en-US" sz="1200" dirty="0">
              <a:solidFill>
                <a:srgbClr val="896C49"/>
              </a:soli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12353" r="6144" b="44655"/>
          <a:stretch>
            <a:fillRect/>
          </a:stretch>
        </p:blipFill>
        <p:spPr>
          <a:xfrm>
            <a:off x="356111" y="1854105"/>
            <a:ext cx="6127350" cy="30033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83461" y="2106585"/>
            <a:ext cx="493374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83462" y="2943797"/>
            <a:ext cx="4789590" cy="11437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温文儒雅，有文化，有气质，功能和风格设计上以女业主的喜好为主，在很多的细节处理上都结合了器说和现代元素进行巧妙融合，达到简洁清秀又不失器说的传统韵味。</a:t>
            </a:r>
            <a:endParaRPr kumimoji="1" lang="zh-CN" altLang="en-US" sz="1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4" y="5033617"/>
            <a:ext cx="5468471" cy="182438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808417" y="1531960"/>
            <a:ext cx="1015663" cy="3872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54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东方韵</a:t>
            </a:r>
            <a:endParaRPr kumimoji="1" lang="zh-CN" altLang="en-US" sz="54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80" y="4098933"/>
            <a:ext cx="433295" cy="994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824080" y="1531960"/>
            <a:ext cx="430887" cy="145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东方韵</a:t>
            </a:r>
            <a:endParaRPr kumimoji="1" lang="zh-CN" altLang="en-US" sz="16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33511" y="1278609"/>
            <a:ext cx="5247775" cy="52477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79982" y="3914529"/>
            <a:ext cx="5166802" cy="11437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温文儒雅，有文化，有气质，功能和风格设计上以女业主的喜好为主，在很多的细节处理上都结合了器说和现代元素进行巧妙融合，达到简洁清秀又不失器说的传统韵味。</a:t>
            </a:r>
            <a:endParaRPr kumimoji="1" lang="zh-CN" altLang="en-US" sz="1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54775" r="6144" b="3807"/>
          <a:stretch>
            <a:fillRect/>
          </a:stretch>
        </p:blipFill>
        <p:spPr>
          <a:xfrm>
            <a:off x="3743646" y="1811253"/>
            <a:ext cx="4297776" cy="202940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58" y="3944197"/>
            <a:ext cx="433295" cy="994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36308" y="2191518"/>
            <a:ext cx="3661676" cy="21920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一个质朴、典雅的东方韵客厅，体现着业主的品味和气质，也传达了浓郁的东方说精神境界的追求，让深入其器人，不仅可以抚慰浮躁的心情，也可以带来返璞归正的生活体验。</a:t>
            </a:r>
            <a:endParaRPr kumimoji="1" lang="zh-CN" altLang="en-US" sz="1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21889"/>
            <a:ext cx="6641435" cy="373611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8" y="4938227"/>
            <a:ext cx="5754397" cy="191977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44578" y="2082943"/>
            <a:ext cx="201486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40831" y="2860371"/>
            <a:ext cx="2773954" cy="3776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</a:t>
            </a:r>
            <a:endParaRPr kumimoji="1" lang="zh-CN" altLang="en-US" sz="14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64" y="2191518"/>
            <a:ext cx="476390" cy="490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52" y="3453156"/>
            <a:ext cx="1623524" cy="3073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54" y="-107577"/>
            <a:ext cx="415636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0" y="3321423"/>
            <a:ext cx="10432904" cy="34806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2256" y="2383757"/>
            <a:ext cx="493374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2256" y="3220969"/>
            <a:ext cx="5228927" cy="11437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温文儒雅，有文化，有气质，功能和风格设计上以女业主的喜好为主，在很多的细节处理上都结合了器说和现代元素进行巧妙融合，达到简洁清秀又不失器说的传统韵味。</a:t>
            </a:r>
            <a:endParaRPr kumimoji="1" lang="zh-CN" altLang="en-US" sz="1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37" y="3091643"/>
            <a:ext cx="1918485" cy="2014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45728" y="2035602"/>
            <a:ext cx="553998" cy="1910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608965"/>
            <a:r>
              <a:rPr lang="zh-CN" altLang="en-US" sz="24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</a:rPr>
              <a:t>输入标题文字</a:t>
            </a:r>
            <a:endParaRPr lang="zh-CN" altLang="en-US" sz="24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</a:endParaRPr>
          </a:p>
        </p:txBody>
      </p:sp>
      <p:sp>
        <p:nvSpPr>
          <p:cNvPr id="3" name="TextBox 35"/>
          <p:cNvSpPr txBox="1"/>
          <p:nvPr/>
        </p:nvSpPr>
        <p:spPr>
          <a:xfrm>
            <a:off x="10061602" y="1977521"/>
            <a:ext cx="800091" cy="3329904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marL="0" lvl="1" defTabSz="608965">
              <a:lnSpc>
                <a:spcPct val="15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</a:rPr>
              <a:t>单击此处添加本章节的简要内容。本模板单击此处添加本章节的简要内容。本模板</a:t>
            </a:r>
            <a:endParaRPr lang="zh-CN" altLang="en-US" sz="1335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887018" y="2071931"/>
            <a:ext cx="0" cy="2301339"/>
          </a:xfrm>
          <a:prstGeom prst="line">
            <a:avLst/>
          </a:prstGeom>
          <a:ln>
            <a:solidFill>
              <a:srgbClr val="F9C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图片包含 配件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5"/>
          <a:stretch>
            <a:fillRect/>
          </a:stretch>
        </p:blipFill>
        <p:spPr>
          <a:xfrm>
            <a:off x="9414000" y="1148896"/>
            <a:ext cx="1144618" cy="6717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02761" y="2035602"/>
            <a:ext cx="553998" cy="1910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608965"/>
            <a:r>
              <a:rPr lang="zh-CN" altLang="en-US" sz="24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</a:rPr>
              <a:t>输入标题文字</a:t>
            </a:r>
            <a:endParaRPr lang="zh-CN" altLang="en-US" sz="24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7718635" y="1977521"/>
            <a:ext cx="800091" cy="3329904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marL="0" lvl="1" defTabSz="608965">
              <a:lnSpc>
                <a:spcPct val="15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</a:rPr>
              <a:t>单击此处添加本章节的简要内容。本模板单击此处添加本章节的简要内容。本模板</a:t>
            </a:r>
            <a:endParaRPr lang="zh-CN" altLang="en-US" sz="1335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544051" y="2071931"/>
            <a:ext cx="0" cy="2301339"/>
          </a:xfrm>
          <a:prstGeom prst="line">
            <a:avLst/>
          </a:prstGeom>
          <a:ln>
            <a:solidFill>
              <a:srgbClr val="F9C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包含 配件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5"/>
          <a:stretch>
            <a:fillRect/>
          </a:stretch>
        </p:blipFill>
        <p:spPr>
          <a:xfrm>
            <a:off x="7071033" y="1148896"/>
            <a:ext cx="1144618" cy="67173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94713" y="2035602"/>
            <a:ext cx="553998" cy="1910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608965"/>
            <a:r>
              <a:rPr lang="zh-CN" altLang="en-US" sz="24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</a:rPr>
              <a:t>输入标题文字</a:t>
            </a:r>
            <a:endParaRPr lang="zh-CN" altLang="en-US" sz="24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</a:endParaRPr>
          </a:p>
        </p:txBody>
      </p:sp>
      <p:sp>
        <p:nvSpPr>
          <p:cNvPr id="11" name="TextBox 35"/>
          <p:cNvSpPr txBox="1"/>
          <p:nvPr/>
        </p:nvSpPr>
        <p:spPr>
          <a:xfrm>
            <a:off x="5010587" y="1977521"/>
            <a:ext cx="800091" cy="3329904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marL="0" lvl="1" defTabSz="608965">
              <a:lnSpc>
                <a:spcPct val="15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</a:rPr>
              <a:t>单击此处添加本章节的简要内容。本模板单击此处添加本章节的简要内容。本模板</a:t>
            </a:r>
            <a:endParaRPr lang="zh-CN" altLang="en-US" sz="1335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836003" y="2071931"/>
            <a:ext cx="0" cy="2301339"/>
          </a:xfrm>
          <a:prstGeom prst="line">
            <a:avLst/>
          </a:prstGeom>
          <a:ln>
            <a:solidFill>
              <a:srgbClr val="F9C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图片包含 配件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5"/>
          <a:stretch>
            <a:fillRect/>
          </a:stretch>
        </p:blipFill>
        <p:spPr>
          <a:xfrm>
            <a:off x="4362985" y="1148896"/>
            <a:ext cx="1144618" cy="67173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5" y="0"/>
            <a:ext cx="4108310" cy="492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49669" y="94892"/>
            <a:ext cx="1292662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后会有期</a:t>
            </a:r>
            <a:endParaRPr lang="zh-CN" altLang="en-US" sz="7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10366487" y="906955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传统文化</a:t>
            </a:r>
            <a:endParaRPr lang="zh-CN" altLang="en-US" sz="44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5400000">
            <a:off x="-294510" y="814621"/>
            <a:ext cx="21621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Neutral</a:t>
            </a:r>
            <a:endParaRPr lang="en-US" altLang="zh-CN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         Oriental</a:t>
            </a:r>
            <a:endParaRPr lang="zh-CN" altLang="en-US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</p:txBody>
      </p:sp>
      <p:sp>
        <p:nvSpPr>
          <p:cNvPr id="7" name="PA_文本框 4"/>
          <p:cNvSpPr txBox="1"/>
          <p:nvPr>
            <p:custDataLst>
              <p:tags r:id="rId2"/>
            </p:custDataLst>
          </p:nvPr>
        </p:nvSpPr>
        <p:spPr>
          <a:xfrm>
            <a:off x="11298303" y="2512524"/>
            <a:ext cx="553998" cy="264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Write down The business scope of your</a:t>
            </a:r>
            <a:endParaRPr lang="en-US" altLang="zh-CN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Company here</a:t>
            </a:r>
            <a:endParaRPr lang="zh-CN" altLang="en-US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65367" cy="6858000"/>
          </a:xfrm>
          <a:prstGeom prst="rect">
            <a:avLst/>
          </a:prstGeom>
          <a:gradFill>
            <a:gsLst>
              <a:gs pos="0">
                <a:srgbClr val="BFBA9F"/>
              </a:gs>
              <a:gs pos="100000">
                <a:srgbClr val="896C49"/>
              </a:gs>
            </a:gsLst>
            <a:lin ang="5400000" scaled="1"/>
          </a:gradFill>
        </p:spPr>
      </p:pic>
      <p:sp>
        <p:nvSpPr>
          <p:cNvPr id="6" name="PA_库_文本框 14"/>
          <p:cNvSpPr txBox="1"/>
          <p:nvPr>
            <p:custDataLst>
              <p:tags r:id="rId4"/>
            </p:custDataLst>
          </p:nvPr>
        </p:nvSpPr>
        <p:spPr>
          <a:xfrm>
            <a:off x="1524795" y="2437991"/>
            <a:ext cx="1415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录</a:t>
            </a:r>
            <a:endParaRPr lang="zh-CN" altLang="en-US" sz="96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79115" y="1116888"/>
            <a:ext cx="677108" cy="31563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去泛兰亭九曲泉</a:t>
            </a:r>
            <a:endParaRPr kumimoji="1" lang="zh-CN" altLang="en-US" sz="3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88082" y="1116888"/>
            <a:ext cx="677108" cy="31563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凭君点出琉霞盏</a:t>
            </a:r>
            <a:endParaRPr kumimoji="1" lang="zh-CN" altLang="en-US" sz="3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97049" y="1116888"/>
            <a:ext cx="677108" cy="31563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松声云影自壶天</a:t>
            </a:r>
            <a:endParaRPr kumimoji="1" lang="zh-CN" altLang="en-US" sz="3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06016" y="1116888"/>
            <a:ext cx="677108" cy="31563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为觅丹砂到市廛</a:t>
            </a:r>
            <a:endParaRPr kumimoji="1" lang="zh-CN" altLang="en-US" sz="3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文本框 14"/>
          <p:cNvSpPr txBox="1"/>
          <p:nvPr>
            <p:custDataLst>
              <p:tags r:id="rId2"/>
            </p:custDataLst>
          </p:nvPr>
        </p:nvSpPr>
        <p:spPr>
          <a:xfrm>
            <a:off x="5118809" y="476843"/>
            <a:ext cx="19543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壹</a:t>
            </a:r>
            <a:endParaRPr lang="zh-CN" altLang="en-US" sz="13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5400000">
            <a:off x="10366487" y="906955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传统文化</a:t>
            </a:r>
            <a:endParaRPr lang="zh-CN" altLang="en-US" sz="44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5400000">
            <a:off x="-294510" y="814621"/>
            <a:ext cx="21621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Neutral</a:t>
            </a:r>
            <a:endParaRPr lang="en-US" altLang="zh-CN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  <a:p>
            <a:r>
              <a:rPr lang="en-US" altLang="zh-CN" sz="28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Garamond Pro" panose="02020502060506020403" pitchFamily="18" charset="0"/>
              </a:rPr>
              <a:t>         Oriental</a:t>
            </a:r>
            <a:endParaRPr lang="zh-CN" altLang="en-US" sz="28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Garamond Pro" panose="02020502060506020403" pitchFamily="18" charset="0"/>
            </a:endParaRPr>
          </a:p>
        </p:txBody>
      </p:sp>
      <p:sp>
        <p:nvSpPr>
          <p:cNvPr id="5" name="PA_文本框 4"/>
          <p:cNvSpPr txBox="1"/>
          <p:nvPr>
            <p:custDataLst>
              <p:tags r:id="rId3"/>
            </p:custDataLst>
          </p:nvPr>
        </p:nvSpPr>
        <p:spPr>
          <a:xfrm>
            <a:off x="736452" y="1465777"/>
            <a:ext cx="553998" cy="264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Write down The business scope of your</a:t>
            </a:r>
            <a:endParaRPr lang="en-US" altLang="zh-CN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  <a:p>
            <a:r>
              <a:rPr lang="en-US" altLang="zh-CN" sz="1200" dirty="0">
                <a:gradFill>
                  <a:gsLst>
                    <a:gs pos="0">
                      <a:srgbClr val="BFBA9F"/>
                    </a:gs>
                    <a:gs pos="100000">
                      <a:srgbClr val="896C49"/>
                    </a:gs>
                  </a:gsLst>
                  <a:lin ang="5400000" scaled="1"/>
                </a:gradFill>
                <a:latin typeface="Adobe Arabic" panose="02040503050201020203" pitchFamily="18" charset="-78"/>
                <a:ea typeface="Adobe 繁黑體 Std B" panose="020B0700000000000000" pitchFamily="34" charset="-128"/>
                <a:cs typeface="Adobe Arabic" panose="02040503050201020203" pitchFamily="18" charset="-78"/>
              </a:rPr>
              <a:t>Company here</a:t>
            </a:r>
            <a:endParaRPr lang="zh-CN" altLang="en-US" sz="1200" dirty="0">
              <a:gradFill>
                <a:gsLst>
                  <a:gs pos="0">
                    <a:srgbClr val="BFBA9F"/>
                  </a:gs>
                  <a:gs pos="100000">
                    <a:srgbClr val="896C49"/>
                  </a:gs>
                </a:gsLst>
                <a:lin ang="5400000" scaled="1"/>
              </a:gradFill>
              <a:latin typeface="Adobe Arabic" panose="02040503050201020203" pitchFamily="18" charset="-78"/>
              <a:ea typeface="Adobe 繁黑體 Std B" panose="020B0700000000000000" pitchFamily="34" charset="-128"/>
              <a:cs typeface="Adobe Arabic" panose="02040503050201020203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3.54167E-6 -0.0865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4" y="4133645"/>
            <a:ext cx="7567043" cy="117368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15389" y="1736367"/>
            <a:ext cx="1292662" cy="3349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sz="16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08" y="1736367"/>
            <a:ext cx="1656164" cy="23972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04" y="2271935"/>
            <a:ext cx="1726046" cy="26508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90" y="2271935"/>
            <a:ext cx="1726046" cy="265089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27" y="1903244"/>
            <a:ext cx="1456849" cy="223745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89336" y="1882412"/>
            <a:ext cx="1292662" cy="3349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sz="16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06" y="1903244"/>
            <a:ext cx="1456849" cy="22374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12512" y="1882412"/>
            <a:ext cx="1292662" cy="3349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惊风吹雨过，历历大槐踪。王气销南渡，僧坊聚北宗。烟深凝碧树，草没景阳钟，愁见花甎月，荒秋咽乱蛩。</a:t>
            </a:r>
            <a:endParaRPr kumimoji="1" lang="zh-CN" altLang="en-US" sz="16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97310" y="2867995"/>
            <a:ext cx="66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cxnSp>
        <p:nvCxnSpPr>
          <p:cNvPr id="12" name="直线连接符 14"/>
          <p:cNvCxnSpPr/>
          <p:nvPr/>
        </p:nvCxnSpPr>
        <p:spPr>
          <a:xfrm>
            <a:off x="9634656" y="1483894"/>
            <a:ext cx="0" cy="38902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27158" y="3021973"/>
            <a:ext cx="438582" cy="29664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惊风吹雨过，历历大槐踪。</a:t>
            </a:r>
            <a:endParaRPr kumimoji="1" lang="zh-CN" altLang="en-US" sz="11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37" y="4852853"/>
            <a:ext cx="476390" cy="4907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1" y="2705943"/>
            <a:ext cx="2733185" cy="344503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78813" y="2237139"/>
            <a:ext cx="5905501" cy="1251850"/>
            <a:chOff x="3124199" y="1033618"/>
            <a:chExt cx="5905501" cy="1251850"/>
          </a:xfrm>
        </p:grpSpPr>
        <p:grpSp>
          <p:nvGrpSpPr>
            <p:cNvPr id="10" name="组合 21"/>
            <p:cNvGrpSpPr/>
            <p:nvPr/>
          </p:nvGrpSpPr>
          <p:grpSpPr bwMode="auto">
            <a:xfrm>
              <a:off x="3124200" y="1142468"/>
              <a:ext cx="5905500" cy="1143000"/>
              <a:chOff x="3857620" y="1071552"/>
              <a:chExt cx="4143404" cy="85725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3857620" y="1071552"/>
                <a:ext cx="4143404" cy="11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3857620" y="1498990"/>
                <a:ext cx="4143404" cy="11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3857620" y="1927618"/>
                <a:ext cx="4143404" cy="11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文本框 10"/>
            <p:cNvSpPr txBox="1"/>
            <p:nvPr/>
          </p:nvSpPr>
          <p:spPr>
            <a:xfrm>
              <a:off x="3124199" y="1033618"/>
              <a:ext cx="5657245" cy="111697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方正清刻本悦宋简体" panose="02000000000000000000" charset="-122"/>
                </a:rPr>
                <a:t>惊风吹雨过，历历大槐踪。王气销南渡，僧坊聚北宗。烟深凝碧树，草没景阳钟，愁见花甎月，荒秋咽乱蛩。</a:t>
              </a:r>
              <a:endParaRPr kumimoji="1"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3324" y="1409022"/>
            <a:ext cx="2286557" cy="707886"/>
            <a:chOff x="4987996" y="487813"/>
            <a:chExt cx="2286557" cy="707886"/>
          </a:xfrm>
        </p:grpSpPr>
        <p:sp>
          <p:nvSpPr>
            <p:cNvPr id="16" name="文本框 15"/>
            <p:cNvSpPr txBox="1"/>
            <p:nvPr/>
          </p:nvSpPr>
          <p:spPr>
            <a:xfrm>
              <a:off x="4987996" y="487813"/>
              <a:ext cx="1850757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kumimoji="1" lang="zh-CN" altLang="en-US" sz="4000" dirty="0">
                  <a:solidFill>
                    <a:schemeClr val="bg1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方正清刻本悦宋简体" panose="02000000000000000000" charset="-122"/>
                </a:rPr>
                <a:t>东方韵</a:t>
              </a:r>
              <a:endParaRPr kumimoji="1" lang="zh-CN" alt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163" y="596388"/>
              <a:ext cx="476390" cy="490735"/>
            </a:xfrm>
            <a:prstGeom prst="rect">
              <a:avLst/>
            </a:prstGeom>
          </p:spPr>
        </p:pic>
      </p:grpSp>
      <p:pic>
        <p:nvPicPr>
          <p:cNvPr id="18" name="图片 17" descr="图片包含 室内, 就坐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7671"/>
          <a:stretch>
            <a:fillRect/>
          </a:stretch>
        </p:blipFill>
        <p:spPr>
          <a:xfrm>
            <a:off x="6476615" y="1884399"/>
            <a:ext cx="5991916" cy="3251926"/>
          </a:xfrm>
          <a:custGeom>
            <a:avLst/>
            <a:gdLst>
              <a:gd name="connsiteX0" fmla="*/ 5995679 w 6455625"/>
              <a:gd name="connsiteY0" fmla="*/ 780918 h 3503588"/>
              <a:gd name="connsiteX1" fmla="*/ 6455625 w 6455625"/>
              <a:gd name="connsiteY1" fmla="*/ 780918 h 3503588"/>
              <a:gd name="connsiteX2" fmla="*/ 6455625 w 6455625"/>
              <a:gd name="connsiteY2" fmla="*/ 1486974 h 3503588"/>
              <a:gd name="connsiteX3" fmla="*/ 6420378 w 6455625"/>
              <a:gd name="connsiteY3" fmla="*/ 1486974 h 3503588"/>
              <a:gd name="connsiteX4" fmla="*/ 6420378 w 6455625"/>
              <a:gd name="connsiteY4" fmla="*/ 907179 h 3503588"/>
              <a:gd name="connsiteX5" fmla="*/ 5995679 w 6455625"/>
              <a:gd name="connsiteY5" fmla="*/ 907179 h 3503588"/>
              <a:gd name="connsiteX6" fmla="*/ 0 w 6455625"/>
              <a:gd name="connsiteY6" fmla="*/ 0 h 3503588"/>
              <a:gd name="connsiteX7" fmla="*/ 5995679 w 6455625"/>
              <a:gd name="connsiteY7" fmla="*/ 0 h 3503588"/>
              <a:gd name="connsiteX8" fmla="*/ 5995679 w 6455625"/>
              <a:gd name="connsiteY8" fmla="*/ 780918 h 3503588"/>
              <a:gd name="connsiteX9" fmla="*/ 3904520 w 6455625"/>
              <a:gd name="connsiteY9" fmla="*/ 780918 h 3503588"/>
              <a:gd name="connsiteX10" fmla="*/ 3904520 w 6455625"/>
              <a:gd name="connsiteY10" fmla="*/ 1486974 h 3503588"/>
              <a:gd name="connsiteX11" fmla="*/ 5115362 w 6455625"/>
              <a:gd name="connsiteY11" fmla="*/ 1486974 h 3503588"/>
              <a:gd name="connsiteX12" fmla="*/ 5115362 w 6455625"/>
              <a:gd name="connsiteY12" fmla="*/ 3503588 h 3503588"/>
              <a:gd name="connsiteX13" fmla="*/ 0 w 6455625"/>
              <a:gd name="connsiteY13" fmla="*/ 3503588 h 35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55625" h="3503588">
                <a:moveTo>
                  <a:pt x="5995679" y="780918"/>
                </a:moveTo>
                <a:lnTo>
                  <a:pt x="6455625" y="780918"/>
                </a:lnTo>
                <a:lnTo>
                  <a:pt x="6455625" y="1486974"/>
                </a:lnTo>
                <a:lnTo>
                  <a:pt x="6420378" y="1486974"/>
                </a:lnTo>
                <a:lnTo>
                  <a:pt x="6420378" y="907179"/>
                </a:lnTo>
                <a:lnTo>
                  <a:pt x="5995679" y="907179"/>
                </a:lnTo>
                <a:close/>
                <a:moveTo>
                  <a:pt x="0" y="0"/>
                </a:moveTo>
                <a:lnTo>
                  <a:pt x="5995679" y="0"/>
                </a:lnTo>
                <a:lnTo>
                  <a:pt x="5995679" y="780918"/>
                </a:lnTo>
                <a:lnTo>
                  <a:pt x="3904520" y="780918"/>
                </a:lnTo>
                <a:lnTo>
                  <a:pt x="3904520" y="1486974"/>
                </a:lnTo>
                <a:lnTo>
                  <a:pt x="5115362" y="1486974"/>
                </a:lnTo>
                <a:lnTo>
                  <a:pt x="5115362" y="3503588"/>
                </a:lnTo>
                <a:lnTo>
                  <a:pt x="0" y="3503588"/>
                </a:lnTo>
                <a:close/>
              </a:path>
            </a:pathLst>
          </a:custGeom>
        </p:spPr>
      </p:pic>
      <p:grpSp>
        <p:nvGrpSpPr>
          <p:cNvPr id="20" name="组合 19"/>
          <p:cNvGrpSpPr/>
          <p:nvPr/>
        </p:nvGrpSpPr>
        <p:grpSpPr>
          <a:xfrm>
            <a:off x="678813" y="3401512"/>
            <a:ext cx="5905501" cy="1251850"/>
            <a:chOff x="3124199" y="1033618"/>
            <a:chExt cx="5905501" cy="1251850"/>
          </a:xfrm>
        </p:grpSpPr>
        <p:grpSp>
          <p:nvGrpSpPr>
            <p:cNvPr id="21" name="组合 21"/>
            <p:cNvGrpSpPr/>
            <p:nvPr/>
          </p:nvGrpSpPr>
          <p:grpSpPr bwMode="auto">
            <a:xfrm>
              <a:off x="3124200" y="1142468"/>
              <a:ext cx="5905500" cy="1143000"/>
              <a:chOff x="3857620" y="1071552"/>
              <a:chExt cx="4143404" cy="857256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3857620" y="1071552"/>
                <a:ext cx="4143404" cy="11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857620" y="1498990"/>
                <a:ext cx="4143404" cy="11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3857620" y="1927618"/>
                <a:ext cx="4143404" cy="11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3124199" y="1033618"/>
              <a:ext cx="5657245" cy="111697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方正清刻本悦宋简体" panose="02000000000000000000" charset="-122"/>
                </a:rPr>
                <a:t>惊风吹雨过，历历大槐踪。王气销南渡，僧坊聚北宗。烟深凝碧树，草没景阳钟，愁见花甎月，荒秋咽乱蛩。</a:t>
              </a:r>
              <a:endParaRPr kumimoji="1"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3"/>
          <p:cNvGrpSpPr/>
          <p:nvPr/>
        </p:nvGrpSpPr>
        <p:grpSpPr bwMode="auto">
          <a:xfrm>
            <a:off x="8771516" y="1577558"/>
            <a:ext cx="977900" cy="954627"/>
            <a:chOff x="2879678" y="2429301"/>
            <a:chExt cx="1440000" cy="1440000"/>
          </a:xfrm>
        </p:grpSpPr>
        <p:sp>
          <p:nvSpPr>
            <p:cNvPr id="27" name="矩形 26"/>
            <p:cNvSpPr/>
            <p:nvPr/>
          </p:nvSpPr>
          <p:spPr>
            <a:xfrm>
              <a:off x="2879678" y="2430116"/>
              <a:ext cx="1440000" cy="14391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599678" y="2430116"/>
              <a:ext cx="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2879678" y="3150905"/>
              <a:ext cx="1425974" cy="478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19"/>
          <p:cNvSpPr txBox="1">
            <a:spLocks noChangeArrowheads="1"/>
          </p:cNvSpPr>
          <p:nvPr/>
        </p:nvSpPr>
        <p:spPr bwMode="auto">
          <a:xfrm>
            <a:off x="8802493" y="1587530"/>
            <a:ext cx="645415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9C270"/>
                </a:solidFill>
                <a:effectLst/>
                <a:uLnTx/>
                <a:uFillTx/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瓷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9C270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33" name="组合 22"/>
          <p:cNvGrpSpPr/>
          <p:nvPr/>
        </p:nvGrpSpPr>
        <p:grpSpPr bwMode="auto">
          <a:xfrm>
            <a:off x="8771516" y="2687220"/>
            <a:ext cx="977900" cy="954628"/>
            <a:chOff x="2879678" y="2429301"/>
            <a:chExt cx="1440000" cy="1440000"/>
          </a:xfrm>
        </p:grpSpPr>
        <p:sp>
          <p:nvSpPr>
            <p:cNvPr id="34" name="矩形 33"/>
            <p:cNvSpPr/>
            <p:nvPr/>
          </p:nvSpPr>
          <p:spPr>
            <a:xfrm>
              <a:off x="2879678" y="2430116"/>
              <a:ext cx="1440000" cy="14391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599678" y="2430116"/>
              <a:ext cx="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2879678" y="3150906"/>
              <a:ext cx="1425974" cy="478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23"/>
          <p:cNvSpPr txBox="1">
            <a:spLocks noChangeArrowheads="1"/>
          </p:cNvSpPr>
          <p:nvPr/>
        </p:nvSpPr>
        <p:spPr bwMode="auto">
          <a:xfrm>
            <a:off x="8787576" y="2722619"/>
            <a:ext cx="645415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9C270"/>
                </a:solidFill>
                <a:effectLst/>
                <a:uLnTx/>
                <a:uFillTx/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器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9C270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40" name="组合 30"/>
          <p:cNvGrpSpPr/>
          <p:nvPr/>
        </p:nvGrpSpPr>
        <p:grpSpPr bwMode="auto">
          <a:xfrm>
            <a:off x="8771516" y="3796883"/>
            <a:ext cx="977900" cy="954627"/>
            <a:chOff x="2879678" y="2429301"/>
            <a:chExt cx="1440000" cy="1440000"/>
          </a:xfrm>
        </p:grpSpPr>
        <p:sp>
          <p:nvSpPr>
            <p:cNvPr id="41" name="矩形 40"/>
            <p:cNvSpPr/>
            <p:nvPr/>
          </p:nvSpPr>
          <p:spPr>
            <a:xfrm>
              <a:off x="2879678" y="2430116"/>
              <a:ext cx="1440000" cy="14391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879678" y="2430116"/>
              <a:ext cx="144000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599678" y="2430116"/>
              <a:ext cx="0" cy="14391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2879678" y="3150905"/>
              <a:ext cx="1425974" cy="478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31"/>
          <p:cNvSpPr txBox="1">
            <a:spLocks noChangeArrowheads="1"/>
          </p:cNvSpPr>
          <p:nvPr/>
        </p:nvSpPr>
        <p:spPr bwMode="auto">
          <a:xfrm>
            <a:off x="8778439" y="3797423"/>
            <a:ext cx="645415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srgbClr val="F9C270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说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9C270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7963" y="0"/>
            <a:ext cx="2114037" cy="2532185"/>
          </a:xfrm>
          <a:prstGeom prst="rect">
            <a:avLst/>
          </a:prstGeom>
        </p:spPr>
      </p:pic>
      <p:sp>
        <p:nvSpPr>
          <p:cNvPr id="48" name="TextBox 35"/>
          <p:cNvSpPr txBox="1"/>
          <p:nvPr/>
        </p:nvSpPr>
        <p:spPr>
          <a:xfrm>
            <a:off x="6350056" y="1578098"/>
            <a:ext cx="1477328" cy="3535680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marL="0" lvl="1" defTabSz="608965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</a:rPr>
              <a:t>单击此处添加本章节的简要内容。本模板单击此处添加本章节的简要内容。本模板</a:t>
            </a:r>
            <a:endParaRPr lang="zh-CN" altLang="en-US" sz="14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</a:endParaRPr>
          </a:p>
          <a:p>
            <a:pPr marL="0" lvl="1" defTabSz="608965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</a:rPr>
              <a:t>单击此处添加本章节的简要内容。本模板单击此处添加本章节的简要内容。本模板</a:t>
            </a:r>
            <a:endParaRPr lang="zh-CN" altLang="en-US" sz="14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265038" y="1578098"/>
            <a:ext cx="758990" cy="291041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608965"/>
            <a:r>
              <a:rPr lang="zh-CN" altLang="en-US" sz="3730" b="1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</a:rPr>
              <a:t>输入标题文字</a:t>
            </a:r>
            <a:endParaRPr lang="zh-CN" altLang="en-US" sz="3730" b="1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6119030" y="1649464"/>
            <a:ext cx="0" cy="28223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47271" cy="7137373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  <p:bldP spid="46" grpId="0"/>
      <p:bldP spid="48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1" y="3532553"/>
            <a:ext cx="7495767" cy="25007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506" y="1079470"/>
            <a:ext cx="6126449" cy="61264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64" y="1975665"/>
            <a:ext cx="433295" cy="994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02153" y="1975665"/>
            <a:ext cx="430887" cy="145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东方韵</a:t>
            </a:r>
            <a:endParaRPr kumimoji="1" lang="zh-CN" altLang="en-US" sz="16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17816" y="1975665"/>
            <a:ext cx="4279240" cy="11437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WenYue GuDianMingChaoTi (Non-Commercial Use) W5" charset="-122"/>
              </a:rPr>
              <a:t>一个质朴、典雅的东方韵客厅，体现着业主的品味和气质，也传达了浓郁的东方说精神境界的追求，让深入其器人，不仅可以抚慰浮躁的心情，也可以带来返璞归正的生活体验。</a:t>
            </a:r>
            <a:endParaRPr kumimoji="1" lang="zh-CN" altLang="en-US" sz="12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WenYue GuDianMingChaoTi (Non-Commercial Use) W5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31" y="3710818"/>
            <a:ext cx="1867991" cy="23172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30506" y="556250"/>
            <a:ext cx="153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方正清刻本悦宋简体" panose="02000000000000000000" charset="-122"/>
              </a:rPr>
              <a:t>东方韵</a:t>
            </a:r>
            <a:endParaRPr kumimoji="1" lang="zh-CN" altLang="en-US" sz="28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2626</Words>
  <Application>WPS 演示</Application>
  <PresentationFormat>宽屏</PresentationFormat>
  <Paragraphs>219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宋体</vt:lpstr>
      <vt:lpstr>Wingdings</vt:lpstr>
      <vt:lpstr>经典行书简</vt:lpstr>
      <vt:lpstr>Adobe Garamond Pro</vt:lpstr>
      <vt:lpstr>Adobe Arabic</vt:lpstr>
      <vt:lpstr>Adobe 繁黑體 Std B</vt:lpstr>
      <vt:lpstr>WenYue GuDianMingChaoTi (Non-Commercial Use) W5</vt:lpstr>
      <vt:lpstr>方正清刻本悦宋简体</vt:lpstr>
      <vt:lpstr>Calibri</vt:lpstr>
      <vt:lpstr>微软雅黑</vt:lpstr>
      <vt:lpstr>等线 Light</vt:lpstr>
      <vt:lpstr>等线</vt:lpstr>
      <vt:lpstr>Arial Unicode MS</vt:lpstr>
      <vt:lpstr>书体坊郭小语钢笔楷体</vt:lpstr>
      <vt:lpstr>Adobe Hebrew</vt:lpstr>
      <vt:lpstr>中華民國字體</vt:lpstr>
      <vt:lpstr>楷体_GB2312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5</cp:revision>
  <dcterms:created xsi:type="dcterms:W3CDTF">2019-04-23T08:30:00Z</dcterms:created>
  <dcterms:modified xsi:type="dcterms:W3CDTF">2021-09-06T08:27:15Z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25A080430BB7456AB3FA411398C859B3</vt:lpwstr>
  </property>
</Properties>
</file>