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3" r:id="rId6"/>
    <p:sldId id="258" r:id="rId7"/>
    <p:sldId id="259" r:id="rId8"/>
    <p:sldId id="264" r:id="rId9"/>
    <p:sldId id="260" r:id="rId10"/>
    <p:sldId id="261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embeddedFontLst>
    <p:embeddedFont>
      <p:font typeface="Impact" panose="020B0806030902050204" pitchFamily="34" charset="0"/>
      <p:regular r:id="rId42"/>
    </p:embeddedFont>
    <p:embeddedFont>
      <p:font typeface="方正兰亭准黑_GBK" panose="02000000000000000000" pitchFamily="2" charset="-122"/>
      <p:regular r:id="rId43"/>
    </p:embeddedFont>
    <p:embeddedFont>
      <p:font typeface="微软雅黑 Light" panose="020B0502040204020203" pitchFamily="34" charset="-122"/>
      <p:regular r:id="rId44"/>
    </p:embeddedFont>
    <p:embeddedFont>
      <p:font typeface="方正兰亭中粗黑_GBK" panose="02000000000000000000" pitchFamily="2" charset="-122"/>
      <p:regular r:id="rId45"/>
    </p:embeddedFont>
    <p:embeddedFont>
      <p:font typeface="方正兰亭黑简体" panose="02000000000000000000" pitchFamily="2" charset="-122"/>
      <p:regular r:id="rId46"/>
    </p:embeddedFont>
    <p:embeddedFont>
      <p:font typeface="方正兰亭细黑_GBK" panose="02000000000000000000" pitchFamily="2" charset="-122"/>
      <p:regular r:id="rId47"/>
    </p:embeddedFont>
    <p:embeddedFont>
      <p:font typeface="Calibri" panose="020F0502020204030204" charset="0"/>
      <p:regular r:id="rId48"/>
      <p:bold r:id="rId49"/>
      <p:italic r:id="rId50"/>
      <p:boldItalic r:id="rId51"/>
    </p:embeddedFont>
    <p:embeddedFont>
      <p:font typeface="方正兰亭中黑_GBK" panose="02000000000000000000" pitchFamily="2" charset="-122"/>
      <p:regular r:id="rId52"/>
    </p:embeddedFont>
    <p:embeddedFont>
      <p:font typeface="方正舒体" panose="02010601030101010101" pitchFamily="2" charset="-122"/>
      <p:regular r:id="rId53"/>
    </p:embeddedFont>
    <p:embeddedFont>
      <p:font typeface="方正兰亭超细黑简体" panose="02000000000000000000" pitchFamily="2" charset="-122"/>
      <p:regular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B0B"/>
    <a:srgbClr val="FFFEFD"/>
    <a:srgbClr val="FFFEFE"/>
    <a:srgbClr val="595959"/>
    <a:srgbClr val="00B0F0"/>
    <a:srgbClr val="009999"/>
    <a:srgbClr val="021929"/>
    <a:srgbClr val="FF5050"/>
    <a:srgbClr val="003366"/>
    <a:srgbClr val="B12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47719" autoAdjust="0"/>
  </p:normalViewPr>
  <p:slideViewPr>
    <p:cSldViewPr snapToGrid="0">
      <p:cViewPr>
        <p:scale>
          <a:sx n="75" d="100"/>
          <a:sy n="75" d="100"/>
        </p:scale>
        <p:origin x="1430" y="1104"/>
      </p:cViewPr>
      <p:guideLst>
        <p:guide orient="horz" pos="3107"/>
        <p:guide orient="horz" pos="3725"/>
        <p:guide orient="horz" pos="406"/>
        <p:guide pos="3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846" y="-90"/>
      </p:cViewPr>
      <p:guideLst>
        <p:guide orient="horz" pos="2879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1.xml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2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C3468-528F-419E-97D4-38981A6510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6B33-BD50-4973-A02E-54C7B31D9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6985D-ACD7-4DAB-8EAC-926A93D37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6C49-B95F-4EF2-A28C-2B0EE7EF84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DC80-7304-42FF-B73E-E917F4A023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png"/><Relationship Id="rId7" Type="http://schemas.openxmlformats.org/officeDocument/2006/relationships/image" Target="../media/image4.png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2" Type="http://schemas.openxmlformats.org/officeDocument/2006/relationships/notesSlide" Target="../notesSlides/notesSlide20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8.pn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0.jpeg"/><Relationship Id="rId2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8.png"/><Relationship Id="rId2" Type="http://schemas.openxmlformats.org/officeDocument/2006/relationships/image" Target="../media/image71.jpe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0" Type="http://schemas.openxmlformats.org/officeDocument/2006/relationships/notesSlide" Target="../notesSlides/notesSlide3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1" Type="http://schemas.openxmlformats.org/officeDocument/2006/relationships/image" Target="../media/image4.png"/><Relationship Id="rId10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37" y="0"/>
            <a:ext cx="654057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95" y="-291061"/>
            <a:ext cx="8132898" cy="5327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8431" y="1493996"/>
            <a:ext cx="372681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rgbClr val="F15B0B"/>
                </a:solidFill>
                <a:latin typeface="Impact" panose="020B0806030902050204" pitchFamily="34" charset="0"/>
              </a:rPr>
              <a:t>202X</a:t>
            </a:r>
            <a:endParaRPr lang="zh-CN" altLang="en-US" sz="13800" dirty="0">
              <a:solidFill>
                <a:srgbClr val="F15B0B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4173" y="3483765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创业计划商业计划通用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PPT</a:t>
            </a: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模板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69573" y="3436258"/>
            <a:ext cx="58027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87242" y="4193274"/>
            <a:ext cx="395287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汇报人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XXX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    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时间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20XX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年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日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215900" cy="68580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330200" y="0"/>
            <a:ext cx="0" cy="6858000"/>
          </a:xfrm>
          <a:prstGeom prst="line">
            <a:avLst/>
          </a:prstGeom>
          <a:ln>
            <a:solidFill>
              <a:srgbClr val="F15B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69573" y="4068540"/>
            <a:ext cx="58027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6"/>
          <p:cNvSpPr>
            <a:spLocks noEditPoints="1"/>
          </p:cNvSpPr>
          <p:nvPr/>
        </p:nvSpPr>
        <p:spPr>
          <a:xfrm>
            <a:off x="1885255" y="4193273"/>
            <a:ext cx="320675" cy="320675"/>
          </a:xfrm>
          <a:custGeom>
            <a:avLst/>
            <a:gdLst/>
            <a:ahLst/>
            <a:cxnLst>
              <a:cxn ang="0">
                <a:pos x="234198" y="163108"/>
              </a:cxn>
              <a:cxn ang="0">
                <a:pos x="234198" y="119663"/>
              </a:cxn>
              <a:cxn ang="0">
                <a:pos x="214428" y="119663"/>
              </a:cxn>
              <a:cxn ang="0">
                <a:pos x="214428" y="163108"/>
              </a:cxn>
              <a:cxn ang="0">
                <a:pos x="161961" y="216461"/>
              </a:cxn>
              <a:cxn ang="0">
                <a:pos x="160441" y="216461"/>
              </a:cxn>
              <a:cxn ang="0">
                <a:pos x="160441" y="216461"/>
              </a:cxn>
              <a:cxn ang="0">
                <a:pos x="160441" y="216461"/>
              </a:cxn>
              <a:cxn ang="0">
                <a:pos x="158920" y="216461"/>
              </a:cxn>
              <a:cxn ang="0">
                <a:pos x="106453" y="163108"/>
              </a:cxn>
              <a:cxn ang="0">
                <a:pos x="106453" y="119663"/>
              </a:cxn>
              <a:cxn ang="0">
                <a:pos x="86683" y="119663"/>
              </a:cxn>
              <a:cxn ang="0">
                <a:pos x="86683" y="163108"/>
              </a:cxn>
              <a:cxn ang="0">
                <a:pos x="149035" y="235516"/>
              </a:cxn>
              <a:cxn ang="0">
                <a:pos x="149035" y="266766"/>
              </a:cxn>
              <a:cxn ang="0">
                <a:pos x="104933" y="279723"/>
              </a:cxn>
              <a:cxn ang="0">
                <a:pos x="216709" y="279723"/>
              </a:cxn>
              <a:cxn ang="0">
                <a:pos x="171846" y="266766"/>
              </a:cxn>
              <a:cxn ang="0">
                <a:pos x="171846" y="235516"/>
              </a:cxn>
              <a:cxn ang="0">
                <a:pos x="234198" y="163108"/>
              </a:cxn>
              <a:cxn ang="0">
                <a:pos x="159680" y="198169"/>
              </a:cxn>
              <a:cxn ang="0">
                <a:pos x="160441" y="198169"/>
              </a:cxn>
              <a:cxn ang="0">
                <a:pos x="161201" y="198169"/>
              </a:cxn>
              <a:cxn ang="0">
                <a:pos x="196178" y="162346"/>
              </a:cxn>
              <a:cxn ang="0">
                <a:pos x="196178" y="76981"/>
              </a:cxn>
              <a:cxn ang="0">
                <a:pos x="161201" y="41920"/>
              </a:cxn>
              <a:cxn ang="0">
                <a:pos x="160441" y="41920"/>
              </a:cxn>
              <a:cxn ang="0">
                <a:pos x="159680" y="41920"/>
              </a:cxn>
              <a:cxn ang="0">
                <a:pos x="124703" y="76981"/>
              </a:cxn>
              <a:cxn ang="0">
                <a:pos x="124703" y="162346"/>
              </a:cxn>
              <a:cxn ang="0">
                <a:pos x="159680" y="198169"/>
              </a:cxn>
              <a:cxn ang="0">
                <a:pos x="160441" y="0"/>
              </a:cxn>
              <a:cxn ang="0">
                <a:pos x="320881" y="160822"/>
              </a:cxn>
              <a:cxn ang="0">
                <a:pos x="160441" y="320881"/>
              </a:cxn>
              <a:cxn ang="0">
                <a:pos x="0" y="160822"/>
              </a:cxn>
              <a:cxn ang="0">
                <a:pos x="160441" y="0"/>
              </a:cxn>
            </a:cxnLst>
            <a:rect l="0" t="0" r="0" b="0"/>
            <a:pathLst>
              <a:path w="422" h="421">
                <a:moveTo>
                  <a:pt x="308" y="214"/>
                </a:moveTo>
                <a:lnTo>
                  <a:pt x="308" y="157"/>
                </a:lnTo>
                <a:cubicBezTo>
                  <a:pt x="308" y="141"/>
                  <a:pt x="282" y="141"/>
                  <a:pt x="282" y="157"/>
                </a:cubicBezTo>
                <a:lnTo>
                  <a:pt x="282" y="214"/>
                </a:lnTo>
                <a:cubicBezTo>
                  <a:pt x="282" y="253"/>
                  <a:pt x="251" y="284"/>
                  <a:pt x="213" y="284"/>
                </a:cubicBezTo>
                <a:cubicBezTo>
                  <a:pt x="212" y="284"/>
                  <a:pt x="212" y="284"/>
                  <a:pt x="211" y="284"/>
                </a:cubicBezTo>
                <a:lnTo>
                  <a:pt x="211" y="284"/>
                </a:lnTo>
                <a:lnTo>
                  <a:pt x="211" y="284"/>
                </a:lnTo>
                <a:cubicBezTo>
                  <a:pt x="210" y="284"/>
                  <a:pt x="210" y="284"/>
                  <a:pt x="209" y="284"/>
                </a:cubicBezTo>
                <a:cubicBezTo>
                  <a:pt x="171" y="284"/>
                  <a:pt x="140" y="253"/>
                  <a:pt x="140" y="214"/>
                </a:cubicBezTo>
                <a:lnTo>
                  <a:pt x="140" y="157"/>
                </a:lnTo>
                <a:cubicBezTo>
                  <a:pt x="140" y="141"/>
                  <a:pt x="114" y="141"/>
                  <a:pt x="114" y="157"/>
                </a:cubicBezTo>
                <a:cubicBezTo>
                  <a:pt x="114" y="165"/>
                  <a:pt x="114" y="214"/>
                  <a:pt x="114" y="214"/>
                </a:cubicBezTo>
                <a:cubicBezTo>
                  <a:pt x="114" y="263"/>
                  <a:pt x="149" y="302"/>
                  <a:pt x="196" y="309"/>
                </a:cubicBezTo>
                <a:lnTo>
                  <a:pt x="196" y="350"/>
                </a:lnTo>
                <a:lnTo>
                  <a:pt x="138" y="367"/>
                </a:lnTo>
                <a:lnTo>
                  <a:pt x="285" y="367"/>
                </a:lnTo>
                <a:lnTo>
                  <a:pt x="226" y="350"/>
                </a:lnTo>
                <a:lnTo>
                  <a:pt x="226" y="309"/>
                </a:lnTo>
                <a:cubicBezTo>
                  <a:pt x="273" y="303"/>
                  <a:pt x="308" y="263"/>
                  <a:pt x="308" y="214"/>
                </a:cubicBezTo>
                <a:close/>
                <a:moveTo>
                  <a:pt x="210" y="260"/>
                </a:moveTo>
                <a:cubicBezTo>
                  <a:pt x="210" y="260"/>
                  <a:pt x="211" y="260"/>
                  <a:pt x="211" y="260"/>
                </a:cubicBezTo>
                <a:cubicBezTo>
                  <a:pt x="211" y="260"/>
                  <a:pt x="212" y="260"/>
                  <a:pt x="212" y="260"/>
                </a:cubicBezTo>
                <a:cubicBezTo>
                  <a:pt x="238" y="260"/>
                  <a:pt x="258" y="239"/>
                  <a:pt x="258" y="213"/>
                </a:cubicBezTo>
                <a:lnTo>
                  <a:pt x="258" y="101"/>
                </a:lnTo>
                <a:cubicBezTo>
                  <a:pt x="258" y="76"/>
                  <a:pt x="238" y="55"/>
                  <a:pt x="212" y="55"/>
                </a:cubicBezTo>
                <a:cubicBezTo>
                  <a:pt x="212" y="55"/>
                  <a:pt x="211" y="55"/>
                  <a:pt x="211" y="55"/>
                </a:cubicBezTo>
                <a:cubicBezTo>
                  <a:pt x="211" y="55"/>
                  <a:pt x="210" y="55"/>
                  <a:pt x="210" y="55"/>
                </a:cubicBezTo>
                <a:cubicBezTo>
                  <a:pt x="185" y="55"/>
                  <a:pt x="164" y="76"/>
                  <a:pt x="164" y="101"/>
                </a:cubicBezTo>
                <a:lnTo>
                  <a:pt x="164" y="213"/>
                </a:lnTo>
                <a:cubicBezTo>
                  <a:pt x="164" y="239"/>
                  <a:pt x="185" y="260"/>
                  <a:pt x="210" y="260"/>
                </a:cubicBezTo>
                <a:close/>
                <a:moveTo>
                  <a:pt x="211" y="0"/>
                </a:moveTo>
                <a:cubicBezTo>
                  <a:pt x="327" y="0"/>
                  <a:pt x="422" y="94"/>
                  <a:pt x="422" y="211"/>
                </a:cubicBezTo>
                <a:cubicBezTo>
                  <a:pt x="422" y="327"/>
                  <a:pt x="327" y="421"/>
                  <a:pt x="211" y="421"/>
                </a:cubicBezTo>
                <a:cubicBezTo>
                  <a:pt x="95" y="421"/>
                  <a:pt x="0" y="327"/>
                  <a:pt x="0" y="211"/>
                </a:cubicBezTo>
                <a:cubicBezTo>
                  <a:pt x="0" y="94"/>
                  <a:pt x="95" y="0"/>
                  <a:pt x="211" y="0"/>
                </a:cubicBezTo>
                <a:close/>
              </a:path>
            </a:pathLst>
          </a:custGeom>
          <a:solidFill>
            <a:srgbClr val="595959"/>
          </a:solidFill>
          <a:ln w="9525">
            <a:noFill/>
          </a:ln>
        </p:spPr>
        <p:txBody>
          <a:bodyPr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框 6"/>
          <p:cNvSpPr txBox="1"/>
          <p:nvPr/>
        </p:nvSpPr>
        <p:spPr>
          <a:xfrm>
            <a:off x="5407889" y="372056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项目来源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835699" y="359356"/>
            <a:ext cx="551671" cy="551671"/>
            <a:chOff x="327136" y="1235465"/>
            <a:chExt cx="551671" cy="551671"/>
          </a:xfrm>
        </p:grpSpPr>
        <p:sp>
          <p:nvSpPr>
            <p:cNvPr id="98" name="椭圆 97"/>
            <p:cNvSpPr/>
            <p:nvPr/>
          </p:nvSpPr>
          <p:spPr>
            <a:xfrm>
              <a:off x="327136" y="1235465"/>
              <a:ext cx="551671" cy="551671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6" y="1278640"/>
              <a:ext cx="449446" cy="504897"/>
            </a:xfrm>
            <a:prstGeom prst="rect">
              <a:avLst/>
            </a:prstGeom>
          </p:spPr>
        </p:pic>
      </p:grpSp>
      <p:sp>
        <p:nvSpPr>
          <p:cNvPr id="5" name="空心弧 4"/>
          <p:cNvSpPr/>
          <p:nvPr/>
        </p:nvSpPr>
        <p:spPr>
          <a:xfrm>
            <a:off x="1689100" y="2691978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0" name="空心弧 99"/>
          <p:cNvSpPr/>
          <p:nvPr/>
        </p:nvSpPr>
        <p:spPr>
          <a:xfrm rot="10800000">
            <a:off x="3797300" y="2628478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" name="空心弧 101"/>
          <p:cNvSpPr/>
          <p:nvPr/>
        </p:nvSpPr>
        <p:spPr>
          <a:xfrm>
            <a:off x="5905499" y="2691978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3" name="空心弧 102"/>
          <p:cNvSpPr/>
          <p:nvPr/>
        </p:nvSpPr>
        <p:spPr>
          <a:xfrm rot="10800000">
            <a:off x="8013699" y="2596728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4" name="空心弧 103"/>
          <p:cNvSpPr/>
          <p:nvPr/>
        </p:nvSpPr>
        <p:spPr>
          <a:xfrm rot="10800000">
            <a:off x="1689100" y="2653315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5" name="空心弧 104"/>
          <p:cNvSpPr/>
          <p:nvPr/>
        </p:nvSpPr>
        <p:spPr>
          <a:xfrm>
            <a:off x="3797300" y="2666015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6" name="空心弧 105"/>
          <p:cNvSpPr/>
          <p:nvPr/>
        </p:nvSpPr>
        <p:spPr>
          <a:xfrm rot="10800000">
            <a:off x="5905499" y="2602515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7" name="空心弧 106"/>
          <p:cNvSpPr/>
          <p:nvPr/>
        </p:nvSpPr>
        <p:spPr>
          <a:xfrm>
            <a:off x="8013699" y="2634265"/>
            <a:ext cx="2387600" cy="2387600"/>
          </a:xfrm>
          <a:prstGeom prst="blockArc">
            <a:avLst>
              <a:gd name="adj1" fmla="val 10800000"/>
              <a:gd name="adj2" fmla="val 21515135"/>
              <a:gd name="adj3" fmla="val 117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2730499" y="2345622"/>
            <a:ext cx="304800" cy="254000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rot="10800000">
            <a:off x="4838699" y="5110906"/>
            <a:ext cx="304800" cy="254000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/>
          <p:cNvSpPr/>
          <p:nvPr/>
        </p:nvSpPr>
        <p:spPr>
          <a:xfrm>
            <a:off x="6946900" y="2345622"/>
            <a:ext cx="304800" cy="254000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等腰三角形 109"/>
          <p:cNvSpPr/>
          <p:nvPr/>
        </p:nvSpPr>
        <p:spPr>
          <a:xfrm rot="10800000">
            <a:off x="9055099" y="5113239"/>
            <a:ext cx="304800" cy="254000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TextBox 3073"/>
          <p:cNvSpPr txBox="1"/>
          <p:nvPr/>
        </p:nvSpPr>
        <p:spPr>
          <a:xfrm>
            <a:off x="2003630" y="1752165"/>
            <a:ext cx="1920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12" name="TextBox 3073"/>
          <p:cNvSpPr txBox="1"/>
          <p:nvPr/>
        </p:nvSpPr>
        <p:spPr>
          <a:xfrm>
            <a:off x="4086428" y="5396420"/>
            <a:ext cx="20370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13" name="TextBox 3073"/>
          <p:cNvSpPr txBox="1"/>
          <p:nvPr/>
        </p:nvSpPr>
        <p:spPr>
          <a:xfrm>
            <a:off x="8267698" y="5446938"/>
            <a:ext cx="1993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14" name="TextBox 3073"/>
          <p:cNvSpPr txBox="1"/>
          <p:nvPr/>
        </p:nvSpPr>
        <p:spPr>
          <a:xfrm>
            <a:off x="6354865" y="1776474"/>
            <a:ext cx="1938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60" y="3455264"/>
            <a:ext cx="877985" cy="7346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88" y="3583211"/>
            <a:ext cx="747250" cy="4787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24" y="3577704"/>
            <a:ext cx="608491" cy="4897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05" y="3562354"/>
            <a:ext cx="625467" cy="520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 tmFilter="0,0; .5, 1; 1, 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 tmFilter="0,0; .5, 1; 1, 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2" grpId="0" animBg="1"/>
      <p:bldP spid="108" grpId="0" animBg="1"/>
      <p:bldP spid="109" grpId="0" animBg="1"/>
      <p:bldP spid="110" grpId="0" animBg="1"/>
      <p:bldP spid="111" grpId="0"/>
      <p:bldP spid="112" grpId="0"/>
      <p:bldP spid="113" grpId="0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框 6"/>
          <p:cNvSpPr txBox="1"/>
          <p:nvPr/>
        </p:nvSpPr>
        <p:spPr>
          <a:xfrm>
            <a:off x="5287892" y="385873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需求分析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15702" y="373173"/>
            <a:ext cx="551671" cy="551671"/>
            <a:chOff x="327136" y="1235465"/>
            <a:chExt cx="551671" cy="551671"/>
          </a:xfrm>
        </p:grpSpPr>
        <p:sp>
          <p:nvSpPr>
            <p:cNvPr id="98" name="椭圆 97"/>
            <p:cNvSpPr/>
            <p:nvPr/>
          </p:nvSpPr>
          <p:spPr>
            <a:xfrm>
              <a:off x="327136" y="1235465"/>
              <a:ext cx="551671" cy="551671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6" y="1278640"/>
              <a:ext cx="449446" cy="50489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0" y="2122575"/>
            <a:ext cx="4238006" cy="5091024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127711" y="4040077"/>
            <a:ext cx="348343" cy="34834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120385" y="3360090"/>
            <a:ext cx="260496" cy="26049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531913" y="3711955"/>
            <a:ext cx="566103" cy="566103"/>
          </a:xfrm>
          <a:prstGeom prst="ellips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5570991" y="3008543"/>
            <a:ext cx="494448" cy="4944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073"/>
          <p:cNvSpPr txBox="1"/>
          <p:nvPr/>
        </p:nvSpPr>
        <p:spPr>
          <a:xfrm>
            <a:off x="1609816" y="3928967"/>
            <a:ext cx="1920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0" name="TextBox 3073"/>
          <p:cNvSpPr txBox="1"/>
          <p:nvPr/>
        </p:nvSpPr>
        <p:spPr>
          <a:xfrm>
            <a:off x="2570150" y="5047709"/>
            <a:ext cx="1920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1" name="TextBox 3073"/>
          <p:cNvSpPr txBox="1"/>
          <p:nvPr/>
        </p:nvSpPr>
        <p:spPr>
          <a:xfrm>
            <a:off x="2879686" y="1848079"/>
            <a:ext cx="1920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2" name="TextBox 3073"/>
          <p:cNvSpPr txBox="1"/>
          <p:nvPr/>
        </p:nvSpPr>
        <p:spPr>
          <a:xfrm>
            <a:off x="7835103" y="2465141"/>
            <a:ext cx="1920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3" name="TextBox 3073"/>
          <p:cNvSpPr txBox="1"/>
          <p:nvPr/>
        </p:nvSpPr>
        <p:spPr>
          <a:xfrm>
            <a:off x="8384242" y="4406143"/>
            <a:ext cx="1920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介绍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，文字内容需概括精炼，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036787" y="3784038"/>
            <a:ext cx="903438" cy="903438"/>
            <a:chOff x="6863569" y="2328289"/>
            <a:chExt cx="903438" cy="903438"/>
          </a:xfrm>
        </p:grpSpPr>
        <p:sp>
          <p:nvSpPr>
            <p:cNvPr id="17" name="椭圆 16"/>
            <p:cNvSpPr/>
            <p:nvPr/>
          </p:nvSpPr>
          <p:spPr>
            <a:xfrm>
              <a:off x="6863569" y="2328289"/>
              <a:ext cx="903438" cy="90343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922" y="2519077"/>
              <a:ext cx="689246" cy="56392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5485311" y="4681365"/>
            <a:ext cx="953536" cy="953536"/>
            <a:chOff x="3713217" y="3669890"/>
            <a:chExt cx="953536" cy="953536"/>
          </a:xfrm>
        </p:grpSpPr>
        <p:sp>
          <p:nvSpPr>
            <p:cNvPr id="15" name="椭圆 14"/>
            <p:cNvSpPr/>
            <p:nvPr/>
          </p:nvSpPr>
          <p:spPr>
            <a:xfrm>
              <a:off x="3713217" y="3669890"/>
              <a:ext cx="953536" cy="953536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651" y="3800027"/>
              <a:ext cx="646667" cy="72645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741259" y="3457385"/>
            <a:ext cx="903438" cy="903438"/>
            <a:chOff x="4983087" y="1756508"/>
            <a:chExt cx="903438" cy="903438"/>
          </a:xfrm>
        </p:grpSpPr>
        <p:sp>
          <p:nvSpPr>
            <p:cNvPr id="11" name="椭圆 10"/>
            <p:cNvSpPr/>
            <p:nvPr/>
          </p:nvSpPr>
          <p:spPr>
            <a:xfrm>
              <a:off x="4983087" y="1756508"/>
              <a:ext cx="903438" cy="903438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938" y="1947489"/>
              <a:ext cx="618231" cy="54385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538182" y="6136124"/>
            <a:ext cx="696686" cy="696686"/>
            <a:chOff x="4644571" y="4777014"/>
            <a:chExt cx="696686" cy="696686"/>
          </a:xfrm>
        </p:grpSpPr>
        <p:sp>
          <p:nvSpPr>
            <p:cNvPr id="2" name="椭圆 1"/>
            <p:cNvSpPr/>
            <p:nvPr/>
          </p:nvSpPr>
          <p:spPr>
            <a:xfrm>
              <a:off x="4644571" y="4777014"/>
              <a:ext cx="696686" cy="696686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950" y="4860174"/>
              <a:ext cx="527892" cy="60377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889023" y="4248284"/>
            <a:ext cx="903438" cy="903438"/>
            <a:chOff x="7441603" y="4129303"/>
            <a:chExt cx="903438" cy="903438"/>
          </a:xfrm>
        </p:grpSpPr>
        <p:sp>
          <p:nvSpPr>
            <p:cNvPr id="18" name="椭圆 17"/>
            <p:cNvSpPr/>
            <p:nvPr/>
          </p:nvSpPr>
          <p:spPr>
            <a:xfrm>
              <a:off x="7441603" y="4129303"/>
              <a:ext cx="903438" cy="903438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469" y="4234119"/>
              <a:ext cx="622305" cy="62634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crush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1.11111E-6 L 6.45833E-6 1.11111E-6 C 6.45833E-6 -0.00046 0.00183 -0.01528 0.00235 -0.01875 C 0.00287 -0.02176 0.00404 -0.02732 0.00404 -0.02732 C 0.0043 -0.03032 0.00456 -0.0331 0.00482 -0.03588 C 0.00508 -0.03935 0.00534 -0.04259 0.00561 -0.04607 C 0.00587 -0.04838 0.00613 -0.0507 0.00639 -0.05324 C 0.00691 -0.08171 0.00795 -0.09537 0.00639 -0.1206 C 0.00613 -0.12523 0.00508 -0.12523 0.00404 -0.12917 C 0.00066 -0.14097 0.00613 -0.12546 0.00157 -0.13773 C -0.00012 -0.14977 0.00196 -0.13796 -0.00091 -0.14792 C -0.00416 -0.15972 0.00131 -0.14421 -0.00325 -0.15648 C -0.0052 -0.16644 -0.00273 -0.15417 -0.00572 -0.16644 C -0.00598 -0.16782 -0.00598 -0.16945 -0.0065 -0.17083 C -0.00716 -0.17245 -0.0082 -0.17338 -0.00885 -0.175 C -0.01015 -0.17778 -0.01054 -0.18171 -0.0121 -0.1838 C -0.01288 -0.18472 -0.01367 -0.18565 -0.01458 -0.18657 C -0.01562 -0.18773 -0.01679 -0.1882 -0.01783 -0.18935 C -0.01874 -0.19051 -0.01926 -0.19259 -0.02018 -0.19375 C -0.02096 -0.19468 -0.02538 -0.1963 -0.02578 -0.19653 C -0.03424 -0.20116 -0.02721 -0.19884 -0.03788 -0.20093 C -0.03867 -0.20139 -0.03945 -0.20208 -0.04036 -0.20232 C -0.04479 -0.20394 -0.05143 -0.20463 -0.05559 -0.20509 C -0.06158 -0.20463 -0.06744 -0.20463 -0.07343 -0.2037 C -0.07473 -0.2037 -0.0776 -0.20162 -0.07903 -0.20093 L -0.08137 -0.19815 " pathEditMode="relative" ptsTypes="AAAAAAAAAAAAAAAAAAAAAAAAAA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3.7037E-6 L 5.20833E-6 3.7037E-6 C -0.00038 -0.0044 -0.00051 -0.0088 -0.0009 -0.01296 C -0.00116 -0.01713 -0.0026 -0.02407 -0.00325 -0.02732 C -0.00351 -0.0287 -0.00364 -0.03032 -0.00403 -0.03171 L -0.00572 -0.03588 C -0.00598 -0.03843 -0.00598 -0.04097 -0.0065 -0.04306 C -0.00728 -0.0463 -0.00976 -0.05185 -0.00976 -0.05185 C -0.01171 -0.0625 -0.00898 -0.04931 -0.0121 -0.06042 C -0.01249 -0.06181 -0.01262 -0.06343 -0.01301 -0.06458 C -0.01406 -0.06875 -0.01523 -0.07014 -0.01705 -0.07338 C -0.01991 -0.08357 -0.01692 -0.07546 -0.02109 -0.08194 C -0.02278 -0.08449 -0.02421 -0.08773 -0.0259 -0.09051 C -0.02669 -0.0919 -0.02734 -0.09375 -0.02825 -0.09491 L -0.0332 -0.10046 C -0.03398 -0.10139 -0.03463 -0.10278 -0.03554 -0.10347 C -0.03827 -0.10509 -0.0384 -0.10486 -0.04114 -0.10764 C -0.04205 -0.10857 -0.0427 -0.10995 -0.04361 -0.11065 C -0.04518 -0.11181 -0.047 -0.11204 -0.04843 -0.11343 C -0.05325 -0.11759 -0.05051 -0.11574 -0.0565 -0.11921 L -0.05898 -0.1206 L -0.06132 -0.12199 C -0.06223 -0.12292 -0.06288 -0.12431 -0.06379 -0.125 C -0.06536 -0.12616 -0.06705 -0.12685 -0.06861 -0.12778 C -0.07213 -0.12986 -0.07018 -0.12894 -0.07434 -0.13079 C -0.07512 -0.13171 -0.07577 -0.13287 -0.07669 -0.13357 C -0.08007 -0.13565 -0.08437 -0.13681 -0.08801 -0.13773 C -0.09531 -0.13727 -0.10247 -0.13727 -0.10976 -0.13634 C -0.1121 -0.13611 -0.11575 -0.13079 -0.11705 -0.12917 L -0.11939 -0.12639 " pathEditMode="relative" ptsTypes="AAAAAAAAAAAAAAAAAAAAAAAAAAAAAA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5 -0.00394 -0.00235 -0.00764 -0.00326 -0.01158 C -0.00378 -0.01436 -0.00365 -0.01737 -0.00404 -0.02014 C -0.00417 -0.02153 -0.00456 -0.02292 -0.00482 -0.02454 C -0.00508 -0.03102 -0.00521 -0.03774 -0.0056 -0.04445 C -0.00573 -0.04607 -0.00651 -0.04723 -0.00638 -0.04885 C -0.00625 -0.05186 -0.00482 -0.05741 -0.00482 -0.05741 C -0.00339 -0.07454 -0.00482 -0.06181 -0.00326 -0.07176 C -0.00261 -0.07524 -0.00248 -0.07825 -0.00157 -0.08172 C -0.00118 -0.08357 -0.00053 -0.08565 0 -0.0875 C 0.00182 -0.09283 0.00156 -0.08982 0.00156 -0.09306 " pathEditMode="relative" ptsTypes="AAAAAAAAAAAA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4.79167E-6 -3.7037E-6 C -0.00221 -0.00162 -0.0043 -0.00324 -0.00651 -0.0044 C -0.00938 -0.00602 -0.0125 -0.00648 -0.01537 -0.00717 C -0.01615 -0.00787 -0.01693 -0.00856 -0.01784 -0.00879 C -0.02422 -0.00995 -0.03711 -0.01157 -0.03711 -0.01157 C -0.0474 -0.01528 -0.03307 -0.01041 -0.05326 -0.01435 C -0.05638 -0.01504 -0.05534 -0.01666 -0.0582 -0.01875 C -0.05912 -0.01944 -0.06029 -0.01967 -0.06133 -0.02014 C -0.06302 -0.02199 -0.06484 -0.02338 -0.06628 -0.02592 C -0.06927 -0.03148 -0.06771 -0.02916 -0.07109 -0.0331 C -0.07162 -0.03449 -0.07227 -0.03588 -0.07266 -0.0375 C -0.07305 -0.03866 -0.07318 -0.04028 -0.07344 -0.04166 C -0.0737 -0.04259 -0.07396 -0.04352 -0.07422 -0.04444 " pathEditMode="relative" ptsTypes="AAAAAAAAAAAAAA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47 L -2.70833E-6 0.00069 C -0.00065 -0.00625 -0.00117 -0.01181 -0.00117 -0.01736 C -0.00117 -0.02084 -2.70833E-6 -0.02385 -2.70833E-6 -0.02685 C -2.70833E-6 -0.02986 -0.00169 -0.05972 -0.00312 -0.07107 C -0.00364 -0.07454 -0.00455 -0.07824 -0.00495 -0.08218 C -0.00716 -0.10764 -0.00481 -0.09838 -0.00885 -0.11088 C -0.01354 -0.13866 -0.00807 -0.10394 -0.01172 -0.13773 C -0.01224 -0.14144 -0.01341 -0.14491 -0.01354 -0.14908 C -0.01432 -0.15417 -0.01536 -0.16574 -0.01666 -0.17037 C -0.01784 -0.17385 -0.0194 -0.17755 -0.02044 -0.18148 C -0.02174 -0.18658 -0.02278 -0.1919 -0.02448 -0.19676 C -0.02786 -0.20718 -0.02552 -0.20116 -0.03216 -0.21389 C -0.0345 -0.21875 -0.03737 -0.225 -0.04088 -0.22755 L -0.04375 -0.22917 C -0.04453 -0.23056 -0.04909 -0.23704 -0.05026 -0.23866 C -0.05143 -0.23935 -0.05247 -0.23982 -0.05338 -0.24051 C -0.05429 -0.24167 -0.05521 -0.24329 -0.05625 -0.24445 C -0.05872 -0.24653 -0.06263 -0.24746 -0.06484 -0.24815 C -0.06901 -0.25139 -0.06692 -0.24977 -0.07135 -0.24977 " pathEditMode="relative" rAng="0" ptsTypes="AAAAAAAAAAAAAAAAAAAA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03704E-6 L -2.91667E-6 -7.03704E-6 C 0.00183 -0.00487 0.00287 -0.01135 0.0056 -0.01436 C 0.00912 -0.01876 0.00743 -0.01598 0.01042 -0.02315 C 0.01068 -0.02454 0.01068 -0.02639 0.0112 -0.02732 C 0.01263 -0.02987 0.01446 -0.03126 0.01615 -0.03311 C 0.01927 -0.03681 0.01758 -0.03542 0.02097 -0.03751 C 0.02175 -0.03889 0.0224 -0.04051 0.02344 -0.04167 C 0.02409 -0.0426 0.02865 -0.04445 0.02904 -0.04468 L 0.03399 -0.05024 " pathEditMode="relative" ptsTypes="AAAAAAAA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23 L -1.45833E-6 0.00023 L 0.00886 -0.00671 C 0.0099 -0.0074 0.0112 -0.00764 0.01224 -0.00879 C 0.01458 -0.01111 0.0168 -0.01458 0.01888 -0.01713 L 0.0224 -0.02129 L 0.02565 -0.02569 C 0.0263 -0.02778 0.02708 -0.03009 0.028 -0.03171 C 0.02995 -0.03611 0.03464 -0.04467 0.03464 -0.04444 C 0.03503 -0.04676 0.03503 -0.04907 0.03568 -0.05069 C 0.04063 -0.06481 0.03776 -0.04977 0.04128 -0.06342 C 0.0457 -0.07986 0.0362 -0.05578 0.04688 -0.0824 C 0.04805 -0.08495 0.04922 -0.08773 0.05039 -0.09074 C 0.05182 -0.0949 0.05469 -0.10347 0.05469 -0.10301 C 0.05847 -0.12407 0.05248 -0.0949 0.05925 -0.11389 C 0.06016 -0.1162 0.05977 -0.11967 0.06029 -0.12245 C 0.06081 -0.12477 0.06198 -0.12639 0.06263 -0.12847 C 0.06302 -0.13287 0.06315 -0.13703 0.06367 -0.14097 C 0.06406 -0.14352 0.06458 -0.14537 0.06485 -0.14745 C 0.06537 -0.15023 0.0655 -0.15301 0.06615 -0.15602 C 0.0655 -0.16782 0.0655 -0.17963 0.06485 -0.19166 C 0.06485 -0.19398 0.06406 -0.1956 0.06367 -0.19815 C 0.06315 -0.20208 0.06302 -0.20625 0.06263 -0.21065 C 0.06224 -0.21342 0.06172 -0.21597 0.06159 -0.21921 C 0.06133 -0.22245 0.06159 -0.22592 0.06159 -0.22916 " pathEditMode="relative" rAng="0" ptsTypes="AAAAAAAAAAAAAAAAAAAAAAAAA">
                                      <p:cBhvr>
                                        <p:cTn id="7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0013 0.00047 C 0.00104 -0.00393 0.0026 -0.00902 0.00417 -0.0118 C 0.00521 -0.01365 0.00677 -0.01389 0.0082 -0.01527 C 0.00963 -0.01666 0.01445 -0.02129 0.01536 -0.02338 C 0.01849 -0.03078 0.01667 -0.02685 0.022 -0.03356 L 0.02396 -0.03611 C 0.02708 -0.04375 0.02513 -0.03958 0.03047 -0.04629 L 0.03229 -0.04861 C 0.03333 -0.05 0.03385 -0.05115 0.03489 -0.05162 L 0.04336 -0.05578 C 0.05013 -0.05717 0.0569 -0.05972 0.06406 -0.05972 C 0.06575 -0.05995 0.06745 -0.0581 0.06914 -0.05717 L 0.07148 -0.05578 C 0.07265 -0.05555 0.07318 -0.05463 0.07409 -0.05463 C 0.07552 -0.05393 0.07656 -0.05393 0.07773 -0.05324 C 0.07943 -0.05301 0.08086 -0.05139 0.08281 -0.05069 C 0.08359 -0.05023 0.0845 -0.0493 0.08528 -0.0493 C 0.08685 -0.04907 0.08867 -0.04907 0.09023 -0.04861 C 0.09206 -0.04791 0.09531 -0.0456 0.09544 -0.04514 C 0.09648 -0.04467 0.09687 -0.04328 0.09818 -0.04259 C 0.09883 -0.04189 0.10117 -0.04143 0.10117 -0.0412 " pathEditMode="relative" rAng="21060000" ptsTypes="AAAAAAAAAAAAAAAAAAAAAA">
                                      <p:cBhvr>
                                        <p:cTn id="8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354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4167E-6 -3.33333E-6 L 6.04167E-6 -3.33333E-6 C 0.00209 -0.00208 0.0043 -0.00371 0.00639 -0.00579 C 0.0073 -0.00671 0.00821 -0.00741 0.00886 -0.0088 C 0.01329 -0.01852 0.00508 -0.00764 0.01199 -0.01597 C 0.0129 -0.01829 0.01511 -0.02408 0.01602 -0.02593 C 0.0168 -0.02708 0.01771 -0.02778 0.0185 -0.02871 C 0.02149 -0.03658 0.0185 -0.02986 0.02253 -0.03588 C 0.02344 -0.03727 0.02396 -0.03912 0.02501 -0.04028 C 0.02644 -0.04167 0.02982 -0.04306 0.02982 -0.04306 C 0.03139 -0.04491 0.03282 -0.04769 0.03464 -0.04884 L 0.04193 -0.05301 C 0.0448 -0.05486 0.04753 -0.05648 0.05079 -0.05741 C 0.05352 -0.0581 0.05847 -0.05926 0.0612 -0.06019 C 0.06238 -0.06065 0.06342 -0.06111 0.06446 -0.06158 C 0.06732 -0.06134 0.0737 -0.06134 0.07735 -0.0588 C 0.07852 -0.0581 0.07956 -0.05671 0.08061 -0.05602 C 0.08139 -0.05533 0.0823 -0.05509 0.08308 -0.05463 C 0.08438 -0.05371 0.08568 -0.05255 0.08712 -0.05162 C 0.0879 -0.05116 0.08868 -0.05093 0.08946 -0.05023 C 0.09063 -0.04931 0.09154 -0.04769 0.09271 -0.04746 C 0.09558 -0.0463 0.09857 -0.04653 0.10157 -0.04583 L 0.10886 -0.04167 L 0.11133 -0.04028 C 0.11212 -0.03935 0.11277 -0.0382 0.11368 -0.03727 C 0.11446 -0.03658 0.1155 -0.03681 0.11615 -0.03588 C 0.12266 -0.02662 0.11407 -0.03496 0.11941 -0.03009 " pathEditMode="relative" ptsTypes="AAAAAAAAAAAAAAAAAAAAAAAAAAA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框 6"/>
          <p:cNvSpPr txBox="1"/>
          <p:nvPr/>
        </p:nvSpPr>
        <p:spPr>
          <a:xfrm>
            <a:off x="4911590" y="390238"/>
            <a:ext cx="285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项目解决问题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0" y="1181100"/>
            <a:ext cx="5880100" cy="56769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4339400" y="377538"/>
            <a:ext cx="551671" cy="551671"/>
            <a:chOff x="327136" y="1235465"/>
            <a:chExt cx="551671" cy="551671"/>
          </a:xfrm>
        </p:grpSpPr>
        <p:sp>
          <p:nvSpPr>
            <p:cNvPr id="98" name="椭圆 97"/>
            <p:cNvSpPr/>
            <p:nvPr/>
          </p:nvSpPr>
          <p:spPr>
            <a:xfrm>
              <a:off x="327136" y="1235465"/>
              <a:ext cx="551671" cy="551671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6" y="1278640"/>
              <a:ext cx="449446" cy="504897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5880100" y="1181100"/>
            <a:ext cx="6311900" cy="5676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19" y="2057400"/>
            <a:ext cx="2322502" cy="3924300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40771" y="2971800"/>
            <a:ext cx="584200" cy="584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240771" y="4540250"/>
            <a:ext cx="584200" cy="584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935229" y="2971800"/>
            <a:ext cx="584200" cy="584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935229" y="4540250"/>
            <a:ext cx="584200" cy="584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339400" y="303057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1</a:t>
            </a:r>
            <a:endParaRPr lang="zh-CN" altLang="en-US" sz="28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39400" y="4583440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2</a:t>
            </a:r>
            <a:endParaRPr lang="zh-CN" altLang="en-US" sz="28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26821" y="3030577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3</a:t>
            </a:r>
            <a:endParaRPr lang="zh-CN" altLang="en-US" sz="28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01421" y="459614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4</a:t>
            </a:r>
            <a:endParaRPr lang="zh-CN" altLang="en-US" sz="28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27294" y="2971800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1" name="TextBox 3073"/>
          <p:cNvSpPr txBox="1"/>
          <p:nvPr/>
        </p:nvSpPr>
        <p:spPr>
          <a:xfrm>
            <a:off x="1538695" y="3289300"/>
            <a:ext cx="2704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827294" y="4491454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3" name="TextBox 3073"/>
          <p:cNvSpPr txBox="1"/>
          <p:nvPr/>
        </p:nvSpPr>
        <p:spPr>
          <a:xfrm>
            <a:off x="1538695" y="4808954"/>
            <a:ext cx="2704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559131" y="2971800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5" name="TextBox 3073"/>
          <p:cNvSpPr txBox="1"/>
          <p:nvPr/>
        </p:nvSpPr>
        <p:spPr>
          <a:xfrm>
            <a:off x="7580871" y="3289300"/>
            <a:ext cx="2704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559131" y="4491454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7" name="TextBox 3073"/>
          <p:cNvSpPr txBox="1"/>
          <p:nvPr/>
        </p:nvSpPr>
        <p:spPr>
          <a:xfrm>
            <a:off x="7580871" y="4808954"/>
            <a:ext cx="2704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6" grpId="0"/>
      <p:bldP spid="27" grpId="0"/>
      <p:bldP spid="28" grpId="0"/>
      <p:bldP spid="29" grpId="0"/>
      <p:bldP spid="7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框 6"/>
          <p:cNvSpPr txBox="1"/>
          <p:nvPr/>
        </p:nvSpPr>
        <p:spPr>
          <a:xfrm>
            <a:off x="5258400" y="363714"/>
            <a:ext cx="2117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行业前景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86210" y="351014"/>
            <a:ext cx="551671" cy="551671"/>
            <a:chOff x="327136" y="1235465"/>
            <a:chExt cx="551671" cy="551671"/>
          </a:xfrm>
        </p:grpSpPr>
        <p:sp>
          <p:nvSpPr>
            <p:cNvPr id="98" name="椭圆 97"/>
            <p:cNvSpPr/>
            <p:nvPr/>
          </p:nvSpPr>
          <p:spPr>
            <a:xfrm>
              <a:off x="327136" y="1235465"/>
              <a:ext cx="551671" cy="551671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6" y="1278640"/>
              <a:ext cx="449446" cy="504897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平行四边形 41"/>
          <p:cNvSpPr/>
          <p:nvPr/>
        </p:nvSpPr>
        <p:spPr>
          <a:xfrm flipV="1">
            <a:off x="689030" y="4192648"/>
            <a:ext cx="1534339" cy="1255486"/>
          </a:xfrm>
          <a:prstGeom prst="parallelogram">
            <a:avLst>
              <a:gd name="adj" fmla="val 55506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平行四边形 1"/>
          <p:cNvSpPr/>
          <p:nvPr/>
        </p:nvSpPr>
        <p:spPr>
          <a:xfrm>
            <a:off x="-1" y="4192648"/>
            <a:ext cx="1534339" cy="1255486"/>
          </a:xfrm>
          <a:prstGeom prst="parallelogram">
            <a:avLst>
              <a:gd name="adj" fmla="val 55506"/>
            </a:avLst>
          </a:prstGeom>
          <a:solidFill>
            <a:srgbClr val="F15B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8044227" y="167163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发展趋势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2" name="TextBox 3073"/>
          <p:cNvSpPr txBox="1"/>
          <p:nvPr/>
        </p:nvSpPr>
        <p:spPr>
          <a:xfrm>
            <a:off x="8065967" y="1989138"/>
            <a:ext cx="35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044227" y="329873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消费习惯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4" name="TextBox 3073"/>
          <p:cNvSpPr txBox="1"/>
          <p:nvPr/>
        </p:nvSpPr>
        <p:spPr>
          <a:xfrm>
            <a:off x="8065967" y="3616238"/>
            <a:ext cx="35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044227" y="480083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政策扶持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6" name="TextBox 3073"/>
          <p:cNvSpPr txBox="1"/>
          <p:nvPr/>
        </p:nvSpPr>
        <p:spPr>
          <a:xfrm>
            <a:off x="8065967" y="5118330"/>
            <a:ext cx="35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67953" y="1638134"/>
            <a:ext cx="998599" cy="812800"/>
            <a:chOff x="6867953" y="1422400"/>
            <a:chExt cx="998599" cy="812800"/>
          </a:xfrm>
        </p:grpSpPr>
        <p:grpSp>
          <p:nvGrpSpPr>
            <p:cNvPr id="13" name="组合 12"/>
            <p:cNvGrpSpPr/>
            <p:nvPr/>
          </p:nvGrpSpPr>
          <p:grpSpPr>
            <a:xfrm>
              <a:off x="6867953" y="1422400"/>
              <a:ext cx="998599" cy="812800"/>
              <a:chOff x="6956853" y="1447800"/>
              <a:chExt cx="823011" cy="669882"/>
            </a:xfrm>
            <a:solidFill>
              <a:srgbClr val="F15B0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椭圆 50"/>
              <p:cNvSpPr/>
              <p:nvPr/>
            </p:nvSpPr>
            <p:spPr>
              <a:xfrm>
                <a:off x="6956853" y="1447800"/>
                <a:ext cx="669882" cy="6698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5400000">
                <a:off x="7487214" y="1647255"/>
                <a:ext cx="314327" cy="27097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>
              <a:off x="7057290" y="1546109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1</a:t>
              </a:r>
              <a:endParaRPr lang="zh-CN" altLang="en-US" sz="3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67953" y="3193884"/>
            <a:ext cx="998599" cy="812800"/>
            <a:chOff x="6867953" y="2978150"/>
            <a:chExt cx="998599" cy="812800"/>
          </a:xfrm>
        </p:grpSpPr>
        <p:grpSp>
          <p:nvGrpSpPr>
            <p:cNvPr id="55" name="组合 54"/>
            <p:cNvGrpSpPr/>
            <p:nvPr/>
          </p:nvGrpSpPr>
          <p:grpSpPr>
            <a:xfrm>
              <a:off x="6867953" y="2978150"/>
              <a:ext cx="998599" cy="812800"/>
              <a:chOff x="6956853" y="1447800"/>
              <a:chExt cx="823011" cy="669882"/>
            </a:xfrm>
            <a:solidFill>
              <a:srgbClr val="F15B0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椭圆 55"/>
              <p:cNvSpPr/>
              <p:nvPr/>
            </p:nvSpPr>
            <p:spPr>
              <a:xfrm>
                <a:off x="6956853" y="1447800"/>
                <a:ext cx="669882" cy="6698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7487214" y="1647255"/>
                <a:ext cx="314327" cy="27097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7057290" y="3098972"/>
              <a:ext cx="4844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2</a:t>
              </a:r>
              <a:endParaRPr lang="zh-CN" altLang="en-US" sz="3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67953" y="4698834"/>
            <a:ext cx="998599" cy="812800"/>
            <a:chOff x="6867953" y="4483100"/>
            <a:chExt cx="998599" cy="812800"/>
          </a:xfrm>
        </p:grpSpPr>
        <p:grpSp>
          <p:nvGrpSpPr>
            <p:cNvPr id="58" name="组合 57"/>
            <p:cNvGrpSpPr/>
            <p:nvPr/>
          </p:nvGrpSpPr>
          <p:grpSpPr>
            <a:xfrm>
              <a:off x="6867953" y="4483100"/>
              <a:ext cx="998599" cy="812800"/>
              <a:chOff x="6956853" y="1447800"/>
              <a:chExt cx="823011" cy="669882"/>
            </a:xfrm>
            <a:solidFill>
              <a:srgbClr val="F15B0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椭圆 58"/>
              <p:cNvSpPr/>
              <p:nvPr/>
            </p:nvSpPr>
            <p:spPr>
              <a:xfrm>
                <a:off x="6956853" y="1447800"/>
                <a:ext cx="669882" cy="6698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等腰三角形 59"/>
              <p:cNvSpPr/>
              <p:nvPr/>
            </p:nvSpPr>
            <p:spPr>
              <a:xfrm rot="5400000">
                <a:off x="7487214" y="1647255"/>
                <a:ext cx="314327" cy="27097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9" name="文本框 68"/>
            <p:cNvSpPr txBox="1"/>
            <p:nvPr/>
          </p:nvSpPr>
          <p:spPr>
            <a:xfrm>
              <a:off x="7051416" y="4599630"/>
              <a:ext cx="4860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3</a:t>
              </a:r>
              <a:endParaRPr lang="zh-CN" altLang="en-US" sz="3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</p:grpSp>
      <p:sp>
        <p:nvSpPr>
          <p:cNvPr id="35" name="平行四边形 34"/>
          <p:cNvSpPr/>
          <p:nvPr/>
        </p:nvSpPr>
        <p:spPr>
          <a:xfrm flipV="1">
            <a:off x="2075951" y="4192648"/>
            <a:ext cx="1534339" cy="1255486"/>
          </a:xfrm>
          <a:prstGeom prst="parallelogram">
            <a:avLst>
              <a:gd name="adj" fmla="val 55506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平行四边形 33"/>
          <p:cNvSpPr/>
          <p:nvPr/>
        </p:nvSpPr>
        <p:spPr>
          <a:xfrm flipV="1">
            <a:off x="3461832" y="4192648"/>
            <a:ext cx="1534339" cy="1255486"/>
          </a:xfrm>
          <a:prstGeom prst="parallelogram">
            <a:avLst>
              <a:gd name="adj" fmla="val 55506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平行四边形 42"/>
          <p:cNvSpPr/>
          <p:nvPr/>
        </p:nvSpPr>
        <p:spPr>
          <a:xfrm>
            <a:off x="1377062" y="4192648"/>
            <a:ext cx="1534339" cy="1255486"/>
          </a:xfrm>
          <a:prstGeom prst="parallelogram">
            <a:avLst>
              <a:gd name="adj" fmla="val 55506"/>
            </a:avLst>
          </a:prstGeom>
          <a:solidFill>
            <a:srgbClr val="F15B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平行四边形 32"/>
          <p:cNvSpPr/>
          <p:nvPr/>
        </p:nvSpPr>
        <p:spPr>
          <a:xfrm>
            <a:off x="2755587" y="4192648"/>
            <a:ext cx="1534339" cy="1255486"/>
          </a:xfrm>
          <a:prstGeom prst="parallelogram">
            <a:avLst>
              <a:gd name="adj" fmla="val 55506"/>
            </a:avLst>
          </a:prstGeom>
          <a:solidFill>
            <a:srgbClr val="F15B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平行四边形 49"/>
          <p:cNvSpPr/>
          <p:nvPr/>
        </p:nvSpPr>
        <p:spPr>
          <a:xfrm>
            <a:off x="4229324" y="2797009"/>
            <a:ext cx="1914301" cy="2651125"/>
          </a:xfrm>
          <a:prstGeom prst="parallelogram">
            <a:avLst>
              <a:gd name="adj" fmla="val 57782"/>
            </a:avLst>
          </a:prstGeom>
          <a:solidFill>
            <a:srgbClr val="F15B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>
            <a:off x="4920293" y="1663534"/>
            <a:ext cx="1680532" cy="1133475"/>
          </a:xfrm>
          <a:prstGeom prst="triangle">
            <a:avLst>
              <a:gd name="adj" fmla="val 70984"/>
            </a:avLst>
          </a:prstGeom>
          <a:solidFill>
            <a:srgbClr val="F15B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  <p:bldP spid="61" grpId="0"/>
      <p:bldP spid="62" grpId="0"/>
      <p:bldP spid="63" grpId="0"/>
      <p:bldP spid="64" grpId="0"/>
      <p:bldP spid="65" grpId="0"/>
      <p:bldP spid="66" grpId="0"/>
      <p:bldP spid="35" grpId="0" animBg="1"/>
      <p:bldP spid="34" grpId="0" animBg="1"/>
      <p:bldP spid="43" grpId="0" animBg="1"/>
      <p:bldP spid="33" grpId="0" animBg="1"/>
      <p:bldP spid="5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框 6"/>
          <p:cNvSpPr txBox="1"/>
          <p:nvPr/>
        </p:nvSpPr>
        <p:spPr>
          <a:xfrm>
            <a:off x="5316466" y="423462"/>
            <a:ext cx="2117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竞争对手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44276" y="410762"/>
            <a:ext cx="551671" cy="551671"/>
            <a:chOff x="327136" y="1235465"/>
            <a:chExt cx="551671" cy="551671"/>
          </a:xfrm>
        </p:grpSpPr>
        <p:sp>
          <p:nvSpPr>
            <p:cNvPr id="98" name="椭圆 97"/>
            <p:cNvSpPr/>
            <p:nvPr/>
          </p:nvSpPr>
          <p:spPr>
            <a:xfrm>
              <a:off x="327136" y="1235465"/>
              <a:ext cx="551671" cy="551671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6" y="1278640"/>
              <a:ext cx="449446" cy="504897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5" y="1320800"/>
            <a:ext cx="5058843" cy="3260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4" y="1685050"/>
            <a:ext cx="2370567" cy="29110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2" y="2815998"/>
            <a:ext cx="4184474" cy="2498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5" y="4596057"/>
            <a:ext cx="4274672" cy="7676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8" y="4844246"/>
            <a:ext cx="2784557" cy="3461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37" y="4844245"/>
            <a:ext cx="459159" cy="423839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54" y="1320800"/>
            <a:ext cx="5058843" cy="326014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82" y="2815998"/>
            <a:ext cx="4184474" cy="24981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84" y="4596057"/>
            <a:ext cx="4274672" cy="7676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49" y="4862865"/>
            <a:ext cx="1630721" cy="35875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316" y="4844245"/>
            <a:ext cx="459159" cy="4238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73" y="2350253"/>
            <a:ext cx="1379802" cy="208835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166132" y="5219756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添加你的标题文字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3" name="TextBox 3073"/>
          <p:cNvSpPr txBox="1"/>
          <p:nvPr/>
        </p:nvSpPr>
        <p:spPr>
          <a:xfrm>
            <a:off x="1599106" y="5537256"/>
            <a:ext cx="2960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76497" y="5219756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添加对方标题文字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5" name="TextBox 3073"/>
          <p:cNvSpPr txBox="1"/>
          <p:nvPr/>
        </p:nvSpPr>
        <p:spPr>
          <a:xfrm>
            <a:off x="7509471" y="5537256"/>
            <a:ext cx="2960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origami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文本框 6"/>
          <p:cNvSpPr txBox="1"/>
          <p:nvPr/>
        </p:nvSpPr>
        <p:spPr>
          <a:xfrm>
            <a:off x="5233690" y="356315"/>
            <a:ext cx="244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可行性分析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61500" y="343615"/>
            <a:ext cx="551671" cy="551671"/>
            <a:chOff x="327136" y="1235465"/>
            <a:chExt cx="551671" cy="551671"/>
          </a:xfrm>
        </p:grpSpPr>
        <p:sp>
          <p:nvSpPr>
            <p:cNvPr id="98" name="椭圆 97"/>
            <p:cNvSpPr/>
            <p:nvPr/>
          </p:nvSpPr>
          <p:spPr>
            <a:xfrm>
              <a:off x="327136" y="1235465"/>
              <a:ext cx="551671" cy="551671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6" y="1278640"/>
              <a:ext cx="449446" cy="50489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0" y="4891031"/>
            <a:ext cx="12212742" cy="116718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360431"/>
            <a:ext cx="12212742" cy="3530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391725" y="5546677"/>
            <a:ext cx="602806" cy="6028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693421" y="5546677"/>
            <a:ext cx="602806" cy="6028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95067" y="5546677"/>
            <a:ext cx="602806" cy="6028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66002" y="555642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18" name="TextBox 3073"/>
          <p:cNvSpPr txBox="1"/>
          <p:nvPr/>
        </p:nvSpPr>
        <p:spPr>
          <a:xfrm>
            <a:off x="1068692" y="5807250"/>
            <a:ext cx="299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26" y="5620912"/>
            <a:ext cx="575705" cy="4710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2" y="5663395"/>
            <a:ext cx="456535" cy="401614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296227" y="555642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7" name="TextBox 3073"/>
          <p:cNvSpPr txBox="1"/>
          <p:nvPr/>
        </p:nvSpPr>
        <p:spPr>
          <a:xfrm>
            <a:off x="5298917" y="5807250"/>
            <a:ext cx="290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964561" y="555642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7" name="TextBox 3073"/>
          <p:cNvSpPr txBox="1"/>
          <p:nvPr/>
        </p:nvSpPr>
        <p:spPr>
          <a:xfrm>
            <a:off x="8967251" y="5807250"/>
            <a:ext cx="298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75" y="5582341"/>
            <a:ext cx="532769" cy="514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1" grpId="0" animBg="1"/>
      <p:bldP spid="13" grpId="0" animBg="1"/>
      <p:bldP spid="15" grpId="0" animBg="1"/>
      <p:bldP spid="17" grpId="0"/>
      <p:bldP spid="18" grpId="0"/>
      <p:bldP spid="26" grpId="0"/>
      <p:bldP spid="27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" y="-12700"/>
            <a:ext cx="1023566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01101" y="0"/>
            <a:ext cx="3412640" cy="6845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021647" y="2567517"/>
            <a:ext cx="793749" cy="793749"/>
            <a:chOff x="10021647" y="2567517"/>
            <a:chExt cx="793749" cy="793749"/>
          </a:xfrm>
        </p:grpSpPr>
        <p:sp>
          <p:nvSpPr>
            <p:cNvPr id="6" name="椭圆 5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9428507" y="3414575"/>
            <a:ext cx="198002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产品与运营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13227" y="3876919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(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我们怎么做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)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fallOve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411936" y="458520"/>
            <a:ext cx="2117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产品概述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824578" y="397020"/>
            <a:ext cx="582474" cy="582474"/>
            <a:chOff x="10021647" y="2567517"/>
            <a:chExt cx="793749" cy="793749"/>
          </a:xfrm>
        </p:grpSpPr>
        <p:sp>
          <p:nvSpPr>
            <p:cNvPr id="27" name="椭圆 26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3" name="等腰三角形 2"/>
          <p:cNvSpPr/>
          <p:nvPr/>
        </p:nvSpPr>
        <p:spPr>
          <a:xfrm>
            <a:off x="2078765" y="2601013"/>
            <a:ext cx="247723" cy="213554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 rot="10800000">
            <a:off x="4650256" y="4648521"/>
            <a:ext cx="247723" cy="213554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>
            <a:off x="7195260" y="2601013"/>
            <a:ext cx="247723" cy="213554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 rot="10800000">
            <a:off x="9883430" y="4648521"/>
            <a:ext cx="247723" cy="213554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298751" y="2794321"/>
            <a:ext cx="1854200" cy="18542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3827768" y="2794321"/>
            <a:ext cx="1854200" cy="18542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392022" y="2794321"/>
            <a:ext cx="1854200" cy="18542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9016516" y="2794321"/>
            <a:ext cx="1854200" cy="18542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494246" y="175286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9" name="TextBox 3073"/>
          <p:cNvSpPr txBox="1"/>
          <p:nvPr/>
        </p:nvSpPr>
        <p:spPr>
          <a:xfrm>
            <a:off x="1496936" y="2003694"/>
            <a:ext cx="23255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67364" y="175286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0" name="TextBox 3073"/>
          <p:cNvSpPr txBox="1"/>
          <p:nvPr/>
        </p:nvSpPr>
        <p:spPr>
          <a:xfrm>
            <a:off x="6570054" y="2003694"/>
            <a:ext cx="22696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192527" y="490470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5" name="TextBox 3073"/>
          <p:cNvSpPr txBox="1"/>
          <p:nvPr/>
        </p:nvSpPr>
        <p:spPr>
          <a:xfrm>
            <a:off x="4195217" y="5155530"/>
            <a:ext cx="22812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293234" y="490470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7" name="TextBox 3073"/>
          <p:cNvSpPr txBox="1"/>
          <p:nvPr/>
        </p:nvSpPr>
        <p:spPr>
          <a:xfrm>
            <a:off x="9295925" y="5155530"/>
            <a:ext cx="22536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5" grpId="0" animBg="1"/>
      <p:bldP spid="36" grpId="0" animBg="1"/>
      <p:bldP spid="2" grpId="0" animBg="1"/>
      <p:bldP spid="31" grpId="0" animBg="1"/>
      <p:bldP spid="32" grpId="0" animBg="1"/>
      <p:bldP spid="33" grpId="0" animBg="1"/>
      <p:bldP spid="38" grpId="0"/>
      <p:bldP spid="39" grpId="0"/>
      <p:bldP spid="19" grpId="0"/>
      <p:bldP spid="20" grpId="0"/>
      <p:bldP spid="24" grpId="0"/>
      <p:bldP spid="25" grpId="0"/>
      <p:bldP spid="29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4973960" y="432483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产品推广形式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22500"/>
            <a:ext cx="2508106" cy="3535362"/>
          </a:xfrm>
          <a:prstGeom prst="rect">
            <a:avLst/>
          </a:prstGeom>
        </p:spPr>
      </p:pic>
      <p:sp>
        <p:nvSpPr>
          <p:cNvPr id="49" name="TextBox 16"/>
          <p:cNvSpPr txBox="1"/>
          <p:nvPr/>
        </p:nvSpPr>
        <p:spPr>
          <a:xfrm>
            <a:off x="6264228" y="174371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微信推广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88153" y="-1381255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36"/>
          <p:cNvSpPr txBox="1"/>
          <p:nvPr/>
        </p:nvSpPr>
        <p:spPr>
          <a:xfrm>
            <a:off x="2938306" y="355939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QQ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空间推广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01623" y="3817187"/>
            <a:ext cx="2960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39"/>
          <p:cNvSpPr txBox="1"/>
          <p:nvPr/>
        </p:nvSpPr>
        <p:spPr>
          <a:xfrm>
            <a:off x="7131171" y="2777045"/>
            <a:ext cx="84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QQ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推广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5" name="TextBox 41"/>
          <p:cNvSpPr txBox="1"/>
          <p:nvPr/>
        </p:nvSpPr>
        <p:spPr>
          <a:xfrm>
            <a:off x="7030563" y="402787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微博推广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62579" y="3517677"/>
            <a:ext cx="428008" cy="428008"/>
            <a:chOff x="4679950" y="2006901"/>
            <a:chExt cx="582474" cy="582474"/>
          </a:xfrm>
        </p:grpSpPr>
        <p:sp>
          <p:nvSpPr>
            <p:cNvPr id="58" name="椭圆 57"/>
            <p:cNvSpPr/>
            <p:nvPr/>
          </p:nvSpPr>
          <p:spPr>
            <a:xfrm>
              <a:off x="4679950" y="2006901"/>
              <a:ext cx="582474" cy="5824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751" y="2076450"/>
              <a:ext cx="528772" cy="46000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801571" y="1794492"/>
            <a:ext cx="431589" cy="428008"/>
            <a:chOff x="5801571" y="1794492"/>
            <a:chExt cx="431589" cy="428008"/>
          </a:xfrm>
        </p:grpSpPr>
        <p:sp>
          <p:nvSpPr>
            <p:cNvPr id="84" name="椭圆 83"/>
            <p:cNvSpPr/>
            <p:nvPr/>
          </p:nvSpPr>
          <p:spPr>
            <a:xfrm>
              <a:off x="5801571" y="1794492"/>
              <a:ext cx="428008" cy="428008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838" y="1827808"/>
              <a:ext cx="414322" cy="360442"/>
            </a:xfrm>
            <a:prstGeom prst="rect">
              <a:avLst/>
            </a:prstGeom>
          </p:spPr>
        </p:pic>
      </p:grpSp>
      <p:sp>
        <p:nvSpPr>
          <p:cNvPr id="86" name="矩形 85"/>
          <p:cNvSpPr/>
          <p:nvPr/>
        </p:nvSpPr>
        <p:spPr>
          <a:xfrm>
            <a:off x="6264228" y="1971664"/>
            <a:ext cx="3057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47657" y="2796742"/>
            <a:ext cx="428008" cy="428008"/>
            <a:chOff x="6747657" y="2796742"/>
            <a:chExt cx="428008" cy="428008"/>
          </a:xfrm>
        </p:grpSpPr>
        <p:sp>
          <p:nvSpPr>
            <p:cNvPr id="87" name="椭圆 86"/>
            <p:cNvSpPr/>
            <p:nvPr/>
          </p:nvSpPr>
          <p:spPr>
            <a:xfrm>
              <a:off x="6747657" y="2796742"/>
              <a:ext cx="428008" cy="42800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889" y="2878544"/>
              <a:ext cx="342282" cy="297770"/>
            </a:xfrm>
            <a:prstGeom prst="rect">
              <a:avLst/>
            </a:prstGeom>
          </p:spPr>
        </p:pic>
      </p:grpSp>
      <p:sp>
        <p:nvSpPr>
          <p:cNvPr id="89" name="矩形 88"/>
          <p:cNvSpPr/>
          <p:nvPr/>
        </p:nvSpPr>
        <p:spPr>
          <a:xfrm>
            <a:off x="7131171" y="3014140"/>
            <a:ext cx="3043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83801" y="4120608"/>
            <a:ext cx="487385" cy="454176"/>
            <a:chOff x="6483801" y="4120608"/>
            <a:chExt cx="487385" cy="454176"/>
          </a:xfrm>
        </p:grpSpPr>
        <p:sp>
          <p:nvSpPr>
            <p:cNvPr id="90" name="椭圆 89"/>
            <p:cNvSpPr/>
            <p:nvPr/>
          </p:nvSpPr>
          <p:spPr>
            <a:xfrm>
              <a:off x="6543178" y="4120608"/>
              <a:ext cx="428008" cy="428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801" y="4167353"/>
              <a:ext cx="468336" cy="407431"/>
            </a:xfrm>
            <a:prstGeom prst="rect">
              <a:avLst/>
            </a:prstGeom>
          </p:spPr>
        </p:pic>
      </p:grpSp>
      <p:sp>
        <p:nvSpPr>
          <p:cNvPr id="91" name="矩形 90"/>
          <p:cNvSpPr/>
          <p:nvPr/>
        </p:nvSpPr>
        <p:spPr>
          <a:xfrm>
            <a:off x="7030563" y="4340993"/>
            <a:ext cx="31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4465523" y="5459713"/>
            <a:ext cx="281654" cy="2816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4661113" y="5459713"/>
            <a:ext cx="471868" cy="471868"/>
          </a:xfrm>
          <a:prstGeom prst="ellips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4960466" y="5360791"/>
            <a:ext cx="380577" cy="3805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209258" y="5649927"/>
            <a:ext cx="281654" cy="28165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5446354" y="5459713"/>
            <a:ext cx="528332" cy="5283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5952586" y="5551004"/>
            <a:ext cx="380577" cy="38057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6153632" y="5326993"/>
            <a:ext cx="281654" cy="28165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6349222" y="5326993"/>
            <a:ext cx="471868" cy="4718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6648575" y="5228070"/>
            <a:ext cx="380577" cy="380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4386602" y="370983"/>
            <a:ext cx="582474" cy="582474"/>
            <a:chOff x="10021647" y="2567517"/>
            <a:chExt cx="793749" cy="793749"/>
          </a:xfrm>
        </p:grpSpPr>
        <p:sp>
          <p:nvSpPr>
            <p:cNvPr id="62" name="椭圆 61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64" name="矩形 63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53" grpId="0"/>
      <p:bldP spid="55" grpId="0"/>
      <p:bldP spid="86" grpId="0"/>
      <p:bldP spid="89" grpId="0"/>
      <p:bldP spid="91" grpId="0"/>
      <p:bldP spid="8" grpId="0" animBg="1"/>
      <p:bldP spid="41" grpId="0" animBg="1"/>
      <p:bldP spid="42" grpId="0" animBg="1"/>
      <p:bldP spid="43" grpId="0" animBg="1"/>
      <p:bldP spid="44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4939180" y="414486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地面推广计划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88153" y="-1381255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979771" y="4672070"/>
            <a:ext cx="828411" cy="828411"/>
          </a:xfrm>
          <a:prstGeom prst="ellipse">
            <a:avLst/>
          </a:prstGeom>
          <a:solidFill>
            <a:schemeClr val="bg1"/>
          </a:solidFill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068654" y="4760953"/>
            <a:ext cx="650645" cy="650645"/>
          </a:xfrm>
          <a:prstGeom prst="ellips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6" y="4801061"/>
            <a:ext cx="507781" cy="570429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1994285" y="3251250"/>
            <a:ext cx="828411" cy="828411"/>
          </a:xfrm>
          <a:prstGeom prst="ellipse">
            <a:avLst/>
          </a:prstGeom>
          <a:solidFill>
            <a:schemeClr val="bg1"/>
          </a:solidFill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095868" y="3340133"/>
            <a:ext cx="650645" cy="650645"/>
          </a:xfrm>
          <a:prstGeom prst="ellips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16" y="3472472"/>
            <a:ext cx="438748" cy="385966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994285" y="1830429"/>
            <a:ext cx="828411" cy="828411"/>
          </a:xfrm>
          <a:prstGeom prst="ellipse">
            <a:avLst/>
          </a:prstGeom>
          <a:noFill/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083168" y="1919312"/>
            <a:ext cx="650645" cy="650645"/>
          </a:xfrm>
          <a:prstGeom prst="ellips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80" y="1991591"/>
            <a:ext cx="502821" cy="506086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>
            <a:off x="6311623" y="1830429"/>
            <a:ext cx="828411" cy="828411"/>
          </a:xfrm>
          <a:prstGeom prst="ellipse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400506" y="1919312"/>
            <a:ext cx="650645" cy="65064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8" y="1971165"/>
            <a:ext cx="544820" cy="623138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6311623" y="3251250"/>
            <a:ext cx="828411" cy="828411"/>
          </a:xfrm>
          <a:prstGeom prst="ellipse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6400506" y="3340133"/>
            <a:ext cx="650645" cy="65064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11" y="3452796"/>
            <a:ext cx="519834" cy="425319"/>
          </a:xfrm>
          <a:prstGeom prst="rect">
            <a:avLst/>
          </a:prstGeom>
        </p:spPr>
      </p:pic>
      <p:sp>
        <p:nvSpPr>
          <p:cNvPr id="38" name="椭圆 37"/>
          <p:cNvSpPr/>
          <p:nvPr/>
        </p:nvSpPr>
        <p:spPr>
          <a:xfrm>
            <a:off x="6311623" y="4672070"/>
            <a:ext cx="828411" cy="828411"/>
          </a:xfrm>
          <a:prstGeom prst="ellipse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6400506" y="4760953"/>
            <a:ext cx="650645" cy="65064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28" y="4812734"/>
            <a:ext cx="537101" cy="566132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2911579" y="186472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3" name="TextBox 3073"/>
          <p:cNvSpPr txBox="1"/>
          <p:nvPr/>
        </p:nvSpPr>
        <p:spPr>
          <a:xfrm>
            <a:off x="2914269" y="2115550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911579" y="338842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6" name="TextBox 3073"/>
          <p:cNvSpPr txBox="1"/>
          <p:nvPr/>
        </p:nvSpPr>
        <p:spPr>
          <a:xfrm>
            <a:off x="2914269" y="3639252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911579" y="4811111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8" name="TextBox 3073"/>
          <p:cNvSpPr txBox="1"/>
          <p:nvPr/>
        </p:nvSpPr>
        <p:spPr>
          <a:xfrm>
            <a:off x="2914269" y="5061936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327447" y="186472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0" name="TextBox 3073"/>
          <p:cNvSpPr txBox="1"/>
          <p:nvPr/>
        </p:nvSpPr>
        <p:spPr>
          <a:xfrm>
            <a:off x="7330137" y="2115550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327447" y="338842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2" name="TextBox 3073"/>
          <p:cNvSpPr txBox="1"/>
          <p:nvPr/>
        </p:nvSpPr>
        <p:spPr>
          <a:xfrm>
            <a:off x="7330137" y="3639252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327447" y="4811111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4" name="TextBox 3073"/>
          <p:cNvSpPr txBox="1"/>
          <p:nvPr/>
        </p:nvSpPr>
        <p:spPr>
          <a:xfrm>
            <a:off x="7330137" y="5061936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351822" y="352986"/>
            <a:ext cx="582474" cy="582474"/>
            <a:chOff x="10021647" y="2567517"/>
            <a:chExt cx="793749" cy="793749"/>
          </a:xfrm>
        </p:grpSpPr>
        <p:sp>
          <p:nvSpPr>
            <p:cNvPr id="42" name="椭圆 41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9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/>
          <p:nvPr/>
        </p:nvCxnSpPr>
        <p:spPr>
          <a:xfrm flipH="1">
            <a:off x="0" y="3382283"/>
            <a:ext cx="12212742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50117" y="2960009"/>
            <a:ext cx="793749" cy="793749"/>
            <a:chOff x="9448800" y="3060700"/>
            <a:chExt cx="793749" cy="793749"/>
          </a:xfrm>
        </p:grpSpPr>
        <p:sp>
          <p:nvSpPr>
            <p:cNvPr id="31" name="椭圆 30"/>
            <p:cNvSpPr/>
            <p:nvPr/>
          </p:nvSpPr>
          <p:spPr>
            <a:xfrm>
              <a:off x="9448800" y="3060700"/>
              <a:ext cx="793749" cy="79374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901" y="3168021"/>
              <a:ext cx="689246" cy="5639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3660277" y="2960009"/>
            <a:ext cx="793749" cy="793749"/>
            <a:chOff x="5582499" y="3060700"/>
            <a:chExt cx="793749" cy="793749"/>
          </a:xfrm>
        </p:grpSpPr>
        <p:sp>
          <p:nvSpPr>
            <p:cNvPr id="54" name="椭圆 53"/>
            <p:cNvSpPr/>
            <p:nvPr/>
          </p:nvSpPr>
          <p:spPr>
            <a:xfrm>
              <a:off x="5582499" y="3060700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958" y="3103875"/>
              <a:ext cx="646667" cy="72645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495986" y="2960009"/>
            <a:ext cx="793749" cy="793749"/>
            <a:chOff x="1783257" y="3060700"/>
            <a:chExt cx="793749" cy="793749"/>
          </a:xfrm>
        </p:grpSpPr>
        <p:sp>
          <p:nvSpPr>
            <p:cNvPr id="55" name="椭圆 54"/>
            <p:cNvSpPr/>
            <p:nvPr/>
          </p:nvSpPr>
          <p:spPr>
            <a:xfrm>
              <a:off x="1783257" y="3060700"/>
              <a:ext cx="793749" cy="7937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666" y="3175393"/>
              <a:ext cx="618231" cy="543858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7836514" y="3980203"/>
            <a:ext cx="1620957" cy="748699"/>
            <a:chOff x="9109765" y="3961770"/>
            <a:chExt cx="1620957" cy="748699"/>
          </a:xfrm>
        </p:grpSpPr>
        <p:sp>
          <p:nvSpPr>
            <p:cNvPr id="57" name="矩形 56"/>
            <p:cNvSpPr/>
            <p:nvPr/>
          </p:nvSpPr>
          <p:spPr>
            <a:xfrm>
              <a:off x="9109765" y="3961770"/>
              <a:ext cx="1620957" cy="52322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公司简介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9404718" y="4402692"/>
              <a:ext cx="1031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我们是谁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)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70929" y="3980203"/>
            <a:ext cx="1620957" cy="770121"/>
            <a:chOff x="5174375" y="2236706"/>
            <a:chExt cx="1620957" cy="770121"/>
          </a:xfrm>
        </p:grpSpPr>
        <p:sp>
          <p:nvSpPr>
            <p:cNvPr id="59" name="矩形 58"/>
            <p:cNvSpPr/>
            <p:nvPr/>
          </p:nvSpPr>
          <p:spPr>
            <a:xfrm>
              <a:off x="5174375" y="2236706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项目介绍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5276967" y="2699050"/>
              <a:ext cx="13901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我们要做什么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)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07827" y="3980203"/>
            <a:ext cx="1980029" cy="770121"/>
            <a:chOff x="1251414" y="3907758"/>
            <a:chExt cx="1980029" cy="770121"/>
          </a:xfrm>
        </p:grpSpPr>
        <p:sp>
          <p:nvSpPr>
            <p:cNvPr id="61" name="矩形 60"/>
            <p:cNvSpPr/>
            <p:nvPr/>
          </p:nvSpPr>
          <p:spPr>
            <a:xfrm>
              <a:off x="1251414" y="3907758"/>
              <a:ext cx="1980029" cy="52322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产品与运营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1636134" y="4370102"/>
              <a:ext cx="12105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我们怎么做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)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0221073" y="2947309"/>
            <a:ext cx="793749" cy="819149"/>
            <a:chOff x="9448800" y="3060700"/>
            <a:chExt cx="793749" cy="819149"/>
          </a:xfrm>
        </p:grpSpPr>
        <p:sp>
          <p:nvSpPr>
            <p:cNvPr id="36" name="椭圆 35"/>
            <p:cNvSpPr/>
            <p:nvPr/>
          </p:nvSpPr>
          <p:spPr>
            <a:xfrm>
              <a:off x="9448800" y="3060700"/>
              <a:ext cx="793749" cy="7937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2463" y="3114354"/>
              <a:ext cx="669285" cy="765495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5918942" y="2960009"/>
            <a:ext cx="793749" cy="793749"/>
            <a:chOff x="5650857" y="3060700"/>
            <a:chExt cx="793749" cy="793749"/>
          </a:xfrm>
        </p:grpSpPr>
        <p:sp>
          <p:nvSpPr>
            <p:cNvPr id="39" name="椭圆 38"/>
            <p:cNvSpPr/>
            <p:nvPr/>
          </p:nvSpPr>
          <p:spPr>
            <a:xfrm>
              <a:off x="5650857" y="3060700"/>
              <a:ext cx="793749" cy="79374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98" y="3087490"/>
              <a:ext cx="663667" cy="667977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9807470" y="3980203"/>
            <a:ext cx="1620957" cy="770121"/>
            <a:chOff x="9062995" y="2179584"/>
            <a:chExt cx="1620957" cy="770121"/>
          </a:xfrm>
        </p:grpSpPr>
        <p:sp>
          <p:nvSpPr>
            <p:cNvPr id="44" name="矩形 43"/>
            <p:cNvSpPr/>
            <p:nvPr/>
          </p:nvSpPr>
          <p:spPr>
            <a:xfrm>
              <a:off x="9062995" y="2179584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发展前景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088643" y="2641928"/>
              <a:ext cx="15696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长期的战略目标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)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367124" y="3980203"/>
            <a:ext cx="1980029" cy="770121"/>
            <a:chOff x="5057717" y="3945585"/>
            <a:chExt cx="1980029" cy="770121"/>
          </a:xfrm>
        </p:grpSpPr>
        <p:sp>
          <p:nvSpPr>
            <p:cNvPr id="47" name="矩形 46"/>
            <p:cNvSpPr/>
            <p:nvPr/>
          </p:nvSpPr>
          <p:spPr>
            <a:xfrm>
              <a:off x="5057717" y="3945585"/>
              <a:ext cx="1980029" cy="52322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财务与融资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352669" y="4407929"/>
              <a:ext cx="13901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商务合作方式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)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sp>
        <p:nvSpPr>
          <p:cNvPr id="66" name="TextBox 3073"/>
          <p:cNvSpPr txBox="1"/>
          <p:nvPr/>
        </p:nvSpPr>
        <p:spPr>
          <a:xfrm>
            <a:off x="1943438" y="5556491"/>
            <a:ext cx="9168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..........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7" name="矩形: 圆角 66"/>
          <p:cNvSpPr/>
          <p:nvPr/>
        </p:nvSpPr>
        <p:spPr>
          <a:xfrm>
            <a:off x="1376483" y="5392766"/>
            <a:ext cx="9439034" cy="747842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TextBox 8"/>
          <p:cNvSpPr txBox="1"/>
          <p:nvPr/>
        </p:nvSpPr>
        <p:spPr>
          <a:xfrm>
            <a:off x="3721792" y="931288"/>
            <a:ext cx="4748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通用商业计划业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PPT</a:t>
            </a: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模板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3756000" y="883781"/>
            <a:ext cx="4680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3756000" y="1516063"/>
            <a:ext cx="4680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0" y="0"/>
            <a:ext cx="12212742" cy="45719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 tmFilter="0,0; .5, 1; 1, 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68" grpId="0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4934608" y="390215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线下推广方案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88153" y="-1381255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2854552"/>
            <a:ext cx="3807600" cy="38076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00" y="2854552"/>
            <a:ext cx="3807600" cy="3807600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1446600" y="2980896"/>
            <a:ext cx="1677600" cy="16776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124200" y="1854596"/>
            <a:ext cx="1677600" cy="16776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5043700" y="1392546"/>
            <a:ext cx="1677600" cy="16776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6931800" y="1854596"/>
            <a:ext cx="1677600" cy="1677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609400" y="2980896"/>
            <a:ext cx="1677600" cy="1677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1748140" y="473022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1" name="TextBox 45"/>
          <p:cNvSpPr txBox="1"/>
          <p:nvPr/>
        </p:nvSpPr>
        <p:spPr>
          <a:xfrm>
            <a:off x="1556077" y="4950557"/>
            <a:ext cx="1812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输入简要的文字介绍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498026" y="362094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6" name="TextBox 45"/>
          <p:cNvSpPr txBox="1"/>
          <p:nvPr/>
        </p:nvSpPr>
        <p:spPr>
          <a:xfrm>
            <a:off x="3325013" y="3831752"/>
            <a:ext cx="1812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输入简要的文字介绍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287938" y="3156646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9" name="TextBox 45"/>
          <p:cNvSpPr txBox="1"/>
          <p:nvPr/>
        </p:nvSpPr>
        <p:spPr>
          <a:xfrm>
            <a:off x="5124450" y="3367456"/>
            <a:ext cx="1812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输入简要的文字介绍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207976" y="354145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1" name="TextBox 45"/>
          <p:cNvSpPr txBox="1"/>
          <p:nvPr/>
        </p:nvSpPr>
        <p:spPr>
          <a:xfrm>
            <a:off x="7044488" y="3752263"/>
            <a:ext cx="1812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输入简要的文字介绍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949998" y="473397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8776985" y="4944785"/>
            <a:ext cx="1812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输入简要的文字介绍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7" name="TextBox 3073"/>
          <p:cNvSpPr txBox="1"/>
          <p:nvPr/>
        </p:nvSpPr>
        <p:spPr>
          <a:xfrm>
            <a:off x="4043650" y="4988415"/>
            <a:ext cx="39959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点击输入简要的文字介绍，文字内容需概括精炼，不用多余的文字修饰，言简意赅的说明分项内容点击输入简要的文字介绍，文字内容需概括精炼，不用多余的文字修饰，言简意赅的说明分项内容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347250" y="328715"/>
            <a:ext cx="582474" cy="582474"/>
            <a:chOff x="10021647" y="2567517"/>
            <a:chExt cx="793749" cy="793749"/>
          </a:xfrm>
        </p:grpSpPr>
        <p:sp>
          <p:nvSpPr>
            <p:cNvPr id="39" name="椭圆 38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42" name="矩形 41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33229 0.007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32188 0.00579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43" grpId="0"/>
      <p:bldP spid="41" grpId="0"/>
      <p:bldP spid="44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403521" y="445812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代理推广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88153" y="-1381255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4926816" y="2510576"/>
            <a:ext cx="1081024" cy="262193"/>
          </a:xfrm>
          <a:prstGeom prst="ellipse">
            <a:avLst/>
          </a:prstGeom>
          <a:noFill/>
          <a:ln w="9525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泪滴形 1"/>
          <p:cNvSpPr/>
          <p:nvPr/>
        </p:nvSpPr>
        <p:spPr>
          <a:xfrm rot="8100000">
            <a:off x="4988110" y="1480070"/>
            <a:ext cx="958434" cy="958434"/>
          </a:xfrm>
          <a:prstGeom prst="teardrop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337063" y="2665880"/>
            <a:ext cx="255002" cy="78011"/>
          </a:xfrm>
          <a:prstGeom prst="ellips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371853" y="4075047"/>
            <a:ext cx="759113" cy="184116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泪滴形 32"/>
          <p:cNvSpPr/>
          <p:nvPr/>
        </p:nvSpPr>
        <p:spPr>
          <a:xfrm rot="8100000">
            <a:off x="2414895" y="3351409"/>
            <a:ext cx="673028" cy="673028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659935" y="4184104"/>
            <a:ext cx="179067" cy="547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4738951" y="5263404"/>
            <a:ext cx="759113" cy="184116"/>
          </a:xfrm>
          <a:prstGeom prst="ellipse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泪滴形 36"/>
          <p:cNvSpPr/>
          <p:nvPr/>
        </p:nvSpPr>
        <p:spPr>
          <a:xfrm rot="8100000">
            <a:off x="4781993" y="4539766"/>
            <a:ext cx="673028" cy="67302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027033" y="5372461"/>
            <a:ext cx="179067" cy="5478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7435926" y="4926891"/>
            <a:ext cx="759113" cy="184116"/>
          </a:xfrm>
          <a:prstGeom prst="ellipse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泪滴形 40"/>
          <p:cNvSpPr/>
          <p:nvPr/>
        </p:nvSpPr>
        <p:spPr>
          <a:xfrm rot="8100000">
            <a:off x="7478968" y="4203253"/>
            <a:ext cx="673028" cy="673028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7724008" y="5035948"/>
            <a:ext cx="179067" cy="547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8407997" y="3022581"/>
            <a:ext cx="759113" cy="184116"/>
          </a:xfrm>
          <a:prstGeom prst="ellipse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泪滴形 51"/>
          <p:cNvSpPr/>
          <p:nvPr/>
        </p:nvSpPr>
        <p:spPr>
          <a:xfrm rot="8100000">
            <a:off x="8451039" y="2298943"/>
            <a:ext cx="673028" cy="673028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8696079" y="3131638"/>
            <a:ext cx="179067" cy="5478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endCxn id="32" idx="7"/>
          </p:cNvCxnSpPr>
          <p:nvPr/>
        </p:nvCxnSpPr>
        <p:spPr>
          <a:xfrm flipH="1">
            <a:off x="3019796" y="2747693"/>
            <a:ext cx="2088412" cy="135431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endCxn id="37" idx="3"/>
          </p:cNvCxnSpPr>
          <p:nvPr/>
        </p:nvCxnSpPr>
        <p:spPr>
          <a:xfrm flipH="1">
            <a:off x="5118507" y="2801645"/>
            <a:ext cx="275411" cy="173812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5689295" y="2783159"/>
            <a:ext cx="1790911" cy="21681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6007841" y="2657281"/>
            <a:ext cx="2396274" cy="4540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00" y="2350866"/>
            <a:ext cx="547874" cy="626632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6007840" y="1461853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总代理</a:t>
            </a:r>
            <a:endParaRPr lang="zh-CN" altLang="en-US" sz="20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0" name="TextBox 3073"/>
          <p:cNvSpPr txBox="1"/>
          <p:nvPr/>
        </p:nvSpPr>
        <p:spPr>
          <a:xfrm>
            <a:off x="6010201" y="1783086"/>
            <a:ext cx="2550055" cy="32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532417" y="3284792"/>
            <a:ext cx="792240" cy="27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一级代理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2" name="TextBox 3073"/>
          <p:cNvSpPr txBox="1"/>
          <p:nvPr/>
        </p:nvSpPr>
        <p:spPr>
          <a:xfrm>
            <a:off x="8534778" y="3504897"/>
            <a:ext cx="2550055" cy="32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435926" y="5181598"/>
            <a:ext cx="792240" cy="27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二级代理</a:t>
            </a:r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64" name="TextBox 3073"/>
          <p:cNvSpPr txBox="1"/>
          <p:nvPr/>
        </p:nvSpPr>
        <p:spPr>
          <a:xfrm>
            <a:off x="7438287" y="5401703"/>
            <a:ext cx="2550055" cy="32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850364" y="5340600"/>
            <a:ext cx="792240" cy="27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三级代理</a:t>
            </a:r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71" name="TextBox 3073"/>
          <p:cNvSpPr txBox="1"/>
          <p:nvPr/>
        </p:nvSpPr>
        <p:spPr>
          <a:xfrm>
            <a:off x="3852725" y="5560706"/>
            <a:ext cx="2550055" cy="32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638300" y="426150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F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四级代理</a:t>
            </a:r>
            <a:endParaRPr lang="zh-CN" altLang="en-US" sz="1400" dirty="0">
              <a:solidFill>
                <a:srgbClr val="00B0F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73" name="TextBox 3073"/>
          <p:cNvSpPr txBox="1"/>
          <p:nvPr/>
        </p:nvSpPr>
        <p:spPr>
          <a:xfrm>
            <a:off x="1640661" y="4481613"/>
            <a:ext cx="2550055" cy="32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34" y="1507257"/>
            <a:ext cx="1083459" cy="88214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44" y="3435532"/>
            <a:ext cx="715268" cy="58236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55" y="4541364"/>
            <a:ext cx="768610" cy="6257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54" y="4314480"/>
            <a:ext cx="592148" cy="48212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4816163" y="384312"/>
            <a:ext cx="582474" cy="582474"/>
            <a:chOff x="10021647" y="2567517"/>
            <a:chExt cx="793749" cy="793749"/>
          </a:xfrm>
        </p:grpSpPr>
        <p:sp>
          <p:nvSpPr>
            <p:cNvPr id="47" name="椭圆 46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49" name="矩形 48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6" grpId="0" animBg="1"/>
      <p:bldP spid="52" grpId="0" animBg="1"/>
      <p:bldP spid="53" grpId="0" animBg="1"/>
      <p:bldP spid="59" grpId="0"/>
      <p:bldP spid="60" grpId="0"/>
      <p:bldP spid="61" grpId="0"/>
      <p:bldP spid="62" grpId="0"/>
      <p:bldP spid="63" grpId="0"/>
      <p:bldP spid="64" grpId="0"/>
      <p:bldP spid="70" grpId="0"/>
      <p:bldP spid="71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333937" y="465812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利润分析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88153" y="-1381255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1896666" y="2611225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1896666" y="3020219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1896666" y="3461502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1896666" y="3924310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896666" y="4387119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1896666" y="4849928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1896666" y="5312737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1896666" y="5775545"/>
            <a:ext cx="838437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1497522" y="2460106"/>
            <a:ext cx="434541" cy="3425155"/>
            <a:chOff x="837122" y="1821032"/>
            <a:chExt cx="512745" cy="4041577"/>
          </a:xfrm>
        </p:grpSpPr>
        <p:sp>
          <p:nvSpPr>
            <p:cNvPr id="78" name="TextBox 41"/>
            <p:cNvSpPr txBox="1"/>
            <p:nvPr/>
          </p:nvSpPr>
          <p:spPr>
            <a:xfrm>
              <a:off x="1056197" y="5554832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79" name="TextBox 42"/>
            <p:cNvSpPr txBox="1"/>
            <p:nvPr/>
          </p:nvSpPr>
          <p:spPr>
            <a:xfrm>
              <a:off x="837122" y="5021432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100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80" name="TextBox 43"/>
            <p:cNvSpPr txBox="1"/>
            <p:nvPr/>
          </p:nvSpPr>
          <p:spPr>
            <a:xfrm>
              <a:off x="837122" y="4488032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200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81" name="TextBox 44"/>
            <p:cNvSpPr txBox="1"/>
            <p:nvPr/>
          </p:nvSpPr>
          <p:spPr>
            <a:xfrm>
              <a:off x="837122" y="3954632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300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82" name="TextBox 45"/>
            <p:cNvSpPr txBox="1"/>
            <p:nvPr/>
          </p:nvSpPr>
          <p:spPr>
            <a:xfrm>
              <a:off x="837122" y="3421232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400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83" name="TextBox 46"/>
            <p:cNvSpPr txBox="1"/>
            <p:nvPr/>
          </p:nvSpPr>
          <p:spPr>
            <a:xfrm>
              <a:off x="837122" y="2887832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500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84" name="TextBox 47"/>
            <p:cNvSpPr txBox="1"/>
            <p:nvPr/>
          </p:nvSpPr>
          <p:spPr>
            <a:xfrm>
              <a:off x="837122" y="2354432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600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85" name="TextBox 48"/>
            <p:cNvSpPr txBox="1"/>
            <p:nvPr/>
          </p:nvSpPr>
          <p:spPr>
            <a:xfrm>
              <a:off x="837122" y="1821032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700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86" name="任意多边形 85"/>
          <p:cNvSpPr/>
          <p:nvPr/>
        </p:nvSpPr>
        <p:spPr>
          <a:xfrm>
            <a:off x="2284134" y="3364635"/>
            <a:ext cx="7297310" cy="1317967"/>
          </a:xfrm>
          <a:custGeom>
            <a:avLst/>
            <a:gdLst>
              <a:gd name="connsiteX0" fmla="*/ 0 w 8610600"/>
              <a:gd name="connsiteY0" fmla="*/ 1447800 h 1555160"/>
              <a:gd name="connsiteX1" fmla="*/ 2730500 w 8610600"/>
              <a:gd name="connsiteY1" fmla="*/ 558800 h 1555160"/>
              <a:gd name="connsiteX2" fmla="*/ 5969000 w 8610600"/>
              <a:gd name="connsiteY2" fmla="*/ 1549400 h 1555160"/>
              <a:gd name="connsiteX3" fmla="*/ 8610600 w 8610600"/>
              <a:gd name="connsiteY3" fmla="*/ 0 h 155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0600" h="1555160">
                <a:moveTo>
                  <a:pt x="0" y="1447800"/>
                </a:moveTo>
                <a:cubicBezTo>
                  <a:pt x="867833" y="994833"/>
                  <a:pt x="1735667" y="541867"/>
                  <a:pt x="2730500" y="558800"/>
                </a:cubicBezTo>
                <a:cubicBezTo>
                  <a:pt x="3725333" y="575733"/>
                  <a:pt x="4988983" y="1642533"/>
                  <a:pt x="5969000" y="1549400"/>
                </a:cubicBezTo>
                <a:cubicBezTo>
                  <a:pt x="6949017" y="1456267"/>
                  <a:pt x="8144933" y="262467"/>
                  <a:pt x="86106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任意多边形 86"/>
          <p:cNvSpPr/>
          <p:nvPr/>
        </p:nvSpPr>
        <p:spPr>
          <a:xfrm>
            <a:off x="2381001" y="3526080"/>
            <a:ext cx="6705346" cy="1184404"/>
          </a:xfrm>
          <a:custGeom>
            <a:avLst/>
            <a:gdLst>
              <a:gd name="connsiteX0" fmla="*/ 0 w 7912100"/>
              <a:gd name="connsiteY0" fmla="*/ 0 h 1397560"/>
              <a:gd name="connsiteX1" fmla="*/ 2959100 w 7912100"/>
              <a:gd name="connsiteY1" fmla="*/ 1397000 h 1397560"/>
              <a:gd name="connsiteX2" fmla="*/ 4711700 w 7912100"/>
              <a:gd name="connsiteY2" fmla="*/ 177800 h 1397560"/>
              <a:gd name="connsiteX3" fmla="*/ 7912100 w 7912100"/>
              <a:gd name="connsiteY3" fmla="*/ 838200 h 139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2100" h="1397560">
                <a:moveTo>
                  <a:pt x="0" y="0"/>
                </a:moveTo>
                <a:cubicBezTo>
                  <a:pt x="1086908" y="683683"/>
                  <a:pt x="2173817" y="1367367"/>
                  <a:pt x="2959100" y="1397000"/>
                </a:cubicBezTo>
                <a:cubicBezTo>
                  <a:pt x="3744383" y="1426633"/>
                  <a:pt x="3886200" y="270933"/>
                  <a:pt x="4711700" y="177800"/>
                </a:cubicBezTo>
                <a:cubicBezTo>
                  <a:pt x="5537200" y="84667"/>
                  <a:pt x="7306733" y="700617"/>
                  <a:pt x="7912100" y="8382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任意多边形 87"/>
          <p:cNvSpPr/>
          <p:nvPr/>
        </p:nvSpPr>
        <p:spPr>
          <a:xfrm>
            <a:off x="2165741" y="2783433"/>
            <a:ext cx="7168154" cy="2316265"/>
          </a:xfrm>
          <a:custGeom>
            <a:avLst/>
            <a:gdLst>
              <a:gd name="connsiteX0" fmla="*/ 0 w 8458200"/>
              <a:gd name="connsiteY0" fmla="*/ 2273300 h 2733121"/>
              <a:gd name="connsiteX1" fmla="*/ 5143500 w 8458200"/>
              <a:gd name="connsiteY1" fmla="*/ 2565400 h 2733121"/>
              <a:gd name="connsiteX2" fmla="*/ 8458200 w 8458200"/>
              <a:gd name="connsiteY2" fmla="*/ 0 h 273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8200" h="2733121">
                <a:moveTo>
                  <a:pt x="0" y="2273300"/>
                </a:moveTo>
                <a:cubicBezTo>
                  <a:pt x="1866900" y="2608791"/>
                  <a:pt x="3733800" y="2944283"/>
                  <a:pt x="5143500" y="2565400"/>
                </a:cubicBezTo>
                <a:cubicBezTo>
                  <a:pt x="6553200" y="2186517"/>
                  <a:pt x="8144933" y="541867"/>
                  <a:pt x="8458200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9251445" y="2715004"/>
            <a:ext cx="150682" cy="15068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9506103" y="3272712"/>
            <a:ext cx="150682" cy="15068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9013007" y="4154718"/>
            <a:ext cx="150682" cy="15068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TextBox 3073"/>
          <p:cNvSpPr txBox="1"/>
          <p:nvPr/>
        </p:nvSpPr>
        <p:spPr>
          <a:xfrm>
            <a:off x="2068285" y="6041518"/>
            <a:ext cx="758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点击输入简要的文字介绍，文字内容需概括精炼，不用多余的文字修饰，言简意赅的说明分项内容，文字内容需概括精炼，不用多余的文字修饰，言简意赅的说明分项内容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935961" y="1382908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7" name="TextBox 3073"/>
          <p:cNvSpPr txBox="1"/>
          <p:nvPr/>
        </p:nvSpPr>
        <p:spPr>
          <a:xfrm>
            <a:off x="4013572" y="1797673"/>
            <a:ext cx="356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        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ctr"/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   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多余的文字修饰，言简意赅的说明分项内容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746579" y="404312"/>
            <a:ext cx="582474" cy="582474"/>
            <a:chOff x="10021647" y="2567517"/>
            <a:chExt cx="793749" cy="793749"/>
          </a:xfrm>
        </p:grpSpPr>
        <p:sp>
          <p:nvSpPr>
            <p:cNvPr id="38" name="椭圆 37"/>
            <p:cNvSpPr/>
            <p:nvPr/>
          </p:nvSpPr>
          <p:spPr>
            <a:xfrm>
              <a:off x="10021647" y="2567517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56" y="2682210"/>
              <a:ext cx="618231" cy="543858"/>
            </a:xfrm>
            <a:prstGeom prst="rect">
              <a:avLst/>
            </a:prstGeom>
          </p:spPr>
        </p:pic>
      </p:grpSp>
      <p:sp>
        <p:nvSpPr>
          <p:cNvPr id="40" name="矩形 39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5" grpId="0"/>
      <p:bldP spid="96" grpId="0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"/>
            <a:ext cx="12206518" cy="6661474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432300" y="1877875"/>
            <a:ext cx="3403600" cy="34036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3460274" y="3585099"/>
            <a:ext cx="1931604" cy="1931604"/>
          </a:xfrm>
          <a:prstGeom prst="ellipse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2907416" y="3696372"/>
            <a:ext cx="1004114" cy="1004114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287649" y="1054529"/>
            <a:ext cx="2519395" cy="2519395"/>
          </a:xfrm>
          <a:prstGeom prst="ellipse">
            <a:avLst/>
          </a:prstGeom>
          <a:solidFill>
            <a:srgbClr val="F15B0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195850" y="2823135"/>
            <a:ext cx="1961369" cy="1961369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3936411" y="5118954"/>
            <a:ext cx="711481" cy="711481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4203355" y="1683398"/>
            <a:ext cx="3808267" cy="3808267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5714623" y="2851912"/>
            <a:ext cx="793749" cy="79374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86" y="2905566"/>
            <a:ext cx="669285" cy="765495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5328818" y="382752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发展前景</a:t>
            </a:r>
            <a:endParaRPr lang="zh-CN" altLang="en-US" sz="28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354466" y="4289869"/>
            <a:ext cx="1569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(</a:t>
            </a:r>
            <a:r>
              <a:rPr lang="zh-CN" altLang="en-US" sz="1400" dirty="0">
                <a:solidFill>
                  <a:srgbClr val="00B050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长期的战略目标</a:t>
            </a:r>
            <a:r>
              <a:rPr lang="en-US" altLang="zh-CN" sz="1400" dirty="0">
                <a:solidFill>
                  <a:srgbClr val="00B050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)</a:t>
            </a:r>
            <a:endParaRPr lang="zh-CN" altLang="en-US" sz="1400" dirty="0">
              <a:solidFill>
                <a:srgbClr val="00B050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37" grpId="0" animBg="1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753" y="-188686"/>
            <a:ext cx="7599968" cy="6858000"/>
          </a:xfrm>
          <a:prstGeom prst="rect">
            <a:avLst/>
          </a:prstGeom>
        </p:spPr>
      </p:pic>
      <p:sp>
        <p:nvSpPr>
          <p:cNvPr id="92" name="文本框 6"/>
          <p:cNvSpPr txBox="1"/>
          <p:nvPr/>
        </p:nvSpPr>
        <p:spPr>
          <a:xfrm>
            <a:off x="4966765" y="394843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公司战略目标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83741" y="336783"/>
            <a:ext cx="586426" cy="605192"/>
            <a:chOff x="301243" y="1041338"/>
            <a:chExt cx="793749" cy="819149"/>
          </a:xfrm>
        </p:grpSpPr>
        <p:sp>
          <p:nvSpPr>
            <p:cNvPr id="37" name="椭圆 36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092875" y="163207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15B0B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合作共赢</a:t>
            </a:r>
            <a:endParaRPr lang="zh-CN" altLang="en-US" sz="4800" dirty="0">
              <a:solidFill>
                <a:srgbClr val="F15B0B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66902" y="2311021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rgbClr val="F15B0B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制胜未来</a:t>
            </a:r>
            <a:endParaRPr lang="zh-CN" altLang="en-US" sz="4800" dirty="0">
              <a:solidFill>
                <a:srgbClr val="F15B0B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 rot="21393301">
            <a:off x="6410638" y="1206941"/>
            <a:ext cx="1217659" cy="121765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rot="21393301">
            <a:off x="7185339" y="2522646"/>
            <a:ext cx="1217659" cy="121765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rot="21393301">
            <a:off x="7185339" y="3963398"/>
            <a:ext cx="1217659" cy="1217659"/>
          </a:xfrm>
          <a:prstGeom prst="ellipse">
            <a:avLst/>
          </a:prstGeom>
          <a:solidFill>
            <a:srgbClr val="F15B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rot="21393301">
            <a:off x="6410638" y="5244407"/>
            <a:ext cx="1217659" cy="121765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6"/>
          <p:cNvSpPr txBox="1"/>
          <p:nvPr/>
        </p:nvSpPr>
        <p:spPr>
          <a:xfrm>
            <a:off x="6630780" y="144891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企业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使命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5" name="TextBox 36"/>
          <p:cNvSpPr txBox="1"/>
          <p:nvPr/>
        </p:nvSpPr>
        <p:spPr>
          <a:xfrm>
            <a:off x="7390617" y="275260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企业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宗旨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6" name="TextBox 38"/>
          <p:cNvSpPr txBox="1"/>
          <p:nvPr/>
        </p:nvSpPr>
        <p:spPr>
          <a:xfrm>
            <a:off x="7419458" y="417715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核心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价值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7" name="TextBox 40"/>
          <p:cNvSpPr txBox="1"/>
          <p:nvPr/>
        </p:nvSpPr>
        <p:spPr>
          <a:xfrm>
            <a:off x="6619357" y="547450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经营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理念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998396" y="143432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9" name="TextBox 3073"/>
          <p:cNvSpPr txBox="1"/>
          <p:nvPr/>
        </p:nvSpPr>
        <p:spPr>
          <a:xfrm>
            <a:off x="8001086" y="1685152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53944" y="289011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2" name="TextBox 3073"/>
          <p:cNvSpPr txBox="1"/>
          <p:nvPr/>
        </p:nvSpPr>
        <p:spPr>
          <a:xfrm>
            <a:off x="8756634" y="3140939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788448" y="435524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4" name="TextBox 3073"/>
          <p:cNvSpPr txBox="1"/>
          <p:nvPr/>
        </p:nvSpPr>
        <p:spPr>
          <a:xfrm>
            <a:off x="8791138" y="4606073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971675" y="564513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6" name="TextBox 3073"/>
          <p:cNvSpPr txBox="1"/>
          <p:nvPr/>
        </p:nvSpPr>
        <p:spPr>
          <a:xfrm>
            <a:off x="7974365" y="5895964"/>
            <a:ext cx="29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5400000">
            <a:off x="7554687" y="1665486"/>
            <a:ext cx="320021" cy="27588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 rot="5400000">
            <a:off x="8346854" y="3012977"/>
            <a:ext cx="320021" cy="27588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5400000">
            <a:off x="8346854" y="4453739"/>
            <a:ext cx="320021" cy="275880"/>
          </a:xfrm>
          <a:prstGeom prst="triangle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5400000">
            <a:off x="7565577" y="5750387"/>
            <a:ext cx="320021" cy="27588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d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8" grpId="0" animBg="1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4992781" y="438904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五年发展规划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700000">
            <a:off x="4308558" y="2173194"/>
            <a:ext cx="3318093" cy="3318093"/>
          </a:xfrm>
          <a:prstGeom prst="rect">
            <a:avLst/>
          </a:prstGeom>
          <a:solidFill>
            <a:schemeClr val="bg1">
              <a:lumMod val="6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角圆角矩形 7"/>
          <p:cNvSpPr/>
          <p:nvPr/>
        </p:nvSpPr>
        <p:spPr>
          <a:xfrm>
            <a:off x="4182309" y="2022708"/>
            <a:ext cx="1698620" cy="1698620"/>
          </a:xfrm>
          <a:prstGeom prst="round2Diag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对角圆角矩形 40"/>
          <p:cNvSpPr/>
          <p:nvPr/>
        </p:nvSpPr>
        <p:spPr>
          <a:xfrm rot="5400000">
            <a:off x="6127236" y="2022708"/>
            <a:ext cx="1698620" cy="1698620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对角圆角矩形 41"/>
          <p:cNvSpPr/>
          <p:nvPr/>
        </p:nvSpPr>
        <p:spPr>
          <a:xfrm rot="5400000">
            <a:off x="4182309" y="3832240"/>
            <a:ext cx="1698620" cy="1698620"/>
          </a:xfrm>
          <a:prstGeom prst="round2Diag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对角圆角矩形 42"/>
          <p:cNvSpPr/>
          <p:nvPr/>
        </p:nvSpPr>
        <p:spPr>
          <a:xfrm rot="10800000">
            <a:off x="6127237" y="3832240"/>
            <a:ext cx="1698620" cy="1698620"/>
          </a:xfrm>
          <a:prstGeom prst="round2Diag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177"/>
          <p:cNvSpPr txBox="1"/>
          <p:nvPr/>
        </p:nvSpPr>
        <p:spPr>
          <a:xfrm>
            <a:off x="4320564" y="2320053"/>
            <a:ext cx="13822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100</a:t>
            </a:r>
            <a:endParaRPr lang="en-US" altLang="zh-CN" sz="4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家门店</a:t>
            </a:r>
            <a:endParaRPr lang="zh-CN" altLang="en-US" sz="24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5" name="TextBox 190"/>
          <p:cNvSpPr txBox="1"/>
          <p:nvPr/>
        </p:nvSpPr>
        <p:spPr>
          <a:xfrm>
            <a:off x="6234427" y="2345503"/>
            <a:ext cx="146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2</a:t>
            </a:r>
            <a:r>
              <a:rPr lang="zh-CN" altLang="en-US" sz="4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亿</a:t>
            </a:r>
            <a:endParaRPr lang="en-US" altLang="zh-CN" sz="4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元年销售额</a:t>
            </a:r>
            <a:endParaRPr lang="zh-CN" altLang="en-US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6" name="TextBox 193"/>
          <p:cNvSpPr txBox="1"/>
          <p:nvPr/>
        </p:nvSpPr>
        <p:spPr>
          <a:xfrm>
            <a:off x="4350561" y="4130935"/>
            <a:ext cx="1299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8</a:t>
            </a:r>
            <a:endParaRPr lang="en-US" altLang="zh-CN" sz="4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家分公司</a:t>
            </a:r>
            <a:endParaRPr lang="zh-CN" altLang="en-US" sz="20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7" name="TextBox 193"/>
          <p:cNvSpPr txBox="1"/>
          <p:nvPr/>
        </p:nvSpPr>
        <p:spPr>
          <a:xfrm>
            <a:off x="6221189" y="4198496"/>
            <a:ext cx="20667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产品销售覆盖</a:t>
            </a:r>
            <a:endParaRPr lang="en-US" altLang="zh-CN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r>
              <a:rPr lang="en-US" altLang="zh-CN" sz="40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5</a:t>
            </a:r>
            <a:r>
              <a:rPr lang="zh-CN" altLang="en-US" sz="40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大洲</a:t>
            </a:r>
            <a:endParaRPr lang="zh-CN" altLang="en-US" sz="40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897498" y="462262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9" name="TextBox 3073"/>
          <p:cNvSpPr txBox="1"/>
          <p:nvPr/>
        </p:nvSpPr>
        <p:spPr>
          <a:xfrm>
            <a:off x="7900188" y="4886149"/>
            <a:ext cx="2305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933047" y="232005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1" name="TextBox 3073"/>
          <p:cNvSpPr txBox="1"/>
          <p:nvPr/>
        </p:nvSpPr>
        <p:spPr>
          <a:xfrm>
            <a:off x="7935737" y="2570878"/>
            <a:ext cx="22459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776996" y="232005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3" name="TextBox 3073"/>
          <p:cNvSpPr txBox="1"/>
          <p:nvPr/>
        </p:nvSpPr>
        <p:spPr>
          <a:xfrm>
            <a:off x="1792718" y="2570878"/>
            <a:ext cx="2227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751596" y="463532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6" name="TextBox 3073"/>
          <p:cNvSpPr txBox="1"/>
          <p:nvPr/>
        </p:nvSpPr>
        <p:spPr>
          <a:xfrm>
            <a:off x="1753512" y="4886149"/>
            <a:ext cx="2269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409757" y="380844"/>
            <a:ext cx="586426" cy="605192"/>
            <a:chOff x="301243" y="1041338"/>
            <a:chExt cx="793749" cy="819149"/>
          </a:xfrm>
        </p:grpSpPr>
        <p:sp>
          <p:nvSpPr>
            <p:cNvPr id="28" name="椭圆 27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airplane" invX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4964872" y="438309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短期盈利目标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1568448" y="2190055"/>
            <a:ext cx="1695450" cy="1647825"/>
          </a:xfrm>
          <a:prstGeom prst="roundRect">
            <a:avLst>
              <a:gd name="adj" fmla="val 9364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圆角矩形 68"/>
          <p:cNvSpPr/>
          <p:nvPr/>
        </p:nvSpPr>
        <p:spPr>
          <a:xfrm>
            <a:off x="1501773" y="2132904"/>
            <a:ext cx="1807547" cy="1756773"/>
          </a:xfrm>
          <a:prstGeom prst="roundRect">
            <a:avLst>
              <a:gd name="adj" fmla="val 9364"/>
            </a:avLst>
          </a:prstGeom>
          <a:noFill/>
          <a:ln w="12700">
            <a:solidFill>
              <a:srgbClr val="F15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圆角矩形 69"/>
          <p:cNvSpPr/>
          <p:nvPr/>
        </p:nvSpPr>
        <p:spPr>
          <a:xfrm>
            <a:off x="3997323" y="2190055"/>
            <a:ext cx="1695450" cy="1647825"/>
          </a:xfrm>
          <a:prstGeom prst="roundRect">
            <a:avLst>
              <a:gd name="adj" fmla="val 93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3930648" y="2132904"/>
            <a:ext cx="1807547" cy="1756773"/>
          </a:xfrm>
          <a:prstGeom prst="roundRect">
            <a:avLst>
              <a:gd name="adj" fmla="val 9364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角矩形 71"/>
          <p:cNvSpPr/>
          <p:nvPr/>
        </p:nvSpPr>
        <p:spPr>
          <a:xfrm>
            <a:off x="6426198" y="2190055"/>
            <a:ext cx="1695450" cy="1647825"/>
          </a:xfrm>
          <a:prstGeom prst="roundRect">
            <a:avLst>
              <a:gd name="adj" fmla="val 93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圆角矩形 72"/>
          <p:cNvSpPr/>
          <p:nvPr/>
        </p:nvSpPr>
        <p:spPr>
          <a:xfrm>
            <a:off x="6359523" y="2132904"/>
            <a:ext cx="1807547" cy="1756773"/>
          </a:xfrm>
          <a:prstGeom prst="roundRect">
            <a:avLst>
              <a:gd name="adj" fmla="val 9364"/>
            </a:avLst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圆角矩形 73"/>
          <p:cNvSpPr/>
          <p:nvPr/>
        </p:nvSpPr>
        <p:spPr>
          <a:xfrm>
            <a:off x="8855073" y="2190055"/>
            <a:ext cx="1695450" cy="1647825"/>
          </a:xfrm>
          <a:prstGeom prst="roundRect">
            <a:avLst>
              <a:gd name="adj" fmla="val 936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圆角矩形 74"/>
          <p:cNvSpPr/>
          <p:nvPr/>
        </p:nvSpPr>
        <p:spPr>
          <a:xfrm>
            <a:off x="8788398" y="2132904"/>
            <a:ext cx="1807547" cy="1756773"/>
          </a:xfrm>
          <a:prstGeom prst="roundRect">
            <a:avLst>
              <a:gd name="adj" fmla="val 9364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5" y="2532345"/>
            <a:ext cx="928625" cy="1062114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897" y="2561365"/>
            <a:ext cx="893801" cy="100407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61" y="2723874"/>
            <a:ext cx="771919" cy="679057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47" y="2613600"/>
            <a:ext cx="893801" cy="899605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9160647" y="401953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179588" y="401953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1753512" y="401953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653928" y="401953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8" name="TextBox 3073"/>
          <p:cNvSpPr txBox="1"/>
          <p:nvPr/>
        </p:nvSpPr>
        <p:spPr>
          <a:xfrm>
            <a:off x="1898287" y="5291884"/>
            <a:ext cx="887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，文字内容需概括精炼，不用多余的文字修饰，言简意赅的说明分项内容文字内容需概括精炼，不用多余的文字修饰，言简意赅的说明分项内容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381848" y="380249"/>
            <a:ext cx="586426" cy="605192"/>
            <a:chOff x="301243" y="1041338"/>
            <a:chExt cx="793749" cy="819149"/>
          </a:xfrm>
        </p:grpSpPr>
        <p:sp>
          <p:nvSpPr>
            <p:cNvPr id="28" name="椭圆 27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crush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8" grpId="0"/>
      <p:bldP spid="90" grpId="0"/>
      <p:bldP spid="94" grpId="0"/>
      <p:bldP spid="96" grpId="0"/>
      <p:bldP spid="9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4928976" y="464258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产品开发计划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0" y="1941213"/>
            <a:ext cx="6173739" cy="3771044"/>
          </a:xfrm>
          <a:prstGeom prst="rect">
            <a:avLst/>
          </a:prstGeom>
        </p:spPr>
      </p:pic>
      <p:sp>
        <p:nvSpPr>
          <p:cNvPr id="7" name="半闭框 6"/>
          <p:cNvSpPr/>
          <p:nvPr/>
        </p:nvSpPr>
        <p:spPr>
          <a:xfrm rot="8100000">
            <a:off x="6457334" y="2130355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040248" y="196189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6" name="TextBox 3073"/>
          <p:cNvSpPr txBox="1"/>
          <p:nvPr/>
        </p:nvSpPr>
        <p:spPr>
          <a:xfrm>
            <a:off x="7042938" y="2225419"/>
            <a:ext cx="4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040248" y="289399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1" name="TextBox 3073"/>
          <p:cNvSpPr txBox="1"/>
          <p:nvPr/>
        </p:nvSpPr>
        <p:spPr>
          <a:xfrm>
            <a:off x="7042938" y="3157518"/>
            <a:ext cx="4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040248" y="368979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3" name="TextBox 3073"/>
          <p:cNvSpPr txBox="1"/>
          <p:nvPr/>
        </p:nvSpPr>
        <p:spPr>
          <a:xfrm>
            <a:off x="7042938" y="3953315"/>
            <a:ext cx="4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040248" y="454521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6" name="TextBox 3073"/>
          <p:cNvSpPr txBox="1"/>
          <p:nvPr/>
        </p:nvSpPr>
        <p:spPr>
          <a:xfrm>
            <a:off x="7042938" y="4808738"/>
            <a:ext cx="4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3" name="半闭框 22"/>
          <p:cNvSpPr/>
          <p:nvPr/>
        </p:nvSpPr>
        <p:spPr>
          <a:xfrm rot="8100000">
            <a:off x="6457334" y="2976278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半闭框 23"/>
          <p:cNvSpPr/>
          <p:nvPr/>
        </p:nvSpPr>
        <p:spPr>
          <a:xfrm rot="8100000">
            <a:off x="6457333" y="3825496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半闭框 24"/>
          <p:cNvSpPr/>
          <p:nvPr/>
        </p:nvSpPr>
        <p:spPr>
          <a:xfrm rot="8100000">
            <a:off x="6457332" y="4670018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345952" y="406198"/>
            <a:ext cx="586426" cy="605192"/>
            <a:chOff x="301243" y="1041338"/>
            <a:chExt cx="793749" cy="819149"/>
          </a:xfrm>
        </p:grpSpPr>
        <p:sp>
          <p:nvSpPr>
            <p:cNvPr id="27" name="椭圆 26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29" name="矩形 28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6" grpId="0"/>
      <p:bldP spid="50" grpId="0"/>
      <p:bldP spid="51" grpId="0"/>
      <p:bldP spid="52" grpId="0"/>
      <p:bldP spid="53" grpId="0"/>
      <p:bldP spid="55" grpId="0"/>
      <p:bldP spid="56" grpId="0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059380" y="423097"/>
            <a:ext cx="292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产品开发计划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1500041" y="1926935"/>
            <a:ext cx="2470150" cy="894092"/>
          </a:xfrm>
          <a:prstGeom prst="chevron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3766991" y="1926935"/>
            <a:ext cx="2470150" cy="894092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燕尾形 18"/>
          <p:cNvSpPr/>
          <p:nvPr/>
        </p:nvSpPr>
        <p:spPr>
          <a:xfrm>
            <a:off x="6033941" y="1926935"/>
            <a:ext cx="2470150" cy="89409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8352369" y="1926935"/>
            <a:ext cx="2470150" cy="894092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2140492" y="212045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本地市场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4" name="TextBox 36"/>
          <p:cNvSpPr txBox="1"/>
          <p:nvPr/>
        </p:nvSpPr>
        <p:spPr>
          <a:xfrm>
            <a:off x="4481056" y="21431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周边市场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5" name="TextBox 38"/>
          <p:cNvSpPr txBox="1"/>
          <p:nvPr/>
        </p:nvSpPr>
        <p:spPr>
          <a:xfrm>
            <a:off x="6748006" y="214314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细分市场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6" name="TextBox 40"/>
          <p:cNvSpPr txBox="1"/>
          <p:nvPr/>
        </p:nvSpPr>
        <p:spPr>
          <a:xfrm>
            <a:off x="9014956" y="214314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高端市场</a:t>
            </a:r>
            <a:endParaRPr lang="zh-CN" altLang="en-US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976856" y="291376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6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2" name="TextBox 3073"/>
          <p:cNvSpPr txBox="1"/>
          <p:nvPr/>
        </p:nvSpPr>
        <p:spPr>
          <a:xfrm>
            <a:off x="8952478" y="3228093"/>
            <a:ext cx="1478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20706" y="291376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6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8" name="TextBox 3073"/>
          <p:cNvSpPr txBox="1"/>
          <p:nvPr/>
        </p:nvSpPr>
        <p:spPr>
          <a:xfrm>
            <a:off x="6474535" y="3228093"/>
            <a:ext cx="1461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171347" y="291376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6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3" name="TextBox 3073"/>
          <p:cNvSpPr txBox="1"/>
          <p:nvPr/>
        </p:nvSpPr>
        <p:spPr>
          <a:xfrm>
            <a:off x="4126071" y="3228093"/>
            <a:ext cx="1461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33652" y="291376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6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5" name="TextBox 3073"/>
          <p:cNvSpPr txBox="1"/>
          <p:nvPr/>
        </p:nvSpPr>
        <p:spPr>
          <a:xfrm>
            <a:off x="1933652" y="3228093"/>
            <a:ext cx="14599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" name="L 形 4"/>
          <p:cNvSpPr/>
          <p:nvPr/>
        </p:nvSpPr>
        <p:spPr>
          <a:xfrm rot="5400000">
            <a:off x="2380832" y="4777221"/>
            <a:ext cx="441248" cy="441248"/>
          </a:xfrm>
          <a:prstGeom prst="corner">
            <a:avLst>
              <a:gd name="adj1" fmla="val 17932"/>
              <a:gd name="adj2" fmla="val 1917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073"/>
          <p:cNvSpPr txBox="1"/>
          <p:nvPr/>
        </p:nvSpPr>
        <p:spPr>
          <a:xfrm>
            <a:off x="2690438" y="4893998"/>
            <a:ext cx="717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点击输入简要的文字介绍，文字内容需概括精炼，不用多余的文字修饰，言简意赅的说明分项内容文字内容需概括精炼，不用多余的文字修饰，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9" name="L 形 38"/>
          <p:cNvSpPr/>
          <p:nvPr/>
        </p:nvSpPr>
        <p:spPr>
          <a:xfrm rot="10800000" flipV="1">
            <a:off x="9587444" y="5333368"/>
            <a:ext cx="441248" cy="476292"/>
          </a:xfrm>
          <a:prstGeom prst="corner">
            <a:avLst>
              <a:gd name="adj1" fmla="val 17932"/>
              <a:gd name="adj2" fmla="val 1917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4476356" y="365037"/>
            <a:ext cx="586426" cy="605192"/>
            <a:chOff x="301243" y="1041338"/>
            <a:chExt cx="793749" cy="819149"/>
          </a:xfrm>
        </p:grpSpPr>
        <p:sp>
          <p:nvSpPr>
            <p:cNvPr id="31" name="椭圆 30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fractur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3" grpId="0"/>
      <p:bldP spid="24" grpId="0"/>
      <p:bldP spid="25" grpId="0"/>
      <p:bldP spid="26" grpId="0"/>
      <p:bldP spid="21" grpId="0"/>
      <p:bldP spid="22" grpId="0"/>
      <p:bldP spid="27" grpId="0"/>
      <p:bldP spid="28" grpId="0"/>
      <p:bldP spid="32" grpId="0"/>
      <p:bldP spid="33" grpId="0"/>
      <p:bldP spid="34" grpId="0"/>
      <p:bldP spid="35" grpId="0"/>
      <p:bldP spid="5" grpId="0" animBg="1"/>
      <p:bldP spid="36" grpId="0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50" name="矩形 49"/>
          <p:cNvSpPr/>
          <p:nvPr/>
        </p:nvSpPr>
        <p:spPr>
          <a:xfrm>
            <a:off x="6188153" y="-1381255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152" cy="68580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666964" y="2596966"/>
            <a:ext cx="2430333" cy="2430333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22488" y="2452490"/>
            <a:ext cx="2719285" cy="2719285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447157" y="2908300"/>
            <a:ext cx="793749" cy="793749"/>
            <a:chOff x="1447157" y="2908300"/>
            <a:chExt cx="793749" cy="793749"/>
          </a:xfrm>
        </p:grpSpPr>
        <p:sp>
          <p:nvSpPr>
            <p:cNvPr id="21" name="椭圆 20"/>
            <p:cNvSpPr/>
            <p:nvPr/>
          </p:nvSpPr>
          <p:spPr>
            <a:xfrm>
              <a:off x="1447157" y="2908300"/>
              <a:ext cx="793749" cy="79374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</a:t>
              </a:r>
              <a:endParaRPr lang="zh-CN" altLang="en-US" dirty="0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98" y="2935090"/>
              <a:ext cx="663667" cy="667977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892117" y="3742385"/>
            <a:ext cx="198002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dist"/>
            <a:r>
              <a:rPr lang="zh-CN" altLang="en-US" sz="28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财务与融资</a:t>
            </a:r>
            <a:endParaRPr lang="zh-CN" altLang="en-US" sz="28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069" y="4204729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C000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(</a:t>
            </a:r>
            <a:r>
              <a:rPr lang="zh-CN" altLang="en-US" sz="1400" dirty="0">
                <a:solidFill>
                  <a:srgbClr val="FFC000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商务合作方式</a:t>
            </a:r>
            <a:r>
              <a:rPr lang="en-US" altLang="zh-CN" sz="1400" dirty="0">
                <a:solidFill>
                  <a:srgbClr val="FFC000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)</a:t>
            </a:r>
            <a:endParaRPr lang="zh-CN" altLang="en-US" sz="1400" dirty="0">
              <a:solidFill>
                <a:srgbClr val="FFC000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</p:spTree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0151"/>
            <a:ext cx="12192000" cy="687815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4343400"/>
            <a:ext cx="12192000" cy="25146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29538" y="4856616"/>
            <a:ext cx="2031325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公司简介</a:t>
            </a:r>
            <a:endParaRPr lang="zh-CN" altLang="en-US" sz="36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07846" y="5394937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我们是谁</a:t>
            </a:r>
            <a:r>
              <a:rPr lang="en-US" altLang="zh-CN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)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862192" y="5840111"/>
            <a:ext cx="36601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5610226" y="3974388"/>
            <a:ext cx="793749" cy="793749"/>
            <a:chOff x="5559153" y="3821988"/>
            <a:chExt cx="793749" cy="793749"/>
          </a:xfrm>
        </p:grpSpPr>
        <p:sp>
          <p:nvSpPr>
            <p:cNvPr id="12" name="椭圆 11"/>
            <p:cNvSpPr/>
            <p:nvPr/>
          </p:nvSpPr>
          <p:spPr>
            <a:xfrm>
              <a:off x="5559153" y="3821988"/>
              <a:ext cx="793749" cy="79374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54" y="3929309"/>
              <a:ext cx="689246" cy="5639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wind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5510"/>
            <a:ext cx="12188825" cy="5240422"/>
          </a:xfrm>
          <a:prstGeom prst="rect">
            <a:avLst/>
          </a:prstGeom>
        </p:spPr>
      </p:pic>
      <p:sp>
        <p:nvSpPr>
          <p:cNvPr id="92" name="文本框 6"/>
          <p:cNvSpPr txBox="1"/>
          <p:nvPr/>
        </p:nvSpPr>
        <p:spPr>
          <a:xfrm>
            <a:off x="5370177" y="407037"/>
            <a:ext cx="202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成本预算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926737" y="-1387281"/>
            <a:ext cx="2236523" cy="32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点击输入简要的文字介绍，言简意赅的说明分项内容言简意赅的说明分项内容</a:t>
            </a:r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796051" y="363602"/>
            <a:ext cx="574126" cy="574126"/>
            <a:chOff x="1447157" y="2908300"/>
            <a:chExt cx="793749" cy="793749"/>
          </a:xfrm>
        </p:grpSpPr>
        <p:sp>
          <p:nvSpPr>
            <p:cNvPr id="31" name="椭圆 30"/>
            <p:cNvSpPr/>
            <p:nvPr/>
          </p:nvSpPr>
          <p:spPr>
            <a:xfrm>
              <a:off x="1447157" y="2908300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</a:t>
              </a:r>
              <a:endParaRPr lang="zh-CN" altLang="en-US" dirty="0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98" y="2935090"/>
              <a:ext cx="663667" cy="667977"/>
            </a:xfrm>
            <a:prstGeom prst="rect">
              <a:avLst/>
            </a:prstGeom>
          </p:spPr>
        </p:pic>
      </p:grpSp>
      <p:sp>
        <p:nvSpPr>
          <p:cNvPr id="42" name="矩形 41"/>
          <p:cNvSpPr/>
          <p:nvPr/>
        </p:nvSpPr>
        <p:spPr>
          <a:xfrm>
            <a:off x="-3175" y="1366744"/>
            <a:ext cx="12192000" cy="4213466"/>
          </a:xfrm>
          <a:prstGeom prst="rect">
            <a:avLst/>
          </a:prstGeom>
          <a:solidFill>
            <a:schemeClr val="tx1">
              <a:lumMod val="85000"/>
              <a:lumOff val="1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707639" y="2682312"/>
            <a:ext cx="1532853" cy="1532386"/>
            <a:chOff x="1818701" y="2482356"/>
            <a:chExt cx="1532853" cy="1532386"/>
          </a:xfrm>
        </p:grpSpPr>
        <p:sp>
          <p:nvSpPr>
            <p:cNvPr id="43" name="椭圆 42"/>
            <p:cNvSpPr/>
            <p:nvPr/>
          </p:nvSpPr>
          <p:spPr>
            <a:xfrm>
              <a:off x="1818701" y="2482356"/>
              <a:ext cx="1530808" cy="153080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弧形 43"/>
            <p:cNvSpPr/>
            <p:nvPr/>
          </p:nvSpPr>
          <p:spPr>
            <a:xfrm rot="21298357">
              <a:off x="1830129" y="2487470"/>
              <a:ext cx="1521425" cy="1527272"/>
            </a:xfrm>
            <a:prstGeom prst="arc">
              <a:avLst>
                <a:gd name="adj1" fmla="val 16200000"/>
                <a:gd name="adj2" fmla="val 20105972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TextBox 37"/>
            <p:cNvSpPr txBox="1"/>
            <p:nvPr/>
          </p:nvSpPr>
          <p:spPr>
            <a:xfrm>
              <a:off x="2028408" y="2972579"/>
              <a:ext cx="11079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28%</a:t>
              </a:r>
              <a:endParaRPr lang="zh-CN" altLang="en-US" sz="3200" dirty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96711" y="2682312"/>
            <a:ext cx="1532853" cy="1532386"/>
            <a:chOff x="5176211" y="2417052"/>
            <a:chExt cx="1532853" cy="1532386"/>
          </a:xfrm>
        </p:grpSpPr>
        <p:sp>
          <p:nvSpPr>
            <p:cNvPr id="46" name="椭圆 45"/>
            <p:cNvSpPr/>
            <p:nvPr/>
          </p:nvSpPr>
          <p:spPr>
            <a:xfrm>
              <a:off x="5176211" y="2417052"/>
              <a:ext cx="1530808" cy="153080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弧形 46"/>
            <p:cNvSpPr/>
            <p:nvPr/>
          </p:nvSpPr>
          <p:spPr>
            <a:xfrm rot="21298357">
              <a:off x="5187639" y="2422166"/>
              <a:ext cx="1521425" cy="1527272"/>
            </a:xfrm>
            <a:prstGeom prst="arc">
              <a:avLst>
                <a:gd name="adj1" fmla="val 16200000"/>
                <a:gd name="adj2" fmla="val 319383"/>
              </a:avLst>
            </a:prstGeom>
            <a:ln w="28575">
              <a:solidFill>
                <a:srgbClr val="F15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Box 40"/>
            <p:cNvSpPr txBox="1"/>
            <p:nvPr/>
          </p:nvSpPr>
          <p:spPr>
            <a:xfrm>
              <a:off x="5433053" y="2907275"/>
              <a:ext cx="1116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46%</a:t>
              </a:r>
              <a:endParaRPr lang="zh-CN" altLang="en-US" sz="3200" dirty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33218" y="2682312"/>
            <a:ext cx="1532853" cy="1532386"/>
            <a:chOff x="8503859" y="2351748"/>
            <a:chExt cx="1532853" cy="1532386"/>
          </a:xfrm>
        </p:grpSpPr>
        <p:sp>
          <p:nvSpPr>
            <p:cNvPr id="49" name="椭圆 48"/>
            <p:cNvSpPr/>
            <p:nvPr/>
          </p:nvSpPr>
          <p:spPr>
            <a:xfrm>
              <a:off x="8503859" y="2351748"/>
              <a:ext cx="1530808" cy="153080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弧形 49"/>
            <p:cNvSpPr/>
            <p:nvPr/>
          </p:nvSpPr>
          <p:spPr>
            <a:xfrm rot="21298357">
              <a:off x="8515287" y="2356862"/>
              <a:ext cx="1521425" cy="1527272"/>
            </a:xfrm>
            <a:prstGeom prst="arc">
              <a:avLst>
                <a:gd name="adj1" fmla="val 17202583"/>
                <a:gd name="adj2" fmla="val 9863923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43"/>
            <p:cNvSpPr txBox="1"/>
            <p:nvPr/>
          </p:nvSpPr>
          <p:spPr>
            <a:xfrm>
              <a:off x="8760701" y="2841971"/>
              <a:ext cx="11063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79%</a:t>
              </a:r>
              <a:endParaRPr lang="zh-CN" altLang="en-US" sz="3200" dirty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745863" y="2682312"/>
            <a:ext cx="1532853" cy="1532386"/>
            <a:chOff x="8503859" y="2351748"/>
            <a:chExt cx="1532853" cy="1532386"/>
          </a:xfrm>
        </p:grpSpPr>
        <p:sp>
          <p:nvSpPr>
            <p:cNvPr id="58" name="椭圆 57"/>
            <p:cNvSpPr/>
            <p:nvPr/>
          </p:nvSpPr>
          <p:spPr>
            <a:xfrm>
              <a:off x="8503859" y="2351748"/>
              <a:ext cx="1530808" cy="153080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弧形 58"/>
            <p:cNvSpPr/>
            <p:nvPr/>
          </p:nvSpPr>
          <p:spPr>
            <a:xfrm rot="21298357">
              <a:off x="8515287" y="2356862"/>
              <a:ext cx="1521425" cy="1527272"/>
            </a:xfrm>
            <a:prstGeom prst="arc">
              <a:avLst>
                <a:gd name="adj1" fmla="val 16200000"/>
                <a:gd name="adj2" fmla="val 12052921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TextBox 43"/>
            <p:cNvSpPr txBox="1"/>
            <p:nvPr/>
          </p:nvSpPr>
          <p:spPr>
            <a:xfrm>
              <a:off x="8760701" y="2841971"/>
              <a:ext cx="11079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91%</a:t>
              </a:r>
              <a:endParaRPr lang="zh-CN" altLang="en-US" sz="3200" dirty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1822675" y="4378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211747" y="4378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535370" y="4378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926937" y="4378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787153" y="348977"/>
            <a:ext cx="586426" cy="605192"/>
            <a:chOff x="301243" y="1041338"/>
            <a:chExt cx="793749" cy="819149"/>
          </a:xfrm>
        </p:grpSpPr>
        <p:sp>
          <p:nvSpPr>
            <p:cNvPr id="34" name="椭圆 33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36" name="矩形 35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1" grpId="0"/>
      <p:bldP spid="62" grpId="0"/>
      <p:bldP spid="63" grpId="0"/>
      <p:bldP spid="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337240" y="435095"/>
            <a:ext cx="202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资金缺口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83" y="1632124"/>
            <a:ext cx="4872037" cy="3910709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22" y="4119746"/>
            <a:ext cx="1876879" cy="65396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32" y="3646411"/>
            <a:ext cx="1783494" cy="482521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91" y="3107196"/>
            <a:ext cx="1917867" cy="506952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13" y="2544724"/>
            <a:ext cx="2119427" cy="55581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39" y="2459715"/>
            <a:ext cx="1912226" cy="2325681"/>
          </a:xfrm>
          <a:prstGeom prst="rect">
            <a:avLst/>
          </a:prstGeom>
        </p:spPr>
      </p:pic>
      <p:sp>
        <p:nvSpPr>
          <p:cNvPr id="65" name="文本框 6"/>
          <p:cNvSpPr txBox="1"/>
          <p:nvPr/>
        </p:nvSpPr>
        <p:spPr>
          <a:xfrm>
            <a:off x="9535117" y="2207832"/>
            <a:ext cx="139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已有资金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4" name="文本框 6"/>
          <p:cNvSpPr txBox="1"/>
          <p:nvPr/>
        </p:nvSpPr>
        <p:spPr>
          <a:xfrm>
            <a:off x="9401767" y="3035423"/>
            <a:ext cx="146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400</a:t>
            </a:r>
            <a:r>
              <a:rPr lang="zh-CN" altLang="en-US" sz="3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万</a:t>
            </a:r>
            <a:endParaRPr lang="zh-CN" altLang="en-US" sz="32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9397725" y="3595283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添加标题文字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6" name="文本框 6"/>
          <p:cNvSpPr txBox="1"/>
          <p:nvPr/>
        </p:nvSpPr>
        <p:spPr>
          <a:xfrm>
            <a:off x="7756309" y="2226882"/>
            <a:ext cx="115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所需资金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947010" y="4310501"/>
            <a:ext cx="7232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</a:t>
            </a:r>
            <a:endParaRPr lang="zh-CN" altLang="en-US" sz="105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9" name="文本框 6"/>
          <p:cNvSpPr txBox="1"/>
          <p:nvPr/>
        </p:nvSpPr>
        <p:spPr>
          <a:xfrm>
            <a:off x="8252267" y="2670696"/>
            <a:ext cx="84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100</a:t>
            </a:r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575361" y="2736359"/>
            <a:ext cx="7232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</a:t>
            </a:r>
            <a:endParaRPr lang="zh-CN" altLang="en-US" sz="105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1" name="文本框 6"/>
          <p:cNvSpPr txBox="1"/>
          <p:nvPr/>
        </p:nvSpPr>
        <p:spPr>
          <a:xfrm>
            <a:off x="8404090" y="3213190"/>
            <a:ext cx="84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80</a:t>
            </a:r>
            <a:r>
              <a:rPr lang="zh-CN" altLang="en-US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万</a:t>
            </a:r>
            <a:endParaRPr lang="zh-CN" altLang="en-US" sz="14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7694164" y="3261073"/>
            <a:ext cx="7232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</a:t>
            </a:r>
            <a:endParaRPr lang="zh-CN" altLang="en-US" sz="105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3" name="文本框 6"/>
          <p:cNvSpPr txBox="1"/>
          <p:nvPr/>
        </p:nvSpPr>
        <p:spPr>
          <a:xfrm>
            <a:off x="8525433" y="3717584"/>
            <a:ext cx="66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60</a:t>
            </a:r>
            <a:r>
              <a:rPr lang="zh-CN" altLang="en-US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万</a:t>
            </a:r>
            <a:endParaRPr lang="zh-CN" altLang="en-US" sz="14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812966" y="3762927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添加标题</a:t>
            </a:r>
            <a:endParaRPr lang="zh-CN" altLang="en-US" sz="10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85" name="文本框 6"/>
          <p:cNvSpPr txBox="1"/>
          <p:nvPr/>
        </p:nvSpPr>
        <p:spPr>
          <a:xfrm>
            <a:off x="8631536" y="4298178"/>
            <a:ext cx="558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40</a:t>
            </a:r>
            <a:r>
              <a:rPr lang="zh-CN" altLang="en-US" sz="12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万</a:t>
            </a:r>
            <a:endParaRPr lang="zh-CN" altLang="en-US" sz="12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09548" y="2575576"/>
            <a:ext cx="6044441" cy="1038572"/>
          </a:xfrm>
          <a:prstGeom prst="roundRect">
            <a:avLst>
              <a:gd name="adj" fmla="val 9679"/>
            </a:avLst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709548" y="4027298"/>
            <a:ext cx="6044441" cy="1038572"/>
          </a:xfrm>
          <a:prstGeom prst="roundRect">
            <a:avLst>
              <a:gd name="adj" fmla="val 9679"/>
            </a:avLst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073"/>
          <p:cNvSpPr txBox="1"/>
          <p:nvPr/>
        </p:nvSpPr>
        <p:spPr>
          <a:xfrm>
            <a:off x="731595" y="2629533"/>
            <a:ext cx="5965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点击输入简要的文字介绍，文字内容需概括精炼，不用多余的文字修饰，言简意赅的说明分项内容文字内容需概括精炼，不用多余的文字修饰，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4" name="TextBox 3073"/>
          <p:cNvSpPr txBox="1"/>
          <p:nvPr/>
        </p:nvSpPr>
        <p:spPr>
          <a:xfrm>
            <a:off x="731595" y="4054389"/>
            <a:ext cx="5965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点击输入简要的文字介绍，文字内容需概括精炼，不用多余的文字修饰，言简意赅的说明分项内容文字内容需概括精炼，不用多余的文字修饰，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754216" y="377035"/>
            <a:ext cx="586426" cy="605192"/>
            <a:chOff x="301243" y="1041338"/>
            <a:chExt cx="793749" cy="819149"/>
          </a:xfrm>
        </p:grpSpPr>
        <p:sp>
          <p:nvSpPr>
            <p:cNvPr id="36" name="椭圆 35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38" name="矩形 37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prestig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4" grpId="0"/>
      <p:bldP spid="75" grpId="0"/>
      <p:bldP spid="76" grpId="0"/>
      <p:bldP spid="77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3" grpId="0" animBg="1"/>
      <p:bldP spid="32" grpId="0" animBg="1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324343" y="405165"/>
            <a:ext cx="202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融资计划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69" y="933531"/>
            <a:ext cx="5923084" cy="5308488"/>
          </a:xfrm>
          <a:prstGeom prst="rect">
            <a:avLst/>
          </a:prstGeom>
        </p:spPr>
      </p:pic>
      <p:sp>
        <p:nvSpPr>
          <p:cNvPr id="11" name="文本框 6"/>
          <p:cNvSpPr txBox="1"/>
          <p:nvPr/>
        </p:nvSpPr>
        <p:spPr>
          <a:xfrm>
            <a:off x="7835285" y="3532444"/>
            <a:ext cx="202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融资计划</a:t>
            </a:r>
            <a:endParaRPr lang="zh-CN" altLang="en-US" sz="32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79503" y="2855211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</a:t>
            </a:r>
            <a:endParaRPr lang="zh-CN" altLang="en-US" sz="12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17" name="TextBox 3073"/>
          <p:cNvSpPr txBox="1"/>
          <p:nvPr/>
        </p:nvSpPr>
        <p:spPr>
          <a:xfrm>
            <a:off x="6569978" y="3072991"/>
            <a:ext cx="1027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点击输入简要的文字介绍，文字内容需概括精炼，点击输入简要的文字介绍，文字内容需概括精炼，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just"/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341859" y="3978719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</a:t>
            </a:r>
            <a:endParaRPr lang="zh-CN" altLang="en-US" sz="12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19" name="TextBox 3073"/>
          <p:cNvSpPr txBox="1"/>
          <p:nvPr/>
        </p:nvSpPr>
        <p:spPr>
          <a:xfrm>
            <a:off x="10332334" y="4196499"/>
            <a:ext cx="9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点击输入简要的文字介绍，文字内容需概括精炼，点击输入简要的文字介绍，文字内容需概括精炼，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just"/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99511" y="5589895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92D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</a:t>
            </a:r>
            <a:endParaRPr lang="zh-CN" altLang="en-US" sz="1200" dirty="0">
              <a:solidFill>
                <a:srgbClr val="92D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1" name="TextBox 3073"/>
          <p:cNvSpPr txBox="1"/>
          <p:nvPr/>
        </p:nvSpPr>
        <p:spPr>
          <a:xfrm>
            <a:off x="8189986" y="5807675"/>
            <a:ext cx="209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点击输入简要的文字介绍，文字内容需概括精炼，点击输入简要的文字介绍，文字内容需概括精炼，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just"/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961031" y="2409048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</a:t>
            </a:r>
            <a:endParaRPr lang="zh-CN" altLang="en-US" sz="12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3" name="TextBox 3073"/>
          <p:cNvSpPr txBox="1"/>
          <p:nvPr/>
        </p:nvSpPr>
        <p:spPr>
          <a:xfrm>
            <a:off x="9951506" y="2626828"/>
            <a:ext cx="9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点击输入简要的文字介绍，文字内容需概括精炼，点击输入简要的文字介绍，文字内容需概括精炼，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just"/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687871" y="1660567"/>
            <a:ext cx="901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</a:t>
            </a:r>
            <a:endParaRPr lang="zh-CN" altLang="en-US" sz="12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5" name="TextBox 3073"/>
          <p:cNvSpPr txBox="1"/>
          <p:nvPr/>
        </p:nvSpPr>
        <p:spPr>
          <a:xfrm>
            <a:off x="8678346" y="1878347"/>
            <a:ext cx="110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点击输入简要的文字介绍，文字内容需概括精炼，点击输入简要的文字介绍，文字内容需概括精炼，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just"/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41237" y="1678637"/>
            <a:ext cx="738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</a:t>
            </a:r>
            <a:endParaRPr lang="en-US" altLang="zh-CN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r>
              <a:rPr lang="zh-CN" altLang="en-US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标题</a:t>
            </a:r>
            <a:endParaRPr lang="zh-CN" altLang="en-US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361140" y="5469956"/>
            <a:ext cx="119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</a:t>
            </a:r>
            <a:endParaRPr lang="zh-CN" altLang="en-US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741319" y="347105"/>
            <a:ext cx="586426" cy="605192"/>
            <a:chOff x="301243" y="1041338"/>
            <a:chExt cx="793749" cy="819149"/>
          </a:xfrm>
        </p:grpSpPr>
        <p:sp>
          <p:nvSpPr>
            <p:cNvPr id="32" name="椭圆 31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34" name="矩形 33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073"/>
          <p:cNvSpPr txBox="1"/>
          <p:nvPr/>
        </p:nvSpPr>
        <p:spPr>
          <a:xfrm>
            <a:off x="982668" y="4222299"/>
            <a:ext cx="4400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，文字内容需概括精炼，不用多余的文字修饰，言简意赅的说明分项内容文字内容需概括精炼，不用多余的文字修饰，言简意赅的说明分项内容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6" name="TextBox 3073"/>
          <p:cNvSpPr txBox="1"/>
          <p:nvPr/>
        </p:nvSpPr>
        <p:spPr>
          <a:xfrm>
            <a:off x="982668" y="2139245"/>
            <a:ext cx="4400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，文字内容需概括精炼，不用多余的文字修饰，言简意赅的说明分项内容文字内容需概括精炼，不用多余的文字修饰，言简意赅的说明分项内容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7" name="半闭框 36"/>
          <p:cNvSpPr/>
          <p:nvPr/>
        </p:nvSpPr>
        <p:spPr>
          <a:xfrm rot="8100000">
            <a:off x="529753" y="1889495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82668" y="19195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82668" y="400906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FFC00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43" name="半闭框 42"/>
          <p:cNvSpPr/>
          <p:nvPr/>
        </p:nvSpPr>
        <p:spPr>
          <a:xfrm rot="8100000">
            <a:off x="529754" y="3970122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25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5" grpId="0"/>
      <p:bldP spid="36" grpId="0"/>
      <p:bldP spid="37" grpId="0" animBg="1"/>
      <p:bldP spid="38" grpId="0"/>
      <p:bldP spid="41" grpId="0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9"/>
            <a:ext cx="12212742" cy="685800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92" name="文本框 6"/>
          <p:cNvSpPr txBox="1"/>
          <p:nvPr/>
        </p:nvSpPr>
        <p:spPr>
          <a:xfrm>
            <a:off x="5301318" y="404786"/>
            <a:ext cx="202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融资用途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882429" y="2608618"/>
            <a:ext cx="2400300" cy="2400300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9086850" y="1676380"/>
            <a:ext cx="2635250" cy="2635250"/>
          </a:xfrm>
          <a:prstGeom prst="ellipse">
            <a:avLst/>
          </a:prstGeom>
          <a:solidFill>
            <a:srgbClr val="F15B0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483475" y="2829437"/>
            <a:ext cx="2921000" cy="2921000"/>
          </a:xfrm>
          <a:prstGeom prst="ellipse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882429" y="4713455"/>
            <a:ext cx="458892" cy="458892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6311794" y="4826000"/>
            <a:ext cx="553677" cy="553677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7453114" y="5011034"/>
            <a:ext cx="821117" cy="821117"/>
          </a:xfrm>
          <a:prstGeom prst="ellipse">
            <a:avLst/>
          </a:prstGeom>
          <a:solidFill>
            <a:srgbClr val="00B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7215026" y="4973057"/>
            <a:ext cx="277128" cy="277128"/>
          </a:xfrm>
          <a:prstGeom prst="ellipse">
            <a:avLst/>
          </a:prstGeom>
          <a:solidFill>
            <a:srgbClr val="00B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0424194" y="4433765"/>
            <a:ext cx="277128" cy="277128"/>
          </a:xfrm>
          <a:prstGeom prst="ellipse">
            <a:avLst/>
          </a:prstGeom>
          <a:solidFill>
            <a:srgbClr val="F15B0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817136" y="3992302"/>
            <a:ext cx="574763" cy="574763"/>
          </a:xfrm>
          <a:prstGeom prst="ellipse">
            <a:avLst/>
          </a:prstGeom>
          <a:solidFill>
            <a:srgbClr val="F15B0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987995" y="4721536"/>
            <a:ext cx="574763" cy="574763"/>
          </a:xfrm>
          <a:prstGeom prst="ellipse">
            <a:avLst/>
          </a:prstGeom>
          <a:solidFill>
            <a:srgbClr val="F15B0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3073"/>
          <p:cNvSpPr txBox="1"/>
          <p:nvPr/>
        </p:nvSpPr>
        <p:spPr>
          <a:xfrm>
            <a:off x="577332" y="2843741"/>
            <a:ext cx="4847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点击输入简要的文字介绍，文字内容需概括精炼，不用多余的文字修饰，言简意赅的说明分项内容文字内容需概括精炼，不用多余的文字修饰点击输入简要的文字介绍，文字内容需概括精炼，不用多余的文字修饰，言简意赅的说明分项内容点击输入简要的文字介绍，文字内容需概括精炼，不用多余的文字修饰，言简意赅的说明分项内容文字内容需概括精炼，不用多余的文字修饰，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2" name="文本框 6"/>
          <p:cNvSpPr txBox="1"/>
          <p:nvPr/>
        </p:nvSpPr>
        <p:spPr>
          <a:xfrm>
            <a:off x="9837440" y="2917355"/>
            <a:ext cx="155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用途二</a:t>
            </a:r>
            <a:endParaRPr lang="zh-CN" altLang="en-US" sz="24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3" name="文本框 6"/>
          <p:cNvSpPr txBox="1"/>
          <p:nvPr/>
        </p:nvSpPr>
        <p:spPr>
          <a:xfrm>
            <a:off x="8466841" y="4363983"/>
            <a:ext cx="155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用途一</a:t>
            </a:r>
            <a:endParaRPr lang="zh-CN" altLang="en-US" sz="24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4" name="文本框 6"/>
          <p:cNvSpPr txBox="1"/>
          <p:nvPr/>
        </p:nvSpPr>
        <p:spPr>
          <a:xfrm>
            <a:off x="6439631" y="3793410"/>
            <a:ext cx="155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用途三</a:t>
            </a:r>
            <a:endParaRPr lang="zh-CN" altLang="en-US" sz="24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574" y="2046300"/>
            <a:ext cx="809573" cy="909454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00" y="3778650"/>
            <a:ext cx="656189" cy="57724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24" y="2955754"/>
            <a:ext cx="817587" cy="82289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718294" y="346726"/>
            <a:ext cx="586426" cy="605192"/>
            <a:chOff x="301243" y="1041338"/>
            <a:chExt cx="793749" cy="819149"/>
          </a:xfrm>
        </p:grpSpPr>
        <p:sp>
          <p:nvSpPr>
            <p:cNvPr id="27" name="椭圆 26"/>
            <p:cNvSpPr/>
            <p:nvPr/>
          </p:nvSpPr>
          <p:spPr>
            <a:xfrm>
              <a:off x="301243" y="104133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6" y="1094992"/>
              <a:ext cx="669285" cy="765495"/>
            </a:xfrm>
            <a:prstGeom prst="rect">
              <a:avLst/>
            </a:prstGeom>
          </p:spPr>
        </p:pic>
      </p:grpSp>
      <p:sp>
        <p:nvSpPr>
          <p:cNvPr id="49" name="矩形 48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半闭框 49"/>
          <p:cNvSpPr/>
          <p:nvPr/>
        </p:nvSpPr>
        <p:spPr>
          <a:xfrm rot="8100000">
            <a:off x="124417" y="2578577"/>
            <a:ext cx="323647" cy="323647"/>
          </a:xfrm>
          <a:prstGeom prst="halfFrame">
            <a:avLst>
              <a:gd name="adj1" fmla="val 20201"/>
              <a:gd name="adj2" fmla="val 2121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77332" y="260861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添加标题文字</a:t>
            </a:r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endParaRPr lang="zh-CN" altLang="en-US" sz="1400" dirty="0">
              <a:solidFill>
                <a:srgbClr val="00B050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/>
      <p:bldP spid="42" grpId="0"/>
      <p:bldP spid="43" grpId="0"/>
      <p:bldP spid="44" grpId="0"/>
      <p:bldP spid="50" grpId="0" animBg="1"/>
      <p:bldP spid="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r="125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99453" y="1191865"/>
            <a:ext cx="189346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40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疑问</a:t>
            </a:r>
            <a:r>
              <a:rPr lang="en-US" altLang="zh-CN" sz="8800" dirty="0">
                <a:solidFill>
                  <a:srgbClr val="F15B0B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?</a:t>
            </a:r>
            <a:endParaRPr lang="zh-CN" altLang="en-US" sz="2800" dirty="0">
              <a:solidFill>
                <a:srgbClr val="F15B0B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72163" y="251965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（欢迎大家提问）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000" advClick="0" advTm="0">
        <p15:prstTrans prst="curtains"/>
      </p:transition>
    </mc:Choice>
    <mc:Fallback>
      <p:transition spd="slow" advClick="0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椭圆 9" hidden="1"/>
          <p:cNvSpPr/>
          <p:nvPr/>
        </p:nvSpPr>
        <p:spPr>
          <a:xfrm>
            <a:off x="342900" y="698500"/>
            <a:ext cx="5981700" cy="598170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20" y="4373620"/>
            <a:ext cx="422732" cy="456744"/>
          </a:xfrm>
          <a:prstGeom prst="rect">
            <a:avLst/>
          </a:prstGeom>
        </p:spPr>
      </p:pic>
      <p:sp>
        <p:nvSpPr>
          <p:cNvPr id="16" name="矩形 15" hidden="1"/>
          <p:cNvSpPr/>
          <p:nvPr/>
        </p:nvSpPr>
        <p:spPr>
          <a:xfrm>
            <a:off x="2268961" y="3068142"/>
            <a:ext cx="1426583" cy="305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13712345678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7" name="矩形 16" hidden="1"/>
          <p:cNvSpPr/>
          <p:nvPr/>
        </p:nvSpPr>
        <p:spPr>
          <a:xfrm>
            <a:off x="2268961" y="3512394"/>
            <a:ext cx="1312584" cy="305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0123456789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8" name="矩形 17" hidden="1"/>
          <p:cNvSpPr/>
          <p:nvPr/>
        </p:nvSpPr>
        <p:spPr>
          <a:xfrm>
            <a:off x="2268961" y="3936165"/>
            <a:ext cx="2431368" cy="305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E-mail: wiiw@iiwiwi.com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9" name="矩形 18" hidden="1"/>
          <p:cNvSpPr/>
          <p:nvPr/>
        </p:nvSpPr>
        <p:spPr>
          <a:xfrm>
            <a:off x="2268961" y="4439652"/>
            <a:ext cx="2061532" cy="305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深圳市我图网有限公司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cxnSp>
        <p:nvCxnSpPr>
          <p:cNvPr id="22" name="直接连接符 21" hidden="1"/>
          <p:cNvCxnSpPr/>
          <p:nvPr/>
        </p:nvCxnSpPr>
        <p:spPr>
          <a:xfrm>
            <a:off x="2873829" y="5471886"/>
            <a:ext cx="70771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 hidden="1"/>
          <p:cNvSpPr/>
          <p:nvPr/>
        </p:nvSpPr>
        <p:spPr>
          <a:xfrm>
            <a:off x="342900" y="698500"/>
            <a:ext cx="5981700" cy="598170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 hidden="1"/>
          <p:cNvSpPr/>
          <p:nvPr/>
        </p:nvSpPr>
        <p:spPr>
          <a:xfrm>
            <a:off x="342900" y="698500"/>
            <a:ext cx="5981700" cy="598170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81796" y="867217"/>
            <a:ext cx="5355059" cy="5355059"/>
            <a:chOff x="342900" y="698500"/>
            <a:chExt cx="5981700" cy="5981700"/>
          </a:xfrm>
        </p:grpSpPr>
        <p:sp>
          <p:nvSpPr>
            <p:cNvPr id="7" name="椭圆 6"/>
            <p:cNvSpPr/>
            <p:nvPr/>
          </p:nvSpPr>
          <p:spPr>
            <a:xfrm>
              <a:off x="508000" y="838200"/>
              <a:ext cx="5651500" cy="5651500"/>
            </a:xfrm>
            <a:prstGeom prst="ellipse">
              <a:avLst/>
            </a:prstGeom>
            <a:solidFill>
              <a:srgbClr val="F15B0B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998702" y="1796534"/>
              <a:ext cx="264687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dirty="0">
                  <a:solidFill>
                    <a:schemeClr val="bg1"/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联系方式</a:t>
              </a:r>
              <a:endParaRPr lang="zh-CN" altLang="en-US" sz="48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42900" y="698500"/>
              <a:ext cx="5981700" cy="59817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967783" y="3059201"/>
              <a:ext cx="2984363" cy="1931202"/>
              <a:chOff x="1584163" y="2630964"/>
              <a:chExt cx="3608959" cy="2335382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163" y="2630964"/>
                <a:ext cx="663978" cy="593467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7666" y="3240324"/>
                <a:ext cx="616972" cy="52295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7667" y="3779174"/>
                <a:ext cx="616971" cy="54646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7050" y="4341528"/>
                <a:ext cx="511205" cy="552336"/>
              </a:xfrm>
              <a:prstGeom prst="rect">
                <a:avLst/>
              </a:prstGeom>
            </p:spPr>
          </p:pic>
          <p:sp>
            <p:nvSpPr>
              <p:cNvPr id="32" name="矩形 31"/>
              <p:cNvSpPr/>
              <p:nvPr/>
            </p:nvSpPr>
            <p:spPr>
              <a:xfrm>
                <a:off x="2089764" y="2762828"/>
                <a:ext cx="1832170" cy="497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方正兰亭准黑_GBK" panose="02000000000000000000" pitchFamily="2" charset="-122"/>
                    <a:ea typeface="方正兰亭准黑_GBK" panose="02000000000000000000" pitchFamily="2" charset="-122"/>
                  </a:rPr>
                  <a:t>XXXXXXX</a:t>
                </a:r>
                <a:endParaRPr lang="zh-CN" altLang="en-US" dirty="0">
                  <a:solidFill>
                    <a:schemeClr val="bg1"/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089765" y="3300057"/>
                <a:ext cx="1832170" cy="497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方正兰亭准黑_GBK" panose="02000000000000000000" pitchFamily="2" charset="-122"/>
                    <a:ea typeface="方正兰亭准黑_GBK" panose="02000000000000000000" pitchFamily="2" charset="-122"/>
                  </a:rPr>
                  <a:t>XXXXXXX</a:t>
                </a:r>
                <a:endParaRPr lang="zh-CN" altLang="en-US" dirty="0">
                  <a:solidFill>
                    <a:schemeClr val="bg1"/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089764" y="3802839"/>
                <a:ext cx="2069111" cy="497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方正兰亭准黑_GBK" panose="02000000000000000000" pitchFamily="2" charset="-122"/>
                    <a:ea typeface="方正兰亭准黑_GBK" panose="02000000000000000000" pitchFamily="2" charset="-122"/>
                  </a:rPr>
                  <a:t>E-mail: XXXXX</a:t>
                </a:r>
                <a:endParaRPr lang="zh-CN" altLang="en-US" dirty="0">
                  <a:solidFill>
                    <a:schemeClr val="bg1"/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2089764" y="4467453"/>
                <a:ext cx="3103358" cy="4988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方正兰亭准黑_GBK" panose="02000000000000000000" pitchFamily="2" charset="-122"/>
                    <a:ea typeface="方正兰亭准黑_GBK" panose="02000000000000000000" pitchFamily="2" charset="-122"/>
                  </a:rPr>
                  <a:t>XXXXXXX</a:t>
                </a:r>
                <a:r>
                  <a:rPr lang="zh-CN" altLang="en-US" dirty="0">
                    <a:solidFill>
                      <a:schemeClr val="bg1"/>
                    </a:solidFill>
                    <a:latin typeface="方正兰亭准黑_GBK" panose="02000000000000000000" pitchFamily="2" charset="-122"/>
                    <a:ea typeface="方正兰亭准黑_GBK" panose="02000000000000000000" pitchFamily="2" charset="-122"/>
                  </a:rPr>
                  <a:t>有限公司</a:t>
                </a:r>
                <a:endParaRPr lang="zh-CN" altLang="en-US" dirty="0">
                  <a:solidFill>
                    <a:schemeClr val="bg1"/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342900" y="698500"/>
              <a:ext cx="5981700" cy="59817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342900" y="698500"/>
              <a:ext cx="5981700" cy="59817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1998702" y="5364743"/>
              <a:ext cx="1591684" cy="35961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2585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5805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88390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51610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14195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77415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40000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03220" algn="l" defTabSz="72580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bg1"/>
                  </a:solidFill>
                </a:rPr>
                <a:t>WEB</a:t>
              </a:r>
              <a:r>
                <a:rPr lang="zh-CN" altLang="en-US" dirty="0">
                  <a:solidFill>
                    <a:schemeClr val="bg1"/>
                  </a:solidFill>
                </a:rPr>
                <a:t>网：</a:t>
              </a:r>
              <a:r>
                <a:rPr lang="en-US" dirty="0">
                  <a:solidFill>
                    <a:schemeClr val="bg1"/>
                  </a:solidFill>
                </a:rPr>
                <a:t>XXXXX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/>
      <p:bldP spid="17" grpId="0"/>
      <p:bldP spid="18" grpId="0"/>
      <p:bldP spid="19" grpId="0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文本框 6"/>
          <p:cNvSpPr txBox="1"/>
          <p:nvPr/>
        </p:nvSpPr>
        <p:spPr>
          <a:xfrm>
            <a:off x="5234749" y="423384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公司简介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-1" y="2875274"/>
            <a:ext cx="6160983" cy="2152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181725" y="2875274"/>
            <a:ext cx="6010275" cy="2152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181725" y="2875274"/>
            <a:ext cx="6010275" cy="2152650"/>
          </a:xfrm>
          <a:prstGeom prst="rect">
            <a:avLst/>
          </a:prstGeom>
          <a:solidFill>
            <a:schemeClr val="tx1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23" y="3165073"/>
            <a:ext cx="596519" cy="50544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23" y="4199810"/>
            <a:ext cx="601073" cy="49178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30" y="3165073"/>
            <a:ext cx="505448" cy="53276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09" y="4247840"/>
            <a:ext cx="532769" cy="514555"/>
          </a:xfrm>
          <a:prstGeom prst="rect">
            <a:avLst/>
          </a:prstGeom>
        </p:spPr>
      </p:pic>
      <p:sp>
        <p:nvSpPr>
          <p:cNvPr id="40" name="TextBox 42"/>
          <p:cNvSpPr txBox="1"/>
          <p:nvPr/>
        </p:nvSpPr>
        <p:spPr>
          <a:xfrm>
            <a:off x="6707692" y="3187060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 SteploI</a:t>
            </a:r>
            <a:endParaRPr lang="zh-CN" altLang="en-US" sz="16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1" name="TextBox 43"/>
          <p:cNvSpPr txBox="1"/>
          <p:nvPr/>
        </p:nvSpPr>
        <p:spPr>
          <a:xfrm>
            <a:off x="6783892" y="3419180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Enetr your word</a:t>
            </a:r>
            <a:endParaRPr lang="zh-CN" altLang="en-US" sz="1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2" name="TextBox 44"/>
          <p:cNvSpPr txBox="1"/>
          <p:nvPr/>
        </p:nvSpPr>
        <p:spPr>
          <a:xfrm>
            <a:off x="6751784" y="4170768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 SteploI</a:t>
            </a:r>
            <a:endParaRPr lang="zh-CN" altLang="en-US" sz="16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3" name="TextBox 45"/>
          <p:cNvSpPr txBox="1"/>
          <p:nvPr/>
        </p:nvSpPr>
        <p:spPr>
          <a:xfrm>
            <a:off x="6827984" y="4402888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Enetr your word</a:t>
            </a:r>
            <a:endParaRPr lang="zh-CN" altLang="en-US" sz="1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4" name="TextBox 46"/>
          <p:cNvSpPr txBox="1"/>
          <p:nvPr/>
        </p:nvSpPr>
        <p:spPr>
          <a:xfrm>
            <a:off x="8905928" y="320190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 SteploI</a:t>
            </a:r>
            <a:endParaRPr lang="zh-CN" altLang="en-US" sz="16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5" name="TextBox 47"/>
          <p:cNvSpPr txBox="1"/>
          <p:nvPr/>
        </p:nvSpPr>
        <p:spPr>
          <a:xfrm>
            <a:off x="8982128" y="3434026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Enetr your word</a:t>
            </a:r>
            <a:endParaRPr lang="zh-CN" altLang="en-US" sz="1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6" name="TextBox 48"/>
          <p:cNvSpPr txBox="1"/>
          <p:nvPr/>
        </p:nvSpPr>
        <p:spPr>
          <a:xfrm>
            <a:off x="8930182" y="4233611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 SteploI</a:t>
            </a:r>
            <a:endParaRPr lang="zh-CN" altLang="en-US" sz="16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sp>
        <p:nvSpPr>
          <p:cNvPr id="47" name="TextBox 49"/>
          <p:cNvSpPr txBox="1"/>
          <p:nvPr/>
        </p:nvSpPr>
        <p:spPr>
          <a:xfrm>
            <a:off x="9006382" y="4465731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Enetr your word</a:t>
            </a:r>
            <a:endParaRPr lang="zh-CN" altLang="en-US" sz="1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方正兰亭细黑_GBK_M" panose="02010600010101010101" pitchFamily="2" charset="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5668" y="3061622"/>
            <a:ext cx="5504856" cy="1966302"/>
            <a:chOff x="275668" y="3061622"/>
            <a:chExt cx="5504856" cy="1966302"/>
          </a:xfrm>
        </p:grpSpPr>
        <p:sp>
          <p:nvSpPr>
            <p:cNvPr id="38" name="TextBox 15"/>
            <p:cNvSpPr txBox="1"/>
            <p:nvPr/>
          </p:nvSpPr>
          <p:spPr>
            <a:xfrm>
              <a:off x="275668" y="3288986"/>
              <a:ext cx="5504856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     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XX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网站策划股份有限公司成立于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20XX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年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注册资金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80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万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是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XX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一家专业的网站策划公司。公司主要服务于中小企业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提供网站策划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网站设计制作建设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网络推广营销于一体的专业服务。公司以“专注网站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用心服务”为核心价值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希望通过我们的专业水平和不懈努力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重塑中小企业网络形象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为企业产品推广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文化建设传播提供服务指导。</a:t>
              </a: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XX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网站策划股份有限公司成立于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20XX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年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注册资金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80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万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,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49" name="文本框 6"/>
            <p:cNvSpPr txBox="1"/>
            <p:nvPr/>
          </p:nvSpPr>
          <p:spPr>
            <a:xfrm>
              <a:off x="507999" y="3061622"/>
              <a:ext cx="1638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关于我们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64900" y="407796"/>
            <a:ext cx="550687" cy="550687"/>
            <a:chOff x="5559153" y="3821988"/>
            <a:chExt cx="793749" cy="793749"/>
          </a:xfrm>
        </p:grpSpPr>
        <p:sp>
          <p:nvSpPr>
            <p:cNvPr id="28" name="椭圆 27"/>
            <p:cNvSpPr/>
            <p:nvPr/>
          </p:nvSpPr>
          <p:spPr>
            <a:xfrm>
              <a:off x="5559153" y="382198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54" y="3929309"/>
              <a:ext cx="689246" cy="56392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4218675" y="1624010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点击此处添加您的公司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63934" y="2048287"/>
            <a:ext cx="32848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CLICK HERE TO ADD YOUR COMPANY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2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7" y="3754625"/>
            <a:ext cx="870564" cy="20767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26" y="4109219"/>
            <a:ext cx="734211" cy="21187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31" y="3916040"/>
            <a:ext cx="545414" cy="18879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94" y="3616915"/>
            <a:ext cx="865502" cy="21363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99" y="4364493"/>
            <a:ext cx="639813" cy="19194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25" y="4405730"/>
            <a:ext cx="597858" cy="19823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87" y="4193074"/>
            <a:ext cx="639813" cy="19089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54" y="4552573"/>
            <a:ext cx="776166" cy="17516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9" y="1155184"/>
            <a:ext cx="3908291" cy="27810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265999" y="2972657"/>
            <a:ext cx="890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专业</a:t>
            </a:r>
            <a:endParaRPr lang="zh-CN" altLang="en-US" sz="20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13635" y="1619002"/>
            <a:ext cx="609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年轻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427993" y="2662012"/>
            <a:ext cx="6969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活力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75921" y="2191535"/>
            <a:ext cx="812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行动</a:t>
            </a:r>
            <a:endParaRPr lang="en-US" altLang="zh-CN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力强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55187" y="1833931"/>
            <a:ext cx="609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梦想</a:t>
            </a:r>
            <a:endParaRPr lang="zh-CN" altLang="en-US" sz="16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5660586" y="2327523"/>
            <a:ext cx="5957586" cy="3217406"/>
          </a:xfrm>
          <a:prstGeom prst="roundRect">
            <a:avLst>
              <a:gd name="adj" fmla="val 59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6"/>
          <p:cNvSpPr txBox="1"/>
          <p:nvPr/>
        </p:nvSpPr>
        <p:spPr>
          <a:xfrm>
            <a:off x="5292724" y="423259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团队介绍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722875" y="407671"/>
            <a:ext cx="550687" cy="550687"/>
            <a:chOff x="5559153" y="3821988"/>
            <a:chExt cx="793749" cy="793749"/>
          </a:xfrm>
        </p:grpSpPr>
        <p:sp>
          <p:nvSpPr>
            <p:cNvPr id="31" name="椭圆 30"/>
            <p:cNvSpPr/>
            <p:nvPr/>
          </p:nvSpPr>
          <p:spPr>
            <a:xfrm>
              <a:off x="5559153" y="382198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54" y="3929309"/>
              <a:ext cx="689246" cy="563929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073"/>
          <p:cNvSpPr txBox="1"/>
          <p:nvPr/>
        </p:nvSpPr>
        <p:spPr>
          <a:xfrm>
            <a:off x="6136378" y="2616995"/>
            <a:ext cx="5006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..........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3" name="TextBox 3073"/>
          <p:cNvSpPr txBox="1"/>
          <p:nvPr/>
        </p:nvSpPr>
        <p:spPr>
          <a:xfrm>
            <a:off x="6136378" y="3507871"/>
            <a:ext cx="5006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..........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4" name="TextBox 3073"/>
          <p:cNvSpPr txBox="1"/>
          <p:nvPr/>
        </p:nvSpPr>
        <p:spPr>
          <a:xfrm>
            <a:off x="6136378" y="4370669"/>
            <a:ext cx="5006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..........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8077544" y="1582961"/>
            <a:ext cx="937844" cy="93784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6" name="组合 35"/>
          <p:cNvGrpSpPr/>
          <p:nvPr/>
        </p:nvGrpSpPr>
        <p:grpSpPr>
          <a:xfrm>
            <a:off x="8096138" y="1591282"/>
            <a:ext cx="941259" cy="937177"/>
            <a:chOff x="4626755" y="2344642"/>
            <a:chExt cx="2364955" cy="2354700"/>
          </a:xfrm>
        </p:grpSpPr>
        <p:sp>
          <p:nvSpPr>
            <p:cNvPr id="37" name="弧形 36"/>
            <p:cNvSpPr/>
            <p:nvPr/>
          </p:nvSpPr>
          <p:spPr>
            <a:xfrm rot="21298357">
              <a:off x="4626755" y="2344642"/>
              <a:ext cx="2341933" cy="2350934"/>
            </a:xfrm>
            <a:prstGeom prst="arc">
              <a:avLst>
                <a:gd name="adj1" fmla="val 16200000"/>
                <a:gd name="adj2" fmla="val 19246281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/>
            <p:cNvSpPr/>
            <p:nvPr/>
          </p:nvSpPr>
          <p:spPr>
            <a:xfrm rot="10637431">
              <a:off x="4647520" y="2396118"/>
              <a:ext cx="2344190" cy="2303224"/>
            </a:xfrm>
            <a:prstGeom prst="arc">
              <a:avLst>
                <a:gd name="adj1" fmla="val 16200000"/>
                <a:gd name="adj2" fmla="val 19246281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5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11" grpId="0" animBg="1"/>
      <p:bldP spid="29" grpId="0"/>
      <p:bldP spid="33" grpId="0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文本框 6"/>
          <p:cNvSpPr txBox="1"/>
          <p:nvPr/>
        </p:nvSpPr>
        <p:spPr>
          <a:xfrm>
            <a:off x="5321920" y="426883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核心成员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752071" y="411295"/>
            <a:ext cx="550687" cy="550687"/>
            <a:chOff x="5559153" y="3821988"/>
            <a:chExt cx="793749" cy="793749"/>
          </a:xfrm>
        </p:grpSpPr>
        <p:sp>
          <p:nvSpPr>
            <p:cNvPr id="37" name="椭圆 36"/>
            <p:cNvSpPr/>
            <p:nvPr/>
          </p:nvSpPr>
          <p:spPr>
            <a:xfrm>
              <a:off x="5559153" y="382198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54" y="3929309"/>
              <a:ext cx="689246" cy="563929"/>
            </a:xfrm>
            <a:prstGeom prst="rect">
              <a:avLst/>
            </a:prstGeom>
          </p:spPr>
        </p:pic>
      </p:grpSp>
      <p:sp>
        <p:nvSpPr>
          <p:cNvPr id="29" name="TextBox 8"/>
          <p:cNvSpPr txBox="1"/>
          <p:nvPr/>
        </p:nvSpPr>
        <p:spPr>
          <a:xfrm>
            <a:off x="1935229" y="4266488"/>
            <a:ext cx="167763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姓名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XXX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1935229" y="4557785"/>
            <a:ext cx="1758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职业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设计师总理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4752072" y="1920421"/>
            <a:ext cx="5232400" cy="25717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可选过程 14"/>
          <p:cNvSpPr/>
          <p:nvPr/>
        </p:nvSpPr>
        <p:spPr>
          <a:xfrm>
            <a:off x="4752072" y="1920421"/>
            <a:ext cx="1828800" cy="257175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041459" y="186434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25%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17" name="流程图: 可选过程 16"/>
          <p:cNvSpPr/>
          <p:nvPr/>
        </p:nvSpPr>
        <p:spPr>
          <a:xfrm>
            <a:off x="4752072" y="2491921"/>
            <a:ext cx="5232400" cy="25717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可选过程 17"/>
          <p:cNvSpPr/>
          <p:nvPr/>
        </p:nvSpPr>
        <p:spPr>
          <a:xfrm>
            <a:off x="4752071" y="2491921"/>
            <a:ext cx="3429001" cy="257175"/>
          </a:xfrm>
          <a:prstGeom prst="flowChartAlternateProcess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041459" y="2444296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63%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0" name="流程图: 可选过程 19"/>
          <p:cNvSpPr/>
          <p:nvPr/>
        </p:nvSpPr>
        <p:spPr>
          <a:xfrm>
            <a:off x="4752072" y="3082470"/>
            <a:ext cx="5232400" cy="25717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可选过程 20"/>
          <p:cNvSpPr/>
          <p:nvPr/>
        </p:nvSpPr>
        <p:spPr>
          <a:xfrm>
            <a:off x="4752072" y="3082470"/>
            <a:ext cx="2657476" cy="257175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041459" y="3026391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49%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3" name="流程图: 可选过程 22"/>
          <p:cNvSpPr/>
          <p:nvPr/>
        </p:nvSpPr>
        <p:spPr>
          <a:xfrm>
            <a:off x="4752071" y="3673019"/>
            <a:ext cx="5232400" cy="25717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可选过程 23"/>
          <p:cNvSpPr/>
          <p:nvPr/>
        </p:nvSpPr>
        <p:spPr>
          <a:xfrm>
            <a:off x="4752071" y="3673019"/>
            <a:ext cx="971551" cy="257175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0041459" y="3608486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18%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6" name="流程图: 可选过程 25"/>
          <p:cNvSpPr/>
          <p:nvPr/>
        </p:nvSpPr>
        <p:spPr>
          <a:xfrm>
            <a:off x="4752071" y="4261425"/>
            <a:ext cx="5232400" cy="25717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可选过程 27"/>
          <p:cNvSpPr/>
          <p:nvPr/>
        </p:nvSpPr>
        <p:spPr>
          <a:xfrm>
            <a:off x="4752071" y="4261425"/>
            <a:ext cx="4733926" cy="257175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0041459" y="4188453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92%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2" name="TextBox 3073"/>
          <p:cNvSpPr txBox="1"/>
          <p:nvPr/>
        </p:nvSpPr>
        <p:spPr>
          <a:xfrm>
            <a:off x="2615459" y="5092329"/>
            <a:ext cx="7305512" cy="1171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点击输入简要的文字介绍，文字内容需概括精炼，不用多余的文字修饰，言简意赅的说明分项内容点击输入简要的文字介绍，文字内容需概括精炼，不用多余的文字修饰，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言简意赅的说明分项内容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1455525" y="1724953"/>
            <a:ext cx="2490703" cy="249070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9" name="组合 38"/>
          <p:cNvGrpSpPr/>
          <p:nvPr/>
        </p:nvGrpSpPr>
        <p:grpSpPr>
          <a:xfrm>
            <a:off x="1474120" y="1733274"/>
            <a:ext cx="2499771" cy="2488931"/>
            <a:chOff x="4626755" y="2344642"/>
            <a:chExt cx="2364955" cy="2354700"/>
          </a:xfrm>
        </p:grpSpPr>
        <p:sp>
          <p:nvSpPr>
            <p:cNvPr id="40" name="弧形 39"/>
            <p:cNvSpPr/>
            <p:nvPr/>
          </p:nvSpPr>
          <p:spPr>
            <a:xfrm rot="21298357">
              <a:off x="4626755" y="2344642"/>
              <a:ext cx="2341933" cy="2350934"/>
            </a:xfrm>
            <a:prstGeom prst="arc">
              <a:avLst>
                <a:gd name="adj1" fmla="val 16200000"/>
                <a:gd name="adj2" fmla="val 19246281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rot="10637431">
              <a:off x="4647520" y="2396118"/>
              <a:ext cx="2344190" cy="2303224"/>
            </a:xfrm>
            <a:prstGeom prst="arc">
              <a:avLst>
                <a:gd name="adj1" fmla="val 16200000"/>
                <a:gd name="adj2" fmla="val 19246281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fractur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" grpId="0" animBg="1"/>
      <p:bldP spid="15" grpId="0" animBg="1"/>
      <p:bldP spid="7" grpId="0"/>
      <p:bldP spid="17" grpId="0" animBg="1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8" grpId="0" animBg="1"/>
      <p:bldP spid="31" grpId="0"/>
      <p:bldP spid="32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文本框 6"/>
          <p:cNvSpPr txBox="1"/>
          <p:nvPr/>
        </p:nvSpPr>
        <p:spPr>
          <a:xfrm>
            <a:off x="5258400" y="440409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核心成员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38841" y="2034186"/>
            <a:ext cx="1758373" cy="440438"/>
            <a:chOff x="2638841" y="2034186"/>
            <a:chExt cx="1758373" cy="440438"/>
          </a:xfrm>
        </p:grpSpPr>
        <p:sp>
          <p:nvSpPr>
            <p:cNvPr id="43" name="TextBox 8"/>
            <p:cNvSpPr txBox="1"/>
            <p:nvPr/>
          </p:nvSpPr>
          <p:spPr>
            <a:xfrm>
              <a:off x="2638841" y="2034186"/>
              <a:ext cx="1677637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姓名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: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xxx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44" name="TextBox 8"/>
            <p:cNvSpPr txBox="1"/>
            <p:nvPr/>
          </p:nvSpPr>
          <p:spPr>
            <a:xfrm>
              <a:off x="2638841" y="2220708"/>
              <a:ext cx="17583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职业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: </a:t>
              </a: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设计师总理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sp>
        <p:nvSpPr>
          <p:cNvPr id="45" name="TextBox 3073"/>
          <p:cNvSpPr txBox="1"/>
          <p:nvPr/>
        </p:nvSpPr>
        <p:spPr>
          <a:xfrm>
            <a:off x="2613441" y="2528781"/>
            <a:ext cx="158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6024582" y="2065956"/>
            <a:ext cx="167763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姓名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xxx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6024582" y="2252478"/>
            <a:ext cx="17583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职业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设计师总理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8" name="TextBox 3073"/>
          <p:cNvSpPr txBox="1"/>
          <p:nvPr/>
        </p:nvSpPr>
        <p:spPr>
          <a:xfrm>
            <a:off x="5999182" y="2560551"/>
            <a:ext cx="158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9" name="TextBox 8"/>
          <p:cNvSpPr txBox="1"/>
          <p:nvPr/>
        </p:nvSpPr>
        <p:spPr>
          <a:xfrm>
            <a:off x="9445966" y="2034186"/>
            <a:ext cx="167763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姓名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xxx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9445966" y="2220708"/>
            <a:ext cx="17583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职业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设计师总理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1" name="TextBox 3073"/>
          <p:cNvSpPr txBox="1"/>
          <p:nvPr/>
        </p:nvSpPr>
        <p:spPr>
          <a:xfrm>
            <a:off x="9420566" y="2528781"/>
            <a:ext cx="158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13441" y="4483287"/>
            <a:ext cx="1783773" cy="1140926"/>
            <a:chOff x="2613441" y="4483287"/>
            <a:chExt cx="1783773" cy="1140926"/>
          </a:xfrm>
        </p:grpSpPr>
        <p:sp>
          <p:nvSpPr>
            <p:cNvPr id="52" name="TextBox 8"/>
            <p:cNvSpPr txBox="1"/>
            <p:nvPr/>
          </p:nvSpPr>
          <p:spPr>
            <a:xfrm>
              <a:off x="2638841" y="4483287"/>
              <a:ext cx="1677637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姓名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: xxx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53" name="TextBox 8"/>
            <p:cNvSpPr txBox="1"/>
            <p:nvPr/>
          </p:nvSpPr>
          <p:spPr>
            <a:xfrm>
              <a:off x="2638841" y="4669809"/>
              <a:ext cx="17583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职业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: </a:t>
              </a: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设计师总理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54" name="TextBox 3073"/>
            <p:cNvSpPr txBox="1"/>
            <p:nvPr/>
          </p:nvSpPr>
          <p:spPr>
            <a:xfrm>
              <a:off x="2613441" y="4977882"/>
              <a:ext cx="1580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点击输入简要的文字介绍，文字内容需概括精炼，不用多余的文字修饰，言简意赅的说明分项内容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..........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18446" y="4483287"/>
            <a:ext cx="1783773" cy="1140926"/>
            <a:chOff x="5918446" y="4483287"/>
            <a:chExt cx="1783773" cy="1140926"/>
          </a:xfrm>
        </p:grpSpPr>
        <p:sp>
          <p:nvSpPr>
            <p:cNvPr id="55" name="TextBox 8"/>
            <p:cNvSpPr txBox="1"/>
            <p:nvPr/>
          </p:nvSpPr>
          <p:spPr>
            <a:xfrm>
              <a:off x="5943846" y="4483287"/>
              <a:ext cx="1677637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姓名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: xxx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56" name="TextBox 8"/>
            <p:cNvSpPr txBox="1"/>
            <p:nvPr/>
          </p:nvSpPr>
          <p:spPr>
            <a:xfrm>
              <a:off x="5943846" y="4669809"/>
              <a:ext cx="17583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职业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: </a:t>
              </a: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设计师总理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57" name="TextBox 3073"/>
            <p:cNvSpPr txBox="1"/>
            <p:nvPr/>
          </p:nvSpPr>
          <p:spPr>
            <a:xfrm>
              <a:off x="5918446" y="4977882"/>
              <a:ext cx="1580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点击输入简要的文字介绍，文字内容需概括精炼，不用多余的文字修饰，言简意赅的说明分项内容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..........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sp>
        <p:nvSpPr>
          <p:cNvPr id="58" name="TextBox 8"/>
          <p:cNvSpPr txBox="1"/>
          <p:nvPr/>
        </p:nvSpPr>
        <p:spPr>
          <a:xfrm>
            <a:off x="9399985" y="4483287"/>
            <a:ext cx="167763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姓名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xxx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9" name="TextBox 8"/>
          <p:cNvSpPr txBox="1"/>
          <p:nvPr/>
        </p:nvSpPr>
        <p:spPr>
          <a:xfrm>
            <a:off x="9399985" y="4669809"/>
            <a:ext cx="17583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职业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: 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设计师总理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0" name="TextBox 3073"/>
          <p:cNvSpPr txBox="1"/>
          <p:nvPr/>
        </p:nvSpPr>
        <p:spPr>
          <a:xfrm>
            <a:off x="9374585" y="4977882"/>
            <a:ext cx="158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点击输入简要的文字介绍，文字内容需概括精炼，不用多余的文字修饰，言简意赅的说明分项内容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..........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40538" y="1838874"/>
            <a:ext cx="1521232" cy="146992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544278" y="1838874"/>
            <a:ext cx="1425100" cy="137703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7818598" y="1838874"/>
            <a:ext cx="1521232" cy="1469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1186191" y="4289747"/>
            <a:ext cx="1429927" cy="146992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4597732" y="4289747"/>
            <a:ext cx="1318192" cy="146992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7867915" y="4337400"/>
            <a:ext cx="1422599" cy="137461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4688551" y="424821"/>
            <a:ext cx="550687" cy="550687"/>
            <a:chOff x="5559153" y="3821988"/>
            <a:chExt cx="793749" cy="793749"/>
          </a:xfrm>
        </p:grpSpPr>
        <p:sp>
          <p:nvSpPr>
            <p:cNvPr id="40" name="椭圆 39"/>
            <p:cNvSpPr/>
            <p:nvPr/>
          </p:nvSpPr>
          <p:spPr>
            <a:xfrm>
              <a:off x="5559153" y="382198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54" y="3929309"/>
              <a:ext cx="689246" cy="563929"/>
            </a:xfrm>
            <a:prstGeom prst="rect">
              <a:avLst/>
            </a:prstGeom>
          </p:spPr>
        </p:pic>
      </p:grpSp>
      <p:sp>
        <p:nvSpPr>
          <p:cNvPr id="42" name="矩形 41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8" grpId="0"/>
      <p:bldP spid="59" grpId="0"/>
      <p:bldP spid="60" grpId="0"/>
      <p:bldP spid="2" grpId="0" animBg="1"/>
      <p:bldP spid="35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圆角矩形 75"/>
          <p:cNvSpPr/>
          <p:nvPr/>
        </p:nvSpPr>
        <p:spPr>
          <a:xfrm rot="5400000">
            <a:off x="720721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圆角矩形 76"/>
          <p:cNvSpPr/>
          <p:nvPr/>
        </p:nvSpPr>
        <p:spPr>
          <a:xfrm rot="5400000">
            <a:off x="1523403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圆角矩形 77"/>
          <p:cNvSpPr/>
          <p:nvPr/>
        </p:nvSpPr>
        <p:spPr>
          <a:xfrm rot="5400000">
            <a:off x="2172902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圆角矩形 78"/>
          <p:cNvSpPr/>
          <p:nvPr/>
        </p:nvSpPr>
        <p:spPr>
          <a:xfrm rot="5400000">
            <a:off x="2822401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圆角矩形 79"/>
          <p:cNvSpPr/>
          <p:nvPr/>
        </p:nvSpPr>
        <p:spPr>
          <a:xfrm rot="5400000">
            <a:off x="3471900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圆角矩形 80"/>
          <p:cNvSpPr/>
          <p:nvPr/>
        </p:nvSpPr>
        <p:spPr>
          <a:xfrm rot="5400000">
            <a:off x="4111239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圆角矩形 81"/>
          <p:cNvSpPr/>
          <p:nvPr/>
        </p:nvSpPr>
        <p:spPr>
          <a:xfrm rot="5400000">
            <a:off x="4760738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圆角矩形 82"/>
          <p:cNvSpPr/>
          <p:nvPr/>
        </p:nvSpPr>
        <p:spPr>
          <a:xfrm rot="5400000">
            <a:off x="5410237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圆角矩形 83"/>
          <p:cNvSpPr/>
          <p:nvPr/>
        </p:nvSpPr>
        <p:spPr>
          <a:xfrm rot="5400000">
            <a:off x="6059736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/>
          <p:cNvSpPr/>
          <p:nvPr/>
        </p:nvSpPr>
        <p:spPr>
          <a:xfrm rot="5400000">
            <a:off x="6709235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圆角矩形 85"/>
          <p:cNvSpPr/>
          <p:nvPr/>
        </p:nvSpPr>
        <p:spPr>
          <a:xfrm rot="5400000">
            <a:off x="7358734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圆角矩形 86"/>
          <p:cNvSpPr/>
          <p:nvPr/>
        </p:nvSpPr>
        <p:spPr>
          <a:xfrm rot="5400000">
            <a:off x="8008233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圆角矩形 87"/>
          <p:cNvSpPr/>
          <p:nvPr/>
        </p:nvSpPr>
        <p:spPr>
          <a:xfrm rot="5400000">
            <a:off x="8657732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圆角矩形 88"/>
          <p:cNvSpPr/>
          <p:nvPr/>
        </p:nvSpPr>
        <p:spPr>
          <a:xfrm rot="5400000">
            <a:off x="9307231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圆角矩形 89"/>
          <p:cNvSpPr/>
          <p:nvPr/>
        </p:nvSpPr>
        <p:spPr>
          <a:xfrm rot="5400000">
            <a:off x="9946570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9203566" y="3145785"/>
            <a:ext cx="0" cy="115536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2930557" y="3144258"/>
            <a:ext cx="0" cy="115536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111976" y="2129736"/>
            <a:ext cx="0" cy="216988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1275041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275041" y="4387700"/>
            <a:ext cx="986670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1141749" y="4387700"/>
            <a:ext cx="0" cy="6908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2115821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2761358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3406895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4052431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4697968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5343505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5989042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6634578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7280115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7925652" y="438770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8571188" y="4383720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9216725" y="4390262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9862262" y="4396804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10507790" y="4392825"/>
            <a:ext cx="0" cy="53960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52"/>
          <p:cNvSpPr txBox="1"/>
          <p:nvPr/>
        </p:nvSpPr>
        <p:spPr>
          <a:xfrm>
            <a:off x="1101965" y="4986753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7" name="TextBox 95"/>
          <p:cNvSpPr txBox="1"/>
          <p:nvPr/>
        </p:nvSpPr>
        <p:spPr>
          <a:xfrm>
            <a:off x="1906790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8" name="TextBox 96"/>
          <p:cNvSpPr txBox="1"/>
          <p:nvPr/>
        </p:nvSpPr>
        <p:spPr>
          <a:xfrm>
            <a:off x="2556490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59" name="TextBox 98"/>
          <p:cNvSpPr txBox="1"/>
          <p:nvPr/>
        </p:nvSpPr>
        <p:spPr>
          <a:xfrm>
            <a:off x="3220824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0" name="TextBox 99"/>
          <p:cNvSpPr txBox="1"/>
          <p:nvPr/>
        </p:nvSpPr>
        <p:spPr>
          <a:xfrm>
            <a:off x="3869546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1" name="TextBox 100"/>
          <p:cNvSpPr txBox="1"/>
          <p:nvPr/>
        </p:nvSpPr>
        <p:spPr>
          <a:xfrm>
            <a:off x="4499438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2" name="TextBox 101"/>
          <p:cNvSpPr txBox="1"/>
          <p:nvPr/>
        </p:nvSpPr>
        <p:spPr>
          <a:xfrm>
            <a:off x="5158531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3" name="TextBox 102"/>
          <p:cNvSpPr txBox="1"/>
          <p:nvPr/>
        </p:nvSpPr>
        <p:spPr>
          <a:xfrm>
            <a:off x="5791725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4" name="TextBox 103"/>
          <p:cNvSpPr txBox="1"/>
          <p:nvPr/>
        </p:nvSpPr>
        <p:spPr>
          <a:xfrm>
            <a:off x="6429710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5" name="TextBox 104"/>
          <p:cNvSpPr txBox="1"/>
          <p:nvPr/>
        </p:nvSpPr>
        <p:spPr>
          <a:xfrm>
            <a:off x="7088665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6" name="TextBox 105"/>
          <p:cNvSpPr txBox="1"/>
          <p:nvPr/>
        </p:nvSpPr>
        <p:spPr>
          <a:xfrm>
            <a:off x="7720783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7" name="TextBox 106"/>
          <p:cNvSpPr txBox="1"/>
          <p:nvPr/>
        </p:nvSpPr>
        <p:spPr>
          <a:xfrm>
            <a:off x="8437311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8" name="TextBox 107"/>
          <p:cNvSpPr txBox="1"/>
          <p:nvPr/>
        </p:nvSpPr>
        <p:spPr>
          <a:xfrm>
            <a:off x="9052918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69" name="TextBox 108"/>
          <p:cNvSpPr txBox="1"/>
          <p:nvPr/>
        </p:nvSpPr>
        <p:spPr>
          <a:xfrm>
            <a:off x="9678435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0" name="TextBox 109"/>
          <p:cNvSpPr txBox="1"/>
          <p:nvPr/>
        </p:nvSpPr>
        <p:spPr>
          <a:xfrm>
            <a:off x="10345004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911884" y="1488564"/>
            <a:ext cx="2368231" cy="757916"/>
          </a:xfrm>
          <a:prstGeom prst="roundRect">
            <a:avLst>
              <a:gd name="adj" fmla="val 7574"/>
            </a:avLst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246"/>
          <p:cNvSpPr txBox="1"/>
          <p:nvPr/>
        </p:nvSpPr>
        <p:spPr>
          <a:xfrm>
            <a:off x="5366280" y="1572392"/>
            <a:ext cx="181608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董</a:t>
            </a: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事长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930557" y="3144258"/>
            <a:ext cx="625985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圆角矩形 71"/>
          <p:cNvSpPr/>
          <p:nvPr/>
        </p:nvSpPr>
        <p:spPr>
          <a:xfrm>
            <a:off x="5253531" y="2566919"/>
            <a:ext cx="1835134" cy="419019"/>
          </a:xfrm>
          <a:prstGeom prst="roundRect">
            <a:avLst>
              <a:gd name="adj" fmla="val 75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48"/>
          <p:cNvSpPr txBox="1"/>
          <p:nvPr/>
        </p:nvSpPr>
        <p:spPr>
          <a:xfrm>
            <a:off x="5688081" y="2578115"/>
            <a:ext cx="154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总经理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2102820" y="3405021"/>
            <a:ext cx="1835134" cy="419019"/>
          </a:xfrm>
          <a:prstGeom prst="roundRect">
            <a:avLst>
              <a:gd name="adj" fmla="val 75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35"/>
          <p:cNvSpPr txBox="1"/>
          <p:nvPr/>
        </p:nvSpPr>
        <p:spPr>
          <a:xfrm>
            <a:off x="2445887" y="3427551"/>
            <a:ext cx="154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生产副总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5253531" y="3433411"/>
            <a:ext cx="1835134" cy="419019"/>
          </a:xfrm>
          <a:prstGeom prst="roundRect">
            <a:avLst>
              <a:gd name="adj" fmla="val 75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圆角矩形 74"/>
          <p:cNvSpPr/>
          <p:nvPr/>
        </p:nvSpPr>
        <p:spPr>
          <a:xfrm>
            <a:off x="8209116" y="3426207"/>
            <a:ext cx="1835134" cy="419019"/>
          </a:xfrm>
          <a:prstGeom prst="roundRect">
            <a:avLst>
              <a:gd name="adj" fmla="val 75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250"/>
          <p:cNvSpPr txBox="1"/>
          <p:nvPr/>
        </p:nvSpPr>
        <p:spPr>
          <a:xfrm>
            <a:off x="5545678" y="3427551"/>
            <a:ext cx="154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生产副总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20" name="TextBox 37"/>
          <p:cNvSpPr txBox="1"/>
          <p:nvPr/>
        </p:nvSpPr>
        <p:spPr>
          <a:xfrm>
            <a:off x="8551559" y="3427551"/>
            <a:ext cx="154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生产副总</a:t>
            </a:r>
            <a:endParaRPr lang="zh-CN" altLang="en-US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92" name="文本框 6"/>
          <p:cNvSpPr txBox="1"/>
          <p:nvPr/>
        </p:nvSpPr>
        <p:spPr>
          <a:xfrm>
            <a:off x="5238115" y="385300"/>
            <a:ext cx="189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组织结构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91" name="圆角矩形 90"/>
          <p:cNvSpPr/>
          <p:nvPr/>
        </p:nvSpPr>
        <p:spPr>
          <a:xfrm rot="5400000">
            <a:off x="10585909" y="5304310"/>
            <a:ext cx="1182271" cy="419019"/>
          </a:xfrm>
          <a:prstGeom prst="roundRect">
            <a:avLst>
              <a:gd name="adj" fmla="val 757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TextBox 110"/>
          <p:cNvSpPr txBox="1"/>
          <p:nvPr/>
        </p:nvSpPr>
        <p:spPr>
          <a:xfrm>
            <a:off x="10954415" y="4986755"/>
            <a:ext cx="415498" cy="10541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电子开发部</a:t>
            </a:r>
            <a:endParaRPr lang="zh-CN" altLang="en-US" sz="15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4668266" y="369712"/>
            <a:ext cx="550687" cy="550687"/>
            <a:chOff x="5559153" y="3821988"/>
            <a:chExt cx="793749" cy="793749"/>
          </a:xfrm>
        </p:grpSpPr>
        <p:sp>
          <p:nvSpPr>
            <p:cNvPr id="99" name="椭圆 98"/>
            <p:cNvSpPr/>
            <p:nvPr/>
          </p:nvSpPr>
          <p:spPr>
            <a:xfrm>
              <a:off x="5559153" y="3821988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54" y="3929309"/>
              <a:ext cx="689246" cy="563929"/>
            </a:xfrm>
            <a:prstGeom prst="rect">
              <a:avLst/>
            </a:prstGeom>
          </p:spPr>
        </p:pic>
      </p:grpSp>
      <p:sp>
        <p:nvSpPr>
          <p:cNvPr id="101" name="矩形 100"/>
          <p:cNvSpPr/>
          <p:nvPr/>
        </p:nvSpPr>
        <p:spPr>
          <a:xfrm>
            <a:off x="0" y="6667500"/>
            <a:ext cx="12212742" cy="190500"/>
          </a:xfrm>
          <a:prstGeom prst="rect">
            <a:avLst/>
          </a:prstGeom>
          <a:solidFill>
            <a:srgbClr val="F15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advClick="0" advTm="0">
        <p15:prstTrans prst="fallOve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2" grpId="0" animBg="1"/>
      <p:bldP spid="11" grpId="0"/>
      <p:bldP spid="72" grpId="0" animBg="1"/>
      <p:bldP spid="13" grpId="0"/>
      <p:bldP spid="73" grpId="0" animBg="1"/>
      <p:bldP spid="18" grpId="0"/>
      <p:bldP spid="74" grpId="0" animBg="1"/>
      <p:bldP spid="75" grpId="0" animBg="1"/>
      <p:bldP spid="15" grpId="0"/>
      <p:bldP spid="20" grpId="0"/>
      <p:bldP spid="91" grpId="0" animBg="1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0"/>
            <a:ext cx="12212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0"/>
            <a:ext cx="12212320" cy="6861168"/>
          </a:xfrm>
          <a:prstGeom prst="rect">
            <a:avLst/>
          </a:prstGeom>
        </p:spPr>
      </p:pic>
      <p:sp>
        <p:nvSpPr>
          <p:cNvPr id="14" name="等腰三角形 13"/>
          <p:cNvSpPr/>
          <p:nvPr/>
        </p:nvSpPr>
        <p:spPr>
          <a:xfrm>
            <a:off x="3310338" y="564813"/>
            <a:ext cx="5579662" cy="4810053"/>
          </a:xfrm>
          <a:prstGeom prst="triangl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>
            <a:off x="3586775" y="879066"/>
            <a:ext cx="5038344" cy="4343400"/>
          </a:xfrm>
          <a:prstGeom prst="triangle">
            <a:avLst/>
          </a:prstGeom>
          <a:solidFill>
            <a:srgbClr val="F15B0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5709073" y="2750801"/>
            <a:ext cx="793749" cy="793749"/>
            <a:chOff x="9979140" y="1308100"/>
            <a:chExt cx="793749" cy="793749"/>
          </a:xfrm>
        </p:grpSpPr>
        <p:sp>
          <p:nvSpPr>
            <p:cNvPr id="7" name="椭圆 6"/>
            <p:cNvSpPr/>
            <p:nvPr/>
          </p:nvSpPr>
          <p:spPr>
            <a:xfrm>
              <a:off x="9979140" y="1308100"/>
              <a:ext cx="793749" cy="793749"/>
            </a:xfrm>
            <a:prstGeom prst="ellipse">
              <a:avLst/>
            </a:prstGeom>
            <a:solidFill>
              <a:srgbClr val="F15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1599" y="1351275"/>
              <a:ext cx="646667" cy="726450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295469" y="371025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项目介绍</a:t>
            </a:r>
            <a:endParaRPr lang="zh-CN" altLang="en-US" sz="2800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10885" y="4144021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我们要做什么</a:t>
            </a:r>
            <a:r>
              <a:rPr lang="en-US" altLang="zh-CN" sz="1400" dirty="0">
                <a:solidFill>
                  <a:schemeClr val="bg1"/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)</a:t>
            </a:r>
            <a:endParaRPr lang="zh-CN" altLang="en-US" sz="1400" dirty="0">
              <a:solidFill>
                <a:schemeClr val="bg1"/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22939" y="4487561"/>
            <a:ext cx="36601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honeycomb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ISPRING_UUID" val="{6B548E93-1104-4F6E-9972-50BB67DF5C14}"/>
  <p:tag name="ISPRING_RESOURCE_FOLDER" val="E:\我图网 背景墙分类\我图网PPT\原文件\1\2\"/>
  <p:tag name="ISPRING_PRESENTATION_PATH" val="E:\我图网 背景墙分类\我图网PPT\原文件\1\2.pptx"/>
  <p:tag name="ISPRING_PROJECT_FOLDER_UPDATED" val="1"/>
  <p:tag name="ISPRING_ULTRA_SCORM_SLIDE_COUNT" val="9"/>
  <p:tag name="ISPRING_RESOURCE_PATHS_HASH_PRESENTER" val="fffb6acd527a36ed5cb9d3fbcab83c99bf3bf6c"/>
  <p:tag name="ISPRING_ULTRA_SCORM_COURSE_ID" val="D9E3DA36-C11C-4D79-808E-13715814EB1F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Cwc4tHWn+5mToEAADhDgAAHQAAAHVuaXZlcnNhbC9jb21tb25fbWVzc2FnZXMubG5nrVf/bts2EP6/QN+BEFBgA7a0HdCiGBIHtMTYQmTJleg42Q8IjMTYRCgxkyi32V99mj7YnmRHym7spoOkdIBtmLTvu9Pdd9+Rx6cfC4k2vKqFKk+c10evHMTLTOWiXJ04C3r28zsH1ZqVOZOq5CdOqRx0Onr+7FiyctWwFYfvz58hdFzwuoZlPTKrhzUS+YkzH6duNJvj8CoNokmUjv2JM3JVccfKexSolfqj+uGXt+8+vn7z9sfjl1vLPkDJDAfBIRSySG9e9QAKaRwFKaCRIA3JJXVG5nOYXbSggR8SZ7T9Msx6HpMLZ2Q+O+0WcUxCmiaB75HUT9IwojYXAaHEc0ZXqkFrtuFIK7QR/APSaw6V1KLiqJYitz9kCjbKhnc586IZ9sM0JgmNfZf6UeiMElVV9z9ZWNbotarAXY1yUbNryXPrEzhjf7+reA2umQZOIXjptYB/qoKJ8qjTdYyXfjhJaRQFSUpCb7fjjEiZI69ixs1AlBgnJAaAitW8eoJtallmzRGWchjC1J9MA3hTE8JUrNYS3npoHHMCNZjzsssKOEJiYFeSLKPYM0kDV4ihO1bXH1SVH/Bjv1BdwH7oRkBBl+6BU4OxA4YaC1COquKZ7gKbkSTBE5KOo0sgMvRdNMQiOod2Ox9icUUSaBGSdNmE+MKfYEN402I7/u/6K2OGzvIesSwDO5O+jVBNDTsmpdAFttPqYV4S8n4BVfNx8I0ubgEhsbZeK7HhEEKVd7MHNMUlnuHP+4X/W3qG/YB4KRDKi5YptWJnnDGQh1JpxKRU5gHAL8s3rMw4uuYZa4Dw9/C3XOT2b6bYNpK/GvE3YnorLS+2qhR65PLF0cDQDoTscYRFU0N4WvPiTne53gv/KVEYYv9nCH0efaD/pG3WsQ8dMBaqvwUBeTaCBIoq+1v54Rk4mrc9D6LglzcDfIbRFiBU6KkYF5CqgxAuIIUD7JdknPgUhu2SX9dCd84xW9m2QN8uagYHB8k1fyjsNb9R0BOSs007zkDWbKU7C7o3LQ+0h/o0gJBDAFy1IxEgpSgg/rwH5mJGdhloJePgSZaqkbltUSlurWxAbpuCP57DN5Uq7K5k9Y68rWqdfk8U7cPFrdP5gHmSEBy709TFoUvMEc40jexpBFw0MQU0SQM8NuZAyoLpbA1aeaOaMu8J1J7CPHKGAWyb0oSzKlv/8+lzT4yvIml30Xb310Eg0GFGiMgXsN9DpXn9ZxcIxeNDO7voY7U9te7seh5iqQ90+F9Oh6zV9EIVsHXU7RfYti0aphS70xkQMrH8U02VdY/efYQZjs9BVOz5yhnNWHULikSVkoNQbKoNAfUw7w8Xh0ZLUfIhtt+n6eaBqT9PsefZWxQ0nxTZbTu8cjgrZtvrlITrVF8wd4pDELyv8Hgu9EBAOyN28gKN3q4f2nzzeGR8WdX2Mnr8cu9u+i9QSwMEFAACAAgAsHOLR1mGb6gLAwAAtQoAACcAAAB1bml2ZXJzYWwvZmxhc2hfcHVibGlzaGluZ19zZXR0aW5ncy54bWzVVt1OGkEUvucpJtN4KasWqyULxgikRAUitNUrM+wc2ImzM9udWRCv+jR9sD5Jz+wIQrTNqjVpwwXM+fnOd37mMOHRbSLJDDIjtGrQ3eoOJaAizYWaNujnUWf7kBJjmeJMagUNqjQlR81KmOZjKUw8BGvR1BCEUaae2gaNrU3rQTCfz6vCpJnTaplbxDfVSCdBmoEBZSELUskW+GUXKRjarFQICb3oXPNcAhEcKSjh2DHZkczENPBmYxbdTDOdK36ipc5INh036LvDY/dZ2niolkhAueRME4VObOuMc+H4MDkUd0BiENMYiR/UKJkLbuMG3as5FLQOHqMU2D4H5lBONCaj7D18ApZxZpk/+ngWbq1ZCryILxRLRDRCDXH5N2hrdP3patC+OOv2Tq9H/f7ZqDvwJAqfYBMnDDYDhUhI51kEqzghs5ZFMfJGnwmTBsJgXbQ0m2i1Qc6dyVhLrH3hhfOQjIH3WAJr3RjeCNVBy11KJpiIXDTocSaYpERYJkW0cjb52Fhhi/531i0JYuGcATkf0ofwvjpRzDID67SWGuNqHjW/6lxystA5keIGiNUE888T/BUDWW8OmWQ6KaQ4PpYYKTDiTMAc+FFR03vA3wW6whBJjp44uakE6yN8y8UdGcNEZ4gLbIYzjnJhPH71WcApM+YBlC05bg3Puq32dbfXal9uuQQZnzEVPRMcGw5Jat8Cn2HuSmMIKTVWcw0CKxOx3EDRHy54YVYmzdKxYzYrmu4aWYBiuwXy8ZioiHA0hcqhLGDEFNFKLgiL8AoZN0IzoXODEj8sHtq8iKB3JUIVVKd4gzBYxiErg7azu/e+tv/h4PBjvRr8/P5j+49O92tlIJmL5vfKyR8Xy2q5PL5zYeB2wdOrwWb5v7kZBhftL2Xq2mtfjkp1sz0sBdcvY9U/LWN14VfZYG2NlaKAe2jqlx5uIikSYYH/zRF7wZi86h/Ez9jbjMkb5vyaq/HfpOxPq8fIxusjDJ58HjlNIpRIsBBuI67eVM392g6+Z55UVSqItvnUbFZ+AVBLAwQUAAIACACwc4tH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LBzi0c5TtMO3wIAAMYJAAAmAAAAdW5pdmVyc2FsL2h0bWxfcHVibGlzaGluZ19zZXR0aW5ncy54bWzNVsFOGzEQvecrLFccyQKlhUabIESCQKUkImkLJ+SsJ1kLr721vQnh1K/ph/VLOl6TkAgaLQiqKodkxzNv3psZzyY+uM0kmYCxQqsm3a5vUQIq0VyocZN+HRxv7lNiHVOcSa2gSZWm5KBVi/NiKIVN++AculqCMMo2ctekqXN5I4qm02ld2Nz4Uy0Lh/i2nugsyg1YUA5MlEs2wy83y8HSVq1GSBxMXzQvJBDBkYISnh2TJy6TNApeQ5bcjI0uFD/SUhtixsMmfbd/6D9zn4DUFhkor8220OjNrsE4F54Ok31xByQFMU6R994uJVPBXdqkO7seBb2jxygldpDAPMqRRi3K3cNn4BhnjoXHkM/BrbNzQzDxmWKZSAZ4Qrz8Jm0Prk+uep2Ls9Pzz9eDbvdscNoLJMqYaBUnjlYTxUhIFyaBRZ6YOceSFHljzIhJC3G0bJq7jbRaIeefyVBLLH0ZRckImcpZkx4awSQlwjEpksWpY2YM7lhI1OBjt+sj5egDYNCbpMxYWE40P7G+iknruy4kJzNdEClugDhNUFGR4a8UyHK5ycjorLRKZh2xUnAgEwFT4Adlle4B/5boClNkBUbiKOYSXMjwoxB3ZAgjbRAX2ASHFu3CBvz6s4BzZu0DKJtz3OifnbY716fn7c7lhhfI+ISp5Jng2ELIcvcW+Ay1K40ppNRYzSUIrEzCCgtlf7jgpVsVmZVzp2xSNt03sgTFdgvkEzDxIMHREqqAqoAJU0QrOSMswUth/QhNhC4sWsKwBGj7IoIhlAhVUh3jgsJkhoOpgra1vfN+98PHvf1PjXr0++evzbVB94uiJ5nPFjbF0dpVsVgXj+9cHPkb+vRld6b4V3e9d9H5VqVS553LQaX+dPqV4LpVvLqfq3hdhOXUW1pMlSjgZhmHNYa7RYpMOOCvOTQvaPz6LR/G4pUa/4Yq1o7v/ysiPC1e6itv8Th68m9GDe2r/71atT9QSwMEFAACAAgAsHOLR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sHOLRxra6juqAAAAHwEAABoAAAB1bml2ZXJzYWwvaTE4bl9wcmVzZXRzLnhtbJ2PMQ/CIBCFd34FuV2wW9MA3UzcHHQ2FVFJ6NFw1PrzhdQYZ4dL7l3e915O9a8x8KdL5CNqaMQWuEMbrx7vGk7H3aYFTnnA6xAiOg0YgfeGKd+0eEiOXCZeIpA0PHKeOimXZRGeplQSKIY5l2ASNo6yzBhRVlJOKwor2/m/6M8NDGOcq8vsQ96jKXtRq4VTshoqc3YoPN4iyGpQ8uuuys6US0URSv48ZtgbUEsDBBQAAgAIALBzi0ezv7NQbQAAAHIAAAAcAAAAdW5pdmVyc2FsL2xvY2FsX3NldHRpbmdzLnhtbA3MPQ6DMAxA4Z1TWJ7K0L+NgcDGWFUqPYAVLITk2CixqnJ7sr3h0+vHfxL4cS6bacDn7YHAGm3ZdA34nadrh1CcdCEx5YBqCOPQ9GKR5MPuFRbYhQ7OM6cazi9KVb4zF1Ynr2e4RNuPFu9DcwJQSwMEFAACAAgAg4CPRc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sHOLR37ZhKMRCAAAXh4AACkAAAB1bml2ZXJzYWwvc2tpbl9jdXN0b21pemF0aW9uX3NldHRpbmdzLnhtbK1Z627juhH+f56CcHGAU6CIL/IthdeFLnQirC37WEqy26IwaImJhUiiK9HezYF/9Gn6YH2SDikplhzHkXZrxUE0nPlmODdeMkqe/UjfJZyF/h+E+yyyKed+9JSMf0Fo5LKAxYuYJpQnzSPlwY889s2MHpmgATXhJPJI7OliNBm30ER+0HCgDo0hvHW1bgcNuriDh8jAPR3GrhXjWtFhzOi09VHzBCLFjalLI34eddQsjb4VMKOExtyMPPp9rJS5i0PlGdzExPOBLxn3u+I55FoPRlc8qNvuDXr40FEVRekjvWe0jdZhMLgeqG2EW91eSzlow47SUVC712tf9w/tQaenwNvkug8oXXzdR91Bt9sxDh3cAWmkqprR0Q8D5brdVkEbHl7rh8lEG7RaqN1uK13j0OsrE62FgFsBDFUZCgcqhqIp/YOqqe2hgib6RJt0D9jAfb2Hhh3cb7UOXU1TWq2jc4+zK7rrSK08ndydHwCeDcHZUZFbzTPJNXJ3cQzMDg23AeEURSSknxoyJyMuMxb95rLty58bWYLKZM7Zc7vK1JQIZAE2PoM1asqRnE3aVSyMIh353qfGesc5i65cFnGAuopYHJKgMf5TmjvZzKpIsj2N68g9Epce1Q3kp6pYpgvyGZ5LQi4LtyR6mbIndrUm7vNTzHaRV8nMzcuWxoEfPQN363qg44uKAj/hJqdhyT48FE91sS3EM6HCvD4WTyXJgKxpkGtsyU8NuaPKjz1yIrr3E59LUbUtnkuiW/JEywEYquK5LBOBlnLUBuL5WIjT7xzYFVH+nYvsAXmhcVlJ2i4vSrHtbls3n7YxexLOLst9HOhXuYBB94mehIUt8VQSEhMUCitFKXObnL9xwpi9nvaSUQhaILjF5pKRJORCW+nz2UK1vq6m85v5SjNvGmM9rUokyvKX3zr94fd2rw+tKxOsCGXP1Om0DIYkWK9VDctylvPpCgDxdGXhL05jLH7XFp3fOVPTwo1x9kdtgMUS3zfG4ncV0bvlElvOyp6aBl6Z9sqaO9IvU+xgozH+ynZoQ/YUcYb2Pv2G+IYi6M9+TFES+J4cED3bj3a0gj5jPlNNa7XEtrM0dcecW42xzeL45S8Smez4BrJnQxLk+QlZB9STaiFH5Pi2uETBD9/4wMlC4kdXVbQv1QfTulk58/nUXmHLyCmNMY48ZMREaKoPtFRtvASMmMBC/mPiK5l9EgGpQVAb5Na8uZ3C1xGG3PpPmwC+/AesWWAIyYJGFQQhcfASss62H+ZLQ/gQFCKCtiRJvrHYKyVNMXQVsE1Ln0Nq6k4B3xEwOTYE3o9cSB3q8gp4M2zb6g1eafMvkONQm/OaQvPPUJKfawp9xTbUELYriFnqvXmjiooQZZgXSF6DLhH5Hrwg4rogJ7y599kuAYrwMJSJrMaktiIb/34HcTTV6ZliTzHBzzKCT/6eghWxVymroAHp2BB59fud+ffVRDWn2FhBohnzh5Uj+6PQR6CRRIwjEgRMTANUE29PIpeiNXXJDsrhBdg835NsIvzSmH/t/D8Q4VkT+jXrX5aBv/x6Vd+6Utd7a2QIu2ZQBpuVLf9Ie2EGP2iISPh3rajigPom2GkpayZUhuazWkIYOrpoXdCEg1qCpjUBddmpAxqHOOrUArDmGYbF0E/A3IPnSobcg0frQTxgzTYdWLQf6FpsYysIy3CnUTsfaXHYCCic9F6jvaaPDMoloGSfLojQA2X4q0S5sOSWWpRjOlMw3ALMp3RdBdTAD8VmvBrs3QznrkjbSmk+D2wXeLKGA/9Zthbw8y6kb9fzx5iFkhqQJM/rtLn97ScNSae4TPUu6i1ENlaX+u1KVy0di/2hqKqguhzkqLBs6tirqaoJBEjWkHB3A431UWzbq2Ol+zsDT1TAy9xrUxK7m//++z/VYU7sSakoo/61Lg6UoOha+BXvHxbjNPlnBRxH1cqi8qWiYLY9zkWr75YdE9Lk/7IBJeliELJQ3FhUUg2JmIVRdRxVv51BrtoyNdkudiut30WQmbr8DO1H7twa4xmJn6F9OYwFdYGk50Vu8to2HA8sOx74Ea0p/tPrgZi8Yy5WqmHIkxzUaOC7z+ki6MF2NLu1QQEc6Wrg6beqBT3yBJJ6Pq+PKZeYvB1BS0jfjw1hf3bFeSUcz8dw/mY7XjpuRzxmwUJcVLy9mQMGca8CaTzmsTig5W9FjmTDvmWxGz+SIAG2IumUdQE2LMTGLIMs0065l6J2vCJuRjllvGcBdGc9nU4Bukw/ldJ1TV7kFRW80t5YDpvmbKhg+pF4ym/R7/wNf4F4ym+LJWsOu/S3Np0OFUXz2xWNxEV6ldgBD41kl8p48rcyj7BgKm7ZksJEMkKZM2QeHcul1/FDmpWzoBUNbr5j8Sh63UTMhMz6xc4OJScDx/RtXs7fEfd5QN9PbjkPKMGiq+X7uQrIeM6VQHobfOqMlIr4y5Z+asD2n7gb0emTBsowPjWEO9ML9/fktnk/E+2sICmtuSwayn4u23ktlZHo4vVUsbTYLwuNmm/8NGpeitAog30/gNEuXNMYQw740OWyCJWJRfZNfrFxL/eFJ3LvjBYB+AawIzip5JVQIJQSS26r8mpJX4rj4S7gfkD3NG9VBULBOZfnP0qgOi4nt8qn9JEX0zuj1K6CrNcdc7HcAwv0d6Xkuaio5GSkZtFxsk7k7M90q3zxOdp4ZjnK27RI92KHZvwk6s0zqoD3Pe+PmsVlFnrUm3+andJAFPDe/Rfy/wBQSwMEFAACAAgAsXOLR0N2dh29EQAAFWAAABcAAAB1bml2ZXJzYWwvdW5pdmVyc2FsLnBuZ+3ceVSS2d8AcJfSUstWl9G0miaxUlNbHPcyS80SNStLpFKyRbPchQCtUUudrDSXMcEl99RS0xQRp8UNcwslRaAsVwRCAxQEXppfdeaXdc775/ue83AOD4cvh3u/93I/d+GP5yb48IFlSr8oycjILHN02OcmI7MILCMjH7JEQRpJXjd0V/oiG+x2YK9Meaf2hPTNIr89h/bIyDxOUp4/vVj6fullB89gGZnlzz8/ZVsCi3xlZKAljvv2HInwZlJfxXuN0JrfaScrPlJtKn5re9/h7EZztz17XJfelL95bcWaa+bxoFyzpRvTo53W/OGwZNHKZMcd69M7cjnX4XwCXfTHPZhHxZNJVkn5ZL3cK1pBKa4UWy9gpOFKkl6Zo1lDdaa4K++bpwafXES4HCv34nxQ0TgVJavw78spPZVqHbeAB7848rse83QJ89PEw9qxoE3xxk0y8irb/3Vp0pDvcxrE4qOCGP0GnH2HfL8rSXqBK5RkkLA+4WxaqJm17YK6oqIXK5RkaZcKuYkZZU8TI1f/dwXSy1Ru9AW9FtTsO0VZe9gPKlDTKAoL8lcn3uF7GsMWlK6vsGhNjOvpBd+LlpWXi1ddpbvp++q2r89O33QoY1PdNqPvP5qnRC2Oby8yMfm+G6ThoCLtBWHbs01y9rAjmprfN7pJ7retzkpZMz4LWqO85p7rDxopDTvrL2xcx0/zcTqavsZ8rEXm+95UA23Ja2/9UTjDrX1BOOOn+aQ83K4f0pm04MfYBj6y/96dH4VN8lMWhE1+no/nabfx+7oLBsPx7KLELb/+KOzrpL8g7PvzfCqfPej+3eb7uMYjW1dNj/0/CreluC0It/48H98Yx5xg1ILBdSo616Qk8Ufhu/r5C8K3NX+aT5tS8t6xeY2FI+snA87+N3enBeH1pj/N5+7azTGdc8Y/GOk/AeBUkAIAAAAAAAAAAAAAAAAAAAAAAAAAAAAAAAAAAAAAAAAAAAAAAAAAAAAAAAAAAAAAAAAAAAAAAAAAAAAAAAAAAAAAAAAAAAAAAAAAAAAAAAAAAAAAAAAAAAAAAAAAAAAAAAAAAAAAAAAAAAAAAAAAAAAAAAAAAAAAAAAAAAAAAAAAAAAAAAAAAAAA+P8D4PIUn47GRgYpLPikqemMvFx81KbshXefi5KVfal4U3XVgvpXgJ0fOT/S+L8/rqPz1UC1gXRMlg0aFTbakTHQlqzn12UtnGq26uOWMI6Rq8qNph6Z/ndFn5aFoBupL7ABLd6FgrlajLV49r2jjTxZCDV67Y2aolBeEMvqZZ2Xg3YH0u7jZ4cTtNSdeTjOpKCfy2vr1Tv4XQpn3wq4DC0LJQc5e5GKF5tym1vfUSO6ajPqdQFsPCrSNceKZ/QUU4LHOgM8LM/HnSQjJt8l1s0f0EXuKC00TkOK58b8yOUQIRlGEAsYA5mBjXX8Tywc+xYc4kPDEFXQp59enZvGV0mmqrpYFkIW0y3tZAgmNPMJhU2GovHsIPdAsv3+5cMBKpA098LDr3gIG3cXRbxXlYkWL4t21pum+aX9Ta67wJLWxmJ+kcbqpbGGM50WbBWxv2eaJtyKIpivD1CFOxj/nu1/MauEgezWnefaMeVVLR/xn8+kk5Hzsxw0pHz4oAgpeuTtomo9+5YmuRWJNExG7ymtqrjs5icmubswRRJzstIGZk3RmNX8x+fK74/hvSAF3jWG5EtpQa6uuTHpAold7YDlr8z63wJ9CAw39kW8KizSg3f0c7ZEG7VYf3ij6dkv/Zrnmy2+wv408frALp3qceOQzICL2poIPGOXdWvcp3RtcLN3z6GGoRUY/a4KXTNG3IiAbiybn6o3g4oqf7mHH9dfsyo9COIVVmd01iCxeqaUa2+fLGCraQ/ObEntC/CQQHpKqWcNmqqJ9+JqHErW90AezI/ZSDK0Tg8SDU0qpyhF/BwDDA9nyLXe3VWqBGIcLy+7ABt9f7EuyWhsdOjrrR6Tl5F8YJeGux4qIrNiL12/jkJkzgoma3TM4x53qYNT5z08mOXLfa4fEMnQCAmtDVptcjAk9Nwg9Ux9rV1MrICNelPyqLt/w9pnJzYVg3qRc6M5z+zRh3pT9ydYm6lrevICSJSthXbkfPvUHMZuXnJ7A7HMp64m/p7ntDVigIvcZnHR79WXce2uQvLx8R9WFZQ+PWw3VhlfW3e+Injq/d8qWR5WUFtPk+zq5+u0wJPQWWFSUg8hejKOVxOkEfy+zpkXc4YWQJZzstkcIt/e8LaXv509bRd95s6dsKxUpJZPBbGbe7ChjJF8Lmgd3p/H+TD/bf70vx5db9HiihpKFvOpdrVt9Y0uNlO17uEjmuYJxtL2968Bj1rV2OOitzwkzbxM5qJ6BqqjKltvRJmIyQ+S5h6MmTBEZsG0zswvnHa1NbmiukmRd86MT6la+D+cYZIrLuiYJ+WMKYMuLgGFkrPsk5LdOA90DsI65BOXU9MxNswEd+qyQq2y+qRoNzRdxHSitthOYIKpIyXCzHuDPtkk+pMW9/NpdLYxmGd6t/HPx+SXcrC/dHUDOxO+Gn5jKK9u5D2UgWNFrBiYkyxBTPTmg3K1T9hmcMUhxNeoroNKfVus//6zTrkLRdCpQYEronpRyi4idgM0tCGe0cioqOqsy92PsMxkQYq2YEhMt+hS+3K1I/WqGynIDLgV1cHtXZ7QRJTdayXZ8KvBJ+dILarinXXBkF0G2Vel+oMJTX1jcfZYxTBqNR+Na7wZjKjD/ye149hoD8nR1g9jJI/GqduPPRqZh65SJwLZa8DPFjuJooYgWzrk68fLNZnlFtx51utuhpZg/cd5DvYG4yHD0IRLuuZoQYhXY0Y+2XYeTUeuGFA7NjhSXwtJWMdtUNoqFMVm5uAi+kIzBbsGr7f2c3WCIbwEs+JifawlI3nQxUZUTXYdw9+PMqGFw3GRkd9G2oGXttNbExi6PIELG8+n4dkeDOE4a8ZG9On1wMlA/E6EiEtmC1FhNEYxQfj2uiqPdadbjJYg3sIh3AYBXZ9+jAyLu0QorqgwhJLzaS0sYg3jOPuACIl3SaDR4agsqBUBcYvL58IZbIbfNXsjwpRnNSPTUic+apVCyobbGHbCcnlCkngfFBvBHqoLDvyjH1rQh1YGWRdcdf62Bn32AN22WmmQ+Im9oUeMs/9DoBPWg916rHwIQUkwdJdEHA8sReoOSZal2kjmZ2gJNWbGI0hN80L9ilK0DjXb3TVPXE24KFlvzkaWk92vFItJwiEaPV6fW5jV8sxOxDZVK+trabQhWkvz2pitcrQtR9W8i7/Yv7UJhW3lCV+Ash/t9CXOaJ7+MqFJVwc8fGe8HlP346AqN+C3HtEewuIUlip3rcUlan0odHa8saOBnUQQsnB4Yjh5HRc+6WKf8vhKNqIuJykJ5u0nFONpBN50glw7qoKAd8bT17qesJ2Myw1rpFJOZTCo6IxK4xBrkRSLXLvvDvc7dQ1GFxxtzyckiyWdiKyHj5u/LYPdOy+vIIT6ec+eK70twIR42xYTJNNEI/ZJmMrilJr28ea7n5vJWlXlvENDEHF8NDRMIlttnweTc8Izw24FPDYJ9KwsiXLbFdt5wHal8+ZfM+LbR5A9k1orwOkfI6O/wjJTkScuuiYmVi92EK2Huhgkks7kaoG3yFW3MMehBQaeo2UVuJ7ssqOD7wurm7oJJ7ve8C+Od7Q0YsQmDTRy/aVQBSbn5CRSq17ZBW3fm+uK9w/v6UUipLMx95+aM1aAUfOclgFKIAGvmCs8gj7WlQl/Y8hOaC7/ZQX4Dd1DSAvk/WczYeb1OZVIWZi0yapRg6imQE6e4cnTOTqSB4jwFB5/7cp6F2qoo7IRl8BkWYSqp8HoSRvQxAZazYPz7HA8NkENJOI/oVWwKFO0UL8eSMiiFInVCl/104RzBnCaye7LiIwNlsy5tQeUGMku1r8juH3H/AIbOM1IF73D99OtpDsMRNpKt+X81cNvKKSR5fywVeDl/Pm5cPGXH+RRqcJhjGVdyNVz9Oc8dZCIHvuaoOySsFR0fHuIOgaOoCoeCwinT0gK/tK3Wa1KZbl7H+Nbnpg6l0TpZV17Dc1WwYvjjQKQvej5NF6ltINgPuNXt4EV1EAEEY8yNVGIxXhs0i9KwHRirHDhGfX++A7S9fBI6IuwNttV4HpsEeXTlR4GJd+U2yjQfvZ1mKhoPb387ln0ohSRTlMIzSe7Gkf7hFbuSlfcyzT0VKOWwUDOietWJiKtZljP3NFkyO0OnHSKrCCk7jbYEvrcVUK2qdiSnfJnsa6dzr4a9SMXAqaHgruYWi71rvmGJ41MuW8hqNnkLFNzc78dvNXBpdyA6H7JPoNs7XWrrRupqV97xlDer/P+zY3t3UG+PYHvztNf13g05+I+fspzOokhjQi3pj6mH6vYmk2inCegIrxtJ+gxhWKcnCM1M481StKxy/d2QRCEhCvn1srmO29772I7sSiFmGbEpu70I4y0NYxZCcbzqlys53x5Ij4dMVhpOvvxuSqfVTJynqNJ0nsKs64LgZ5t1xMIFg2gYgYa0kpdOtRAje+cDsEjY7+sH+vkpXtQ2kkn5zlMNWJAkIMm3HalG5FhAoJ+4TVbxKkBOHLmzF4hjkUpfdotbpRsRRY2qtp1FjY28lCfuvJY7a+HHSAFGMK4qGymBG1WNhaOhgXjvRBWVJzBk5lDPm4IKHFvhoZ5ZqR0TTWXzdfRrtGZeaDrONksmiyt4GEmJXyspH1rRYc3fOI3ji9x2FHZe7jtsu2J0WRipWz+IVn1V1qLU6hzZ/VCx0Y8T3/bt072lR5UTIFtfF7Q0NHd0lTg1RXqnXQwzdBgrcvkNlWD7IczUc2daZiI4Zt4KI60bJPHCwHxrgDHgl0Qz7T+mrREOs3cgVSqIIfXwcX11rS48rgx4eb4b8sqRH6sC0uvu2HyAQmhFwa2U34PZw31cvbZTliJ2zjvWyRPDD1Dau+LlUZy4nRWgRetkYX9fX1HBWP1aLf6ki46NTB9iHcJ8aU0kHyhC5ZWLC0M9bmwZ5Rien3VFCR88PcT2SGot6vBYTPGXkMxftKhWDWl9ybHaAWGraX37ZbctcuGGiJN4ZYpMIKL1cM0rWnUcTJjO43FZZDzuDcXO7GhxDFqTKG0Wwl7J2yWx+M++odHrAQf1QXfVWT+Imx7Qmv+JymmNCnxJfS3pLgaGj6EliEecVkGnccPnOISIjjD0fMPT0X33gRxGTfGrG5MqUOvXjHKJUmw/PWVXEaiSA3DVNGXa5+Ud6KSL0/p1cKM0mjYK+MJCWPC2G+bEjNzhX6OaKKSTtb5IC3cqrX2SXEFYz36sHTn288xais1mzWWmIte7aZPWcW+JEF95t/4JL2ioSVIWZiyrvyIdE60qkw6GQQ+PZ7hh7l5kVlSeJfLgQT6jCv/MaabFQgfSr309STjsIxktfQop2qsoKET3pGUY1pC9G/nQl5yiygR4yoFlugg24F+t9015viPz5SrVusdTrwFCh2AZ+jHsSqtB9i50fVd77Y0OvQxLG8ITVnDAcNIXt2NLw0JG2gqkdwJXLvnVDtDe8b0Y41YejLSPspJepgs375rY2bQ5d2XhtL7fHIa5qeJwv0pVX5dLEiBdHqoImIjGtiNH/99Smza9UsR+galH+E5pb6yWazS8KcNPelPvdLZA/1tsvnWoKNcozaf5WcmYalz5AmljdwI6ZYxRkAXQ+DeCOYTPA5JmnmxGgqq4SjHMDoM/nUmlASeykQ1rpuZ+UjCRoeLRNjpK4+O2GZMK9TMVaobeqVnmYdeOEqgPf1njaGM8l+F8hcnf38W5SgsSqFVmMT6Wer4jTz87vQc9jJKukk43rv9f38K11ACoec5cXbT0c8W/JGhsm07mPnhDRYtnoi6entBoTLyyipHLH7nddlIzNb/4CbtTU1y8n2Hb70SC1uUXuZtZrfnbUbYePr9d/3pZ7L/chQNKIO4YxUEsdtfpIX/X5x6i1YouVdtw5dzEr2koyVWOAS//Pr03wsTtriYPeiw8y4LK5Hna615Xll8ZqWM9OFof3hf+d5T1/4HUEsDBBQAAgAIALFzi0eJd2BCSgAAAGsAAAAbAAAAdW5pdmVyc2FsL3VuaXZlcnNhbC5wbmcueG1ss7GvyM1RKEstKs7Mz7NVMtQzULK34+WyKShKLctMLVeoAIoBBSFASaESyDVCcMszU0oygEIGFgYIwYzUzPSMElslC0OEoD7QTABQSwECAAAUAAIACABDlFdHDcAxHsABAADaAwAADwAAAAAAAAABAAAAAAAAAAAAbm9uZS9wbGF5ZXIueG1sUEsBAgAAFAACAAgAsHOLR1p/uZk6BAAA4Q4AAB0AAAAAAAAAAQAAAAAA7QEAAHVuaXZlcnNhbC9jb21tb25fbWVzc2FnZXMubG5nUEsBAgAAFAACAAgAsHOLR1mGb6gLAwAAtQoAACcAAAAAAAAAAQAAAAAAYgYAAHVuaXZlcnNhbC9mbGFzaF9wdWJsaXNoaW5nX3NldHRpbmdzLnhtbFBLAQIAABQAAgAIALBzi0e1/AlkugIAAFUKAAAhAAAAAAAAAAEAAAAAALIJAAB1bml2ZXJzYWwvZmxhc2hfc2tpbl9zZXR0aW5ncy54bWxQSwECAAAUAAIACACwc4tHOU7TDt8CAADGCQAAJgAAAAAAAAABAAAAAACrDAAAdW5pdmVyc2FsL2h0bWxfcHVibGlzaGluZ19zZXR0aW5ncy54bWxQSwECAAAUAAIACACwc4tHaHFSkZoBAAAfBgAAHwAAAAAAAAABAAAAAADODwAAdW5pdmVyc2FsL2h0bWxfc2tpbl9zZXR0aW5ncy5qc1BLAQIAABQAAgAIALBzi0ca2uo7qgAAAB8BAAAaAAAAAAAAAAEAAAAAAKURAAB1bml2ZXJzYWwvaTE4bl9wcmVzZXRzLnhtbFBLAQIAABQAAgAIALBzi0ezv7NQbQAAAHIAAAAcAAAAAAAAAAEAAAAAAIcSAAB1bml2ZXJzYWwvbG9jYWxfc2V0dGluZ3MueG1sUEsBAgAAFAACAAgAg4CPRc6CCTfsAgAAiAgAABQAAAAAAAAAAQAAAAAALhMAAHVuaXZlcnNhbC9wbGF5ZXIueG1sUEsBAgAAFAACAAgAsHOLR37ZhKMRCAAAXh4AACkAAAAAAAAAAQAAAAAATBYAAHVuaXZlcnNhbC9za2luX2N1c3RvbWl6YXRpb25fc2V0dGluZ3MueG1sUEsBAgAAFAACAAgAsXOLR0N2dh29EQAAFWAAABcAAAAAAAAAAAAAAAAApB4AAHVuaXZlcnNhbC91bml2ZXJzYWwucG5nUEsBAgAAFAACAAgAsXOLR4l3YEJKAAAAawAAABsAAAAAAAAAAQAAAAAAljAAAHVuaXZlcnNhbC91bml2ZXJzYWwucG5nLnhtbFBLBQYAAAAADAAMAIYDAAAZMQAAAAA="/>
  <p:tag name="ISPRING_OUTPUT_FOLDER" val="H:\PPT\PPT动画"/>
  <p:tag name="ISPRING_PRESENTATION_TITLE" val="1019__2018年大气年终总结工作汇报PP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7005</Words>
  <Application>WPS 演示</Application>
  <PresentationFormat>宽屏</PresentationFormat>
  <Paragraphs>756</Paragraphs>
  <Slides>35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3" baseType="lpstr">
      <vt:lpstr>Arial</vt:lpstr>
      <vt:lpstr>宋体</vt:lpstr>
      <vt:lpstr>Wingdings</vt:lpstr>
      <vt:lpstr>Impact</vt:lpstr>
      <vt:lpstr>方正兰亭准黑_GBK</vt:lpstr>
      <vt:lpstr>微软雅黑 Light</vt:lpstr>
      <vt:lpstr>方正兰亭中粗黑_GBK</vt:lpstr>
      <vt:lpstr>方正兰亭黑简体</vt:lpstr>
      <vt:lpstr>方正兰亭细黑_GBK</vt:lpstr>
      <vt:lpstr>方正兰亭细黑_GBK_M</vt:lpstr>
      <vt:lpstr>黑体</vt:lpstr>
      <vt:lpstr>Calibri</vt:lpstr>
      <vt:lpstr>微软雅黑</vt:lpstr>
      <vt:lpstr>Arial Unicode MS</vt:lpstr>
      <vt:lpstr>方正兰亭中黑_GBK</vt:lpstr>
      <vt:lpstr>方正舒体</vt:lpstr>
      <vt:lpstr>方正兰亭超细黑简体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1019__2018年大气年终总结工作汇报PPT</dc:title>
  <dc:creator>PC</dc:creator>
  <cp:lastModifiedBy>南蛮姑娘</cp:lastModifiedBy>
  <cp:revision>458</cp:revision>
  <dcterms:created xsi:type="dcterms:W3CDTF">2015-09-30T13:08:00Z</dcterms:created>
  <dcterms:modified xsi:type="dcterms:W3CDTF">2021-09-17T08:39:55Z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KSOProductBuildVer">
    <vt:lpwstr>2052-11.1.0.10700</vt:lpwstr>
  </property>
  <property fmtid="{D5CDD505-2E9C-101B-9397-08002B2CF9AE}" pid="4" name="ICV">
    <vt:lpwstr>AB0DF21B05C84147978979E12E0BBC01</vt:lpwstr>
  </property>
</Properties>
</file>