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75" r:id="rId3"/>
    <p:sldId id="576" r:id="rId5"/>
    <p:sldId id="577" r:id="rId6"/>
    <p:sldId id="578" r:id="rId7"/>
    <p:sldId id="611" r:id="rId8"/>
    <p:sldId id="604" r:id="rId9"/>
    <p:sldId id="605" r:id="rId10"/>
    <p:sldId id="606" r:id="rId11"/>
    <p:sldId id="614" r:id="rId12"/>
    <p:sldId id="580" r:id="rId13"/>
    <p:sldId id="601" r:id="rId14"/>
    <p:sldId id="581" r:id="rId15"/>
    <p:sldId id="602" r:id="rId16"/>
    <p:sldId id="585" r:id="rId17"/>
    <p:sldId id="603" r:id="rId18"/>
    <p:sldId id="586" r:id="rId19"/>
    <p:sldId id="587" r:id="rId20"/>
    <p:sldId id="588" r:id="rId21"/>
    <p:sldId id="615" r:id="rId22"/>
    <p:sldId id="621" r:id="rId23"/>
    <p:sldId id="620" r:id="rId24"/>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159" d="100"/>
          <a:sy n="159" d="100"/>
        </p:scale>
        <p:origin x="16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B1F52-6CA1-40F1-9F2F-858622039F4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C9DE3-76AA-4897-80F6-03F8464E660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FCC9DE3-76AA-4897-80F6-03F8464E660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CFD34F-6D71-459C-BB8E-503D1E808A5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3B19408-BB41-4D9E-81D2-8B0E355E64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AFB137C-5F57-41AC-B888-117C323B8A6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19408-BB41-4D9E-81D2-8B0E355E643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B137C-5F57-41AC-B888-117C323B8A6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7.xml"/><Relationship Id="rId7" Type="http://schemas.openxmlformats.org/officeDocument/2006/relationships/image" Target="../media/image34.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png"/><Relationship Id="rId7" Type="http://schemas.openxmlformats.org/officeDocument/2006/relationships/image" Target="../media/image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0" Type="http://schemas.openxmlformats.org/officeDocument/2006/relationships/notesSlide" Target="../notesSlides/notesSlide13.xml"/><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9" Type="http://schemas.openxmlformats.org/officeDocument/2006/relationships/image" Target="../media/image56.jpeg"/><Relationship Id="rId8" Type="http://schemas.openxmlformats.org/officeDocument/2006/relationships/image" Target="../media/image55.jpeg"/><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png"/><Relationship Id="rId2" Type="http://schemas.openxmlformats.org/officeDocument/2006/relationships/image" Target="../media/image4.png"/><Relationship Id="rId15" Type="http://schemas.openxmlformats.org/officeDocument/2006/relationships/notesSlide" Target="../notesSlides/notesSlide14.xml"/><Relationship Id="rId14" Type="http://schemas.openxmlformats.org/officeDocument/2006/relationships/slideLayout" Target="../slideLayouts/slideLayout7.xml"/><Relationship Id="rId13" Type="http://schemas.openxmlformats.org/officeDocument/2006/relationships/image" Target="../media/image60.jpeg"/><Relationship Id="rId12" Type="http://schemas.openxmlformats.org/officeDocument/2006/relationships/image" Target="../media/image59.jpeg"/><Relationship Id="rId11" Type="http://schemas.openxmlformats.org/officeDocument/2006/relationships/image" Target="../media/image58.jpeg"/><Relationship Id="rId10" Type="http://schemas.openxmlformats.org/officeDocument/2006/relationships/image" Target="../media/image57.jpeg"/><Relationship Id="rId1" Type="http://schemas.openxmlformats.org/officeDocument/2006/relationships/image" Target="../media/image5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65.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64.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67.png"/><Relationship Id="rId1" Type="http://schemas.openxmlformats.org/officeDocument/2006/relationships/image" Target="../media/image66.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67.png"/><Relationship Id="rId1"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image" Target="../media/image6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5.png"/><Relationship Id="rId2" Type="http://schemas.openxmlformats.org/officeDocument/2006/relationships/image" Target="../media/image4.png"/><Relationship Id="rId13" Type="http://schemas.openxmlformats.org/officeDocument/2006/relationships/notesSlide" Target="../notesSlides/notesSlide20.xml"/><Relationship Id="rId12" Type="http://schemas.openxmlformats.org/officeDocument/2006/relationships/slideLayout" Target="../slideLayouts/slideLayout7.xml"/><Relationship Id="rId11" Type="http://schemas.openxmlformats.org/officeDocument/2006/relationships/image" Target="../media/image81.png"/><Relationship Id="rId10" Type="http://schemas.openxmlformats.org/officeDocument/2006/relationships/image" Target="../media/image80.png"/><Relationship Id="rId1" Type="http://schemas.openxmlformats.org/officeDocument/2006/relationships/image" Target="../media/image7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2.jpeg"/></Relationships>
</file>

<file path=ppt/slides/_rels/slide3.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image7.wdp"/><Relationship Id="rId3" Type="http://schemas.openxmlformats.org/officeDocument/2006/relationships/image" Target="../media/image6.png"/><Relationship Id="rId2" Type="http://schemas.openxmlformats.org/officeDocument/2006/relationships/image" Target="../media/image5.png"/><Relationship Id="rId14" Type="http://schemas.openxmlformats.org/officeDocument/2006/relationships/notesSlide" Target="../notesSlides/notesSlide3.xml"/><Relationship Id="rId13" Type="http://schemas.openxmlformats.org/officeDocument/2006/relationships/slideLayout" Target="../slideLayouts/slideLayout1.xml"/><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0" y="0"/>
            <a:ext cx="12192000" cy="6858000"/>
          </a:xfrm>
          <a:prstGeom prst="rect">
            <a:avLst/>
          </a:prstGeom>
        </p:spPr>
      </p:pic>
      <p:sp>
        <p:nvSpPr>
          <p:cNvPr id="21" name="矩形 20"/>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 name="文本框 1"/>
          <p:cNvSpPr txBox="1"/>
          <p:nvPr/>
        </p:nvSpPr>
        <p:spPr>
          <a:xfrm>
            <a:off x="4602480" y="1388071"/>
            <a:ext cx="2209800" cy="2215991"/>
          </a:xfrm>
          <a:prstGeom prst="rect">
            <a:avLst/>
          </a:prstGeom>
          <a:noFill/>
        </p:spPr>
        <p:txBody>
          <a:bodyPr wrap="square" rtlCol="0">
            <a:spAutoFit/>
          </a:bodyPr>
          <a:lstStyle/>
          <a:p>
            <a:r>
              <a:rPr lang="zh-CN" altLang="en-US" sz="138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故</a:t>
            </a:r>
            <a:endParaRPr lang="zh-CN" altLang="en-US" sz="138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sp>
        <p:nvSpPr>
          <p:cNvPr id="6" name="文本框 5"/>
          <p:cNvSpPr txBox="1"/>
          <p:nvPr/>
        </p:nvSpPr>
        <p:spPr>
          <a:xfrm>
            <a:off x="5844540" y="1010296"/>
            <a:ext cx="2209800" cy="2646878"/>
          </a:xfrm>
          <a:prstGeom prst="rect">
            <a:avLst/>
          </a:prstGeom>
          <a:noFill/>
        </p:spPr>
        <p:txBody>
          <a:bodyPr wrap="square" rtlCol="0">
            <a:spAutoFit/>
          </a:bodyPr>
          <a:lstStyle/>
          <a:p>
            <a:r>
              <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宫</a:t>
            </a:r>
            <a:endPar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sp>
        <p:nvSpPr>
          <p:cNvPr id="7" name="文本框 6"/>
          <p:cNvSpPr txBox="1"/>
          <p:nvPr/>
        </p:nvSpPr>
        <p:spPr>
          <a:xfrm>
            <a:off x="2247282" y="2171259"/>
            <a:ext cx="2209800" cy="3154710"/>
          </a:xfrm>
          <a:prstGeom prst="rect">
            <a:avLst/>
          </a:prstGeom>
          <a:noFill/>
        </p:spPr>
        <p:txBody>
          <a:bodyPr wrap="square" rtlCol="0">
            <a:spAutoFit/>
          </a:bodyPr>
          <a:lstStyle/>
          <a:p>
            <a:r>
              <a:rPr lang="zh-CN" altLang="en-US" sz="199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游</a:t>
            </a:r>
            <a:endParaRPr lang="zh-CN" altLang="en-US" sz="199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sp>
        <p:nvSpPr>
          <p:cNvPr id="8" name="文本框 7"/>
          <p:cNvSpPr txBox="1"/>
          <p:nvPr/>
        </p:nvSpPr>
        <p:spPr>
          <a:xfrm>
            <a:off x="4646724" y="3219291"/>
            <a:ext cx="2209800" cy="2646878"/>
          </a:xfrm>
          <a:prstGeom prst="rect">
            <a:avLst/>
          </a:prstGeom>
          <a:noFill/>
        </p:spPr>
        <p:txBody>
          <a:bodyPr wrap="square" rtlCol="0">
            <a:spAutoFit/>
          </a:bodyPr>
          <a:lstStyle/>
          <a:p>
            <a:r>
              <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览</a:t>
            </a:r>
            <a:endPar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sp>
        <p:nvSpPr>
          <p:cNvPr id="9" name="文本框 8"/>
          <p:cNvSpPr txBox="1"/>
          <p:nvPr/>
        </p:nvSpPr>
        <p:spPr>
          <a:xfrm>
            <a:off x="6290549" y="3219291"/>
            <a:ext cx="2209800" cy="2215991"/>
          </a:xfrm>
          <a:prstGeom prst="rect">
            <a:avLst/>
          </a:prstGeom>
          <a:noFill/>
        </p:spPr>
        <p:txBody>
          <a:bodyPr wrap="square" rtlCol="0">
            <a:spAutoFit/>
          </a:bodyPr>
          <a:lstStyle/>
          <a:p>
            <a:r>
              <a:rPr lang="zh-CN" altLang="en-US" sz="138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手</a:t>
            </a:r>
            <a:endParaRPr lang="zh-CN" altLang="en-US" sz="138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sp>
        <p:nvSpPr>
          <p:cNvPr id="10" name="文本框 9"/>
          <p:cNvSpPr txBox="1"/>
          <p:nvPr/>
        </p:nvSpPr>
        <p:spPr>
          <a:xfrm>
            <a:off x="7936159" y="2496066"/>
            <a:ext cx="2209800" cy="2646878"/>
          </a:xfrm>
          <a:prstGeom prst="rect">
            <a:avLst/>
          </a:prstGeom>
          <a:noFill/>
        </p:spPr>
        <p:txBody>
          <a:bodyPr wrap="square" rtlCol="0">
            <a:spAutoFit/>
          </a:bodyPr>
          <a:lstStyle/>
          <a:p>
            <a:r>
              <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rPr>
              <a:t>册</a:t>
            </a:r>
            <a:endParaRPr lang="zh-CN" altLang="en-US" sz="16600" dirty="0">
              <a:solidFill>
                <a:schemeClr val="bg1"/>
              </a:solidFill>
              <a:effectLst>
                <a:outerShdw blurRad="50800" dist="38100" algn="l" rotWithShape="0">
                  <a:prstClr val="black">
                    <a:alpha val="40000"/>
                  </a:prstClr>
                </a:outerShdw>
              </a:effectLst>
              <a:latin typeface="叶根友唐楷简" panose="02010601030101010101" pitchFamily="2" charset="-122"/>
              <a:ea typeface="叶根友唐楷简" panose="02010601030101010101" pitchFamily="2"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593" y="2333735"/>
            <a:ext cx="770786" cy="7136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3000">
        <p14:doors dir="vert"/>
      </p:transition>
    </mc:Choice>
    <mc:Fallback>
      <p:transition spd="slow"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31" y="0"/>
            <a:ext cx="12188737"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6868" y="1628775"/>
            <a:ext cx="8953500" cy="5229225"/>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236" y="568666"/>
            <a:ext cx="1590675" cy="1762125"/>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48" y="754189"/>
            <a:ext cx="312000" cy="468000"/>
          </a:xfrm>
          <a:prstGeom prst="rect">
            <a:avLst/>
          </a:prstGeom>
        </p:spPr>
      </p:pic>
      <p:sp>
        <p:nvSpPr>
          <p:cNvPr id="20" name="文本框 19"/>
          <p:cNvSpPr txBox="1"/>
          <p:nvPr/>
        </p:nvSpPr>
        <p:spPr>
          <a:xfrm>
            <a:off x="1133935" y="763818"/>
            <a:ext cx="29511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独一无二的建筑风格</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527" y="753658"/>
            <a:ext cx="312000" cy="468000"/>
          </a:xfrm>
          <a:prstGeom prst="rect">
            <a:avLst/>
          </a:prstGeom>
        </p:spPr>
      </p:pic>
      <p:sp>
        <p:nvSpPr>
          <p:cNvPr id="22" name="矩形 21"/>
          <p:cNvSpPr/>
          <p:nvPr/>
        </p:nvSpPr>
        <p:spPr>
          <a:xfrm>
            <a:off x="777168" y="1985476"/>
            <a:ext cx="8331531" cy="2438424"/>
          </a:xfrm>
          <a:prstGeom prst="rect">
            <a:avLst/>
          </a:prstGeom>
        </p:spPr>
        <p:txBody>
          <a:bodyPr wrap="square">
            <a:spAutoFit/>
          </a:bodyPr>
          <a:lstStyle/>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紫禁城南北长</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961m</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，东西宽</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753m</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，四面围有高</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10m</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的城墙。</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城外有宽</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52m</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的护城河</a:t>
            </a:r>
            <a:r>
              <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真可谓有金城汤池之固。</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紫禁城有四座城门，南面为午门，</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北面为神武门，东面为东华门，西面为西华门。</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城墙的四角，各有一座风姿绰约的角楼，</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ts val="31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民间有九梁十八柱七十二条脊之说，形容其结构的复杂。</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48" y="5502913"/>
            <a:ext cx="1019175" cy="10001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928" y="168441"/>
            <a:ext cx="10972800" cy="6858000"/>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274" y="1198284"/>
            <a:ext cx="724034" cy="1792162"/>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44" y="279005"/>
            <a:ext cx="724034" cy="1792162"/>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1126" y="1271880"/>
            <a:ext cx="724034" cy="1792162"/>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606" y="541389"/>
            <a:ext cx="2751831" cy="67293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2606" y="5081222"/>
            <a:ext cx="6496748" cy="1381575"/>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236" y="568666"/>
            <a:ext cx="1590675" cy="17621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43270" y="339571"/>
            <a:ext cx="11505460" cy="6178859"/>
            <a:chOff x="479425" y="554167"/>
            <a:chExt cx="11233150" cy="5474135"/>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547" y="554167"/>
              <a:ext cx="11217028" cy="665726"/>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47" y="5362576"/>
              <a:ext cx="11217028" cy="665726"/>
            </a:xfrm>
            <a:prstGeom prst="rect">
              <a:avLst/>
            </a:prstGeom>
          </p:spPr>
        </p:pic>
        <p:sp>
          <p:nvSpPr>
            <p:cNvPr id="6" name="矩形 5"/>
            <p:cNvSpPr/>
            <p:nvPr/>
          </p:nvSpPr>
          <p:spPr>
            <a:xfrm>
              <a:off x="479425" y="1219893"/>
              <a:ext cx="11233150" cy="414268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218" y="2714072"/>
            <a:ext cx="4581525" cy="3467100"/>
          </a:xfrm>
          <a:prstGeom prst="rect">
            <a:avLst/>
          </a:prstGeom>
        </p:spPr>
      </p:pic>
      <p:grpSp>
        <p:nvGrpSpPr>
          <p:cNvPr id="12" name="组合 11"/>
          <p:cNvGrpSpPr/>
          <p:nvPr/>
        </p:nvGrpSpPr>
        <p:grpSpPr>
          <a:xfrm>
            <a:off x="4417020" y="1472233"/>
            <a:ext cx="3294458" cy="473240"/>
            <a:chOff x="4267804" y="750941"/>
            <a:chExt cx="3294458" cy="473240"/>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14" name="文本框 13"/>
            <p:cNvSpPr txBox="1"/>
            <p:nvPr/>
          </p:nvSpPr>
          <p:spPr>
            <a:xfrm>
              <a:off x="4602954" y="762516"/>
              <a:ext cx="2959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每日故宫</a:t>
              </a:r>
              <a:r>
                <a:rPr kumimoji="0" lang="en-US" altLang="zh-CN"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APP</a:t>
              </a: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上线</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7348" y="750941"/>
              <a:ext cx="312000" cy="468000"/>
            </a:xfrm>
            <a:prstGeom prst="rect">
              <a:avLst/>
            </a:prstGeom>
          </p:spPr>
        </p:pic>
      </p:grpSp>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3112" y="1233426"/>
            <a:ext cx="2561504" cy="4391149"/>
          </a:xfrm>
          <a:prstGeom prst="rect">
            <a:avLst/>
          </a:prstGeom>
          <a:effectLst>
            <a:outerShdw blurRad="50800" dist="38100" dir="2700000" algn="tl" rotWithShape="0">
              <a:prstClr val="black">
                <a:alpha val="40000"/>
              </a:prstClr>
            </a:outerShdw>
          </a:effectLst>
        </p:spPr>
      </p:pic>
      <p:sp>
        <p:nvSpPr>
          <p:cNvPr id="20" name="矩形 19"/>
          <p:cNvSpPr/>
          <p:nvPr/>
        </p:nvSpPr>
        <p:spPr>
          <a:xfrm>
            <a:off x="4336810" y="2210582"/>
            <a:ext cx="6370694" cy="1015663"/>
          </a:xfrm>
          <a:prstGeom prst="rect">
            <a:avLst/>
          </a:prstGeom>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故宫出品，打造</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7×24</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小时的线上展厅，邀您指尖访古，看遍宫廷原状、常设专馆、专题特展，让故宫博物院精品展览一览无余，深度体验传统艺术与宫廷文化的丰富内涵。</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1" name="矩形 20"/>
          <p:cNvSpPr/>
          <p:nvPr/>
        </p:nvSpPr>
        <p:spPr>
          <a:xfrm>
            <a:off x="4320297" y="3365175"/>
            <a:ext cx="6370694" cy="1323439"/>
          </a:xfrm>
          <a:prstGeom prst="rect">
            <a:avLst/>
          </a:prstGeom>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每日甄选一款馆藏珍品，</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邀您同游宋元山水，共访紫禁城别苑，</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探寻皇家日常那些令人惊叹的细节，</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感受传世珍品不竭的历史生命！</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4" name="矩形 23"/>
          <p:cNvSpPr/>
          <p:nvPr/>
        </p:nvSpPr>
        <p:spPr>
          <a:xfrm>
            <a:off x="4320297" y="4897667"/>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让您指尖轻触，从图像中</a:t>
            </a:r>
            <a:endPar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一窥清朝盛世华丽优雅的宫廷生活。</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组合 170"/>
          <p:cNvGrpSpPr/>
          <p:nvPr/>
        </p:nvGrpSpPr>
        <p:grpSpPr>
          <a:xfrm>
            <a:off x="0" y="-211957"/>
            <a:ext cx="12392526" cy="7686165"/>
            <a:chOff x="114049" y="1440964"/>
            <a:chExt cx="12192000" cy="7561793"/>
          </a:xfrm>
        </p:grpSpPr>
        <p:grpSp>
          <p:nvGrpSpPr>
            <p:cNvPr id="125" name="组合 124"/>
            <p:cNvGrpSpPr/>
            <p:nvPr/>
          </p:nvGrpSpPr>
          <p:grpSpPr>
            <a:xfrm>
              <a:off x="114049" y="1440964"/>
              <a:ext cx="12192000" cy="4154826"/>
              <a:chOff x="114049" y="1440964"/>
              <a:chExt cx="12192000" cy="4154826"/>
            </a:xfrm>
          </p:grpSpPr>
          <p:grpSp>
            <p:nvGrpSpPr>
              <p:cNvPr id="33" name="组合 32"/>
              <p:cNvGrpSpPr/>
              <p:nvPr/>
            </p:nvGrpSpPr>
            <p:grpSpPr>
              <a:xfrm>
                <a:off x="114049" y="1440964"/>
                <a:ext cx="12192000" cy="1071646"/>
                <a:chOff x="114049" y="-10072"/>
                <a:chExt cx="12192000" cy="1071646"/>
              </a:xfrm>
            </p:grpSpPr>
            <p:grpSp>
              <p:nvGrpSpPr>
                <p:cNvPr id="34" name="组合 33"/>
                <p:cNvGrpSpPr/>
                <p:nvPr/>
              </p:nvGrpSpPr>
              <p:grpSpPr>
                <a:xfrm>
                  <a:off x="114049" y="-10072"/>
                  <a:ext cx="12192000" cy="732062"/>
                  <a:chOff x="114049" y="-10072"/>
                  <a:chExt cx="12192000" cy="732062"/>
                </a:xfrm>
              </p:grpSpPr>
              <p:grpSp>
                <p:nvGrpSpPr>
                  <p:cNvPr id="42" name="组合 41"/>
                  <p:cNvGrpSpPr/>
                  <p:nvPr/>
                </p:nvGrpSpPr>
                <p:grpSpPr>
                  <a:xfrm>
                    <a:off x="114049" y="-10072"/>
                    <a:ext cx="12192000" cy="381000"/>
                    <a:chOff x="114049" y="-10072"/>
                    <a:chExt cx="12192000" cy="381000"/>
                  </a:xfrm>
                </p:grpSpPr>
                <p:pic>
                  <p:nvPicPr>
                    <p:cNvPr id="46" name="图片 4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47"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43" name="组合 42"/>
                  <p:cNvGrpSpPr/>
                  <p:nvPr/>
                </p:nvGrpSpPr>
                <p:grpSpPr>
                  <a:xfrm>
                    <a:off x="114049" y="340990"/>
                    <a:ext cx="12192000" cy="381000"/>
                    <a:chOff x="114049" y="-41971"/>
                    <a:chExt cx="12192000" cy="381000"/>
                  </a:xfrm>
                </p:grpSpPr>
                <p:pic>
                  <p:nvPicPr>
                    <p:cNvPr id="44" name="图片 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36" name="组合 35"/>
                <p:cNvGrpSpPr/>
                <p:nvPr/>
              </p:nvGrpSpPr>
              <p:grpSpPr>
                <a:xfrm>
                  <a:off x="114049" y="680574"/>
                  <a:ext cx="12192000" cy="381000"/>
                  <a:chOff x="114049" y="-41971"/>
                  <a:chExt cx="12192000" cy="38100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41" name="图片 4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48" name="组合 47"/>
              <p:cNvGrpSpPr/>
              <p:nvPr/>
            </p:nvGrpSpPr>
            <p:grpSpPr>
              <a:xfrm>
                <a:off x="114049" y="2513209"/>
                <a:ext cx="12192000" cy="1071646"/>
                <a:chOff x="114049" y="-10072"/>
                <a:chExt cx="12192000" cy="1071646"/>
              </a:xfrm>
            </p:grpSpPr>
            <p:grpSp>
              <p:nvGrpSpPr>
                <p:cNvPr id="49" name="组合 48"/>
                <p:cNvGrpSpPr/>
                <p:nvPr/>
              </p:nvGrpSpPr>
              <p:grpSpPr>
                <a:xfrm>
                  <a:off x="114049" y="-10072"/>
                  <a:ext cx="12192000" cy="732062"/>
                  <a:chOff x="114049" y="-10072"/>
                  <a:chExt cx="12192000" cy="732062"/>
                </a:xfrm>
              </p:grpSpPr>
              <p:grpSp>
                <p:nvGrpSpPr>
                  <p:cNvPr id="53" name="组合 52"/>
                  <p:cNvGrpSpPr/>
                  <p:nvPr/>
                </p:nvGrpSpPr>
                <p:grpSpPr>
                  <a:xfrm>
                    <a:off x="114049" y="-10072"/>
                    <a:ext cx="12192000" cy="381000"/>
                    <a:chOff x="114049" y="-10072"/>
                    <a:chExt cx="12192000" cy="381000"/>
                  </a:xfrm>
                </p:grpSpPr>
                <p:pic>
                  <p:nvPicPr>
                    <p:cNvPr id="57" name="图片 5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58" name="图片 5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54" name="组合 53"/>
                  <p:cNvGrpSpPr/>
                  <p:nvPr/>
                </p:nvGrpSpPr>
                <p:grpSpPr>
                  <a:xfrm>
                    <a:off x="114049" y="340990"/>
                    <a:ext cx="12192000" cy="381000"/>
                    <a:chOff x="114049" y="-41971"/>
                    <a:chExt cx="12192000" cy="381000"/>
                  </a:xfrm>
                </p:grpSpPr>
                <p:pic>
                  <p:nvPicPr>
                    <p:cNvPr id="55" name="图片 5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56" name="图片 5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50" name="组合 49"/>
                <p:cNvGrpSpPr/>
                <p:nvPr/>
              </p:nvGrpSpPr>
              <p:grpSpPr>
                <a:xfrm>
                  <a:off x="114049" y="680574"/>
                  <a:ext cx="12192000" cy="381000"/>
                  <a:chOff x="114049" y="-41971"/>
                  <a:chExt cx="12192000" cy="381000"/>
                </a:xfrm>
              </p:grpSpPr>
              <p:pic>
                <p:nvPicPr>
                  <p:cNvPr id="51" name="图片 5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52" name="图片 5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59" name="组合 58"/>
              <p:cNvGrpSpPr/>
              <p:nvPr/>
            </p:nvGrpSpPr>
            <p:grpSpPr>
              <a:xfrm>
                <a:off x="114049" y="3451899"/>
                <a:ext cx="12192000" cy="1071646"/>
                <a:chOff x="114049" y="-10072"/>
                <a:chExt cx="12192000" cy="1071646"/>
              </a:xfrm>
            </p:grpSpPr>
            <p:grpSp>
              <p:nvGrpSpPr>
                <p:cNvPr id="60" name="组合 59"/>
                <p:cNvGrpSpPr/>
                <p:nvPr/>
              </p:nvGrpSpPr>
              <p:grpSpPr>
                <a:xfrm>
                  <a:off x="114049" y="-10072"/>
                  <a:ext cx="12192000" cy="732062"/>
                  <a:chOff x="114049" y="-10072"/>
                  <a:chExt cx="12192000" cy="732062"/>
                </a:xfrm>
              </p:grpSpPr>
              <p:grpSp>
                <p:nvGrpSpPr>
                  <p:cNvPr id="64" name="组合 63"/>
                  <p:cNvGrpSpPr/>
                  <p:nvPr/>
                </p:nvGrpSpPr>
                <p:grpSpPr>
                  <a:xfrm>
                    <a:off x="114049" y="-10072"/>
                    <a:ext cx="12192000" cy="381000"/>
                    <a:chOff x="114049" y="-10072"/>
                    <a:chExt cx="12192000" cy="381000"/>
                  </a:xfrm>
                </p:grpSpPr>
                <p:pic>
                  <p:nvPicPr>
                    <p:cNvPr id="68" name="图片 6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69" name="图片 6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65" name="组合 64"/>
                  <p:cNvGrpSpPr/>
                  <p:nvPr/>
                </p:nvGrpSpPr>
                <p:grpSpPr>
                  <a:xfrm>
                    <a:off x="114049" y="340990"/>
                    <a:ext cx="12192000" cy="381000"/>
                    <a:chOff x="114049" y="-41971"/>
                    <a:chExt cx="12192000" cy="381000"/>
                  </a:xfrm>
                </p:grpSpPr>
                <p:pic>
                  <p:nvPicPr>
                    <p:cNvPr id="66" name="图片 6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61" name="组合 60"/>
                <p:cNvGrpSpPr/>
                <p:nvPr/>
              </p:nvGrpSpPr>
              <p:grpSpPr>
                <a:xfrm>
                  <a:off x="114049" y="680574"/>
                  <a:ext cx="12192000" cy="381000"/>
                  <a:chOff x="114049" y="-41971"/>
                  <a:chExt cx="12192000" cy="381000"/>
                </a:xfrm>
              </p:grpSpPr>
              <p:pic>
                <p:nvPicPr>
                  <p:cNvPr id="62" name="图片 6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63" name="图片 6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70" name="组合 69"/>
              <p:cNvGrpSpPr/>
              <p:nvPr/>
            </p:nvGrpSpPr>
            <p:grpSpPr>
              <a:xfrm>
                <a:off x="114049" y="4524144"/>
                <a:ext cx="12192000" cy="1071646"/>
                <a:chOff x="114049" y="-10072"/>
                <a:chExt cx="12192000" cy="1071646"/>
              </a:xfrm>
            </p:grpSpPr>
            <p:grpSp>
              <p:nvGrpSpPr>
                <p:cNvPr id="71" name="组合 70"/>
                <p:cNvGrpSpPr/>
                <p:nvPr/>
              </p:nvGrpSpPr>
              <p:grpSpPr>
                <a:xfrm>
                  <a:off x="114049" y="-10072"/>
                  <a:ext cx="12192000" cy="732062"/>
                  <a:chOff x="114049" y="-10072"/>
                  <a:chExt cx="12192000" cy="732062"/>
                </a:xfrm>
              </p:grpSpPr>
              <p:grpSp>
                <p:nvGrpSpPr>
                  <p:cNvPr id="75" name="组合 74"/>
                  <p:cNvGrpSpPr/>
                  <p:nvPr/>
                </p:nvGrpSpPr>
                <p:grpSpPr>
                  <a:xfrm>
                    <a:off x="114049" y="-10072"/>
                    <a:ext cx="12192000" cy="381000"/>
                    <a:chOff x="114049" y="-10072"/>
                    <a:chExt cx="12192000" cy="381000"/>
                  </a:xfrm>
                </p:grpSpPr>
                <p:pic>
                  <p:nvPicPr>
                    <p:cNvPr id="79" name="图片 7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80" name="图片 7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76" name="组合 75"/>
                  <p:cNvGrpSpPr/>
                  <p:nvPr/>
                </p:nvGrpSpPr>
                <p:grpSpPr>
                  <a:xfrm>
                    <a:off x="114049" y="340990"/>
                    <a:ext cx="12192000" cy="381000"/>
                    <a:chOff x="114049" y="-41971"/>
                    <a:chExt cx="12192000" cy="381000"/>
                  </a:xfrm>
                </p:grpSpPr>
                <p:pic>
                  <p:nvPicPr>
                    <p:cNvPr id="77" name="图片 7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78" name="图片 7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72" name="组合 71"/>
                <p:cNvGrpSpPr/>
                <p:nvPr/>
              </p:nvGrpSpPr>
              <p:grpSpPr>
                <a:xfrm>
                  <a:off x="114049" y="680574"/>
                  <a:ext cx="12192000" cy="381000"/>
                  <a:chOff x="114049" y="-41971"/>
                  <a:chExt cx="12192000" cy="381000"/>
                </a:xfrm>
              </p:grpSpPr>
              <p:pic>
                <p:nvPicPr>
                  <p:cNvPr id="73" name="图片 7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74" name="图片 7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grpSp>
          <p:nvGrpSpPr>
            <p:cNvPr id="126" name="组合 125"/>
            <p:cNvGrpSpPr/>
            <p:nvPr/>
          </p:nvGrpSpPr>
          <p:grpSpPr>
            <a:xfrm>
              <a:off x="114049" y="4847931"/>
              <a:ext cx="12192000" cy="4154826"/>
              <a:chOff x="114049" y="1440964"/>
              <a:chExt cx="12192000" cy="4154826"/>
            </a:xfrm>
          </p:grpSpPr>
          <p:grpSp>
            <p:nvGrpSpPr>
              <p:cNvPr id="127" name="组合 126"/>
              <p:cNvGrpSpPr/>
              <p:nvPr/>
            </p:nvGrpSpPr>
            <p:grpSpPr>
              <a:xfrm>
                <a:off x="114049" y="1440964"/>
                <a:ext cx="12192000" cy="1071646"/>
                <a:chOff x="114049" y="-10072"/>
                <a:chExt cx="12192000" cy="1071646"/>
              </a:xfrm>
            </p:grpSpPr>
            <p:grpSp>
              <p:nvGrpSpPr>
                <p:cNvPr id="161" name="组合 160"/>
                <p:cNvGrpSpPr/>
                <p:nvPr/>
              </p:nvGrpSpPr>
              <p:grpSpPr>
                <a:xfrm>
                  <a:off x="114049" y="-10072"/>
                  <a:ext cx="12192000" cy="732062"/>
                  <a:chOff x="114049" y="-10072"/>
                  <a:chExt cx="12192000" cy="732062"/>
                </a:xfrm>
              </p:grpSpPr>
              <p:grpSp>
                <p:nvGrpSpPr>
                  <p:cNvPr id="165" name="组合 164"/>
                  <p:cNvGrpSpPr/>
                  <p:nvPr/>
                </p:nvGrpSpPr>
                <p:grpSpPr>
                  <a:xfrm>
                    <a:off x="114049" y="-10072"/>
                    <a:ext cx="12192000" cy="381000"/>
                    <a:chOff x="114049" y="-10072"/>
                    <a:chExt cx="12192000" cy="381000"/>
                  </a:xfrm>
                </p:grpSpPr>
                <p:pic>
                  <p:nvPicPr>
                    <p:cNvPr id="169" name="图片 16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170" name="图片 16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166" name="组合 165"/>
                  <p:cNvGrpSpPr/>
                  <p:nvPr/>
                </p:nvGrpSpPr>
                <p:grpSpPr>
                  <a:xfrm>
                    <a:off x="114049" y="340990"/>
                    <a:ext cx="12192000" cy="381000"/>
                    <a:chOff x="114049" y="-41971"/>
                    <a:chExt cx="12192000" cy="381000"/>
                  </a:xfrm>
                </p:grpSpPr>
                <p:pic>
                  <p:nvPicPr>
                    <p:cNvPr id="167" name="图片 1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68" name="图片 16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62" name="组合 161"/>
                <p:cNvGrpSpPr/>
                <p:nvPr/>
              </p:nvGrpSpPr>
              <p:grpSpPr>
                <a:xfrm>
                  <a:off x="114049" y="680574"/>
                  <a:ext cx="12192000" cy="381000"/>
                  <a:chOff x="114049" y="-41971"/>
                  <a:chExt cx="12192000" cy="381000"/>
                </a:xfrm>
              </p:grpSpPr>
              <p:pic>
                <p:nvPicPr>
                  <p:cNvPr id="163" name="图片 16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64" name="图片 16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28" name="组合 127"/>
              <p:cNvGrpSpPr/>
              <p:nvPr/>
            </p:nvGrpSpPr>
            <p:grpSpPr>
              <a:xfrm>
                <a:off x="114049" y="2513209"/>
                <a:ext cx="12192000" cy="1071646"/>
                <a:chOff x="114049" y="-10072"/>
                <a:chExt cx="12192000" cy="1071646"/>
              </a:xfrm>
            </p:grpSpPr>
            <p:grpSp>
              <p:nvGrpSpPr>
                <p:cNvPr id="151" name="组合 150"/>
                <p:cNvGrpSpPr/>
                <p:nvPr/>
              </p:nvGrpSpPr>
              <p:grpSpPr>
                <a:xfrm>
                  <a:off x="114049" y="-10072"/>
                  <a:ext cx="12192000" cy="732062"/>
                  <a:chOff x="114049" y="-10072"/>
                  <a:chExt cx="12192000" cy="732062"/>
                </a:xfrm>
              </p:grpSpPr>
              <p:grpSp>
                <p:nvGrpSpPr>
                  <p:cNvPr id="155" name="组合 154"/>
                  <p:cNvGrpSpPr/>
                  <p:nvPr/>
                </p:nvGrpSpPr>
                <p:grpSpPr>
                  <a:xfrm>
                    <a:off x="114049" y="-10072"/>
                    <a:ext cx="12192000" cy="381000"/>
                    <a:chOff x="114049" y="-10072"/>
                    <a:chExt cx="12192000" cy="381000"/>
                  </a:xfrm>
                </p:grpSpPr>
                <p:pic>
                  <p:nvPicPr>
                    <p:cNvPr id="159" name="图片 1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160" name="图片 15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156" name="组合 155"/>
                  <p:cNvGrpSpPr/>
                  <p:nvPr/>
                </p:nvGrpSpPr>
                <p:grpSpPr>
                  <a:xfrm>
                    <a:off x="114049" y="340990"/>
                    <a:ext cx="12192000" cy="381000"/>
                    <a:chOff x="114049" y="-41971"/>
                    <a:chExt cx="12192000" cy="381000"/>
                  </a:xfrm>
                </p:grpSpPr>
                <p:pic>
                  <p:nvPicPr>
                    <p:cNvPr id="157" name="图片 15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58" name="图片 15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52" name="组合 151"/>
                <p:cNvGrpSpPr/>
                <p:nvPr/>
              </p:nvGrpSpPr>
              <p:grpSpPr>
                <a:xfrm>
                  <a:off x="114049" y="680574"/>
                  <a:ext cx="12192000" cy="381000"/>
                  <a:chOff x="114049" y="-41971"/>
                  <a:chExt cx="12192000" cy="381000"/>
                </a:xfrm>
              </p:grpSpPr>
              <p:pic>
                <p:nvPicPr>
                  <p:cNvPr id="153" name="图片 15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54" name="图片 15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29" name="组合 128"/>
              <p:cNvGrpSpPr/>
              <p:nvPr/>
            </p:nvGrpSpPr>
            <p:grpSpPr>
              <a:xfrm>
                <a:off x="114049" y="3451899"/>
                <a:ext cx="12192000" cy="1071646"/>
                <a:chOff x="114049" y="-10072"/>
                <a:chExt cx="12192000" cy="1071646"/>
              </a:xfrm>
            </p:grpSpPr>
            <p:grpSp>
              <p:nvGrpSpPr>
                <p:cNvPr id="141" name="组合 140"/>
                <p:cNvGrpSpPr/>
                <p:nvPr/>
              </p:nvGrpSpPr>
              <p:grpSpPr>
                <a:xfrm>
                  <a:off x="114049" y="-10072"/>
                  <a:ext cx="12192000" cy="732062"/>
                  <a:chOff x="114049" y="-10072"/>
                  <a:chExt cx="12192000" cy="732062"/>
                </a:xfrm>
              </p:grpSpPr>
              <p:grpSp>
                <p:nvGrpSpPr>
                  <p:cNvPr id="145" name="组合 144"/>
                  <p:cNvGrpSpPr/>
                  <p:nvPr/>
                </p:nvGrpSpPr>
                <p:grpSpPr>
                  <a:xfrm>
                    <a:off x="114049" y="-10072"/>
                    <a:ext cx="12192000" cy="381000"/>
                    <a:chOff x="114049" y="-10072"/>
                    <a:chExt cx="12192000" cy="381000"/>
                  </a:xfrm>
                </p:grpSpPr>
                <p:pic>
                  <p:nvPicPr>
                    <p:cNvPr id="149" name="图片 14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150" name="图片 1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146" name="组合 145"/>
                  <p:cNvGrpSpPr/>
                  <p:nvPr/>
                </p:nvGrpSpPr>
                <p:grpSpPr>
                  <a:xfrm>
                    <a:off x="114049" y="340990"/>
                    <a:ext cx="12192000" cy="381000"/>
                    <a:chOff x="114049" y="-41971"/>
                    <a:chExt cx="12192000" cy="381000"/>
                  </a:xfrm>
                </p:grpSpPr>
                <p:pic>
                  <p:nvPicPr>
                    <p:cNvPr id="147" name="图片 1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48" name="图片 14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42" name="组合 141"/>
                <p:cNvGrpSpPr/>
                <p:nvPr/>
              </p:nvGrpSpPr>
              <p:grpSpPr>
                <a:xfrm>
                  <a:off x="114049" y="680574"/>
                  <a:ext cx="12192000" cy="381000"/>
                  <a:chOff x="114049" y="-41971"/>
                  <a:chExt cx="12192000" cy="381000"/>
                </a:xfrm>
              </p:grpSpPr>
              <p:pic>
                <p:nvPicPr>
                  <p:cNvPr id="143" name="图片 1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44" name="图片 14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30" name="组合 129"/>
              <p:cNvGrpSpPr/>
              <p:nvPr/>
            </p:nvGrpSpPr>
            <p:grpSpPr>
              <a:xfrm>
                <a:off x="114049" y="4524144"/>
                <a:ext cx="12192000" cy="1071646"/>
                <a:chOff x="114049" y="-10072"/>
                <a:chExt cx="12192000" cy="1071646"/>
              </a:xfrm>
            </p:grpSpPr>
            <p:grpSp>
              <p:nvGrpSpPr>
                <p:cNvPr id="131" name="组合 130"/>
                <p:cNvGrpSpPr/>
                <p:nvPr/>
              </p:nvGrpSpPr>
              <p:grpSpPr>
                <a:xfrm>
                  <a:off x="114049" y="-10072"/>
                  <a:ext cx="12192000" cy="732062"/>
                  <a:chOff x="114049" y="-10072"/>
                  <a:chExt cx="12192000" cy="732062"/>
                </a:xfrm>
              </p:grpSpPr>
              <p:grpSp>
                <p:nvGrpSpPr>
                  <p:cNvPr id="135" name="组合 134"/>
                  <p:cNvGrpSpPr/>
                  <p:nvPr/>
                </p:nvGrpSpPr>
                <p:grpSpPr>
                  <a:xfrm>
                    <a:off x="114049" y="-10072"/>
                    <a:ext cx="12192000" cy="381000"/>
                    <a:chOff x="114049" y="-10072"/>
                    <a:chExt cx="12192000" cy="381000"/>
                  </a:xfrm>
                </p:grpSpPr>
                <p:pic>
                  <p:nvPicPr>
                    <p:cNvPr id="139" name="图片 13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0072"/>
                      <a:ext cx="12192000" cy="190500"/>
                    </a:xfrm>
                    <a:prstGeom prst="rect">
                      <a:avLst/>
                    </a:prstGeom>
                  </p:spPr>
                </p:pic>
                <p:pic>
                  <p:nvPicPr>
                    <p:cNvPr id="140" name="图片 1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80428"/>
                      <a:ext cx="12192000" cy="190500"/>
                    </a:xfrm>
                    <a:prstGeom prst="rect">
                      <a:avLst/>
                    </a:prstGeom>
                  </p:spPr>
                </p:pic>
              </p:grpSp>
              <p:grpSp>
                <p:nvGrpSpPr>
                  <p:cNvPr id="136" name="组合 135"/>
                  <p:cNvGrpSpPr/>
                  <p:nvPr/>
                </p:nvGrpSpPr>
                <p:grpSpPr>
                  <a:xfrm>
                    <a:off x="114049" y="340990"/>
                    <a:ext cx="12192000" cy="381000"/>
                    <a:chOff x="114049" y="-41971"/>
                    <a:chExt cx="12192000" cy="381000"/>
                  </a:xfrm>
                </p:grpSpPr>
                <p:pic>
                  <p:nvPicPr>
                    <p:cNvPr id="137" name="图片 1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38" name="图片 1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nvGrpSpPr>
                <p:cNvPr id="132" name="组合 131"/>
                <p:cNvGrpSpPr/>
                <p:nvPr/>
              </p:nvGrpSpPr>
              <p:grpSpPr>
                <a:xfrm>
                  <a:off x="114049" y="680574"/>
                  <a:ext cx="12192000" cy="381000"/>
                  <a:chOff x="114049" y="-41971"/>
                  <a:chExt cx="12192000" cy="381000"/>
                </a:xfrm>
              </p:grpSpPr>
              <p:pic>
                <p:nvPicPr>
                  <p:cNvPr id="133" name="图片 1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41971"/>
                    <a:ext cx="12192000" cy="190500"/>
                  </a:xfrm>
                  <a:prstGeom prst="rect">
                    <a:avLst/>
                  </a:prstGeom>
                </p:spPr>
              </p:pic>
              <p:pic>
                <p:nvPicPr>
                  <p:cNvPr id="134" name="图片 1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049" y="148529"/>
                    <a:ext cx="12192000" cy="190500"/>
                  </a:xfrm>
                  <a:prstGeom prst="rect">
                    <a:avLst/>
                  </a:prstGeom>
                </p:spPr>
              </p:pic>
            </p:grpSp>
          </p:grpSp>
        </p:grpSp>
      </p:gr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l="68941"/>
          <a:stretch>
            <a:fillRect/>
          </a:stretch>
        </p:blipFill>
        <p:spPr>
          <a:xfrm>
            <a:off x="-1" y="-72898"/>
            <a:ext cx="1896605" cy="700379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49" y="-211957"/>
            <a:ext cx="12182977" cy="7281915"/>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203" y="1879865"/>
            <a:ext cx="774000" cy="77400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9422" y="2538384"/>
            <a:ext cx="774000" cy="774000"/>
          </a:xfrm>
          <a:prstGeom prst="rect">
            <a:avLst/>
          </a:prstGeom>
        </p:spPr>
      </p:pic>
      <p:pic>
        <p:nvPicPr>
          <p:cNvPr id="172" name="图片 1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59493"/>
            <a:ext cx="774000" cy="774000"/>
          </a:xfrm>
          <a:prstGeom prst="rect">
            <a:avLst/>
          </a:prstGeom>
        </p:spPr>
      </p:pic>
      <p:pic>
        <p:nvPicPr>
          <p:cNvPr id="173" name="图片 1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042" y="3061452"/>
            <a:ext cx="774000" cy="774000"/>
          </a:xfrm>
          <a:prstGeom prst="rect">
            <a:avLst/>
          </a:prstGeom>
        </p:spPr>
      </p:pic>
      <p:pic>
        <p:nvPicPr>
          <p:cNvPr id="174" name="图片 1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302" y="4309886"/>
            <a:ext cx="774000" cy="774000"/>
          </a:xfrm>
          <a:prstGeom prst="rect">
            <a:avLst/>
          </a:prstGeom>
        </p:spPr>
      </p:pic>
      <p:pic>
        <p:nvPicPr>
          <p:cNvPr id="175" name="图片 1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40" y="3689714"/>
            <a:ext cx="774000" cy="774000"/>
          </a:xfrm>
          <a:prstGeom prst="rect">
            <a:avLst/>
          </a:prstGeom>
        </p:spPr>
      </p:pic>
      <p:pic>
        <p:nvPicPr>
          <p:cNvPr id="176" name="图片 1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2435" y="1967196"/>
            <a:ext cx="774000" cy="774000"/>
          </a:xfrm>
          <a:prstGeom prst="rect">
            <a:avLst/>
          </a:prstGeom>
        </p:spPr>
      </p:pic>
      <p:pic>
        <p:nvPicPr>
          <p:cNvPr id="179" name="图片 1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8235" y="4158558"/>
            <a:ext cx="774000" cy="774000"/>
          </a:xfrm>
          <a:prstGeom prst="rect">
            <a:avLst/>
          </a:prstGeom>
        </p:spPr>
      </p:pic>
      <p:sp>
        <p:nvSpPr>
          <p:cNvPr id="181" name="文本框 180"/>
          <p:cNvSpPr txBox="1"/>
          <p:nvPr/>
        </p:nvSpPr>
        <p:spPr>
          <a:xfrm>
            <a:off x="3435177" y="2130055"/>
            <a:ext cx="971165" cy="276999"/>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200" dirty="0">
                <a:solidFill>
                  <a:schemeClr val="bg1"/>
                </a:solidFill>
                <a:latin typeface="华文宋体" panose="02010600040101010101" pitchFamily="2" charset="-122"/>
                <a:ea typeface="华文宋体" panose="02010600040101010101" pitchFamily="2" charset="-122"/>
              </a:rPr>
              <a:t>月下海棠</a:t>
            </a:r>
            <a:endParaRPr lang="zh-CN" altLang="en-US" sz="1200" dirty="0">
              <a:solidFill>
                <a:schemeClr val="bg1"/>
              </a:solidFill>
              <a:latin typeface="华文宋体" panose="02010600040101010101" pitchFamily="2" charset="-122"/>
              <a:ea typeface="华文宋体" panose="02010600040101010101" pitchFamily="2" charset="-122"/>
            </a:endParaRPr>
          </a:p>
        </p:txBody>
      </p:sp>
      <p:sp>
        <p:nvSpPr>
          <p:cNvPr id="182" name="文本框 181"/>
          <p:cNvSpPr txBox="1"/>
          <p:nvPr/>
        </p:nvSpPr>
        <p:spPr>
          <a:xfrm>
            <a:off x="6042428" y="3939195"/>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bg1"/>
                </a:solidFill>
                <a:latin typeface="华文宋体" panose="02010600040101010101" pitchFamily="2" charset="-122"/>
                <a:ea typeface="华文宋体" panose="02010600040101010101" pitchFamily="2" charset="-122"/>
              </a:rPr>
              <a:t>普天乐</a:t>
            </a:r>
            <a:endParaRPr lang="zh-CN" altLang="en-US" sz="1400" dirty="0">
              <a:solidFill>
                <a:schemeClr val="bg1"/>
              </a:solidFill>
              <a:latin typeface="华文宋体" panose="02010600040101010101" pitchFamily="2" charset="-122"/>
              <a:ea typeface="华文宋体" panose="02010600040101010101" pitchFamily="2" charset="-122"/>
            </a:endParaRPr>
          </a:p>
        </p:txBody>
      </p:sp>
      <p:sp>
        <p:nvSpPr>
          <p:cNvPr id="183" name="文本框 182"/>
          <p:cNvSpPr txBox="1"/>
          <p:nvPr/>
        </p:nvSpPr>
        <p:spPr>
          <a:xfrm>
            <a:off x="6218368" y="1590072"/>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tx1"/>
                </a:solidFill>
                <a:latin typeface="华文宋体" panose="02010600040101010101" pitchFamily="2" charset="-122"/>
                <a:ea typeface="华文宋体" panose="02010600040101010101" pitchFamily="2" charset="-122"/>
              </a:rPr>
              <a:t>迎神</a:t>
            </a:r>
            <a:endParaRPr lang="zh-CN" altLang="en-US" sz="1400" dirty="0">
              <a:solidFill>
                <a:schemeClr val="tx1"/>
              </a:solidFill>
              <a:latin typeface="华文宋体" panose="02010600040101010101" pitchFamily="2" charset="-122"/>
              <a:ea typeface="华文宋体" panose="02010600040101010101" pitchFamily="2" charset="-122"/>
            </a:endParaRPr>
          </a:p>
        </p:txBody>
      </p:sp>
      <p:sp>
        <p:nvSpPr>
          <p:cNvPr id="184" name="文本框 183"/>
          <p:cNvSpPr txBox="1"/>
          <p:nvPr/>
        </p:nvSpPr>
        <p:spPr>
          <a:xfrm>
            <a:off x="4871179" y="2779625"/>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tx1"/>
                </a:solidFill>
                <a:latin typeface="华文宋体" panose="02010600040101010101" pitchFamily="2" charset="-122"/>
                <a:ea typeface="华文宋体" panose="02010600040101010101" pitchFamily="2" charset="-122"/>
              </a:rPr>
              <a:t>太平令</a:t>
            </a:r>
            <a:endParaRPr lang="zh-CN" altLang="en-US" sz="1400" dirty="0">
              <a:solidFill>
                <a:schemeClr val="tx1"/>
              </a:solidFill>
              <a:latin typeface="华文宋体" panose="02010600040101010101" pitchFamily="2" charset="-122"/>
              <a:ea typeface="华文宋体" panose="02010600040101010101" pitchFamily="2" charset="-122"/>
            </a:endParaRPr>
          </a:p>
        </p:txBody>
      </p:sp>
      <p:sp>
        <p:nvSpPr>
          <p:cNvPr id="185" name="文本框 184"/>
          <p:cNvSpPr txBox="1"/>
          <p:nvPr/>
        </p:nvSpPr>
        <p:spPr>
          <a:xfrm>
            <a:off x="3228780" y="4563304"/>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tx1"/>
                </a:solidFill>
                <a:latin typeface="华文宋体" panose="02010600040101010101" pitchFamily="2" charset="-122"/>
                <a:ea typeface="华文宋体" panose="02010600040101010101" pitchFamily="2" charset="-122"/>
              </a:rPr>
              <a:t>千秋词</a:t>
            </a:r>
            <a:endParaRPr lang="zh-CN" altLang="en-US" sz="1400" dirty="0">
              <a:solidFill>
                <a:schemeClr val="tx1"/>
              </a:solidFill>
              <a:latin typeface="华文宋体" panose="02010600040101010101" pitchFamily="2" charset="-122"/>
              <a:ea typeface="华文宋体" panose="02010600040101010101" pitchFamily="2" charset="-122"/>
            </a:endParaRPr>
          </a:p>
        </p:txBody>
      </p:sp>
      <p:sp>
        <p:nvSpPr>
          <p:cNvPr id="186" name="文本框 185"/>
          <p:cNvSpPr txBox="1"/>
          <p:nvPr/>
        </p:nvSpPr>
        <p:spPr>
          <a:xfrm>
            <a:off x="8317587" y="3294276"/>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tx1"/>
                </a:solidFill>
                <a:latin typeface="华文宋体" panose="02010600040101010101" pitchFamily="2" charset="-122"/>
                <a:ea typeface="华文宋体" panose="02010600040101010101" pitchFamily="2" charset="-122"/>
              </a:rPr>
              <a:t>舞名马</a:t>
            </a:r>
            <a:endParaRPr lang="zh-CN" altLang="en-US" sz="1400" dirty="0">
              <a:solidFill>
                <a:schemeClr val="tx1"/>
              </a:solidFill>
              <a:latin typeface="华文宋体" panose="02010600040101010101" pitchFamily="2" charset="-122"/>
              <a:ea typeface="华文宋体" panose="02010600040101010101" pitchFamily="2" charset="-122"/>
            </a:endParaRPr>
          </a:p>
        </p:txBody>
      </p:sp>
      <p:sp>
        <p:nvSpPr>
          <p:cNvPr id="187" name="文本框 186"/>
          <p:cNvSpPr txBox="1"/>
          <p:nvPr/>
        </p:nvSpPr>
        <p:spPr>
          <a:xfrm>
            <a:off x="10644362" y="4399130"/>
            <a:ext cx="971165" cy="30777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400" dirty="0">
                <a:solidFill>
                  <a:schemeClr val="bg1"/>
                </a:solidFill>
                <a:latin typeface="华文宋体" panose="02010600040101010101" pitchFamily="2" charset="-122"/>
                <a:ea typeface="华文宋体" panose="02010600040101010101" pitchFamily="2" charset="-122"/>
              </a:rPr>
              <a:t>惜黄花</a:t>
            </a:r>
            <a:endParaRPr lang="zh-CN" altLang="en-US" sz="1400" dirty="0">
              <a:solidFill>
                <a:schemeClr val="bg1"/>
              </a:solidFill>
              <a:latin typeface="华文宋体" panose="02010600040101010101" pitchFamily="2" charset="-122"/>
              <a:ea typeface="华文宋体" panose="02010600040101010101" pitchFamily="2" charset="-122"/>
            </a:endParaRPr>
          </a:p>
        </p:txBody>
      </p:sp>
      <p:sp>
        <p:nvSpPr>
          <p:cNvPr id="188" name="文本框 187"/>
          <p:cNvSpPr txBox="1"/>
          <p:nvPr/>
        </p:nvSpPr>
        <p:spPr>
          <a:xfrm>
            <a:off x="9920853" y="2239830"/>
            <a:ext cx="971165" cy="276999"/>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sz="1200" dirty="0">
                <a:solidFill>
                  <a:schemeClr val="tx1"/>
                </a:solidFill>
                <a:latin typeface="华文宋体" panose="02010600040101010101" pitchFamily="2" charset="-122"/>
                <a:ea typeface="华文宋体" panose="02010600040101010101" pitchFamily="2" charset="-122"/>
              </a:rPr>
              <a:t>杏梅争春</a:t>
            </a:r>
            <a:endParaRPr lang="zh-CN" altLang="en-US" sz="1200" dirty="0">
              <a:solidFill>
                <a:schemeClr val="tx1"/>
              </a:solidFill>
              <a:latin typeface="华文宋体" panose="02010600040101010101" pitchFamily="2" charset="-122"/>
              <a:ea typeface="华文宋体" panose="02010600040101010101" pitchFamily="2" charset="-122"/>
            </a:endParaRPr>
          </a:p>
        </p:txBody>
      </p:sp>
      <p:pic>
        <p:nvPicPr>
          <p:cNvPr id="190" name="图片 1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7147" y="407499"/>
            <a:ext cx="796760" cy="820813"/>
          </a:xfrm>
          <a:prstGeom prst="rect">
            <a:avLst/>
          </a:prstGeom>
        </p:spPr>
      </p:pic>
      <p:grpSp>
        <p:nvGrpSpPr>
          <p:cNvPr id="191" name="组合 190"/>
          <p:cNvGrpSpPr/>
          <p:nvPr/>
        </p:nvGrpSpPr>
        <p:grpSpPr>
          <a:xfrm>
            <a:off x="4988168" y="550508"/>
            <a:ext cx="4315737" cy="473240"/>
            <a:chOff x="4267804" y="750941"/>
            <a:chExt cx="4315737" cy="473240"/>
          </a:xfrm>
        </p:grpSpPr>
        <p:pic>
          <p:nvPicPr>
            <p:cNvPr id="192" name="图片 1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193" name="文本框 192"/>
            <p:cNvSpPr txBox="1"/>
            <p:nvPr/>
          </p:nvSpPr>
          <p:spPr>
            <a:xfrm>
              <a:off x="4602954" y="762516"/>
              <a:ext cx="3980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dirty="0">
                  <a:solidFill>
                    <a:prstClr val="black"/>
                  </a:solidFill>
                  <a:latin typeface="Source Han Sans Normal" panose="020B0400000000000000" pitchFamily="34" charset="-122"/>
                  <a:ea typeface="Source Han Sans Normal" panose="020B0400000000000000" pitchFamily="34" charset="-122"/>
                </a:rPr>
                <a:t>听，来自故宫的美妙声音</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94" name="图片 1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7678" y="750941"/>
              <a:ext cx="312000" cy="46800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t="8730" b="8730"/>
          <a:stretch>
            <a:fillRect/>
          </a:stretch>
        </p:blipFill>
        <p:spPr>
          <a:xfrm>
            <a:off x="0" y="0"/>
            <a:ext cx="12192000" cy="6858000"/>
          </a:xfrm>
          <a:prstGeom prst="rect">
            <a:avLst/>
          </a:prstGeom>
        </p:spPr>
      </p:pic>
      <p:grpSp>
        <p:nvGrpSpPr>
          <p:cNvPr id="3" name="组合 2"/>
          <p:cNvGrpSpPr/>
          <p:nvPr/>
        </p:nvGrpSpPr>
        <p:grpSpPr>
          <a:xfrm>
            <a:off x="5067634" y="550508"/>
            <a:ext cx="1995771" cy="473240"/>
            <a:chOff x="4267804" y="750941"/>
            <a:chExt cx="1995771" cy="47324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5" name="文本框 4"/>
            <p:cNvSpPr txBox="1"/>
            <p:nvPr/>
          </p:nvSpPr>
          <p:spPr>
            <a:xfrm>
              <a:off x="4602954" y="762516"/>
              <a:ext cx="148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院史编年</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575" y="750941"/>
              <a:ext cx="312000" cy="468000"/>
            </a:xfrm>
            <a:prstGeom prst="rect">
              <a:avLst/>
            </a:prstGeom>
          </p:spPr>
        </p:pic>
      </p:grpSp>
      <p:grpSp>
        <p:nvGrpSpPr>
          <p:cNvPr id="7" name="组合 6"/>
          <p:cNvGrpSpPr/>
          <p:nvPr/>
        </p:nvGrpSpPr>
        <p:grpSpPr>
          <a:xfrm>
            <a:off x="780587" y="1256983"/>
            <a:ext cx="10630827" cy="5065712"/>
            <a:chOff x="819608" y="1378903"/>
            <a:chExt cx="10630827" cy="5065712"/>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08" y="1378903"/>
              <a:ext cx="933944" cy="5065712"/>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572" y="1394857"/>
              <a:ext cx="924569" cy="5047137"/>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161" y="1389617"/>
              <a:ext cx="931485" cy="5052377"/>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56666" y="1378903"/>
              <a:ext cx="931485" cy="505237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7171" y="1392236"/>
              <a:ext cx="931485" cy="5052377"/>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7676" y="1389616"/>
              <a:ext cx="931485" cy="5052377"/>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8686" y="1397658"/>
              <a:ext cx="924569" cy="5033621"/>
            </a:xfrm>
            <a:prstGeom prst="rect">
              <a:avLst/>
            </a:prstGeom>
          </p:spPr>
        </p:pic>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52275" y="1378903"/>
              <a:ext cx="924569" cy="5063090"/>
            </a:xfrm>
            <a:prstGeom prst="rect">
              <a:avLst/>
            </a:prstGeom>
          </p:spPr>
        </p:pic>
        <p:pic>
          <p:nvPicPr>
            <p:cNvPr id="16" name="图片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25866" y="1389616"/>
              <a:ext cx="924569" cy="5041663"/>
            </a:xfrm>
            <a:prstGeom prst="rect">
              <a:avLst/>
            </a:prstGeom>
          </p:spPr>
        </p:pic>
        <p:pic>
          <p:nvPicPr>
            <p:cNvPr id="17" name="图片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98181" y="1392235"/>
              <a:ext cx="931485" cy="5052377"/>
            </a:xfrm>
            <a:prstGeom prst="rect">
              <a:avLst/>
            </a:prstGeom>
          </p:spPr>
        </p:pic>
      </p:grpSp>
      <p:sp>
        <p:nvSpPr>
          <p:cNvPr id="18" name="文本框 17"/>
          <p:cNvSpPr txBox="1"/>
          <p:nvPr/>
        </p:nvSpPr>
        <p:spPr>
          <a:xfrm>
            <a:off x="875959"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1924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1933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19" name="文本框 18"/>
          <p:cNvSpPr txBox="1"/>
          <p:nvPr/>
        </p:nvSpPr>
        <p:spPr>
          <a:xfrm>
            <a:off x="1946090"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1934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1943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0" name="文本框 19"/>
          <p:cNvSpPr txBox="1"/>
          <p:nvPr/>
        </p:nvSpPr>
        <p:spPr>
          <a:xfrm>
            <a:off x="3023137"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1944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1953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1" name="文本框 20"/>
          <p:cNvSpPr txBox="1"/>
          <p:nvPr/>
        </p:nvSpPr>
        <p:spPr>
          <a:xfrm>
            <a:off x="4110558"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1954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1963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2" name="文本框 21"/>
          <p:cNvSpPr txBox="1"/>
          <p:nvPr/>
        </p:nvSpPr>
        <p:spPr>
          <a:xfrm>
            <a:off x="5184147"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1964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1973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3" name="文本框 22"/>
          <p:cNvSpPr txBox="1"/>
          <p:nvPr/>
        </p:nvSpPr>
        <p:spPr>
          <a:xfrm>
            <a:off x="6264652"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1974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1983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4" name="文本框 23"/>
          <p:cNvSpPr txBox="1"/>
          <p:nvPr/>
        </p:nvSpPr>
        <p:spPr>
          <a:xfrm>
            <a:off x="7345157"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1984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1993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5" name="文本框 24"/>
          <p:cNvSpPr txBox="1"/>
          <p:nvPr/>
        </p:nvSpPr>
        <p:spPr>
          <a:xfrm>
            <a:off x="8425662"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1994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2003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6" name="文本框 25"/>
          <p:cNvSpPr txBox="1"/>
          <p:nvPr/>
        </p:nvSpPr>
        <p:spPr>
          <a:xfrm>
            <a:off x="9499250"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2004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2013</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
        <p:nvSpPr>
          <p:cNvPr id="27" name="文本框 26"/>
          <p:cNvSpPr txBox="1"/>
          <p:nvPr/>
        </p:nvSpPr>
        <p:spPr>
          <a:xfrm>
            <a:off x="10572841" y="5140960"/>
            <a:ext cx="7525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2014</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a:t>
            </a:r>
            <a:endPar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2017</a:t>
            </a:r>
            <a:endParaRPr kumimoji="0" lang="zh-CN" altLang="en-US" sz="18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21901" y="-4074473"/>
            <a:ext cx="10745919" cy="685800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14"/>
            <a:ext cx="12192000" cy="4451350"/>
          </a:xfrm>
          <a:prstGeom prst="rect">
            <a:avLst/>
          </a:prstGeom>
        </p:spPr>
      </p:pic>
      <p:grpSp>
        <p:nvGrpSpPr>
          <p:cNvPr id="22" name="组合 21"/>
          <p:cNvGrpSpPr/>
          <p:nvPr/>
        </p:nvGrpSpPr>
        <p:grpSpPr>
          <a:xfrm>
            <a:off x="578773" y="1290947"/>
            <a:ext cx="8933399" cy="4693198"/>
            <a:chOff x="597823" y="1028700"/>
            <a:chExt cx="8933399" cy="4693198"/>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23" y="1028700"/>
              <a:ext cx="889706" cy="4693198"/>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285" y="1028700"/>
              <a:ext cx="889706" cy="469319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747" y="1028700"/>
              <a:ext cx="889706" cy="4693198"/>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209" y="1028700"/>
              <a:ext cx="889706" cy="469319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71" y="1028700"/>
              <a:ext cx="889706" cy="469319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133" y="1028700"/>
              <a:ext cx="889706" cy="4693198"/>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595" y="1028700"/>
              <a:ext cx="889706" cy="4693198"/>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057" y="1028700"/>
              <a:ext cx="889706" cy="4693198"/>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516" y="1028700"/>
              <a:ext cx="889706" cy="4693198"/>
            </a:xfrm>
            <a:prstGeom prst="rect">
              <a:avLst/>
            </a:prstGeom>
          </p:spPr>
        </p:pic>
        <p:sp>
          <p:nvSpPr>
            <p:cNvPr id="13" name="文本框 12"/>
            <p:cNvSpPr txBox="1"/>
            <p:nvPr/>
          </p:nvSpPr>
          <p:spPr>
            <a:xfrm>
              <a:off x="758356"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lang="zh-CN" altLang="en-US" sz="2200" spc="300" dirty="0">
                  <a:solidFill>
                    <a:prstClr val="black"/>
                  </a:solidFill>
                  <a:latin typeface="Source Han Sans Normal" panose="020B0400000000000000" pitchFamily="34" charset="-122"/>
                  <a:ea typeface="Source Han Sans Normal" panose="020B0400000000000000" pitchFamily="34" charset="-122"/>
                </a:rPr>
                <a:t>故宫博物院院刊</a:t>
              </a:r>
              <a:endParaRPr kumimoji="0" lang="zh-CN" altLang="en-US" sz="220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4" name="文本框 13"/>
            <p:cNvSpPr txBox="1"/>
            <p:nvPr/>
          </p:nvSpPr>
          <p:spPr>
            <a:xfrm>
              <a:off x="1785088"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紫禁城</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5" name="文本框 14"/>
            <p:cNvSpPr txBox="1"/>
            <p:nvPr/>
          </p:nvSpPr>
          <p:spPr>
            <a:xfrm>
              <a:off x="2791990"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故宫博物院年鉴</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6" name="文本框 15"/>
            <p:cNvSpPr txBox="1"/>
            <p:nvPr/>
          </p:nvSpPr>
          <p:spPr>
            <a:xfrm>
              <a:off x="3776032"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建筑</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7" name="文本框 16"/>
            <p:cNvSpPr txBox="1"/>
            <p:nvPr/>
          </p:nvSpPr>
          <p:spPr>
            <a:xfrm>
              <a:off x="4802914"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文物</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8" name="文本框 17"/>
            <p:cNvSpPr txBox="1"/>
            <p:nvPr/>
          </p:nvSpPr>
          <p:spPr>
            <a:xfrm>
              <a:off x="5834390"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lang="zh-CN" altLang="en-US" sz="2200" spc="300" dirty="0">
                  <a:solidFill>
                    <a:prstClr val="black"/>
                  </a:solidFill>
                  <a:latin typeface="Source Han Sans Normal" panose="020B0400000000000000" pitchFamily="34" charset="-122"/>
                  <a:ea typeface="Source Han Sans Normal" panose="020B0400000000000000" pitchFamily="34" charset="-122"/>
                </a:rPr>
                <a:t>历史考古</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9" name="文本框 18"/>
            <p:cNvSpPr txBox="1"/>
            <p:nvPr/>
          </p:nvSpPr>
          <p:spPr>
            <a:xfrm>
              <a:off x="6813838"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古籍</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0" name="文本框 19"/>
            <p:cNvSpPr txBox="1"/>
            <p:nvPr/>
          </p:nvSpPr>
          <p:spPr>
            <a:xfrm>
              <a:off x="7798810"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文物医院</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1" name="文本框 20"/>
            <p:cNvSpPr txBox="1"/>
            <p:nvPr/>
          </p:nvSpPr>
          <p:spPr>
            <a:xfrm>
              <a:off x="8824759" y="1479002"/>
              <a:ext cx="523220" cy="2456852"/>
            </a:xfrm>
            <a:prstGeom prst="rect">
              <a:avLst/>
            </a:prstGeom>
            <a:noFill/>
          </p:spPr>
          <p:txBody>
            <a:bodyPr vert="eaVert" wrap="square" rtlCol="0">
              <a:spAutoFit/>
            </a:bodyPr>
            <a:lstStyle/>
            <a:p>
              <a:pPr marR="0" lvl="0" algn="l" defTabSz="914400" rtl="0" eaLnBrk="1" fontAlgn="auto" latinLnBrk="0" hangingPunct="1">
                <a:lnSpc>
                  <a:spcPct val="100000"/>
                </a:lnSpc>
                <a:spcBef>
                  <a:spcPts val="0"/>
                </a:spcBef>
                <a:spcAft>
                  <a:spcPts val="0"/>
                </a:spcAft>
                <a:buClr>
                  <a:srgbClr val="CEAB7B"/>
                </a:buClr>
                <a:buSzTx/>
                <a:defRPr/>
              </a:pPr>
              <a:r>
                <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其他</a:t>
              </a:r>
              <a:endParaRPr kumimoji="0" lang="zh-CN" altLang="en-US" sz="2200" b="0" i="0" u="none" strike="noStrike" kern="1200" cap="none" spc="30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grpSp>
      <p:grpSp>
        <p:nvGrpSpPr>
          <p:cNvPr id="25" name="组合 24"/>
          <p:cNvGrpSpPr/>
          <p:nvPr/>
        </p:nvGrpSpPr>
        <p:grpSpPr>
          <a:xfrm>
            <a:off x="9775761" y="1313005"/>
            <a:ext cx="2162176" cy="628650"/>
            <a:chOff x="3285122" y="382312"/>
            <a:chExt cx="2162176" cy="628650"/>
          </a:xfrm>
        </p:grpSpPr>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122" y="382312"/>
              <a:ext cx="419100" cy="628650"/>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198" y="382312"/>
              <a:ext cx="419100" cy="628650"/>
            </a:xfrm>
            <a:prstGeom prst="rect">
              <a:avLst/>
            </a:prstGeom>
          </p:spPr>
        </p:pic>
        <p:sp>
          <p:nvSpPr>
            <p:cNvPr id="28" name="文本框 27"/>
            <p:cNvSpPr txBox="1"/>
            <p:nvPr/>
          </p:nvSpPr>
          <p:spPr>
            <a:xfrm>
              <a:off x="3666122" y="465804"/>
              <a:ext cx="1490663"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400" b="0" i="0" u="none" strike="noStrike" cap="none" spc="0" normalizeH="0" baseline="0">
                  <a:ln>
                    <a:noFill/>
                  </a:ln>
                  <a:solidFill>
                    <a:prstClr val="black"/>
                  </a:solidFill>
                  <a:effectLst/>
                  <a:uLnTx/>
                  <a:uFillTx/>
                  <a:latin typeface="Source Han Sans Normal" panose="020B0400000000000000" pitchFamily="34" charset="-122"/>
                  <a:ea typeface="Source Han Sans Normal" panose="020B0400000000000000" pitchFamily="34" charset="-122"/>
                </a:defRPr>
              </a:lvl1pPr>
            </a:lstStyle>
            <a:p>
              <a:r>
                <a:rPr lang="zh-CN" altLang="en-US" dirty="0"/>
                <a:t>在线阅读</a:t>
              </a:r>
              <a:endParaRPr lang="zh-CN" altLang="en-US" dirty="0"/>
            </a:p>
          </p:txBody>
        </p:sp>
      </p:grpSp>
      <p:sp>
        <p:nvSpPr>
          <p:cNvPr id="33" name="矩形 32"/>
          <p:cNvSpPr/>
          <p:nvPr/>
        </p:nvSpPr>
        <p:spPr>
          <a:xfrm>
            <a:off x="9721296" y="5012837"/>
            <a:ext cx="2361591" cy="384849"/>
          </a:xfrm>
          <a:prstGeom prst="rect">
            <a:avLst/>
          </a:prstGeom>
        </p:spPr>
        <p:txBody>
          <a:bodyPr wrap="square">
            <a:spAutoFit/>
          </a:bodyPr>
          <a:lstStyle/>
          <a:p>
            <a:pPr lvl="0" algn="just">
              <a:lnSpc>
                <a:spcPts val="2400"/>
              </a:lnSpc>
              <a:defRPr/>
            </a:pPr>
            <a:r>
              <a:rPr lang="zh-CN" altLang="en-US" dirty="0"/>
              <a:t>登陆故宫博物院官网</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4" name="矩形 33"/>
          <p:cNvSpPr/>
          <p:nvPr/>
        </p:nvSpPr>
        <p:spPr>
          <a:xfrm>
            <a:off x="9726130" y="5355687"/>
            <a:ext cx="2211807" cy="692626"/>
          </a:xfrm>
          <a:prstGeom prst="rect">
            <a:avLst/>
          </a:prstGeom>
        </p:spPr>
        <p:txBody>
          <a:bodyPr wrap="square">
            <a:spAutoFit/>
          </a:bodyPr>
          <a:lstStyle/>
          <a:p>
            <a:pPr lvl="0" algn="just">
              <a:lnSpc>
                <a:spcPts val="2400"/>
              </a:lnSpc>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即可享受海量图书在线阅读</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nvGrpSpPr>
          <p:cNvPr id="39" name="组合 38"/>
          <p:cNvGrpSpPr/>
          <p:nvPr/>
        </p:nvGrpSpPr>
        <p:grpSpPr>
          <a:xfrm>
            <a:off x="9801004" y="2273204"/>
            <a:ext cx="2129981" cy="399331"/>
            <a:chOff x="9807956" y="2278987"/>
            <a:chExt cx="2274932" cy="536032"/>
          </a:xfrm>
          <a:solidFill>
            <a:srgbClr val="C3B39F"/>
          </a:solidFill>
        </p:grpSpPr>
        <p:sp>
          <p:nvSpPr>
            <p:cNvPr id="37" name="矩形 36"/>
            <p:cNvSpPr/>
            <p:nvPr/>
          </p:nvSpPr>
          <p:spPr>
            <a:xfrm>
              <a:off x="9888178" y="2278987"/>
              <a:ext cx="2114488" cy="5360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9807956" y="2333311"/>
              <a:ext cx="2274932" cy="42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9801004" y="2919070"/>
            <a:ext cx="2129981" cy="399331"/>
            <a:chOff x="9807956" y="2278987"/>
            <a:chExt cx="2274932" cy="536032"/>
          </a:xfrm>
          <a:solidFill>
            <a:srgbClr val="C3B39F"/>
          </a:solidFill>
        </p:grpSpPr>
        <p:sp>
          <p:nvSpPr>
            <p:cNvPr id="41" name="矩形 40"/>
            <p:cNvSpPr/>
            <p:nvPr/>
          </p:nvSpPr>
          <p:spPr>
            <a:xfrm>
              <a:off x="9888178" y="2278987"/>
              <a:ext cx="2114488" cy="5360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9807956" y="2333311"/>
              <a:ext cx="2274932" cy="42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9801004" y="3604870"/>
            <a:ext cx="2129981" cy="399331"/>
            <a:chOff x="9807956" y="2278987"/>
            <a:chExt cx="2274932" cy="536032"/>
          </a:xfrm>
          <a:solidFill>
            <a:srgbClr val="C3B39F"/>
          </a:solidFill>
        </p:grpSpPr>
        <p:sp>
          <p:nvSpPr>
            <p:cNvPr id="44" name="矩形 43"/>
            <p:cNvSpPr/>
            <p:nvPr/>
          </p:nvSpPr>
          <p:spPr>
            <a:xfrm>
              <a:off x="9888178" y="2278987"/>
              <a:ext cx="2114488" cy="5360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9807956" y="2333311"/>
              <a:ext cx="2274932" cy="42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6" name="组合 45"/>
          <p:cNvGrpSpPr/>
          <p:nvPr/>
        </p:nvGrpSpPr>
        <p:grpSpPr>
          <a:xfrm>
            <a:off x="9801004" y="4277967"/>
            <a:ext cx="2129981" cy="399331"/>
            <a:chOff x="9807956" y="2278987"/>
            <a:chExt cx="2274932" cy="536032"/>
          </a:xfrm>
          <a:solidFill>
            <a:srgbClr val="C3B39F"/>
          </a:solidFill>
        </p:grpSpPr>
        <p:sp>
          <p:nvSpPr>
            <p:cNvPr id="47" name="矩形 46"/>
            <p:cNvSpPr/>
            <p:nvPr/>
          </p:nvSpPr>
          <p:spPr>
            <a:xfrm>
              <a:off x="9888178" y="2278987"/>
              <a:ext cx="2114488" cy="5360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9807956" y="2333311"/>
              <a:ext cx="2274932" cy="4273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矩形 48"/>
          <p:cNvSpPr/>
          <p:nvPr/>
        </p:nvSpPr>
        <p:spPr>
          <a:xfrm>
            <a:off x="9912211" y="2258731"/>
            <a:ext cx="2361591" cy="384849"/>
          </a:xfrm>
          <a:prstGeom prst="rect">
            <a:avLst/>
          </a:prstGeom>
        </p:spPr>
        <p:txBody>
          <a:bodyPr wrap="square">
            <a:spAutoFit/>
          </a:bodyPr>
          <a:lstStyle/>
          <a:p>
            <a:pPr lvl="0" algn="just">
              <a:lnSpc>
                <a:spcPts val="2400"/>
              </a:lnSpc>
              <a:defRPr/>
            </a:pPr>
            <a:r>
              <a:rPr lang="zh-CN" altLang="en-US" sz="1600" dirty="0">
                <a:solidFill>
                  <a:schemeClr val="bg1"/>
                </a:solidFill>
              </a:rPr>
              <a:t>出版社：</a:t>
            </a:r>
            <a:endParaRPr kumimoji="0" lang="zh-CN" altLang="en-US" sz="16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endParaRPr>
          </a:p>
        </p:txBody>
      </p:sp>
      <p:sp>
        <p:nvSpPr>
          <p:cNvPr id="50" name="矩形 49"/>
          <p:cNvSpPr/>
          <p:nvPr/>
        </p:nvSpPr>
        <p:spPr>
          <a:xfrm>
            <a:off x="9924243" y="2910277"/>
            <a:ext cx="2361591" cy="384849"/>
          </a:xfrm>
          <a:prstGeom prst="rect">
            <a:avLst/>
          </a:prstGeom>
        </p:spPr>
        <p:txBody>
          <a:bodyPr wrap="square">
            <a:spAutoFit/>
          </a:bodyPr>
          <a:lstStyle/>
          <a:p>
            <a:pPr lvl="0" algn="just">
              <a:lnSpc>
                <a:spcPts val="2400"/>
              </a:lnSpc>
              <a:defRPr/>
            </a:pPr>
            <a:r>
              <a:rPr lang="zh-CN" altLang="en-US" sz="1600" dirty="0">
                <a:solidFill>
                  <a:schemeClr val="bg1"/>
                </a:solidFill>
              </a:rPr>
              <a:t>名   称：</a:t>
            </a:r>
            <a:endParaRPr kumimoji="0" lang="zh-CN" altLang="en-US" sz="16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endParaRPr>
          </a:p>
        </p:txBody>
      </p:sp>
      <p:sp>
        <p:nvSpPr>
          <p:cNvPr id="51" name="矩形 50"/>
          <p:cNvSpPr/>
          <p:nvPr/>
        </p:nvSpPr>
        <p:spPr>
          <a:xfrm>
            <a:off x="9924243" y="3594697"/>
            <a:ext cx="2361591" cy="384849"/>
          </a:xfrm>
          <a:prstGeom prst="rect">
            <a:avLst/>
          </a:prstGeom>
        </p:spPr>
        <p:txBody>
          <a:bodyPr wrap="square">
            <a:spAutoFit/>
          </a:bodyPr>
          <a:lstStyle/>
          <a:p>
            <a:pPr lvl="0" algn="just">
              <a:lnSpc>
                <a:spcPts val="2400"/>
              </a:lnSpc>
              <a:defRPr/>
            </a:pPr>
            <a:r>
              <a:rPr lang="zh-CN" altLang="en-US" sz="1600" dirty="0">
                <a:solidFill>
                  <a:schemeClr val="bg1"/>
                </a:solidFill>
              </a:rPr>
              <a:t>作   者：</a:t>
            </a:r>
            <a:endParaRPr kumimoji="0" lang="zh-CN" altLang="en-US" sz="16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endParaRPr>
          </a:p>
        </p:txBody>
      </p:sp>
      <p:sp>
        <p:nvSpPr>
          <p:cNvPr id="52" name="矩形 51"/>
          <p:cNvSpPr/>
          <p:nvPr/>
        </p:nvSpPr>
        <p:spPr>
          <a:xfrm>
            <a:off x="9791893" y="4269151"/>
            <a:ext cx="2361591" cy="384849"/>
          </a:xfrm>
          <a:prstGeom prst="rect">
            <a:avLst/>
          </a:prstGeom>
        </p:spPr>
        <p:txBody>
          <a:bodyPr wrap="square">
            <a:spAutoFit/>
          </a:bodyPr>
          <a:lstStyle/>
          <a:p>
            <a:pPr lvl="0" algn="just">
              <a:lnSpc>
                <a:spcPts val="2400"/>
              </a:lnSpc>
              <a:defRPr/>
            </a:pPr>
            <a:r>
              <a:rPr lang="zh-CN" altLang="en-US" sz="1600" dirty="0">
                <a:solidFill>
                  <a:schemeClr val="bg1"/>
                </a:solidFill>
              </a:rPr>
              <a:t>出版时间：</a:t>
            </a:r>
            <a:endParaRPr kumimoji="0" lang="zh-CN" altLang="en-US" sz="1600" b="0" i="0" u="none" strike="noStrike" kern="1200" cap="none" spc="0" normalizeH="0" baseline="0" noProof="0" dirty="0">
              <a:ln>
                <a:noFill/>
              </a:ln>
              <a:solidFill>
                <a:schemeClr val="bg1"/>
              </a:solidFill>
              <a:effectLst/>
              <a:uLnTx/>
              <a:uFillTx/>
              <a:latin typeface="等线" panose="02010600030101010101" charset="-122"/>
              <a:ea typeface="等线" panose="0201060003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600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8" name="矩形 7"/>
          <p:cNvSpPr/>
          <p:nvPr/>
        </p:nvSpPr>
        <p:spPr>
          <a:xfrm>
            <a:off x="2497455" y="1905602"/>
            <a:ext cx="9083040" cy="3844957"/>
          </a:xfrm>
          <a:prstGeom prst="rect">
            <a:avLst/>
          </a:prstGeom>
          <a:blipFill dpi="0" rotWithShape="1">
            <a:blip r:embed="rId1"/>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9" name="组合 8"/>
          <p:cNvGrpSpPr/>
          <p:nvPr/>
        </p:nvGrpSpPr>
        <p:grpSpPr>
          <a:xfrm>
            <a:off x="4279379" y="682588"/>
            <a:ext cx="3538899" cy="473240"/>
            <a:chOff x="4267804" y="750941"/>
            <a:chExt cx="3538899" cy="47324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11" name="文本框 10"/>
            <p:cNvSpPr txBox="1"/>
            <p:nvPr/>
          </p:nvSpPr>
          <p:spPr>
            <a:xfrm>
              <a:off x="4592794" y="762516"/>
              <a:ext cx="2959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故宫学院之要闻记载</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703" y="750941"/>
              <a:ext cx="312000" cy="468000"/>
            </a:xfrm>
            <a:prstGeom prst="rect">
              <a:avLst/>
            </a:prstGeom>
          </p:spPr>
        </p:pic>
      </p:grpSp>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705" y="1276350"/>
            <a:ext cx="2962275" cy="4781550"/>
          </a:xfrm>
          <a:prstGeom prst="rect">
            <a:avLst/>
          </a:prstGeom>
        </p:spPr>
      </p:pic>
      <p:grpSp>
        <p:nvGrpSpPr>
          <p:cNvPr id="14" name="组合 13"/>
          <p:cNvGrpSpPr/>
          <p:nvPr/>
        </p:nvGrpSpPr>
        <p:grpSpPr>
          <a:xfrm>
            <a:off x="3980006" y="1905602"/>
            <a:ext cx="1563544" cy="3844957"/>
            <a:chOff x="3793573" y="1905602"/>
            <a:chExt cx="1563544" cy="3844957"/>
          </a:xfrm>
        </p:grpSpPr>
        <p:sp>
          <p:nvSpPr>
            <p:cNvPr id="15" name="文本框 14"/>
            <p:cNvSpPr txBox="1"/>
            <p:nvPr/>
          </p:nvSpPr>
          <p:spPr>
            <a:xfrm>
              <a:off x="3793573" y="3513792"/>
              <a:ext cx="1563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2017</a:t>
              </a:r>
              <a:endParaRPr kumimoji="0" lang="zh-CN" altLang="en-US" sz="3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cxnSp>
          <p:nvCxnSpPr>
            <p:cNvPr id="16" name="直接连接符 15"/>
            <p:cNvCxnSpPr/>
            <p:nvPr/>
          </p:nvCxnSpPr>
          <p:spPr>
            <a:xfrm>
              <a:off x="4423949" y="1905602"/>
              <a:ext cx="0" cy="612000"/>
            </a:xfrm>
            <a:prstGeom prst="line">
              <a:avLst/>
            </a:prstGeom>
            <a:ln>
              <a:solidFill>
                <a:srgbClr val="CEAB7B"/>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424843" y="3028138"/>
              <a:ext cx="0" cy="468000"/>
            </a:xfrm>
            <a:prstGeom prst="line">
              <a:avLst/>
            </a:prstGeom>
            <a:ln cap="rnd">
              <a:solidFill>
                <a:srgbClr val="CEAB7B"/>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423949" y="4147284"/>
              <a:ext cx="0" cy="468000"/>
            </a:xfrm>
            <a:prstGeom prst="line">
              <a:avLst/>
            </a:prstGeom>
            <a:ln cap="rnd">
              <a:solidFill>
                <a:srgbClr val="CEAB7B"/>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423949" y="5138559"/>
              <a:ext cx="0" cy="612000"/>
            </a:xfrm>
            <a:prstGeom prst="line">
              <a:avLst/>
            </a:prstGeom>
            <a:ln>
              <a:solidFill>
                <a:srgbClr val="CEAB7B"/>
              </a:solidFill>
            </a:ln>
          </p:spPr>
          <p:style>
            <a:lnRef idx="1">
              <a:schemeClr val="accent1"/>
            </a:lnRef>
            <a:fillRef idx="0">
              <a:schemeClr val="accent1"/>
            </a:fillRef>
            <a:effectRef idx="0">
              <a:schemeClr val="accent1"/>
            </a:effectRef>
            <a:fontRef idx="minor">
              <a:schemeClr val="tx1"/>
            </a:fontRef>
          </p:style>
        </p:cxnSp>
        <p:sp>
          <p:nvSpPr>
            <p:cNvPr id="20" name="Freeform 5"/>
            <p:cNvSpPr/>
            <p:nvPr/>
          </p:nvSpPr>
          <p:spPr bwMode="auto">
            <a:xfrm>
              <a:off x="4320834" y="2662189"/>
              <a:ext cx="206229" cy="117411"/>
            </a:xfrm>
            <a:custGeom>
              <a:avLst/>
              <a:gdLst>
                <a:gd name="T0" fmla="*/ 1604 w 2952"/>
                <a:gd name="T1" fmla="*/ 71 h 1675"/>
                <a:gd name="T2" fmla="*/ 2882 w 2952"/>
                <a:gd name="T3" fmla="*/ 1348 h 1675"/>
                <a:gd name="T4" fmla="*/ 2882 w 2952"/>
                <a:gd name="T5" fmla="*/ 1604 h 1675"/>
                <a:gd name="T6" fmla="*/ 2626 w 2952"/>
                <a:gd name="T7" fmla="*/ 1604 h 1675"/>
                <a:gd name="T8" fmla="*/ 1476 w 2952"/>
                <a:gd name="T9" fmla="*/ 454 h 1675"/>
                <a:gd name="T10" fmla="*/ 327 w 2952"/>
                <a:gd name="T11" fmla="*/ 1604 h 1675"/>
                <a:gd name="T12" fmla="*/ 71 w 2952"/>
                <a:gd name="T13" fmla="*/ 1604 h 1675"/>
                <a:gd name="T14" fmla="*/ 71 w 2952"/>
                <a:gd name="T15" fmla="*/ 1348 h 1675"/>
                <a:gd name="T16" fmla="*/ 1348 w 2952"/>
                <a:gd name="T17" fmla="*/ 71 h 1675"/>
                <a:gd name="T18" fmla="*/ 1604 w 2952"/>
                <a:gd name="T19" fmla="*/ 71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2" h="1675">
                  <a:moveTo>
                    <a:pt x="1604" y="71"/>
                  </a:moveTo>
                  <a:cubicBezTo>
                    <a:pt x="2882" y="1348"/>
                    <a:pt x="2882" y="1348"/>
                    <a:pt x="2882" y="1348"/>
                  </a:cubicBezTo>
                  <a:cubicBezTo>
                    <a:pt x="2952" y="1419"/>
                    <a:pt x="2952" y="1533"/>
                    <a:pt x="2882" y="1604"/>
                  </a:cubicBezTo>
                  <a:cubicBezTo>
                    <a:pt x="2811" y="1674"/>
                    <a:pt x="2697" y="1675"/>
                    <a:pt x="2626" y="1604"/>
                  </a:cubicBezTo>
                  <a:cubicBezTo>
                    <a:pt x="1476" y="454"/>
                    <a:pt x="1476" y="454"/>
                    <a:pt x="1476" y="454"/>
                  </a:cubicBezTo>
                  <a:cubicBezTo>
                    <a:pt x="327" y="1604"/>
                    <a:pt x="327" y="1604"/>
                    <a:pt x="327" y="1604"/>
                  </a:cubicBezTo>
                  <a:cubicBezTo>
                    <a:pt x="256" y="1674"/>
                    <a:pt x="142" y="1675"/>
                    <a:pt x="71" y="1604"/>
                  </a:cubicBezTo>
                  <a:cubicBezTo>
                    <a:pt x="0" y="1533"/>
                    <a:pt x="0" y="1419"/>
                    <a:pt x="71" y="1348"/>
                  </a:cubicBezTo>
                  <a:cubicBezTo>
                    <a:pt x="1348" y="71"/>
                    <a:pt x="1348" y="71"/>
                    <a:pt x="1348" y="71"/>
                  </a:cubicBezTo>
                  <a:cubicBezTo>
                    <a:pt x="1419" y="0"/>
                    <a:pt x="1533" y="0"/>
                    <a:pt x="1604" y="71"/>
                  </a:cubicBez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 name="Freeform 5"/>
            <p:cNvSpPr/>
            <p:nvPr/>
          </p:nvSpPr>
          <p:spPr bwMode="auto">
            <a:xfrm rot="10800000">
              <a:off x="4320834" y="4851191"/>
              <a:ext cx="206229" cy="117411"/>
            </a:xfrm>
            <a:custGeom>
              <a:avLst/>
              <a:gdLst>
                <a:gd name="T0" fmla="*/ 1604 w 2952"/>
                <a:gd name="T1" fmla="*/ 71 h 1675"/>
                <a:gd name="T2" fmla="*/ 2882 w 2952"/>
                <a:gd name="T3" fmla="*/ 1348 h 1675"/>
                <a:gd name="T4" fmla="*/ 2882 w 2952"/>
                <a:gd name="T5" fmla="*/ 1604 h 1675"/>
                <a:gd name="T6" fmla="*/ 2626 w 2952"/>
                <a:gd name="T7" fmla="*/ 1604 h 1675"/>
                <a:gd name="T8" fmla="*/ 1476 w 2952"/>
                <a:gd name="T9" fmla="*/ 454 h 1675"/>
                <a:gd name="T10" fmla="*/ 327 w 2952"/>
                <a:gd name="T11" fmla="*/ 1604 h 1675"/>
                <a:gd name="T12" fmla="*/ 71 w 2952"/>
                <a:gd name="T13" fmla="*/ 1604 h 1675"/>
                <a:gd name="T14" fmla="*/ 71 w 2952"/>
                <a:gd name="T15" fmla="*/ 1348 h 1675"/>
                <a:gd name="T16" fmla="*/ 1348 w 2952"/>
                <a:gd name="T17" fmla="*/ 71 h 1675"/>
                <a:gd name="T18" fmla="*/ 1604 w 2952"/>
                <a:gd name="T19" fmla="*/ 71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52" h="1675">
                  <a:moveTo>
                    <a:pt x="1604" y="71"/>
                  </a:moveTo>
                  <a:cubicBezTo>
                    <a:pt x="2882" y="1348"/>
                    <a:pt x="2882" y="1348"/>
                    <a:pt x="2882" y="1348"/>
                  </a:cubicBezTo>
                  <a:cubicBezTo>
                    <a:pt x="2952" y="1419"/>
                    <a:pt x="2952" y="1533"/>
                    <a:pt x="2882" y="1604"/>
                  </a:cubicBezTo>
                  <a:cubicBezTo>
                    <a:pt x="2811" y="1674"/>
                    <a:pt x="2697" y="1675"/>
                    <a:pt x="2626" y="1604"/>
                  </a:cubicBezTo>
                  <a:cubicBezTo>
                    <a:pt x="1476" y="454"/>
                    <a:pt x="1476" y="454"/>
                    <a:pt x="1476" y="454"/>
                  </a:cubicBezTo>
                  <a:cubicBezTo>
                    <a:pt x="327" y="1604"/>
                    <a:pt x="327" y="1604"/>
                    <a:pt x="327" y="1604"/>
                  </a:cubicBezTo>
                  <a:cubicBezTo>
                    <a:pt x="256" y="1674"/>
                    <a:pt x="142" y="1675"/>
                    <a:pt x="71" y="1604"/>
                  </a:cubicBezTo>
                  <a:cubicBezTo>
                    <a:pt x="0" y="1533"/>
                    <a:pt x="0" y="1419"/>
                    <a:pt x="71" y="1348"/>
                  </a:cubicBezTo>
                  <a:cubicBezTo>
                    <a:pt x="1348" y="71"/>
                    <a:pt x="1348" y="71"/>
                    <a:pt x="1348" y="71"/>
                  </a:cubicBezTo>
                  <a:cubicBezTo>
                    <a:pt x="1419" y="0"/>
                    <a:pt x="1533" y="0"/>
                    <a:pt x="1604" y="71"/>
                  </a:cubicBezTo>
                  <a:close/>
                </a:path>
              </a:pathLst>
            </a:custGeom>
            <a:solidFill>
              <a:schemeClr val="bg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2" name="矩形 21"/>
          <p:cNvSpPr/>
          <p:nvPr/>
        </p:nvSpPr>
        <p:spPr>
          <a:xfrm>
            <a:off x="5371762" y="2297351"/>
            <a:ext cx="5652685" cy="3147208"/>
          </a:xfrm>
          <a:prstGeom prst="rect">
            <a:avLst/>
          </a:prstGeom>
        </p:spPr>
        <p:txBody>
          <a:bodyPr wrap="square">
            <a:spAutoFit/>
          </a:bodyPr>
          <a:lstStyle/>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10</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日，故宫讲坛第</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75</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讲由故宫博物院研究馆员丁孟作题为“青铜回响</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中国青铜器鉴赏”的专题讲座。</a:t>
            </a:r>
            <a:endPar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just" defTabSz="914400" rtl="0" eaLnBrk="1" fontAlgn="auto" latinLnBrk="0" hangingPunct="1">
              <a:lnSpc>
                <a:spcPts val="24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just" defTabSz="914400" rtl="0" eaLnBrk="1" fontAlgn="auto" latinLnBrk="0" hangingPunct="1">
              <a:lnSpc>
                <a:spcPts val="24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15</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日，故宫学院院务委员会第三次会议在故宫博物院建福宫敬胜斋召开。院务委员会委员及工作委员相关成员共</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41</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人出席会议。故宫博物院副院长、故宫学院院长宋纪蓉作了故宫学院</a:t>
            </a:r>
            <a:r>
              <a:rPr kumimoji="0" lang="en-US" altLang="zh-CN"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2015</a:t>
            </a:r>
            <a:r>
              <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年度工作报告，雅昌文化集团董事长、故宫学院副院长万捷、东城区委书记、故宫学院院务委员会主任张家明和故宫博物院院长、院务委员会主任单霁翔分别发表重要讲话。故宫博物院副院长娄玮主持会议。</a:t>
            </a:r>
            <a:endParaRPr kumimoji="0" lang="zh-CN" altLang="en-US" sz="16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8287" b="18287"/>
          <a:stretch>
            <a:fillRect/>
          </a:stretch>
        </p:blipFill>
        <p:spPr>
          <a:xfrm>
            <a:off x="0" y="0"/>
            <a:ext cx="12192000" cy="6858000"/>
          </a:xfrm>
          <a:prstGeom prst="rect">
            <a:avLst/>
          </a:prstGeom>
        </p:spPr>
      </p:pic>
      <p:sp>
        <p:nvSpPr>
          <p:cNvPr id="28" name="任意多边形: 形状 27"/>
          <p:cNvSpPr/>
          <p:nvPr/>
        </p:nvSpPr>
        <p:spPr>
          <a:xfrm>
            <a:off x="3698756" y="683567"/>
            <a:ext cx="2727797" cy="469843"/>
          </a:xfrm>
          <a:custGeom>
            <a:avLst/>
            <a:gdLst>
              <a:gd name="connsiteX0" fmla="*/ 59055 w 1602105"/>
              <a:gd name="connsiteY0" fmla="*/ 0 h 428625"/>
              <a:gd name="connsiteX1" fmla="*/ 1543049 w 1602105"/>
              <a:gd name="connsiteY1" fmla="*/ 0 h 428625"/>
              <a:gd name="connsiteX2" fmla="*/ 1543049 w 1602105"/>
              <a:gd name="connsiteY2" fmla="*/ 58103 h 428625"/>
              <a:gd name="connsiteX3" fmla="*/ 1602104 w 1602105"/>
              <a:gd name="connsiteY3" fmla="*/ 58103 h 428625"/>
              <a:gd name="connsiteX4" fmla="*/ 1602104 w 1602105"/>
              <a:gd name="connsiteY4" fmla="*/ 0 h 428625"/>
              <a:gd name="connsiteX5" fmla="*/ 1602105 w 1602105"/>
              <a:gd name="connsiteY5" fmla="*/ 0 h 428625"/>
              <a:gd name="connsiteX6" fmla="*/ 1602105 w 1602105"/>
              <a:gd name="connsiteY6" fmla="*/ 370521 h 428625"/>
              <a:gd name="connsiteX7" fmla="*/ 1543050 w 1602105"/>
              <a:gd name="connsiteY7" fmla="*/ 370521 h 428625"/>
              <a:gd name="connsiteX8" fmla="*/ 1543050 w 1602105"/>
              <a:gd name="connsiteY8" fmla="*/ 428624 h 428625"/>
              <a:gd name="connsiteX9" fmla="*/ 1602105 w 1602105"/>
              <a:gd name="connsiteY9" fmla="*/ 428624 h 428625"/>
              <a:gd name="connsiteX10" fmla="*/ 1602105 w 1602105"/>
              <a:gd name="connsiteY10" fmla="*/ 428625 h 428625"/>
              <a:gd name="connsiteX11" fmla="*/ 59054 w 1602105"/>
              <a:gd name="connsiteY11" fmla="*/ 428625 h 428625"/>
              <a:gd name="connsiteX12" fmla="*/ 59054 w 1602105"/>
              <a:gd name="connsiteY12" fmla="*/ 370522 h 428625"/>
              <a:gd name="connsiteX13" fmla="*/ 0 w 1602105"/>
              <a:gd name="connsiteY13" fmla="*/ 370522 h 428625"/>
              <a:gd name="connsiteX14" fmla="*/ 0 w 1602105"/>
              <a:gd name="connsiteY14" fmla="*/ 58103 h 428625"/>
              <a:gd name="connsiteX15" fmla="*/ 59055 w 1602105"/>
              <a:gd name="connsiteY15" fmla="*/ 5810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105" h="428625">
                <a:moveTo>
                  <a:pt x="59055" y="0"/>
                </a:moveTo>
                <a:lnTo>
                  <a:pt x="1543049" y="0"/>
                </a:lnTo>
                <a:lnTo>
                  <a:pt x="1543049" y="58103"/>
                </a:lnTo>
                <a:lnTo>
                  <a:pt x="1602104" y="58103"/>
                </a:lnTo>
                <a:lnTo>
                  <a:pt x="1602104" y="0"/>
                </a:lnTo>
                <a:lnTo>
                  <a:pt x="1602105" y="0"/>
                </a:lnTo>
                <a:lnTo>
                  <a:pt x="1602105" y="370521"/>
                </a:lnTo>
                <a:lnTo>
                  <a:pt x="1543050" y="370521"/>
                </a:lnTo>
                <a:lnTo>
                  <a:pt x="1543050" y="428624"/>
                </a:lnTo>
                <a:lnTo>
                  <a:pt x="1602105" y="428624"/>
                </a:lnTo>
                <a:lnTo>
                  <a:pt x="1602105" y="428625"/>
                </a:lnTo>
                <a:lnTo>
                  <a:pt x="59054" y="428625"/>
                </a:lnTo>
                <a:lnTo>
                  <a:pt x="59054" y="370522"/>
                </a:lnTo>
                <a:lnTo>
                  <a:pt x="0" y="370522"/>
                </a:lnTo>
                <a:lnTo>
                  <a:pt x="0" y="58103"/>
                </a:lnTo>
                <a:lnTo>
                  <a:pt x="59055" y="58103"/>
                </a:lnTo>
                <a:close/>
              </a:path>
            </a:pathLst>
          </a:custGeom>
          <a:solidFill>
            <a:srgbClr val="668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8" name="任意多边形: 形状 37"/>
          <p:cNvSpPr/>
          <p:nvPr/>
        </p:nvSpPr>
        <p:spPr>
          <a:xfrm>
            <a:off x="6743946" y="673407"/>
            <a:ext cx="4606724" cy="468000"/>
          </a:xfrm>
          <a:custGeom>
            <a:avLst/>
            <a:gdLst>
              <a:gd name="connsiteX0" fmla="*/ 59055 w 1602105"/>
              <a:gd name="connsiteY0" fmla="*/ 0 h 428625"/>
              <a:gd name="connsiteX1" fmla="*/ 1548129 w 1602105"/>
              <a:gd name="connsiteY1" fmla="*/ 0 h 428625"/>
              <a:gd name="connsiteX2" fmla="*/ 1548129 w 1602105"/>
              <a:gd name="connsiteY2" fmla="*/ 58103 h 428625"/>
              <a:gd name="connsiteX3" fmla="*/ 1602105 w 1602105"/>
              <a:gd name="connsiteY3" fmla="*/ 58103 h 428625"/>
              <a:gd name="connsiteX4" fmla="*/ 1602105 w 1602105"/>
              <a:gd name="connsiteY4" fmla="*/ 373061 h 428625"/>
              <a:gd name="connsiteX5" fmla="*/ 1545590 w 1602105"/>
              <a:gd name="connsiteY5" fmla="*/ 373061 h 428625"/>
              <a:gd name="connsiteX6" fmla="*/ 1545590 w 1602105"/>
              <a:gd name="connsiteY6" fmla="*/ 428625 h 428625"/>
              <a:gd name="connsiteX7" fmla="*/ 59054 w 1602105"/>
              <a:gd name="connsiteY7" fmla="*/ 428625 h 428625"/>
              <a:gd name="connsiteX8" fmla="*/ 59054 w 1602105"/>
              <a:gd name="connsiteY8" fmla="*/ 370522 h 428625"/>
              <a:gd name="connsiteX9" fmla="*/ 0 w 1602105"/>
              <a:gd name="connsiteY9" fmla="*/ 370522 h 428625"/>
              <a:gd name="connsiteX10" fmla="*/ 0 w 1602105"/>
              <a:gd name="connsiteY10" fmla="*/ 58103 h 428625"/>
              <a:gd name="connsiteX11" fmla="*/ 59055 w 1602105"/>
              <a:gd name="connsiteY11" fmla="*/ 5810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2105" h="428625">
                <a:moveTo>
                  <a:pt x="59055" y="0"/>
                </a:moveTo>
                <a:lnTo>
                  <a:pt x="1548129" y="0"/>
                </a:lnTo>
                <a:lnTo>
                  <a:pt x="1548129" y="58103"/>
                </a:lnTo>
                <a:lnTo>
                  <a:pt x="1602105" y="58103"/>
                </a:lnTo>
                <a:lnTo>
                  <a:pt x="1602105" y="373061"/>
                </a:lnTo>
                <a:lnTo>
                  <a:pt x="1545590" y="373061"/>
                </a:lnTo>
                <a:lnTo>
                  <a:pt x="1545590" y="428625"/>
                </a:lnTo>
                <a:lnTo>
                  <a:pt x="59054" y="428625"/>
                </a:lnTo>
                <a:lnTo>
                  <a:pt x="59054" y="370522"/>
                </a:lnTo>
                <a:lnTo>
                  <a:pt x="0" y="370522"/>
                </a:lnTo>
                <a:lnTo>
                  <a:pt x="0" y="58103"/>
                </a:lnTo>
                <a:lnTo>
                  <a:pt x="59055" y="58103"/>
                </a:lnTo>
                <a:close/>
              </a:path>
            </a:pathLst>
          </a:custGeom>
          <a:noFill/>
          <a:ln>
            <a:solidFill>
              <a:srgbClr val="668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40" name="图片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1088" y="4732899"/>
            <a:ext cx="1981200" cy="1952625"/>
          </a:xfrm>
          <a:prstGeom prst="rect">
            <a:avLst/>
          </a:prstGeom>
        </p:spPr>
      </p:pic>
      <p:grpSp>
        <p:nvGrpSpPr>
          <p:cNvPr id="44" name="组合 43"/>
          <p:cNvGrpSpPr/>
          <p:nvPr/>
        </p:nvGrpSpPr>
        <p:grpSpPr>
          <a:xfrm>
            <a:off x="741821" y="673407"/>
            <a:ext cx="1979119" cy="471825"/>
            <a:chOff x="8457248" y="1911898"/>
            <a:chExt cx="1979119" cy="471825"/>
          </a:xfrm>
        </p:grpSpPr>
        <p:pic>
          <p:nvPicPr>
            <p:cNvPr id="41" name="图片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248" y="1912429"/>
              <a:ext cx="312000" cy="468000"/>
            </a:xfrm>
            <a:prstGeom prst="rect">
              <a:avLst/>
            </a:prstGeom>
          </p:spPr>
        </p:pic>
        <p:sp>
          <p:nvSpPr>
            <p:cNvPr id="42" name="文本框 41"/>
            <p:cNvSpPr txBox="1"/>
            <p:nvPr/>
          </p:nvSpPr>
          <p:spPr>
            <a:xfrm>
              <a:off x="8753935" y="1922058"/>
              <a:ext cx="1436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开放公告</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43" name="图片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4367" y="1911898"/>
              <a:ext cx="312000" cy="468000"/>
            </a:xfrm>
            <a:prstGeom prst="rect">
              <a:avLst/>
            </a:prstGeom>
          </p:spPr>
        </p:pic>
      </p:grpSp>
      <p:sp>
        <p:nvSpPr>
          <p:cNvPr id="45" name="文本框 44"/>
          <p:cNvSpPr txBox="1"/>
          <p:nvPr/>
        </p:nvSpPr>
        <p:spPr>
          <a:xfrm>
            <a:off x="3909918" y="691745"/>
            <a:ext cx="23594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大门票优惠政策</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46" name="文本框 45"/>
          <p:cNvSpPr txBox="1"/>
          <p:nvPr/>
        </p:nvSpPr>
        <p:spPr>
          <a:xfrm>
            <a:off x="7002824" y="691745"/>
            <a:ext cx="4158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钟表馆、珍宝馆票价优惠政策</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47" name="矩形 46"/>
          <p:cNvSpPr/>
          <p:nvPr/>
        </p:nvSpPr>
        <p:spPr>
          <a:xfrm>
            <a:off x="662610" y="1661003"/>
            <a:ext cx="11049965" cy="4404347"/>
          </a:xfrm>
          <a:prstGeom prst="rect">
            <a:avLst/>
          </a:prstGeom>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大、中、小学学生（不含成人教育、研究生），可凭学生证，每张</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20</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元</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人。</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2. 60</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岁以上（含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60</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岁）老年人凭有效证件，门票半价优惠。</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持有本市城乡居民最低生活保障金领取证的人员（凭有效证件），门票半价优惠。</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4.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离休干部凭离休证，免费参观。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5. 1.2</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米以下儿童免票参观。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残疾人凭残疾人证件，免费参观。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7.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随团导游凭本人导游证，免费参观。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8.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三八”妇女节，女性观众享受门票半价优惠。</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9.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六一”儿童节，</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14</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周岁以下儿童（含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14</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4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10.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八一”建军节，现役军人凭有效证件，免费参观。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cxnSp>
        <p:nvCxnSpPr>
          <p:cNvPr id="48" name="直接连接符 47"/>
          <p:cNvCxnSpPr/>
          <p:nvPr/>
        </p:nvCxnSpPr>
        <p:spPr>
          <a:xfrm>
            <a:off x="662610" y="1470261"/>
            <a:ext cx="10728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文本框 48"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SpPr txBox="1"/>
          <p:nvPr/>
        </p:nvSpPr>
        <p:spPr>
          <a:xfrm>
            <a:off x="10242674" y="4805777"/>
            <a:ext cx="1391727" cy="156966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叶根友唐楷简" panose="02010601030101010101" pitchFamily="2" charset="-122"/>
                <a:ea typeface="叶根友唐楷简" panose="02010601030101010101" pitchFamily="2" charset="-122"/>
                <a:cs typeface="+mn-cs"/>
              </a:rPr>
              <a:t>壹</a:t>
            </a:r>
            <a:endParaRPr kumimoji="0" lang="zh-CN" alt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叶根友唐楷简" panose="02010601030101010101" pitchFamily="2" charset="-122"/>
              <a:ea typeface="叶根友唐楷简" panose="02010601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t="17986" b="17986"/>
          <a:stretch>
            <a:fillRect/>
          </a:stretch>
        </p:blipFill>
        <p:spPr>
          <a:xfrm>
            <a:off x="0" y="0"/>
            <a:ext cx="12192000" cy="6858000"/>
          </a:xfrm>
          <a:prstGeom prst="rect">
            <a:avLst/>
          </a:prstGeom>
        </p:spPr>
      </p:pic>
      <p:sp>
        <p:nvSpPr>
          <p:cNvPr id="16" name="矩形 15"/>
          <p:cNvSpPr/>
          <p:nvPr/>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任意多边形: 形状 3"/>
          <p:cNvSpPr/>
          <p:nvPr/>
        </p:nvSpPr>
        <p:spPr>
          <a:xfrm>
            <a:off x="3698756" y="683567"/>
            <a:ext cx="2727797" cy="469843"/>
          </a:xfrm>
          <a:custGeom>
            <a:avLst/>
            <a:gdLst>
              <a:gd name="connsiteX0" fmla="*/ 59055 w 1602105"/>
              <a:gd name="connsiteY0" fmla="*/ 0 h 428625"/>
              <a:gd name="connsiteX1" fmla="*/ 1543049 w 1602105"/>
              <a:gd name="connsiteY1" fmla="*/ 0 h 428625"/>
              <a:gd name="connsiteX2" fmla="*/ 1543049 w 1602105"/>
              <a:gd name="connsiteY2" fmla="*/ 58103 h 428625"/>
              <a:gd name="connsiteX3" fmla="*/ 1602104 w 1602105"/>
              <a:gd name="connsiteY3" fmla="*/ 58103 h 428625"/>
              <a:gd name="connsiteX4" fmla="*/ 1602104 w 1602105"/>
              <a:gd name="connsiteY4" fmla="*/ 0 h 428625"/>
              <a:gd name="connsiteX5" fmla="*/ 1602105 w 1602105"/>
              <a:gd name="connsiteY5" fmla="*/ 0 h 428625"/>
              <a:gd name="connsiteX6" fmla="*/ 1602105 w 1602105"/>
              <a:gd name="connsiteY6" fmla="*/ 370521 h 428625"/>
              <a:gd name="connsiteX7" fmla="*/ 1543050 w 1602105"/>
              <a:gd name="connsiteY7" fmla="*/ 370521 h 428625"/>
              <a:gd name="connsiteX8" fmla="*/ 1543050 w 1602105"/>
              <a:gd name="connsiteY8" fmla="*/ 428624 h 428625"/>
              <a:gd name="connsiteX9" fmla="*/ 1602105 w 1602105"/>
              <a:gd name="connsiteY9" fmla="*/ 428624 h 428625"/>
              <a:gd name="connsiteX10" fmla="*/ 1602105 w 1602105"/>
              <a:gd name="connsiteY10" fmla="*/ 428625 h 428625"/>
              <a:gd name="connsiteX11" fmla="*/ 59054 w 1602105"/>
              <a:gd name="connsiteY11" fmla="*/ 428625 h 428625"/>
              <a:gd name="connsiteX12" fmla="*/ 59054 w 1602105"/>
              <a:gd name="connsiteY12" fmla="*/ 370522 h 428625"/>
              <a:gd name="connsiteX13" fmla="*/ 0 w 1602105"/>
              <a:gd name="connsiteY13" fmla="*/ 370522 h 428625"/>
              <a:gd name="connsiteX14" fmla="*/ 0 w 1602105"/>
              <a:gd name="connsiteY14" fmla="*/ 58103 h 428625"/>
              <a:gd name="connsiteX15" fmla="*/ 59055 w 1602105"/>
              <a:gd name="connsiteY15" fmla="*/ 5810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02105" h="428625">
                <a:moveTo>
                  <a:pt x="59055" y="0"/>
                </a:moveTo>
                <a:lnTo>
                  <a:pt x="1543049" y="0"/>
                </a:lnTo>
                <a:lnTo>
                  <a:pt x="1543049" y="58103"/>
                </a:lnTo>
                <a:lnTo>
                  <a:pt x="1602104" y="58103"/>
                </a:lnTo>
                <a:lnTo>
                  <a:pt x="1602104" y="0"/>
                </a:lnTo>
                <a:lnTo>
                  <a:pt x="1602105" y="0"/>
                </a:lnTo>
                <a:lnTo>
                  <a:pt x="1602105" y="370521"/>
                </a:lnTo>
                <a:lnTo>
                  <a:pt x="1543050" y="370521"/>
                </a:lnTo>
                <a:lnTo>
                  <a:pt x="1543050" y="428624"/>
                </a:lnTo>
                <a:lnTo>
                  <a:pt x="1602105" y="428624"/>
                </a:lnTo>
                <a:lnTo>
                  <a:pt x="1602105" y="428625"/>
                </a:lnTo>
                <a:lnTo>
                  <a:pt x="59054" y="428625"/>
                </a:lnTo>
                <a:lnTo>
                  <a:pt x="59054" y="370522"/>
                </a:lnTo>
                <a:lnTo>
                  <a:pt x="0" y="370522"/>
                </a:lnTo>
                <a:lnTo>
                  <a:pt x="0" y="58103"/>
                </a:lnTo>
                <a:lnTo>
                  <a:pt x="59055" y="58103"/>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任意多边形: 形状 4"/>
          <p:cNvSpPr/>
          <p:nvPr/>
        </p:nvSpPr>
        <p:spPr>
          <a:xfrm>
            <a:off x="6743946" y="673407"/>
            <a:ext cx="4606724" cy="468000"/>
          </a:xfrm>
          <a:custGeom>
            <a:avLst/>
            <a:gdLst>
              <a:gd name="connsiteX0" fmla="*/ 59055 w 1602105"/>
              <a:gd name="connsiteY0" fmla="*/ 0 h 428625"/>
              <a:gd name="connsiteX1" fmla="*/ 1548129 w 1602105"/>
              <a:gd name="connsiteY1" fmla="*/ 0 h 428625"/>
              <a:gd name="connsiteX2" fmla="*/ 1548129 w 1602105"/>
              <a:gd name="connsiteY2" fmla="*/ 58103 h 428625"/>
              <a:gd name="connsiteX3" fmla="*/ 1602105 w 1602105"/>
              <a:gd name="connsiteY3" fmla="*/ 58103 h 428625"/>
              <a:gd name="connsiteX4" fmla="*/ 1602105 w 1602105"/>
              <a:gd name="connsiteY4" fmla="*/ 373061 h 428625"/>
              <a:gd name="connsiteX5" fmla="*/ 1545590 w 1602105"/>
              <a:gd name="connsiteY5" fmla="*/ 373061 h 428625"/>
              <a:gd name="connsiteX6" fmla="*/ 1545590 w 1602105"/>
              <a:gd name="connsiteY6" fmla="*/ 428625 h 428625"/>
              <a:gd name="connsiteX7" fmla="*/ 59054 w 1602105"/>
              <a:gd name="connsiteY7" fmla="*/ 428625 h 428625"/>
              <a:gd name="connsiteX8" fmla="*/ 59054 w 1602105"/>
              <a:gd name="connsiteY8" fmla="*/ 370522 h 428625"/>
              <a:gd name="connsiteX9" fmla="*/ 0 w 1602105"/>
              <a:gd name="connsiteY9" fmla="*/ 370522 h 428625"/>
              <a:gd name="connsiteX10" fmla="*/ 0 w 1602105"/>
              <a:gd name="connsiteY10" fmla="*/ 58103 h 428625"/>
              <a:gd name="connsiteX11" fmla="*/ 59055 w 1602105"/>
              <a:gd name="connsiteY11" fmla="*/ 5810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2105" h="428625">
                <a:moveTo>
                  <a:pt x="59055" y="0"/>
                </a:moveTo>
                <a:lnTo>
                  <a:pt x="1548129" y="0"/>
                </a:lnTo>
                <a:lnTo>
                  <a:pt x="1548129" y="58103"/>
                </a:lnTo>
                <a:lnTo>
                  <a:pt x="1602105" y="58103"/>
                </a:lnTo>
                <a:lnTo>
                  <a:pt x="1602105" y="373061"/>
                </a:lnTo>
                <a:lnTo>
                  <a:pt x="1545590" y="373061"/>
                </a:lnTo>
                <a:lnTo>
                  <a:pt x="1545590" y="428625"/>
                </a:lnTo>
                <a:lnTo>
                  <a:pt x="59054" y="428625"/>
                </a:lnTo>
                <a:lnTo>
                  <a:pt x="59054" y="370522"/>
                </a:lnTo>
                <a:lnTo>
                  <a:pt x="0" y="370522"/>
                </a:lnTo>
                <a:lnTo>
                  <a:pt x="0" y="58103"/>
                </a:lnTo>
                <a:lnTo>
                  <a:pt x="59055" y="58103"/>
                </a:ln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6" name="图片 5"/>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71088" y="4732899"/>
            <a:ext cx="1981200" cy="1952625"/>
          </a:xfrm>
          <a:prstGeom prst="rect">
            <a:avLst/>
          </a:prstGeom>
        </p:spPr>
      </p:pic>
      <p:grpSp>
        <p:nvGrpSpPr>
          <p:cNvPr id="7" name="组合 6"/>
          <p:cNvGrpSpPr/>
          <p:nvPr/>
        </p:nvGrpSpPr>
        <p:grpSpPr>
          <a:xfrm>
            <a:off x="741821" y="673407"/>
            <a:ext cx="1979119" cy="471825"/>
            <a:chOff x="8457248" y="1911898"/>
            <a:chExt cx="1979119" cy="471825"/>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7248" y="1912429"/>
              <a:ext cx="312000" cy="468000"/>
            </a:xfrm>
            <a:prstGeom prst="rect">
              <a:avLst/>
            </a:prstGeom>
          </p:spPr>
        </p:pic>
        <p:sp>
          <p:nvSpPr>
            <p:cNvPr id="9" name="文本框 8"/>
            <p:cNvSpPr txBox="1"/>
            <p:nvPr/>
          </p:nvSpPr>
          <p:spPr>
            <a:xfrm>
              <a:off x="8753935" y="1922058"/>
              <a:ext cx="1436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票务服务</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4367" y="1911898"/>
              <a:ext cx="312000" cy="468000"/>
            </a:xfrm>
            <a:prstGeom prst="rect">
              <a:avLst/>
            </a:prstGeom>
          </p:spPr>
        </p:pic>
      </p:grpSp>
      <p:sp>
        <p:nvSpPr>
          <p:cNvPr id="11" name="文本框 10"/>
          <p:cNvSpPr txBox="1"/>
          <p:nvPr/>
        </p:nvSpPr>
        <p:spPr>
          <a:xfrm>
            <a:off x="3909918" y="691745"/>
            <a:ext cx="23594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大门票优惠政策</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2" name="文本框 11"/>
          <p:cNvSpPr txBox="1"/>
          <p:nvPr/>
        </p:nvSpPr>
        <p:spPr>
          <a:xfrm>
            <a:off x="7002824" y="691745"/>
            <a:ext cx="41584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钟表馆、珍宝馆票价优惠政策</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3" name="矩形 12"/>
          <p:cNvSpPr/>
          <p:nvPr/>
        </p:nvSpPr>
        <p:spPr>
          <a:xfrm>
            <a:off x="662610" y="1661003"/>
            <a:ext cx="11049965" cy="4417171"/>
          </a:xfrm>
          <a:prstGeom prst="rect">
            <a:avLst/>
          </a:prstGeom>
        </p:spPr>
        <p:txBody>
          <a:bodyPr wrap="square">
            <a:spAutoFit/>
          </a:bodyPr>
          <a:lstStyle/>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大、中、小学生，含港、澳、台学生，不含成人教育、研究生（凭学生证或学校介绍信）；</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2. 6</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周岁（不含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周岁）至</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18</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18</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周岁）未成年人（凭有效身份证件）；</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3. 60</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周岁以上（含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60</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周岁）老年人（凭有效身份证件）；</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4.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持有本市城乡居民最低生活保障金领取证的人员（凭有效证件）。</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5. 1.2</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米以下儿童免票参观。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残疾人凭残疾人证件，免费参观。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7.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随团导游凭本人导游证，免费参观。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8.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三八”妇女节（</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8</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日），妇女享受门票半价优惠，每人</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5</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元；</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9.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六一”儿童节（</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6</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14</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周岁（含</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14</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周岁）以下儿童免费参观。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ts val="38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10. “</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八一”建军节（</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8</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日），现役军人持相关证件免费参观。</a:t>
            </a:r>
            <a:endParaRPr kumimoji="0" lang="zh-CN" altLang="en-US" sz="18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cxnSp>
        <p:nvCxnSpPr>
          <p:cNvPr id="14" name="直接连接符 13"/>
          <p:cNvCxnSpPr/>
          <p:nvPr/>
        </p:nvCxnSpPr>
        <p:spPr>
          <a:xfrm>
            <a:off x="662610" y="1470261"/>
            <a:ext cx="107280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文本框 14" descr="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
          <p:cNvSpPr txBox="1"/>
          <p:nvPr/>
        </p:nvSpPr>
        <p:spPr>
          <a:xfrm>
            <a:off x="10242674" y="4805777"/>
            <a:ext cx="1391727" cy="156966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叶根友唐楷简" panose="02010601030101010101" pitchFamily="2" charset="-122"/>
                <a:ea typeface="叶根友唐楷简" panose="02010601030101010101" pitchFamily="2" charset="-122"/>
                <a:cs typeface="+mn-cs"/>
              </a:rPr>
              <a:t>贰</a:t>
            </a:r>
            <a:endParaRPr kumimoji="0" lang="zh-CN" alt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叶根友唐楷简" panose="02010601030101010101" pitchFamily="2" charset="-122"/>
              <a:ea typeface="叶根友唐楷简" panose="02010601030101010101" pitchFamily="2" charset="-122"/>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15796" y="1592263"/>
            <a:ext cx="11196779" cy="4723641"/>
            <a:chOff x="-28588" y="4348"/>
            <a:chExt cx="11575675" cy="4883488"/>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r="7675" b="28728"/>
            <a:stretch>
              <a:fillRect/>
            </a:stretch>
          </p:blipFill>
          <p:spPr>
            <a:xfrm>
              <a:off x="3789600" y="4348"/>
              <a:ext cx="7757487" cy="4883488"/>
            </a:xfrm>
            <a:prstGeom prst="rect">
              <a:avLst/>
            </a:prstGeom>
          </p:spPr>
        </p:pic>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8600" t="17235" r="9945" b="11557"/>
            <a:stretch>
              <a:fillRect/>
            </a:stretch>
          </p:blipFill>
          <p:spPr>
            <a:xfrm>
              <a:off x="-28588" y="4349"/>
              <a:ext cx="4694327" cy="4883485"/>
            </a:xfrm>
            <a:prstGeom prst="rect">
              <a:avLst/>
            </a:prstGeom>
            <a:effectLst>
              <a:outerShdw blurRad="266700" dist="50800" dir="5400000" sx="101000" sy="101000" algn="ctr" rotWithShape="0">
                <a:srgbClr val="000000">
                  <a:alpha val="13000"/>
                </a:srgbClr>
              </a:outerShdw>
            </a:effectLst>
          </p:spPr>
        </p:pic>
      </p:grpSp>
      <p:grpSp>
        <p:nvGrpSpPr>
          <p:cNvPr id="7" name="组合 6"/>
          <p:cNvGrpSpPr/>
          <p:nvPr/>
        </p:nvGrpSpPr>
        <p:grpSpPr>
          <a:xfrm>
            <a:off x="5056468" y="682588"/>
            <a:ext cx="2079065" cy="473240"/>
            <a:chOff x="4267804" y="750941"/>
            <a:chExt cx="2079065" cy="47324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9" name="文本框 8"/>
            <p:cNvSpPr txBox="1"/>
            <p:nvPr/>
          </p:nvSpPr>
          <p:spPr>
            <a:xfrm>
              <a:off x="4602954" y="762516"/>
              <a:ext cx="148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交通路线</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4869" y="750941"/>
              <a:ext cx="312000" cy="468000"/>
            </a:xfrm>
            <a:prstGeom prst="rect">
              <a:avLst/>
            </a:prstGeom>
          </p:spPr>
        </p:pic>
      </p:grpSp>
      <p:sp>
        <p:nvSpPr>
          <p:cNvPr id="13" name="矩形 12"/>
          <p:cNvSpPr/>
          <p:nvPr/>
        </p:nvSpPr>
        <p:spPr>
          <a:xfrm>
            <a:off x="5565177" y="3058068"/>
            <a:ext cx="5894290" cy="2489592"/>
          </a:xfrm>
          <a:prstGeom prst="rect">
            <a:avLst/>
          </a:prstGeom>
        </p:spPr>
        <p:txBody>
          <a:bodyPr wrap="square">
            <a:spAutoFit/>
          </a:bodyPr>
          <a:lstStyle/>
          <a:p>
            <a:pPr>
              <a:lnSpc>
                <a:spcPct val="130000"/>
              </a:lnSpc>
            </a:pPr>
            <a:r>
              <a:rPr lang="zh-CN" altLang="en-US" sz="1600" dirty="0">
                <a:solidFill>
                  <a:srgbClr val="FFFFFF"/>
                </a:solidFill>
                <a:latin typeface="微软雅黑" panose="020B0503020204020204" pitchFamily="34" charset="-122"/>
                <a:ea typeface="微软雅黑" panose="020B0503020204020204" pitchFamily="34" charset="-122"/>
              </a:rPr>
              <a:t>午门（故宫博物院的南门）</a:t>
            </a:r>
            <a:endParaRPr lang="zh-CN" altLang="en-US" sz="1600" dirty="0">
              <a:solidFill>
                <a:srgbClr val="FFFFFF"/>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rgbClr val="FFFFFF"/>
                </a:solidFill>
                <a:latin typeface="微软雅黑" panose="020B0503020204020204" pitchFamily="34" charset="-122"/>
                <a:ea typeface="微软雅黑" panose="020B0503020204020204" pitchFamily="34" charset="-122"/>
              </a:rPr>
              <a:t>从 天安门 经 端门 即可到达，或从 东华门或西华门 沿东、西筒子河路前行均可到达。</a:t>
            </a:r>
            <a:endParaRPr lang="en-US" altLang="zh-CN" sz="1200" dirty="0">
              <a:solidFill>
                <a:srgbClr val="FFFFFF"/>
              </a:solidFill>
              <a:latin typeface="微软雅黑" panose="020B0503020204020204" pitchFamily="34" charset="-122"/>
              <a:ea typeface="微软雅黑" panose="020B0503020204020204" pitchFamily="34" charset="-122"/>
            </a:endParaRPr>
          </a:p>
          <a:p>
            <a:pPr>
              <a:lnSpc>
                <a:spcPct val="130000"/>
              </a:lnSpc>
            </a:pPr>
            <a:endParaRPr lang="zh-CN" altLang="en-US" sz="1100" dirty="0">
              <a:solidFill>
                <a:srgbClr val="FFFFFF"/>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rgbClr val="FFFFFF"/>
                </a:solidFill>
                <a:latin typeface="微软雅黑" panose="020B0503020204020204" pitchFamily="34" charset="-122"/>
                <a:ea typeface="微软雅黑" panose="020B0503020204020204" pitchFamily="34" charset="-122"/>
              </a:rPr>
              <a:t>午门周边的公共交通车站：天安门东</a:t>
            </a:r>
            <a:endParaRPr lang="zh-CN" altLang="en-US" sz="1600" dirty="0">
              <a:solidFill>
                <a:srgbClr val="FFFFFF"/>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rgbClr val="FFFFFF"/>
                </a:solidFill>
                <a:latin typeface="微软雅黑" panose="020B0503020204020204" pitchFamily="34" charset="-122"/>
                <a:ea typeface="微软雅黑" panose="020B0503020204020204" pitchFamily="34" charset="-122"/>
              </a:rPr>
              <a:t>停靠的车辆：</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120</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2</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52</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59</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82</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99</a:t>
            </a:r>
            <a:r>
              <a:rPr lang="zh-CN" altLang="en-US" sz="1200" dirty="0">
                <a:solidFill>
                  <a:srgbClr val="FFFFFF"/>
                </a:solidFill>
                <a:latin typeface="微软雅黑" panose="020B0503020204020204" pitchFamily="34" charset="-122"/>
                <a:ea typeface="微软雅黑" panose="020B0503020204020204" pitchFamily="34" charset="-122"/>
              </a:rPr>
              <a:t>、夜</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、夜</a:t>
            </a:r>
            <a:r>
              <a:rPr lang="en-US" altLang="zh-CN" sz="1200" dirty="0">
                <a:solidFill>
                  <a:srgbClr val="FFFFFF"/>
                </a:solidFill>
                <a:latin typeface="微软雅黑" panose="020B0503020204020204" pitchFamily="34" charset="-122"/>
                <a:ea typeface="微软雅黑" panose="020B0503020204020204" pitchFamily="34" charset="-122"/>
              </a:rPr>
              <a:t>2</a:t>
            </a:r>
            <a:r>
              <a:rPr lang="zh-CN" altLang="en-US" sz="1200" dirty="0">
                <a:solidFill>
                  <a:srgbClr val="FFFFFF"/>
                </a:solidFill>
                <a:latin typeface="微软雅黑" panose="020B0503020204020204" pitchFamily="34" charset="-122"/>
                <a:ea typeface="微软雅黑" panose="020B0503020204020204" pitchFamily="34" charset="-122"/>
              </a:rPr>
              <a:t>、夜</a:t>
            </a:r>
            <a:r>
              <a:rPr lang="en-US" altLang="zh-CN" sz="1200" dirty="0">
                <a:solidFill>
                  <a:srgbClr val="FFFFFF"/>
                </a:solidFill>
                <a:latin typeface="微软雅黑" panose="020B0503020204020204" pitchFamily="34" charset="-122"/>
                <a:ea typeface="微软雅黑" panose="020B0503020204020204" pitchFamily="34" charset="-122"/>
              </a:rPr>
              <a:t>17</a:t>
            </a:r>
            <a:r>
              <a:rPr lang="zh-CN" altLang="en-US" sz="1200" dirty="0">
                <a:solidFill>
                  <a:srgbClr val="FFFFFF"/>
                </a:solidFill>
                <a:latin typeface="微软雅黑" panose="020B0503020204020204" pitchFamily="34" charset="-122"/>
                <a:ea typeface="微软雅黑" panose="020B0503020204020204" pitchFamily="34" charset="-122"/>
              </a:rPr>
              <a:t>路、观光</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线、观光</a:t>
            </a:r>
            <a:r>
              <a:rPr lang="en-US" altLang="zh-CN" sz="1200" dirty="0">
                <a:solidFill>
                  <a:srgbClr val="FFFFFF"/>
                </a:solidFill>
                <a:latin typeface="微软雅黑" panose="020B0503020204020204" pitchFamily="34" charset="-122"/>
                <a:ea typeface="微软雅黑" panose="020B0503020204020204" pitchFamily="34" charset="-122"/>
              </a:rPr>
              <a:t>2</a:t>
            </a:r>
            <a:r>
              <a:rPr lang="zh-CN" altLang="en-US" sz="1200" dirty="0">
                <a:solidFill>
                  <a:srgbClr val="FFFFFF"/>
                </a:solidFill>
                <a:latin typeface="微软雅黑" panose="020B0503020204020204" pitchFamily="34" charset="-122"/>
                <a:ea typeface="微软雅黑" panose="020B0503020204020204" pitchFamily="34" charset="-122"/>
              </a:rPr>
              <a:t>线公共汽车和</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号地铁线</a:t>
            </a:r>
            <a:endParaRPr lang="en-US" altLang="zh-CN" sz="1200" dirty="0">
              <a:solidFill>
                <a:srgbClr val="FFFFFF"/>
              </a:solidFill>
              <a:latin typeface="微软雅黑" panose="020B0503020204020204" pitchFamily="34" charset="-122"/>
              <a:ea typeface="微软雅黑" panose="020B0503020204020204" pitchFamily="34" charset="-122"/>
            </a:endParaRPr>
          </a:p>
          <a:p>
            <a:pPr>
              <a:lnSpc>
                <a:spcPct val="130000"/>
              </a:lnSpc>
            </a:pPr>
            <a:endParaRPr lang="zh-CN" altLang="en-US" sz="1100" dirty="0">
              <a:solidFill>
                <a:srgbClr val="FFFFFF"/>
              </a:solidFill>
              <a:latin typeface="微软雅黑" panose="020B0503020204020204" pitchFamily="34" charset="-122"/>
              <a:ea typeface="微软雅黑" panose="020B0503020204020204" pitchFamily="34" charset="-122"/>
            </a:endParaRPr>
          </a:p>
          <a:p>
            <a:pPr>
              <a:lnSpc>
                <a:spcPct val="130000"/>
              </a:lnSpc>
            </a:pPr>
            <a:r>
              <a:rPr lang="zh-CN" altLang="en-US" sz="1600" dirty="0">
                <a:solidFill>
                  <a:srgbClr val="FFFFFF"/>
                </a:solidFill>
                <a:latin typeface="微软雅黑" panose="020B0503020204020204" pitchFamily="34" charset="-122"/>
                <a:ea typeface="微软雅黑" panose="020B0503020204020204" pitchFamily="34" charset="-122"/>
              </a:rPr>
              <a:t>午门周边的公共交通车站：天安门西</a:t>
            </a:r>
            <a:endParaRPr lang="zh-CN" altLang="en-US" sz="1600" dirty="0">
              <a:solidFill>
                <a:srgbClr val="FFFFFF"/>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rgbClr val="FFFFFF"/>
                </a:solidFill>
                <a:latin typeface="微软雅黑" panose="020B0503020204020204" pitchFamily="34" charset="-122"/>
                <a:ea typeface="微软雅黑" panose="020B0503020204020204" pitchFamily="34" charset="-122"/>
              </a:rPr>
              <a:t>停靠的车辆：</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5</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52</a:t>
            </a:r>
            <a:r>
              <a:rPr lang="zh-CN" altLang="en-US" sz="1200" dirty="0">
                <a:solidFill>
                  <a:srgbClr val="FFFFFF"/>
                </a:solidFill>
                <a:latin typeface="微软雅黑" panose="020B0503020204020204" pitchFamily="34" charset="-122"/>
                <a:ea typeface="微软雅黑" panose="020B0503020204020204" pitchFamily="34" charset="-122"/>
              </a:rPr>
              <a:t>、</a:t>
            </a:r>
            <a:r>
              <a:rPr lang="en-US" altLang="zh-CN" sz="1200" dirty="0">
                <a:solidFill>
                  <a:srgbClr val="FFFFFF"/>
                </a:solidFill>
                <a:latin typeface="微软雅黑" panose="020B0503020204020204" pitchFamily="34" charset="-122"/>
                <a:ea typeface="微软雅黑" panose="020B0503020204020204" pitchFamily="34" charset="-122"/>
              </a:rPr>
              <a:t>99</a:t>
            </a:r>
            <a:r>
              <a:rPr lang="zh-CN" altLang="en-US" sz="1200" dirty="0">
                <a:solidFill>
                  <a:srgbClr val="FFFFFF"/>
                </a:solidFill>
                <a:latin typeface="微软雅黑" panose="020B0503020204020204" pitchFamily="34" charset="-122"/>
                <a:ea typeface="微软雅黑" panose="020B0503020204020204" pitchFamily="34" charset="-122"/>
              </a:rPr>
              <a:t>、夜</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、观光</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线、观光</a:t>
            </a:r>
            <a:r>
              <a:rPr lang="en-US" altLang="zh-CN" sz="1200" dirty="0">
                <a:solidFill>
                  <a:srgbClr val="FFFFFF"/>
                </a:solidFill>
                <a:latin typeface="微软雅黑" panose="020B0503020204020204" pitchFamily="34" charset="-122"/>
                <a:ea typeface="微软雅黑" panose="020B0503020204020204" pitchFamily="34" charset="-122"/>
              </a:rPr>
              <a:t>2</a:t>
            </a:r>
            <a:r>
              <a:rPr lang="zh-CN" altLang="en-US" sz="1200" dirty="0">
                <a:solidFill>
                  <a:srgbClr val="FFFFFF"/>
                </a:solidFill>
                <a:latin typeface="微软雅黑" panose="020B0503020204020204" pitchFamily="34" charset="-122"/>
                <a:ea typeface="微软雅黑" panose="020B0503020204020204" pitchFamily="34" charset="-122"/>
              </a:rPr>
              <a:t>线公共汽车和</a:t>
            </a:r>
            <a:r>
              <a:rPr lang="en-US" altLang="zh-CN" sz="1200" dirty="0">
                <a:solidFill>
                  <a:srgbClr val="FFFFFF"/>
                </a:solidFill>
                <a:latin typeface="微软雅黑" panose="020B0503020204020204" pitchFamily="34" charset="-122"/>
                <a:ea typeface="微软雅黑" panose="020B0503020204020204" pitchFamily="34" charset="-122"/>
              </a:rPr>
              <a:t>1</a:t>
            </a:r>
            <a:r>
              <a:rPr lang="zh-CN" altLang="en-US" sz="1200" dirty="0">
                <a:solidFill>
                  <a:srgbClr val="FFFFFF"/>
                </a:solidFill>
                <a:latin typeface="微软雅黑" panose="020B0503020204020204" pitchFamily="34" charset="-122"/>
                <a:ea typeface="微软雅黑" panose="020B0503020204020204" pitchFamily="34" charset="-122"/>
              </a:rPr>
              <a:t>号地铁线</a:t>
            </a:r>
            <a:endParaRPr lang="zh-CN" altLang="en-US" sz="1200" dirty="0">
              <a:solidFill>
                <a:srgbClr val="FFFFFF"/>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l="49230"/>
          <a:stretch>
            <a:fillRect/>
          </a:stretch>
        </p:blipFill>
        <p:spPr>
          <a:xfrm>
            <a:off x="5370490" y="2197310"/>
            <a:ext cx="1225905" cy="314042"/>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768" y="3206889"/>
            <a:ext cx="132657" cy="132657"/>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768" y="3959932"/>
            <a:ext cx="132657" cy="132657"/>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1768" y="4966329"/>
            <a:ext cx="132657" cy="132657"/>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r="49230"/>
          <a:stretch>
            <a:fillRect/>
          </a:stretch>
        </p:blipFill>
        <p:spPr>
          <a:xfrm>
            <a:off x="6977813" y="2197310"/>
            <a:ext cx="1225904" cy="314042"/>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r="49230"/>
          <a:stretch>
            <a:fillRect/>
          </a:stretch>
        </p:blipFill>
        <p:spPr>
          <a:xfrm>
            <a:off x="8585135" y="2197310"/>
            <a:ext cx="1225904" cy="314042"/>
          </a:xfrm>
          <a:prstGeom prst="rect">
            <a:avLst/>
          </a:prstGeom>
        </p:spPr>
      </p:pic>
      <p:pic>
        <p:nvPicPr>
          <p:cNvPr id="22" name="图片 21"/>
          <p:cNvPicPr>
            <a:picLocks noChangeAspect="1"/>
          </p:cNvPicPr>
          <p:nvPr/>
        </p:nvPicPr>
        <p:blipFill rotWithShape="1">
          <a:blip r:embed="rId5">
            <a:extLst>
              <a:ext uri="{28A0092B-C50C-407E-A947-70E740481C1C}">
                <a14:useLocalDpi xmlns:a14="http://schemas.microsoft.com/office/drawing/2010/main" val="0"/>
              </a:ext>
            </a:extLst>
          </a:blip>
          <a:srcRect r="49230"/>
          <a:stretch>
            <a:fillRect/>
          </a:stretch>
        </p:blipFill>
        <p:spPr>
          <a:xfrm>
            <a:off x="10192458" y="2197310"/>
            <a:ext cx="1225904" cy="314042"/>
          </a:xfrm>
          <a:prstGeom prst="rect">
            <a:avLst/>
          </a:prstGeom>
        </p:spPr>
      </p:pic>
      <p:sp>
        <p:nvSpPr>
          <p:cNvPr id="23" name="文本框 22"/>
          <p:cNvSpPr txBox="1"/>
          <p:nvPr/>
        </p:nvSpPr>
        <p:spPr>
          <a:xfrm>
            <a:off x="5680237" y="2181507"/>
            <a:ext cx="1306285" cy="338554"/>
          </a:xfrm>
          <a:prstGeom prst="rect">
            <a:avLst/>
          </a:prstGeom>
          <a:noFill/>
        </p:spPr>
        <p:txBody>
          <a:bodyPr wrap="square" rtlCol="0">
            <a:spAutoFit/>
          </a:bodyPr>
          <a:lstStyle/>
          <a:p>
            <a:r>
              <a:rPr lang="zh-CN" altLang="en-US" sz="1600" dirty="0">
                <a:solidFill>
                  <a:schemeClr val="bg1"/>
                </a:solidFill>
              </a:rPr>
              <a:t>午门</a:t>
            </a:r>
            <a:endParaRPr lang="zh-CN" altLang="en-US" sz="1600" dirty="0">
              <a:solidFill>
                <a:schemeClr val="bg1"/>
              </a:solidFill>
            </a:endParaRPr>
          </a:p>
        </p:txBody>
      </p:sp>
      <p:sp>
        <p:nvSpPr>
          <p:cNvPr id="24" name="文本框 23"/>
          <p:cNvSpPr txBox="1"/>
          <p:nvPr/>
        </p:nvSpPr>
        <p:spPr>
          <a:xfrm>
            <a:off x="7195887" y="2181507"/>
            <a:ext cx="1306285" cy="338554"/>
          </a:xfrm>
          <a:prstGeom prst="rect">
            <a:avLst/>
          </a:prstGeom>
          <a:noFill/>
        </p:spPr>
        <p:txBody>
          <a:bodyPr wrap="square" rtlCol="0">
            <a:spAutoFit/>
          </a:bodyPr>
          <a:lstStyle/>
          <a:p>
            <a:r>
              <a:rPr lang="zh-CN" altLang="en-US" sz="1600" dirty="0">
                <a:solidFill>
                  <a:schemeClr val="bg1"/>
                </a:solidFill>
              </a:rPr>
              <a:t>神武门</a:t>
            </a:r>
            <a:endParaRPr lang="zh-CN" altLang="en-US" sz="1600" dirty="0">
              <a:solidFill>
                <a:schemeClr val="bg1"/>
              </a:solidFill>
            </a:endParaRPr>
          </a:p>
        </p:txBody>
      </p:sp>
      <p:sp>
        <p:nvSpPr>
          <p:cNvPr id="25" name="文本框 24"/>
          <p:cNvSpPr txBox="1"/>
          <p:nvPr/>
        </p:nvSpPr>
        <p:spPr>
          <a:xfrm>
            <a:off x="8809797" y="2181507"/>
            <a:ext cx="1306285" cy="338554"/>
          </a:xfrm>
          <a:prstGeom prst="rect">
            <a:avLst/>
          </a:prstGeom>
          <a:noFill/>
        </p:spPr>
        <p:txBody>
          <a:bodyPr wrap="square" rtlCol="0">
            <a:spAutoFit/>
          </a:bodyPr>
          <a:lstStyle/>
          <a:p>
            <a:r>
              <a:rPr lang="zh-CN" altLang="en-US" sz="1600" dirty="0">
                <a:solidFill>
                  <a:schemeClr val="bg1"/>
                </a:solidFill>
              </a:rPr>
              <a:t>东华门</a:t>
            </a:r>
            <a:endParaRPr lang="zh-CN" altLang="en-US" sz="1600" dirty="0">
              <a:solidFill>
                <a:schemeClr val="bg1"/>
              </a:solidFill>
            </a:endParaRPr>
          </a:p>
        </p:txBody>
      </p:sp>
      <p:sp>
        <p:nvSpPr>
          <p:cNvPr id="26" name="文本框 25"/>
          <p:cNvSpPr txBox="1"/>
          <p:nvPr/>
        </p:nvSpPr>
        <p:spPr>
          <a:xfrm>
            <a:off x="10406290" y="2181507"/>
            <a:ext cx="1306285" cy="338554"/>
          </a:xfrm>
          <a:prstGeom prst="rect">
            <a:avLst/>
          </a:prstGeom>
          <a:noFill/>
        </p:spPr>
        <p:txBody>
          <a:bodyPr wrap="square" rtlCol="0">
            <a:spAutoFit/>
          </a:bodyPr>
          <a:lstStyle/>
          <a:p>
            <a:r>
              <a:rPr lang="zh-CN" altLang="en-US" sz="1600" dirty="0">
                <a:solidFill>
                  <a:schemeClr val="bg1"/>
                </a:solidFill>
              </a:rPr>
              <a:t>西华门</a:t>
            </a:r>
            <a:endParaRPr lang="zh-CN" altLang="en-US" sz="1600"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19400"/>
            <a:ext cx="12192000" cy="4445000"/>
          </a:xfrm>
          <a:prstGeom prst="rect">
            <a:avLst/>
          </a:prstGeom>
        </p:spPr>
      </p:pic>
      <p:grpSp>
        <p:nvGrpSpPr>
          <p:cNvPr id="4" name="组合 3"/>
          <p:cNvGrpSpPr/>
          <p:nvPr/>
        </p:nvGrpSpPr>
        <p:grpSpPr>
          <a:xfrm>
            <a:off x="4796195" y="965431"/>
            <a:ext cx="2579290" cy="480028"/>
            <a:chOff x="4267804" y="750941"/>
            <a:chExt cx="2579290" cy="480028"/>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6" name="文本框 5"/>
            <p:cNvSpPr txBox="1"/>
            <p:nvPr/>
          </p:nvSpPr>
          <p:spPr>
            <a:xfrm>
              <a:off x="4722044" y="769304"/>
              <a:ext cx="1731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故宫博物院</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094" y="750941"/>
              <a:ext cx="312000" cy="468000"/>
            </a:xfrm>
            <a:prstGeom prst="rect">
              <a:avLst/>
            </a:prstGeom>
          </p:spPr>
        </p:pic>
      </p:grpSp>
      <p:sp>
        <p:nvSpPr>
          <p:cNvPr id="8" name="文本框 7"/>
          <p:cNvSpPr txBox="1"/>
          <p:nvPr/>
        </p:nvSpPr>
        <p:spPr>
          <a:xfrm>
            <a:off x="4931875" y="1608019"/>
            <a:ext cx="22600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是一座特殊的博物馆</a:t>
            </a:r>
            <a:endParaRPr kumimoji="0" lang="zh-CN" altLang="en-US" sz="18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9" name="矩形 8"/>
          <p:cNvSpPr/>
          <p:nvPr/>
        </p:nvSpPr>
        <p:spPr>
          <a:xfrm>
            <a:off x="2656840" y="2078951"/>
            <a:ext cx="691896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成立于</a:t>
            </a:r>
            <a:r>
              <a:rPr kumimoji="0" lang="en-US" altLang="zh-CN"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1925</a:t>
            </a:r>
            <a:r>
              <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年的故宫博物院，建立在明清两朝皇宫</a:t>
            </a:r>
            <a:r>
              <a:rPr kumimoji="0" lang="en-US" altLang="zh-CN"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紫禁城的基础上。</a:t>
            </a:r>
            <a:endPar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rPr>
              <a:t>历经五百年兴衰荣辱，帝王宫殿的大门终于向公众敞开。</a:t>
            </a:r>
            <a:endParaRPr kumimoji="0" lang="zh-CN" altLang="en-US" sz="1400" b="0" i="0" u="none" strike="noStrike" kern="1200" cap="none" spc="0" normalizeH="0" baseline="0" noProof="0" dirty="0">
              <a:ln>
                <a:noFill/>
              </a:ln>
              <a:solidFill>
                <a:prstClr val="white">
                  <a:lumMod val="50000"/>
                </a:prstClr>
              </a:solidFill>
              <a:effectLst/>
              <a:uLnTx/>
              <a:uFillTx/>
              <a:latin typeface="Source Han Sans Normal" panose="020B0400000000000000" pitchFamily="34" charset="-122"/>
              <a:ea typeface="Source Han Sans Normal" panose="020B0400000000000000"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Tm="3000">
        <p14:window dir="vert"/>
      </p:transition>
    </mc:Choice>
    <mc:Fallback>
      <p:transition spd="slow"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7004224"/>
          </a:xfrm>
          <a:prstGeom prst="rect">
            <a:avLst/>
          </a:prstGeom>
        </p:spPr>
      </p:pic>
      <p:grpSp>
        <p:nvGrpSpPr>
          <p:cNvPr id="2" name="组合 1"/>
          <p:cNvGrpSpPr/>
          <p:nvPr/>
        </p:nvGrpSpPr>
        <p:grpSpPr>
          <a:xfrm>
            <a:off x="5056468" y="682588"/>
            <a:ext cx="2079065" cy="473240"/>
            <a:chOff x="4267804" y="750941"/>
            <a:chExt cx="2079065" cy="47324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4" name="文本框 3"/>
            <p:cNvSpPr txBox="1"/>
            <p:nvPr/>
          </p:nvSpPr>
          <p:spPr>
            <a:xfrm>
              <a:off x="4602954" y="762516"/>
              <a:ext cx="1481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游览须知</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869" y="750941"/>
              <a:ext cx="312000" cy="468000"/>
            </a:xfrm>
            <a:prstGeom prst="rect">
              <a:avLst/>
            </a:prstGeom>
          </p:spPr>
        </p:pic>
      </p:grpSp>
      <p:sp>
        <p:nvSpPr>
          <p:cNvPr id="6" name="矩形 5"/>
          <p:cNvSpPr/>
          <p:nvPr/>
        </p:nvSpPr>
        <p:spPr>
          <a:xfrm>
            <a:off x="1371063" y="1258820"/>
            <a:ext cx="2682236" cy="853632"/>
          </a:xfrm>
          <a:prstGeom prst="rect">
            <a:avLst/>
          </a:prstGeom>
        </p:spPr>
        <p:txBody>
          <a:bodyPr wrap="square">
            <a:spAutoFit/>
          </a:bodyPr>
          <a:lstStyle/>
          <a:p>
            <a:pPr algn="ctr">
              <a:lnSpc>
                <a:spcPct val="120000"/>
              </a:lnSpc>
            </a:pPr>
            <a:r>
              <a:rPr lang="zh-CN" altLang="en-US" b="1" dirty="0"/>
              <a:t>北京故宫</a:t>
            </a:r>
            <a:endParaRPr lang="zh-CN" altLang="en-US" b="1" dirty="0"/>
          </a:p>
          <a:p>
            <a:pPr algn="ctr">
              <a:lnSpc>
                <a:spcPct val="120000"/>
              </a:lnSpc>
            </a:pPr>
            <a:r>
              <a:rPr lang="zh-CN" altLang="en-US" sz="1200" dirty="0"/>
              <a:t>旧称紫禁城是</a:t>
            </a:r>
            <a:endParaRPr lang="zh-CN" altLang="en-US" sz="1200" dirty="0"/>
          </a:p>
          <a:p>
            <a:pPr algn="ctr">
              <a:lnSpc>
                <a:spcPct val="120000"/>
              </a:lnSpc>
            </a:pPr>
            <a:r>
              <a:rPr lang="zh-CN" altLang="en-US" sz="1200" dirty="0"/>
              <a:t>明清两代皇宫的遗址</a:t>
            </a:r>
            <a:endParaRPr lang="zh-CN" altLang="en-US" sz="1200" dirty="0"/>
          </a:p>
        </p:txBody>
      </p:sp>
      <p:sp>
        <p:nvSpPr>
          <p:cNvPr id="7" name="矩形 6"/>
          <p:cNvSpPr/>
          <p:nvPr/>
        </p:nvSpPr>
        <p:spPr>
          <a:xfrm>
            <a:off x="4313725" y="1258820"/>
            <a:ext cx="3564551" cy="853632"/>
          </a:xfrm>
          <a:prstGeom prst="rect">
            <a:avLst/>
          </a:prstGeom>
        </p:spPr>
        <p:txBody>
          <a:bodyPr wrap="square">
            <a:spAutoFit/>
          </a:bodyPr>
          <a:lstStyle/>
          <a:p>
            <a:pPr algn="ctr">
              <a:lnSpc>
                <a:spcPct val="120000"/>
              </a:lnSpc>
            </a:pPr>
            <a:r>
              <a:rPr lang="en-US" altLang="zh-CN" b="1" dirty="0"/>
              <a:t>1961</a:t>
            </a:r>
            <a:r>
              <a:rPr lang="zh-CN" altLang="en-US" b="1" dirty="0"/>
              <a:t>年</a:t>
            </a:r>
            <a:endParaRPr lang="zh-CN" altLang="en-US" b="1" dirty="0"/>
          </a:p>
          <a:p>
            <a:pPr algn="ctr">
              <a:lnSpc>
                <a:spcPct val="120000"/>
              </a:lnSpc>
            </a:pPr>
            <a:r>
              <a:rPr lang="zh-CN" altLang="en-US" sz="1200" dirty="0"/>
              <a:t>经国务院批准</a:t>
            </a:r>
            <a:endParaRPr lang="zh-CN" altLang="en-US" sz="1200" dirty="0"/>
          </a:p>
          <a:p>
            <a:pPr algn="ctr">
              <a:lnSpc>
                <a:spcPct val="120000"/>
              </a:lnSpc>
            </a:pPr>
            <a:r>
              <a:rPr lang="zh-CN" altLang="en-US" sz="1200" dirty="0"/>
              <a:t>被定为全国重点文物保护单位</a:t>
            </a:r>
            <a:endParaRPr lang="zh-CN" altLang="en-US" sz="1200" dirty="0"/>
          </a:p>
        </p:txBody>
      </p:sp>
      <p:sp>
        <p:nvSpPr>
          <p:cNvPr id="8" name="矩形 7"/>
          <p:cNvSpPr/>
          <p:nvPr/>
        </p:nvSpPr>
        <p:spPr>
          <a:xfrm>
            <a:off x="7456364" y="1258820"/>
            <a:ext cx="3364573" cy="853632"/>
          </a:xfrm>
          <a:prstGeom prst="rect">
            <a:avLst/>
          </a:prstGeom>
        </p:spPr>
        <p:txBody>
          <a:bodyPr wrap="square">
            <a:spAutoFit/>
          </a:bodyPr>
          <a:lstStyle/>
          <a:p>
            <a:pPr algn="ctr">
              <a:lnSpc>
                <a:spcPct val="120000"/>
              </a:lnSpc>
            </a:pPr>
            <a:r>
              <a:rPr lang="en-US" altLang="zh-CN" b="1" dirty="0"/>
              <a:t>1987</a:t>
            </a:r>
            <a:r>
              <a:rPr lang="zh-CN" altLang="en-US" b="1" dirty="0"/>
              <a:t>年</a:t>
            </a:r>
            <a:endParaRPr lang="zh-CN" altLang="en-US" b="1" dirty="0"/>
          </a:p>
          <a:p>
            <a:pPr algn="ctr">
              <a:lnSpc>
                <a:spcPct val="120000"/>
              </a:lnSpc>
            </a:pPr>
            <a:r>
              <a:rPr lang="zh-CN" altLang="en-US" sz="1200" dirty="0"/>
              <a:t>被联合国教科文组织列入</a:t>
            </a:r>
            <a:endParaRPr lang="zh-CN" altLang="en-US" sz="1200" dirty="0"/>
          </a:p>
          <a:p>
            <a:pPr algn="ctr">
              <a:lnSpc>
                <a:spcPct val="120000"/>
              </a:lnSpc>
            </a:pPr>
            <a:r>
              <a:rPr lang="zh-CN" altLang="en-US" sz="1200" dirty="0"/>
              <a:t>“世界文化遗产”名录</a:t>
            </a:r>
            <a:endParaRPr lang="zh-CN" altLang="en-US" sz="1200" dirty="0"/>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134" y="3469474"/>
            <a:ext cx="671312" cy="65452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134" y="2422358"/>
            <a:ext cx="671312" cy="654529"/>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4919" y="4516590"/>
            <a:ext cx="671312" cy="654529"/>
          </a:xfrm>
          <a:prstGeom prst="rect">
            <a:avLst/>
          </a:prstGeom>
        </p:spPr>
      </p:pic>
      <p:pic>
        <p:nvPicPr>
          <p:cNvPr id="20" name="图片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4919" y="5563707"/>
            <a:ext cx="671312" cy="654529"/>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1979" y="5563707"/>
            <a:ext cx="671312" cy="654529"/>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0095" y="4517616"/>
            <a:ext cx="671312" cy="654529"/>
          </a:xfrm>
          <a:prstGeom prst="rect">
            <a:avLst/>
          </a:prstGeom>
        </p:spPr>
      </p:pic>
      <p:pic>
        <p:nvPicPr>
          <p:cNvPr id="26" name="图片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52082" y="2425765"/>
            <a:ext cx="671312" cy="654529"/>
          </a:xfrm>
          <a:prstGeom prst="rect">
            <a:avLst/>
          </a:prstGeom>
        </p:spPr>
      </p:pic>
      <p:pic>
        <p:nvPicPr>
          <p:cNvPr id="28" name="图片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1979" y="3471856"/>
            <a:ext cx="670972" cy="654198"/>
          </a:xfrm>
          <a:prstGeom prst="rect">
            <a:avLst/>
          </a:prstGeom>
        </p:spPr>
      </p:pic>
      <p:sp>
        <p:nvSpPr>
          <p:cNvPr id="29" name="矩形 28"/>
          <p:cNvSpPr/>
          <p:nvPr/>
        </p:nvSpPr>
        <p:spPr>
          <a:xfrm>
            <a:off x="1723160" y="2390274"/>
            <a:ext cx="4223717" cy="307777"/>
          </a:xfrm>
          <a:prstGeom prst="rect">
            <a:avLst/>
          </a:prstGeom>
        </p:spPr>
        <p:txBody>
          <a:bodyPr wrap="square">
            <a:spAutoFit/>
          </a:bodyPr>
          <a:lstStyle/>
          <a:p>
            <a:r>
              <a:rPr lang="zh-CN" altLang="en-US" sz="1400" b="0" i="0" dirty="0">
                <a:solidFill>
                  <a:srgbClr val="474747"/>
                </a:solidFill>
                <a:effectLst/>
                <a:latin typeface="微软雅黑" panose="020B0503020204020204" pitchFamily="34" charset="-122"/>
                <a:ea typeface="微软雅黑" panose="020B0503020204020204" pitchFamily="34" charset="-122"/>
              </a:rPr>
              <a:t>参观游览时请勿吸烟，并提醒他人不要吸烟</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0" name="矩形 29"/>
          <p:cNvSpPr/>
          <p:nvPr/>
        </p:nvSpPr>
        <p:spPr>
          <a:xfrm>
            <a:off x="1723160" y="3445042"/>
            <a:ext cx="3923661" cy="307777"/>
          </a:xfrm>
          <a:prstGeom prst="rect">
            <a:avLst/>
          </a:prstGeom>
        </p:spPr>
        <p:txBody>
          <a:bodyPr wrap="square">
            <a:spAutoFit/>
          </a:bodyPr>
          <a:lstStyle/>
          <a:p>
            <a:r>
              <a:rPr lang="zh-CN" altLang="en-US" sz="1400" dirty="0">
                <a:solidFill>
                  <a:srgbClr val="474747"/>
                </a:solidFill>
                <a:latin typeface="微软雅黑" panose="020B0503020204020204" pitchFamily="34" charset="-122"/>
                <a:ea typeface="微软雅黑" panose="020B0503020204020204" pitchFamily="34" charset="-122"/>
              </a:rPr>
              <a:t>做文明观众</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1" name="矩形 30"/>
          <p:cNvSpPr/>
          <p:nvPr/>
        </p:nvSpPr>
        <p:spPr>
          <a:xfrm>
            <a:off x="1723160" y="4537384"/>
            <a:ext cx="3923661" cy="307777"/>
          </a:xfrm>
          <a:prstGeom prst="rect">
            <a:avLst/>
          </a:prstGeom>
        </p:spPr>
        <p:txBody>
          <a:bodyPr wrap="square">
            <a:spAutoFit/>
          </a:bodyPr>
          <a:lstStyle/>
          <a:p>
            <a:r>
              <a:rPr lang="zh-CN" altLang="en-US" sz="1400" dirty="0">
                <a:solidFill>
                  <a:srgbClr val="474747"/>
                </a:solidFill>
                <a:latin typeface="微软雅黑" panose="020B0503020204020204" pitchFamily="34" charset="-122"/>
                <a:ea typeface="微软雅黑" panose="020B0503020204020204" pitchFamily="34" charset="-122"/>
              </a:rPr>
              <a:t>欢迎利用我院提供的各种导览帮助设施</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2" name="矩形 31"/>
          <p:cNvSpPr/>
          <p:nvPr/>
        </p:nvSpPr>
        <p:spPr>
          <a:xfrm>
            <a:off x="1723160" y="5577217"/>
            <a:ext cx="3923661" cy="307777"/>
          </a:xfrm>
          <a:prstGeom prst="rect">
            <a:avLst/>
          </a:prstGeom>
        </p:spPr>
        <p:txBody>
          <a:bodyPr wrap="square">
            <a:spAutoFit/>
          </a:bodyPr>
          <a:lstStyle/>
          <a:p>
            <a:r>
              <a:rPr lang="zh-CN" altLang="en-US" sz="1400" dirty="0">
                <a:solidFill>
                  <a:srgbClr val="474747"/>
                </a:solidFill>
                <a:latin typeface="微软雅黑" panose="020B0503020204020204" pitchFamily="34" charset="-122"/>
                <a:ea typeface="微软雅黑" panose="020B0503020204020204" pitchFamily="34" charset="-122"/>
              </a:rPr>
              <a:t>在您参观时请留意自己携带的物品，提防扒窃</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3" name="矩形 32"/>
          <p:cNvSpPr/>
          <p:nvPr/>
        </p:nvSpPr>
        <p:spPr>
          <a:xfrm>
            <a:off x="7228599" y="2390274"/>
            <a:ext cx="3923661" cy="307777"/>
          </a:xfrm>
          <a:prstGeom prst="rect">
            <a:avLst/>
          </a:prstGeom>
        </p:spPr>
        <p:txBody>
          <a:bodyPr wrap="square">
            <a:spAutoFit/>
          </a:bodyPr>
          <a:lstStyle/>
          <a:p>
            <a:r>
              <a:rPr lang="zh-CN" altLang="en-US" sz="1400" dirty="0">
                <a:solidFill>
                  <a:srgbClr val="474747"/>
                </a:solidFill>
                <a:latin typeface="微软雅黑" panose="020B0503020204020204" pitchFamily="34" charset="-122"/>
                <a:ea typeface="微软雅黑" panose="020B0503020204020204" pitchFamily="34" charset="-122"/>
              </a:rPr>
              <a:t>尊重文化遗产，保护文物古迹</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4" name="矩形 33"/>
          <p:cNvSpPr/>
          <p:nvPr/>
        </p:nvSpPr>
        <p:spPr>
          <a:xfrm>
            <a:off x="7228599" y="3421348"/>
            <a:ext cx="4213432" cy="307777"/>
          </a:xfrm>
          <a:prstGeom prst="rect">
            <a:avLst/>
          </a:prstGeom>
        </p:spPr>
        <p:txBody>
          <a:bodyPr wrap="square">
            <a:spAutoFit/>
          </a:bodyPr>
          <a:lstStyle/>
          <a:p>
            <a:pPr algn="just"/>
            <a:r>
              <a:rPr lang="zh-CN" altLang="en-US" sz="1400" dirty="0">
                <a:solidFill>
                  <a:srgbClr val="474747"/>
                </a:solidFill>
                <a:latin typeface="微软雅黑" panose="020B0503020204020204" pitchFamily="34" charset="-122"/>
                <a:ea typeface="微软雅黑" panose="020B0503020204020204" pitchFamily="34" charset="-122"/>
              </a:rPr>
              <a:t>如遇人群密集，请听从工作人员的疏导，有序参观</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5" name="矩形 34"/>
          <p:cNvSpPr/>
          <p:nvPr/>
        </p:nvSpPr>
        <p:spPr>
          <a:xfrm>
            <a:off x="7212557" y="4489258"/>
            <a:ext cx="3923661" cy="307777"/>
          </a:xfrm>
          <a:prstGeom prst="rect">
            <a:avLst/>
          </a:prstGeom>
        </p:spPr>
        <p:txBody>
          <a:bodyPr wrap="square">
            <a:spAutoFit/>
          </a:bodyPr>
          <a:lstStyle/>
          <a:p>
            <a:r>
              <a:rPr lang="zh-CN" altLang="en-US" sz="1400" dirty="0">
                <a:solidFill>
                  <a:srgbClr val="474747"/>
                </a:solidFill>
                <a:latin typeface="微软雅黑" panose="020B0503020204020204" pitchFamily="34" charset="-122"/>
                <a:ea typeface="微软雅黑" panose="020B0503020204020204" pitchFamily="34" charset="-122"/>
              </a:rPr>
              <a:t>文明环境靠大家共同营造</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6" name="矩形 35"/>
          <p:cNvSpPr/>
          <p:nvPr/>
        </p:nvSpPr>
        <p:spPr>
          <a:xfrm>
            <a:off x="7212558" y="5518154"/>
            <a:ext cx="4213432" cy="523220"/>
          </a:xfrm>
          <a:prstGeom prst="rect">
            <a:avLst/>
          </a:prstGeom>
        </p:spPr>
        <p:txBody>
          <a:bodyPr wrap="square">
            <a:spAutoFit/>
          </a:bodyPr>
          <a:lstStyle/>
          <a:p>
            <a:pPr algn="just"/>
            <a:r>
              <a:rPr lang="zh-CN" altLang="en-US" sz="1400" dirty="0">
                <a:solidFill>
                  <a:srgbClr val="474747"/>
                </a:solidFill>
                <a:latin typeface="微软雅黑" panose="020B0503020204020204" pitchFamily="34" charset="-122"/>
                <a:ea typeface="微软雅黑" panose="020B0503020204020204" pitchFamily="34" charset="-122"/>
              </a:rPr>
              <a:t>如果您在参观中遇到紧急情况，就近寻求我院工作人员的帮助</a:t>
            </a:r>
            <a:endParaRPr lang="zh-CN" altLang="en-US" sz="1400" b="0" i="0" dirty="0">
              <a:solidFill>
                <a:srgbClr val="474747"/>
              </a:solidFill>
              <a:effectLst/>
              <a:latin typeface="微软雅黑" panose="020B0503020204020204" pitchFamily="34" charset="-122"/>
              <a:ea typeface="微软雅黑" panose="020B0503020204020204" pitchFamily="34" charset="-122"/>
            </a:endParaRPr>
          </a:p>
        </p:txBody>
      </p:sp>
      <p:sp>
        <p:nvSpPr>
          <p:cNvPr id="37" name="矩形 36"/>
          <p:cNvSpPr/>
          <p:nvPr/>
        </p:nvSpPr>
        <p:spPr>
          <a:xfrm>
            <a:off x="1723160" y="2732214"/>
            <a:ext cx="3923661" cy="400110"/>
          </a:xfrm>
          <a:prstGeom prst="rect">
            <a:avLst/>
          </a:prstGeom>
        </p:spPr>
        <p:txBody>
          <a:bodyPr wrap="square">
            <a:spAutoFit/>
          </a:bodyPr>
          <a:lstStyle/>
          <a:p>
            <a:r>
              <a:rPr lang="zh-CN" altLang="en-US" sz="1000" dirty="0">
                <a:solidFill>
                  <a:srgbClr val="474747"/>
                </a:solidFill>
                <a:latin typeface="微软雅黑" panose="020B0503020204020204" pitchFamily="34" charset="-122"/>
                <a:ea typeface="微软雅黑" panose="020B0503020204020204" pitchFamily="34" charset="-122"/>
              </a:rPr>
              <a:t>故宫是世界上现存最大的木结构宫殿建筑群，历史上曾经多次发生火灾。每个点燃的烟头都可能是对这片珍贵历史文化遗产的威胁。</a:t>
            </a:r>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38" name="矩形 37"/>
          <p:cNvSpPr/>
          <p:nvPr/>
        </p:nvSpPr>
        <p:spPr>
          <a:xfrm>
            <a:off x="1723160" y="3773088"/>
            <a:ext cx="3923661" cy="553998"/>
          </a:xfrm>
          <a:prstGeom prst="rect">
            <a:avLst/>
          </a:prstGeom>
        </p:spPr>
        <p:txBody>
          <a:bodyPr wrap="square">
            <a:spAutoFit/>
          </a:bodyPr>
          <a:lstStyle/>
          <a:p>
            <a:r>
              <a:rPr lang="zh-CN" altLang="en-US" sz="1000" dirty="0">
                <a:solidFill>
                  <a:srgbClr val="474747"/>
                </a:solidFill>
                <a:latin typeface="微软雅黑" panose="020B0503020204020204" pitchFamily="34" charset="-122"/>
                <a:ea typeface="微软雅黑" panose="020B0503020204020204" pitchFamily="34" charset="-122"/>
              </a:rPr>
              <a:t>为不妨碍、影响他人参观，按照国际惯例在展厅请勿使用闪光灯和三脚架拍照。</a:t>
            </a:r>
            <a:endParaRPr lang="en-US" altLang="zh-CN" sz="1000" dirty="0">
              <a:solidFill>
                <a:srgbClr val="474747"/>
              </a:solidFill>
              <a:latin typeface="微软雅黑" panose="020B0503020204020204" pitchFamily="34" charset="-122"/>
              <a:ea typeface="微软雅黑" panose="020B0503020204020204" pitchFamily="34" charset="-122"/>
            </a:endParaRPr>
          </a:p>
          <a:p>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39" name="矩形 38"/>
          <p:cNvSpPr/>
          <p:nvPr/>
        </p:nvSpPr>
        <p:spPr>
          <a:xfrm>
            <a:off x="1723160" y="4845042"/>
            <a:ext cx="3923661" cy="400110"/>
          </a:xfrm>
          <a:prstGeom prst="rect">
            <a:avLst/>
          </a:prstGeom>
        </p:spPr>
        <p:txBody>
          <a:bodyPr wrap="square">
            <a:spAutoFit/>
          </a:bodyPr>
          <a:lstStyle/>
          <a:p>
            <a:r>
              <a:rPr lang="en-US" altLang="zh-CN" sz="1000" dirty="0">
                <a:solidFill>
                  <a:srgbClr val="474747"/>
                </a:solidFill>
                <a:latin typeface="微软雅黑" panose="020B0503020204020204" pitchFamily="34" charset="-122"/>
                <a:ea typeface="微软雅黑" panose="020B0503020204020204" pitchFamily="34" charset="-122"/>
              </a:rPr>
              <a:t>1.</a:t>
            </a:r>
            <a:r>
              <a:rPr lang="zh-CN" altLang="en-US" sz="1000" dirty="0">
                <a:solidFill>
                  <a:srgbClr val="474747"/>
                </a:solidFill>
                <a:latin typeface="微软雅黑" panose="020B0503020204020204" pitchFamily="34" charset="-122"/>
                <a:ea typeface="微软雅黑" panose="020B0503020204020204" pitchFamily="34" charset="-122"/>
              </a:rPr>
              <a:t>观众服务中心（端门）咨询电话：</a:t>
            </a:r>
            <a:r>
              <a:rPr lang="en-US" altLang="zh-CN" sz="1000" dirty="0">
                <a:solidFill>
                  <a:srgbClr val="474747"/>
                </a:solidFill>
                <a:latin typeface="微软雅黑" panose="020B0503020204020204" pitchFamily="34" charset="-122"/>
                <a:ea typeface="微软雅黑" panose="020B0503020204020204" pitchFamily="34" charset="-122"/>
              </a:rPr>
              <a:t>85007938</a:t>
            </a:r>
            <a:endParaRPr lang="en-US" altLang="zh-CN" sz="1000" dirty="0">
              <a:solidFill>
                <a:srgbClr val="474747"/>
              </a:solidFill>
              <a:latin typeface="微软雅黑" panose="020B0503020204020204" pitchFamily="34" charset="-122"/>
              <a:ea typeface="微软雅黑" panose="020B0503020204020204" pitchFamily="34" charset="-122"/>
            </a:endParaRPr>
          </a:p>
          <a:p>
            <a:r>
              <a:rPr lang="en-US" altLang="zh-CN" sz="1000" dirty="0">
                <a:solidFill>
                  <a:srgbClr val="474747"/>
                </a:solidFill>
                <a:latin typeface="微软雅黑" panose="020B0503020204020204" pitchFamily="34" charset="-122"/>
                <a:ea typeface="微软雅黑" panose="020B0503020204020204" pitchFamily="34" charset="-122"/>
              </a:rPr>
              <a:t>2.</a:t>
            </a:r>
            <a:r>
              <a:rPr lang="zh-CN" altLang="en-US" sz="1000" dirty="0">
                <a:solidFill>
                  <a:srgbClr val="474747"/>
                </a:solidFill>
                <a:latin typeface="微软雅黑" panose="020B0503020204020204" pitchFamily="34" charset="-122"/>
                <a:ea typeface="微软雅黑" panose="020B0503020204020204" pitchFamily="34" charset="-122"/>
              </a:rPr>
              <a:t>太和门咨询处 咨询电话：</a:t>
            </a:r>
            <a:r>
              <a:rPr lang="en-US" altLang="zh-CN" sz="1000" dirty="0">
                <a:solidFill>
                  <a:srgbClr val="474747"/>
                </a:solidFill>
                <a:latin typeface="微软雅黑" panose="020B0503020204020204" pitchFamily="34" charset="-122"/>
                <a:ea typeface="微软雅黑" panose="020B0503020204020204" pitchFamily="34" charset="-122"/>
              </a:rPr>
              <a:t>85007421</a:t>
            </a:r>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40" name="矩形 39"/>
          <p:cNvSpPr/>
          <p:nvPr/>
        </p:nvSpPr>
        <p:spPr>
          <a:xfrm>
            <a:off x="1723160" y="5874901"/>
            <a:ext cx="3923661" cy="400110"/>
          </a:xfrm>
          <a:prstGeom prst="rect">
            <a:avLst/>
          </a:prstGeom>
        </p:spPr>
        <p:txBody>
          <a:bodyPr wrap="square">
            <a:spAutoFit/>
          </a:bodyPr>
          <a:lstStyle/>
          <a:p>
            <a:r>
              <a:rPr lang="zh-CN" altLang="en-US" sz="1000" dirty="0">
                <a:solidFill>
                  <a:srgbClr val="474747"/>
                </a:solidFill>
                <a:latin typeface="微软雅黑" panose="020B0503020204020204" pitchFamily="34" charset="-122"/>
                <a:ea typeface="微软雅黑" panose="020B0503020204020204" pitchFamily="34" charset="-122"/>
              </a:rPr>
              <a:t>请不要轻信和接受社会散杂人员派发的各种广告和兜售的商品。严防上当受骗，并欢迎举报。</a:t>
            </a:r>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41" name="矩形 40"/>
          <p:cNvSpPr/>
          <p:nvPr/>
        </p:nvSpPr>
        <p:spPr>
          <a:xfrm>
            <a:off x="7240632" y="2732214"/>
            <a:ext cx="4213432" cy="400110"/>
          </a:xfrm>
          <a:prstGeom prst="rect">
            <a:avLst/>
          </a:prstGeom>
        </p:spPr>
        <p:txBody>
          <a:bodyPr wrap="square">
            <a:spAutoFit/>
          </a:bodyPr>
          <a:lstStyle/>
          <a:p>
            <a:pPr algn="just"/>
            <a:r>
              <a:rPr lang="zh-CN" altLang="en-US" sz="1000" dirty="0">
                <a:solidFill>
                  <a:srgbClr val="474747"/>
                </a:solidFill>
                <a:latin typeface="微软雅黑" panose="020B0503020204020204" pitchFamily="34" charset="-122"/>
                <a:ea typeface="微软雅黑" panose="020B0503020204020204" pitchFamily="34" charset="-122"/>
              </a:rPr>
              <a:t>请不要在古建筑和古树上留下您的大名，刻画涂写不仅不会使您英名永驻，反而遭到大家的鄙视。</a:t>
            </a:r>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42" name="矩形 41"/>
          <p:cNvSpPr/>
          <p:nvPr/>
        </p:nvSpPr>
        <p:spPr>
          <a:xfrm>
            <a:off x="7240632" y="3773322"/>
            <a:ext cx="4213432" cy="400110"/>
          </a:xfrm>
          <a:prstGeom prst="rect">
            <a:avLst/>
          </a:prstGeom>
        </p:spPr>
        <p:txBody>
          <a:bodyPr wrap="square">
            <a:spAutoFit/>
          </a:bodyPr>
          <a:lstStyle/>
          <a:p>
            <a:pPr algn="just"/>
            <a:r>
              <a:rPr lang="zh-CN" altLang="en-US" sz="1000" dirty="0">
                <a:solidFill>
                  <a:srgbClr val="474747"/>
                </a:solidFill>
                <a:latin typeface="微软雅黑" panose="020B0503020204020204" pitchFamily="34" charset="-122"/>
                <a:ea typeface="微软雅黑" panose="020B0503020204020204" pitchFamily="34" charset="-122"/>
              </a:rPr>
              <a:t>请不要轻信和接受社会散杂人员派发的各种广告和兜售的商品。严防上当受骗，并欢迎举报。</a:t>
            </a:r>
            <a:endParaRPr lang="zh-CN" altLang="en-US" sz="1000" b="0" i="0" dirty="0">
              <a:solidFill>
                <a:srgbClr val="474747"/>
              </a:solidFill>
              <a:effectLst/>
              <a:latin typeface="微软雅黑" panose="020B0503020204020204" pitchFamily="34" charset="-122"/>
              <a:ea typeface="微软雅黑" panose="020B0503020204020204" pitchFamily="34" charset="-122"/>
            </a:endParaRPr>
          </a:p>
        </p:txBody>
      </p:sp>
      <p:sp>
        <p:nvSpPr>
          <p:cNvPr id="43" name="矩形 42"/>
          <p:cNvSpPr/>
          <p:nvPr/>
        </p:nvSpPr>
        <p:spPr>
          <a:xfrm>
            <a:off x="7240631" y="4843854"/>
            <a:ext cx="4213432" cy="400110"/>
          </a:xfrm>
          <a:prstGeom prst="rect">
            <a:avLst/>
          </a:prstGeom>
        </p:spPr>
        <p:txBody>
          <a:bodyPr wrap="square">
            <a:spAutoFit/>
          </a:bodyPr>
          <a:lstStyle/>
          <a:p>
            <a:pPr algn="just"/>
            <a:r>
              <a:rPr lang="zh-CN" altLang="en-US" sz="1000" dirty="0">
                <a:solidFill>
                  <a:srgbClr val="474747"/>
                </a:solidFill>
                <a:latin typeface="微软雅黑" panose="020B0503020204020204" pitchFamily="34" charset="-122"/>
                <a:ea typeface="微软雅黑" panose="020B0503020204020204" pitchFamily="34" charset="-122"/>
              </a:rPr>
              <a:t>请勿携带宠物进院参观</a:t>
            </a:r>
            <a:r>
              <a:rPr lang="en-US" altLang="zh-CN" sz="1000" dirty="0">
                <a:solidFill>
                  <a:srgbClr val="474747"/>
                </a:solidFill>
                <a:latin typeface="微软雅黑" panose="020B0503020204020204" pitchFamily="34" charset="-122"/>
                <a:ea typeface="微软雅黑" panose="020B0503020204020204" pitchFamily="34" charset="-122"/>
              </a:rPr>
              <a:t>;</a:t>
            </a:r>
            <a:r>
              <a:rPr lang="zh-CN" altLang="en-US" sz="1000" dirty="0">
                <a:solidFill>
                  <a:srgbClr val="474747"/>
                </a:solidFill>
                <a:latin typeface="微软雅黑" panose="020B0503020204020204" pitchFamily="34" charset="-122"/>
                <a:ea typeface="微软雅黑" panose="020B0503020204020204" pitchFamily="34" charset="-122"/>
              </a:rPr>
              <a:t>请尽量不妨碍其他观众</a:t>
            </a:r>
            <a:r>
              <a:rPr lang="en-US" altLang="zh-CN" sz="1000" dirty="0">
                <a:solidFill>
                  <a:srgbClr val="474747"/>
                </a:solidFill>
                <a:latin typeface="微软雅黑" panose="020B0503020204020204" pitchFamily="34" charset="-122"/>
                <a:ea typeface="微软雅黑" panose="020B0503020204020204" pitchFamily="34" charset="-122"/>
              </a:rPr>
              <a:t>;</a:t>
            </a:r>
            <a:r>
              <a:rPr lang="zh-CN" altLang="en-US" sz="1000" dirty="0">
                <a:solidFill>
                  <a:srgbClr val="474747"/>
                </a:solidFill>
                <a:latin typeface="微软雅黑" panose="020B0503020204020204" pitchFamily="34" charset="-122"/>
                <a:ea typeface="微软雅黑" panose="020B0503020204020204" pitchFamily="34" charset="-122"/>
              </a:rPr>
              <a:t>请保持衣容整洁</a:t>
            </a:r>
            <a:r>
              <a:rPr lang="en-US" altLang="zh-CN" sz="1000" dirty="0">
                <a:solidFill>
                  <a:srgbClr val="474747"/>
                </a:solidFill>
                <a:latin typeface="微软雅黑" panose="020B0503020204020204" pitchFamily="34" charset="-122"/>
                <a:ea typeface="微软雅黑" panose="020B0503020204020204" pitchFamily="34" charset="-122"/>
              </a:rPr>
              <a:t>,</a:t>
            </a:r>
            <a:r>
              <a:rPr lang="zh-CN" altLang="en-US" sz="1000" dirty="0">
                <a:solidFill>
                  <a:srgbClr val="474747"/>
                </a:solidFill>
                <a:latin typeface="微软雅黑" panose="020B0503020204020204" pitchFamily="34" charset="-122"/>
                <a:ea typeface="微软雅黑" panose="020B0503020204020204" pitchFamily="34" charset="-122"/>
              </a:rPr>
              <a:t>不要做出有碍观瞻、有损形象的行为</a:t>
            </a:r>
            <a:r>
              <a:rPr lang="en-US" altLang="zh-CN" sz="1000" dirty="0">
                <a:solidFill>
                  <a:srgbClr val="474747"/>
                </a:solidFill>
                <a:latin typeface="微软雅黑" panose="020B0503020204020204" pitchFamily="34" charset="-122"/>
                <a:ea typeface="微软雅黑" panose="020B0503020204020204" pitchFamily="34" charset="-122"/>
              </a:rPr>
              <a:t>;</a:t>
            </a:r>
            <a:r>
              <a:rPr lang="zh-CN" altLang="en-US" sz="1000" dirty="0">
                <a:solidFill>
                  <a:srgbClr val="474747"/>
                </a:solidFill>
                <a:latin typeface="微软雅黑" panose="020B0503020204020204" pitchFamily="34" charset="-122"/>
                <a:ea typeface="微软雅黑" panose="020B0503020204020204" pitchFamily="34" charset="-122"/>
              </a:rPr>
              <a:t>为了您和他人的健康，请勿随地吐痰。</a:t>
            </a:r>
            <a:endParaRPr lang="zh-CN" altLang="en-US" sz="1000" dirty="0">
              <a:solidFill>
                <a:srgbClr val="474747"/>
              </a:solidFill>
              <a:latin typeface="微软雅黑" panose="020B0503020204020204" pitchFamily="34" charset="-122"/>
              <a:ea typeface="微软雅黑" panose="020B0503020204020204" pitchFamily="34" charset="-122"/>
            </a:endParaRPr>
          </a:p>
        </p:txBody>
      </p:sp>
      <p:sp>
        <p:nvSpPr>
          <p:cNvPr id="44" name="矩形 43"/>
          <p:cNvSpPr/>
          <p:nvPr/>
        </p:nvSpPr>
        <p:spPr>
          <a:xfrm>
            <a:off x="7240631" y="6023741"/>
            <a:ext cx="4213432" cy="246221"/>
          </a:xfrm>
          <a:prstGeom prst="rect">
            <a:avLst/>
          </a:prstGeom>
        </p:spPr>
        <p:txBody>
          <a:bodyPr wrap="square">
            <a:spAutoFit/>
          </a:bodyPr>
          <a:lstStyle/>
          <a:p>
            <a:pPr algn="just"/>
            <a:r>
              <a:rPr lang="zh-CN" altLang="en-US" sz="1000" dirty="0">
                <a:solidFill>
                  <a:srgbClr val="474747"/>
                </a:solidFill>
                <a:latin typeface="微软雅黑" panose="020B0503020204020204" pitchFamily="34" charset="-122"/>
                <a:ea typeface="微软雅黑" panose="020B0503020204020204" pitchFamily="34" charset="-122"/>
              </a:rPr>
              <a:t>如果您与亲友在参观中走失，可到景运门内西南侧的广播室通知他们</a:t>
            </a:r>
            <a:endParaRPr lang="zh-CN" altLang="en-US" sz="1000" dirty="0">
              <a:solidFill>
                <a:srgbClr val="47474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3000">
        <p14:flip dir="r"/>
      </p:transition>
    </mc:Choice>
    <mc:Fallback>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0" y="0"/>
            <a:ext cx="12192000" cy="6858000"/>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4365076" y="1163855"/>
            <a:ext cx="1610609" cy="2215991"/>
          </a:xfrm>
          <a:prstGeom prst="rect">
            <a:avLst/>
          </a:prstGeom>
          <a:noFill/>
        </p:spPr>
        <p:txBody>
          <a:bodyPr wrap="square" rtlCol="0">
            <a:spAutoFit/>
          </a:bodyPr>
          <a:lstStyle/>
          <a:p>
            <a:r>
              <a:rPr lang="zh-CN" altLang="en-US" sz="13800" dirty="0">
                <a:solidFill>
                  <a:schemeClr val="bg1"/>
                </a:solidFill>
                <a:latin typeface="叶根友唐楷简" panose="02010601030101010101" pitchFamily="2" charset="-122"/>
                <a:ea typeface="叶根友唐楷简" panose="02010601030101010101" pitchFamily="2" charset="-122"/>
              </a:rPr>
              <a:t>故</a:t>
            </a:r>
            <a:endParaRPr lang="zh-CN" altLang="en-US" sz="13800" dirty="0">
              <a:solidFill>
                <a:schemeClr val="bg1"/>
              </a:solidFill>
              <a:latin typeface="叶根友唐楷简" panose="02010601030101010101" pitchFamily="2" charset="-122"/>
              <a:ea typeface="叶根友唐楷简" panose="02010601030101010101" pitchFamily="2" charset="-122"/>
            </a:endParaRPr>
          </a:p>
        </p:txBody>
      </p:sp>
      <p:sp>
        <p:nvSpPr>
          <p:cNvPr id="9" name="文本框 8"/>
          <p:cNvSpPr txBox="1"/>
          <p:nvPr/>
        </p:nvSpPr>
        <p:spPr>
          <a:xfrm>
            <a:off x="5579301" y="724377"/>
            <a:ext cx="1610609" cy="2646878"/>
          </a:xfrm>
          <a:prstGeom prst="rect">
            <a:avLst/>
          </a:prstGeom>
          <a:noFill/>
        </p:spPr>
        <p:txBody>
          <a:bodyPr wrap="square" rtlCol="0">
            <a:spAutoFit/>
          </a:bodyPr>
          <a:lstStyle/>
          <a:p>
            <a:r>
              <a:rPr lang="zh-CN" altLang="en-US" sz="16600" dirty="0">
                <a:solidFill>
                  <a:schemeClr val="bg1"/>
                </a:solidFill>
                <a:latin typeface="叶根友唐楷简" panose="02010601030101010101" pitchFamily="2" charset="-122"/>
                <a:ea typeface="叶根友唐楷简" panose="02010601030101010101" pitchFamily="2" charset="-122"/>
              </a:rPr>
              <a:t>宫</a:t>
            </a:r>
            <a:endParaRPr lang="zh-CN" altLang="en-US" sz="16600" dirty="0">
              <a:solidFill>
                <a:schemeClr val="bg1"/>
              </a:solidFill>
              <a:latin typeface="叶根友唐楷简" panose="02010601030101010101" pitchFamily="2" charset="-122"/>
              <a:ea typeface="叶根友唐楷简" panose="02010601030101010101" pitchFamily="2" charset="-122"/>
            </a:endParaRPr>
          </a:p>
        </p:txBody>
      </p:sp>
      <p:sp>
        <p:nvSpPr>
          <p:cNvPr id="10" name="文本框 9"/>
          <p:cNvSpPr txBox="1"/>
          <p:nvPr/>
        </p:nvSpPr>
        <p:spPr>
          <a:xfrm>
            <a:off x="2111518" y="1722949"/>
            <a:ext cx="3612161" cy="3770263"/>
          </a:xfrm>
          <a:prstGeom prst="rect">
            <a:avLst/>
          </a:prstGeom>
          <a:noFill/>
        </p:spPr>
        <p:txBody>
          <a:bodyPr wrap="square" rtlCol="0">
            <a:spAutoFit/>
          </a:bodyPr>
          <a:lstStyle/>
          <a:p>
            <a:r>
              <a:rPr lang="zh-CN" altLang="en-US" sz="23900" dirty="0">
                <a:solidFill>
                  <a:schemeClr val="bg1"/>
                </a:solidFill>
                <a:latin typeface="叶根友唐楷简" panose="02010601030101010101" pitchFamily="2" charset="-122"/>
                <a:ea typeface="叶根友唐楷简" panose="02010601030101010101" pitchFamily="2" charset="-122"/>
              </a:rPr>
              <a:t>欢</a:t>
            </a:r>
            <a:endParaRPr lang="zh-CN" altLang="en-US" sz="23900" dirty="0">
              <a:solidFill>
                <a:schemeClr val="bg1"/>
              </a:solidFill>
              <a:latin typeface="叶根友唐楷简" panose="02010601030101010101" pitchFamily="2" charset="-122"/>
              <a:ea typeface="叶根友唐楷简" panose="02010601030101010101" pitchFamily="2" charset="-122"/>
            </a:endParaRPr>
          </a:p>
        </p:txBody>
      </p:sp>
      <p:sp>
        <p:nvSpPr>
          <p:cNvPr id="11" name="文本框 10"/>
          <p:cNvSpPr txBox="1"/>
          <p:nvPr/>
        </p:nvSpPr>
        <p:spPr>
          <a:xfrm>
            <a:off x="4930864" y="2807087"/>
            <a:ext cx="1610609" cy="2215991"/>
          </a:xfrm>
          <a:prstGeom prst="rect">
            <a:avLst/>
          </a:prstGeom>
          <a:noFill/>
        </p:spPr>
        <p:txBody>
          <a:bodyPr wrap="square" rtlCol="0">
            <a:spAutoFit/>
          </a:bodyPr>
          <a:lstStyle/>
          <a:p>
            <a:r>
              <a:rPr lang="zh-CN" altLang="en-US" sz="13800" dirty="0">
                <a:solidFill>
                  <a:schemeClr val="bg1"/>
                </a:solidFill>
                <a:latin typeface="叶根友唐楷简" panose="02010601030101010101" pitchFamily="2" charset="-122"/>
                <a:ea typeface="叶根友唐楷简" panose="02010601030101010101" pitchFamily="2" charset="-122"/>
              </a:rPr>
              <a:t>迎</a:t>
            </a:r>
            <a:endParaRPr lang="zh-CN" altLang="en-US" sz="13800" dirty="0">
              <a:solidFill>
                <a:schemeClr val="bg1"/>
              </a:solidFill>
              <a:latin typeface="叶根友唐楷简" panose="02010601030101010101" pitchFamily="2" charset="-122"/>
              <a:ea typeface="叶根友唐楷简" panose="02010601030101010101" pitchFamily="2" charset="-122"/>
            </a:endParaRPr>
          </a:p>
        </p:txBody>
      </p:sp>
      <p:sp>
        <p:nvSpPr>
          <p:cNvPr id="12" name="文本框 11"/>
          <p:cNvSpPr txBox="1"/>
          <p:nvPr/>
        </p:nvSpPr>
        <p:spPr>
          <a:xfrm>
            <a:off x="6871403" y="2337825"/>
            <a:ext cx="3217352" cy="3323987"/>
          </a:xfrm>
          <a:prstGeom prst="rect">
            <a:avLst/>
          </a:prstGeom>
          <a:noFill/>
        </p:spPr>
        <p:txBody>
          <a:bodyPr wrap="square" rtlCol="0">
            <a:spAutoFit/>
          </a:bodyPr>
          <a:lstStyle/>
          <a:p>
            <a:r>
              <a:rPr lang="zh-CN" altLang="en-US" sz="21000" dirty="0">
                <a:solidFill>
                  <a:schemeClr val="bg1"/>
                </a:solidFill>
                <a:latin typeface="叶根友唐楷简" panose="02010601030101010101" pitchFamily="2" charset="-122"/>
                <a:ea typeface="叶根友唐楷简" panose="02010601030101010101" pitchFamily="2" charset="-122"/>
              </a:rPr>
              <a:t>您</a:t>
            </a:r>
            <a:endParaRPr lang="zh-CN" altLang="en-US" sz="21000" dirty="0">
              <a:solidFill>
                <a:schemeClr val="bg1"/>
              </a:solidFill>
              <a:latin typeface="叶根友唐楷简" panose="02010601030101010101" pitchFamily="2" charset="-122"/>
              <a:ea typeface="叶根友唐楷简" panose="02010601030101010101" pitchFamily="2" charset="-122"/>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052" y="4357993"/>
            <a:ext cx="665085" cy="665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14:window dir="vert"/>
      </p:transition>
    </mc:Choice>
    <mc:Fallback>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4267804" y="682588"/>
            <a:ext cx="3538899" cy="468000"/>
            <a:chOff x="4267804" y="750941"/>
            <a:chExt cx="3538899" cy="46800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8" name="文本框 7"/>
            <p:cNvSpPr txBox="1"/>
            <p:nvPr/>
          </p:nvSpPr>
          <p:spPr>
            <a:xfrm>
              <a:off x="4579804" y="750941"/>
              <a:ext cx="2959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故宫之旅，即刻起航</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703" y="750941"/>
              <a:ext cx="312000" cy="468000"/>
            </a:xfrm>
            <a:prstGeom prst="rect">
              <a:avLst/>
            </a:prstGeom>
          </p:spPr>
        </p:pic>
      </p:grpSp>
      <p:grpSp>
        <p:nvGrpSpPr>
          <p:cNvPr id="14" name="组合 13"/>
          <p:cNvGrpSpPr/>
          <p:nvPr/>
        </p:nvGrpSpPr>
        <p:grpSpPr>
          <a:xfrm>
            <a:off x="473654" y="1584363"/>
            <a:ext cx="11244693" cy="4591050"/>
            <a:chOff x="428066" y="1652716"/>
            <a:chExt cx="11244693" cy="4591050"/>
          </a:xfrm>
        </p:grpSpPr>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8066" y="1652716"/>
              <a:ext cx="7694097" cy="4591050"/>
            </a:xfrm>
            <a:prstGeom prst="rect">
              <a:avLst/>
            </a:prstGeom>
          </p:spPr>
        </p:pic>
        <p:sp>
          <p:nvSpPr>
            <p:cNvPr id="11" name="矩形 10"/>
            <p:cNvSpPr/>
            <p:nvPr/>
          </p:nvSpPr>
          <p:spPr>
            <a:xfrm>
              <a:off x="8122163" y="1657377"/>
              <a:ext cx="3550596" cy="4586389"/>
            </a:xfrm>
            <a:prstGeom prst="rect">
              <a:avLst/>
            </a:prstGeom>
            <a:solidFill>
              <a:srgbClr val="AE3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41" name="组合 40"/>
          <p:cNvGrpSpPr/>
          <p:nvPr/>
        </p:nvGrpSpPr>
        <p:grpSpPr>
          <a:xfrm>
            <a:off x="1244180" y="2146429"/>
            <a:ext cx="6112404" cy="3700596"/>
            <a:chOff x="1166271" y="2136269"/>
            <a:chExt cx="6112404" cy="3700596"/>
          </a:xfrm>
        </p:grpSpPr>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8905" y="2136269"/>
              <a:ext cx="923077" cy="900000"/>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477" y="2136269"/>
              <a:ext cx="923077" cy="9000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3770" y="2136269"/>
              <a:ext cx="923077" cy="900000"/>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8905" y="4169597"/>
              <a:ext cx="923077" cy="900000"/>
            </a:xfrm>
            <a:prstGeom prst="rect">
              <a:avLst/>
            </a:prstGeom>
          </p:spPr>
        </p:pic>
        <p:pic>
          <p:nvPicPr>
            <p:cNvPr id="25"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6578" y="4169597"/>
              <a:ext cx="923077" cy="900000"/>
            </a:xfrm>
            <a:prstGeom prst="rect">
              <a:avLst/>
            </a:prstGeom>
          </p:spPr>
        </p:pic>
        <p:pic>
          <p:nvPicPr>
            <p:cNvPr id="27" name="图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3770" y="4169597"/>
              <a:ext cx="923077" cy="900000"/>
            </a:xfrm>
            <a:prstGeom prst="rect">
              <a:avLst/>
            </a:prstGeom>
          </p:spPr>
        </p:pic>
        <p:sp>
          <p:nvSpPr>
            <p:cNvPr id="28" name="文本框 27"/>
            <p:cNvSpPr txBox="1"/>
            <p:nvPr/>
          </p:nvSpPr>
          <p:spPr>
            <a:xfrm>
              <a:off x="1166271" y="3162311"/>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开放时间</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9" name="文本框 28"/>
            <p:cNvSpPr txBox="1"/>
            <p:nvPr/>
          </p:nvSpPr>
          <p:spPr>
            <a:xfrm>
              <a:off x="1291311" y="3545690"/>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让这场旅程更准时</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0" name="文本框 29"/>
            <p:cNvSpPr txBox="1"/>
            <p:nvPr/>
          </p:nvSpPr>
          <p:spPr>
            <a:xfrm>
              <a:off x="3400486" y="3162311"/>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在线订票</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1" name="文本框 30"/>
            <p:cNvSpPr txBox="1"/>
            <p:nvPr/>
          </p:nvSpPr>
          <p:spPr>
            <a:xfrm>
              <a:off x="3525526" y="3545690"/>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提前预定故宫门票</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2" name="文本框 31"/>
            <p:cNvSpPr txBox="1"/>
            <p:nvPr/>
          </p:nvSpPr>
          <p:spPr>
            <a:xfrm>
              <a:off x="5537616" y="3151486"/>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导览地图</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3" name="文本框 32"/>
            <p:cNvSpPr txBox="1"/>
            <p:nvPr/>
          </p:nvSpPr>
          <p:spPr>
            <a:xfrm>
              <a:off x="5662656" y="3534865"/>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为您推荐适合路线</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4" name="文本框 33"/>
            <p:cNvSpPr txBox="1"/>
            <p:nvPr/>
          </p:nvSpPr>
          <p:spPr>
            <a:xfrm>
              <a:off x="1166271" y="5145709"/>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故宫活动</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5" name="文本框 34"/>
            <p:cNvSpPr txBox="1"/>
            <p:nvPr/>
          </p:nvSpPr>
          <p:spPr>
            <a:xfrm>
              <a:off x="1291311" y="5529088"/>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dirty="0">
                  <a:solidFill>
                    <a:prstClr val="black">
                      <a:lumMod val="65000"/>
                      <a:lumOff val="35000"/>
                    </a:prstClr>
                  </a:solidFill>
                  <a:latin typeface="Source Han Sans Normal" panose="020B0400000000000000" pitchFamily="34" charset="-122"/>
                  <a:ea typeface="Source Han Sans Normal" panose="020B0400000000000000" pitchFamily="34" charset="-122"/>
                </a:rPr>
                <a:t>感受丰富多彩故宫</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6" name="文本框 35"/>
            <p:cNvSpPr txBox="1"/>
            <p:nvPr/>
          </p:nvSpPr>
          <p:spPr>
            <a:xfrm>
              <a:off x="3303401" y="5145709"/>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票务服务</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7" name="文本框 36"/>
            <p:cNvSpPr txBox="1"/>
            <p:nvPr/>
          </p:nvSpPr>
          <p:spPr>
            <a:xfrm>
              <a:off x="3428441" y="5529088"/>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提供贴心票务服务</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8" name="文本框 37"/>
            <p:cNvSpPr txBox="1"/>
            <p:nvPr/>
          </p:nvSpPr>
          <p:spPr>
            <a:xfrm>
              <a:off x="5537150" y="5145709"/>
              <a:ext cx="16439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r>
                <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游览须知</a:t>
              </a:r>
              <a:r>
                <a:rPr kumimoji="0" lang="en-US" altLang="zh-CN"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a:t>
              </a:r>
              <a:endParaRPr kumimoji="0" lang="zh-CN" altLang="en-US" sz="22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9" name="文本框 38"/>
            <p:cNvSpPr txBox="1"/>
            <p:nvPr/>
          </p:nvSpPr>
          <p:spPr>
            <a:xfrm>
              <a:off x="5662190" y="5529088"/>
              <a:ext cx="16160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rPr>
                <a:t>让游览更安全舒心</a:t>
              </a:r>
              <a:endParaRPr kumimoji="0" lang="zh-CN" altLang="en-US" sz="1400" b="0" i="0" u="none" strike="noStrike" kern="1200" cap="none" spc="0" normalizeH="0" baseline="0" noProof="0" dirty="0">
                <a:ln>
                  <a:noFill/>
                </a:ln>
                <a:solidFill>
                  <a:prstClr val="black">
                    <a:lumMod val="65000"/>
                    <a:lumOff val="35000"/>
                  </a:prstClr>
                </a:solidFill>
                <a:effectLst/>
                <a:uLnTx/>
                <a:uFillTx/>
                <a:latin typeface="Source Han Sans Normal" panose="020B0400000000000000" pitchFamily="34" charset="-122"/>
                <a:ea typeface="Source Han Sans Normal" panose="020B0400000000000000" pitchFamily="34" charset="-122"/>
                <a:cs typeface="+mn-cs"/>
              </a:endParaRPr>
            </a:p>
          </p:txBody>
        </p:sp>
      </p:grpSp>
      <p:pic>
        <p:nvPicPr>
          <p:cNvPr id="43" name="图片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57248" y="1912429"/>
            <a:ext cx="312000" cy="468000"/>
          </a:xfrm>
          <a:prstGeom prst="rect">
            <a:avLst/>
          </a:prstGeom>
        </p:spPr>
      </p:pic>
      <p:sp>
        <p:nvSpPr>
          <p:cNvPr id="44" name="文本框 43"/>
          <p:cNvSpPr txBox="1"/>
          <p:nvPr/>
        </p:nvSpPr>
        <p:spPr>
          <a:xfrm>
            <a:off x="8753935" y="1922058"/>
            <a:ext cx="1436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开放公告</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24367" y="1911898"/>
            <a:ext cx="312000" cy="468000"/>
          </a:xfrm>
          <a:prstGeom prst="rect">
            <a:avLst/>
          </a:prstGeom>
        </p:spPr>
      </p:pic>
      <p:grpSp>
        <p:nvGrpSpPr>
          <p:cNvPr id="55" name="组合 54"/>
          <p:cNvGrpSpPr/>
          <p:nvPr/>
        </p:nvGrpSpPr>
        <p:grpSpPr>
          <a:xfrm>
            <a:off x="8371229" y="2596429"/>
            <a:ext cx="3163118" cy="1165619"/>
            <a:chOff x="8373404" y="2549223"/>
            <a:chExt cx="3163118" cy="1165619"/>
          </a:xfrm>
        </p:grpSpPr>
        <p:sp>
          <p:nvSpPr>
            <p:cNvPr id="47" name="矩形 46"/>
            <p:cNvSpPr/>
            <p:nvPr/>
          </p:nvSpPr>
          <p:spPr>
            <a:xfrm>
              <a:off x="8373404" y="2549223"/>
              <a:ext cx="3163118" cy="1022844"/>
            </a:xfrm>
            <a:prstGeom prst="rect">
              <a:avLst/>
            </a:prstGeom>
          </p:spPr>
          <p:txBody>
            <a:bodyPr wrap="square">
              <a:spAutoFit/>
            </a:bodyPr>
            <a:lstStyle/>
            <a:p>
              <a:pPr lvl="0" algn="just">
                <a:lnSpc>
                  <a:spcPts val="2500"/>
                </a:lnSpc>
                <a:defRPr/>
              </a:pPr>
              <a:r>
                <a:rPr lang="zh-CN" altLang="en-US" sz="1600" dirty="0">
                  <a:solidFill>
                    <a:prstClr val="white"/>
                  </a:solidFill>
                  <a:latin typeface="Source Han Sans Regular" panose="020B0500000000000000" pitchFamily="34" charset="-122"/>
                  <a:ea typeface="Source Han Sans Regular" panose="020B0500000000000000" pitchFamily="34" charset="-122"/>
                </a:rPr>
                <a:t>故宫博物院自</a:t>
              </a:r>
              <a:r>
                <a:rPr lang="en-US" altLang="zh-CN" sz="1600" dirty="0">
                  <a:solidFill>
                    <a:prstClr val="white"/>
                  </a:solidFill>
                  <a:latin typeface="Source Han Sans Regular" panose="020B0500000000000000" pitchFamily="34" charset="-122"/>
                  <a:ea typeface="Source Han Sans Regular" panose="020B0500000000000000" pitchFamily="34" charset="-122"/>
                </a:rPr>
                <a:t>2018</a:t>
              </a:r>
              <a:r>
                <a:rPr lang="zh-CN" altLang="en-US" sz="1600" dirty="0">
                  <a:solidFill>
                    <a:prstClr val="white"/>
                  </a:solidFill>
                  <a:latin typeface="Source Han Sans Regular" panose="020B0500000000000000" pitchFamily="34" charset="-122"/>
                  <a:ea typeface="Source Han Sans Regular" panose="020B0500000000000000" pitchFamily="34" charset="-122"/>
                </a:rPr>
                <a:t>年</a:t>
              </a:r>
              <a:r>
                <a:rPr lang="en-US" altLang="zh-CN" sz="1600" dirty="0">
                  <a:solidFill>
                    <a:prstClr val="white"/>
                  </a:solidFill>
                  <a:latin typeface="Source Han Sans Regular" panose="020B0500000000000000" pitchFamily="34" charset="-122"/>
                  <a:ea typeface="Source Han Sans Regular" panose="020B0500000000000000" pitchFamily="34" charset="-122"/>
                </a:rPr>
                <a:t>6</a:t>
              </a:r>
              <a:r>
                <a:rPr lang="zh-CN" altLang="en-US" sz="1600" dirty="0">
                  <a:solidFill>
                    <a:prstClr val="white"/>
                  </a:solidFill>
                  <a:latin typeface="Source Han Sans Regular" panose="020B0500000000000000" pitchFamily="34" charset="-122"/>
                  <a:ea typeface="Source Han Sans Regular" panose="020B0500000000000000" pitchFamily="34" charset="-122"/>
                </a:rPr>
                <a:t>月</a:t>
              </a:r>
              <a:r>
                <a:rPr lang="en-US" altLang="zh-CN" sz="1600" dirty="0">
                  <a:solidFill>
                    <a:prstClr val="white"/>
                  </a:solidFill>
                  <a:latin typeface="Source Han Sans Regular" panose="020B0500000000000000" pitchFamily="34" charset="-122"/>
                  <a:ea typeface="Source Han Sans Regular" panose="020B0500000000000000" pitchFamily="34" charset="-122"/>
                </a:rPr>
                <a:t>21</a:t>
              </a:r>
              <a:r>
                <a:rPr lang="zh-CN" altLang="en-US" sz="1600" dirty="0">
                  <a:solidFill>
                    <a:prstClr val="white"/>
                  </a:solidFill>
                  <a:latin typeface="Source Han Sans Regular" panose="020B0500000000000000" pitchFamily="34" charset="-122"/>
                  <a:ea typeface="Source Han Sans Regular" panose="020B0500000000000000" pitchFamily="34" charset="-122"/>
                </a:rPr>
                <a:t>日起关闭永和宫展厅进行展陈更换，具体开放时间另行公告。</a:t>
              </a:r>
              <a:endParaRPr kumimoji="0" lang="zh-CN" altLang="en-US" sz="2000" b="0" i="0" u="none" strike="noStrike" kern="1200" cap="none" spc="0" normalizeH="0" baseline="0" noProof="0" dirty="0">
                <a:ln>
                  <a:noFill/>
                </a:ln>
                <a:solidFill>
                  <a:prstClr val="white"/>
                </a:solidFill>
                <a:effectLst/>
                <a:uLnTx/>
                <a:uFillTx/>
                <a:latin typeface="Source Han Sans Regular" panose="020B0500000000000000" pitchFamily="34" charset="-122"/>
                <a:ea typeface="Source Han Sans Regular" panose="020B0500000000000000" pitchFamily="34" charset="-122"/>
                <a:cs typeface="+mn-cs"/>
              </a:endParaRPr>
            </a:p>
          </p:txBody>
        </p:sp>
        <p:cxnSp>
          <p:nvCxnSpPr>
            <p:cNvPr id="50" name="直接连接符 49"/>
            <p:cNvCxnSpPr/>
            <p:nvPr/>
          </p:nvCxnSpPr>
          <p:spPr>
            <a:xfrm>
              <a:off x="8457248" y="3714842"/>
              <a:ext cx="298800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0" name="矩形 39"/>
          <p:cNvSpPr/>
          <p:nvPr/>
        </p:nvSpPr>
        <p:spPr>
          <a:xfrm>
            <a:off x="8371229" y="3882456"/>
            <a:ext cx="3163118" cy="1984646"/>
          </a:xfrm>
          <a:prstGeom prst="rect">
            <a:avLst/>
          </a:prstGeom>
        </p:spPr>
        <p:txBody>
          <a:bodyPr wrap="square">
            <a:spAutoFit/>
          </a:bodyPr>
          <a:lstStyle/>
          <a:p>
            <a:pPr lvl="0" algn="just">
              <a:lnSpc>
                <a:spcPts val="2500"/>
              </a:lnSpc>
              <a:defRPr/>
            </a:pPr>
            <a:r>
              <a:rPr lang="zh-CN" altLang="en-US" sz="1600" dirty="0">
                <a:solidFill>
                  <a:prstClr val="white"/>
                </a:solidFill>
                <a:latin typeface="Source Han Sans Regular" panose="020B0500000000000000" pitchFamily="34" charset="-122"/>
                <a:ea typeface="Source Han Sans Regular" panose="020B0500000000000000" pitchFamily="34" charset="-122"/>
              </a:rPr>
              <a:t>　为加强对故宫文化遗产的保护，为古建筑修缮、文物修复和展陈提升等工作争取更多时间，故宫博物院决定自</a:t>
            </a:r>
            <a:r>
              <a:rPr lang="en-US" altLang="zh-CN" sz="1600" dirty="0">
                <a:solidFill>
                  <a:prstClr val="white"/>
                </a:solidFill>
                <a:latin typeface="Source Han Sans Regular" panose="020B0500000000000000" pitchFamily="34" charset="-122"/>
                <a:ea typeface="Source Han Sans Regular" panose="020B0500000000000000" pitchFamily="34" charset="-122"/>
              </a:rPr>
              <a:t>2018</a:t>
            </a:r>
            <a:r>
              <a:rPr lang="zh-CN" altLang="en-US" sz="1600" dirty="0">
                <a:solidFill>
                  <a:prstClr val="white"/>
                </a:solidFill>
                <a:latin typeface="Source Han Sans Regular" panose="020B0500000000000000" pitchFamily="34" charset="-122"/>
                <a:ea typeface="Source Han Sans Regular" panose="020B0500000000000000" pitchFamily="34" charset="-122"/>
              </a:rPr>
              <a:t>年</a:t>
            </a:r>
            <a:r>
              <a:rPr lang="en-US" altLang="zh-CN" sz="1600" dirty="0">
                <a:solidFill>
                  <a:prstClr val="white"/>
                </a:solidFill>
                <a:latin typeface="Source Han Sans Regular" panose="020B0500000000000000" pitchFamily="34" charset="-122"/>
                <a:ea typeface="Source Han Sans Regular" panose="020B0500000000000000" pitchFamily="34" charset="-122"/>
              </a:rPr>
              <a:t>6</a:t>
            </a:r>
            <a:r>
              <a:rPr lang="zh-CN" altLang="en-US" sz="1600" dirty="0">
                <a:solidFill>
                  <a:prstClr val="white"/>
                </a:solidFill>
                <a:latin typeface="Source Han Sans Regular" panose="020B0500000000000000" pitchFamily="34" charset="-122"/>
                <a:ea typeface="Source Han Sans Regular" panose="020B0500000000000000" pitchFamily="34" charset="-122"/>
              </a:rPr>
              <a:t>月开始实行周一全年闭馆（国家法定节假日除外）。</a:t>
            </a:r>
            <a:endParaRPr kumimoji="0" lang="zh-CN" altLang="en-US" sz="2000" b="0" i="0" u="none" strike="noStrike" kern="1200" cap="none" spc="0" normalizeH="0" baseline="0" noProof="0" dirty="0">
              <a:ln>
                <a:noFill/>
              </a:ln>
              <a:solidFill>
                <a:prstClr val="white"/>
              </a:solidFill>
              <a:effectLst/>
              <a:uLnTx/>
              <a:uFillTx/>
              <a:latin typeface="Source Han Sans Regular" panose="020B0500000000000000" pitchFamily="34" charset="-122"/>
              <a:ea typeface="Source Han Sans Regular" panose="020B0500000000000000"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Tm="3000">
        <p14:switch dir="r"/>
      </p:transition>
    </mc:Choice>
    <mc:Fallback>
      <p:transition spd="slow"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9425" y="1592263"/>
            <a:ext cx="11233150" cy="4723639"/>
          </a:xfrm>
          <a:prstGeom prst="rect">
            <a:avLst/>
          </a:prstGeom>
        </p:spPr>
      </p:pic>
      <p:grpSp>
        <p:nvGrpSpPr>
          <p:cNvPr id="6" name="组合 5"/>
          <p:cNvGrpSpPr/>
          <p:nvPr/>
        </p:nvGrpSpPr>
        <p:grpSpPr>
          <a:xfrm>
            <a:off x="4279379" y="682588"/>
            <a:ext cx="3538899" cy="473240"/>
            <a:chOff x="4267804" y="750941"/>
            <a:chExt cx="3538899" cy="47324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8" name="文本框 7"/>
            <p:cNvSpPr txBox="1"/>
            <p:nvPr/>
          </p:nvSpPr>
          <p:spPr>
            <a:xfrm>
              <a:off x="4602954" y="762516"/>
              <a:ext cx="2959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故宫博物院开放时间</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703" y="750941"/>
              <a:ext cx="312000" cy="468000"/>
            </a:xfrm>
            <a:prstGeom prst="rect">
              <a:avLst/>
            </a:prstGeom>
          </p:spPr>
        </p:pic>
      </p:grpSp>
      <p:sp>
        <p:nvSpPr>
          <p:cNvPr id="14" name="矩形 13"/>
          <p:cNvSpPr/>
          <p:nvPr/>
        </p:nvSpPr>
        <p:spPr>
          <a:xfrm>
            <a:off x="750415" y="3953617"/>
            <a:ext cx="269382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开始售票、开放进馆时间：</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止票时间（含钟表馆、珍宝馆）：</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停止入馆时间：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清场时间：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5" name="矩形 14"/>
          <p:cNvSpPr/>
          <p:nvPr/>
        </p:nvSpPr>
        <p:spPr>
          <a:xfrm>
            <a:off x="4123535" y="3953617"/>
            <a:ext cx="67198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08:30</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16:00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16:10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17:00</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grpSp>
        <p:nvGrpSpPr>
          <p:cNvPr id="25" name="组合 24"/>
          <p:cNvGrpSpPr/>
          <p:nvPr/>
        </p:nvGrpSpPr>
        <p:grpSpPr>
          <a:xfrm>
            <a:off x="750415" y="2639381"/>
            <a:ext cx="3464410" cy="896987"/>
            <a:chOff x="750415" y="2558101"/>
            <a:chExt cx="3464410" cy="896987"/>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0331" y="2624686"/>
              <a:ext cx="308176" cy="308176"/>
            </a:xfrm>
            <a:prstGeom prst="rect">
              <a:avLst/>
            </a:prstGeom>
          </p:spPr>
        </p:pic>
        <p:sp>
          <p:nvSpPr>
            <p:cNvPr id="12" name="文本框 11"/>
            <p:cNvSpPr txBox="1"/>
            <p:nvPr/>
          </p:nvSpPr>
          <p:spPr>
            <a:xfrm>
              <a:off x="750415" y="2558101"/>
              <a:ext cx="799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旺季</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13" name="矩形 12"/>
            <p:cNvSpPr/>
            <p:nvPr/>
          </p:nvSpPr>
          <p:spPr>
            <a:xfrm>
              <a:off x="750415" y="3147311"/>
              <a:ext cx="346441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每年</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4</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日至</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10</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31</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日采用旺季开放时间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cxnSp>
          <p:nvCxnSpPr>
            <p:cNvPr id="22" name="直接连接符 21"/>
            <p:cNvCxnSpPr/>
            <p:nvPr/>
          </p:nvCxnSpPr>
          <p:spPr>
            <a:xfrm>
              <a:off x="2069456" y="2571109"/>
              <a:ext cx="1440000" cy="0"/>
            </a:xfrm>
            <a:prstGeom prst="line">
              <a:avLst/>
            </a:prstGeom>
            <a:ln w="19050">
              <a:solidFill>
                <a:srgbClr val="CEAB7B"/>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997994" y="2578421"/>
              <a:ext cx="1588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4.1-10.31</a:t>
              </a:r>
              <a:endParaRPr kumimoji="0" lang="zh-CN" altLang="en-US" sz="24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cxnSp>
          <p:nvCxnSpPr>
            <p:cNvPr id="24" name="直接连接符 23"/>
            <p:cNvCxnSpPr/>
            <p:nvPr/>
          </p:nvCxnSpPr>
          <p:spPr>
            <a:xfrm>
              <a:off x="2069456" y="3009606"/>
              <a:ext cx="1440000" cy="0"/>
            </a:xfrm>
            <a:prstGeom prst="line">
              <a:avLst/>
            </a:prstGeom>
            <a:ln w="19050">
              <a:solidFill>
                <a:srgbClr val="CEAB7B"/>
              </a:solidFill>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7415375" y="3953617"/>
            <a:ext cx="269382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开始售票、开放进馆时间：</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止票时间（含钟表馆、珍宝馆）：</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停止入馆时间：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清场时间：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7" name="矩形 26"/>
          <p:cNvSpPr/>
          <p:nvPr/>
        </p:nvSpPr>
        <p:spPr>
          <a:xfrm>
            <a:off x="10788495" y="3953617"/>
            <a:ext cx="67198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08:30</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15:30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15:40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16:30</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31" name="矩形 30"/>
          <p:cNvSpPr/>
          <p:nvPr/>
        </p:nvSpPr>
        <p:spPr>
          <a:xfrm>
            <a:off x="7636997" y="3228728"/>
            <a:ext cx="38234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每年</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11</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日至来年</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月</a:t>
            </a: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31</a:t>
            </a: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日采用旺季开放时间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grpSp>
        <p:nvGrpSpPr>
          <p:cNvPr id="36" name="组合 35"/>
          <p:cNvGrpSpPr/>
          <p:nvPr/>
        </p:nvGrpSpPr>
        <p:grpSpPr>
          <a:xfrm>
            <a:off x="8724217" y="2639381"/>
            <a:ext cx="2715943" cy="481985"/>
            <a:chOff x="6636965" y="2639381"/>
            <a:chExt cx="2715943" cy="481985"/>
          </a:xfrm>
        </p:grpSpPr>
        <p:pic>
          <p:nvPicPr>
            <p:cNvPr id="29" name="图片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291" y="2705966"/>
              <a:ext cx="308176" cy="308176"/>
            </a:xfrm>
            <a:prstGeom prst="rect">
              <a:avLst/>
            </a:prstGeom>
          </p:spPr>
        </p:pic>
        <p:sp>
          <p:nvSpPr>
            <p:cNvPr id="30" name="文本框 29"/>
            <p:cNvSpPr txBox="1"/>
            <p:nvPr/>
          </p:nvSpPr>
          <p:spPr>
            <a:xfrm>
              <a:off x="8552992" y="2639381"/>
              <a:ext cx="7999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淡季</a:t>
              </a:r>
              <a:endParaRPr kumimoji="0" lang="zh-CN" altLang="en-US" sz="2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grpSp>
          <p:nvGrpSpPr>
            <p:cNvPr id="35" name="组合 34"/>
            <p:cNvGrpSpPr/>
            <p:nvPr/>
          </p:nvGrpSpPr>
          <p:grpSpPr>
            <a:xfrm>
              <a:off x="6636965" y="2652389"/>
              <a:ext cx="1588486" cy="468977"/>
              <a:chOff x="8673114" y="2652389"/>
              <a:chExt cx="1588486" cy="468977"/>
            </a:xfrm>
          </p:grpSpPr>
          <p:cxnSp>
            <p:nvCxnSpPr>
              <p:cNvPr id="32" name="直接连接符 31"/>
              <p:cNvCxnSpPr/>
              <p:nvPr/>
            </p:nvCxnSpPr>
            <p:spPr>
              <a:xfrm>
                <a:off x="8734416" y="2652389"/>
                <a:ext cx="1440000" cy="0"/>
              </a:xfrm>
              <a:prstGeom prst="line">
                <a:avLst/>
              </a:prstGeom>
              <a:ln w="19050">
                <a:solidFill>
                  <a:srgbClr val="CEAB7B"/>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673114" y="2659701"/>
                <a:ext cx="1588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rPr>
                  <a:t>11.1-3.31</a:t>
                </a:r>
                <a:endParaRPr kumimoji="0" lang="zh-CN" altLang="en-US" sz="2400" b="0" i="0" u="none" strike="noStrike" kern="1200" cap="none" spc="0" normalizeH="0" baseline="0" noProof="0" dirty="0">
                  <a:ln>
                    <a:noFill/>
                  </a:ln>
                  <a:solidFill>
                    <a:prstClr val="white"/>
                  </a:solidFill>
                  <a:effectLst/>
                  <a:uLnTx/>
                  <a:uFillTx/>
                  <a:latin typeface="Source Han Sans Bold" panose="020B0800000000000000" pitchFamily="34" charset="-122"/>
                  <a:ea typeface="Source Han Sans Bold" panose="020B0800000000000000" pitchFamily="34" charset="-122"/>
                  <a:cs typeface="+mn-cs"/>
                </a:endParaRPr>
              </a:p>
            </p:txBody>
          </p:sp>
          <p:cxnSp>
            <p:nvCxnSpPr>
              <p:cNvPr id="34" name="直接连接符 33"/>
              <p:cNvCxnSpPr/>
              <p:nvPr/>
            </p:nvCxnSpPr>
            <p:spPr>
              <a:xfrm>
                <a:off x="8734416" y="3090886"/>
                <a:ext cx="1440000" cy="0"/>
              </a:xfrm>
              <a:prstGeom prst="line">
                <a:avLst/>
              </a:prstGeom>
              <a:ln w="19050">
                <a:solidFill>
                  <a:srgbClr val="CEAB7B"/>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250" advTm="3000">
        <p14:flip dir="r"/>
      </p:transition>
    </mc:Choice>
    <mc:Fallback>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343270" y="756663"/>
            <a:ext cx="11505460" cy="6178859"/>
            <a:chOff x="479425" y="554167"/>
            <a:chExt cx="11233150" cy="5474135"/>
          </a:xfrm>
        </p:grpSpPr>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547" y="554167"/>
              <a:ext cx="11217028" cy="665726"/>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47" y="5362576"/>
              <a:ext cx="11217028" cy="665726"/>
            </a:xfrm>
            <a:prstGeom prst="rect">
              <a:avLst/>
            </a:prstGeom>
          </p:spPr>
        </p:pic>
        <p:sp>
          <p:nvSpPr>
            <p:cNvPr id="40" name="矩形 39"/>
            <p:cNvSpPr/>
            <p:nvPr/>
          </p:nvSpPr>
          <p:spPr>
            <a:xfrm>
              <a:off x="479425" y="1219893"/>
              <a:ext cx="11233150" cy="414268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 name="组合 5"/>
          <p:cNvGrpSpPr/>
          <p:nvPr/>
        </p:nvGrpSpPr>
        <p:grpSpPr>
          <a:xfrm>
            <a:off x="4783753" y="1019470"/>
            <a:ext cx="2679086" cy="473240"/>
            <a:chOff x="4267804" y="750941"/>
            <a:chExt cx="2679086" cy="47324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8" name="文本框 7"/>
            <p:cNvSpPr txBox="1"/>
            <p:nvPr/>
          </p:nvSpPr>
          <p:spPr>
            <a:xfrm>
              <a:off x="4602954" y="762516"/>
              <a:ext cx="21274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在线预约订票</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4890" y="750941"/>
              <a:ext cx="312000" cy="468000"/>
            </a:xfrm>
            <a:prstGeom prst="rect">
              <a:avLst/>
            </a:prstGeom>
          </p:spPr>
        </p:pic>
      </p:grpSp>
      <p:sp>
        <p:nvSpPr>
          <p:cNvPr id="4" name="矩形 3"/>
          <p:cNvSpPr/>
          <p:nvPr/>
        </p:nvSpPr>
        <p:spPr>
          <a:xfrm>
            <a:off x="429195" y="1631556"/>
            <a:ext cx="11474047" cy="1477328"/>
          </a:xfrm>
          <a:prstGeom prst="rect">
            <a:avLst/>
          </a:prstGeom>
        </p:spPr>
        <p:txBody>
          <a:bodyPr wrap="square">
            <a:spAutoFit/>
          </a:bodyPr>
          <a:lstStyle/>
          <a:p>
            <a:pPr algn="just"/>
            <a:r>
              <a:rPr lang="en-US" altLang="zh-CN" b="0" i="0" dirty="0">
                <a:solidFill>
                  <a:srgbClr val="582338"/>
                </a:solidFill>
                <a:effectLst/>
                <a:latin typeface="楷体" panose="02010609060101010101" pitchFamily="49" charset="-122"/>
                <a:ea typeface="楷体" panose="02010609060101010101" pitchFamily="49" charset="-122"/>
              </a:rPr>
              <a:t>1</a:t>
            </a:r>
            <a:r>
              <a:rPr lang="zh-CN" altLang="en-US" b="0" i="0" dirty="0">
                <a:solidFill>
                  <a:srgbClr val="582338"/>
                </a:solidFill>
                <a:effectLst/>
                <a:latin typeface="楷体" panose="02010609060101010101" pitchFamily="49" charset="-122"/>
                <a:ea typeface="楷体" panose="02010609060101010101" pitchFamily="49" charset="-122"/>
              </a:rPr>
              <a:t>、门票提前</a:t>
            </a:r>
            <a:r>
              <a:rPr lang="en-US" altLang="zh-CN" b="0" i="0" dirty="0">
                <a:solidFill>
                  <a:srgbClr val="582338"/>
                </a:solidFill>
                <a:effectLst/>
                <a:latin typeface="楷体" panose="02010609060101010101" pitchFamily="49" charset="-122"/>
                <a:ea typeface="楷体" panose="02010609060101010101" pitchFamily="49" charset="-122"/>
              </a:rPr>
              <a:t>10</a:t>
            </a:r>
            <a:r>
              <a:rPr lang="zh-CN" altLang="en-US" b="0" i="0" dirty="0">
                <a:solidFill>
                  <a:srgbClr val="582338"/>
                </a:solidFill>
                <a:effectLst/>
                <a:latin typeface="楷体" panose="02010609060101010101" pitchFamily="49" charset="-122"/>
                <a:ea typeface="楷体" panose="02010609060101010101" pitchFamily="49" charset="-122"/>
              </a:rPr>
              <a:t>天预售，售完为止。</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2</a:t>
            </a:r>
            <a:r>
              <a:rPr lang="zh-CN" altLang="en-US" b="0" i="0" dirty="0">
                <a:solidFill>
                  <a:srgbClr val="582338"/>
                </a:solidFill>
                <a:effectLst/>
                <a:latin typeface="楷体" panose="02010609060101010101" pitchFamily="49" charset="-122"/>
                <a:ea typeface="楷体" panose="02010609060101010101" pitchFamily="49" charset="-122"/>
              </a:rPr>
              <a:t>、故宫购票实行实名制，所有观众需录入身份证或护照信息方可预定。</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3</a:t>
            </a:r>
            <a:r>
              <a:rPr lang="zh-CN" altLang="en-US" b="0" i="0" dirty="0">
                <a:solidFill>
                  <a:srgbClr val="582338"/>
                </a:solidFill>
                <a:effectLst/>
                <a:latin typeface="楷体" panose="02010609060101010101" pitchFamily="49" charset="-122"/>
                <a:ea typeface="楷体" panose="02010609060101010101" pitchFamily="49" charset="-122"/>
              </a:rPr>
              <a:t>、每个证件（身份证</a:t>
            </a:r>
            <a:r>
              <a:rPr lang="en-US" altLang="zh-CN" b="0" i="0" dirty="0">
                <a:solidFill>
                  <a:srgbClr val="582338"/>
                </a:solidFill>
                <a:effectLst/>
                <a:latin typeface="楷体" panose="02010609060101010101" pitchFamily="49" charset="-122"/>
                <a:ea typeface="楷体" panose="02010609060101010101" pitchFamily="49" charset="-122"/>
              </a:rPr>
              <a:t>/</a:t>
            </a:r>
            <a:r>
              <a:rPr lang="zh-CN" altLang="en-US" b="0" i="0" dirty="0">
                <a:solidFill>
                  <a:srgbClr val="582338"/>
                </a:solidFill>
                <a:effectLst/>
                <a:latin typeface="楷体" panose="02010609060101010101" pitchFamily="49" charset="-122"/>
                <a:ea typeface="楷体" panose="02010609060101010101" pitchFamily="49" charset="-122"/>
              </a:rPr>
              <a:t>护照）每个入院日限购一张门票。</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4</a:t>
            </a:r>
            <a:r>
              <a:rPr lang="zh-CN" altLang="en-US" b="0" i="0" dirty="0">
                <a:solidFill>
                  <a:srgbClr val="582338"/>
                </a:solidFill>
                <a:effectLst/>
                <a:latin typeface="楷体" panose="02010609060101010101" pitchFamily="49" charset="-122"/>
                <a:ea typeface="楷体" panose="02010609060101010101" pitchFamily="49" charset="-122"/>
              </a:rPr>
              <a:t>、如有发票需求，请在订单中填写发票抬头内容后，于参观当日持相关证件到检票口东侧的“综合服务窗口”领取。</a:t>
            </a:r>
            <a:endParaRPr lang="zh-CN" altLang="en-US" dirty="0"/>
          </a:p>
        </p:txBody>
      </p:sp>
      <p:sp>
        <p:nvSpPr>
          <p:cNvPr id="10" name="矩形 9"/>
          <p:cNvSpPr/>
          <p:nvPr/>
        </p:nvSpPr>
        <p:spPr>
          <a:xfrm>
            <a:off x="429196" y="3150136"/>
            <a:ext cx="11333610" cy="923330"/>
          </a:xfrm>
          <a:prstGeom prst="rect">
            <a:avLst/>
          </a:prstGeom>
        </p:spPr>
        <p:txBody>
          <a:bodyPr wrap="square">
            <a:spAutoFit/>
          </a:bodyPr>
          <a:lstStyle/>
          <a:p>
            <a:pPr algn="just"/>
            <a:r>
              <a:rPr lang="en-US" altLang="zh-CN" b="0" i="0" dirty="0">
                <a:solidFill>
                  <a:srgbClr val="582338"/>
                </a:solidFill>
                <a:effectLst/>
                <a:latin typeface="楷体" panose="02010609060101010101" pitchFamily="49" charset="-122"/>
                <a:ea typeface="楷体" panose="02010609060101010101" pitchFamily="49" charset="-122"/>
              </a:rPr>
              <a:t>1</a:t>
            </a:r>
            <a:r>
              <a:rPr lang="zh-CN" altLang="en-US" b="0" i="0" dirty="0">
                <a:solidFill>
                  <a:srgbClr val="582338"/>
                </a:solidFill>
                <a:effectLst/>
                <a:latin typeface="楷体" panose="02010609060101010101" pitchFamily="49" charset="-122"/>
                <a:ea typeface="楷体" panose="02010609060101010101" pitchFamily="49" charset="-122"/>
              </a:rPr>
              <a:t>、退改签：预售门票在未使用的情况下，可于</a:t>
            </a:r>
            <a:r>
              <a:rPr lang="zh-CN" altLang="en-US" b="0" i="0" dirty="0">
                <a:solidFill>
                  <a:srgbClr val="FF0000"/>
                </a:solidFill>
                <a:effectLst/>
                <a:latin typeface="楷体" panose="02010609060101010101" pitchFamily="49" charset="-122"/>
                <a:ea typeface="楷体" panose="02010609060101010101" pitchFamily="49" charset="-122"/>
              </a:rPr>
              <a:t>预约参观日当天下午</a:t>
            </a:r>
            <a:r>
              <a:rPr lang="en-US" altLang="zh-CN" b="0" i="0" dirty="0">
                <a:solidFill>
                  <a:srgbClr val="FF0000"/>
                </a:solidFill>
                <a:effectLst/>
                <a:latin typeface="楷体" panose="02010609060101010101" pitchFamily="49" charset="-122"/>
                <a:ea typeface="楷体" panose="02010609060101010101" pitchFamily="49" charset="-122"/>
              </a:rPr>
              <a:t>20</a:t>
            </a:r>
            <a:r>
              <a:rPr lang="zh-CN" altLang="en-US" b="0" i="0" dirty="0">
                <a:solidFill>
                  <a:srgbClr val="FF0000"/>
                </a:solidFill>
                <a:effectLst/>
                <a:latin typeface="楷体" panose="02010609060101010101" pitchFamily="49" charset="-122"/>
                <a:ea typeface="楷体" panose="02010609060101010101" pitchFamily="49" charset="-122"/>
              </a:rPr>
              <a:t>点前</a:t>
            </a:r>
            <a:r>
              <a:rPr lang="zh-CN" altLang="en-US" b="0" i="0" dirty="0">
                <a:solidFill>
                  <a:srgbClr val="582338"/>
                </a:solidFill>
                <a:effectLst/>
                <a:latin typeface="楷体" panose="02010609060101010101" pitchFamily="49" charset="-122"/>
                <a:ea typeface="楷体" panose="02010609060101010101" pitchFamily="49" charset="-122"/>
              </a:rPr>
              <a:t>在本平台申请退款或改签，超过时限则无法退款或改签。</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2</a:t>
            </a:r>
            <a:r>
              <a:rPr lang="zh-CN" altLang="en-US" b="0" i="0" dirty="0">
                <a:solidFill>
                  <a:srgbClr val="582338"/>
                </a:solidFill>
                <a:effectLst/>
                <a:latin typeface="楷体" panose="02010609060101010101" pitchFamily="49" charset="-122"/>
                <a:ea typeface="楷体" panose="02010609060101010101" pitchFamily="49" charset="-122"/>
              </a:rPr>
              <a:t>、退款会在您</a:t>
            </a:r>
            <a:r>
              <a:rPr lang="zh-CN" altLang="en-US" b="0" i="0" dirty="0">
                <a:solidFill>
                  <a:srgbClr val="FF0000"/>
                </a:solidFill>
                <a:effectLst/>
                <a:latin typeface="楷体" panose="02010609060101010101" pitchFamily="49" charset="-122"/>
                <a:ea typeface="楷体" panose="02010609060101010101" pitchFamily="49" charset="-122"/>
              </a:rPr>
              <a:t>预约入院日之后的</a:t>
            </a:r>
            <a:r>
              <a:rPr lang="en-US" altLang="zh-CN" b="0" i="0" dirty="0">
                <a:solidFill>
                  <a:srgbClr val="FF0000"/>
                </a:solidFill>
                <a:effectLst/>
                <a:latin typeface="楷体" panose="02010609060101010101" pitchFamily="49" charset="-122"/>
                <a:ea typeface="楷体" panose="02010609060101010101" pitchFamily="49" charset="-122"/>
              </a:rPr>
              <a:t>5</a:t>
            </a:r>
            <a:r>
              <a:rPr lang="zh-CN" altLang="en-US" b="0" i="0" dirty="0">
                <a:solidFill>
                  <a:srgbClr val="FF0000"/>
                </a:solidFill>
                <a:effectLst/>
                <a:latin typeface="楷体" panose="02010609060101010101" pitchFamily="49" charset="-122"/>
                <a:ea typeface="楷体" panose="02010609060101010101" pitchFamily="49" charset="-122"/>
              </a:rPr>
              <a:t>日内</a:t>
            </a:r>
            <a:r>
              <a:rPr lang="zh-CN" altLang="en-US" b="0" i="0" dirty="0">
                <a:solidFill>
                  <a:srgbClr val="582338"/>
                </a:solidFill>
                <a:effectLst/>
                <a:latin typeface="楷体" panose="02010609060101010101" pitchFamily="49" charset="-122"/>
                <a:ea typeface="楷体" panose="02010609060101010101" pitchFamily="49" charset="-122"/>
              </a:rPr>
              <a:t>执行，如果您届时尚未收到退款，请致电客服咨询。</a:t>
            </a:r>
            <a:endParaRPr lang="zh-CN" altLang="en-US" dirty="0"/>
          </a:p>
        </p:txBody>
      </p:sp>
      <p:sp>
        <p:nvSpPr>
          <p:cNvPr id="16" name="矩形 15"/>
          <p:cNvSpPr/>
          <p:nvPr/>
        </p:nvSpPr>
        <p:spPr>
          <a:xfrm>
            <a:off x="429195" y="4167129"/>
            <a:ext cx="11345710" cy="2308324"/>
          </a:xfrm>
          <a:prstGeom prst="rect">
            <a:avLst/>
          </a:prstGeom>
        </p:spPr>
        <p:txBody>
          <a:bodyPr wrap="square">
            <a:spAutoFit/>
          </a:bodyPr>
          <a:lstStyle/>
          <a:p>
            <a:pPr algn="just"/>
            <a:r>
              <a:rPr lang="en-US" altLang="zh-CN" b="0" i="0" dirty="0">
                <a:solidFill>
                  <a:srgbClr val="582338"/>
                </a:solidFill>
                <a:effectLst/>
                <a:latin typeface="楷体" panose="02010609060101010101" pitchFamily="49" charset="-122"/>
                <a:ea typeface="楷体" panose="02010609060101010101" pitchFamily="49" charset="-122"/>
              </a:rPr>
              <a:t>1</a:t>
            </a:r>
            <a:r>
              <a:rPr lang="zh-CN" altLang="en-US" b="0" i="0" dirty="0">
                <a:solidFill>
                  <a:srgbClr val="582338"/>
                </a:solidFill>
                <a:effectLst/>
                <a:latin typeface="楷体" panose="02010609060101010101" pitchFamily="49" charset="-122"/>
                <a:ea typeface="楷体" panose="02010609060101010101" pitchFamily="49" charset="-122"/>
              </a:rPr>
              <a:t>、下单时填写了二代身份证号的观众可在入院日当日持身份证或户口本原件在任意检票口直接入院，无须兑换纸质门票。</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2</a:t>
            </a:r>
            <a:r>
              <a:rPr lang="zh-CN" altLang="en-US" b="0" i="0" dirty="0">
                <a:solidFill>
                  <a:srgbClr val="582338"/>
                </a:solidFill>
                <a:effectLst/>
                <a:latin typeface="楷体" panose="02010609060101010101" pitchFamily="49" charset="-122"/>
                <a:ea typeface="楷体" panose="02010609060101010101" pitchFamily="49" charset="-122"/>
              </a:rPr>
              <a:t>、下单时填写了港澳台身份证或护照的观众，可凭预售登记的证件原件到检票口东侧的“综合服务窗口”申请兑换入院凭证。</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3</a:t>
            </a:r>
            <a:r>
              <a:rPr lang="zh-CN" altLang="en-US" b="0" i="0" dirty="0">
                <a:solidFill>
                  <a:srgbClr val="582338"/>
                </a:solidFill>
                <a:effectLst/>
                <a:latin typeface="楷体" panose="02010609060101010101" pitchFamily="49" charset="-122"/>
                <a:ea typeface="楷体" panose="02010609060101010101" pitchFamily="49" charset="-122"/>
              </a:rPr>
              <a:t>、参观当天，因证件丢失、损坏或其他情况导致无法验票的观众，可凭预售登记的证件号到检票口东侧的“综合服务窗口”申请兑换入院凭证。</a:t>
            </a:r>
            <a:endParaRPr lang="en-US" altLang="zh-CN" b="0" i="0" dirty="0">
              <a:solidFill>
                <a:srgbClr val="582338"/>
              </a:solidFill>
              <a:effectLst/>
              <a:latin typeface="楷体" panose="02010609060101010101" pitchFamily="49" charset="-122"/>
              <a:ea typeface="楷体" panose="02010609060101010101" pitchFamily="49" charset="-122"/>
            </a:endParaRPr>
          </a:p>
          <a:p>
            <a:pPr algn="just"/>
            <a:r>
              <a:rPr lang="en-US" altLang="zh-CN" b="0" i="0" dirty="0">
                <a:solidFill>
                  <a:srgbClr val="582338"/>
                </a:solidFill>
                <a:effectLst/>
                <a:latin typeface="楷体" panose="02010609060101010101" pitchFamily="49" charset="-122"/>
                <a:ea typeface="楷体" panose="02010609060101010101" pitchFamily="49" charset="-122"/>
              </a:rPr>
              <a:t>4</a:t>
            </a:r>
            <a:r>
              <a:rPr lang="zh-CN" altLang="en-US" b="0" i="0" dirty="0">
                <a:solidFill>
                  <a:srgbClr val="582338"/>
                </a:solidFill>
                <a:effectLst/>
                <a:latin typeface="楷体" panose="02010609060101010101" pitchFamily="49" charset="-122"/>
                <a:ea typeface="楷体" panose="02010609060101010101" pitchFamily="49" charset="-122"/>
              </a:rPr>
              <a:t>、多人订单在验票时，</a:t>
            </a:r>
            <a:r>
              <a:rPr lang="zh-CN" altLang="en-US" b="0" i="0" dirty="0">
                <a:solidFill>
                  <a:srgbClr val="FF0000"/>
                </a:solidFill>
                <a:effectLst/>
                <a:latin typeface="楷体" panose="02010609060101010101" pitchFamily="49" charset="-122"/>
                <a:ea typeface="楷体" panose="02010609060101010101" pitchFamily="49" charset="-122"/>
              </a:rPr>
              <a:t>任意一人验票成功后，订单内所有观众均视为已验票（已验票则无法申请退款）</a:t>
            </a:r>
            <a:r>
              <a:rPr lang="zh-CN" altLang="en-US" b="0" i="0" dirty="0">
                <a:solidFill>
                  <a:srgbClr val="582338"/>
                </a:solidFill>
                <a:effectLst/>
                <a:latin typeface="楷体" panose="02010609060101010101" pitchFamily="49" charset="-122"/>
                <a:ea typeface="楷体" panose="02010609060101010101" pitchFamily="49" charset="-122"/>
              </a:rPr>
              <a:t>，但其他人仍须出示证件进行二次验票。</a:t>
            </a:r>
            <a:endParaRPr lang="zh-CN" altLang="en-US" dirty="0"/>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29918"/>
            <a:ext cx="12192000" cy="176943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65027"/>
          <a:stretch>
            <a:fillRect/>
          </a:stretch>
        </p:blipFill>
        <p:spPr>
          <a:xfrm>
            <a:off x="0" y="0"/>
            <a:ext cx="12192000" cy="6858000"/>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25" y="2422403"/>
            <a:ext cx="438150" cy="15621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2378" y="2946781"/>
            <a:ext cx="438150" cy="15621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346" y="2946781"/>
            <a:ext cx="438150" cy="1562100"/>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13" y="3515271"/>
            <a:ext cx="438150" cy="175260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8289" y="3632581"/>
            <a:ext cx="438150" cy="1752600"/>
          </a:xfrm>
          <a:prstGeom prst="rect">
            <a:avLst/>
          </a:prstGeom>
        </p:spPr>
      </p:pic>
    </p:spTree>
  </p:cSld>
  <p:clrMapOvr>
    <a:masterClrMapping/>
  </p:clrMapOvr>
  <p:transition spd="slow" advTm="3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34973" b="30054"/>
          <a:stretch>
            <a:fillRect/>
          </a:stretch>
        </p:blipFill>
        <p:spPr>
          <a:xfrm>
            <a:off x="0" y="-36512"/>
            <a:ext cx="12192000" cy="6894512"/>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25" y="2647950"/>
            <a:ext cx="438150" cy="1562100"/>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695" y="3429000"/>
            <a:ext cx="438150" cy="15621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155" y="3429000"/>
            <a:ext cx="438150" cy="1562100"/>
          </a:xfrm>
          <a:prstGeom prst="rect">
            <a:avLst/>
          </a:prstGeom>
        </p:spPr>
      </p:pic>
    </p:spTree>
  </p:cSld>
  <p:clrMapOvr>
    <a:masterClrMapping/>
  </p:clrMapOvr>
  <p:transition spd="slow" advTm="3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69323" b="-1"/>
          <a:stretch>
            <a:fillRect/>
          </a:stretch>
        </p:blipFill>
        <p:spPr>
          <a:xfrm>
            <a:off x="0" y="0"/>
            <a:ext cx="12192000" cy="6858000"/>
          </a:xfrm>
          <a:prstGeom prst="rect">
            <a:avLst/>
          </a:prstGeom>
        </p:spPr>
      </p:pic>
    </p:spTree>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343270" y="339571"/>
            <a:ext cx="11505460" cy="6178859"/>
            <a:chOff x="479425" y="554167"/>
            <a:chExt cx="11233150" cy="5474135"/>
          </a:xfrm>
        </p:grpSpPr>
        <p:pic>
          <p:nvPicPr>
            <p:cNvPr id="50" name="图片 4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5547" y="554167"/>
              <a:ext cx="11217028" cy="665726"/>
            </a:xfrm>
            <a:prstGeom prst="rect">
              <a:avLst/>
            </a:prstGeom>
          </p:spPr>
        </p:pic>
        <p:pic>
          <p:nvPicPr>
            <p:cNvPr id="51" name="图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47" y="5362576"/>
              <a:ext cx="11217028" cy="665726"/>
            </a:xfrm>
            <a:prstGeom prst="rect">
              <a:avLst/>
            </a:prstGeom>
          </p:spPr>
        </p:pic>
        <p:sp>
          <p:nvSpPr>
            <p:cNvPr id="52" name="矩形 51"/>
            <p:cNvSpPr/>
            <p:nvPr/>
          </p:nvSpPr>
          <p:spPr>
            <a:xfrm>
              <a:off x="479425" y="1219893"/>
              <a:ext cx="11233150" cy="414268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6" name="组合 5"/>
          <p:cNvGrpSpPr/>
          <p:nvPr/>
        </p:nvGrpSpPr>
        <p:grpSpPr>
          <a:xfrm>
            <a:off x="4916102" y="682588"/>
            <a:ext cx="2359796" cy="473240"/>
            <a:chOff x="4267804" y="750941"/>
            <a:chExt cx="2359796" cy="47324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804" y="750941"/>
              <a:ext cx="312000" cy="468000"/>
            </a:xfrm>
            <a:prstGeom prst="rect">
              <a:avLst/>
            </a:prstGeom>
          </p:spPr>
        </p:pic>
        <p:sp>
          <p:nvSpPr>
            <p:cNvPr id="8" name="文本框 7"/>
            <p:cNvSpPr txBox="1"/>
            <p:nvPr/>
          </p:nvSpPr>
          <p:spPr>
            <a:xfrm>
              <a:off x="4602954" y="762516"/>
              <a:ext cx="1762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rPr>
                <a:t>博物馆活动</a:t>
              </a:r>
              <a:endParaRPr kumimoji="0" lang="zh-CN" altLang="en-US" sz="2400" b="0" i="0" u="none" strike="noStrike" kern="1200" cap="none" spc="0" normalizeH="0" baseline="0" noProof="0" dirty="0">
                <a:ln>
                  <a:noFill/>
                </a:ln>
                <a:solidFill>
                  <a:prstClr val="black"/>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600" y="750941"/>
              <a:ext cx="312000" cy="468000"/>
            </a:xfrm>
            <a:prstGeom prst="rect">
              <a:avLst/>
            </a:prstGeom>
          </p:spPr>
        </p:pic>
      </p:grpSp>
      <p:sp>
        <p:nvSpPr>
          <p:cNvPr id="15" name="矩形 14"/>
          <p:cNvSpPr/>
          <p:nvPr/>
        </p:nvSpPr>
        <p:spPr>
          <a:xfrm>
            <a:off x="4123535" y="5365326"/>
            <a:ext cx="67198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08:30</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16:00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16:10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17:00</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6" name="矩形 25"/>
          <p:cNvSpPr/>
          <p:nvPr/>
        </p:nvSpPr>
        <p:spPr>
          <a:xfrm>
            <a:off x="7415375" y="5365326"/>
            <a:ext cx="269382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开始售票、开放进馆时间：</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止票时间（含钟表馆、珍宝馆）：</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停止入馆时间：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清场时间：</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sp>
        <p:nvSpPr>
          <p:cNvPr id="27" name="矩形 26"/>
          <p:cNvSpPr/>
          <p:nvPr/>
        </p:nvSpPr>
        <p:spPr>
          <a:xfrm>
            <a:off x="10788495" y="5365326"/>
            <a:ext cx="671985"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08:30</a:t>
            </a:r>
            <a:endParaRPr kumimoji="0" lang="en-US" altLang="zh-CN" sz="1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15:30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15:40</a:t>
            </a: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rPr>
              <a:t>16:30</a:t>
            </a:r>
            <a:endParaRPr kumimoji="0" lang="zh-CN" altLang="en-US" sz="1400" b="0" i="0" u="none" strike="noStrike" kern="1200" cap="none" spc="0" normalizeH="0" baseline="0" noProof="0" dirty="0">
              <a:ln>
                <a:noFill/>
              </a:ln>
              <a:solidFill>
                <a:prstClr val="white"/>
              </a:solidFill>
              <a:effectLst/>
              <a:uLnTx/>
              <a:uFillTx/>
              <a:latin typeface="Source Han Sans Normal" panose="020B0400000000000000" pitchFamily="34" charset="-122"/>
              <a:ea typeface="Source Han Sans Normal" panose="020B0400000000000000" pitchFamily="34" charset="-122"/>
              <a:cs typeface="+mn-cs"/>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3006645"/>
            <a:ext cx="11963400" cy="3571875"/>
          </a:xfrm>
          <a:prstGeom prst="rect">
            <a:avLst/>
          </a:prstGeom>
        </p:spPr>
      </p:pic>
      <p:sp>
        <p:nvSpPr>
          <p:cNvPr id="4" name="文本框 3"/>
          <p:cNvSpPr txBox="1"/>
          <p:nvPr/>
        </p:nvSpPr>
        <p:spPr>
          <a:xfrm>
            <a:off x="1078834" y="3465100"/>
            <a:ext cx="9392653" cy="3098669"/>
          </a:xfrm>
          <a:prstGeom prst="rect">
            <a:avLst/>
          </a:prstGeom>
          <a:noFill/>
        </p:spPr>
        <p:txBody>
          <a:bodyPr wrap="square" rtlCol="0">
            <a:spAutoFit/>
          </a:bodyPr>
          <a:lstStyle/>
          <a:p>
            <a:pPr indent="467995">
              <a:lnSpc>
                <a:spcPct val="130000"/>
              </a:lnSpc>
            </a:pPr>
            <a:r>
              <a:rPr lang="zh-CN" altLang="en-US" dirty="0">
                <a:solidFill>
                  <a:srgbClr val="FFFFFF"/>
                </a:solidFill>
                <a:latin typeface="微软雅黑" panose="020B0503020204020204" pitchFamily="34" charset="-122"/>
                <a:ea typeface="微软雅黑" panose="020B0503020204020204" pitchFamily="34" charset="-122"/>
              </a:rPr>
              <a:t>故宫博物院教育中心位于故宫熙和门南北两侧，面积约</a:t>
            </a:r>
            <a:r>
              <a:rPr lang="en-US" altLang="zh-CN" dirty="0">
                <a:solidFill>
                  <a:srgbClr val="FFFFFF"/>
                </a:solidFill>
                <a:latin typeface="微软雅黑" panose="020B0503020204020204" pitchFamily="34" charset="-122"/>
                <a:ea typeface="微软雅黑" panose="020B0503020204020204" pitchFamily="34" charset="-122"/>
              </a:rPr>
              <a:t>800</a:t>
            </a:r>
            <a:r>
              <a:rPr lang="zh-CN" altLang="en-US" dirty="0">
                <a:solidFill>
                  <a:srgbClr val="FFFFFF"/>
                </a:solidFill>
                <a:latin typeface="微软雅黑" panose="020B0503020204020204" pitchFamily="34" charset="-122"/>
                <a:ea typeface="微软雅黑" panose="020B0503020204020204" pitchFamily="34" charset="-122"/>
              </a:rPr>
              <a:t>平方米。经过一年多的项目规划、工程改造和室内设计，目前教育中心改造工程已经完成，现包括综合性教学空间</a:t>
            </a:r>
            <a:r>
              <a:rPr lang="en-US" altLang="zh-CN" dirty="0">
                <a:solidFill>
                  <a:srgbClr val="FFFFFF"/>
                </a:solidFill>
                <a:latin typeface="微软雅黑" panose="020B0503020204020204" pitchFamily="34" charset="-122"/>
                <a:ea typeface="微软雅黑" panose="020B0503020204020204" pitchFamily="34" charset="-122"/>
              </a:rPr>
              <a:t>4</a:t>
            </a:r>
            <a:r>
              <a:rPr lang="zh-CN" altLang="en-US" dirty="0">
                <a:solidFill>
                  <a:srgbClr val="FFFFFF"/>
                </a:solidFill>
                <a:latin typeface="微软雅黑" panose="020B0503020204020204" pitchFamily="34" charset="-122"/>
                <a:ea typeface="微软雅黑" panose="020B0503020204020204" pitchFamily="34" charset="-122"/>
              </a:rPr>
              <a:t>个、开放型阅览空间</a:t>
            </a:r>
            <a:r>
              <a:rPr lang="en-US" altLang="zh-CN" dirty="0">
                <a:solidFill>
                  <a:srgbClr val="FFFFFF"/>
                </a:solidFill>
                <a:latin typeface="微软雅黑" panose="020B0503020204020204" pitchFamily="34" charset="-122"/>
                <a:ea typeface="微软雅黑" panose="020B0503020204020204" pitchFamily="34" charset="-122"/>
              </a:rPr>
              <a:t>2</a:t>
            </a:r>
            <a:r>
              <a:rPr lang="zh-CN" altLang="en-US" dirty="0">
                <a:solidFill>
                  <a:srgbClr val="FFFFFF"/>
                </a:solidFill>
                <a:latin typeface="微软雅黑" panose="020B0503020204020204" pitchFamily="34" charset="-122"/>
                <a:ea typeface="微软雅黑" panose="020B0503020204020204" pitchFamily="34" charset="-122"/>
              </a:rPr>
              <a:t>个，可同时容纳</a:t>
            </a:r>
            <a:r>
              <a:rPr lang="en-US" altLang="zh-CN" dirty="0">
                <a:solidFill>
                  <a:srgbClr val="FFFFFF"/>
                </a:solidFill>
                <a:latin typeface="微软雅黑" panose="020B0503020204020204" pitchFamily="34" charset="-122"/>
                <a:ea typeface="微软雅黑" panose="020B0503020204020204" pitchFamily="34" charset="-122"/>
              </a:rPr>
              <a:t>200</a:t>
            </a:r>
            <a:r>
              <a:rPr lang="zh-CN" altLang="en-US" dirty="0">
                <a:solidFill>
                  <a:srgbClr val="FFFFFF"/>
                </a:solidFill>
                <a:latin typeface="微软雅黑" panose="020B0503020204020204" pitchFamily="34" charset="-122"/>
                <a:ea typeface="微软雅黑" panose="020B0503020204020204" pitchFamily="34" charset="-122"/>
              </a:rPr>
              <a:t>余人，此外还配套有故宫志愿者工作站和志愿者阅览室，这将有利于志愿服务和教育服务的结合开展。</a:t>
            </a:r>
            <a:endParaRPr lang="zh-CN" altLang="en-US" dirty="0">
              <a:solidFill>
                <a:srgbClr val="FFFFFF"/>
              </a:solidFill>
              <a:latin typeface="微软雅黑" panose="020B0503020204020204" pitchFamily="34" charset="-122"/>
              <a:ea typeface="微软雅黑" panose="020B0503020204020204" pitchFamily="34" charset="-122"/>
            </a:endParaRPr>
          </a:p>
          <a:p>
            <a:pPr indent="467995">
              <a:lnSpc>
                <a:spcPct val="130000"/>
              </a:lnSpc>
              <a:spcBef>
                <a:spcPts val="1200"/>
              </a:spcBef>
            </a:pPr>
            <a:r>
              <a:rPr lang="zh-CN" altLang="en-US" dirty="0">
                <a:solidFill>
                  <a:srgbClr val="FFFFFF"/>
                </a:solidFill>
                <a:latin typeface="微软雅黑" panose="020B0503020204020204" pitchFamily="34" charset="-122"/>
                <a:ea typeface="微软雅黑" panose="020B0503020204020204" pitchFamily="34" charset="-122"/>
              </a:rPr>
              <a:t>故宫教育中心面向全社会正式开放。它将成为故宫博物院的教育平台和互动窗口，充分发挥各方面优势，举办针对各年龄段公众的文化课程和教育活动，举行讲座，举办培训，利用丰富的教育资源，让故宫教育惠及更多社会人群。</a:t>
            </a:r>
            <a:endParaRPr lang="zh-CN" altLang="en-US" dirty="0">
              <a:solidFill>
                <a:srgbClr val="FFFFFF"/>
              </a:solidFill>
              <a:latin typeface="微软雅黑" panose="020B0503020204020204" pitchFamily="34" charset="-122"/>
              <a:ea typeface="微软雅黑" panose="020B0503020204020204" pitchFamily="34" charset="-122"/>
            </a:endParaRPr>
          </a:p>
          <a:p>
            <a:pPr>
              <a:lnSpc>
                <a:spcPct val="130000"/>
              </a:lnSpc>
            </a:pPr>
            <a:endParaRPr lang="zh-CN" altLang="en-US" dirty="0"/>
          </a:p>
        </p:txBody>
      </p:sp>
      <p:grpSp>
        <p:nvGrpSpPr>
          <p:cNvPr id="28" name="组合 27"/>
          <p:cNvGrpSpPr/>
          <p:nvPr/>
        </p:nvGrpSpPr>
        <p:grpSpPr>
          <a:xfrm>
            <a:off x="527885" y="1963472"/>
            <a:ext cx="1498517" cy="444005"/>
            <a:chOff x="495801" y="1658674"/>
            <a:chExt cx="1498517" cy="444005"/>
          </a:xfrm>
        </p:grpSpPr>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801" y="1658674"/>
              <a:ext cx="1498517" cy="444005"/>
            </a:xfrm>
            <a:prstGeom prst="rect">
              <a:avLst/>
            </a:prstGeom>
          </p:spPr>
        </p:pic>
        <p:sp>
          <p:nvSpPr>
            <p:cNvPr id="21" name="文本框 20"/>
            <p:cNvSpPr txBox="1"/>
            <p:nvPr/>
          </p:nvSpPr>
          <p:spPr>
            <a:xfrm>
              <a:off x="606677" y="1686156"/>
              <a:ext cx="1222124" cy="400110"/>
            </a:xfrm>
            <a:prstGeom prst="rect">
              <a:avLst/>
            </a:prstGeom>
            <a:noFill/>
          </p:spPr>
          <p:txBody>
            <a:bodyPr wrap="square" rtlCol="0">
              <a:spAutoFit/>
            </a:bodyPr>
            <a:lstStyle/>
            <a:p>
              <a:r>
                <a:rPr lang="zh-CN" altLang="en-US" sz="2000" dirty="0">
                  <a:latin typeface="+mn-ea"/>
                </a:rPr>
                <a:t>佳果呈祥</a:t>
              </a:r>
              <a:endParaRPr lang="zh-CN" altLang="en-US" sz="2000" dirty="0">
                <a:latin typeface="+mn-ea"/>
              </a:endParaRPr>
            </a:p>
          </p:txBody>
        </p:sp>
      </p:grpSp>
      <p:grpSp>
        <p:nvGrpSpPr>
          <p:cNvPr id="45" name="组合 44"/>
          <p:cNvGrpSpPr/>
          <p:nvPr/>
        </p:nvGrpSpPr>
        <p:grpSpPr>
          <a:xfrm>
            <a:off x="2809352" y="1963472"/>
            <a:ext cx="1498517" cy="444005"/>
            <a:chOff x="2452937" y="1658674"/>
            <a:chExt cx="1498517" cy="444005"/>
          </a:xfrm>
        </p:grpSpPr>
        <p:pic>
          <p:nvPicPr>
            <p:cNvPr id="37" name="图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2937" y="1658674"/>
              <a:ext cx="1498517" cy="444005"/>
            </a:xfrm>
            <a:prstGeom prst="rect">
              <a:avLst/>
            </a:prstGeom>
          </p:spPr>
        </p:pic>
        <p:sp>
          <p:nvSpPr>
            <p:cNvPr id="38" name="文本框 37"/>
            <p:cNvSpPr txBox="1"/>
            <p:nvPr/>
          </p:nvSpPr>
          <p:spPr>
            <a:xfrm>
              <a:off x="2563813" y="1686156"/>
              <a:ext cx="1222124" cy="400110"/>
            </a:xfrm>
            <a:prstGeom prst="rect">
              <a:avLst/>
            </a:prstGeom>
            <a:noFill/>
          </p:spPr>
          <p:txBody>
            <a:bodyPr wrap="square" rtlCol="0">
              <a:spAutoFit/>
            </a:bodyPr>
            <a:lstStyle/>
            <a:p>
              <a:r>
                <a:rPr lang="zh-CN" altLang="en-US" sz="2000" dirty="0">
                  <a:latin typeface="+mn-ea"/>
                </a:rPr>
                <a:t>数九消寒</a:t>
              </a:r>
              <a:endParaRPr lang="zh-CN" altLang="en-US" sz="2000" dirty="0">
                <a:latin typeface="+mn-ea"/>
              </a:endParaRPr>
            </a:p>
          </p:txBody>
        </p:sp>
      </p:grpSp>
      <p:grpSp>
        <p:nvGrpSpPr>
          <p:cNvPr id="46" name="组合 45"/>
          <p:cNvGrpSpPr/>
          <p:nvPr/>
        </p:nvGrpSpPr>
        <p:grpSpPr>
          <a:xfrm>
            <a:off x="5090819" y="1963472"/>
            <a:ext cx="1498517" cy="444005"/>
            <a:chOff x="4410073" y="1658674"/>
            <a:chExt cx="1498517" cy="444005"/>
          </a:xfrm>
        </p:grpSpPr>
        <p:pic>
          <p:nvPicPr>
            <p:cNvPr id="39" name="图片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073" y="1658674"/>
              <a:ext cx="1498517" cy="444005"/>
            </a:xfrm>
            <a:prstGeom prst="rect">
              <a:avLst/>
            </a:prstGeom>
          </p:spPr>
        </p:pic>
        <p:sp>
          <p:nvSpPr>
            <p:cNvPr id="40" name="文本框 39"/>
            <p:cNvSpPr txBox="1"/>
            <p:nvPr/>
          </p:nvSpPr>
          <p:spPr>
            <a:xfrm>
              <a:off x="4440739" y="1686156"/>
              <a:ext cx="1467851" cy="400110"/>
            </a:xfrm>
            <a:prstGeom prst="rect">
              <a:avLst/>
            </a:prstGeom>
            <a:noFill/>
          </p:spPr>
          <p:txBody>
            <a:bodyPr wrap="square" rtlCol="0">
              <a:spAutoFit/>
            </a:bodyPr>
            <a:lstStyle/>
            <a:p>
              <a:r>
                <a:rPr lang="zh-CN" altLang="en-US" sz="2000" dirty="0">
                  <a:latin typeface="+mn-ea"/>
                </a:rPr>
                <a:t>故宫里的窗</a:t>
              </a:r>
              <a:endParaRPr lang="zh-CN" altLang="en-US" sz="2000" dirty="0">
                <a:latin typeface="+mn-ea"/>
              </a:endParaRPr>
            </a:p>
          </p:txBody>
        </p:sp>
      </p:grpSp>
      <p:grpSp>
        <p:nvGrpSpPr>
          <p:cNvPr id="47" name="组合 46"/>
          <p:cNvGrpSpPr/>
          <p:nvPr/>
        </p:nvGrpSpPr>
        <p:grpSpPr>
          <a:xfrm>
            <a:off x="7372286" y="1963472"/>
            <a:ext cx="1498517" cy="444005"/>
            <a:chOff x="6283412" y="1658674"/>
            <a:chExt cx="1498517" cy="444005"/>
          </a:xfrm>
        </p:grpSpPr>
        <p:pic>
          <p:nvPicPr>
            <p:cNvPr id="41"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3412" y="1658674"/>
              <a:ext cx="1498517" cy="444005"/>
            </a:xfrm>
            <a:prstGeom prst="rect">
              <a:avLst/>
            </a:prstGeom>
          </p:spPr>
        </p:pic>
        <p:sp>
          <p:nvSpPr>
            <p:cNvPr id="42" name="文本框 41"/>
            <p:cNvSpPr txBox="1"/>
            <p:nvPr/>
          </p:nvSpPr>
          <p:spPr>
            <a:xfrm>
              <a:off x="6506582" y="1686156"/>
              <a:ext cx="1113418" cy="400110"/>
            </a:xfrm>
            <a:prstGeom prst="rect">
              <a:avLst/>
            </a:prstGeom>
            <a:noFill/>
          </p:spPr>
          <p:txBody>
            <a:bodyPr wrap="square" rtlCol="0">
              <a:spAutoFit/>
            </a:bodyPr>
            <a:lstStyle/>
            <a:p>
              <a:r>
                <a:rPr lang="zh-CN" altLang="en-US" sz="2000" dirty="0">
                  <a:latin typeface="+mn-ea"/>
                </a:rPr>
                <a:t>朝珠</a:t>
              </a:r>
              <a:r>
                <a:rPr lang="en-US" altLang="zh-CN" sz="2000" dirty="0">
                  <a:latin typeface="+mn-ea"/>
                </a:rPr>
                <a:t>DIY</a:t>
              </a:r>
              <a:endParaRPr lang="zh-CN" altLang="en-US" sz="2000" dirty="0">
                <a:latin typeface="+mn-ea"/>
              </a:endParaRPr>
            </a:p>
          </p:txBody>
        </p:sp>
      </p:grpSp>
      <p:grpSp>
        <p:nvGrpSpPr>
          <p:cNvPr id="48" name="组合 47"/>
          <p:cNvGrpSpPr/>
          <p:nvPr/>
        </p:nvGrpSpPr>
        <p:grpSpPr>
          <a:xfrm>
            <a:off x="9653754" y="1963472"/>
            <a:ext cx="1822109" cy="444005"/>
            <a:chOff x="8402475" y="1658674"/>
            <a:chExt cx="1822109" cy="444005"/>
          </a:xfrm>
        </p:grpSpPr>
        <p:pic>
          <p:nvPicPr>
            <p:cNvPr id="43" name="图片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2475" y="1658674"/>
              <a:ext cx="1741900" cy="444005"/>
            </a:xfrm>
            <a:prstGeom prst="rect">
              <a:avLst/>
            </a:prstGeom>
          </p:spPr>
        </p:pic>
        <p:sp>
          <p:nvSpPr>
            <p:cNvPr id="44" name="文本框 43"/>
            <p:cNvSpPr txBox="1"/>
            <p:nvPr/>
          </p:nvSpPr>
          <p:spPr>
            <a:xfrm>
              <a:off x="8432965" y="1686156"/>
              <a:ext cx="1791619" cy="400110"/>
            </a:xfrm>
            <a:prstGeom prst="rect">
              <a:avLst/>
            </a:prstGeom>
            <a:noFill/>
          </p:spPr>
          <p:txBody>
            <a:bodyPr wrap="square" rtlCol="0">
              <a:spAutoFit/>
            </a:bodyPr>
            <a:lstStyle/>
            <a:p>
              <a:r>
                <a:rPr lang="zh-CN" altLang="en-US" sz="2000" dirty="0">
                  <a:latin typeface="+mn-ea"/>
                </a:rPr>
                <a:t>最好的“皇”金</a:t>
              </a:r>
              <a:endParaRPr lang="zh-CN" altLang="en-US" sz="2000" dirty="0">
                <a:latin typeface="+mn-ea"/>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3000">
        <p15:prstTrans prst="pageCurlDouble"/>
      </p:transition>
    </mc:Choice>
    <mc:Fallback>
      <p:transition spd="slow" advTm="3000">
        <p:fade/>
      </p:transition>
    </mc:Fallback>
  </mc:AlternateContent>
</p:sld>
</file>

<file path=ppt/tags/tag1.xml><?xml version="1.0" encoding="utf-8"?>
<p:tagLst xmlns:p="http://schemas.openxmlformats.org/presentationml/2006/main">
  <p:tag name="ISPRING_PRESENTATION_TITLE" val="古典中国风故宫宣传介绍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3451</Words>
  <Application>WPS 演示</Application>
  <PresentationFormat>宽屏</PresentationFormat>
  <Paragraphs>387</Paragraphs>
  <Slides>21</Slides>
  <Notes>21</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宋体</vt:lpstr>
      <vt:lpstr>Wingdings</vt:lpstr>
      <vt:lpstr>等线</vt:lpstr>
      <vt:lpstr>叶根友唐楷简</vt:lpstr>
      <vt:lpstr>楷体_GB2312</vt:lpstr>
      <vt:lpstr>Source Han Sans Normal</vt:lpstr>
      <vt:lpstr>Source Han Sans Regular</vt:lpstr>
      <vt:lpstr>微软雅黑</vt:lpstr>
      <vt:lpstr>Source Han Sans Bold</vt:lpstr>
      <vt:lpstr>楷体</vt:lpstr>
      <vt:lpstr>等线 Light</vt:lpstr>
      <vt:lpstr>Calibri</vt:lpstr>
      <vt:lpstr>Arial Unicode MS</vt:lpstr>
      <vt:lpstr>华文宋体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一颗苹果</cp:lastModifiedBy>
  <cp:revision>1</cp:revision>
  <dcterms:created xsi:type="dcterms:W3CDTF">2021-09-13T09:46:38Z</dcterms:created>
  <dcterms:modified xsi:type="dcterms:W3CDTF">2021-09-13T09:46:38Z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2B0008FECF12473BBB52636EF65608D7</vt:lpwstr>
  </property>
  <property fmtid="{D5CDD505-2E9C-101B-9397-08002B2CF9AE}" pid="3" name="KSOProductBuildVer">
    <vt:lpwstr>2052-11.1.0.10463</vt:lpwstr>
  </property>
</Properties>
</file>