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sldIdLst>
    <p:sldId id="260" r:id="rId3"/>
    <p:sldId id="285" r:id="rId5"/>
    <p:sldId id="258" r:id="rId6"/>
    <p:sldId id="266" r:id="rId7"/>
    <p:sldId id="267" r:id="rId8"/>
    <p:sldId id="268" r:id="rId9"/>
    <p:sldId id="272" r:id="rId10"/>
    <p:sldId id="270" r:id="rId11"/>
    <p:sldId id="290" r:id="rId12"/>
    <p:sldId id="273" r:id="rId13"/>
    <p:sldId id="284" r:id="rId14"/>
    <p:sldId id="271" r:id="rId15"/>
    <p:sldId id="276" r:id="rId16"/>
    <p:sldId id="291" r:id="rId17"/>
    <p:sldId id="274" r:id="rId18"/>
    <p:sldId id="275" r:id="rId19"/>
    <p:sldId id="277" r:id="rId20"/>
    <p:sldId id="278" r:id="rId21"/>
    <p:sldId id="292" r:id="rId22"/>
    <p:sldId id="280" r:id="rId23"/>
    <p:sldId id="281" r:id="rId24"/>
    <p:sldId id="282" r:id="rId25"/>
    <p:sldId id="283" r:id="rId26"/>
    <p:sldId id="295" r:id="rId27"/>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485D"/>
    <a:srgbClr val="39A4AC"/>
    <a:srgbClr val="3A8592"/>
    <a:srgbClr val="3C5D6E"/>
    <a:srgbClr val="3C6778"/>
    <a:srgbClr val="0070C0"/>
    <a:srgbClr val="F7F7F7"/>
    <a:srgbClr val="3C8CC6"/>
    <a:srgbClr val="3B89C1"/>
    <a:srgbClr val="489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250" autoAdjust="0"/>
    <p:restoredTop sz="94660"/>
  </p:normalViewPr>
  <p:slideViewPr>
    <p:cSldViewPr snapToGrid="0">
      <p:cViewPr varScale="1">
        <p:scale>
          <a:sx n="106" d="100"/>
          <a:sy n="106" d="100"/>
        </p:scale>
        <p:origin x="144" y="78"/>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tags" Target="tags/tag1.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c:explosion val="0"/>
          <c:dPt>
            <c:idx val="0"/>
            <c:bubble3D val="0"/>
            <c:spPr>
              <a:solidFill>
                <a:srgbClr val="3D485D"/>
              </a:solidFill>
              <a:ln w="19050">
                <a:solidFill>
                  <a:schemeClr val="lt1"/>
                </a:solidFill>
              </a:ln>
              <a:effectLst/>
            </c:spPr>
          </c:dPt>
          <c:dPt>
            <c:idx val="1"/>
            <c:bubble3D val="0"/>
            <c:spPr>
              <a:solidFill>
                <a:srgbClr val="3C5D6E"/>
              </a:solidFill>
              <a:ln w="19050">
                <a:solidFill>
                  <a:schemeClr val="lt1"/>
                </a:solidFill>
              </a:ln>
              <a:effectLst/>
            </c:spPr>
          </c:dPt>
          <c:dPt>
            <c:idx val="2"/>
            <c:bubble3D val="0"/>
            <c:spPr>
              <a:solidFill>
                <a:srgbClr val="3A8592"/>
              </a:solidFill>
              <a:ln w="19050">
                <a:solidFill>
                  <a:schemeClr val="lt1"/>
                </a:solidFill>
              </a:ln>
              <a:effectLst/>
            </c:spPr>
          </c:dPt>
          <c:dPt>
            <c:idx val="3"/>
            <c:bubble3D val="0"/>
            <c:spPr>
              <a:solidFill>
                <a:srgbClr val="39A4AC"/>
              </a:solidFill>
              <a:ln w="19050">
                <a:solidFill>
                  <a:schemeClr val="lt1"/>
                </a:solidFill>
              </a:ln>
              <a:effectLst/>
            </c:spPr>
          </c:dPt>
          <c:dLbls>
            <c:delete val="1"/>
          </c:dLbls>
          <c:val>
            <c:numRef>
              <c:f>Sheet1!$B$2:$B$5</c:f>
              <c:numCache>
                <c:formatCode>General</c:formatCode>
                <c:ptCount val="4"/>
                <c:pt idx="0">
                  <c:v>8.2</c:v>
                </c:pt>
                <c:pt idx="1">
                  <c:v>3.2</c:v>
                </c:pt>
                <c:pt idx="2">
                  <c:v>1.4</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人数占比</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手机</c:v>
                      </c:pt>
                      <c:pt idx="1">
                        <c:v>电视</c:v>
                      </c:pt>
                      <c:pt idx="2">
                        <c:v>PC</c:v>
                      </c:pt>
                      <c:pt idx="3">
                        <c:v>纸媒</c:v>
                      </c:pt>
                    </c:strCache>
                  </c:strRef>
                </c15:cat>
              </c15:filteredCategoryTitl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4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3D485D"/>
            </a:solidFill>
            <a:ln>
              <a:noFill/>
            </a:ln>
            <a:effectLst/>
          </c:spPr>
          <c:invertIfNegative val="0"/>
          <c:dLbls>
            <c:delete val="1"/>
          </c:dLbls>
          <c:val>
            <c:numRef>
              <c:f>Sheet1!$B$2:$B$5</c:f>
              <c:numCache>
                <c:formatCode>General</c:formatCode>
                <c:ptCount val="4"/>
                <c:pt idx="0">
                  <c:v>1.1</c:v>
                </c:pt>
                <c:pt idx="1">
                  <c:v>2.7</c:v>
                </c:pt>
                <c:pt idx="2">
                  <c:v>3.9</c:v>
                </c:pt>
                <c:pt idx="3">
                  <c:v>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成交额</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2013</c:v>
                      </c:pt>
                      <c:pt idx="1">
                        <c:v>2014</c:v>
                      </c:pt>
                      <c:pt idx="2">
                        <c:v>2015</c:v>
                      </c:pt>
                      <c:pt idx="3">
                        <c:v>2016预测</c:v>
                      </c:pt>
                    </c:strCache>
                  </c:strRef>
                </c15:cat>
              </c15:filteredCategoryTitle>
            </c:ext>
          </c:extLst>
        </c:ser>
        <c:ser>
          <c:idx val="1"/>
          <c:order val="1"/>
          <c:spPr>
            <a:solidFill>
              <a:srgbClr val="39A4AC"/>
            </a:solidFill>
            <a:ln>
              <a:noFill/>
            </a:ln>
            <a:effectLst/>
          </c:spPr>
          <c:invertIfNegative val="0"/>
          <c:dLbls>
            <c:delete val="1"/>
          </c:dLbls>
          <c:val>
            <c:numRef>
              <c:f>Sheet1!$C$2:$C$5</c:f>
              <c:numCache>
                <c:formatCode>General</c:formatCode>
                <c:ptCount val="4"/>
                <c:pt idx="0">
                  <c:v>1.6</c:v>
                </c:pt>
                <c:pt idx="1">
                  <c:v>2.3</c:v>
                </c:pt>
                <c:pt idx="2">
                  <c:v>4.7</c:v>
                </c:pt>
                <c:pt idx="3">
                  <c:v>5</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使用人数</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2013</c:v>
                      </c:pt>
                      <c:pt idx="1">
                        <c:v>2014</c:v>
                      </c:pt>
                      <c:pt idx="2">
                        <c:v>2015</c:v>
                      </c:pt>
                      <c:pt idx="3">
                        <c:v>2016预测</c:v>
                      </c:pt>
                    </c:strCache>
                  </c:strRef>
                </c15:cat>
              </c15:filteredCategoryTitle>
            </c:ext>
          </c:extLst>
        </c:ser>
        <c:ser>
          <c:idx val="2"/>
          <c:order val="2"/>
          <c:spPr>
            <a:solidFill>
              <a:schemeClr val="accent1">
                <a:lumMod val="20000"/>
                <a:lumOff val="80000"/>
              </a:schemeClr>
            </a:solidFill>
            <a:ln>
              <a:noFill/>
            </a:ln>
            <a:effectLst/>
          </c:spPr>
          <c:invertIfNegative val="0"/>
          <c:dLbls>
            <c:delete val="1"/>
          </c:dLbls>
          <c:val>
            <c:numRef>
              <c:f>Sheet1!$D$2:$D$5</c:f>
              <c:numCache>
                <c:formatCode>General</c:formatCode>
                <c:ptCount val="4"/>
                <c:pt idx="0">
                  <c:v>0.6</c:v>
                </c:pt>
                <c:pt idx="1">
                  <c:v>3.2</c:v>
                </c:pt>
                <c:pt idx="2">
                  <c:v>3.6</c:v>
                </c:pt>
                <c:pt idx="3">
                  <c:v>5.6</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市场份额</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2013</c:v>
                      </c:pt>
                      <c:pt idx="1">
                        <c:v>2014</c:v>
                      </c:pt>
                      <c:pt idx="2">
                        <c:v>2015</c:v>
                      </c:pt>
                      <c:pt idx="3">
                        <c:v>2016预测</c:v>
                      </c:pt>
                    </c:strCache>
                  </c:strRef>
                </c15:cat>
              </c15:filteredCategoryTitle>
            </c:ext>
          </c:extLst>
        </c:ser>
        <c:dLbls>
          <c:showLegendKey val="0"/>
          <c:showVal val="0"/>
          <c:showCatName val="0"/>
          <c:showSerName val="0"/>
          <c:showPercent val="0"/>
          <c:showBubbleSize val="0"/>
        </c:dLbls>
        <c:gapWidth val="219"/>
        <c:overlap val="-27"/>
        <c:axId val="1160843936"/>
        <c:axId val="1160856256"/>
      </c:barChart>
      <c:catAx>
        <c:axId val="1160843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chemeClr val="bg2">
                    <a:lumMod val="50000"/>
                  </a:schemeClr>
                </a:solidFill>
                <a:latin typeface="微软雅黑" panose="020B0503020204020204" pitchFamily="34" charset="-122"/>
                <a:ea typeface="微软雅黑" panose="020B0503020204020204" pitchFamily="34" charset="-122"/>
                <a:cs typeface="+mn-cs"/>
              </a:defRPr>
            </a:pPr>
          </a:p>
        </c:txPr>
        <c:crossAx val="1160856256"/>
        <c:crosses val="autoZero"/>
        <c:auto val="1"/>
        <c:lblAlgn val="ctr"/>
        <c:lblOffset val="100"/>
        <c:noMultiLvlLbl val="0"/>
      </c:catAx>
      <c:valAx>
        <c:axId val="1160856256"/>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160843936"/>
        <c:crosses val="autoZero"/>
        <c:crossBetween val="between"/>
      </c:valAx>
      <c:spPr>
        <a:noFill/>
        <a:ln w="25400">
          <a:noFill/>
        </a:ln>
        <a:effectLst/>
      </c:spPr>
    </c:plotArea>
    <c:legend>
      <c:legendPos val="b"/>
      <c:layout/>
      <c:overlay val="0"/>
      <c:spPr>
        <a:noFill/>
        <a:ln>
          <a:noFill/>
        </a:ln>
        <a:effectLst/>
      </c:spPr>
      <c:txPr>
        <a:bodyPr rot="0" spcFirstLastPara="1" vertOverflow="ellipsis" vert="horz" wrap="square" anchor="ctr" anchorCtr="1"/>
        <a:lstStyle/>
        <a:p>
          <a:pPr>
            <a:defRPr lang="zh-CN" sz="14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0070C0"/>
            </a:solidFill>
            <a:ln w="19050">
              <a:noFill/>
            </a:ln>
          </c:spPr>
          <c:explosion val="0"/>
          <c:dPt>
            <c:idx val="0"/>
            <c:bubble3D val="0"/>
            <c:spPr>
              <a:solidFill>
                <a:srgbClr val="3D485D"/>
              </a:solidFill>
              <a:ln w="19050">
                <a:noFill/>
              </a:ln>
              <a:effectLst/>
            </c:spPr>
          </c:dPt>
          <c:dPt>
            <c:idx val="1"/>
            <c:bubble3D val="0"/>
            <c:spPr>
              <a:solidFill>
                <a:srgbClr val="3C5D6E"/>
              </a:solidFill>
              <a:ln w="19050">
                <a:noFill/>
              </a:ln>
              <a:effectLst/>
            </c:spPr>
          </c:dPt>
          <c:dPt>
            <c:idx val="2"/>
            <c:bubble3D val="0"/>
            <c:spPr>
              <a:solidFill>
                <a:srgbClr val="3C6778"/>
              </a:solidFill>
              <a:ln w="19050">
                <a:noFill/>
              </a:ln>
              <a:effectLst/>
            </c:spPr>
          </c:dPt>
          <c:dPt>
            <c:idx val="3"/>
            <c:bubble3D val="0"/>
            <c:spPr>
              <a:solidFill>
                <a:srgbClr val="39A4AC"/>
              </a:solidFill>
              <a:ln w="19050">
                <a:noFill/>
              </a:ln>
              <a:effectLst/>
            </c:spPr>
          </c:dPt>
          <c:dLbls>
            <c:delete val="1"/>
          </c:dLbls>
          <c:val>
            <c:numRef>
              <c:f>Sheet1!$B$2:$B$5</c:f>
              <c:numCache>
                <c:formatCode>General</c:formatCode>
                <c:ptCount val="4"/>
                <c:pt idx="0">
                  <c:v>8.2</c:v>
                </c:pt>
                <c:pt idx="1">
                  <c:v>3.2</c:v>
                </c:pt>
                <c:pt idx="2">
                  <c:v>1.4</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资金占比</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技术开发</c:v>
                      </c:pt>
                      <c:pt idx="1">
                        <c:v>推广费用</c:v>
                      </c:pt>
                      <c:pt idx="2">
                        <c:v>设计费用</c:v>
                      </c:pt>
                      <c:pt idx="3">
                        <c:v>人力成本</c:v>
                      </c:pt>
                    </c:strCache>
                  </c:strRef>
                </c15:cat>
              </c15:filteredCategoryTitle>
            </c:ext>
          </c:extLst>
        </c:ser>
        <c:dLbls>
          <c:showLegendKey val="0"/>
          <c:showVal val="0"/>
          <c:showCatName val="0"/>
          <c:showSerName val="0"/>
          <c:showPercent val="0"/>
          <c:showBubbleSize val="0"/>
          <c:showLeaderLines val="1"/>
        </c:dLbls>
        <c:firstSliceAng val="0"/>
        <c:holeSize val="67"/>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D6FEEB-E1DF-4A27-84CE-FEAB69D6522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3BE65E-D6A0-433A-9769-180C0D5DD83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BE65E-D6A0-433A-9769-180C0D5DD83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pattFill prst="ltUpDiag">
          <a:fgClr>
            <a:srgbClr val="F7F7F7"/>
          </a:fgClr>
          <a:bgClr>
            <a:schemeClr val="bg1"/>
          </a:bgClr>
        </a:pattFill>
        <a:effectLst/>
      </p:bgPr>
    </p:bg>
    <p:spTree>
      <p:nvGrpSpPr>
        <p:cNvPr id="1" name=""/>
        <p:cNvGrpSpPr/>
        <p:nvPr/>
      </p:nvGrpSpPr>
      <p:grpSpPr>
        <a:xfrm>
          <a:off x="0" y="0"/>
          <a:ext cx="0" cy="0"/>
          <a:chOff x="0" y="0"/>
          <a:chExt cx="0" cy="0"/>
        </a:xfrm>
      </p:grpSpPr>
      <p:grpSp>
        <p:nvGrpSpPr>
          <p:cNvPr id="7" name="组合 6"/>
          <p:cNvGrpSpPr/>
          <p:nvPr userDrawn="1"/>
        </p:nvGrpSpPr>
        <p:grpSpPr>
          <a:xfrm>
            <a:off x="0" y="-902"/>
            <a:ext cx="12192000" cy="1262063"/>
            <a:chOff x="0" y="-902"/>
            <a:chExt cx="12192000" cy="1262063"/>
          </a:xfrm>
        </p:grpSpPr>
        <p:sp>
          <p:nvSpPr>
            <p:cNvPr id="8" name="矩形 7"/>
            <p:cNvSpPr/>
            <p:nvPr/>
          </p:nvSpPr>
          <p:spPr>
            <a:xfrm>
              <a:off x="0" y="607367"/>
              <a:ext cx="579549" cy="500216"/>
            </a:xfrm>
            <a:prstGeom prst="rect">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62"/>
            <p:cNvSpPr/>
            <p:nvPr/>
          </p:nvSpPr>
          <p:spPr bwMode="auto">
            <a:xfrm>
              <a:off x="1588" y="0"/>
              <a:ext cx="12190412" cy="1260475"/>
            </a:xfrm>
            <a:custGeom>
              <a:avLst/>
              <a:gdLst>
                <a:gd name="T0" fmla="*/ 5758 w 5758"/>
                <a:gd name="T1" fmla="*/ 0 h 794"/>
                <a:gd name="T2" fmla="*/ 5758 w 5758"/>
                <a:gd name="T3" fmla="*/ 794 h 794"/>
                <a:gd name="T4" fmla="*/ 230 w 5758"/>
                <a:gd name="T5" fmla="*/ 794 h 794"/>
                <a:gd name="T6" fmla="*/ 0 w 5758"/>
                <a:gd name="T7" fmla="*/ 396 h 794"/>
                <a:gd name="T8" fmla="*/ 0 w 5758"/>
                <a:gd name="T9" fmla="*/ 0 h 794"/>
                <a:gd name="T10" fmla="*/ 5758 w 5758"/>
                <a:gd name="T11" fmla="*/ 0 h 794"/>
              </a:gdLst>
              <a:ahLst/>
              <a:cxnLst>
                <a:cxn ang="0">
                  <a:pos x="T0" y="T1"/>
                </a:cxn>
                <a:cxn ang="0">
                  <a:pos x="T2" y="T3"/>
                </a:cxn>
                <a:cxn ang="0">
                  <a:pos x="T4" y="T5"/>
                </a:cxn>
                <a:cxn ang="0">
                  <a:pos x="T6" y="T7"/>
                </a:cxn>
                <a:cxn ang="0">
                  <a:pos x="T8" y="T9"/>
                </a:cxn>
                <a:cxn ang="0">
                  <a:pos x="T10" y="T11"/>
                </a:cxn>
              </a:cxnLst>
              <a:rect l="0" t="0" r="r" b="b"/>
              <a:pathLst>
                <a:path w="5758" h="794">
                  <a:moveTo>
                    <a:pt x="5758" y="0"/>
                  </a:moveTo>
                  <a:lnTo>
                    <a:pt x="5758" y="794"/>
                  </a:lnTo>
                  <a:lnTo>
                    <a:pt x="230" y="794"/>
                  </a:lnTo>
                  <a:lnTo>
                    <a:pt x="0" y="396"/>
                  </a:lnTo>
                  <a:lnTo>
                    <a:pt x="0" y="0"/>
                  </a:lnTo>
                  <a:lnTo>
                    <a:pt x="5758" y="0"/>
                  </a:lnTo>
                  <a:close/>
                </a:path>
              </a:pathLst>
            </a:custGeom>
            <a:solidFill>
              <a:srgbClr val="3D485D"/>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3D485D"/>
                </a:solidFill>
                <a:effectLst/>
                <a:uLnTx/>
                <a:uFillTx/>
                <a:latin typeface="Arial" panose="020B0604020202020204"/>
                <a:cs typeface="+mn-cs"/>
              </a:endParaRPr>
            </a:p>
          </p:txBody>
        </p:sp>
        <p:grpSp>
          <p:nvGrpSpPr>
            <p:cNvPr id="10" name="Group 25"/>
            <p:cNvGrpSpPr/>
            <p:nvPr/>
          </p:nvGrpSpPr>
          <p:grpSpPr>
            <a:xfrm rot="5400000">
              <a:off x="10470356" y="-460483"/>
              <a:ext cx="1262063" cy="2181225"/>
              <a:chOff x="4952858" y="2305049"/>
              <a:chExt cx="1016004" cy="1752601"/>
            </a:xfrm>
          </p:grpSpPr>
          <p:grpSp>
            <p:nvGrpSpPr>
              <p:cNvPr id="11" name="Group 26"/>
              <p:cNvGrpSpPr/>
              <p:nvPr userDrawn="1"/>
            </p:nvGrpSpPr>
            <p:grpSpPr>
              <a:xfrm>
                <a:off x="4952858" y="3181347"/>
                <a:ext cx="1016000" cy="584200"/>
                <a:chOff x="3413126" y="3181350"/>
                <a:chExt cx="1016000" cy="584200"/>
              </a:xfrm>
            </p:grpSpPr>
            <p:sp>
              <p:nvSpPr>
                <p:cNvPr id="35" name="Freeform 35"/>
                <p:cNvSpPr/>
                <p:nvPr userDrawn="1"/>
              </p:nvSpPr>
              <p:spPr bwMode="auto">
                <a:xfrm>
                  <a:off x="3921126" y="3473450"/>
                  <a:ext cx="508000" cy="292100"/>
                </a:xfrm>
                <a:custGeom>
                  <a:avLst/>
                  <a:gdLst>
                    <a:gd name="T0" fmla="*/ 0 w 320"/>
                    <a:gd name="T1" fmla="*/ 184 h 184"/>
                    <a:gd name="T2" fmla="*/ 0 w 320"/>
                    <a:gd name="T3" fmla="*/ 184 h 184"/>
                    <a:gd name="T4" fmla="*/ 32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0" y="184"/>
                      </a:lnTo>
                      <a:lnTo>
                        <a:pt x="320" y="0"/>
                      </a:lnTo>
                      <a:lnTo>
                        <a:pt x="0" y="0"/>
                      </a:lnTo>
                      <a:lnTo>
                        <a:pt x="0" y="184"/>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36" name="Freeform 38"/>
                <p:cNvSpPr/>
                <p:nvPr userDrawn="1"/>
              </p:nvSpPr>
              <p:spPr bwMode="auto">
                <a:xfrm>
                  <a:off x="3921126" y="3181350"/>
                  <a:ext cx="508000" cy="292100"/>
                </a:xfrm>
                <a:custGeom>
                  <a:avLst/>
                  <a:gdLst>
                    <a:gd name="T0" fmla="*/ 0 w 320"/>
                    <a:gd name="T1" fmla="*/ 0 h 184"/>
                    <a:gd name="T2" fmla="*/ 0 w 320"/>
                    <a:gd name="T3" fmla="*/ 184 h 184"/>
                    <a:gd name="T4" fmla="*/ 320 w 320"/>
                    <a:gd name="T5" fmla="*/ 184 h 184"/>
                    <a:gd name="T6" fmla="*/ 320 w 320"/>
                    <a:gd name="T7" fmla="*/ 184 h 184"/>
                    <a:gd name="T8" fmla="*/ 0 w 320"/>
                    <a:gd name="T9" fmla="*/ 0 h 184"/>
                    <a:gd name="T10" fmla="*/ 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0" y="0"/>
                      </a:moveTo>
                      <a:lnTo>
                        <a:pt x="0" y="184"/>
                      </a:lnTo>
                      <a:lnTo>
                        <a:pt x="320" y="184"/>
                      </a:lnTo>
                      <a:lnTo>
                        <a:pt x="320" y="184"/>
                      </a:lnTo>
                      <a:lnTo>
                        <a:pt x="0" y="0"/>
                      </a:lnTo>
                      <a:lnTo>
                        <a:pt x="0" y="0"/>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37" name="Freeform 39"/>
                <p:cNvSpPr/>
                <p:nvPr userDrawn="1"/>
              </p:nvSpPr>
              <p:spPr bwMode="auto">
                <a:xfrm>
                  <a:off x="3413126" y="3181350"/>
                  <a:ext cx="508000" cy="292100"/>
                </a:xfrm>
                <a:custGeom>
                  <a:avLst/>
                  <a:gdLst>
                    <a:gd name="T0" fmla="*/ 0 w 320"/>
                    <a:gd name="T1" fmla="*/ 184 h 184"/>
                    <a:gd name="T2" fmla="*/ 0 w 320"/>
                    <a:gd name="T3" fmla="*/ 184 h 184"/>
                    <a:gd name="T4" fmla="*/ 320 w 320"/>
                    <a:gd name="T5" fmla="*/ 184 h 184"/>
                    <a:gd name="T6" fmla="*/ 320 w 320"/>
                    <a:gd name="T7" fmla="*/ 0 h 184"/>
                    <a:gd name="T8" fmla="*/ 222 w 320"/>
                    <a:gd name="T9" fmla="*/ 58 h 184"/>
                    <a:gd name="T10" fmla="*/ 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0" y="184"/>
                      </a:moveTo>
                      <a:lnTo>
                        <a:pt x="0" y="184"/>
                      </a:lnTo>
                      <a:lnTo>
                        <a:pt x="320" y="184"/>
                      </a:lnTo>
                      <a:lnTo>
                        <a:pt x="320" y="0"/>
                      </a:lnTo>
                      <a:lnTo>
                        <a:pt x="222" y="58"/>
                      </a:lnTo>
                      <a:lnTo>
                        <a:pt x="0" y="184"/>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38" name="Freeform 41"/>
                <p:cNvSpPr/>
                <p:nvPr userDrawn="1"/>
              </p:nvSpPr>
              <p:spPr bwMode="auto">
                <a:xfrm>
                  <a:off x="3413126" y="3473450"/>
                  <a:ext cx="508000" cy="292100"/>
                </a:xfrm>
                <a:custGeom>
                  <a:avLst/>
                  <a:gdLst>
                    <a:gd name="T0" fmla="*/ 260 w 320"/>
                    <a:gd name="T1" fmla="*/ 150 h 184"/>
                    <a:gd name="T2" fmla="*/ 320 w 320"/>
                    <a:gd name="T3" fmla="*/ 184 h 184"/>
                    <a:gd name="T4" fmla="*/ 320 w 320"/>
                    <a:gd name="T5" fmla="*/ 0 h 184"/>
                    <a:gd name="T6" fmla="*/ 0 w 320"/>
                    <a:gd name="T7" fmla="*/ 0 h 184"/>
                    <a:gd name="T8" fmla="*/ 260 w 320"/>
                    <a:gd name="T9" fmla="*/ 150 h 184"/>
                  </a:gdLst>
                  <a:ahLst/>
                  <a:cxnLst>
                    <a:cxn ang="0">
                      <a:pos x="T0" y="T1"/>
                    </a:cxn>
                    <a:cxn ang="0">
                      <a:pos x="T2" y="T3"/>
                    </a:cxn>
                    <a:cxn ang="0">
                      <a:pos x="T4" y="T5"/>
                    </a:cxn>
                    <a:cxn ang="0">
                      <a:pos x="T6" y="T7"/>
                    </a:cxn>
                    <a:cxn ang="0">
                      <a:pos x="T8" y="T9"/>
                    </a:cxn>
                  </a:cxnLst>
                  <a:rect l="0" t="0" r="r" b="b"/>
                  <a:pathLst>
                    <a:path w="320" h="184">
                      <a:moveTo>
                        <a:pt x="260" y="150"/>
                      </a:moveTo>
                      <a:lnTo>
                        <a:pt x="320" y="184"/>
                      </a:lnTo>
                      <a:lnTo>
                        <a:pt x="320" y="0"/>
                      </a:lnTo>
                      <a:lnTo>
                        <a:pt x="0" y="0"/>
                      </a:lnTo>
                      <a:lnTo>
                        <a:pt x="260" y="150"/>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12" name="Group 27"/>
              <p:cNvGrpSpPr/>
              <p:nvPr userDrawn="1"/>
            </p:nvGrpSpPr>
            <p:grpSpPr>
              <a:xfrm>
                <a:off x="4952859" y="2889248"/>
                <a:ext cx="508001" cy="584199"/>
                <a:chOff x="3413126" y="2889250"/>
                <a:chExt cx="508000" cy="584200"/>
              </a:xfrm>
            </p:grpSpPr>
            <p:sp>
              <p:nvSpPr>
                <p:cNvPr id="33" name="Freeform 42"/>
                <p:cNvSpPr/>
                <p:nvPr userDrawn="1"/>
              </p:nvSpPr>
              <p:spPr bwMode="auto">
                <a:xfrm>
                  <a:off x="3413126" y="2889250"/>
                  <a:ext cx="508000" cy="292100"/>
                </a:xfrm>
                <a:custGeom>
                  <a:avLst/>
                  <a:gdLst>
                    <a:gd name="T0" fmla="*/ 320 w 320"/>
                    <a:gd name="T1" fmla="*/ 184 h 184"/>
                    <a:gd name="T2" fmla="*/ 78 w 320"/>
                    <a:gd name="T3" fmla="*/ 44 h 184"/>
                    <a:gd name="T4" fmla="*/ 0 w 320"/>
                    <a:gd name="T5" fmla="*/ 0 h 184"/>
                    <a:gd name="T6" fmla="*/ 0 w 320"/>
                    <a:gd name="T7" fmla="*/ 184 h 184"/>
                    <a:gd name="T8" fmla="*/ 32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78" y="44"/>
                      </a:lnTo>
                      <a:lnTo>
                        <a:pt x="0" y="0"/>
                      </a:lnTo>
                      <a:lnTo>
                        <a:pt x="0" y="184"/>
                      </a:lnTo>
                      <a:lnTo>
                        <a:pt x="320" y="184"/>
                      </a:lnTo>
                      <a:lnTo>
                        <a:pt x="320" y="184"/>
                      </a:lnTo>
                      <a:close/>
                    </a:path>
                  </a:pathLst>
                </a:custGeom>
                <a:solidFill>
                  <a:srgbClr val="39AEB5">
                    <a:alpha val="4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34" name="Freeform 43"/>
                <p:cNvSpPr/>
                <p:nvPr userDrawn="1"/>
              </p:nvSpPr>
              <p:spPr bwMode="auto">
                <a:xfrm>
                  <a:off x="3413126" y="3181350"/>
                  <a:ext cx="508000" cy="292100"/>
                </a:xfrm>
                <a:custGeom>
                  <a:avLst/>
                  <a:gdLst>
                    <a:gd name="T0" fmla="*/ 320 w 320"/>
                    <a:gd name="T1" fmla="*/ 0 h 184"/>
                    <a:gd name="T2" fmla="*/ 0 w 320"/>
                    <a:gd name="T3" fmla="*/ 0 h 184"/>
                    <a:gd name="T4" fmla="*/ 0 w 320"/>
                    <a:gd name="T5" fmla="*/ 184 h 184"/>
                    <a:gd name="T6" fmla="*/ 0 w 320"/>
                    <a:gd name="T7" fmla="*/ 184 h 184"/>
                    <a:gd name="T8" fmla="*/ 222 w 320"/>
                    <a:gd name="T9" fmla="*/ 58 h 184"/>
                    <a:gd name="T10" fmla="*/ 32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320" y="0"/>
                      </a:moveTo>
                      <a:lnTo>
                        <a:pt x="0" y="0"/>
                      </a:lnTo>
                      <a:lnTo>
                        <a:pt x="0" y="184"/>
                      </a:lnTo>
                      <a:lnTo>
                        <a:pt x="0" y="184"/>
                      </a:lnTo>
                      <a:lnTo>
                        <a:pt x="222" y="58"/>
                      </a:lnTo>
                      <a:lnTo>
                        <a:pt x="320" y="0"/>
                      </a:lnTo>
                      <a:close/>
                    </a:path>
                  </a:pathLst>
                </a:custGeom>
                <a:solidFill>
                  <a:srgbClr val="39AEB5">
                    <a:alpha val="4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13" name="Group 28"/>
              <p:cNvGrpSpPr/>
              <p:nvPr userDrawn="1"/>
            </p:nvGrpSpPr>
            <p:grpSpPr>
              <a:xfrm>
                <a:off x="4952859" y="2305049"/>
                <a:ext cx="508001" cy="584199"/>
                <a:chOff x="3413126" y="2305050"/>
                <a:chExt cx="508000" cy="584200"/>
              </a:xfrm>
            </p:grpSpPr>
            <p:sp>
              <p:nvSpPr>
                <p:cNvPr id="31" name="Freeform 47"/>
                <p:cNvSpPr/>
                <p:nvPr userDrawn="1"/>
              </p:nvSpPr>
              <p:spPr bwMode="auto">
                <a:xfrm>
                  <a:off x="3413126" y="2305050"/>
                  <a:ext cx="508000" cy="292100"/>
                </a:xfrm>
                <a:custGeom>
                  <a:avLst/>
                  <a:gdLst>
                    <a:gd name="T0" fmla="*/ 320 w 320"/>
                    <a:gd name="T1" fmla="*/ 184 h 184"/>
                    <a:gd name="T2" fmla="*/ 256 w 320"/>
                    <a:gd name="T3" fmla="*/ 148 h 184"/>
                    <a:gd name="T4" fmla="*/ 0 w 320"/>
                    <a:gd name="T5" fmla="*/ 0 h 184"/>
                    <a:gd name="T6" fmla="*/ 0 w 320"/>
                    <a:gd name="T7" fmla="*/ 184 h 184"/>
                    <a:gd name="T8" fmla="*/ 32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256" y="148"/>
                      </a:lnTo>
                      <a:lnTo>
                        <a:pt x="0" y="0"/>
                      </a:lnTo>
                      <a:lnTo>
                        <a:pt x="0" y="184"/>
                      </a:lnTo>
                      <a:lnTo>
                        <a:pt x="320" y="184"/>
                      </a:lnTo>
                      <a:lnTo>
                        <a:pt x="320" y="184"/>
                      </a:lnTo>
                      <a:close/>
                    </a:path>
                  </a:pathLst>
                </a:custGeom>
                <a:solidFill>
                  <a:srgbClr val="39AEB5">
                    <a:alpha val="7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32" name="Freeform 48"/>
                <p:cNvSpPr/>
                <p:nvPr userDrawn="1"/>
              </p:nvSpPr>
              <p:spPr bwMode="auto">
                <a:xfrm>
                  <a:off x="3413126" y="2597150"/>
                  <a:ext cx="508000" cy="292100"/>
                </a:xfrm>
                <a:custGeom>
                  <a:avLst/>
                  <a:gdLst>
                    <a:gd name="T0" fmla="*/ 0 w 320"/>
                    <a:gd name="T1" fmla="*/ 0 h 184"/>
                    <a:gd name="T2" fmla="*/ 0 w 320"/>
                    <a:gd name="T3" fmla="*/ 184 h 184"/>
                    <a:gd name="T4" fmla="*/ 320 w 320"/>
                    <a:gd name="T5" fmla="*/ 0 h 184"/>
                    <a:gd name="T6" fmla="*/ 0 w 320"/>
                    <a:gd name="T7" fmla="*/ 0 h 184"/>
                  </a:gdLst>
                  <a:ahLst/>
                  <a:cxnLst>
                    <a:cxn ang="0">
                      <a:pos x="T0" y="T1"/>
                    </a:cxn>
                    <a:cxn ang="0">
                      <a:pos x="T2" y="T3"/>
                    </a:cxn>
                    <a:cxn ang="0">
                      <a:pos x="T4" y="T5"/>
                    </a:cxn>
                    <a:cxn ang="0">
                      <a:pos x="T6" y="T7"/>
                    </a:cxn>
                  </a:cxnLst>
                  <a:rect l="0" t="0" r="r" b="b"/>
                  <a:pathLst>
                    <a:path w="320" h="184">
                      <a:moveTo>
                        <a:pt x="0" y="0"/>
                      </a:moveTo>
                      <a:lnTo>
                        <a:pt x="0" y="184"/>
                      </a:lnTo>
                      <a:lnTo>
                        <a:pt x="320" y="0"/>
                      </a:lnTo>
                      <a:lnTo>
                        <a:pt x="0" y="0"/>
                      </a:lnTo>
                      <a:close/>
                    </a:path>
                  </a:pathLst>
                </a:custGeom>
                <a:solidFill>
                  <a:srgbClr val="39AEB5">
                    <a:alpha val="7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14" name="Group 29"/>
              <p:cNvGrpSpPr/>
              <p:nvPr userDrawn="1"/>
            </p:nvGrpSpPr>
            <p:grpSpPr>
              <a:xfrm>
                <a:off x="5460858" y="2889248"/>
                <a:ext cx="508001" cy="584199"/>
                <a:chOff x="3921126" y="2889250"/>
                <a:chExt cx="508000" cy="584200"/>
              </a:xfrm>
            </p:grpSpPr>
            <p:sp>
              <p:nvSpPr>
                <p:cNvPr id="29" name="Freeform 49"/>
                <p:cNvSpPr/>
                <p:nvPr userDrawn="1"/>
              </p:nvSpPr>
              <p:spPr bwMode="auto">
                <a:xfrm>
                  <a:off x="3921126" y="3181350"/>
                  <a:ext cx="508000" cy="292100"/>
                </a:xfrm>
                <a:custGeom>
                  <a:avLst/>
                  <a:gdLst>
                    <a:gd name="T0" fmla="*/ 320 w 320"/>
                    <a:gd name="T1" fmla="*/ 184 h 184"/>
                    <a:gd name="T2" fmla="*/ 320 w 320"/>
                    <a:gd name="T3" fmla="*/ 0 h 184"/>
                    <a:gd name="T4" fmla="*/ 0 w 320"/>
                    <a:gd name="T5" fmla="*/ 0 h 184"/>
                    <a:gd name="T6" fmla="*/ 320 w 320"/>
                    <a:gd name="T7" fmla="*/ 184 h 184"/>
                  </a:gdLst>
                  <a:ahLst/>
                  <a:cxnLst>
                    <a:cxn ang="0">
                      <a:pos x="T0" y="T1"/>
                    </a:cxn>
                    <a:cxn ang="0">
                      <a:pos x="T2" y="T3"/>
                    </a:cxn>
                    <a:cxn ang="0">
                      <a:pos x="T4" y="T5"/>
                    </a:cxn>
                    <a:cxn ang="0">
                      <a:pos x="T6" y="T7"/>
                    </a:cxn>
                  </a:cxnLst>
                  <a:rect l="0" t="0" r="r" b="b"/>
                  <a:pathLst>
                    <a:path w="320" h="184">
                      <a:moveTo>
                        <a:pt x="320" y="184"/>
                      </a:moveTo>
                      <a:lnTo>
                        <a:pt x="320" y="0"/>
                      </a:lnTo>
                      <a:lnTo>
                        <a:pt x="0" y="0"/>
                      </a:lnTo>
                      <a:lnTo>
                        <a:pt x="320" y="184"/>
                      </a:lnTo>
                      <a:close/>
                    </a:path>
                  </a:pathLst>
                </a:custGeom>
                <a:solidFill>
                  <a:srgbClr val="39AEB5">
                    <a:alpha val="5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30" name="Freeform 50"/>
                <p:cNvSpPr/>
                <p:nvPr userDrawn="1"/>
              </p:nvSpPr>
              <p:spPr bwMode="auto">
                <a:xfrm>
                  <a:off x="3921126" y="2889250"/>
                  <a:ext cx="508000" cy="292100"/>
                </a:xfrm>
                <a:custGeom>
                  <a:avLst/>
                  <a:gdLst>
                    <a:gd name="T0" fmla="*/ 0 w 320"/>
                    <a:gd name="T1" fmla="*/ 184 h 184"/>
                    <a:gd name="T2" fmla="*/ 320 w 320"/>
                    <a:gd name="T3" fmla="*/ 184 h 184"/>
                    <a:gd name="T4" fmla="*/ 320 w 320"/>
                    <a:gd name="T5" fmla="*/ 0 h 184"/>
                    <a:gd name="T6" fmla="*/ 0 w 320"/>
                    <a:gd name="T7" fmla="*/ 184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320" y="0"/>
                      </a:lnTo>
                      <a:lnTo>
                        <a:pt x="0" y="184"/>
                      </a:lnTo>
                      <a:lnTo>
                        <a:pt x="0" y="184"/>
                      </a:lnTo>
                      <a:close/>
                    </a:path>
                  </a:pathLst>
                </a:custGeom>
                <a:solidFill>
                  <a:srgbClr val="39AEB5">
                    <a:alpha val="5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15" name="Group 30"/>
              <p:cNvGrpSpPr/>
              <p:nvPr userDrawn="1"/>
            </p:nvGrpSpPr>
            <p:grpSpPr>
              <a:xfrm>
                <a:off x="4952858" y="3473448"/>
                <a:ext cx="508002" cy="584202"/>
                <a:chOff x="3413126" y="3473448"/>
                <a:chExt cx="508002" cy="584202"/>
              </a:xfrm>
            </p:grpSpPr>
            <p:sp>
              <p:nvSpPr>
                <p:cNvPr id="27" name="Freeform 51"/>
                <p:cNvSpPr/>
                <p:nvPr userDrawn="1"/>
              </p:nvSpPr>
              <p:spPr bwMode="auto">
                <a:xfrm>
                  <a:off x="3413127" y="3473448"/>
                  <a:ext cx="508001" cy="292100"/>
                </a:xfrm>
                <a:custGeom>
                  <a:avLst/>
                  <a:gdLst>
                    <a:gd name="T0" fmla="*/ 260 w 320"/>
                    <a:gd name="T1" fmla="*/ 150 h 184"/>
                    <a:gd name="T2" fmla="*/ 0 w 320"/>
                    <a:gd name="T3" fmla="*/ 0 h 184"/>
                    <a:gd name="T4" fmla="*/ 0 w 320"/>
                    <a:gd name="T5" fmla="*/ 184 h 184"/>
                    <a:gd name="T6" fmla="*/ 320 w 320"/>
                    <a:gd name="T7" fmla="*/ 184 h 184"/>
                    <a:gd name="T8" fmla="*/ 260 w 320"/>
                    <a:gd name="T9" fmla="*/ 150 h 184"/>
                  </a:gdLst>
                  <a:ahLst/>
                  <a:cxnLst>
                    <a:cxn ang="0">
                      <a:pos x="T0" y="T1"/>
                    </a:cxn>
                    <a:cxn ang="0">
                      <a:pos x="T2" y="T3"/>
                    </a:cxn>
                    <a:cxn ang="0">
                      <a:pos x="T4" y="T5"/>
                    </a:cxn>
                    <a:cxn ang="0">
                      <a:pos x="T6" y="T7"/>
                    </a:cxn>
                    <a:cxn ang="0">
                      <a:pos x="T8" y="T9"/>
                    </a:cxn>
                  </a:cxnLst>
                  <a:rect l="0" t="0" r="r" b="b"/>
                  <a:pathLst>
                    <a:path w="320" h="184">
                      <a:moveTo>
                        <a:pt x="260" y="150"/>
                      </a:moveTo>
                      <a:lnTo>
                        <a:pt x="0" y="0"/>
                      </a:lnTo>
                      <a:lnTo>
                        <a:pt x="0" y="184"/>
                      </a:lnTo>
                      <a:lnTo>
                        <a:pt x="320" y="184"/>
                      </a:lnTo>
                      <a:lnTo>
                        <a:pt x="260" y="150"/>
                      </a:lnTo>
                      <a:close/>
                    </a:path>
                  </a:pathLst>
                </a:custGeom>
                <a:solidFill>
                  <a:srgbClr val="39AEB5">
                    <a:alpha val="2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28" name="Freeform 52"/>
                <p:cNvSpPr/>
                <p:nvPr userDrawn="1"/>
              </p:nvSpPr>
              <p:spPr bwMode="auto">
                <a:xfrm>
                  <a:off x="3413126" y="3765550"/>
                  <a:ext cx="508000" cy="292100"/>
                </a:xfrm>
                <a:custGeom>
                  <a:avLst/>
                  <a:gdLst>
                    <a:gd name="T0" fmla="*/ 0 w 320"/>
                    <a:gd name="T1" fmla="*/ 0 h 184"/>
                    <a:gd name="T2" fmla="*/ 0 w 320"/>
                    <a:gd name="T3" fmla="*/ 184 h 184"/>
                    <a:gd name="T4" fmla="*/ 320 w 320"/>
                    <a:gd name="T5" fmla="*/ 0 h 184"/>
                    <a:gd name="T6" fmla="*/ 320 w 320"/>
                    <a:gd name="T7" fmla="*/ 0 h 184"/>
                    <a:gd name="T8" fmla="*/ 0 w 320"/>
                    <a:gd name="T9" fmla="*/ 0 h 184"/>
                  </a:gdLst>
                  <a:ahLst/>
                  <a:cxnLst>
                    <a:cxn ang="0">
                      <a:pos x="T0" y="T1"/>
                    </a:cxn>
                    <a:cxn ang="0">
                      <a:pos x="T2" y="T3"/>
                    </a:cxn>
                    <a:cxn ang="0">
                      <a:pos x="T4" y="T5"/>
                    </a:cxn>
                    <a:cxn ang="0">
                      <a:pos x="T6" y="T7"/>
                    </a:cxn>
                    <a:cxn ang="0">
                      <a:pos x="T8" y="T9"/>
                    </a:cxn>
                  </a:cxnLst>
                  <a:rect l="0" t="0" r="r" b="b"/>
                  <a:pathLst>
                    <a:path w="320" h="184">
                      <a:moveTo>
                        <a:pt x="0" y="0"/>
                      </a:moveTo>
                      <a:lnTo>
                        <a:pt x="0" y="184"/>
                      </a:lnTo>
                      <a:lnTo>
                        <a:pt x="320" y="0"/>
                      </a:lnTo>
                      <a:lnTo>
                        <a:pt x="320" y="0"/>
                      </a:lnTo>
                      <a:lnTo>
                        <a:pt x="0" y="0"/>
                      </a:lnTo>
                      <a:close/>
                    </a:path>
                  </a:pathLst>
                </a:custGeom>
                <a:solidFill>
                  <a:srgbClr val="39AEB5">
                    <a:alpha val="2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16" name="Group 31"/>
              <p:cNvGrpSpPr/>
              <p:nvPr userDrawn="1"/>
            </p:nvGrpSpPr>
            <p:grpSpPr>
              <a:xfrm>
                <a:off x="5460858" y="2305049"/>
                <a:ext cx="508001" cy="584199"/>
                <a:chOff x="3921126" y="2305050"/>
                <a:chExt cx="508000" cy="584200"/>
              </a:xfrm>
            </p:grpSpPr>
            <p:sp>
              <p:nvSpPr>
                <p:cNvPr id="25" name="Freeform 55"/>
                <p:cNvSpPr/>
                <p:nvPr userDrawn="1"/>
              </p:nvSpPr>
              <p:spPr bwMode="auto">
                <a:xfrm>
                  <a:off x="3921126" y="2305050"/>
                  <a:ext cx="508000" cy="292100"/>
                </a:xfrm>
                <a:custGeom>
                  <a:avLst/>
                  <a:gdLst>
                    <a:gd name="T0" fmla="*/ 0 w 320"/>
                    <a:gd name="T1" fmla="*/ 184 h 184"/>
                    <a:gd name="T2" fmla="*/ 320 w 320"/>
                    <a:gd name="T3" fmla="*/ 184 h 184"/>
                    <a:gd name="T4" fmla="*/ 320 w 320"/>
                    <a:gd name="T5" fmla="*/ 0 h 184"/>
                    <a:gd name="T6" fmla="*/ 0 w 320"/>
                    <a:gd name="T7" fmla="*/ 184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320" y="0"/>
                      </a:lnTo>
                      <a:lnTo>
                        <a:pt x="0" y="184"/>
                      </a:lnTo>
                      <a:lnTo>
                        <a:pt x="0" y="184"/>
                      </a:lnTo>
                      <a:close/>
                    </a:path>
                  </a:pathLst>
                </a:custGeom>
                <a:solidFill>
                  <a:srgbClr val="39AEB5">
                    <a:alpha val="8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26" name="Freeform 56"/>
                <p:cNvSpPr/>
                <p:nvPr userDrawn="1"/>
              </p:nvSpPr>
              <p:spPr bwMode="auto">
                <a:xfrm>
                  <a:off x="3921126" y="2597150"/>
                  <a:ext cx="508000" cy="292100"/>
                </a:xfrm>
                <a:custGeom>
                  <a:avLst/>
                  <a:gdLst>
                    <a:gd name="T0" fmla="*/ 0 w 320"/>
                    <a:gd name="T1" fmla="*/ 0 h 184"/>
                    <a:gd name="T2" fmla="*/ 320 w 320"/>
                    <a:gd name="T3" fmla="*/ 184 h 184"/>
                    <a:gd name="T4" fmla="*/ 320 w 320"/>
                    <a:gd name="T5" fmla="*/ 0 h 184"/>
                    <a:gd name="T6" fmla="*/ 0 w 320"/>
                    <a:gd name="T7" fmla="*/ 0 h 184"/>
                  </a:gdLst>
                  <a:ahLst/>
                  <a:cxnLst>
                    <a:cxn ang="0">
                      <a:pos x="T0" y="T1"/>
                    </a:cxn>
                    <a:cxn ang="0">
                      <a:pos x="T2" y="T3"/>
                    </a:cxn>
                    <a:cxn ang="0">
                      <a:pos x="T4" y="T5"/>
                    </a:cxn>
                    <a:cxn ang="0">
                      <a:pos x="T6" y="T7"/>
                    </a:cxn>
                  </a:cxnLst>
                  <a:rect l="0" t="0" r="r" b="b"/>
                  <a:pathLst>
                    <a:path w="320" h="184">
                      <a:moveTo>
                        <a:pt x="0" y="0"/>
                      </a:moveTo>
                      <a:lnTo>
                        <a:pt x="320" y="184"/>
                      </a:lnTo>
                      <a:lnTo>
                        <a:pt x="320" y="0"/>
                      </a:lnTo>
                      <a:lnTo>
                        <a:pt x="0" y="0"/>
                      </a:lnTo>
                      <a:close/>
                    </a:path>
                  </a:pathLst>
                </a:custGeom>
                <a:solidFill>
                  <a:srgbClr val="39AEB5">
                    <a:alpha val="8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17" name="Group 32"/>
              <p:cNvGrpSpPr/>
              <p:nvPr userDrawn="1"/>
            </p:nvGrpSpPr>
            <p:grpSpPr>
              <a:xfrm>
                <a:off x="4952858" y="2597150"/>
                <a:ext cx="1016000" cy="584200"/>
                <a:chOff x="3413126" y="2597150"/>
                <a:chExt cx="1016000" cy="584200"/>
              </a:xfrm>
            </p:grpSpPr>
            <p:sp>
              <p:nvSpPr>
                <p:cNvPr id="21" name="Freeform 58"/>
                <p:cNvSpPr/>
                <p:nvPr userDrawn="1"/>
              </p:nvSpPr>
              <p:spPr bwMode="auto">
                <a:xfrm>
                  <a:off x="3413126" y="2597150"/>
                  <a:ext cx="508000" cy="292100"/>
                </a:xfrm>
                <a:custGeom>
                  <a:avLst/>
                  <a:gdLst>
                    <a:gd name="T0" fmla="*/ 0 w 320"/>
                    <a:gd name="T1" fmla="*/ 184 h 184"/>
                    <a:gd name="T2" fmla="*/ 0 w 320"/>
                    <a:gd name="T3" fmla="*/ 184 h 184"/>
                    <a:gd name="T4" fmla="*/ 320 w 320"/>
                    <a:gd name="T5" fmla="*/ 184 h 184"/>
                    <a:gd name="T6" fmla="*/ 320 w 320"/>
                    <a:gd name="T7" fmla="*/ 0 h 184"/>
                    <a:gd name="T8" fmla="*/ 320 w 320"/>
                    <a:gd name="T9" fmla="*/ 0 h 184"/>
                    <a:gd name="T10" fmla="*/ 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0" y="184"/>
                      </a:moveTo>
                      <a:lnTo>
                        <a:pt x="0" y="184"/>
                      </a:lnTo>
                      <a:lnTo>
                        <a:pt x="320" y="184"/>
                      </a:lnTo>
                      <a:lnTo>
                        <a:pt x="320" y="0"/>
                      </a:lnTo>
                      <a:lnTo>
                        <a:pt x="320" y="0"/>
                      </a:lnTo>
                      <a:lnTo>
                        <a:pt x="0" y="18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22" name="Freeform 59"/>
                <p:cNvSpPr/>
                <p:nvPr userDrawn="1"/>
              </p:nvSpPr>
              <p:spPr bwMode="auto">
                <a:xfrm>
                  <a:off x="3921126" y="2889250"/>
                  <a:ext cx="508000" cy="292100"/>
                </a:xfrm>
                <a:custGeom>
                  <a:avLst/>
                  <a:gdLst>
                    <a:gd name="T0" fmla="*/ 0 w 320"/>
                    <a:gd name="T1" fmla="*/ 184 h 184"/>
                    <a:gd name="T2" fmla="*/ 0 w 320"/>
                    <a:gd name="T3" fmla="*/ 184 h 184"/>
                    <a:gd name="T4" fmla="*/ 32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0" y="184"/>
                      </a:lnTo>
                      <a:lnTo>
                        <a:pt x="320" y="0"/>
                      </a:lnTo>
                      <a:lnTo>
                        <a:pt x="0" y="0"/>
                      </a:lnTo>
                      <a:lnTo>
                        <a:pt x="0" y="18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23" name="Freeform 60"/>
                <p:cNvSpPr/>
                <p:nvPr userDrawn="1"/>
              </p:nvSpPr>
              <p:spPr bwMode="auto">
                <a:xfrm>
                  <a:off x="3413126" y="2889250"/>
                  <a:ext cx="508000" cy="292100"/>
                </a:xfrm>
                <a:custGeom>
                  <a:avLst/>
                  <a:gdLst>
                    <a:gd name="T0" fmla="*/ 78 w 320"/>
                    <a:gd name="T1" fmla="*/ 44 h 184"/>
                    <a:gd name="T2" fmla="*/ 320 w 320"/>
                    <a:gd name="T3" fmla="*/ 184 h 184"/>
                    <a:gd name="T4" fmla="*/ 320 w 320"/>
                    <a:gd name="T5" fmla="*/ 0 h 184"/>
                    <a:gd name="T6" fmla="*/ 0 w 320"/>
                    <a:gd name="T7" fmla="*/ 0 h 184"/>
                    <a:gd name="T8" fmla="*/ 78 w 320"/>
                    <a:gd name="T9" fmla="*/ 44 h 184"/>
                  </a:gdLst>
                  <a:ahLst/>
                  <a:cxnLst>
                    <a:cxn ang="0">
                      <a:pos x="T0" y="T1"/>
                    </a:cxn>
                    <a:cxn ang="0">
                      <a:pos x="T2" y="T3"/>
                    </a:cxn>
                    <a:cxn ang="0">
                      <a:pos x="T4" y="T5"/>
                    </a:cxn>
                    <a:cxn ang="0">
                      <a:pos x="T6" y="T7"/>
                    </a:cxn>
                    <a:cxn ang="0">
                      <a:pos x="T8" y="T9"/>
                    </a:cxn>
                  </a:cxnLst>
                  <a:rect l="0" t="0" r="r" b="b"/>
                  <a:pathLst>
                    <a:path w="320" h="184">
                      <a:moveTo>
                        <a:pt x="78" y="44"/>
                      </a:moveTo>
                      <a:lnTo>
                        <a:pt x="320" y="184"/>
                      </a:lnTo>
                      <a:lnTo>
                        <a:pt x="320" y="0"/>
                      </a:lnTo>
                      <a:lnTo>
                        <a:pt x="0" y="0"/>
                      </a:lnTo>
                      <a:lnTo>
                        <a:pt x="78" y="4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24" name="Freeform 62"/>
                <p:cNvSpPr/>
                <p:nvPr userDrawn="1"/>
              </p:nvSpPr>
              <p:spPr bwMode="auto">
                <a:xfrm>
                  <a:off x="3921126" y="2597150"/>
                  <a:ext cx="508000" cy="292100"/>
                </a:xfrm>
                <a:custGeom>
                  <a:avLst/>
                  <a:gdLst>
                    <a:gd name="T0" fmla="*/ 0 w 320"/>
                    <a:gd name="T1" fmla="*/ 0 h 184"/>
                    <a:gd name="T2" fmla="*/ 0 w 320"/>
                    <a:gd name="T3" fmla="*/ 184 h 184"/>
                    <a:gd name="T4" fmla="*/ 320 w 320"/>
                    <a:gd name="T5" fmla="*/ 184 h 184"/>
                    <a:gd name="T6" fmla="*/ 320 w 320"/>
                    <a:gd name="T7" fmla="*/ 184 h 184"/>
                    <a:gd name="T8" fmla="*/ 0 w 320"/>
                    <a:gd name="T9" fmla="*/ 0 h 184"/>
                    <a:gd name="T10" fmla="*/ 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0" y="0"/>
                      </a:moveTo>
                      <a:lnTo>
                        <a:pt x="0" y="184"/>
                      </a:lnTo>
                      <a:lnTo>
                        <a:pt x="320" y="184"/>
                      </a:lnTo>
                      <a:lnTo>
                        <a:pt x="320" y="184"/>
                      </a:lnTo>
                      <a:lnTo>
                        <a:pt x="0" y="0"/>
                      </a:lnTo>
                      <a:lnTo>
                        <a:pt x="0" y="0"/>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18" name="Group 33"/>
              <p:cNvGrpSpPr/>
              <p:nvPr userDrawn="1"/>
            </p:nvGrpSpPr>
            <p:grpSpPr>
              <a:xfrm>
                <a:off x="4952861" y="2305051"/>
                <a:ext cx="1016001" cy="292100"/>
                <a:chOff x="3413126" y="2305050"/>
                <a:chExt cx="1016000" cy="292100"/>
              </a:xfrm>
            </p:grpSpPr>
            <p:sp>
              <p:nvSpPr>
                <p:cNvPr id="19" name="Freeform 65"/>
                <p:cNvSpPr/>
                <p:nvPr userDrawn="1"/>
              </p:nvSpPr>
              <p:spPr bwMode="auto">
                <a:xfrm>
                  <a:off x="3413126" y="2305050"/>
                  <a:ext cx="508000" cy="292100"/>
                </a:xfrm>
                <a:custGeom>
                  <a:avLst/>
                  <a:gdLst>
                    <a:gd name="T0" fmla="*/ 320 w 320"/>
                    <a:gd name="T1" fmla="*/ 0 h 184"/>
                    <a:gd name="T2" fmla="*/ 0 w 320"/>
                    <a:gd name="T3" fmla="*/ 0 h 184"/>
                    <a:gd name="T4" fmla="*/ 0 w 320"/>
                    <a:gd name="T5" fmla="*/ 0 h 184"/>
                    <a:gd name="T6" fmla="*/ 256 w 320"/>
                    <a:gd name="T7" fmla="*/ 148 h 184"/>
                    <a:gd name="T8" fmla="*/ 320 w 320"/>
                    <a:gd name="T9" fmla="*/ 184 h 184"/>
                    <a:gd name="T10" fmla="*/ 32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320" y="0"/>
                      </a:moveTo>
                      <a:lnTo>
                        <a:pt x="0" y="0"/>
                      </a:lnTo>
                      <a:lnTo>
                        <a:pt x="0" y="0"/>
                      </a:lnTo>
                      <a:lnTo>
                        <a:pt x="256" y="148"/>
                      </a:lnTo>
                      <a:lnTo>
                        <a:pt x="320" y="184"/>
                      </a:lnTo>
                      <a:lnTo>
                        <a:pt x="320" y="0"/>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20" name="Freeform 66"/>
                <p:cNvSpPr/>
                <p:nvPr userDrawn="1"/>
              </p:nvSpPr>
              <p:spPr bwMode="auto">
                <a:xfrm>
                  <a:off x="3921126" y="2305050"/>
                  <a:ext cx="508000" cy="292100"/>
                </a:xfrm>
                <a:custGeom>
                  <a:avLst/>
                  <a:gdLst>
                    <a:gd name="T0" fmla="*/ 0 w 320"/>
                    <a:gd name="T1" fmla="*/ 184 h 184"/>
                    <a:gd name="T2" fmla="*/ 0 w 320"/>
                    <a:gd name="T3" fmla="*/ 184 h 184"/>
                    <a:gd name="T4" fmla="*/ 0 w 320"/>
                    <a:gd name="T5" fmla="*/ 184 h 184"/>
                    <a:gd name="T6" fmla="*/ 320 w 320"/>
                    <a:gd name="T7" fmla="*/ 0 h 184"/>
                    <a:gd name="T8" fmla="*/ 320 w 320"/>
                    <a:gd name="T9" fmla="*/ 0 h 184"/>
                    <a:gd name="T10" fmla="*/ 0 w 320"/>
                    <a:gd name="T11" fmla="*/ 0 h 184"/>
                    <a:gd name="T12" fmla="*/ 0 w 320"/>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320" h="184">
                      <a:moveTo>
                        <a:pt x="0" y="184"/>
                      </a:moveTo>
                      <a:lnTo>
                        <a:pt x="0" y="184"/>
                      </a:lnTo>
                      <a:lnTo>
                        <a:pt x="0" y="184"/>
                      </a:lnTo>
                      <a:lnTo>
                        <a:pt x="320" y="0"/>
                      </a:lnTo>
                      <a:lnTo>
                        <a:pt x="320" y="0"/>
                      </a:lnTo>
                      <a:lnTo>
                        <a:pt x="0" y="0"/>
                      </a:lnTo>
                      <a:lnTo>
                        <a:pt x="0" y="184"/>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grpSp>
      <p:sp>
        <p:nvSpPr>
          <p:cNvPr id="4" name="日期占位符 3"/>
          <p:cNvSpPr>
            <a:spLocks noGrp="1"/>
          </p:cNvSpPr>
          <p:nvPr>
            <p:ph type="dt" sz="half" idx="10"/>
          </p:nvPr>
        </p:nvSpPr>
        <p:spPr/>
        <p:txBody>
          <a:bodyPr/>
          <a:lstStyle/>
          <a:p>
            <a:fld id="{9166FB0D-3649-4659-A4EA-16B622D04D1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BC0CA1-3571-4BD4-9253-723F5D1C3D9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66FB0D-3649-4659-A4EA-16B622D04D1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BC0CA1-3571-4BD4-9253-723F5D1C3D9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chart" Target="../charts/char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chart" Target="../charts/chart2.xml"/><Relationship Id="rId1"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3D485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Group 21"/>
          <p:cNvGrpSpPr/>
          <p:nvPr/>
        </p:nvGrpSpPr>
        <p:grpSpPr>
          <a:xfrm>
            <a:off x="0" y="0"/>
            <a:ext cx="2621819" cy="3030515"/>
            <a:chOff x="1588" y="4134014"/>
            <a:chExt cx="1016000" cy="1168400"/>
          </a:xfrm>
        </p:grpSpPr>
        <p:grpSp>
          <p:nvGrpSpPr>
            <p:cNvPr id="13" name="Group 41"/>
            <p:cNvGrpSpPr/>
            <p:nvPr userDrawn="1"/>
          </p:nvGrpSpPr>
          <p:grpSpPr>
            <a:xfrm>
              <a:off x="1588" y="4426114"/>
              <a:ext cx="1016000" cy="584200"/>
              <a:chOff x="3413126" y="3181350"/>
              <a:chExt cx="1016000" cy="584200"/>
            </a:xfrm>
          </p:grpSpPr>
          <p:sp>
            <p:nvSpPr>
              <p:cNvPr id="28" name="Freeform 35"/>
              <p:cNvSpPr/>
              <p:nvPr userDrawn="1"/>
            </p:nvSpPr>
            <p:spPr bwMode="auto">
              <a:xfrm>
                <a:off x="3921126" y="3473450"/>
                <a:ext cx="508000" cy="292100"/>
              </a:xfrm>
              <a:custGeom>
                <a:avLst/>
                <a:gdLst>
                  <a:gd name="T0" fmla="*/ 0 w 320"/>
                  <a:gd name="T1" fmla="*/ 184 h 184"/>
                  <a:gd name="T2" fmla="*/ 0 w 320"/>
                  <a:gd name="T3" fmla="*/ 184 h 184"/>
                  <a:gd name="T4" fmla="*/ 32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0" y="184"/>
                    </a:lnTo>
                    <a:lnTo>
                      <a:pt x="320" y="0"/>
                    </a:lnTo>
                    <a:lnTo>
                      <a:pt x="0" y="0"/>
                    </a:lnTo>
                    <a:lnTo>
                      <a:pt x="0" y="184"/>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29" name="Freeform 38"/>
              <p:cNvSpPr/>
              <p:nvPr userDrawn="1"/>
            </p:nvSpPr>
            <p:spPr bwMode="auto">
              <a:xfrm>
                <a:off x="3921126" y="3181350"/>
                <a:ext cx="508000" cy="292100"/>
              </a:xfrm>
              <a:custGeom>
                <a:avLst/>
                <a:gdLst>
                  <a:gd name="T0" fmla="*/ 0 w 320"/>
                  <a:gd name="T1" fmla="*/ 0 h 184"/>
                  <a:gd name="T2" fmla="*/ 0 w 320"/>
                  <a:gd name="T3" fmla="*/ 184 h 184"/>
                  <a:gd name="T4" fmla="*/ 320 w 320"/>
                  <a:gd name="T5" fmla="*/ 184 h 184"/>
                  <a:gd name="T6" fmla="*/ 320 w 320"/>
                  <a:gd name="T7" fmla="*/ 184 h 184"/>
                  <a:gd name="T8" fmla="*/ 0 w 320"/>
                  <a:gd name="T9" fmla="*/ 0 h 184"/>
                  <a:gd name="T10" fmla="*/ 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0" y="0"/>
                    </a:moveTo>
                    <a:lnTo>
                      <a:pt x="0" y="184"/>
                    </a:lnTo>
                    <a:lnTo>
                      <a:pt x="320" y="184"/>
                    </a:lnTo>
                    <a:lnTo>
                      <a:pt x="320" y="184"/>
                    </a:lnTo>
                    <a:lnTo>
                      <a:pt x="0" y="0"/>
                    </a:lnTo>
                    <a:lnTo>
                      <a:pt x="0" y="0"/>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30" name="Freeform 39"/>
              <p:cNvSpPr/>
              <p:nvPr userDrawn="1"/>
            </p:nvSpPr>
            <p:spPr bwMode="auto">
              <a:xfrm>
                <a:off x="3413126" y="3181350"/>
                <a:ext cx="508000" cy="292100"/>
              </a:xfrm>
              <a:custGeom>
                <a:avLst/>
                <a:gdLst>
                  <a:gd name="T0" fmla="*/ 0 w 320"/>
                  <a:gd name="T1" fmla="*/ 184 h 184"/>
                  <a:gd name="T2" fmla="*/ 0 w 320"/>
                  <a:gd name="T3" fmla="*/ 184 h 184"/>
                  <a:gd name="T4" fmla="*/ 320 w 320"/>
                  <a:gd name="T5" fmla="*/ 184 h 184"/>
                  <a:gd name="T6" fmla="*/ 320 w 320"/>
                  <a:gd name="T7" fmla="*/ 0 h 184"/>
                  <a:gd name="T8" fmla="*/ 222 w 320"/>
                  <a:gd name="T9" fmla="*/ 58 h 184"/>
                  <a:gd name="T10" fmla="*/ 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0" y="184"/>
                    </a:moveTo>
                    <a:lnTo>
                      <a:pt x="0" y="184"/>
                    </a:lnTo>
                    <a:lnTo>
                      <a:pt x="320" y="184"/>
                    </a:lnTo>
                    <a:lnTo>
                      <a:pt x="320" y="0"/>
                    </a:lnTo>
                    <a:lnTo>
                      <a:pt x="222" y="58"/>
                    </a:lnTo>
                    <a:lnTo>
                      <a:pt x="0" y="184"/>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31" name="Freeform 41"/>
              <p:cNvSpPr/>
              <p:nvPr userDrawn="1"/>
            </p:nvSpPr>
            <p:spPr bwMode="auto">
              <a:xfrm>
                <a:off x="3413126" y="3473450"/>
                <a:ext cx="508000" cy="292100"/>
              </a:xfrm>
              <a:custGeom>
                <a:avLst/>
                <a:gdLst>
                  <a:gd name="T0" fmla="*/ 260 w 320"/>
                  <a:gd name="T1" fmla="*/ 150 h 184"/>
                  <a:gd name="T2" fmla="*/ 320 w 320"/>
                  <a:gd name="T3" fmla="*/ 184 h 184"/>
                  <a:gd name="T4" fmla="*/ 320 w 320"/>
                  <a:gd name="T5" fmla="*/ 0 h 184"/>
                  <a:gd name="T6" fmla="*/ 0 w 320"/>
                  <a:gd name="T7" fmla="*/ 0 h 184"/>
                  <a:gd name="T8" fmla="*/ 260 w 320"/>
                  <a:gd name="T9" fmla="*/ 150 h 184"/>
                </a:gdLst>
                <a:ahLst/>
                <a:cxnLst>
                  <a:cxn ang="0">
                    <a:pos x="T0" y="T1"/>
                  </a:cxn>
                  <a:cxn ang="0">
                    <a:pos x="T2" y="T3"/>
                  </a:cxn>
                  <a:cxn ang="0">
                    <a:pos x="T4" y="T5"/>
                  </a:cxn>
                  <a:cxn ang="0">
                    <a:pos x="T6" y="T7"/>
                  </a:cxn>
                  <a:cxn ang="0">
                    <a:pos x="T8" y="T9"/>
                  </a:cxn>
                </a:cxnLst>
                <a:rect l="0" t="0" r="r" b="b"/>
                <a:pathLst>
                  <a:path w="320" h="184">
                    <a:moveTo>
                      <a:pt x="260" y="150"/>
                    </a:moveTo>
                    <a:lnTo>
                      <a:pt x="320" y="184"/>
                    </a:lnTo>
                    <a:lnTo>
                      <a:pt x="320" y="0"/>
                    </a:lnTo>
                    <a:lnTo>
                      <a:pt x="0" y="0"/>
                    </a:lnTo>
                    <a:lnTo>
                      <a:pt x="260" y="150"/>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14" name="Group 42"/>
            <p:cNvGrpSpPr/>
            <p:nvPr userDrawn="1"/>
          </p:nvGrpSpPr>
          <p:grpSpPr>
            <a:xfrm>
              <a:off x="1588" y="4134014"/>
              <a:ext cx="508000" cy="584200"/>
              <a:chOff x="3413126" y="2889250"/>
              <a:chExt cx="508000" cy="584200"/>
            </a:xfrm>
          </p:grpSpPr>
          <p:sp>
            <p:nvSpPr>
              <p:cNvPr id="23" name="Freeform 42"/>
              <p:cNvSpPr/>
              <p:nvPr userDrawn="1"/>
            </p:nvSpPr>
            <p:spPr bwMode="auto">
              <a:xfrm>
                <a:off x="3413126" y="2889250"/>
                <a:ext cx="508000" cy="292100"/>
              </a:xfrm>
              <a:custGeom>
                <a:avLst/>
                <a:gdLst>
                  <a:gd name="T0" fmla="*/ 320 w 320"/>
                  <a:gd name="T1" fmla="*/ 184 h 184"/>
                  <a:gd name="T2" fmla="*/ 78 w 320"/>
                  <a:gd name="T3" fmla="*/ 44 h 184"/>
                  <a:gd name="T4" fmla="*/ 0 w 320"/>
                  <a:gd name="T5" fmla="*/ 0 h 184"/>
                  <a:gd name="T6" fmla="*/ 0 w 320"/>
                  <a:gd name="T7" fmla="*/ 184 h 184"/>
                  <a:gd name="T8" fmla="*/ 32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78" y="44"/>
                    </a:lnTo>
                    <a:lnTo>
                      <a:pt x="0" y="0"/>
                    </a:lnTo>
                    <a:lnTo>
                      <a:pt x="0" y="184"/>
                    </a:lnTo>
                    <a:lnTo>
                      <a:pt x="320" y="184"/>
                    </a:lnTo>
                    <a:lnTo>
                      <a:pt x="320" y="184"/>
                    </a:lnTo>
                    <a:close/>
                  </a:path>
                </a:pathLst>
              </a:custGeom>
              <a:solidFill>
                <a:srgbClr val="39AEB5">
                  <a:alpha val="4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25" name="Freeform 43"/>
              <p:cNvSpPr/>
              <p:nvPr userDrawn="1"/>
            </p:nvSpPr>
            <p:spPr bwMode="auto">
              <a:xfrm>
                <a:off x="3413126" y="3181350"/>
                <a:ext cx="508000" cy="292100"/>
              </a:xfrm>
              <a:custGeom>
                <a:avLst/>
                <a:gdLst>
                  <a:gd name="T0" fmla="*/ 320 w 320"/>
                  <a:gd name="T1" fmla="*/ 0 h 184"/>
                  <a:gd name="T2" fmla="*/ 0 w 320"/>
                  <a:gd name="T3" fmla="*/ 0 h 184"/>
                  <a:gd name="T4" fmla="*/ 0 w 320"/>
                  <a:gd name="T5" fmla="*/ 184 h 184"/>
                  <a:gd name="T6" fmla="*/ 0 w 320"/>
                  <a:gd name="T7" fmla="*/ 184 h 184"/>
                  <a:gd name="T8" fmla="*/ 222 w 320"/>
                  <a:gd name="T9" fmla="*/ 58 h 184"/>
                  <a:gd name="T10" fmla="*/ 32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320" y="0"/>
                    </a:moveTo>
                    <a:lnTo>
                      <a:pt x="0" y="0"/>
                    </a:lnTo>
                    <a:lnTo>
                      <a:pt x="0" y="184"/>
                    </a:lnTo>
                    <a:lnTo>
                      <a:pt x="0" y="184"/>
                    </a:lnTo>
                    <a:lnTo>
                      <a:pt x="222" y="58"/>
                    </a:lnTo>
                    <a:lnTo>
                      <a:pt x="320" y="0"/>
                    </a:lnTo>
                    <a:close/>
                  </a:path>
                </a:pathLst>
              </a:custGeom>
              <a:solidFill>
                <a:srgbClr val="39AEB5">
                  <a:alpha val="4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15" name="Group 43"/>
            <p:cNvGrpSpPr/>
            <p:nvPr userDrawn="1"/>
          </p:nvGrpSpPr>
          <p:grpSpPr>
            <a:xfrm>
              <a:off x="509588" y="4134014"/>
              <a:ext cx="508000" cy="584200"/>
              <a:chOff x="3921126" y="2889250"/>
              <a:chExt cx="508000" cy="584200"/>
            </a:xfrm>
          </p:grpSpPr>
          <p:sp>
            <p:nvSpPr>
              <p:cNvPr id="21" name="Freeform 49"/>
              <p:cNvSpPr/>
              <p:nvPr userDrawn="1"/>
            </p:nvSpPr>
            <p:spPr bwMode="auto">
              <a:xfrm>
                <a:off x="3921126" y="3181350"/>
                <a:ext cx="508000" cy="292100"/>
              </a:xfrm>
              <a:custGeom>
                <a:avLst/>
                <a:gdLst>
                  <a:gd name="T0" fmla="*/ 320 w 320"/>
                  <a:gd name="T1" fmla="*/ 184 h 184"/>
                  <a:gd name="T2" fmla="*/ 320 w 320"/>
                  <a:gd name="T3" fmla="*/ 0 h 184"/>
                  <a:gd name="T4" fmla="*/ 0 w 320"/>
                  <a:gd name="T5" fmla="*/ 0 h 184"/>
                  <a:gd name="T6" fmla="*/ 320 w 320"/>
                  <a:gd name="T7" fmla="*/ 184 h 184"/>
                </a:gdLst>
                <a:ahLst/>
                <a:cxnLst>
                  <a:cxn ang="0">
                    <a:pos x="T0" y="T1"/>
                  </a:cxn>
                  <a:cxn ang="0">
                    <a:pos x="T2" y="T3"/>
                  </a:cxn>
                  <a:cxn ang="0">
                    <a:pos x="T4" y="T5"/>
                  </a:cxn>
                  <a:cxn ang="0">
                    <a:pos x="T6" y="T7"/>
                  </a:cxn>
                </a:cxnLst>
                <a:rect l="0" t="0" r="r" b="b"/>
                <a:pathLst>
                  <a:path w="320" h="184">
                    <a:moveTo>
                      <a:pt x="320" y="184"/>
                    </a:moveTo>
                    <a:lnTo>
                      <a:pt x="320" y="0"/>
                    </a:lnTo>
                    <a:lnTo>
                      <a:pt x="0" y="0"/>
                    </a:lnTo>
                    <a:lnTo>
                      <a:pt x="320" y="184"/>
                    </a:lnTo>
                    <a:close/>
                  </a:path>
                </a:pathLst>
              </a:custGeom>
              <a:solidFill>
                <a:srgbClr val="39AEB5">
                  <a:alpha val="5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22" name="Freeform 50"/>
              <p:cNvSpPr/>
              <p:nvPr userDrawn="1"/>
            </p:nvSpPr>
            <p:spPr bwMode="auto">
              <a:xfrm>
                <a:off x="3921126" y="2889250"/>
                <a:ext cx="508000" cy="292100"/>
              </a:xfrm>
              <a:custGeom>
                <a:avLst/>
                <a:gdLst>
                  <a:gd name="T0" fmla="*/ 0 w 320"/>
                  <a:gd name="T1" fmla="*/ 184 h 184"/>
                  <a:gd name="T2" fmla="*/ 320 w 320"/>
                  <a:gd name="T3" fmla="*/ 184 h 184"/>
                  <a:gd name="T4" fmla="*/ 320 w 320"/>
                  <a:gd name="T5" fmla="*/ 0 h 184"/>
                  <a:gd name="T6" fmla="*/ 0 w 320"/>
                  <a:gd name="T7" fmla="*/ 184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320" y="0"/>
                    </a:lnTo>
                    <a:lnTo>
                      <a:pt x="0" y="184"/>
                    </a:lnTo>
                    <a:lnTo>
                      <a:pt x="0" y="184"/>
                    </a:lnTo>
                    <a:close/>
                  </a:path>
                </a:pathLst>
              </a:custGeom>
              <a:solidFill>
                <a:srgbClr val="39AEB5">
                  <a:alpha val="5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16" name="Group 44"/>
            <p:cNvGrpSpPr/>
            <p:nvPr userDrawn="1"/>
          </p:nvGrpSpPr>
          <p:grpSpPr>
            <a:xfrm>
              <a:off x="1588" y="4718214"/>
              <a:ext cx="508000" cy="584200"/>
              <a:chOff x="3413126" y="3473450"/>
              <a:chExt cx="508000" cy="584200"/>
            </a:xfrm>
          </p:grpSpPr>
          <p:sp>
            <p:nvSpPr>
              <p:cNvPr id="19" name="Freeform 51"/>
              <p:cNvSpPr/>
              <p:nvPr userDrawn="1"/>
            </p:nvSpPr>
            <p:spPr bwMode="auto">
              <a:xfrm>
                <a:off x="3413126" y="3473450"/>
                <a:ext cx="508000" cy="292100"/>
              </a:xfrm>
              <a:custGeom>
                <a:avLst/>
                <a:gdLst>
                  <a:gd name="T0" fmla="*/ 260 w 320"/>
                  <a:gd name="T1" fmla="*/ 150 h 184"/>
                  <a:gd name="T2" fmla="*/ 0 w 320"/>
                  <a:gd name="T3" fmla="*/ 0 h 184"/>
                  <a:gd name="T4" fmla="*/ 0 w 320"/>
                  <a:gd name="T5" fmla="*/ 184 h 184"/>
                  <a:gd name="T6" fmla="*/ 320 w 320"/>
                  <a:gd name="T7" fmla="*/ 184 h 184"/>
                  <a:gd name="T8" fmla="*/ 260 w 320"/>
                  <a:gd name="T9" fmla="*/ 150 h 184"/>
                </a:gdLst>
                <a:ahLst/>
                <a:cxnLst>
                  <a:cxn ang="0">
                    <a:pos x="T0" y="T1"/>
                  </a:cxn>
                  <a:cxn ang="0">
                    <a:pos x="T2" y="T3"/>
                  </a:cxn>
                  <a:cxn ang="0">
                    <a:pos x="T4" y="T5"/>
                  </a:cxn>
                  <a:cxn ang="0">
                    <a:pos x="T6" y="T7"/>
                  </a:cxn>
                  <a:cxn ang="0">
                    <a:pos x="T8" y="T9"/>
                  </a:cxn>
                </a:cxnLst>
                <a:rect l="0" t="0" r="r" b="b"/>
                <a:pathLst>
                  <a:path w="320" h="184">
                    <a:moveTo>
                      <a:pt x="260" y="150"/>
                    </a:moveTo>
                    <a:lnTo>
                      <a:pt x="0" y="0"/>
                    </a:lnTo>
                    <a:lnTo>
                      <a:pt x="0" y="184"/>
                    </a:lnTo>
                    <a:lnTo>
                      <a:pt x="320" y="184"/>
                    </a:lnTo>
                    <a:lnTo>
                      <a:pt x="260" y="150"/>
                    </a:lnTo>
                    <a:close/>
                  </a:path>
                </a:pathLst>
              </a:custGeom>
              <a:solidFill>
                <a:srgbClr val="39AEB5">
                  <a:alpha val="2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20" name="Freeform 52"/>
              <p:cNvSpPr/>
              <p:nvPr userDrawn="1"/>
            </p:nvSpPr>
            <p:spPr bwMode="auto">
              <a:xfrm>
                <a:off x="3413126" y="3765550"/>
                <a:ext cx="508000" cy="292100"/>
              </a:xfrm>
              <a:custGeom>
                <a:avLst/>
                <a:gdLst>
                  <a:gd name="T0" fmla="*/ 0 w 320"/>
                  <a:gd name="T1" fmla="*/ 0 h 184"/>
                  <a:gd name="T2" fmla="*/ 0 w 320"/>
                  <a:gd name="T3" fmla="*/ 184 h 184"/>
                  <a:gd name="T4" fmla="*/ 320 w 320"/>
                  <a:gd name="T5" fmla="*/ 0 h 184"/>
                  <a:gd name="T6" fmla="*/ 320 w 320"/>
                  <a:gd name="T7" fmla="*/ 0 h 184"/>
                  <a:gd name="T8" fmla="*/ 0 w 320"/>
                  <a:gd name="T9" fmla="*/ 0 h 184"/>
                </a:gdLst>
                <a:ahLst/>
                <a:cxnLst>
                  <a:cxn ang="0">
                    <a:pos x="T0" y="T1"/>
                  </a:cxn>
                  <a:cxn ang="0">
                    <a:pos x="T2" y="T3"/>
                  </a:cxn>
                  <a:cxn ang="0">
                    <a:pos x="T4" y="T5"/>
                  </a:cxn>
                  <a:cxn ang="0">
                    <a:pos x="T6" y="T7"/>
                  </a:cxn>
                  <a:cxn ang="0">
                    <a:pos x="T8" y="T9"/>
                  </a:cxn>
                </a:cxnLst>
                <a:rect l="0" t="0" r="r" b="b"/>
                <a:pathLst>
                  <a:path w="320" h="184">
                    <a:moveTo>
                      <a:pt x="0" y="0"/>
                    </a:moveTo>
                    <a:lnTo>
                      <a:pt x="0" y="184"/>
                    </a:lnTo>
                    <a:lnTo>
                      <a:pt x="320" y="0"/>
                    </a:lnTo>
                    <a:lnTo>
                      <a:pt x="320" y="0"/>
                    </a:lnTo>
                    <a:lnTo>
                      <a:pt x="0" y="0"/>
                    </a:lnTo>
                    <a:close/>
                  </a:path>
                </a:pathLst>
              </a:custGeom>
              <a:solidFill>
                <a:srgbClr val="39AEB5">
                  <a:alpha val="2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sp>
          <p:nvSpPr>
            <p:cNvPr id="17" name="Freeform 59"/>
            <p:cNvSpPr/>
            <p:nvPr userDrawn="1"/>
          </p:nvSpPr>
          <p:spPr bwMode="auto">
            <a:xfrm>
              <a:off x="509588" y="4134014"/>
              <a:ext cx="508000" cy="292100"/>
            </a:xfrm>
            <a:custGeom>
              <a:avLst/>
              <a:gdLst>
                <a:gd name="T0" fmla="*/ 0 w 320"/>
                <a:gd name="T1" fmla="*/ 184 h 184"/>
                <a:gd name="T2" fmla="*/ 0 w 320"/>
                <a:gd name="T3" fmla="*/ 184 h 184"/>
                <a:gd name="T4" fmla="*/ 32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0" y="184"/>
                  </a:lnTo>
                  <a:lnTo>
                    <a:pt x="320" y="0"/>
                  </a:lnTo>
                  <a:lnTo>
                    <a:pt x="0" y="0"/>
                  </a:lnTo>
                  <a:lnTo>
                    <a:pt x="0" y="18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8" name="Freeform 60"/>
            <p:cNvSpPr/>
            <p:nvPr userDrawn="1"/>
          </p:nvSpPr>
          <p:spPr bwMode="auto">
            <a:xfrm>
              <a:off x="1588" y="4134014"/>
              <a:ext cx="508000" cy="292100"/>
            </a:xfrm>
            <a:custGeom>
              <a:avLst/>
              <a:gdLst>
                <a:gd name="T0" fmla="*/ 78 w 320"/>
                <a:gd name="T1" fmla="*/ 44 h 184"/>
                <a:gd name="T2" fmla="*/ 320 w 320"/>
                <a:gd name="T3" fmla="*/ 184 h 184"/>
                <a:gd name="T4" fmla="*/ 320 w 320"/>
                <a:gd name="T5" fmla="*/ 0 h 184"/>
                <a:gd name="T6" fmla="*/ 0 w 320"/>
                <a:gd name="T7" fmla="*/ 0 h 184"/>
                <a:gd name="T8" fmla="*/ 78 w 320"/>
                <a:gd name="T9" fmla="*/ 44 h 184"/>
              </a:gdLst>
              <a:ahLst/>
              <a:cxnLst>
                <a:cxn ang="0">
                  <a:pos x="T0" y="T1"/>
                </a:cxn>
                <a:cxn ang="0">
                  <a:pos x="T2" y="T3"/>
                </a:cxn>
                <a:cxn ang="0">
                  <a:pos x="T4" y="T5"/>
                </a:cxn>
                <a:cxn ang="0">
                  <a:pos x="T6" y="T7"/>
                </a:cxn>
                <a:cxn ang="0">
                  <a:pos x="T8" y="T9"/>
                </a:cxn>
              </a:cxnLst>
              <a:rect l="0" t="0" r="r" b="b"/>
              <a:pathLst>
                <a:path w="320" h="184">
                  <a:moveTo>
                    <a:pt x="78" y="44"/>
                  </a:moveTo>
                  <a:lnTo>
                    <a:pt x="320" y="184"/>
                  </a:lnTo>
                  <a:lnTo>
                    <a:pt x="320" y="0"/>
                  </a:lnTo>
                  <a:lnTo>
                    <a:pt x="0" y="0"/>
                  </a:lnTo>
                  <a:lnTo>
                    <a:pt x="78" y="4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sp>
        <p:nvSpPr>
          <p:cNvPr id="9" name="文本框 8"/>
          <p:cNvSpPr txBox="1"/>
          <p:nvPr/>
        </p:nvSpPr>
        <p:spPr>
          <a:xfrm>
            <a:off x="609600" y="561340"/>
            <a:ext cx="1544955" cy="583565"/>
          </a:xfrm>
          <a:prstGeom prst="rect">
            <a:avLst/>
          </a:prstGeom>
          <a:noFill/>
        </p:spPr>
        <p:txBody>
          <a:bodyPr wrap="square" rtlCol="0">
            <a:spAutoFit/>
          </a:bodyPr>
          <a:lstStyle/>
          <a:p>
            <a:r>
              <a:rPr lang="en-US" altLang="zh-CN" sz="3200" b="1" dirty="0">
                <a:solidFill>
                  <a:schemeClr val="bg1"/>
                </a:solidFill>
                <a:latin typeface="Arial Narrow" panose="020B0606020202030204" pitchFamily="34" charset="0"/>
              </a:rPr>
              <a:t>LOGO</a:t>
            </a:r>
            <a:endParaRPr lang="zh-CN" altLang="en-US" sz="3200" b="1" dirty="0">
              <a:solidFill>
                <a:schemeClr val="bg1"/>
              </a:solidFill>
              <a:latin typeface="Arial Narrow" panose="020B0606020202030204" pitchFamily="34" charset="0"/>
            </a:endParaRPr>
          </a:p>
        </p:txBody>
      </p:sp>
      <p:grpSp>
        <p:nvGrpSpPr>
          <p:cNvPr id="33" name="Group 22"/>
          <p:cNvGrpSpPr/>
          <p:nvPr/>
        </p:nvGrpSpPr>
        <p:grpSpPr>
          <a:xfrm flipH="1">
            <a:off x="10711343" y="5146535"/>
            <a:ext cx="1480657" cy="1711465"/>
            <a:chOff x="1588" y="2962439"/>
            <a:chExt cx="1016000" cy="1171575"/>
          </a:xfrm>
        </p:grpSpPr>
        <p:grpSp>
          <p:nvGrpSpPr>
            <p:cNvPr id="35" name="Group 23"/>
            <p:cNvGrpSpPr/>
            <p:nvPr userDrawn="1"/>
          </p:nvGrpSpPr>
          <p:grpSpPr>
            <a:xfrm>
              <a:off x="1588" y="3549814"/>
              <a:ext cx="508000" cy="584200"/>
              <a:chOff x="3413126" y="2305050"/>
              <a:chExt cx="508000" cy="584200"/>
            </a:xfrm>
          </p:grpSpPr>
          <p:sp>
            <p:nvSpPr>
              <p:cNvPr id="49" name="Freeform 47"/>
              <p:cNvSpPr/>
              <p:nvPr userDrawn="1"/>
            </p:nvSpPr>
            <p:spPr bwMode="auto">
              <a:xfrm>
                <a:off x="3413126" y="2305050"/>
                <a:ext cx="508000" cy="292100"/>
              </a:xfrm>
              <a:custGeom>
                <a:avLst/>
                <a:gdLst>
                  <a:gd name="T0" fmla="*/ 320 w 320"/>
                  <a:gd name="T1" fmla="*/ 184 h 184"/>
                  <a:gd name="T2" fmla="*/ 256 w 320"/>
                  <a:gd name="T3" fmla="*/ 148 h 184"/>
                  <a:gd name="T4" fmla="*/ 0 w 320"/>
                  <a:gd name="T5" fmla="*/ 0 h 184"/>
                  <a:gd name="T6" fmla="*/ 0 w 320"/>
                  <a:gd name="T7" fmla="*/ 184 h 184"/>
                  <a:gd name="T8" fmla="*/ 32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256" y="148"/>
                    </a:lnTo>
                    <a:lnTo>
                      <a:pt x="0" y="0"/>
                    </a:lnTo>
                    <a:lnTo>
                      <a:pt x="0" y="184"/>
                    </a:lnTo>
                    <a:lnTo>
                      <a:pt x="320" y="184"/>
                    </a:lnTo>
                    <a:lnTo>
                      <a:pt x="320" y="184"/>
                    </a:lnTo>
                    <a:close/>
                  </a:path>
                </a:pathLst>
              </a:custGeom>
              <a:solidFill>
                <a:srgbClr val="39AEB5">
                  <a:alpha val="7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0" name="Freeform 48"/>
              <p:cNvSpPr/>
              <p:nvPr userDrawn="1"/>
            </p:nvSpPr>
            <p:spPr bwMode="auto">
              <a:xfrm>
                <a:off x="3413126" y="2597150"/>
                <a:ext cx="508000" cy="292100"/>
              </a:xfrm>
              <a:custGeom>
                <a:avLst/>
                <a:gdLst>
                  <a:gd name="T0" fmla="*/ 0 w 320"/>
                  <a:gd name="T1" fmla="*/ 0 h 184"/>
                  <a:gd name="T2" fmla="*/ 0 w 320"/>
                  <a:gd name="T3" fmla="*/ 184 h 184"/>
                  <a:gd name="T4" fmla="*/ 320 w 320"/>
                  <a:gd name="T5" fmla="*/ 0 h 184"/>
                  <a:gd name="T6" fmla="*/ 0 w 320"/>
                  <a:gd name="T7" fmla="*/ 0 h 184"/>
                </a:gdLst>
                <a:ahLst/>
                <a:cxnLst>
                  <a:cxn ang="0">
                    <a:pos x="T0" y="T1"/>
                  </a:cxn>
                  <a:cxn ang="0">
                    <a:pos x="T2" y="T3"/>
                  </a:cxn>
                  <a:cxn ang="0">
                    <a:pos x="T4" y="T5"/>
                  </a:cxn>
                  <a:cxn ang="0">
                    <a:pos x="T6" y="T7"/>
                  </a:cxn>
                </a:cxnLst>
                <a:rect l="0" t="0" r="r" b="b"/>
                <a:pathLst>
                  <a:path w="320" h="184">
                    <a:moveTo>
                      <a:pt x="0" y="0"/>
                    </a:moveTo>
                    <a:lnTo>
                      <a:pt x="0" y="184"/>
                    </a:lnTo>
                    <a:lnTo>
                      <a:pt x="320" y="0"/>
                    </a:lnTo>
                    <a:lnTo>
                      <a:pt x="0" y="0"/>
                    </a:lnTo>
                    <a:close/>
                  </a:path>
                </a:pathLst>
              </a:custGeom>
              <a:solidFill>
                <a:srgbClr val="39AEB5">
                  <a:alpha val="7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36" name="Group 24"/>
            <p:cNvGrpSpPr/>
            <p:nvPr userDrawn="1"/>
          </p:nvGrpSpPr>
          <p:grpSpPr>
            <a:xfrm>
              <a:off x="509588" y="3549814"/>
              <a:ext cx="508000" cy="584200"/>
              <a:chOff x="3921126" y="2305050"/>
              <a:chExt cx="508000" cy="584200"/>
            </a:xfrm>
          </p:grpSpPr>
          <p:sp>
            <p:nvSpPr>
              <p:cNvPr id="47" name="Freeform 55"/>
              <p:cNvSpPr/>
              <p:nvPr userDrawn="1"/>
            </p:nvSpPr>
            <p:spPr bwMode="auto">
              <a:xfrm>
                <a:off x="3921126" y="2305050"/>
                <a:ext cx="508000" cy="292100"/>
              </a:xfrm>
              <a:custGeom>
                <a:avLst/>
                <a:gdLst>
                  <a:gd name="T0" fmla="*/ 0 w 320"/>
                  <a:gd name="T1" fmla="*/ 184 h 184"/>
                  <a:gd name="T2" fmla="*/ 320 w 320"/>
                  <a:gd name="T3" fmla="*/ 184 h 184"/>
                  <a:gd name="T4" fmla="*/ 320 w 320"/>
                  <a:gd name="T5" fmla="*/ 0 h 184"/>
                  <a:gd name="T6" fmla="*/ 0 w 320"/>
                  <a:gd name="T7" fmla="*/ 184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320" y="0"/>
                    </a:lnTo>
                    <a:lnTo>
                      <a:pt x="0" y="184"/>
                    </a:lnTo>
                    <a:lnTo>
                      <a:pt x="0" y="184"/>
                    </a:lnTo>
                    <a:close/>
                  </a:path>
                </a:pathLst>
              </a:custGeom>
              <a:solidFill>
                <a:srgbClr val="39AEB5">
                  <a:alpha val="8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8" name="Freeform 56"/>
              <p:cNvSpPr/>
              <p:nvPr userDrawn="1"/>
            </p:nvSpPr>
            <p:spPr bwMode="auto">
              <a:xfrm>
                <a:off x="3921126" y="2597150"/>
                <a:ext cx="508000" cy="292100"/>
              </a:xfrm>
              <a:custGeom>
                <a:avLst/>
                <a:gdLst>
                  <a:gd name="T0" fmla="*/ 0 w 320"/>
                  <a:gd name="T1" fmla="*/ 0 h 184"/>
                  <a:gd name="T2" fmla="*/ 320 w 320"/>
                  <a:gd name="T3" fmla="*/ 184 h 184"/>
                  <a:gd name="T4" fmla="*/ 320 w 320"/>
                  <a:gd name="T5" fmla="*/ 0 h 184"/>
                  <a:gd name="T6" fmla="*/ 0 w 320"/>
                  <a:gd name="T7" fmla="*/ 0 h 184"/>
                </a:gdLst>
                <a:ahLst/>
                <a:cxnLst>
                  <a:cxn ang="0">
                    <a:pos x="T0" y="T1"/>
                  </a:cxn>
                  <a:cxn ang="0">
                    <a:pos x="T2" y="T3"/>
                  </a:cxn>
                  <a:cxn ang="0">
                    <a:pos x="T4" y="T5"/>
                  </a:cxn>
                  <a:cxn ang="0">
                    <a:pos x="T6" y="T7"/>
                  </a:cxn>
                </a:cxnLst>
                <a:rect l="0" t="0" r="r" b="b"/>
                <a:pathLst>
                  <a:path w="320" h="184">
                    <a:moveTo>
                      <a:pt x="0" y="0"/>
                    </a:moveTo>
                    <a:lnTo>
                      <a:pt x="320" y="184"/>
                    </a:lnTo>
                    <a:lnTo>
                      <a:pt x="320" y="0"/>
                    </a:lnTo>
                    <a:lnTo>
                      <a:pt x="0" y="0"/>
                    </a:lnTo>
                    <a:close/>
                  </a:path>
                </a:pathLst>
              </a:custGeom>
              <a:solidFill>
                <a:srgbClr val="39AEB5">
                  <a:alpha val="8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sp>
          <p:nvSpPr>
            <p:cNvPr id="37" name="Freeform 58"/>
            <p:cNvSpPr/>
            <p:nvPr userDrawn="1"/>
          </p:nvSpPr>
          <p:spPr bwMode="auto">
            <a:xfrm>
              <a:off x="1588" y="3841914"/>
              <a:ext cx="508000" cy="292100"/>
            </a:xfrm>
            <a:custGeom>
              <a:avLst/>
              <a:gdLst>
                <a:gd name="T0" fmla="*/ 0 w 320"/>
                <a:gd name="T1" fmla="*/ 184 h 184"/>
                <a:gd name="T2" fmla="*/ 0 w 320"/>
                <a:gd name="T3" fmla="*/ 184 h 184"/>
                <a:gd name="T4" fmla="*/ 320 w 320"/>
                <a:gd name="T5" fmla="*/ 184 h 184"/>
                <a:gd name="T6" fmla="*/ 320 w 320"/>
                <a:gd name="T7" fmla="*/ 0 h 184"/>
                <a:gd name="T8" fmla="*/ 320 w 320"/>
                <a:gd name="T9" fmla="*/ 0 h 184"/>
                <a:gd name="T10" fmla="*/ 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0" y="184"/>
                  </a:moveTo>
                  <a:lnTo>
                    <a:pt x="0" y="184"/>
                  </a:lnTo>
                  <a:lnTo>
                    <a:pt x="320" y="184"/>
                  </a:lnTo>
                  <a:lnTo>
                    <a:pt x="320" y="0"/>
                  </a:lnTo>
                  <a:lnTo>
                    <a:pt x="320" y="0"/>
                  </a:lnTo>
                  <a:lnTo>
                    <a:pt x="0" y="18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38" name="Freeform 62"/>
            <p:cNvSpPr/>
            <p:nvPr userDrawn="1"/>
          </p:nvSpPr>
          <p:spPr bwMode="auto">
            <a:xfrm>
              <a:off x="509588" y="3841914"/>
              <a:ext cx="508000" cy="292100"/>
            </a:xfrm>
            <a:custGeom>
              <a:avLst/>
              <a:gdLst>
                <a:gd name="T0" fmla="*/ 0 w 320"/>
                <a:gd name="T1" fmla="*/ 0 h 184"/>
                <a:gd name="T2" fmla="*/ 0 w 320"/>
                <a:gd name="T3" fmla="*/ 184 h 184"/>
                <a:gd name="T4" fmla="*/ 320 w 320"/>
                <a:gd name="T5" fmla="*/ 184 h 184"/>
                <a:gd name="T6" fmla="*/ 320 w 320"/>
                <a:gd name="T7" fmla="*/ 184 h 184"/>
                <a:gd name="T8" fmla="*/ 0 w 320"/>
                <a:gd name="T9" fmla="*/ 0 h 184"/>
                <a:gd name="T10" fmla="*/ 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0" y="0"/>
                  </a:moveTo>
                  <a:lnTo>
                    <a:pt x="0" y="184"/>
                  </a:lnTo>
                  <a:lnTo>
                    <a:pt x="320" y="184"/>
                  </a:lnTo>
                  <a:lnTo>
                    <a:pt x="320" y="184"/>
                  </a:lnTo>
                  <a:lnTo>
                    <a:pt x="0" y="0"/>
                  </a:lnTo>
                  <a:lnTo>
                    <a:pt x="0" y="0"/>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nvGrpSpPr>
            <p:cNvPr id="39" name="Group 27"/>
            <p:cNvGrpSpPr/>
            <p:nvPr userDrawn="1"/>
          </p:nvGrpSpPr>
          <p:grpSpPr>
            <a:xfrm>
              <a:off x="1588" y="3257714"/>
              <a:ext cx="1016000" cy="584200"/>
              <a:chOff x="3413126" y="2012950"/>
              <a:chExt cx="1016000" cy="584200"/>
            </a:xfrm>
          </p:grpSpPr>
          <p:sp>
            <p:nvSpPr>
              <p:cNvPr id="43" name="Freeform 65"/>
              <p:cNvSpPr/>
              <p:nvPr userDrawn="1"/>
            </p:nvSpPr>
            <p:spPr bwMode="auto">
              <a:xfrm>
                <a:off x="3413126" y="2305050"/>
                <a:ext cx="508000" cy="292100"/>
              </a:xfrm>
              <a:custGeom>
                <a:avLst/>
                <a:gdLst>
                  <a:gd name="T0" fmla="*/ 320 w 320"/>
                  <a:gd name="T1" fmla="*/ 0 h 184"/>
                  <a:gd name="T2" fmla="*/ 0 w 320"/>
                  <a:gd name="T3" fmla="*/ 0 h 184"/>
                  <a:gd name="T4" fmla="*/ 0 w 320"/>
                  <a:gd name="T5" fmla="*/ 0 h 184"/>
                  <a:gd name="T6" fmla="*/ 256 w 320"/>
                  <a:gd name="T7" fmla="*/ 148 h 184"/>
                  <a:gd name="T8" fmla="*/ 320 w 320"/>
                  <a:gd name="T9" fmla="*/ 184 h 184"/>
                  <a:gd name="T10" fmla="*/ 32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320" y="0"/>
                    </a:moveTo>
                    <a:lnTo>
                      <a:pt x="0" y="0"/>
                    </a:lnTo>
                    <a:lnTo>
                      <a:pt x="0" y="0"/>
                    </a:lnTo>
                    <a:lnTo>
                      <a:pt x="256" y="148"/>
                    </a:lnTo>
                    <a:lnTo>
                      <a:pt x="320" y="184"/>
                    </a:lnTo>
                    <a:lnTo>
                      <a:pt x="320" y="0"/>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4" name="Freeform 66"/>
              <p:cNvSpPr/>
              <p:nvPr userDrawn="1"/>
            </p:nvSpPr>
            <p:spPr bwMode="auto">
              <a:xfrm>
                <a:off x="3921126" y="2305050"/>
                <a:ext cx="508000" cy="292100"/>
              </a:xfrm>
              <a:custGeom>
                <a:avLst/>
                <a:gdLst>
                  <a:gd name="T0" fmla="*/ 0 w 320"/>
                  <a:gd name="T1" fmla="*/ 184 h 184"/>
                  <a:gd name="T2" fmla="*/ 0 w 320"/>
                  <a:gd name="T3" fmla="*/ 184 h 184"/>
                  <a:gd name="T4" fmla="*/ 0 w 320"/>
                  <a:gd name="T5" fmla="*/ 184 h 184"/>
                  <a:gd name="T6" fmla="*/ 320 w 320"/>
                  <a:gd name="T7" fmla="*/ 0 h 184"/>
                  <a:gd name="T8" fmla="*/ 320 w 320"/>
                  <a:gd name="T9" fmla="*/ 0 h 184"/>
                  <a:gd name="T10" fmla="*/ 0 w 320"/>
                  <a:gd name="T11" fmla="*/ 0 h 184"/>
                  <a:gd name="T12" fmla="*/ 0 w 320"/>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320" h="184">
                    <a:moveTo>
                      <a:pt x="0" y="184"/>
                    </a:moveTo>
                    <a:lnTo>
                      <a:pt x="0" y="184"/>
                    </a:lnTo>
                    <a:lnTo>
                      <a:pt x="0" y="184"/>
                    </a:lnTo>
                    <a:lnTo>
                      <a:pt x="320" y="0"/>
                    </a:lnTo>
                    <a:lnTo>
                      <a:pt x="320" y="0"/>
                    </a:lnTo>
                    <a:lnTo>
                      <a:pt x="0" y="0"/>
                    </a:lnTo>
                    <a:lnTo>
                      <a:pt x="0" y="184"/>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5" name="Freeform 67"/>
              <p:cNvSpPr/>
              <p:nvPr userDrawn="1"/>
            </p:nvSpPr>
            <p:spPr bwMode="auto">
              <a:xfrm>
                <a:off x="3413126" y="2012950"/>
                <a:ext cx="508000" cy="292100"/>
              </a:xfrm>
              <a:custGeom>
                <a:avLst/>
                <a:gdLst>
                  <a:gd name="T0" fmla="*/ 320 w 320"/>
                  <a:gd name="T1" fmla="*/ 184 h 184"/>
                  <a:gd name="T2" fmla="*/ 320 w 320"/>
                  <a:gd name="T3" fmla="*/ 0 h 184"/>
                  <a:gd name="T4" fmla="*/ 320 w 320"/>
                  <a:gd name="T5" fmla="*/ 0 h 184"/>
                  <a:gd name="T6" fmla="*/ 216 w 320"/>
                  <a:gd name="T7" fmla="*/ 60 h 184"/>
                  <a:gd name="T8" fmla="*/ 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320" y="0"/>
                    </a:lnTo>
                    <a:lnTo>
                      <a:pt x="320" y="0"/>
                    </a:lnTo>
                    <a:lnTo>
                      <a:pt x="216" y="60"/>
                    </a:lnTo>
                    <a:lnTo>
                      <a:pt x="0" y="184"/>
                    </a:lnTo>
                    <a:lnTo>
                      <a:pt x="320" y="184"/>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6" name="Freeform 71"/>
              <p:cNvSpPr/>
              <p:nvPr userDrawn="1"/>
            </p:nvSpPr>
            <p:spPr bwMode="auto">
              <a:xfrm>
                <a:off x="3921126" y="2012950"/>
                <a:ext cx="508000" cy="292100"/>
              </a:xfrm>
              <a:custGeom>
                <a:avLst/>
                <a:gdLst>
                  <a:gd name="T0" fmla="*/ 0 w 320"/>
                  <a:gd name="T1" fmla="*/ 184 h 184"/>
                  <a:gd name="T2" fmla="*/ 320 w 320"/>
                  <a:gd name="T3" fmla="*/ 184 h 184"/>
                  <a:gd name="T4" fmla="*/ 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0" y="0"/>
                    </a:lnTo>
                    <a:lnTo>
                      <a:pt x="0" y="0"/>
                    </a:lnTo>
                    <a:lnTo>
                      <a:pt x="0" y="184"/>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40" name="Group 28"/>
            <p:cNvGrpSpPr/>
            <p:nvPr userDrawn="1"/>
          </p:nvGrpSpPr>
          <p:grpSpPr>
            <a:xfrm>
              <a:off x="1588" y="2962439"/>
              <a:ext cx="508000" cy="587375"/>
              <a:chOff x="3413126" y="1717675"/>
              <a:chExt cx="508000" cy="587375"/>
            </a:xfrm>
          </p:grpSpPr>
          <p:sp>
            <p:nvSpPr>
              <p:cNvPr id="41" name="Freeform 74"/>
              <p:cNvSpPr/>
              <p:nvPr userDrawn="1"/>
            </p:nvSpPr>
            <p:spPr bwMode="auto">
              <a:xfrm>
                <a:off x="3413126" y="2012950"/>
                <a:ext cx="508000" cy="292100"/>
              </a:xfrm>
              <a:custGeom>
                <a:avLst/>
                <a:gdLst>
                  <a:gd name="T0" fmla="*/ 216 w 320"/>
                  <a:gd name="T1" fmla="*/ 60 h 184"/>
                  <a:gd name="T2" fmla="*/ 320 w 320"/>
                  <a:gd name="T3" fmla="*/ 0 h 184"/>
                  <a:gd name="T4" fmla="*/ 0 w 320"/>
                  <a:gd name="T5" fmla="*/ 0 h 184"/>
                  <a:gd name="T6" fmla="*/ 0 w 320"/>
                  <a:gd name="T7" fmla="*/ 184 h 184"/>
                  <a:gd name="T8" fmla="*/ 0 w 320"/>
                  <a:gd name="T9" fmla="*/ 184 h 184"/>
                  <a:gd name="T10" fmla="*/ 216 w 320"/>
                  <a:gd name="T11" fmla="*/ 60 h 184"/>
                </a:gdLst>
                <a:ahLst/>
                <a:cxnLst>
                  <a:cxn ang="0">
                    <a:pos x="T0" y="T1"/>
                  </a:cxn>
                  <a:cxn ang="0">
                    <a:pos x="T2" y="T3"/>
                  </a:cxn>
                  <a:cxn ang="0">
                    <a:pos x="T4" y="T5"/>
                  </a:cxn>
                  <a:cxn ang="0">
                    <a:pos x="T6" y="T7"/>
                  </a:cxn>
                  <a:cxn ang="0">
                    <a:pos x="T8" y="T9"/>
                  </a:cxn>
                  <a:cxn ang="0">
                    <a:pos x="T10" y="T11"/>
                  </a:cxn>
                </a:cxnLst>
                <a:rect l="0" t="0" r="r" b="b"/>
                <a:pathLst>
                  <a:path w="320" h="184">
                    <a:moveTo>
                      <a:pt x="216" y="60"/>
                    </a:moveTo>
                    <a:lnTo>
                      <a:pt x="320" y="0"/>
                    </a:lnTo>
                    <a:lnTo>
                      <a:pt x="0" y="0"/>
                    </a:lnTo>
                    <a:lnTo>
                      <a:pt x="0" y="184"/>
                    </a:lnTo>
                    <a:lnTo>
                      <a:pt x="0" y="184"/>
                    </a:lnTo>
                    <a:lnTo>
                      <a:pt x="216" y="60"/>
                    </a:lnTo>
                    <a:close/>
                  </a:path>
                </a:pathLst>
              </a:custGeom>
              <a:solidFill>
                <a:srgbClr val="39AEB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2" name="Freeform 75"/>
              <p:cNvSpPr/>
              <p:nvPr userDrawn="1"/>
            </p:nvSpPr>
            <p:spPr bwMode="auto">
              <a:xfrm>
                <a:off x="3413126" y="1717675"/>
                <a:ext cx="508000" cy="295275"/>
              </a:xfrm>
              <a:custGeom>
                <a:avLst/>
                <a:gdLst>
                  <a:gd name="T0" fmla="*/ 320 w 320"/>
                  <a:gd name="T1" fmla="*/ 186 h 186"/>
                  <a:gd name="T2" fmla="*/ 0 w 320"/>
                  <a:gd name="T3" fmla="*/ 0 h 186"/>
                  <a:gd name="T4" fmla="*/ 0 w 320"/>
                  <a:gd name="T5" fmla="*/ 186 h 186"/>
                  <a:gd name="T6" fmla="*/ 320 w 320"/>
                  <a:gd name="T7" fmla="*/ 186 h 186"/>
                  <a:gd name="T8" fmla="*/ 320 w 320"/>
                  <a:gd name="T9" fmla="*/ 186 h 186"/>
                </a:gdLst>
                <a:ahLst/>
                <a:cxnLst>
                  <a:cxn ang="0">
                    <a:pos x="T0" y="T1"/>
                  </a:cxn>
                  <a:cxn ang="0">
                    <a:pos x="T2" y="T3"/>
                  </a:cxn>
                  <a:cxn ang="0">
                    <a:pos x="T4" y="T5"/>
                  </a:cxn>
                  <a:cxn ang="0">
                    <a:pos x="T6" y="T7"/>
                  </a:cxn>
                  <a:cxn ang="0">
                    <a:pos x="T8" y="T9"/>
                  </a:cxn>
                </a:cxnLst>
                <a:rect l="0" t="0" r="r" b="b"/>
                <a:pathLst>
                  <a:path w="320" h="186">
                    <a:moveTo>
                      <a:pt x="320" y="186"/>
                    </a:moveTo>
                    <a:lnTo>
                      <a:pt x="0" y="0"/>
                    </a:lnTo>
                    <a:lnTo>
                      <a:pt x="0" y="186"/>
                    </a:lnTo>
                    <a:lnTo>
                      <a:pt x="320" y="186"/>
                    </a:lnTo>
                    <a:lnTo>
                      <a:pt x="320" y="186"/>
                    </a:lnTo>
                    <a:close/>
                  </a:path>
                </a:pathLst>
              </a:custGeom>
              <a:solidFill>
                <a:srgbClr val="39AEB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sp>
        <p:nvSpPr>
          <p:cNvPr id="51" name="Freeform 41"/>
          <p:cNvSpPr/>
          <p:nvPr/>
        </p:nvSpPr>
        <p:spPr bwMode="auto">
          <a:xfrm flipH="1" flipV="1">
            <a:off x="0" y="6100371"/>
            <a:ext cx="1310910" cy="757629"/>
          </a:xfrm>
          <a:custGeom>
            <a:avLst/>
            <a:gdLst>
              <a:gd name="T0" fmla="*/ 260 w 320"/>
              <a:gd name="T1" fmla="*/ 150 h 184"/>
              <a:gd name="T2" fmla="*/ 320 w 320"/>
              <a:gd name="T3" fmla="*/ 184 h 184"/>
              <a:gd name="T4" fmla="*/ 320 w 320"/>
              <a:gd name="T5" fmla="*/ 0 h 184"/>
              <a:gd name="T6" fmla="*/ 0 w 320"/>
              <a:gd name="T7" fmla="*/ 0 h 184"/>
              <a:gd name="T8" fmla="*/ 260 w 320"/>
              <a:gd name="T9" fmla="*/ 150 h 184"/>
            </a:gdLst>
            <a:ahLst/>
            <a:cxnLst>
              <a:cxn ang="0">
                <a:pos x="T0" y="T1"/>
              </a:cxn>
              <a:cxn ang="0">
                <a:pos x="T2" y="T3"/>
              </a:cxn>
              <a:cxn ang="0">
                <a:pos x="T4" y="T5"/>
              </a:cxn>
              <a:cxn ang="0">
                <a:pos x="T6" y="T7"/>
              </a:cxn>
              <a:cxn ang="0">
                <a:pos x="T8" y="T9"/>
              </a:cxn>
            </a:cxnLst>
            <a:rect l="0" t="0" r="r" b="b"/>
            <a:pathLst>
              <a:path w="320" h="184">
                <a:moveTo>
                  <a:pt x="260" y="150"/>
                </a:moveTo>
                <a:lnTo>
                  <a:pt x="320" y="184"/>
                </a:lnTo>
                <a:lnTo>
                  <a:pt x="320" y="0"/>
                </a:lnTo>
                <a:lnTo>
                  <a:pt x="0" y="0"/>
                </a:lnTo>
                <a:lnTo>
                  <a:pt x="260" y="150"/>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2" name="Freeform 50"/>
          <p:cNvSpPr/>
          <p:nvPr/>
        </p:nvSpPr>
        <p:spPr bwMode="auto">
          <a:xfrm flipV="1">
            <a:off x="10881091" y="0"/>
            <a:ext cx="1310910" cy="757629"/>
          </a:xfrm>
          <a:custGeom>
            <a:avLst/>
            <a:gdLst>
              <a:gd name="T0" fmla="*/ 0 w 320"/>
              <a:gd name="T1" fmla="*/ 184 h 184"/>
              <a:gd name="T2" fmla="*/ 320 w 320"/>
              <a:gd name="T3" fmla="*/ 184 h 184"/>
              <a:gd name="T4" fmla="*/ 320 w 320"/>
              <a:gd name="T5" fmla="*/ 0 h 184"/>
              <a:gd name="T6" fmla="*/ 0 w 320"/>
              <a:gd name="T7" fmla="*/ 184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320" y="0"/>
                </a:lnTo>
                <a:lnTo>
                  <a:pt x="0" y="184"/>
                </a:lnTo>
                <a:lnTo>
                  <a:pt x="0" y="184"/>
                </a:lnTo>
                <a:close/>
              </a:path>
            </a:pathLst>
          </a:custGeom>
          <a:solidFill>
            <a:srgbClr val="39AEB5">
              <a:alpha val="5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3" name="矩形: 圆角 52"/>
          <p:cNvSpPr/>
          <p:nvPr/>
        </p:nvSpPr>
        <p:spPr>
          <a:xfrm>
            <a:off x="5519780" y="4989863"/>
            <a:ext cx="1152440" cy="84540"/>
          </a:xfrm>
          <a:prstGeom prst="roundRect">
            <a:avLst>
              <a:gd name="adj" fmla="val 50000"/>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3151767" y="2416800"/>
            <a:ext cx="7859669" cy="2247923"/>
            <a:chOff x="3151767" y="2416800"/>
            <a:chExt cx="7859669" cy="2247923"/>
          </a:xfrm>
        </p:grpSpPr>
        <p:grpSp>
          <p:nvGrpSpPr>
            <p:cNvPr id="2" name="组合 1"/>
            <p:cNvGrpSpPr/>
            <p:nvPr/>
          </p:nvGrpSpPr>
          <p:grpSpPr>
            <a:xfrm>
              <a:off x="3151767" y="2416800"/>
              <a:ext cx="5888467" cy="2247923"/>
              <a:chOff x="3151767" y="2450911"/>
              <a:chExt cx="5888467" cy="2247923"/>
            </a:xfrm>
          </p:grpSpPr>
          <p:sp>
            <p:nvSpPr>
              <p:cNvPr id="26" name="文本框 25"/>
              <p:cNvSpPr txBox="1"/>
              <p:nvPr/>
            </p:nvSpPr>
            <p:spPr>
              <a:xfrm>
                <a:off x="3151767" y="2450911"/>
                <a:ext cx="5888467" cy="1015663"/>
              </a:xfrm>
              <a:prstGeom prst="rect">
                <a:avLst/>
              </a:prstGeom>
              <a:noFill/>
            </p:spPr>
            <p:txBody>
              <a:bodyPr wrap="square" rtlCol="0">
                <a:spAutoFit/>
              </a:bodyPr>
              <a:lstStyle/>
              <a:p>
                <a:pPr algn="dist"/>
                <a:r>
                  <a:rPr lang="zh-CN" altLang="en-US" sz="6000" b="1" spc="200" dirty="0">
                    <a:solidFill>
                      <a:schemeClr val="bg1"/>
                    </a:solidFill>
                    <a:latin typeface="微软雅黑" panose="020B0503020204020204" pitchFamily="34" charset="-122"/>
                    <a:ea typeface="微软雅黑" panose="020B0503020204020204" pitchFamily="34" charset="-122"/>
                  </a:rPr>
                  <a:t>商业计划书</a:t>
                </a:r>
                <a:r>
                  <a:rPr lang="en-US" altLang="zh-CN" sz="6000" b="1" spc="200" dirty="0">
                    <a:solidFill>
                      <a:schemeClr val="bg1"/>
                    </a:solidFill>
                    <a:latin typeface="微软雅黑" panose="020B0503020204020204" pitchFamily="34" charset="-122"/>
                    <a:ea typeface="微软雅黑" panose="020B0503020204020204" pitchFamily="34" charset="-122"/>
                  </a:rPr>
                  <a:t>PPT</a:t>
                </a:r>
                <a:endParaRPr lang="zh-CN" altLang="en-US" sz="6000" b="1" spc="200" dirty="0">
                  <a:solidFill>
                    <a:schemeClr val="bg1"/>
                  </a:solidFill>
                  <a:latin typeface="微软雅黑" panose="020B0503020204020204" pitchFamily="34" charset="-122"/>
                  <a:ea typeface="微软雅黑" panose="020B0503020204020204" pitchFamily="34" charset="-122"/>
                </a:endParaRPr>
              </a:p>
            </p:txBody>
          </p:sp>
          <p:sp>
            <p:nvSpPr>
              <p:cNvPr id="34" name="矩形 33"/>
              <p:cNvSpPr/>
              <p:nvPr/>
            </p:nvSpPr>
            <p:spPr>
              <a:xfrm>
                <a:off x="5395645" y="4300054"/>
                <a:ext cx="1690370" cy="398780"/>
              </a:xfrm>
              <a:prstGeom prst="rect">
                <a:avLst/>
              </a:prstGeom>
            </p:spPr>
            <p:txBody>
              <a:bodyPr wrap="none">
                <a:spAutoFit/>
              </a:bodyPr>
              <a:lstStyle/>
              <a:p>
                <a:pPr algn="r"/>
                <a:r>
                  <a:rPr lang="zh-CN" altLang="en-US" sz="2000" dirty="0">
                    <a:solidFill>
                      <a:schemeClr val="bg1"/>
                    </a:solidFill>
                    <a:latin typeface="微软雅黑" panose="020B0503020204020204" pitchFamily="34" charset="-122"/>
                    <a:ea typeface="微软雅黑" panose="020B0503020204020204" pitchFamily="34" charset="-122"/>
                  </a:rPr>
                  <a:t>汇报人</a:t>
                </a:r>
                <a:r>
                  <a:rPr lang="zh-CN" altLang="en-US" sz="2000" dirty="0" smtClean="0">
                    <a:solidFill>
                      <a:schemeClr val="bg1"/>
                    </a:solidFill>
                    <a:latin typeface="微软雅黑" panose="020B0503020204020204" pitchFamily="34" charset="-122"/>
                    <a:ea typeface="微软雅黑" panose="020B0503020204020204" pitchFamily="34" charset="-122"/>
                  </a:rPr>
                  <a:t>：</a:t>
                </a:r>
                <a:r>
                  <a:rPr lang="en-US" altLang="zh-CN" sz="2000" dirty="0" smtClean="0">
                    <a:solidFill>
                      <a:schemeClr val="bg1"/>
                    </a:solidFill>
                    <a:latin typeface="微软雅黑" panose="020B0503020204020204" pitchFamily="34" charset="-122"/>
                    <a:ea typeface="微软雅黑" panose="020B0503020204020204" pitchFamily="34" charset="-122"/>
                  </a:rPr>
                  <a:t>XXX</a:t>
                </a:r>
                <a:endParaRPr lang="en-US" altLang="zh-CN" sz="2000" dirty="0" smtClean="0">
                  <a:solidFill>
                    <a:schemeClr val="bg1"/>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3515931" y="3513755"/>
              <a:ext cx="7495505" cy="276999"/>
            </a:xfrm>
            <a:prstGeom prst="rect">
              <a:avLst/>
            </a:prstGeom>
            <a:noFill/>
          </p:spPr>
          <p:txBody>
            <a:bodyPr wrap="square" rtlCol="0">
              <a:spAutoFit/>
            </a:bodyPr>
            <a:lstStyle/>
            <a:p>
              <a:r>
                <a:rPr lang="en-US" altLang="zh-CN" sz="1200" spc="600" dirty="0">
                  <a:solidFill>
                    <a:schemeClr val="bg1"/>
                  </a:solidFill>
                  <a:latin typeface="微软雅黑" panose="020B0503020204020204" pitchFamily="34" charset="-122"/>
                  <a:ea typeface="微软雅黑" panose="020B0503020204020204" pitchFamily="34" charset="-122"/>
                </a:rPr>
                <a:t>BUSSINESS POWERPOINT TEMPLATE</a:t>
              </a:r>
              <a:endParaRPr lang="zh-CN" altLang="en-US" sz="1200" spc="6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415406" y="359887"/>
            <a:ext cx="2804832" cy="584775"/>
          </a:xfrm>
          <a:prstGeom prst="rect">
            <a:avLst/>
          </a:prstGeom>
          <a:noFill/>
        </p:spPr>
        <p:txBody>
          <a:bodyPr wrap="square" rtlCol="0">
            <a:spAutoFit/>
          </a:bodyPr>
          <a:lstStyle/>
          <a:p>
            <a:pPr marL="457200" indent="-457200">
              <a:buFont typeface="Wingdings" panose="05000000000000000000" pitchFamily="2" charset="2"/>
              <a:buChar char="n"/>
            </a:pPr>
            <a:r>
              <a:rPr lang="zh-CN" altLang="en-US" sz="3200" b="1" dirty="0">
                <a:solidFill>
                  <a:schemeClr val="bg1"/>
                </a:solidFill>
                <a:latin typeface="微软雅黑" panose="020B0503020204020204" pitchFamily="34" charset="-122"/>
                <a:ea typeface="微软雅黑" panose="020B0503020204020204" pitchFamily="34" charset="-122"/>
              </a:rPr>
              <a:t>产品介绍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856114" y="1575959"/>
            <a:ext cx="3028536" cy="4654492"/>
            <a:chOff x="294213" y="1150587"/>
            <a:chExt cx="4561473" cy="7010430"/>
          </a:xfrm>
        </p:grpSpPr>
        <p:pic>
          <p:nvPicPr>
            <p:cNvPr id="7" name="图片 6"/>
            <p:cNvPicPr>
              <a:picLocks noChangeAspect="1"/>
            </p:cNvPicPr>
            <p:nvPr/>
          </p:nvPicPr>
          <p:blipFill>
            <a:blip r:embed="rId1" cstate="email"/>
            <a:stretch>
              <a:fillRect/>
            </a:stretch>
          </p:blipFill>
          <p:spPr>
            <a:xfrm rot="898326">
              <a:off x="946052" y="1303017"/>
              <a:ext cx="3909634" cy="6858000"/>
            </a:xfrm>
            <a:prstGeom prst="rect">
              <a:avLst/>
            </a:prstGeom>
          </p:spPr>
        </p:pic>
        <p:pic>
          <p:nvPicPr>
            <p:cNvPr id="6" name="图片 5"/>
            <p:cNvPicPr>
              <a:picLocks noChangeAspect="1"/>
            </p:cNvPicPr>
            <p:nvPr/>
          </p:nvPicPr>
          <p:blipFill>
            <a:blip r:embed="rId2" cstate="email"/>
            <a:stretch>
              <a:fillRect/>
            </a:stretch>
          </p:blipFill>
          <p:spPr>
            <a:xfrm>
              <a:off x="294213" y="1150587"/>
              <a:ext cx="3909634" cy="6858000"/>
            </a:xfrm>
            <a:prstGeom prst="rect">
              <a:avLst/>
            </a:prstGeom>
          </p:spPr>
        </p:pic>
      </p:grpSp>
      <p:grpSp>
        <p:nvGrpSpPr>
          <p:cNvPr id="11" name="组合 10"/>
          <p:cNvGrpSpPr/>
          <p:nvPr/>
        </p:nvGrpSpPr>
        <p:grpSpPr>
          <a:xfrm>
            <a:off x="4075913" y="2047602"/>
            <a:ext cx="6872363" cy="972348"/>
            <a:chOff x="4422555" y="1864251"/>
            <a:chExt cx="6872363" cy="972348"/>
          </a:xfrm>
        </p:grpSpPr>
        <p:grpSp>
          <p:nvGrpSpPr>
            <p:cNvPr id="8" name="组合 7"/>
            <p:cNvGrpSpPr/>
            <p:nvPr/>
          </p:nvGrpSpPr>
          <p:grpSpPr>
            <a:xfrm rot="10800000">
              <a:off x="5827775" y="1864251"/>
              <a:ext cx="1192838" cy="972348"/>
              <a:chOff x="3456897" y="3211271"/>
              <a:chExt cx="1232193" cy="1004428"/>
            </a:xfrm>
          </p:grpSpPr>
          <p:sp>
            <p:nvSpPr>
              <p:cNvPr id="9" name="Freeform 70"/>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10" name="椭圆 9"/>
              <p:cNvSpPr/>
              <p:nvPr/>
            </p:nvSpPr>
            <p:spPr>
              <a:xfrm>
                <a:off x="3561365" y="3313435"/>
                <a:ext cx="800100" cy="800100"/>
              </a:xfrm>
              <a:prstGeom prst="ellipse">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3" name="直接连接符 12"/>
            <p:cNvCxnSpPr/>
            <p:nvPr/>
          </p:nvCxnSpPr>
          <p:spPr>
            <a:xfrm>
              <a:off x="4422555" y="2335911"/>
              <a:ext cx="1419734" cy="0"/>
            </a:xfrm>
            <a:prstGeom prst="line">
              <a:avLst/>
            </a:prstGeom>
            <a:ln w="127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6131740" y="2027091"/>
              <a:ext cx="759529" cy="646331"/>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移动</a:t>
              </a:r>
              <a:endParaRPr lang="en-US" altLang="zh-CN" dirty="0">
                <a:solidFill>
                  <a:schemeClr val="bg1"/>
                </a:solidFill>
                <a:latin typeface="微软雅黑" panose="020B0503020204020204" pitchFamily="34" charset="-122"/>
                <a:ea typeface="微软雅黑" panose="020B0503020204020204" pitchFamily="34" charset="-122"/>
              </a:endParaRPr>
            </a:p>
            <a:p>
              <a:pPr algn="ctr"/>
              <a:r>
                <a:rPr lang="zh-CN" altLang="en-US" dirty="0">
                  <a:solidFill>
                    <a:schemeClr val="bg1"/>
                  </a:solidFill>
                  <a:latin typeface="微软雅黑" panose="020B0503020204020204" pitchFamily="34" charset="-122"/>
                  <a:ea typeface="微软雅黑" panose="020B0503020204020204" pitchFamily="34" charset="-122"/>
                </a:rPr>
                <a:t>下载</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9" name="矩形 28"/>
            <p:cNvSpPr/>
            <p:nvPr/>
          </p:nvSpPr>
          <p:spPr>
            <a:xfrm>
              <a:off x="7180720" y="1864251"/>
              <a:ext cx="4114198" cy="923330"/>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完美的手机购物流程，从购买到支付轻松搞定</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手机商城和</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PC</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商城的会员资料，商品信息，订单管理等所有数据同步</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3563196" y="3512486"/>
            <a:ext cx="7660617" cy="972348"/>
            <a:chOff x="3970769" y="3490810"/>
            <a:chExt cx="7660617" cy="972348"/>
          </a:xfrm>
        </p:grpSpPr>
        <p:grpSp>
          <p:nvGrpSpPr>
            <p:cNvPr id="15" name="组合 14"/>
            <p:cNvGrpSpPr/>
            <p:nvPr/>
          </p:nvGrpSpPr>
          <p:grpSpPr>
            <a:xfrm rot="10800000">
              <a:off x="6271724" y="3490810"/>
              <a:ext cx="1192838" cy="972348"/>
              <a:chOff x="3456897" y="3211271"/>
              <a:chExt cx="1232193" cy="1004428"/>
            </a:xfrm>
          </p:grpSpPr>
          <p:sp>
            <p:nvSpPr>
              <p:cNvPr id="16" name="Freeform 70"/>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17" name="椭圆 16"/>
              <p:cNvSpPr/>
              <p:nvPr/>
            </p:nvSpPr>
            <p:spPr>
              <a:xfrm>
                <a:off x="3561365" y="3313435"/>
                <a:ext cx="800100" cy="800100"/>
              </a:xfrm>
              <a:prstGeom prst="ellipse">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cxnSp>
          <p:nvCxnSpPr>
            <p:cNvPr id="18" name="直接连接符 17"/>
            <p:cNvCxnSpPr/>
            <p:nvPr/>
          </p:nvCxnSpPr>
          <p:spPr>
            <a:xfrm>
              <a:off x="3970769" y="3983281"/>
              <a:ext cx="2300955" cy="0"/>
            </a:xfrm>
            <a:prstGeom prst="line">
              <a:avLst/>
            </a:prstGeom>
            <a:ln w="127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6592143" y="3662506"/>
              <a:ext cx="759529" cy="646331"/>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类目</a:t>
              </a:r>
              <a:endParaRPr lang="en-US" altLang="zh-CN" dirty="0">
                <a:solidFill>
                  <a:schemeClr val="bg1"/>
                </a:solidFill>
                <a:latin typeface="微软雅黑" panose="020B0503020204020204" pitchFamily="34" charset="-122"/>
                <a:ea typeface="微软雅黑" panose="020B0503020204020204" pitchFamily="34" charset="-122"/>
              </a:endParaRPr>
            </a:p>
            <a:p>
              <a:pPr algn="ctr"/>
              <a:r>
                <a:rPr lang="zh-CN" altLang="en-US" dirty="0">
                  <a:solidFill>
                    <a:schemeClr val="bg1"/>
                  </a:solidFill>
                  <a:latin typeface="微软雅黑" panose="020B0503020204020204" pitchFamily="34" charset="-122"/>
                  <a:ea typeface="微软雅黑" panose="020B0503020204020204" pitchFamily="34" charset="-122"/>
                </a:rPr>
                <a:t>丰富</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0" name="矩形 29"/>
            <p:cNvSpPr/>
            <p:nvPr/>
          </p:nvSpPr>
          <p:spPr>
            <a:xfrm>
              <a:off x="7550970" y="3490810"/>
              <a:ext cx="4080416" cy="923330"/>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集结网络最丰富的强势类目，精选最优质的卖家和商品，达到最广泛的买家覆盖率，几乎</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98%</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。商品都有返利</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多元化的满足用户不同面的购物需求。</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2615791" y="5024148"/>
            <a:ext cx="8764886" cy="972348"/>
            <a:chOff x="2298700" y="4943034"/>
            <a:chExt cx="8764886" cy="972348"/>
          </a:xfrm>
        </p:grpSpPr>
        <p:grpSp>
          <p:nvGrpSpPr>
            <p:cNvPr id="20" name="组合 19"/>
            <p:cNvGrpSpPr/>
            <p:nvPr/>
          </p:nvGrpSpPr>
          <p:grpSpPr>
            <a:xfrm rot="10800000">
              <a:off x="5204431" y="4943034"/>
              <a:ext cx="1192838" cy="972348"/>
              <a:chOff x="3456897" y="3211271"/>
              <a:chExt cx="1232193" cy="1004428"/>
            </a:xfrm>
          </p:grpSpPr>
          <p:sp>
            <p:nvSpPr>
              <p:cNvPr id="21" name="Freeform 70"/>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22" name="椭圆 21"/>
              <p:cNvSpPr/>
              <p:nvPr/>
            </p:nvSpPr>
            <p:spPr>
              <a:xfrm>
                <a:off x="3561365" y="3313435"/>
                <a:ext cx="800100" cy="800100"/>
              </a:xfrm>
              <a:prstGeom prst="ellipse">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3" name="直接连接符 22"/>
            <p:cNvCxnSpPr/>
            <p:nvPr/>
          </p:nvCxnSpPr>
          <p:spPr>
            <a:xfrm>
              <a:off x="2298700" y="5429208"/>
              <a:ext cx="2920245" cy="0"/>
            </a:xfrm>
            <a:prstGeom prst="line">
              <a:avLst/>
            </a:prstGeom>
            <a:ln w="127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5512195" y="5094534"/>
              <a:ext cx="759529" cy="646331"/>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在线</a:t>
              </a:r>
              <a:endParaRPr lang="en-US" altLang="zh-CN" dirty="0">
                <a:solidFill>
                  <a:schemeClr val="bg1"/>
                </a:solidFill>
                <a:latin typeface="微软雅黑" panose="020B0503020204020204" pitchFamily="34" charset="-122"/>
                <a:ea typeface="微软雅黑" panose="020B0503020204020204" pitchFamily="34" charset="-122"/>
              </a:endParaRPr>
            </a:p>
            <a:p>
              <a:pPr algn="ctr"/>
              <a:r>
                <a:rPr lang="zh-CN" altLang="en-US" dirty="0">
                  <a:solidFill>
                    <a:schemeClr val="bg1"/>
                  </a:solidFill>
                  <a:latin typeface="微软雅黑" panose="020B0503020204020204" pitchFamily="34" charset="-122"/>
                  <a:ea typeface="微软雅黑" panose="020B0503020204020204" pitchFamily="34" charset="-122"/>
                </a:rPr>
                <a:t>支付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6511504" y="4956034"/>
              <a:ext cx="4552082" cy="923330"/>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在线支付是指卖方与买方网络进行交易时</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银行为其提供网上资金结算服务的一种业务，为企业和个人提供了一个安全、快捷、方便的交易方式。</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47510" y="1528873"/>
            <a:ext cx="4846594" cy="4914802"/>
            <a:chOff x="6076725" y="1604721"/>
            <a:chExt cx="4151991" cy="4210424"/>
          </a:xfrm>
        </p:grpSpPr>
        <p:sp>
          <p:nvSpPr>
            <p:cNvPr id="7" name="Freeform 14"/>
            <p:cNvSpPr/>
            <p:nvPr/>
          </p:nvSpPr>
          <p:spPr bwMode="auto">
            <a:xfrm>
              <a:off x="7428367" y="2310365"/>
              <a:ext cx="2800349" cy="2799136"/>
            </a:xfrm>
            <a:custGeom>
              <a:avLst/>
              <a:gdLst>
                <a:gd name="T0" fmla="*/ 2311 w 4619"/>
                <a:gd name="T1" fmla="*/ 0 h 4617"/>
                <a:gd name="T2" fmla="*/ 4619 w 4619"/>
                <a:gd name="T3" fmla="*/ 2308 h 4617"/>
                <a:gd name="T4" fmla="*/ 2311 w 4619"/>
                <a:gd name="T5" fmla="*/ 4617 h 4617"/>
                <a:gd name="T6" fmla="*/ 2041 w 4619"/>
                <a:gd name="T7" fmla="*/ 4347 h 4617"/>
                <a:gd name="T8" fmla="*/ 2394 w 4619"/>
                <a:gd name="T9" fmla="*/ 3995 h 4617"/>
                <a:gd name="T10" fmla="*/ 2394 w 4619"/>
                <a:gd name="T11" fmla="*/ 4288 h 4617"/>
                <a:gd name="T12" fmla="*/ 2606 w 4619"/>
                <a:gd name="T13" fmla="*/ 4288 h 4617"/>
                <a:gd name="T14" fmla="*/ 2606 w 4619"/>
                <a:gd name="T15" fmla="*/ 3633 h 4617"/>
                <a:gd name="T16" fmla="*/ 1951 w 4619"/>
                <a:gd name="T17" fmla="*/ 3633 h 4617"/>
                <a:gd name="T18" fmla="*/ 1951 w 4619"/>
                <a:gd name="T19" fmla="*/ 3846 h 4617"/>
                <a:gd name="T20" fmla="*/ 2245 w 4619"/>
                <a:gd name="T21" fmla="*/ 3846 h 4617"/>
                <a:gd name="T22" fmla="*/ 1892 w 4619"/>
                <a:gd name="T23" fmla="*/ 4196 h 4617"/>
                <a:gd name="T24" fmla="*/ 1623 w 4619"/>
                <a:gd name="T25" fmla="*/ 3926 h 4617"/>
                <a:gd name="T26" fmla="*/ 2753 w 4619"/>
                <a:gd name="T27" fmla="*/ 2796 h 4617"/>
                <a:gd name="T28" fmla="*/ 0 w 4619"/>
                <a:gd name="T29" fmla="*/ 2796 h 4617"/>
                <a:gd name="T30" fmla="*/ 0 w 4619"/>
                <a:gd name="T31" fmla="*/ 2415 h 4617"/>
                <a:gd name="T32" fmla="*/ 499 w 4619"/>
                <a:gd name="T33" fmla="*/ 2415 h 4617"/>
                <a:gd name="T34" fmla="*/ 291 w 4619"/>
                <a:gd name="T35" fmla="*/ 2621 h 4617"/>
                <a:gd name="T36" fmla="*/ 440 w 4619"/>
                <a:gd name="T37" fmla="*/ 2772 h 4617"/>
                <a:gd name="T38" fmla="*/ 903 w 4619"/>
                <a:gd name="T39" fmla="*/ 2308 h 4617"/>
                <a:gd name="T40" fmla="*/ 440 w 4619"/>
                <a:gd name="T41" fmla="*/ 1845 h 4617"/>
                <a:gd name="T42" fmla="*/ 291 w 4619"/>
                <a:gd name="T43" fmla="*/ 1996 h 4617"/>
                <a:gd name="T44" fmla="*/ 499 w 4619"/>
                <a:gd name="T45" fmla="*/ 2202 h 4617"/>
                <a:gd name="T46" fmla="*/ 0 w 4619"/>
                <a:gd name="T47" fmla="*/ 2202 h 4617"/>
                <a:gd name="T48" fmla="*/ 0 w 4619"/>
                <a:gd name="T49" fmla="*/ 1821 h 4617"/>
                <a:gd name="T50" fmla="*/ 2753 w 4619"/>
                <a:gd name="T51" fmla="*/ 1821 h 4617"/>
                <a:gd name="T52" fmla="*/ 1623 w 4619"/>
                <a:gd name="T53" fmla="*/ 691 h 4617"/>
                <a:gd name="T54" fmla="*/ 1892 w 4619"/>
                <a:gd name="T55" fmla="*/ 421 h 4617"/>
                <a:gd name="T56" fmla="*/ 2245 w 4619"/>
                <a:gd name="T57" fmla="*/ 771 h 4617"/>
                <a:gd name="T58" fmla="*/ 1951 w 4619"/>
                <a:gd name="T59" fmla="*/ 771 h 4617"/>
                <a:gd name="T60" fmla="*/ 1951 w 4619"/>
                <a:gd name="T61" fmla="*/ 984 h 4617"/>
                <a:gd name="T62" fmla="*/ 2606 w 4619"/>
                <a:gd name="T63" fmla="*/ 984 h 4617"/>
                <a:gd name="T64" fmla="*/ 2606 w 4619"/>
                <a:gd name="T65" fmla="*/ 329 h 4617"/>
                <a:gd name="T66" fmla="*/ 2394 w 4619"/>
                <a:gd name="T67" fmla="*/ 329 h 4617"/>
                <a:gd name="T68" fmla="*/ 2394 w 4619"/>
                <a:gd name="T69" fmla="*/ 622 h 4617"/>
                <a:gd name="T70" fmla="*/ 2041 w 4619"/>
                <a:gd name="T71" fmla="*/ 270 h 4617"/>
                <a:gd name="T72" fmla="*/ 2311 w 4619"/>
                <a:gd name="T73" fmla="*/ 0 h 4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19" h="4617">
                  <a:moveTo>
                    <a:pt x="2311" y="0"/>
                  </a:moveTo>
                  <a:lnTo>
                    <a:pt x="4619" y="2308"/>
                  </a:lnTo>
                  <a:lnTo>
                    <a:pt x="2311" y="4617"/>
                  </a:lnTo>
                  <a:lnTo>
                    <a:pt x="2041" y="4347"/>
                  </a:lnTo>
                  <a:lnTo>
                    <a:pt x="2394" y="3995"/>
                  </a:lnTo>
                  <a:lnTo>
                    <a:pt x="2394" y="4288"/>
                  </a:lnTo>
                  <a:lnTo>
                    <a:pt x="2606" y="4288"/>
                  </a:lnTo>
                  <a:lnTo>
                    <a:pt x="2606" y="3633"/>
                  </a:lnTo>
                  <a:lnTo>
                    <a:pt x="1951" y="3633"/>
                  </a:lnTo>
                  <a:lnTo>
                    <a:pt x="1951" y="3846"/>
                  </a:lnTo>
                  <a:lnTo>
                    <a:pt x="2245" y="3846"/>
                  </a:lnTo>
                  <a:lnTo>
                    <a:pt x="1892" y="4196"/>
                  </a:lnTo>
                  <a:lnTo>
                    <a:pt x="1623" y="3926"/>
                  </a:lnTo>
                  <a:lnTo>
                    <a:pt x="2753" y="2796"/>
                  </a:lnTo>
                  <a:lnTo>
                    <a:pt x="0" y="2796"/>
                  </a:lnTo>
                  <a:lnTo>
                    <a:pt x="0" y="2415"/>
                  </a:lnTo>
                  <a:lnTo>
                    <a:pt x="499" y="2415"/>
                  </a:lnTo>
                  <a:lnTo>
                    <a:pt x="291" y="2621"/>
                  </a:lnTo>
                  <a:lnTo>
                    <a:pt x="440" y="2772"/>
                  </a:lnTo>
                  <a:lnTo>
                    <a:pt x="903" y="2308"/>
                  </a:lnTo>
                  <a:lnTo>
                    <a:pt x="440" y="1845"/>
                  </a:lnTo>
                  <a:lnTo>
                    <a:pt x="291" y="1996"/>
                  </a:lnTo>
                  <a:lnTo>
                    <a:pt x="499" y="2202"/>
                  </a:lnTo>
                  <a:lnTo>
                    <a:pt x="0" y="2202"/>
                  </a:lnTo>
                  <a:lnTo>
                    <a:pt x="0" y="1821"/>
                  </a:lnTo>
                  <a:lnTo>
                    <a:pt x="2753" y="1821"/>
                  </a:lnTo>
                  <a:lnTo>
                    <a:pt x="1623" y="691"/>
                  </a:lnTo>
                  <a:lnTo>
                    <a:pt x="1892" y="421"/>
                  </a:lnTo>
                  <a:lnTo>
                    <a:pt x="2245" y="771"/>
                  </a:lnTo>
                  <a:lnTo>
                    <a:pt x="1951" y="771"/>
                  </a:lnTo>
                  <a:lnTo>
                    <a:pt x="1951" y="984"/>
                  </a:lnTo>
                  <a:lnTo>
                    <a:pt x="2606" y="984"/>
                  </a:lnTo>
                  <a:lnTo>
                    <a:pt x="2606" y="329"/>
                  </a:lnTo>
                  <a:lnTo>
                    <a:pt x="2394" y="329"/>
                  </a:lnTo>
                  <a:lnTo>
                    <a:pt x="2394" y="622"/>
                  </a:lnTo>
                  <a:lnTo>
                    <a:pt x="2041" y="270"/>
                  </a:lnTo>
                  <a:lnTo>
                    <a:pt x="2311" y="0"/>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grpSp>
          <p:nvGrpSpPr>
            <p:cNvPr id="1055" name="组合 1054"/>
            <p:cNvGrpSpPr/>
            <p:nvPr/>
          </p:nvGrpSpPr>
          <p:grpSpPr>
            <a:xfrm>
              <a:off x="7308918" y="1604721"/>
              <a:ext cx="1153297" cy="1004887"/>
              <a:chOff x="4650990" y="1574006"/>
              <a:chExt cx="1153297" cy="1004887"/>
            </a:xfrm>
          </p:grpSpPr>
          <p:sp>
            <p:nvSpPr>
              <p:cNvPr id="1053" name="Freeform 62"/>
              <p:cNvSpPr/>
              <p:nvPr/>
            </p:nvSpPr>
            <p:spPr bwMode="auto">
              <a:xfrm>
                <a:off x="4650990" y="1574006"/>
                <a:ext cx="1153297" cy="1004887"/>
              </a:xfrm>
              <a:custGeom>
                <a:avLst/>
                <a:gdLst>
                  <a:gd name="T0" fmla="*/ 1133 w 1133"/>
                  <a:gd name="T1" fmla="*/ 835 h 987"/>
                  <a:gd name="T2" fmla="*/ 937 w 1133"/>
                  <a:gd name="T3" fmla="*/ 710 h 987"/>
                  <a:gd name="T4" fmla="*/ 987 w 1133"/>
                  <a:gd name="T5" fmla="*/ 494 h 987"/>
                  <a:gd name="T6" fmla="*/ 493 w 1133"/>
                  <a:gd name="T7" fmla="*/ 0 h 987"/>
                  <a:gd name="T8" fmla="*/ 0 w 1133"/>
                  <a:gd name="T9" fmla="*/ 494 h 987"/>
                  <a:gd name="T10" fmla="*/ 493 w 1133"/>
                  <a:gd name="T11" fmla="*/ 987 h 987"/>
                  <a:gd name="T12" fmla="*/ 849 w 1133"/>
                  <a:gd name="T13" fmla="*/ 835 h 987"/>
                  <a:gd name="T14" fmla="*/ 1133 w 1133"/>
                  <a:gd name="T15" fmla="*/ 835 h 9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3" h="987">
                    <a:moveTo>
                      <a:pt x="1133" y="835"/>
                    </a:moveTo>
                    <a:cubicBezTo>
                      <a:pt x="937" y="710"/>
                      <a:pt x="937" y="710"/>
                      <a:pt x="937" y="710"/>
                    </a:cubicBezTo>
                    <a:cubicBezTo>
                      <a:pt x="969" y="645"/>
                      <a:pt x="987" y="571"/>
                      <a:pt x="987" y="494"/>
                    </a:cubicBezTo>
                    <a:cubicBezTo>
                      <a:pt x="987" y="221"/>
                      <a:pt x="766" y="0"/>
                      <a:pt x="493" y="0"/>
                    </a:cubicBezTo>
                    <a:cubicBezTo>
                      <a:pt x="221" y="0"/>
                      <a:pt x="0" y="221"/>
                      <a:pt x="0" y="494"/>
                    </a:cubicBezTo>
                    <a:cubicBezTo>
                      <a:pt x="0" y="766"/>
                      <a:pt x="221" y="987"/>
                      <a:pt x="493" y="987"/>
                    </a:cubicBezTo>
                    <a:cubicBezTo>
                      <a:pt x="633" y="987"/>
                      <a:pt x="759" y="929"/>
                      <a:pt x="849" y="835"/>
                    </a:cubicBezTo>
                    <a:lnTo>
                      <a:pt x="1133" y="835"/>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1054" name="椭圆 1053"/>
              <p:cNvSpPr/>
              <p:nvPr/>
            </p:nvSpPr>
            <p:spPr>
              <a:xfrm>
                <a:off x="4752590" y="1676399"/>
                <a:ext cx="800100" cy="800100"/>
              </a:xfrm>
              <a:prstGeom prst="ellipse">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组合 74"/>
            <p:cNvGrpSpPr/>
            <p:nvPr/>
          </p:nvGrpSpPr>
          <p:grpSpPr>
            <a:xfrm>
              <a:off x="6076725" y="3241986"/>
              <a:ext cx="1232193" cy="1004428"/>
              <a:chOff x="3456897" y="3211271"/>
              <a:chExt cx="1232193" cy="1004428"/>
            </a:xfrm>
          </p:grpSpPr>
          <p:sp>
            <p:nvSpPr>
              <p:cNvPr id="67" name="Freeform 70"/>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79" name="椭圆 78"/>
              <p:cNvSpPr/>
              <p:nvPr/>
            </p:nvSpPr>
            <p:spPr>
              <a:xfrm>
                <a:off x="3561365" y="3313435"/>
                <a:ext cx="800100" cy="800100"/>
              </a:xfrm>
              <a:prstGeom prst="ellipse">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6" name="组合 75"/>
            <p:cNvGrpSpPr/>
            <p:nvPr/>
          </p:nvGrpSpPr>
          <p:grpSpPr>
            <a:xfrm>
              <a:off x="7396618" y="4810745"/>
              <a:ext cx="1153726" cy="1004400"/>
              <a:chOff x="4776790" y="4780030"/>
              <a:chExt cx="1153726" cy="1004400"/>
            </a:xfrm>
          </p:grpSpPr>
          <p:sp>
            <p:nvSpPr>
              <p:cNvPr id="74" name="Freeform 78"/>
              <p:cNvSpPr>
                <a:spLocks noChangeAspect="1"/>
              </p:cNvSpPr>
              <p:nvPr/>
            </p:nvSpPr>
            <p:spPr bwMode="auto">
              <a:xfrm>
                <a:off x="4776790" y="4780030"/>
                <a:ext cx="1153726" cy="1004400"/>
              </a:xfrm>
              <a:custGeom>
                <a:avLst/>
                <a:gdLst>
                  <a:gd name="T0" fmla="*/ 1133 w 1133"/>
                  <a:gd name="T1" fmla="*/ 151 h 986"/>
                  <a:gd name="T2" fmla="*/ 849 w 1133"/>
                  <a:gd name="T3" fmla="*/ 151 h 986"/>
                  <a:gd name="T4" fmla="*/ 493 w 1133"/>
                  <a:gd name="T5" fmla="*/ 0 h 986"/>
                  <a:gd name="T6" fmla="*/ 0 w 1133"/>
                  <a:gd name="T7" fmla="*/ 493 h 986"/>
                  <a:gd name="T8" fmla="*/ 493 w 1133"/>
                  <a:gd name="T9" fmla="*/ 986 h 986"/>
                  <a:gd name="T10" fmla="*/ 987 w 1133"/>
                  <a:gd name="T11" fmla="*/ 493 h 986"/>
                  <a:gd name="T12" fmla="*/ 937 w 1133"/>
                  <a:gd name="T13" fmla="*/ 277 h 986"/>
                  <a:gd name="T14" fmla="*/ 1133 w 1133"/>
                  <a:gd name="T15" fmla="*/ 151 h 9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3" h="986">
                    <a:moveTo>
                      <a:pt x="1133" y="151"/>
                    </a:moveTo>
                    <a:cubicBezTo>
                      <a:pt x="849" y="151"/>
                      <a:pt x="849" y="151"/>
                      <a:pt x="849" y="151"/>
                    </a:cubicBezTo>
                    <a:cubicBezTo>
                      <a:pt x="759" y="58"/>
                      <a:pt x="633" y="0"/>
                      <a:pt x="493" y="0"/>
                    </a:cubicBezTo>
                    <a:cubicBezTo>
                      <a:pt x="221" y="0"/>
                      <a:pt x="0" y="220"/>
                      <a:pt x="0" y="493"/>
                    </a:cubicBezTo>
                    <a:cubicBezTo>
                      <a:pt x="0" y="765"/>
                      <a:pt x="221" y="986"/>
                      <a:pt x="493" y="986"/>
                    </a:cubicBezTo>
                    <a:cubicBezTo>
                      <a:pt x="766" y="986"/>
                      <a:pt x="987" y="765"/>
                      <a:pt x="987" y="493"/>
                    </a:cubicBezTo>
                    <a:cubicBezTo>
                      <a:pt x="987" y="415"/>
                      <a:pt x="969" y="342"/>
                      <a:pt x="937" y="277"/>
                    </a:cubicBezTo>
                    <a:lnTo>
                      <a:pt x="1133" y="15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88" name="椭圆 87"/>
              <p:cNvSpPr/>
              <p:nvPr/>
            </p:nvSpPr>
            <p:spPr>
              <a:xfrm>
                <a:off x="4878388" y="4875168"/>
                <a:ext cx="800100" cy="800100"/>
              </a:xfrm>
              <a:prstGeom prst="ellipse">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Group 4"/>
            <p:cNvGrpSpPr>
              <a:grpSpLocks noChangeAspect="1"/>
            </p:cNvGrpSpPr>
            <p:nvPr/>
          </p:nvGrpSpPr>
          <p:grpSpPr bwMode="auto">
            <a:xfrm>
              <a:off x="7689228" y="2160526"/>
              <a:ext cx="265257" cy="265257"/>
              <a:chOff x="3634" y="1954"/>
              <a:chExt cx="412" cy="412"/>
            </a:xfrm>
          </p:grpSpPr>
          <p:sp>
            <p:nvSpPr>
              <p:cNvPr id="6" name="AutoShape 3"/>
              <p:cNvSpPr>
                <a:spLocks noChangeAspect="1" noChangeArrowheads="1" noTextEdit="1"/>
              </p:cNvSpPr>
              <p:nvPr/>
            </p:nvSpPr>
            <p:spPr bwMode="auto">
              <a:xfrm>
                <a:off x="3634" y="1954"/>
                <a:ext cx="412"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 name="Freeform 5"/>
              <p:cNvSpPr>
                <a:spLocks noEditPoints="1"/>
              </p:cNvSpPr>
              <p:nvPr/>
            </p:nvSpPr>
            <p:spPr bwMode="auto">
              <a:xfrm>
                <a:off x="3632" y="1952"/>
                <a:ext cx="414" cy="414"/>
              </a:xfrm>
              <a:custGeom>
                <a:avLst/>
                <a:gdLst>
                  <a:gd name="T0" fmla="*/ 86 w 172"/>
                  <a:gd name="T1" fmla="*/ 21 h 172"/>
                  <a:gd name="T2" fmla="*/ 151 w 172"/>
                  <a:gd name="T3" fmla="*/ 86 h 172"/>
                  <a:gd name="T4" fmla="*/ 86 w 172"/>
                  <a:gd name="T5" fmla="*/ 151 h 172"/>
                  <a:gd name="T6" fmla="*/ 21 w 172"/>
                  <a:gd name="T7" fmla="*/ 86 h 172"/>
                  <a:gd name="T8" fmla="*/ 86 w 172"/>
                  <a:gd name="T9" fmla="*/ 21 h 172"/>
                  <a:gd name="T10" fmla="*/ 86 w 172"/>
                  <a:gd name="T11" fmla="*/ 0 h 172"/>
                  <a:gd name="T12" fmla="*/ 0 w 172"/>
                  <a:gd name="T13" fmla="*/ 86 h 172"/>
                  <a:gd name="T14" fmla="*/ 86 w 172"/>
                  <a:gd name="T15" fmla="*/ 172 h 172"/>
                  <a:gd name="T16" fmla="*/ 172 w 172"/>
                  <a:gd name="T17" fmla="*/ 86 h 172"/>
                  <a:gd name="T18" fmla="*/ 86 w 172"/>
                  <a:gd name="T1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72">
                    <a:moveTo>
                      <a:pt x="86" y="21"/>
                    </a:moveTo>
                    <a:cubicBezTo>
                      <a:pt x="122" y="21"/>
                      <a:pt x="151" y="50"/>
                      <a:pt x="151" y="86"/>
                    </a:cubicBezTo>
                    <a:cubicBezTo>
                      <a:pt x="151" y="122"/>
                      <a:pt x="122" y="151"/>
                      <a:pt x="86" y="151"/>
                    </a:cubicBezTo>
                    <a:cubicBezTo>
                      <a:pt x="50" y="151"/>
                      <a:pt x="21" y="122"/>
                      <a:pt x="21" y="86"/>
                    </a:cubicBezTo>
                    <a:cubicBezTo>
                      <a:pt x="21" y="50"/>
                      <a:pt x="50" y="21"/>
                      <a:pt x="86" y="21"/>
                    </a:cubicBezTo>
                    <a:moveTo>
                      <a:pt x="86" y="0"/>
                    </a:moveTo>
                    <a:cubicBezTo>
                      <a:pt x="38" y="0"/>
                      <a:pt x="0" y="38"/>
                      <a:pt x="0" y="86"/>
                    </a:cubicBezTo>
                    <a:cubicBezTo>
                      <a:pt x="0" y="134"/>
                      <a:pt x="38" y="172"/>
                      <a:pt x="86" y="172"/>
                    </a:cubicBezTo>
                    <a:cubicBezTo>
                      <a:pt x="134" y="172"/>
                      <a:pt x="172" y="134"/>
                      <a:pt x="172" y="86"/>
                    </a:cubicBezTo>
                    <a:cubicBezTo>
                      <a:pt x="172" y="38"/>
                      <a:pt x="134" y="0"/>
                      <a:pt x="86" y="0"/>
                    </a:cubicBezTo>
                  </a:path>
                </a:pathLst>
              </a:cu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sp>
            <p:nvSpPr>
              <p:cNvPr id="9" name="Freeform 6"/>
              <p:cNvSpPr/>
              <p:nvPr/>
            </p:nvSpPr>
            <p:spPr bwMode="auto">
              <a:xfrm>
                <a:off x="3812" y="2029"/>
                <a:ext cx="106" cy="207"/>
              </a:xfrm>
              <a:custGeom>
                <a:avLst/>
                <a:gdLst>
                  <a:gd name="T0" fmla="*/ 33 w 44"/>
                  <a:gd name="T1" fmla="*/ 86 h 86"/>
                  <a:gd name="T2" fmla="*/ 25 w 44"/>
                  <a:gd name="T3" fmla="*/ 83 h 86"/>
                  <a:gd name="T4" fmla="*/ 3 w 44"/>
                  <a:gd name="T5" fmla="*/ 62 h 86"/>
                  <a:gd name="T6" fmla="*/ 0 w 44"/>
                  <a:gd name="T7" fmla="*/ 54 h 86"/>
                  <a:gd name="T8" fmla="*/ 0 w 44"/>
                  <a:gd name="T9" fmla="*/ 54 h 86"/>
                  <a:gd name="T10" fmla="*/ 0 w 44"/>
                  <a:gd name="T11" fmla="*/ 54 h 86"/>
                  <a:gd name="T12" fmla="*/ 0 w 44"/>
                  <a:gd name="T13" fmla="*/ 11 h 86"/>
                  <a:gd name="T14" fmla="*/ 11 w 44"/>
                  <a:gd name="T15" fmla="*/ 0 h 86"/>
                  <a:gd name="T16" fmla="*/ 22 w 44"/>
                  <a:gd name="T17" fmla="*/ 11 h 86"/>
                  <a:gd name="T18" fmla="*/ 22 w 44"/>
                  <a:gd name="T19" fmla="*/ 50 h 86"/>
                  <a:gd name="T20" fmla="*/ 40 w 44"/>
                  <a:gd name="T21" fmla="*/ 68 h 86"/>
                  <a:gd name="T22" fmla="*/ 40 w 44"/>
                  <a:gd name="T23" fmla="*/ 83 h 86"/>
                  <a:gd name="T24" fmla="*/ 33 w 44"/>
                  <a:gd name="T2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6">
                    <a:moveTo>
                      <a:pt x="33" y="86"/>
                    </a:moveTo>
                    <a:cubicBezTo>
                      <a:pt x="30" y="86"/>
                      <a:pt x="27" y="85"/>
                      <a:pt x="25" y="83"/>
                    </a:cubicBezTo>
                    <a:cubicBezTo>
                      <a:pt x="3" y="62"/>
                      <a:pt x="3" y="62"/>
                      <a:pt x="3" y="62"/>
                    </a:cubicBezTo>
                    <a:cubicBezTo>
                      <a:pt x="1" y="60"/>
                      <a:pt x="0" y="57"/>
                      <a:pt x="0" y="54"/>
                    </a:cubicBezTo>
                    <a:cubicBezTo>
                      <a:pt x="0" y="54"/>
                      <a:pt x="0" y="54"/>
                      <a:pt x="0" y="54"/>
                    </a:cubicBezTo>
                    <a:cubicBezTo>
                      <a:pt x="0" y="54"/>
                      <a:pt x="0" y="54"/>
                      <a:pt x="0" y="54"/>
                    </a:cubicBezTo>
                    <a:cubicBezTo>
                      <a:pt x="0" y="11"/>
                      <a:pt x="0" y="11"/>
                      <a:pt x="0" y="11"/>
                    </a:cubicBezTo>
                    <a:cubicBezTo>
                      <a:pt x="0" y="5"/>
                      <a:pt x="5" y="0"/>
                      <a:pt x="11" y="0"/>
                    </a:cubicBezTo>
                    <a:cubicBezTo>
                      <a:pt x="17" y="0"/>
                      <a:pt x="22" y="5"/>
                      <a:pt x="22" y="11"/>
                    </a:cubicBezTo>
                    <a:cubicBezTo>
                      <a:pt x="22" y="50"/>
                      <a:pt x="22" y="50"/>
                      <a:pt x="22" y="50"/>
                    </a:cubicBezTo>
                    <a:cubicBezTo>
                      <a:pt x="40" y="68"/>
                      <a:pt x="40" y="68"/>
                      <a:pt x="40" y="68"/>
                    </a:cubicBezTo>
                    <a:cubicBezTo>
                      <a:pt x="44" y="72"/>
                      <a:pt x="44" y="79"/>
                      <a:pt x="40" y="83"/>
                    </a:cubicBezTo>
                    <a:cubicBezTo>
                      <a:pt x="38" y="85"/>
                      <a:pt x="35" y="86"/>
                      <a:pt x="33" y="8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 name="Group 9"/>
            <p:cNvGrpSpPr>
              <a:grpSpLocks noChangeAspect="1"/>
            </p:cNvGrpSpPr>
            <p:nvPr/>
          </p:nvGrpSpPr>
          <p:grpSpPr bwMode="auto">
            <a:xfrm>
              <a:off x="6441966" y="3766378"/>
              <a:ext cx="239310" cy="324434"/>
              <a:chOff x="3691" y="1958"/>
              <a:chExt cx="298" cy="404"/>
            </a:xfrm>
          </p:grpSpPr>
          <p:sp>
            <p:nvSpPr>
              <p:cNvPr id="13" name="AutoShape 8"/>
              <p:cNvSpPr>
                <a:spLocks noChangeAspect="1" noChangeArrowheads="1" noTextEdit="1"/>
              </p:cNvSpPr>
              <p:nvPr/>
            </p:nvSpPr>
            <p:spPr bwMode="auto">
              <a:xfrm>
                <a:off x="3691" y="1958"/>
                <a:ext cx="29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 name="Freeform 10"/>
              <p:cNvSpPr>
                <a:spLocks noEditPoints="1"/>
              </p:cNvSpPr>
              <p:nvPr/>
            </p:nvSpPr>
            <p:spPr bwMode="auto">
              <a:xfrm>
                <a:off x="3749" y="2011"/>
                <a:ext cx="114" cy="113"/>
              </a:xfrm>
              <a:custGeom>
                <a:avLst/>
                <a:gdLst>
                  <a:gd name="T0" fmla="*/ 24 w 47"/>
                  <a:gd name="T1" fmla="*/ 0 h 47"/>
                  <a:gd name="T2" fmla="*/ 0 w 47"/>
                  <a:gd name="T3" fmla="*/ 24 h 47"/>
                  <a:gd name="T4" fmla="*/ 24 w 47"/>
                  <a:gd name="T5" fmla="*/ 47 h 47"/>
                  <a:gd name="T6" fmla="*/ 47 w 47"/>
                  <a:gd name="T7" fmla="*/ 24 h 47"/>
                  <a:gd name="T8" fmla="*/ 24 w 47"/>
                  <a:gd name="T9" fmla="*/ 0 h 47"/>
                  <a:gd name="T10" fmla="*/ 24 w 47"/>
                  <a:gd name="T11" fmla="*/ 43 h 47"/>
                  <a:gd name="T12" fmla="*/ 5 w 47"/>
                  <a:gd name="T13" fmla="*/ 24 h 47"/>
                  <a:gd name="T14" fmla="*/ 24 w 47"/>
                  <a:gd name="T15" fmla="*/ 5 h 47"/>
                  <a:gd name="T16" fmla="*/ 43 w 47"/>
                  <a:gd name="T17" fmla="*/ 24 h 47"/>
                  <a:gd name="T18" fmla="*/ 24 w 47"/>
                  <a:gd name="T19"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4" y="0"/>
                    </a:moveTo>
                    <a:cubicBezTo>
                      <a:pt x="11" y="0"/>
                      <a:pt x="0" y="11"/>
                      <a:pt x="0" y="24"/>
                    </a:cubicBezTo>
                    <a:cubicBezTo>
                      <a:pt x="0" y="37"/>
                      <a:pt x="11" y="47"/>
                      <a:pt x="24" y="47"/>
                    </a:cubicBezTo>
                    <a:cubicBezTo>
                      <a:pt x="37" y="47"/>
                      <a:pt x="47" y="37"/>
                      <a:pt x="47" y="24"/>
                    </a:cubicBezTo>
                    <a:cubicBezTo>
                      <a:pt x="47" y="11"/>
                      <a:pt x="37" y="0"/>
                      <a:pt x="24" y="0"/>
                    </a:cubicBezTo>
                    <a:close/>
                    <a:moveTo>
                      <a:pt x="24" y="43"/>
                    </a:moveTo>
                    <a:cubicBezTo>
                      <a:pt x="13" y="43"/>
                      <a:pt x="5" y="34"/>
                      <a:pt x="5" y="24"/>
                    </a:cubicBezTo>
                    <a:cubicBezTo>
                      <a:pt x="5" y="13"/>
                      <a:pt x="13" y="5"/>
                      <a:pt x="24" y="5"/>
                    </a:cubicBezTo>
                    <a:cubicBezTo>
                      <a:pt x="34" y="5"/>
                      <a:pt x="43" y="13"/>
                      <a:pt x="43" y="24"/>
                    </a:cubicBezTo>
                    <a:cubicBezTo>
                      <a:pt x="43" y="34"/>
                      <a:pt x="34" y="43"/>
                      <a:pt x="24" y="4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1"/>
              <p:cNvSpPr>
                <a:spLocks noEditPoints="1"/>
              </p:cNvSpPr>
              <p:nvPr/>
            </p:nvSpPr>
            <p:spPr bwMode="auto">
              <a:xfrm>
                <a:off x="3693" y="1956"/>
                <a:ext cx="228" cy="226"/>
              </a:xfrm>
              <a:custGeom>
                <a:avLst/>
                <a:gdLst>
                  <a:gd name="T0" fmla="*/ 47 w 94"/>
                  <a:gd name="T1" fmla="*/ 0 h 94"/>
                  <a:gd name="T2" fmla="*/ 0 w 94"/>
                  <a:gd name="T3" fmla="*/ 47 h 94"/>
                  <a:gd name="T4" fmla="*/ 47 w 94"/>
                  <a:gd name="T5" fmla="*/ 94 h 94"/>
                  <a:gd name="T6" fmla="*/ 94 w 94"/>
                  <a:gd name="T7" fmla="*/ 47 h 94"/>
                  <a:gd name="T8" fmla="*/ 47 w 94"/>
                  <a:gd name="T9" fmla="*/ 0 h 94"/>
                  <a:gd name="T10" fmla="*/ 47 w 94"/>
                  <a:gd name="T11" fmla="*/ 89 h 94"/>
                  <a:gd name="T12" fmla="*/ 5 w 94"/>
                  <a:gd name="T13" fmla="*/ 47 h 94"/>
                  <a:gd name="T14" fmla="*/ 47 w 94"/>
                  <a:gd name="T15" fmla="*/ 4 h 94"/>
                  <a:gd name="T16" fmla="*/ 89 w 94"/>
                  <a:gd name="T17" fmla="*/ 47 h 94"/>
                  <a:gd name="T18" fmla="*/ 47 w 94"/>
                  <a:gd name="T19" fmla="*/ 8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94">
                    <a:moveTo>
                      <a:pt x="47" y="0"/>
                    </a:moveTo>
                    <a:cubicBezTo>
                      <a:pt x="21" y="0"/>
                      <a:pt x="0" y="21"/>
                      <a:pt x="0" y="47"/>
                    </a:cubicBezTo>
                    <a:cubicBezTo>
                      <a:pt x="0" y="73"/>
                      <a:pt x="21" y="94"/>
                      <a:pt x="47" y="94"/>
                    </a:cubicBezTo>
                    <a:cubicBezTo>
                      <a:pt x="73" y="94"/>
                      <a:pt x="94" y="73"/>
                      <a:pt x="94" y="47"/>
                    </a:cubicBezTo>
                    <a:cubicBezTo>
                      <a:pt x="94" y="21"/>
                      <a:pt x="73" y="0"/>
                      <a:pt x="47" y="0"/>
                    </a:cubicBezTo>
                    <a:close/>
                    <a:moveTo>
                      <a:pt x="47" y="89"/>
                    </a:moveTo>
                    <a:cubicBezTo>
                      <a:pt x="24" y="89"/>
                      <a:pt x="5" y="70"/>
                      <a:pt x="5" y="47"/>
                    </a:cubicBezTo>
                    <a:cubicBezTo>
                      <a:pt x="5" y="23"/>
                      <a:pt x="24" y="4"/>
                      <a:pt x="47" y="4"/>
                    </a:cubicBezTo>
                    <a:cubicBezTo>
                      <a:pt x="70" y="4"/>
                      <a:pt x="89" y="23"/>
                      <a:pt x="89" y="47"/>
                    </a:cubicBezTo>
                    <a:cubicBezTo>
                      <a:pt x="89" y="70"/>
                      <a:pt x="70" y="89"/>
                      <a:pt x="47" y="8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2"/>
              <p:cNvSpPr/>
              <p:nvPr/>
            </p:nvSpPr>
            <p:spPr bwMode="auto">
              <a:xfrm>
                <a:off x="3785" y="2054"/>
                <a:ext cx="204" cy="306"/>
              </a:xfrm>
              <a:custGeom>
                <a:avLst/>
                <a:gdLst>
                  <a:gd name="T0" fmla="*/ 70 w 84"/>
                  <a:gd name="T1" fmla="*/ 127 h 127"/>
                  <a:gd name="T2" fmla="*/ 84 w 84"/>
                  <a:gd name="T3" fmla="*/ 108 h 127"/>
                  <a:gd name="T4" fmla="*/ 84 w 84"/>
                  <a:gd name="T5" fmla="*/ 87 h 127"/>
                  <a:gd name="T6" fmla="*/ 84 w 84"/>
                  <a:gd name="T7" fmla="*/ 86 h 127"/>
                  <a:gd name="T8" fmla="*/ 84 w 84"/>
                  <a:gd name="T9" fmla="*/ 49 h 127"/>
                  <a:gd name="T10" fmla="*/ 75 w 84"/>
                  <a:gd name="T11" fmla="*/ 40 h 127"/>
                  <a:gd name="T12" fmla="*/ 66 w 84"/>
                  <a:gd name="T13" fmla="*/ 49 h 127"/>
                  <a:gd name="T14" fmla="*/ 66 w 84"/>
                  <a:gd name="T15" fmla="*/ 68 h 127"/>
                  <a:gd name="T16" fmla="*/ 62 w 84"/>
                  <a:gd name="T17" fmla="*/ 68 h 127"/>
                  <a:gd name="T18" fmla="*/ 62 w 84"/>
                  <a:gd name="T19" fmla="*/ 49 h 127"/>
                  <a:gd name="T20" fmla="*/ 53 w 84"/>
                  <a:gd name="T21" fmla="*/ 40 h 127"/>
                  <a:gd name="T22" fmla="*/ 44 w 84"/>
                  <a:gd name="T23" fmla="*/ 49 h 127"/>
                  <a:gd name="T24" fmla="*/ 44 w 84"/>
                  <a:gd name="T25" fmla="*/ 68 h 127"/>
                  <a:gd name="T26" fmla="*/ 40 w 84"/>
                  <a:gd name="T27" fmla="*/ 68 h 127"/>
                  <a:gd name="T28" fmla="*/ 40 w 84"/>
                  <a:gd name="T29" fmla="*/ 49 h 127"/>
                  <a:gd name="T30" fmla="*/ 31 w 84"/>
                  <a:gd name="T31" fmla="*/ 40 h 127"/>
                  <a:gd name="T32" fmla="*/ 22 w 84"/>
                  <a:gd name="T33" fmla="*/ 49 h 127"/>
                  <a:gd name="T34" fmla="*/ 22 w 84"/>
                  <a:gd name="T35" fmla="*/ 68 h 127"/>
                  <a:gd name="T36" fmla="*/ 18 w 84"/>
                  <a:gd name="T37" fmla="*/ 68 h 127"/>
                  <a:gd name="T38" fmla="*/ 18 w 84"/>
                  <a:gd name="T39" fmla="*/ 9 h 127"/>
                  <a:gd name="T40" fmla="*/ 9 w 84"/>
                  <a:gd name="T41" fmla="*/ 0 h 127"/>
                  <a:gd name="T42" fmla="*/ 0 w 84"/>
                  <a:gd name="T43" fmla="*/ 9 h 127"/>
                  <a:gd name="T44" fmla="*/ 0 w 84"/>
                  <a:gd name="T45" fmla="*/ 87 h 127"/>
                  <a:gd name="T46" fmla="*/ 0 w 84"/>
                  <a:gd name="T47" fmla="*/ 88 h 127"/>
                  <a:gd name="T48" fmla="*/ 0 w 84"/>
                  <a:gd name="T49" fmla="*/ 108 h 127"/>
                  <a:gd name="T50" fmla="*/ 14 w 84"/>
                  <a:gd name="T51"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 h="127">
                    <a:moveTo>
                      <a:pt x="70" y="127"/>
                    </a:moveTo>
                    <a:cubicBezTo>
                      <a:pt x="78" y="127"/>
                      <a:pt x="84" y="119"/>
                      <a:pt x="84" y="108"/>
                    </a:cubicBezTo>
                    <a:cubicBezTo>
                      <a:pt x="84" y="87"/>
                      <a:pt x="84" y="87"/>
                      <a:pt x="84" y="87"/>
                    </a:cubicBezTo>
                    <a:cubicBezTo>
                      <a:pt x="84" y="86"/>
                      <a:pt x="84" y="86"/>
                      <a:pt x="84" y="86"/>
                    </a:cubicBezTo>
                    <a:cubicBezTo>
                      <a:pt x="84" y="49"/>
                      <a:pt x="84" y="49"/>
                      <a:pt x="84" y="49"/>
                    </a:cubicBezTo>
                    <a:cubicBezTo>
                      <a:pt x="84" y="44"/>
                      <a:pt x="80" y="40"/>
                      <a:pt x="75" y="40"/>
                    </a:cubicBezTo>
                    <a:cubicBezTo>
                      <a:pt x="70" y="40"/>
                      <a:pt x="66" y="44"/>
                      <a:pt x="66" y="49"/>
                    </a:cubicBezTo>
                    <a:cubicBezTo>
                      <a:pt x="66" y="68"/>
                      <a:pt x="66" y="68"/>
                      <a:pt x="66" y="68"/>
                    </a:cubicBezTo>
                    <a:cubicBezTo>
                      <a:pt x="62" y="68"/>
                      <a:pt x="62" y="68"/>
                      <a:pt x="62" y="68"/>
                    </a:cubicBezTo>
                    <a:cubicBezTo>
                      <a:pt x="62" y="49"/>
                      <a:pt x="62" y="49"/>
                      <a:pt x="62" y="49"/>
                    </a:cubicBezTo>
                    <a:cubicBezTo>
                      <a:pt x="62" y="44"/>
                      <a:pt x="58" y="40"/>
                      <a:pt x="53" y="40"/>
                    </a:cubicBezTo>
                    <a:cubicBezTo>
                      <a:pt x="48" y="40"/>
                      <a:pt x="44" y="44"/>
                      <a:pt x="44" y="49"/>
                    </a:cubicBezTo>
                    <a:cubicBezTo>
                      <a:pt x="44" y="68"/>
                      <a:pt x="44" y="68"/>
                      <a:pt x="44" y="68"/>
                    </a:cubicBezTo>
                    <a:cubicBezTo>
                      <a:pt x="40" y="68"/>
                      <a:pt x="40" y="68"/>
                      <a:pt x="40" y="68"/>
                    </a:cubicBezTo>
                    <a:cubicBezTo>
                      <a:pt x="40" y="49"/>
                      <a:pt x="40" y="49"/>
                      <a:pt x="40" y="49"/>
                    </a:cubicBezTo>
                    <a:cubicBezTo>
                      <a:pt x="40" y="44"/>
                      <a:pt x="36" y="40"/>
                      <a:pt x="31" y="40"/>
                    </a:cubicBezTo>
                    <a:cubicBezTo>
                      <a:pt x="26" y="40"/>
                      <a:pt x="22" y="44"/>
                      <a:pt x="22" y="49"/>
                    </a:cubicBezTo>
                    <a:cubicBezTo>
                      <a:pt x="22" y="68"/>
                      <a:pt x="22" y="68"/>
                      <a:pt x="22" y="68"/>
                    </a:cubicBezTo>
                    <a:cubicBezTo>
                      <a:pt x="18" y="68"/>
                      <a:pt x="18" y="68"/>
                      <a:pt x="18" y="68"/>
                    </a:cubicBezTo>
                    <a:cubicBezTo>
                      <a:pt x="18" y="9"/>
                      <a:pt x="18" y="9"/>
                      <a:pt x="18" y="9"/>
                    </a:cubicBezTo>
                    <a:cubicBezTo>
                      <a:pt x="18" y="4"/>
                      <a:pt x="14" y="0"/>
                      <a:pt x="9" y="0"/>
                    </a:cubicBezTo>
                    <a:cubicBezTo>
                      <a:pt x="4" y="0"/>
                      <a:pt x="0" y="4"/>
                      <a:pt x="0" y="9"/>
                    </a:cubicBezTo>
                    <a:cubicBezTo>
                      <a:pt x="0" y="87"/>
                      <a:pt x="0" y="87"/>
                      <a:pt x="0" y="87"/>
                    </a:cubicBezTo>
                    <a:cubicBezTo>
                      <a:pt x="0" y="87"/>
                      <a:pt x="0" y="87"/>
                      <a:pt x="0" y="88"/>
                    </a:cubicBezTo>
                    <a:cubicBezTo>
                      <a:pt x="0" y="108"/>
                      <a:pt x="0" y="108"/>
                      <a:pt x="0" y="108"/>
                    </a:cubicBezTo>
                    <a:cubicBezTo>
                      <a:pt x="0" y="119"/>
                      <a:pt x="6" y="127"/>
                      <a:pt x="14" y="12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 name="Group 15"/>
            <p:cNvGrpSpPr>
              <a:grpSpLocks noChangeAspect="1"/>
            </p:cNvGrpSpPr>
            <p:nvPr/>
          </p:nvGrpSpPr>
          <p:grpSpPr bwMode="auto">
            <a:xfrm>
              <a:off x="7766690" y="5304482"/>
              <a:ext cx="255702" cy="299041"/>
              <a:chOff x="5220" y="1367"/>
              <a:chExt cx="649" cy="759"/>
            </a:xfrm>
          </p:grpSpPr>
          <p:sp>
            <p:nvSpPr>
              <p:cNvPr id="19" name="AutoShape 14"/>
              <p:cNvSpPr>
                <a:spLocks noChangeAspect="1" noChangeArrowheads="1" noTextEdit="1"/>
              </p:cNvSpPr>
              <p:nvPr/>
            </p:nvSpPr>
            <p:spPr bwMode="auto">
              <a:xfrm>
                <a:off x="5220" y="1367"/>
                <a:ext cx="649" cy="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 name="Freeform 16"/>
              <p:cNvSpPr>
                <a:spLocks noEditPoints="1"/>
              </p:cNvSpPr>
              <p:nvPr/>
            </p:nvSpPr>
            <p:spPr bwMode="auto">
              <a:xfrm>
                <a:off x="5224" y="1362"/>
                <a:ext cx="650" cy="769"/>
              </a:xfrm>
              <a:custGeom>
                <a:avLst/>
                <a:gdLst>
                  <a:gd name="T0" fmla="*/ 78 w 138"/>
                  <a:gd name="T1" fmla="*/ 53 h 164"/>
                  <a:gd name="T2" fmla="*/ 116 w 138"/>
                  <a:gd name="T3" fmla="*/ 6 h 164"/>
                  <a:gd name="T4" fmla="*/ 109 w 138"/>
                  <a:gd name="T5" fmla="*/ 0 h 164"/>
                  <a:gd name="T6" fmla="*/ 67 w 138"/>
                  <a:gd name="T7" fmla="*/ 53 h 164"/>
                  <a:gd name="T8" fmla="*/ 66 w 138"/>
                  <a:gd name="T9" fmla="*/ 53 h 164"/>
                  <a:gd name="T10" fmla="*/ 36 w 138"/>
                  <a:gd name="T11" fmla="*/ 29 h 164"/>
                  <a:gd name="T12" fmla="*/ 31 w 138"/>
                  <a:gd name="T13" fmla="*/ 35 h 164"/>
                  <a:gd name="T14" fmla="*/ 54 w 138"/>
                  <a:gd name="T15" fmla="*/ 53 h 164"/>
                  <a:gd name="T16" fmla="*/ 0 w 138"/>
                  <a:gd name="T17" fmla="*/ 53 h 164"/>
                  <a:gd name="T18" fmla="*/ 0 w 138"/>
                  <a:gd name="T19" fmla="*/ 164 h 164"/>
                  <a:gd name="T20" fmla="*/ 138 w 138"/>
                  <a:gd name="T21" fmla="*/ 164 h 164"/>
                  <a:gd name="T22" fmla="*/ 138 w 138"/>
                  <a:gd name="T23" fmla="*/ 53 h 164"/>
                  <a:gd name="T24" fmla="*/ 78 w 138"/>
                  <a:gd name="T25" fmla="*/ 53 h 164"/>
                  <a:gd name="T26" fmla="*/ 92 w 138"/>
                  <a:gd name="T27" fmla="*/ 153 h 164"/>
                  <a:gd name="T28" fmla="*/ 84 w 138"/>
                  <a:gd name="T29" fmla="*/ 145 h 164"/>
                  <a:gd name="T30" fmla="*/ 92 w 138"/>
                  <a:gd name="T31" fmla="*/ 137 h 164"/>
                  <a:gd name="T32" fmla="*/ 100 w 138"/>
                  <a:gd name="T33" fmla="*/ 145 h 164"/>
                  <a:gd name="T34" fmla="*/ 92 w 138"/>
                  <a:gd name="T35" fmla="*/ 153 h 164"/>
                  <a:gd name="T36" fmla="*/ 113 w 138"/>
                  <a:gd name="T37" fmla="*/ 153 h 164"/>
                  <a:gd name="T38" fmla="*/ 104 w 138"/>
                  <a:gd name="T39" fmla="*/ 145 h 164"/>
                  <a:gd name="T40" fmla="*/ 113 w 138"/>
                  <a:gd name="T41" fmla="*/ 137 h 164"/>
                  <a:gd name="T42" fmla="*/ 121 w 138"/>
                  <a:gd name="T43" fmla="*/ 145 h 164"/>
                  <a:gd name="T44" fmla="*/ 113 w 138"/>
                  <a:gd name="T45" fmla="*/ 153 h 164"/>
                  <a:gd name="T46" fmla="*/ 125 w 138"/>
                  <a:gd name="T47" fmla="*/ 129 h 164"/>
                  <a:gd name="T48" fmla="*/ 13 w 138"/>
                  <a:gd name="T49" fmla="*/ 129 h 164"/>
                  <a:gd name="T50" fmla="*/ 13 w 138"/>
                  <a:gd name="T51" fmla="*/ 65 h 164"/>
                  <a:gd name="T52" fmla="*/ 125 w 138"/>
                  <a:gd name="T53" fmla="*/ 65 h 164"/>
                  <a:gd name="T54" fmla="*/ 125 w 138"/>
                  <a:gd name="T55" fmla="*/ 12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8" h="164">
                    <a:moveTo>
                      <a:pt x="78" y="53"/>
                    </a:moveTo>
                    <a:cubicBezTo>
                      <a:pt x="116" y="6"/>
                      <a:pt x="116" y="6"/>
                      <a:pt x="116" y="6"/>
                    </a:cubicBezTo>
                    <a:cubicBezTo>
                      <a:pt x="109" y="0"/>
                      <a:pt x="109" y="0"/>
                      <a:pt x="109" y="0"/>
                    </a:cubicBezTo>
                    <a:cubicBezTo>
                      <a:pt x="67" y="53"/>
                      <a:pt x="67" y="53"/>
                      <a:pt x="67" y="53"/>
                    </a:cubicBezTo>
                    <a:cubicBezTo>
                      <a:pt x="66" y="53"/>
                      <a:pt x="66" y="53"/>
                      <a:pt x="66" y="53"/>
                    </a:cubicBezTo>
                    <a:cubicBezTo>
                      <a:pt x="36" y="29"/>
                      <a:pt x="36" y="29"/>
                      <a:pt x="36" y="29"/>
                    </a:cubicBezTo>
                    <a:cubicBezTo>
                      <a:pt x="31" y="35"/>
                      <a:pt x="31" y="35"/>
                      <a:pt x="31" y="35"/>
                    </a:cubicBezTo>
                    <a:cubicBezTo>
                      <a:pt x="54" y="53"/>
                      <a:pt x="54" y="53"/>
                      <a:pt x="54" y="53"/>
                    </a:cubicBezTo>
                    <a:cubicBezTo>
                      <a:pt x="0" y="53"/>
                      <a:pt x="0" y="53"/>
                      <a:pt x="0" y="53"/>
                    </a:cubicBezTo>
                    <a:cubicBezTo>
                      <a:pt x="0" y="164"/>
                      <a:pt x="0" y="164"/>
                      <a:pt x="0" y="164"/>
                    </a:cubicBezTo>
                    <a:cubicBezTo>
                      <a:pt x="138" y="164"/>
                      <a:pt x="138" y="164"/>
                      <a:pt x="138" y="164"/>
                    </a:cubicBezTo>
                    <a:cubicBezTo>
                      <a:pt x="138" y="53"/>
                      <a:pt x="138" y="53"/>
                      <a:pt x="138" y="53"/>
                    </a:cubicBezTo>
                    <a:lnTo>
                      <a:pt x="78" y="53"/>
                    </a:lnTo>
                    <a:close/>
                    <a:moveTo>
                      <a:pt x="92" y="153"/>
                    </a:moveTo>
                    <a:cubicBezTo>
                      <a:pt x="88" y="153"/>
                      <a:pt x="84" y="150"/>
                      <a:pt x="84" y="145"/>
                    </a:cubicBezTo>
                    <a:cubicBezTo>
                      <a:pt x="84" y="141"/>
                      <a:pt x="88" y="137"/>
                      <a:pt x="92" y="137"/>
                    </a:cubicBezTo>
                    <a:cubicBezTo>
                      <a:pt x="96" y="137"/>
                      <a:pt x="100" y="141"/>
                      <a:pt x="100" y="145"/>
                    </a:cubicBezTo>
                    <a:cubicBezTo>
                      <a:pt x="100" y="150"/>
                      <a:pt x="96" y="153"/>
                      <a:pt x="92" y="153"/>
                    </a:cubicBezTo>
                    <a:close/>
                    <a:moveTo>
                      <a:pt x="113" y="153"/>
                    </a:moveTo>
                    <a:cubicBezTo>
                      <a:pt x="108" y="153"/>
                      <a:pt x="104" y="150"/>
                      <a:pt x="104" y="145"/>
                    </a:cubicBezTo>
                    <a:cubicBezTo>
                      <a:pt x="104" y="141"/>
                      <a:pt x="108" y="137"/>
                      <a:pt x="113" y="137"/>
                    </a:cubicBezTo>
                    <a:cubicBezTo>
                      <a:pt x="117" y="137"/>
                      <a:pt x="121" y="141"/>
                      <a:pt x="121" y="145"/>
                    </a:cubicBezTo>
                    <a:cubicBezTo>
                      <a:pt x="121" y="150"/>
                      <a:pt x="117" y="153"/>
                      <a:pt x="113" y="153"/>
                    </a:cubicBezTo>
                    <a:close/>
                    <a:moveTo>
                      <a:pt x="125" y="129"/>
                    </a:moveTo>
                    <a:cubicBezTo>
                      <a:pt x="13" y="129"/>
                      <a:pt x="13" y="129"/>
                      <a:pt x="13" y="129"/>
                    </a:cubicBezTo>
                    <a:cubicBezTo>
                      <a:pt x="13" y="65"/>
                      <a:pt x="13" y="65"/>
                      <a:pt x="13" y="65"/>
                    </a:cubicBezTo>
                    <a:cubicBezTo>
                      <a:pt x="125" y="65"/>
                      <a:pt x="125" y="65"/>
                      <a:pt x="125" y="65"/>
                    </a:cubicBezTo>
                    <a:lnTo>
                      <a:pt x="125" y="12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28" name="文本框 27"/>
          <p:cNvSpPr txBox="1"/>
          <p:nvPr/>
        </p:nvSpPr>
        <p:spPr>
          <a:xfrm>
            <a:off x="2391649" y="1684256"/>
            <a:ext cx="759529" cy="523220"/>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手机</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用户</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933761" y="3594091"/>
            <a:ext cx="759529" cy="523220"/>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游戏</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用户</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2486263" y="5395723"/>
            <a:ext cx="759529" cy="523220"/>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电视</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观众</a:t>
            </a:r>
            <a:endParaRPr lang="en-US" altLang="zh-CN" sz="1400" dirty="0">
              <a:solidFill>
                <a:schemeClr val="bg1"/>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5753312" y="3310057"/>
            <a:ext cx="1472082" cy="1291771"/>
            <a:chOff x="5753312" y="2999957"/>
            <a:chExt cx="1472082" cy="1291771"/>
          </a:xfrm>
        </p:grpSpPr>
        <p:grpSp>
          <p:nvGrpSpPr>
            <p:cNvPr id="21" name="组合 20"/>
            <p:cNvGrpSpPr/>
            <p:nvPr/>
          </p:nvGrpSpPr>
          <p:grpSpPr>
            <a:xfrm>
              <a:off x="5753312" y="2999957"/>
              <a:ext cx="1472082" cy="1291771"/>
              <a:chOff x="6031804" y="3124235"/>
              <a:chExt cx="1472082" cy="1291771"/>
            </a:xfrm>
          </p:grpSpPr>
          <p:sp>
            <p:nvSpPr>
              <p:cNvPr id="10" name="椭圆 9"/>
              <p:cNvSpPr/>
              <p:nvPr/>
            </p:nvSpPr>
            <p:spPr>
              <a:xfrm>
                <a:off x="6212115" y="3124235"/>
                <a:ext cx="1291771" cy="12917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16200000">
                <a:off x="6201564" y="3113685"/>
                <a:ext cx="973354" cy="1312873"/>
              </a:xfrm>
              <a:custGeom>
                <a:avLst/>
                <a:gdLst>
                  <a:gd name="connsiteX0" fmla="*/ 973354 w 973354"/>
                  <a:gd name="connsiteY0" fmla="*/ 826196 h 1312873"/>
                  <a:gd name="connsiteX1" fmla="*/ 486677 w 973354"/>
                  <a:gd name="connsiteY1" fmla="*/ 1312873 h 1312873"/>
                  <a:gd name="connsiteX2" fmla="*/ 0 w 973354"/>
                  <a:gd name="connsiteY2" fmla="*/ 826196 h 1312873"/>
                  <a:gd name="connsiteX3" fmla="*/ 297240 w 973354"/>
                  <a:gd name="connsiteY3" fmla="*/ 377765 h 1312873"/>
                  <a:gd name="connsiteX4" fmla="*/ 349513 w 973354"/>
                  <a:gd name="connsiteY4" fmla="*/ 361539 h 1312873"/>
                  <a:gd name="connsiteX5" fmla="*/ 464302 w 973354"/>
                  <a:gd name="connsiteY5" fmla="*/ 0 h 1312873"/>
                  <a:gd name="connsiteX6" fmla="*/ 574924 w 973354"/>
                  <a:gd name="connsiteY6" fmla="*/ 348415 h 1312873"/>
                  <a:gd name="connsiteX7" fmla="*/ 584759 w 973354"/>
                  <a:gd name="connsiteY7" fmla="*/ 349407 h 1312873"/>
                  <a:gd name="connsiteX8" fmla="*/ 973354 w 973354"/>
                  <a:gd name="connsiteY8" fmla="*/ 826196 h 13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3354" h="1312873">
                    <a:moveTo>
                      <a:pt x="973354" y="826196"/>
                    </a:moveTo>
                    <a:cubicBezTo>
                      <a:pt x="973354" y="1094980"/>
                      <a:pt x="755461" y="1312873"/>
                      <a:pt x="486677" y="1312873"/>
                    </a:cubicBezTo>
                    <a:cubicBezTo>
                      <a:pt x="217893" y="1312873"/>
                      <a:pt x="0" y="1094980"/>
                      <a:pt x="0" y="826196"/>
                    </a:cubicBezTo>
                    <a:cubicBezTo>
                      <a:pt x="0" y="624608"/>
                      <a:pt x="122565" y="451646"/>
                      <a:pt x="297240" y="377765"/>
                    </a:cubicBezTo>
                    <a:lnTo>
                      <a:pt x="349513" y="361539"/>
                    </a:lnTo>
                    <a:lnTo>
                      <a:pt x="464302" y="0"/>
                    </a:lnTo>
                    <a:lnTo>
                      <a:pt x="574924" y="348415"/>
                    </a:lnTo>
                    <a:lnTo>
                      <a:pt x="584759" y="349407"/>
                    </a:lnTo>
                    <a:cubicBezTo>
                      <a:pt x="806530" y="394788"/>
                      <a:pt x="973354" y="591010"/>
                      <a:pt x="973354" y="826196"/>
                    </a:cubicBezTo>
                    <a:close/>
                  </a:path>
                </a:pathLst>
              </a:cu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36"/>
            <p:cNvSpPr txBox="1"/>
            <p:nvPr/>
          </p:nvSpPr>
          <p:spPr>
            <a:xfrm>
              <a:off x="6122163" y="3460861"/>
              <a:ext cx="900481" cy="3693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本产品</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24" name="矩形 23"/>
          <p:cNvSpPr/>
          <p:nvPr/>
        </p:nvSpPr>
        <p:spPr>
          <a:xfrm>
            <a:off x="5741528" y="5574095"/>
            <a:ext cx="5144763" cy="923330"/>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不对产品本身进行增值，而是通过服务，增加产品的附加价值；对本产品来说，销售渠道起到物流、资金流、信息流、商流的作用，完成厂家很难完成的任务。</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7718189" y="2509256"/>
            <a:ext cx="2268596" cy="2920324"/>
            <a:chOff x="7718189" y="2199156"/>
            <a:chExt cx="2268596" cy="2920324"/>
          </a:xfrm>
        </p:grpSpPr>
        <p:sp>
          <p:nvSpPr>
            <p:cNvPr id="42" name="Freeform 14"/>
            <p:cNvSpPr/>
            <p:nvPr/>
          </p:nvSpPr>
          <p:spPr bwMode="auto">
            <a:xfrm>
              <a:off x="7726583" y="2546599"/>
              <a:ext cx="2260202" cy="2259223"/>
            </a:xfrm>
            <a:custGeom>
              <a:avLst/>
              <a:gdLst>
                <a:gd name="T0" fmla="*/ 2311 w 4619"/>
                <a:gd name="T1" fmla="*/ 0 h 4617"/>
                <a:gd name="T2" fmla="*/ 4619 w 4619"/>
                <a:gd name="T3" fmla="*/ 2308 h 4617"/>
                <a:gd name="T4" fmla="*/ 2311 w 4619"/>
                <a:gd name="T5" fmla="*/ 4617 h 4617"/>
                <a:gd name="T6" fmla="*/ 2041 w 4619"/>
                <a:gd name="T7" fmla="*/ 4347 h 4617"/>
                <a:gd name="T8" fmla="*/ 2394 w 4619"/>
                <a:gd name="T9" fmla="*/ 3995 h 4617"/>
                <a:gd name="T10" fmla="*/ 2394 w 4619"/>
                <a:gd name="T11" fmla="*/ 4288 h 4617"/>
                <a:gd name="T12" fmla="*/ 2606 w 4619"/>
                <a:gd name="T13" fmla="*/ 4288 h 4617"/>
                <a:gd name="T14" fmla="*/ 2606 w 4619"/>
                <a:gd name="T15" fmla="*/ 3633 h 4617"/>
                <a:gd name="T16" fmla="*/ 1951 w 4619"/>
                <a:gd name="T17" fmla="*/ 3633 h 4617"/>
                <a:gd name="T18" fmla="*/ 1951 w 4619"/>
                <a:gd name="T19" fmla="*/ 3846 h 4617"/>
                <a:gd name="T20" fmla="*/ 2245 w 4619"/>
                <a:gd name="T21" fmla="*/ 3846 h 4617"/>
                <a:gd name="T22" fmla="*/ 1892 w 4619"/>
                <a:gd name="T23" fmla="*/ 4196 h 4617"/>
                <a:gd name="T24" fmla="*/ 1623 w 4619"/>
                <a:gd name="T25" fmla="*/ 3926 h 4617"/>
                <a:gd name="T26" fmla="*/ 2753 w 4619"/>
                <a:gd name="T27" fmla="*/ 2796 h 4617"/>
                <a:gd name="T28" fmla="*/ 0 w 4619"/>
                <a:gd name="T29" fmla="*/ 2796 h 4617"/>
                <a:gd name="T30" fmla="*/ 0 w 4619"/>
                <a:gd name="T31" fmla="*/ 2415 h 4617"/>
                <a:gd name="T32" fmla="*/ 499 w 4619"/>
                <a:gd name="T33" fmla="*/ 2415 h 4617"/>
                <a:gd name="T34" fmla="*/ 291 w 4619"/>
                <a:gd name="T35" fmla="*/ 2621 h 4617"/>
                <a:gd name="T36" fmla="*/ 440 w 4619"/>
                <a:gd name="T37" fmla="*/ 2772 h 4617"/>
                <a:gd name="T38" fmla="*/ 903 w 4619"/>
                <a:gd name="T39" fmla="*/ 2308 h 4617"/>
                <a:gd name="T40" fmla="*/ 440 w 4619"/>
                <a:gd name="T41" fmla="*/ 1845 h 4617"/>
                <a:gd name="T42" fmla="*/ 291 w 4619"/>
                <a:gd name="T43" fmla="*/ 1996 h 4617"/>
                <a:gd name="T44" fmla="*/ 499 w 4619"/>
                <a:gd name="T45" fmla="*/ 2202 h 4617"/>
                <a:gd name="T46" fmla="*/ 0 w 4619"/>
                <a:gd name="T47" fmla="*/ 2202 h 4617"/>
                <a:gd name="T48" fmla="*/ 0 w 4619"/>
                <a:gd name="T49" fmla="*/ 1821 h 4617"/>
                <a:gd name="T50" fmla="*/ 2753 w 4619"/>
                <a:gd name="T51" fmla="*/ 1821 h 4617"/>
                <a:gd name="T52" fmla="*/ 1623 w 4619"/>
                <a:gd name="T53" fmla="*/ 691 h 4617"/>
                <a:gd name="T54" fmla="*/ 1892 w 4619"/>
                <a:gd name="T55" fmla="*/ 421 h 4617"/>
                <a:gd name="T56" fmla="*/ 2245 w 4619"/>
                <a:gd name="T57" fmla="*/ 771 h 4617"/>
                <a:gd name="T58" fmla="*/ 1951 w 4619"/>
                <a:gd name="T59" fmla="*/ 771 h 4617"/>
                <a:gd name="T60" fmla="*/ 1951 w 4619"/>
                <a:gd name="T61" fmla="*/ 984 h 4617"/>
                <a:gd name="T62" fmla="*/ 2606 w 4619"/>
                <a:gd name="T63" fmla="*/ 984 h 4617"/>
                <a:gd name="T64" fmla="*/ 2606 w 4619"/>
                <a:gd name="T65" fmla="*/ 329 h 4617"/>
                <a:gd name="T66" fmla="*/ 2394 w 4619"/>
                <a:gd name="T67" fmla="*/ 329 h 4617"/>
                <a:gd name="T68" fmla="*/ 2394 w 4619"/>
                <a:gd name="T69" fmla="*/ 622 h 4617"/>
                <a:gd name="T70" fmla="*/ 2041 w 4619"/>
                <a:gd name="T71" fmla="*/ 270 h 4617"/>
                <a:gd name="T72" fmla="*/ 2311 w 4619"/>
                <a:gd name="T73" fmla="*/ 0 h 4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19" h="4617">
                  <a:moveTo>
                    <a:pt x="2311" y="0"/>
                  </a:moveTo>
                  <a:lnTo>
                    <a:pt x="4619" y="2308"/>
                  </a:lnTo>
                  <a:lnTo>
                    <a:pt x="2311" y="4617"/>
                  </a:lnTo>
                  <a:lnTo>
                    <a:pt x="2041" y="4347"/>
                  </a:lnTo>
                  <a:lnTo>
                    <a:pt x="2394" y="3995"/>
                  </a:lnTo>
                  <a:lnTo>
                    <a:pt x="2394" y="4288"/>
                  </a:lnTo>
                  <a:lnTo>
                    <a:pt x="2606" y="4288"/>
                  </a:lnTo>
                  <a:lnTo>
                    <a:pt x="2606" y="3633"/>
                  </a:lnTo>
                  <a:lnTo>
                    <a:pt x="1951" y="3633"/>
                  </a:lnTo>
                  <a:lnTo>
                    <a:pt x="1951" y="3846"/>
                  </a:lnTo>
                  <a:lnTo>
                    <a:pt x="2245" y="3846"/>
                  </a:lnTo>
                  <a:lnTo>
                    <a:pt x="1892" y="4196"/>
                  </a:lnTo>
                  <a:lnTo>
                    <a:pt x="1623" y="3926"/>
                  </a:lnTo>
                  <a:lnTo>
                    <a:pt x="2753" y="2796"/>
                  </a:lnTo>
                  <a:lnTo>
                    <a:pt x="0" y="2796"/>
                  </a:lnTo>
                  <a:lnTo>
                    <a:pt x="0" y="2415"/>
                  </a:lnTo>
                  <a:lnTo>
                    <a:pt x="499" y="2415"/>
                  </a:lnTo>
                  <a:lnTo>
                    <a:pt x="291" y="2621"/>
                  </a:lnTo>
                  <a:lnTo>
                    <a:pt x="440" y="2772"/>
                  </a:lnTo>
                  <a:lnTo>
                    <a:pt x="903" y="2308"/>
                  </a:lnTo>
                  <a:lnTo>
                    <a:pt x="440" y="1845"/>
                  </a:lnTo>
                  <a:lnTo>
                    <a:pt x="291" y="1996"/>
                  </a:lnTo>
                  <a:lnTo>
                    <a:pt x="499" y="2202"/>
                  </a:lnTo>
                  <a:lnTo>
                    <a:pt x="0" y="2202"/>
                  </a:lnTo>
                  <a:lnTo>
                    <a:pt x="0" y="1821"/>
                  </a:lnTo>
                  <a:lnTo>
                    <a:pt x="2753" y="1821"/>
                  </a:lnTo>
                  <a:lnTo>
                    <a:pt x="1623" y="691"/>
                  </a:lnTo>
                  <a:lnTo>
                    <a:pt x="1892" y="421"/>
                  </a:lnTo>
                  <a:lnTo>
                    <a:pt x="2245" y="771"/>
                  </a:lnTo>
                  <a:lnTo>
                    <a:pt x="1951" y="771"/>
                  </a:lnTo>
                  <a:lnTo>
                    <a:pt x="1951" y="984"/>
                  </a:lnTo>
                  <a:lnTo>
                    <a:pt x="2606" y="984"/>
                  </a:lnTo>
                  <a:lnTo>
                    <a:pt x="2606" y="329"/>
                  </a:lnTo>
                  <a:lnTo>
                    <a:pt x="2394" y="329"/>
                  </a:lnTo>
                  <a:lnTo>
                    <a:pt x="2394" y="622"/>
                  </a:lnTo>
                  <a:lnTo>
                    <a:pt x="2041" y="270"/>
                  </a:lnTo>
                  <a:lnTo>
                    <a:pt x="2311" y="0"/>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43" name="椭圆 42"/>
            <p:cNvSpPr/>
            <p:nvPr/>
          </p:nvSpPr>
          <p:spPr>
            <a:xfrm>
              <a:off x="7792345" y="4492164"/>
              <a:ext cx="627317" cy="627316"/>
            </a:xfrm>
            <a:prstGeom prst="ellipse">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7792345" y="2199156"/>
              <a:ext cx="627317" cy="627316"/>
            </a:xfrm>
            <a:prstGeom prst="ellipse">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7726238" y="2247455"/>
              <a:ext cx="759529" cy="523220"/>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增值</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服务</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7718189" y="4548979"/>
              <a:ext cx="759529" cy="523220"/>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会员</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付费</a:t>
              </a:r>
              <a:endParaRPr lang="en-US" altLang="zh-CN" sz="1400" dirty="0">
                <a:solidFill>
                  <a:schemeClr val="bg1"/>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10299288" y="3539002"/>
            <a:ext cx="954249" cy="954247"/>
            <a:chOff x="10299288" y="3228902"/>
            <a:chExt cx="954249" cy="954247"/>
          </a:xfrm>
        </p:grpSpPr>
        <p:sp>
          <p:nvSpPr>
            <p:cNvPr id="45" name="椭圆 44"/>
            <p:cNvSpPr/>
            <p:nvPr/>
          </p:nvSpPr>
          <p:spPr>
            <a:xfrm>
              <a:off x="10299288" y="3228902"/>
              <a:ext cx="954249" cy="954247"/>
            </a:xfrm>
            <a:prstGeom prst="ellipse">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nvSpPr>
          <p:spPr>
            <a:xfrm>
              <a:off x="10396647" y="3352082"/>
              <a:ext cx="759529" cy="707886"/>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入驻</a:t>
              </a:r>
              <a:endParaRPr lang="en-US" altLang="zh-CN" sz="2000" dirty="0">
                <a:solidFill>
                  <a:schemeClr val="bg1"/>
                </a:solidFill>
                <a:latin typeface="微软雅黑" panose="020B0503020204020204" pitchFamily="34" charset="-122"/>
                <a:ea typeface="微软雅黑" panose="020B0503020204020204" pitchFamily="34" charset="-122"/>
              </a:endParaRPr>
            </a:p>
            <a:p>
              <a:pPr algn="ctr"/>
              <a:r>
                <a:rPr lang="zh-CN" altLang="en-US" sz="2000" dirty="0">
                  <a:solidFill>
                    <a:schemeClr val="bg1"/>
                  </a:solidFill>
                  <a:latin typeface="微软雅黑" panose="020B0503020204020204" pitchFamily="34" charset="-122"/>
                  <a:ea typeface="微软雅黑" panose="020B0503020204020204" pitchFamily="34" charset="-122"/>
                </a:rPr>
                <a:t>商家</a:t>
              </a:r>
              <a:endParaRPr lang="en-US" altLang="zh-CN" sz="2000" dirty="0">
                <a:solidFill>
                  <a:schemeClr val="bg1"/>
                </a:solidFill>
                <a:latin typeface="微软雅黑" panose="020B0503020204020204" pitchFamily="34" charset="-122"/>
                <a:ea typeface="微软雅黑" panose="020B0503020204020204" pitchFamily="34" charset="-122"/>
              </a:endParaRPr>
            </a:p>
          </p:txBody>
        </p:sp>
      </p:grpSp>
      <p:sp>
        <p:nvSpPr>
          <p:cNvPr id="49" name="文本框 48"/>
          <p:cNvSpPr txBox="1"/>
          <p:nvPr/>
        </p:nvSpPr>
        <p:spPr>
          <a:xfrm>
            <a:off x="346346" y="354282"/>
            <a:ext cx="2804832" cy="584775"/>
          </a:xfrm>
          <a:prstGeom prst="rect">
            <a:avLst/>
          </a:prstGeom>
          <a:noFill/>
        </p:spPr>
        <p:txBody>
          <a:bodyPr wrap="square" rtlCol="0">
            <a:spAutoFit/>
          </a:bodyPr>
          <a:lstStyle/>
          <a:p>
            <a:pPr marL="457200" indent="-457200">
              <a:buFont typeface="Wingdings" panose="05000000000000000000" pitchFamily="2" charset="2"/>
              <a:buChar char="n"/>
            </a:pPr>
            <a:r>
              <a:rPr lang="zh-CN" altLang="en-US" sz="3200" b="1" dirty="0">
                <a:solidFill>
                  <a:schemeClr val="bg1"/>
                </a:solidFill>
                <a:latin typeface="微软雅黑" panose="020B0503020204020204" pitchFamily="34" charset="-122"/>
                <a:ea typeface="微软雅黑" panose="020B0503020204020204" pitchFamily="34" charset="-122"/>
              </a:rPr>
              <a:t>销售渠道</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500" fill="hold"/>
                                        <p:tgtEl>
                                          <p:spTgt spid="30"/>
                                        </p:tgtEl>
                                        <p:attrNameLst>
                                          <p:attrName>ppt_w</p:attrName>
                                        </p:attrNameLst>
                                      </p:cBhvr>
                                      <p:tavLst>
                                        <p:tav tm="0">
                                          <p:val>
                                            <p:fltVal val="0"/>
                                          </p:val>
                                        </p:tav>
                                        <p:tav tm="100000">
                                          <p:val>
                                            <p:strVal val="#ppt_w"/>
                                          </p:val>
                                        </p:tav>
                                      </p:tavLst>
                                    </p:anim>
                                    <p:anim calcmode="lin" valueType="num">
                                      <p:cBhvr>
                                        <p:cTn id="24" dur="500" fill="hold"/>
                                        <p:tgtEl>
                                          <p:spTgt spid="30"/>
                                        </p:tgtEl>
                                        <p:attrNameLst>
                                          <p:attrName>ppt_h</p:attrName>
                                        </p:attrNameLst>
                                      </p:cBhvr>
                                      <p:tavLst>
                                        <p:tav tm="0">
                                          <p:val>
                                            <p:fltVal val="0"/>
                                          </p:val>
                                        </p:tav>
                                        <p:tav tm="100000">
                                          <p:val>
                                            <p:strVal val="#ppt_h"/>
                                          </p:val>
                                        </p:tav>
                                      </p:tavLst>
                                    </p:anim>
                                    <p:animEffect transition="in" filter="fade">
                                      <p:cBhvr>
                                        <p:cTn id="25" dur="500"/>
                                        <p:tgtEl>
                                          <p:spTgt spid="30"/>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3500"/>
                            </p:stCondLst>
                            <p:childTnLst>
                              <p:par>
                                <p:cTn id="43" presetID="22" presetClass="entr" presetSubtype="8"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文本框 115"/>
          <p:cNvSpPr txBox="1"/>
          <p:nvPr/>
        </p:nvSpPr>
        <p:spPr>
          <a:xfrm>
            <a:off x="520382" y="408029"/>
            <a:ext cx="2804832" cy="584775"/>
          </a:xfrm>
          <a:prstGeom prst="rect">
            <a:avLst/>
          </a:prstGeom>
          <a:noFill/>
        </p:spPr>
        <p:txBody>
          <a:bodyPr wrap="square" rtlCol="0">
            <a:spAutoFit/>
          </a:bodyPr>
          <a:lstStyle/>
          <a:p>
            <a:pPr marL="457200" indent="-457200">
              <a:buFont typeface="Wingdings" panose="05000000000000000000" pitchFamily="2" charset="2"/>
              <a:buChar char="n"/>
            </a:pPr>
            <a:r>
              <a:rPr lang="zh-CN" altLang="en-US" sz="3200" b="1" dirty="0">
                <a:solidFill>
                  <a:schemeClr val="bg1"/>
                </a:solidFill>
                <a:latin typeface="微软雅黑" panose="020B0503020204020204" pitchFamily="34" charset="-122"/>
                <a:ea typeface="微软雅黑" panose="020B0503020204020204" pitchFamily="34" charset="-122"/>
              </a:rPr>
              <a:t>技术核心</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nvGrpSpPr>
          <p:cNvPr id="118" name="组合 117"/>
          <p:cNvGrpSpPr/>
          <p:nvPr/>
        </p:nvGrpSpPr>
        <p:grpSpPr>
          <a:xfrm>
            <a:off x="807997" y="1699522"/>
            <a:ext cx="4644579" cy="3899847"/>
            <a:chOff x="696678" y="981996"/>
            <a:chExt cx="4644579" cy="3899847"/>
          </a:xfrm>
        </p:grpSpPr>
        <p:grpSp>
          <p:nvGrpSpPr>
            <p:cNvPr id="41" name="组合 40"/>
            <p:cNvGrpSpPr/>
            <p:nvPr/>
          </p:nvGrpSpPr>
          <p:grpSpPr>
            <a:xfrm>
              <a:off x="3232810" y="981996"/>
              <a:ext cx="1337824" cy="1112117"/>
              <a:chOff x="3812202" y="1906853"/>
              <a:chExt cx="1337824" cy="1112117"/>
            </a:xfrm>
          </p:grpSpPr>
          <p:grpSp>
            <p:nvGrpSpPr>
              <p:cNvPr id="39" name="组合 38"/>
              <p:cNvGrpSpPr/>
              <p:nvPr/>
            </p:nvGrpSpPr>
            <p:grpSpPr>
              <a:xfrm>
                <a:off x="3904735" y="1906853"/>
                <a:ext cx="1112117" cy="1112117"/>
                <a:chOff x="3904735" y="1906853"/>
                <a:chExt cx="1112117" cy="1112117"/>
              </a:xfrm>
            </p:grpSpPr>
            <p:sp>
              <p:nvSpPr>
                <p:cNvPr id="8" name="椭圆 7"/>
                <p:cNvSpPr/>
                <p:nvPr/>
              </p:nvSpPr>
              <p:spPr>
                <a:xfrm>
                  <a:off x="3904735" y="1906853"/>
                  <a:ext cx="1112117" cy="1112117"/>
                </a:xfrm>
                <a:prstGeom prst="ellipse">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Group 8"/>
                <p:cNvGrpSpPr>
                  <a:grpSpLocks noChangeAspect="1"/>
                </p:cNvGrpSpPr>
                <p:nvPr/>
              </p:nvGrpSpPr>
              <p:grpSpPr bwMode="auto">
                <a:xfrm>
                  <a:off x="4294359" y="2017365"/>
                  <a:ext cx="350932" cy="488885"/>
                  <a:chOff x="3695" y="1958"/>
                  <a:chExt cx="290" cy="404"/>
                </a:xfrm>
              </p:grpSpPr>
              <p:sp>
                <p:nvSpPr>
                  <p:cNvPr id="26" name="AutoShape 7"/>
                  <p:cNvSpPr>
                    <a:spLocks noChangeAspect="1" noChangeArrowheads="1" noTextEdit="1"/>
                  </p:cNvSpPr>
                  <p:nvPr/>
                </p:nvSpPr>
                <p:spPr bwMode="auto">
                  <a:xfrm>
                    <a:off x="3695" y="1958"/>
                    <a:ext cx="29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 name="Freeform 9"/>
                  <p:cNvSpPr/>
                  <p:nvPr/>
                </p:nvSpPr>
                <p:spPr bwMode="auto">
                  <a:xfrm>
                    <a:off x="3693" y="1958"/>
                    <a:ext cx="294" cy="404"/>
                  </a:xfrm>
                  <a:custGeom>
                    <a:avLst/>
                    <a:gdLst>
                      <a:gd name="T0" fmla="*/ 0 w 122"/>
                      <a:gd name="T1" fmla="*/ 21 h 168"/>
                      <a:gd name="T2" fmla="*/ 61 w 122"/>
                      <a:gd name="T3" fmla="*/ 0 h 168"/>
                      <a:gd name="T4" fmla="*/ 122 w 122"/>
                      <a:gd name="T5" fmla="*/ 21 h 168"/>
                      <a:gd name="T6" fmla="*/ 122 w 122"/>
                      <a:gd name="T7" fmla="*/ 107 h 168"/>
                      <a:gd name="T8" fmla="*/ 61 w 122"/>
                      <a:gd name="T9" fmla="*/ 168 h 168"/>
                      <a:gd name="T10" fmla="*/ 0 w 122"/>
                      <a:gd name="T11" fmla="*/ 107 h 168"/>
                      <a:gd name="T12" fmla="*/ 0 w 122"/>
                      <a:gd name="T13" fmla="*/ 21 h 168"/>
                    </a:gdLst>
                    <a:ahLst/>
                    <a:cxnLst>
                      <a:cxn ang="0">
                        <a:pos x="T0" y="T1"/>
                      </a:cxn>
                      <a:cxn ang="0">
                        <a:pos x="T2" y="T3"/>
                      </a:cxn>
                      <a:cxn ang="0">
                        <a:pos x="T4" y="T5"/>
                      </a:cxn>
                      <a:cxn ang="0">
                        <a:pos x="T6" y="T7"/>
                      </a:cxn>
                      <a:cxn ang="0">
                        <a:pos x="T8" y="T9"/>
                      </a:cxn>
                      <a:cxn ang="0">
                        <a:pos x="T10" y="T11"/>
                      </a:cxn>
                      <a:cxn ang="0">
                        <a:pos x="T12" y="T13"/>
                      </a:cxn>
                    </a:cxnLst>
                    <a:rect l="0" t="0" r="r" b="b"/>
                    <a:pathLst>
                      <a:path w="122" h="168">
                        <a:moveTo>
                          <a:pt x="0" y="21"/>
                        </a:moveTo>
                        <a:cubicBezTo>
                          <a:pt x="53" y="21"/>
                          <a:pt x="61" y="0"/>
                          <a:pt x="61" y="0"/>
                        </a:cubicBezTo>
                        <a:cubicBezTo>
                          <a:pt x="61" y="0"/>
                          <a:pt x="69" y="21"/>
                          <a:pt x="122" y="21"/>
                        </a:cubicBezTo>
                        <a:cubicBezTo>
                          <a:pt x="122" y="107"/>
                          <a:pt x="122" y="107"/>
                          <a:pt x="122" y="107"/>
                        </a:cubicBezTo>
                        <a:cubicBezTo>
                          <a:pt x="122" y="141"/>
                          <a:pt x="61" y="168"/>
                          <a:pt x="61" y="168"/>
                        </a:cubicBezTo>
                        <a:cubicBezTo>
                          <a:pt x="61" y="168"/>
                          <a:pt x="0" y="141"/>
                          <a:pt x="0" y="107"/>
                        </a:cubicBezTo>
                        <a:lnTo>
                          <a:pt x="0" y="2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11" name="文本框 10"/>
              <p:cNvSpPr txBox="1"/>
              <p:nvPr/>
            </p:nvSpPr>
            <p:spPr>
              <a:xfrm>
                <a:off x="3812202" y="2496836"/>
                <a:ext cx="1337824" cy="3385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隐私保护</a:t>
                </a:r>
                <a:endParaRPr lang="en-US" altLang="zh-CN" sz="1600" dirty="0">
                  <a:solidFill>
                    <a:schemeClr val="bg1"/>
                  </a:solidFill>
                  <a:latin typeface="微软雅黑" panose="020B0503020204020204" pitchFamily="34" charset="-122"/>
                  <a:ea typeface="微软雅黑" panose="020B0503020204020204" pitchFamily="34" charset="-122"/>
                </a:endParaRPr>
              </a:p>
            </p:txBody>
          </p:sp>
        </p:grpSp>
        <p:grpSp>
          <p:nvGrpSpPr>
            <p:cNvPr id="93" name="组合 92"/>
            <p:cNvGrpSpPr/>
            <p:nvPr/>
          </p:nvGrpSpPr>
          <p:grpSpPr>
            <a:xfrm>
              <a:off x="1319333" y="1426102"/>
              <a:ext cx="1337824" cy="754673"/>
              <a:chOff x="3638290" y="4726093"/>
              <a:chExt cx="1337824" cy="754673"/>
            </a:xfrm>
          </p:grpSpPr>
          <p:grpSp>
            <p:nvGrpSpPr>
              <p:cNvPr id="92" name="组合 91"/>
              <p:cNvGrpSpPr/>
              <p:nvPr/>
            </p:nvGrpSpPr>
            <p:grpSpPr>
              <a:xfrm>
                <a:off x="3929866" y="4726093"/>
                <a:ext cx="754673" cy="754673"/>
                <a:chOff x="3929866" y="4726093"/>
                <a:chExt cx="754673" cy="754673"/>
              </a:xfrm>
            </p:grpSpPr>
            <p:sp>
              <p:nvSpPr>
                <p:cNvPr id="12" name="椭圆 11"/>
                <p:cNvSpPr/>
                <p:nvPr/>
              </p:nvSpPr>
              <p:spPr>
                <a:xfrm>
                  <a:off x="3929866" y="4726093"/>
                  <a:ext cx="754673" cy="754673"/>
                </a:xfrm>
                <a:prstGeom prst="ellipse">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nvGrpSpPr>
              <p:grpSpPr>
                <a:xfrm>
                  <a:off x="4118670" y="4832773"/>
                  <a:ext cx="375998" cy="361666"/>
                  <a:chOff x="5741988" y="3090863"/>
                  <a:chExt cx="708025" cy="681038"/>
                </a:xfrm>
              </p:grpSpPr>
              <p:sp>
                <p:nvSpPr>
                  <p:cNvPr id="45" name="AutoShape 20"/>
                  <p:cNvSpPr>
                    <a:spLocks noChangeAspect="1" noChangeArrowheads="1" noTextEdit="1"/>
                  </p:cNvSpPr>
                  <p:nvPr/>
                </p:nvSpPr>
                <p:spPr bwMode="auto">
                  <a:xfrm>
                    <a:off x="5741988" y="3090863"/>
                    <a:ext cx="7080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Freeform 35"/>
                  <p:cNvSpPr>
                    <a:spLocks noEditPoints="1"/>
                  </p:cNvSpPr>
                  <p:nvPr/>
                </p:nvSpPr>
                <p:spPr bwMode="auto">
                  <a:xfrm>
                    <a:off x="5745163" y="3403601"/>
                    <a:ext cx="350838" cy="290513"/>
                  </a:xfrm>
                  <a:custGeom>
                    <a:avLst/>
                    <a:gdLst>
                      <a:gd name="T0" fmla="*/ 89 w 92"/>
                      <a:gd name="T1" fmla="*/ 66 h 76"/>
                      <a:gd name="T2" fmla="*/ 85 w 92"/>
                      <a:gd name="T3" fmla="*/ 61 h 76"/>
                      <a:gd name="T4" fmla="*/ 82 w 92"/>
                      <a:gd name="T5" fmla="*/ 61 h 76"/>
                      <a:gd name="T6" fmla="*/ 79 w 92"/>
                      <a:gd name="T7" fmla="*/ 55 h 76"/>
                      <a:gd name="T8" fmla="*/ 69 w 92"/>
                      <a:gd name="T9" fmla="*/ 55 h 76"/>
                      <a:gd name="T10" fmla="*/ 69 w 92"/>
                      <a:gd name="T11" fmla="*/ 52 h 76"/>
                      <a:gd name="T12" fmla="*/ 75 w 92"/>
                      <a:gd name="T13" fmla="*/ 52 h 76"/>
                      <a:gd name="T14" fmla="*/ 80 w 92"/>
                      <a:gd name="T15" fmla="*/ 48 h 76"/>
                      <a:gd name="T16" fmla="*/ 80 w 92"/>
                      <a:gd name="T17" fmla="*/ 4 h 76"/>
                      <a:gd name="T18" fmla="*/ 75 w 92"/>
                      <a:gd name="T19" fmla="*/ 0 h 76"/>
                      <a:gd name="T20" fmla="*/ 17 w 92"/>
                      <a:gd name="T21" fmla="*/ 0 h 76"/>
                      <a:gd name="T22" fmla="*/ 12 w 92"/>
                      <a:gd name="T23" fmla="*/ 4 h 76"/>
                      <a:gd name="T24" fmla="*/ 12 w 92"/>
                      <a:gd name="T25" fmla="*/ 48 h 76"/>
                      <a:gd name="T26" fmla="*/ 17 w 92"/>
                      <a:gd name="T27" fmla="*/ 52 h 76"/>
                      <a:gd name="T28" fmla="*/ 23 w 92"/>
                      <a:gd name="T29" fmla="*/ 52 h 76"/>
                      <a:gd name="T30" fmla="*/ 23 w 92"/>
                      <a:gd name="T31" fmla="*/ 55 h 76"/>
                      <a:gd name="T32" fmla="*/ 13 w 92"/>
                      <a:gd name="T33" fmla="*/ 55 h 76"/>
                      <a:gd name="T34" fmla="*/ 10 w 92"/>
                      <a:gd name="T35" fmla="*/ 61 h 76"/>
                      <a:gd name="T36" fmla="*/ 7 w 92"/>
                      <a:gd name="T37" fmla="*/ 61 h 76"/>
                      <a:gd name="T38" fmla="*/ 3 w 92"/>
                      <a:gd name="T39" fmla="*/ 66 h 76"/>
                      <a:gd name="T40" fmla="*/ 0 w 92"/>
                      <a:gd name="T41" fmla="*/ 72 h 76"/>
                      <a:gd name="T42" fmla="*/ 4 w 92"/>
                      <a:gd name="T43" fmla="*/ 76 h 76"/>
                      <a:gd name="T44" fmla="*/ 88 w 92"/>
                      <a:gd name="T45" fmla="*/ 76 h 76"/>
                      <a:gd name="T46" fmla="*/ 92 w 92"/>
                      <a:gd name="T47" fmla="*/ 72 h 76"/>
                      <a:gd name="T48" fmla="*/ 89 w 92"/>
                      <a:gd name="T49" fmla="*/ 66 h 76"/>
                      <a:gd name="T50" fmla="*/ 17 w 92"/>
                      <a:gd name="T51" fmla="*/ 49 h 76"/>
                      <a:gd name="T52" fmla="*/ 15 w 92"/>
                      <a:gd name="T53" fmla="*/ 48 h 76"/>
                      <a:gd name="T54" fmla="*/ 15 w 92"/>
                      <a:gd name="T55" fmla="*/ 4 h 76"/>
                      <a:gd name="T56" fmla="*/ 17 w 92"/>
                      <a:gd name="T57" fmla="*/ 2 h 76"/>
                      <a:gd name="T58" fmla="*/ 75 w 92"/>
                      <a:gd name="T59" fmla="*/ 2 h 76"/>
                      <a:gd name="T60" fmla="*/ 77 w 92"/>
                      <a:gd name="T61" fmla="*/ 4 h 76"/>
                      <a:gd name="T62" fmla="*/ 77 w 92"/>
                      <a:gd name="T63" fmla="*/ 48 h 76"/>
                      <a:gd name="T64" fmla="*/ 75 w 92"/>
                      <a:gd name="T65" fmla="*/ 49 h 76"/>
                      <a:gd name="T66" fmla="*/ 17 w 92"/>
                      <a:gd name="T67" fmla="*/ 49 h 76"/>
                      <a:gd name="T68" fmla="*/ 77 w 92"/>
                      <a:gd name="T69" fmla="*/ 58 h 76"/>
                      <a:gd name="T70" fmla="*/ 80 w 92"/>
                      <a:gd name="T71" fmla="*/ 64 h 76"/>
                      <a:gd name="T72" fmla="*/ 85 w 92"/>
                      <a:gd name="T73" fmla="*/ 64 h 76"/>
                      <a:gd name="T74" fmla="*/ 87 w 92"/>
                      <a:gd name="T75" fmla="*/ 66 h 76"/>
                      <a:gd name="T76" fmla="*/ 87 w 92"/>
                      <a:gd name="T77" fmla="*/ 66 h 76"/>
                      <a:gd name="T78" fmla="*/ 90 w 92"/>
                      <a:gd name="T79" fmla="*/ 72 h 76"/>
                      <a:gd name="T80" fmla="*/ 88 w 92"/>
                      <a:gd name="T81" fmla="*/ 74 h 76"/>
                      <a:gd name="T82" fmla="*/ 4 w 92"/>
                      <a:gd name="T83" fmla="*/ 74 h 76"/>
                      <a:gd name="T84" fmla="*/ 2 w 92"/>
                      <a:gd name="T85" fmla="*/ 72 h 76"/>
                      <a:gd name="T86" fmla="*/ 5 w 92"/>
                      <a:gd name="T87" fmla="*/ 66 h 76"/>
                      <a:gd name="T88" fmla="*/ 5 w 92"/>
                      <a:gd name="T89" fmla="*/ 66 h 76"/>
                      <a:gd name="T90" fmla="*/ 7 w 92"/>
                      <a:gd name="T91" fmla="*/ 64 h 76"/>
                      <a:gd name="T92" fmla="*/ 12 w 92"/>
                      <a:gd name="T93" fmla="*/ 64 h 76"/>
                      <a:gd name="T94" fmla="*/ 15 w 92"/>
                      <a:gd name="T95" fmla="*/ 58 h 76"/>
                      <a:gd name="T96" fmla="*/ 26 w 92"/>
                      <a:gd name="T97" fmla="*/ 58 h 76"/>
                      <a:gd name="T98" fmla="*/ 26 w 92"/>
                      <a:gd name="T99" fmla="*/ 54 h 76"/>
                      <a:gd name="T100" fmla="*/ 66 w 92"/>
                      <a:gd name="T101"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 h="76">
                        <a:moveTo>
                          <a:pt x="89" y="66"/>
                        </a:moveTo>
                        <a:cubicBezTo>
                          <a:pt x="89" y="63"/>
                          <a:pt x="88" y="61"/>
                          <a:pt x="85" y="61"/>
                        </a:cubicBezTo>
                        <a:cubicBezTo>
                          <a:pt x="82" y="61"/>
                          <a:pt x="82" y="61"/>
                          <a:pt x="82" y="61"/>
                        </a:cubicBezTo>
                        <a:cubicBezTo>
                          <a:pt x="79" y="55"/>
                          <a:pt x="79" y="55"/>
                          <a:pt x="79" y="55"/>
                        </a:cubicBezTo>
                        <a:cubicBezTo>
                          <a:pt x="69" y="55"/>
                          <a:pt x="69" y="55"/>
                          <a:pt x="69" y="55"/>
                        </a:cubicBezTo>
                        <a:cubicBezTo>
                          <a:pt x="69" y="52"/>
                          <a:pt x="69" y="52"/>
                          <a:pt x="69" y="52"/>
                        </a:cubicBezTo>
                        <a:cubicBezTo>
                          <a:pt x="75" y="52"/>
                          <a:pt x="75" y="52"/>
                          <a:pt x="75" y="52"/>
                        </a:cubicBezTo>
                        <a:cubicBezTo>
                          <a:pt x="78" y="52"/>
                          <a:pt x="80" y="50"/>
                          <a:pt x="80" y="48"/>
                        </a:cubicBezTo>
                        <a:cubicBezTo>
                          <a:pt x="80" y="4"/>
                          <a:pt x="80" y="4"/>
                          <a:pt x="80" y="4"/>
                        </a:cubicBezTo>
                        <a:cubicBezTo>
                          <a:pt x="80" y="2"/>
                          <a:pt x="78" y="0"/>
                          <a:pt x="75" y="0"/>
                        </a:cubicBezTo>
                        <a:cubicBezTo>
                          <a:pt x="17" y="0"/>
                          <a:pt x="17" y="0"/>
                          <a:pt x="17" y="0"/>
                        </a:cubicBezTo>
                        <a:cubicBezTo>
                          <a:pt x="14" y="0"/>
                          <a:pt x="12" y="2"/>
                          <a:pt x="12" y="4"/>
                        </a:cubicBezTo>
                        <a:cubicBezTo>
                          <a:pt x="12" y="48"/>
                          <a:pt x="12" y="48"/>
                          <a:pt x="12" y="48"/>
                        </a:cubicBezTo>
                        <a:cubicBezTo>
                          <a:pt x="12" y="50"/>
                          <a:pt x="14" y="52"/>
                          <a:pt x="17" y="52"/>
                        </a:cubicBezTo>
                        <a:cubicBezTo>
                          <a:pt x="23" y="52"/>
                          <a:pt x="23" y="52"/>
                          <a:pt x="23" y="52"/>
                        </a:cubicBezTo>
                        <a:cubicBezTo>
                          <a:pt x="23" y="55"/>
                          <a:pt x="23" y="55"/>
                          <a:pt x="23" y="55"/>
                        </a:cubicBezTo>
                        <a:cubicBezTo>
                          <a:pt x="13" y="55"/>
                          <a:pt x="13" y="55"/>
                          <a:pt x="13" y="55"/>
                        </a:cubicBezTo>
                        <a:cubicBezTo>
                          <a:pt x="10" y="61"/>
                          <a:pt x="10" y="61"/>
                          <a:pt x="10" y="61"/>
                        </a:cubicBezTo>
                        <a:cubicBezTo>
                          <a:pt x="7" y="61"/>
                          <a:pt x="7" y="61"/>
                          <a:pt x="7" y="61"/>
                        </a:cubicBezTo>
                        <a:cubicBezTo>
                          <a:pt x="4" y="61"/>
                          <a:pt x="3" y="63"/>
                          <a:pt x="3" y="66"/>
                        </a:cubicBezTo>
                        <a:cubicBezTo>
                          <a:pt x="0" y="72"/>
                          <a:pt x="0" y="72"/>
                          <a:pt x="0" y="72"/>
                        </a:cubicBezTo>
                        <a:cubicBezTo>
                          <a:pt x="0" y="75"/>
                          <a:pt x="1" y="76"/>
                          <a:pt x="4" y="76"/>
                        </a:cubicBezTo>
                        <a:cubicBezTo>
                          <a:pt x="88" y="76"/>
                          <a:pt x="88" y="76"/>
                          <a:pt x="88" y="76"/>
                        </a:cubicBezTo>
                        <a:cubicBezTo>
                          <a:pt x="91" y="76"/>
                          <a:pt x="92" y="75"/>
                          <a:pt x="92" y="72"/>
                        </a:cubicBezTo>
                        <a:lnTo>
                          <a:pt x="89" y="66"/>
                        </a:lnTo>
                        <a:close/>
                        <a:moveTo>
                          <a:pt x="17" y="49"/>
                        </a:moveTo>
                        <a:cubicBezTo>
                          <a:pt x="15" y="49"/>
                          <a:pt x="15" y="49"/>
                          <a:pt x="15" y="48"/>
                        </a:cubicBezTo>
                        <a:cubicBezTo>
                          <a:pt x="15" y="4"/>
                          <a:pt x="15" y="4"/>
                          <a:pt x="15" y="4"/>
                        </a:cubicBezTo>
                        <a:cubicBezTo>
                          <a:pt x="15" y="3"/>
                          <a:pt x="15" y="2"/>
                          <a:pt x="17" y="2"/>
                        </a:cubicBezTo>
                        <a:cubicBezTo>
                          <a:pt x="75" y="2"/>
                          <a:pt x="75" y="2"/>
                          <a:pt x="75" y="2"/>
                        </a:cubicBezTo>
                        <a:cubicBezTo>
                          <a:pt x="77" y="2"/>
                          <a:pt x="77" y="3"/>
                          <a:pt x="77" y="4"/>
                        </a:cubicBezTo>
                        <a:cubicBezTo>
                          <a:pt x="77" y="48"/>
                          <a:pt x="77" y="48"/>
                          <a:pt x="77" y="48"/>
                        </a:cubicBezTo>
                        <a:cubicBezTo>
                          <a:pt x="77" y="49"/>
                          <a:pt x="77" y="49"/>
                          <a:pt x="75" y="49"/>
                        </a:cubicBezTo>
                        <a:lnTo>
                          <a:pt x="17" y="49"/>
                        </a:lnTo>
                        <a:close/>
                        <a:moveTo>
                          <a:pt x="77" y="58"/>
                        </a:moveTo>
                        <a:cubicBezTo>
                          <a:pt x="78" y="59"/>
                          <a:pt x="80" y="64"/>
                          <a:pt x="80" y="64"/>
                        </a:cubicBezTo>
                        <a:cubicBezTo>
                          <a:pt x="85" y="64"/>
                          <a:pt x="85" y="64"/>
                          <a:pt x="85" y="64"/>
                        </a:cubicBezTo>
                        <a:cubicBezTo>
                          <a:pt x="86" y="64"/>
                          <a:pt x="87" y="65"/>
                          <a:pt x="87" y="66"/>
                        </a:cubicBezTo>
                        <a:cubicBezTo>
                          <a:pt x="87" y="66"/>
                          <a:pt x="87" y="66"/>
                          <a:pt x="87" y="66"/>
                        </a:cubicBezTo>
                        <a:cubicBezTo>
                          <a:pt x="87" y="66"/>
                          <a:pt x="89" y="71"/>
                          <a:pt x="90" y="72"/>
                        </a:cubicBezTo>
                        <a:cubicBezTo>
                          <a:pt x="90" y="73"/>
                          <a:pt x="89" y="74"/>
                          <a:pt x="88" y="74"/>
                        </a:cubicBezTo>
                        <a:cubicBezTo>
                          <a:pt x="4" y="74"/>
                          <a:pt x="4" y="74"/>
                          <a:pt x="4" y="74"/>
                        </a:cubicBezTo>
                        <a:cubicBezTo>
                          <a:pt x="3" y="74"/>
                          <a:pt x="2" y="73"/>
                          <a:pt x="2" y="72"/>
                        </a:cubicBezTo>
                        <a:cubicBezTo>
                          <a:pt x="3" y="71"/>
                          <a:pt x="5" y="66"/>
                          <a:pt x="5" y="66"/>
                        </a:cubicBezTo>
                        <a:cubicBezTo>
                          <a:pt x="5" y="66"/>
                          <a:pt x="5" y="66"/>
                          <a:pt x="5" y="66"/>
                        </a:cubicBezTo>
                        <a:cubicBezTo>
                          <a:pt x="5" y="65"/>
                          <a:pt x="6" y="64"/>
                          <a:pt x="7" y="64"/>
                        </a:cubicBezTo>
                        <a:cubicBezTo>
                          <a:pt x="12" y="64"/>
                          <a:pt x="12" y="64"/>
                          <a:pt x="12" y="64"/>
                        </a:cubicBezTo>
                        <a:cubicBezTo>
                          <a:pt x="12" y="64"/>
                          <a:pt x="14" y="59"/>
                          <a:pt x="15" y="58"/>
                        </a:cubicBezTo>
                        <a:cubicBezTo>
                          <a:pt x="17" y="58"/>
                          <a:pt x="26" y="58"/>
                          <a:pt x="26" y="58"/>
                        </a:cubicBezTo>
                        <a:cubicBezTo>
                          <a:pt x="26" y="58"/>
                          <a:pt x="26" y="54"/>
                          <a:pt x="26" y="54"/>
                        </a:cubicBezTo>
                        <a:cubicBezTo>
                          <a:pt x="30" y="54"/>
                          <a:pt x="62" y="54"/>
                          <a:pt x="66" y="54"/>
                        </a:cubicBezTo>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84" name="组合 83"/>
                  <p:cNvGrpSpPr/>
                  <p:nvPr/>
                </p:nvGrpSpPr>
                <p:grpSpPr>
                  <a:xfrm>
                    <a:off x="5791201" y="3090863"/>
                    <a:ext cx="655637" cy="681038"/>
                    <a:chOff x="5791201" y="3090863"/>
                    <a:chExt cx="655637" cy="681038"/>
                  </a:xfrm>
                </p:grpSpPr>
                <p:sp>
                  <p:nvSpPr>
                    <p:cNvPr id="46" name="Freeform 22"/>
                    <p:cNvSpPr/>
                    <p:nvPr/>
                  </p:nvSpPr>
                  <p:spPr bwMode="auto">
                    <a:xfrm>
                      <a:off x="6008688" y="3113088"/>
                      <a:ext cx="212725" cy="157163"/>
                    </a:xfrm>
                    <a:custGeom>
                      <a:avLst/>
                      <a:gdLst>
                        <a:gd name="T0" fmla="*/ 51 w 56"/>
                        <a:gd name="T1" fmla="*/ 0 h 41"/>
                        <a:gd name="T2" fmla="*/ 4 w 56"/>
                        <a:gd name="T3" fmla="*/ 0 h 41"/>
                        <a:gd name="T4" fmla="*/ 0 w 56"/>
                        <a:gd name="T5" fmla="*/ 5 h 41"/>
                        <a:gd name="T6" fmla="*/ 0 w 56"/>
                        <a:gd name="T7" fmla="*/ 36 h 41"/>
                        <a:gd name="T8" fmla="*/ 4 w 56"/>
                        <a:gd name="T9" fmla="*/ 41 h 41"/>
                        <a:gd name="T10" fmla="*/ 51 w 56"/>
                        <a:gd name="T11" fmla="*/ 41 h 41"/>
                        <a:gd name="T12" fmla="*/ 56 w 56"/>
                        <a:gd name="T13" fmla="*/ 36 h 41"/>
                        <a:gd name="T14" fmla="*/ 56 w 56"/>
                        <a:gd name="T15" fmla="*/ 5 h 41"/>
                        <a:gd name="T16" fmla="*/ 51 w 56"/>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1">
                          <a:moveTo>
                            <a:pt x="51" y="0"/>
                          </a:moveTo>
                          <a:cubicBezTo>
                            <a:pt x="4" y="0"/>
                            <a:pt x="4" y="0"/>
                            <a:pt x="4" y="0"/>
                          </a:cubicBezTo>
                          <a:cubicBezTo>
                            <a:pt x="2" y="0"/>
                            <a:pt x="0" y="2"/>
                            <a:pt x="0" y="5"/>
                          </a:cubicBezTo>
                          <a:cubicBezTo>
                            <a:pt x="0" y="36"/>
                            <a:pt x="0" y="36"/>
                            <a:pt x="0" y="36"/>
                          </a:cubicBezTo>
                          <a:cubicBezTo>
                            <a:pt x="0" y="39"/>
                            <a:pt x="2" y="41"/>
                            <a:pt x="4" y="41"/>
                          </a:cubicBezTo>
                          <a:cubicBezTo>
                            <a:pt x="51" y="41"/>
                            <a:pt x="51" y="41"/>
                            <a:pt x="51" y="41"/>
                          </a:cubicBezTo>
                          <a:cubicBezTo>
                            <a:pt x="54" y="41"/>
                            <a:pt x="56" y="39"/>
                            <a:pt x="56" y="36"/>
                          </a:cubicBezTo>
                          <a:cubicBezTo>
                            <a:pt x="56" y="5"/>
                            <a:pt x="56" y="5"/>
                            <a:pt x="56" y="5"/>
                          </a:cubicBezTo>
                          <a:cubicBezTo>
                            <a:pt x="56" y="2"/>
                            <a:pt x="54" y="0"/>
                            <a:pt x="51"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7" name="Freeform 23"/>
                    <p:cNvSpPr/>
                    <p:nvPr/>
                  </p:nvSpPr>
                  <p:spPr bwMode="auto">
                    <a:xfrm>
                      <a:off x="5984876" y="3351213"/>
                      <a:ext cx="31750" cy="11113"/>
                    </a:xfrm>
                    <a:custGeom>
                      <a:avLst/>
                      <a:gdLst>
                        <a:gd name="T0" fmla="*/ 6 w 8"/>
                        <a:gd name="T1" fmla="*/ 0 h 3"/>
                        <a:gd name="T2" fmla="*/ 1 w 8"/>
                        <a:gd name="T3" fmla="*/ 0 h 3"/>
                        <a:gd name="T4" fmla="*/ 0 w 8"/>
                        <a:gd name="T5" fmla="*/ 1 h 3"/>
                        <a:gd name="T6" fmla="*/ 1 w 8"/>
                        <a:gd name="T7" fmla="*/ 3 h 3"/>
                        <a:gd name="T8" fmla="*/ 6 w 8"/>
                        <a:gd name="T9" fmla="*/ 3 h 3"/>
                        <a:gd name="T10" fmla="*/ 8 w 8"/>
                        <a:gd name="T11" fmla="*/ 1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1" y="0"/>
                            <a:pt x="1" y="0"/>
                            <a:pt x="1" y="0"/>
                          </a:cubicBezTo>
                          <a:cubicBezTo>
                            <a:pt x="0" y="0"/>
                            <a:pt x="0" y="1"/>
                            <a:pt x="0" y="1"/>
                          </a:cubicBezTo>
                          <a:cubicBezTo>
                            <a:pt x="0" y="2"/>
                            <a:pt x="0" y="3"/>
                            <a:pt x="1" y="3"/>
                          </a:cubicBezTo>
                          <a:cubicBezTo>
                            <a:pt x="6" y="3"/>
                            <a:pt x="6" y="3"/>
                            <a:pt x="6" y="3"/>
                          </a:cubicBezTo>
                          <a:cubicBezTo>
                            <a:pt x="7" y="3"/>
                            <a:pt x="8" y="2"/>
                            <a:pt x="8" y="1"/>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8" name="Freeform 24"/>
                    <p:cNvSpPr/>
                    <p:nvPr/>
                  </p:nvSpPr>
                  <p:spPr bwMode="auto">
                    <a:xfrm>
                      <a:off x="6030913" y="3351213"/>
                      <a:ext cx="30163" cy="11113"/>
                    </a:xfrm>
                    <a:custGeom>
                      <a:avLst/>
                      <a:gdLst>
                        <a:gd name="T0" fmla="*/ 6 w 8"/>
                        <a:gd name="T1" fmla="*/ 0 h 3"/>
                        <a:gd name="T2" fmla="*/ 1 w 8"/>
                        <a:gd name="T3" fmla="*/ 0 h 3"/>
                        <a:gd name="T4" fmla="*/ 0 w 8"/>
                        <a:gd name="T5" fmla="*/ 1 h 3"/>
                        <a:gd name="T6" fmla="*/ 1 w 8"/>
                        <a:gd name="T7" fmla="*/ 3 h 3"/>
                        <a:gd name="T8" fmla="*/ 6 w 8"/>
                        <a:gd name="T9" fmla="*/ 3 h 3"/>
                        <a:gd name="T10" fmla="*/ 8 w 8"/>
                        <a:gd name="T11" fmla="*/ 1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1" y="0"/>
                            <a:pt x="1" y="0"/>
                            <a:pt x="1" y="0"/>
                          </a:cubicBezTo>
                          <a:cubicBezTo>
                            <a:pt x="0" y="0"/>
                            <a:pt x="0" y="1"/>
                            <a:pt x="0" y="1"/>
                          </a:cubicBezTo>
                          <a:cubicBezTo>
                            <a:pt x="0" y="2"/>
                            <a:pt x="0" y="3"/>
                            <a:pt x="1" y="3"/>
                          </a:cubicBezTo>
                          <a:cubicBezTo>
                            <a:pt x="6" y="3"/>
                            <a:pt x="6" y="3"/>
                            <a:pt x="6" y="3"/>
                          </a:cubicBezTo>
                          <a:cubicBezTo>
                            <a:pt x="7" y="3"/>
                            <a:pt x="8" y="2"/>
                            <a:pt x="8" y="1"/>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9" name="Freeform 25"/>
                    <p:cNvSpPr/>
                    <p:nvPr/>
                  </p:nvSpPr>
                  <p:spPr bwMode="auto">
                    <a:xfrm>
                      <a:off x="6076951" y="3351213"/>
                      <a:ext cx="30163" cy="11113"/>
                    </a:xfrm>
                    <a:custGeom>
                      <a:avLst/>
                      <a:gdLst>
                        <a:gd name="T0" fmla="*/ 6 w 8"/>
                        <a:gd name="T1" fmla="*/ 0 h 3"/>
                        <a:gd name="T2" fmla="*/ 2 w 8"/>
                        <a:gd name="T3" fmla="*/ 0 h 3"/>
                        <a:gd name="T4" fmla="*/ 0 w 8"/>
                        <a:gd name="T5" fmla="*/ 1 h 3"/>
                        <a:gd name="T6" fmla="*/ 2 w 8"/>
                        <a:gd name="T7" fmla="*/ 3 h 3"/>
                        <a:gd name="T8" fmla="*/ 6 w 8"/>
                        <a:gd name="T9" fmla="*/ 3 h 3"/>
                        <a:gd name="T10" fmla="*/ 8 w 8"/>
                        <a:gd name="T11" fmla="*/ 1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0" y="0"/>
                            <a:pt x="0" y="1"/>
                            <a:pt x="0" y="1"/>
                          </a:cubicBezTo>
                          <a:cubicBezTo>
                            <a:pt x="0" y="2"/>
                            <a:pt x="0" y="3"/>
                            <a:pt x="2" y="3"/>
                          </a:cubicBezTo>
                          <a:cubicBezTo>
                            <a:pt x="6" y="3"/>
                            <a:pt x="6" y="3"/>
                            <a:pt x="6" y="3"/>
                          </a:cubicBezTo>
                          <a:cubicBezTo>
                            <a:pt x="7" y="3"/>
                            <a:pt x="8" y="2"/>
                            <a:pt x="8" y="1"/>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0" name="Freeform 26"/>
                    <p:cNvSpPr/>
                    <p:nvPr/>
                  </p:nvSpPr>
                  <p:spPr bwMode="auto">
                    <a:xfrm>
                      <a:off x="6122988" y="3351213"/>
                      <a:ext cx="30163" cy="11113"/>
                    </a:xfrm>
                    <a:custGeom>
                      <a:avLst/>
                      <a:gdLst>
                        <a:gd name="T0" fmla="*/ 6 w 8"/>
                        <a:gd name="T1" fmla="*/ 0 h 3"/>
                        <a:gd name="T2" fmla="*/ 2 w 8"/>
                        <a:gd name="T3" fmla="*/ 0 h 3"/>
                        <a:gd name="T4" fmla="*/ 0 w 8"/>
                        <a:gd name="T5" fmla="*/ 1 h 3"/>
                        <a:gd name="T6" fmla="*/ 2 w 8"/>
                        <a:gd name="T7" fmla="*/ 3 h 3"/>
                        <a:gd name="T8" fmla="*/ 6 w 8"/>
                        <a:gd name="T9" fmla="*/ 3 h 3"/>
                        <a:gd name="T10" fmla="*/ 8 w 8"/>
                        <a:gd name="T11" fmla="*/ 1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0" y="0"/>
                            <a:pt x="0" y="1"/>
                            <a:pt x="0" y="1"/>
                          </a:cubicBezTo>
                          <a:cubicBezTo>
                            <a:pt x="0" y="2"/>
                            <a:pt x="0" y="3"/>
                            <a:pt x="2" y="3"/>
                          </a:cubicBezTo>
                          <a:cubicBezTo>
                            <a:pt x="6" y="3"/>
                            <a:pt x="6" y="3"/>
                            <a:pt x="6" y="3"/>
                          </a:cubicBezTo>
                          <a:cubicBezTo>
                            <a:pt x="7" y="3"/>
                            <a:pt x="8" y="2"/>
                            <a:pt x="8" y="1"/>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1" name="Freeform 27"/>
                    <p:cNvSpPr/>
                    <p:nvPr/>
                  </p:nvSpPr>
                  <p:spPr bwMode="auto">
                    <a:xfrm>
                      <a:off x="6169026" y="3351213"/>
                      <a:ext cx="30163" cy="11113"/>
                    </a:xfrm>
                    <a:custGeom>
                      <a:avLst/>
                      <a:gdLst>
                        <a:gd name="T0" fmla="*/ 6 w 8"/>
                        <a:gd name="T1" fmla="*/ 0 h 3"/>
                        <a:gd name="T2" fmla="*/ 2 w 8"/>
                        <a:gd name="T3" fmla="*/ 0 h 3"/>
                        <a:gd name="T4" fmla="*/ 0 w 8"/>
                        <a:gd name="T5" fmla="*/ 1 h 3"/>
                        <a:gd name="T6" fmla="*/ 2 w 8"/>
                        <a:gd name="T7" fmla="*/ 3 h 3"/>
                        <a:gd name="T8" fmla="*/ 6 w 8"/>
                        <a:gd name="T9" fmla="*/ 3 h 3"/>
                        <a:gd name="T10" fmla="*/ 8 w 8"/>
                        <a:gd name="T11" fmla="*/ 1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1"/>
                          </a:cubicBezTo>
                          <a:cubicBezTo>
                            <a:pt x="0" y="2"/>
                            <a:pt x="1" y="3"/>
                            <a:pt x="2" y="3"/>
                          </a:cubicBezTo>
                          <a:cubicBezTo>
                            <a:pt x="6" y="3"/>
                            <a:pt x="6" y="3"/>
                            <a:pt x="6" y="3"/>
                          </a:cubicBezTo>
                          <a:cubicBezTo>
                            <a:pt x="7" y="3"/>
                            <a:pt x="8" y="2"/>
                            <a:pt x="8" y="1"/>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2" name="Freeform 28"/>
                    <p:cNvSpPr/>
                    <p:nvPr/>
                  </p:nvSpPr>
                  <p:spPr bwMode="auto">
                    <a:xfrm>
                      <a:off x="6213476" y="3351213"/>
                      <a:ext cx="30163" cy="11113"/>
                    </a:xfrm>
                    <a:custGeom>
                      <a:avLst/>
                      <a:gdLst>
                        <a:gd name="T0" fmla="*/ 6 w 8"/>
                        <a:gd name="T1" fmla="*/ 0 h 3"/>
                        <a:gd name="T2" fmla="*/ 2 w 8"/>
                        <a:gd name="T3" fmla="*/ 0 h 3"/>
                        <a:gd name="T4" fmla="*/ 0 w 8"/>
                        <a:gd name="T5" fmla="*/ 1 h 3"/>
                        <a:gd name="T6" fmla="*/ 2 w 8"/>
                        <a:gd name="T7" fmla="*/ 3 h 3"/>
                        <a:gd name="T8" fmla="*/ 6 w 8"/>
                        <a:gd name="T9" fmla="*/ 3 h 3"/>
                        <a:gd name="T10" fmla="*/ 8 w 8"/>
                        <a:gd name="T11" fmla="*/ 1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1"/>
                          </a:cubicBezTo>
                          <a:cubicBezTo>
                            <a:pt x="0" y="2"/>
                            <a:pt x="1" y="3"/>
                            <a:pt x="2" y="3"/>
                          </a:cubicBezTo>
                          <a:cubicBezTo>
                            <a:pt x="6" y="3"/>
                            <a:pt x="6" y="3"/>
                            <a:pt x="6" y="3"/>
                          </a:cubicBezTo>
                          <a:cubicBezTo>
                            <a:pt x="7" y="3"/>
                            <a:pt x="8" y="2"/>
                            <a:pt x="8" y="1"/>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3" name="Freeform 29"/>
                    <p:cNvSpPr/>
                    <p:nvPr/>
                  </p:nvSpPr>
                  <p:spPr bwMode="auto">
                    <a:xfrm>
                      <a:off x="6008688" y="3335338"/>
                      <a:ext cx="30163" cy="7938"/>
                    </a:xfrm>
                    <a:custGeom>
                      <a:avLst/>
                      <a:gdLst>
                        <a:gd name="T0" fmla="*/ 1 w 8"/>
                        <a:gd name="T1" fmla="*/ 2 h 2"/>
                        <a:gd name="T2" fmla="*/ 6 w 8"/>
                        <a:gd name="T3" fmla="*/ 2 h 2"/>
                        <a:gd name="T4" fmla="*/ 8 w 8"/>
                        <a:gd name="T5" fmla="*/ 1 h 2"/>
                        <a:gd name="T6" fmla="*/ 6 w 8"/>
                        <a:gd name="T7" fmla="*/ 0 h 2"/>
                        <a:gd name="T8" fmla="*/ 1 w 8"/>
                        <a:gd name="T9" fmla="*/ 0 h 2"/>
                        <a:gd name="T10" fmla="*/ 0 w 8"/>
                        <a:gd name="T11" fmla="*/ 1 h 2"/>
                        <a:gd name="T12" fmla="*/ 1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1" y="2"/>
                          </a:moveTo>
                          <a:cubicBezTo>
                            <a:pt x="6" y="2"/>
                            <a:pt x="6" y="2"/>
                            <a:pt x="6" y="2"/>
                          </a:cubicBezTo>
                          <a:cubicBezTo>
                            <a:pt x="7" y="2"/>
                            <a:pt x="8" y="2"/>
                            <a:pt x="8" y="1"/>
                          </a:cubicBezTo>
                          <a:cubicBezTo>
                            <a:pt x="8" y="0"/>
                            <a:pt x="7" y="0"/>
                            <a:pt x="6" y="0"/>
                          </a:cubicBezTo>
                          <a:cubicBezTo>
                            <a:pt x="1" y="0"/>
                            <a:pt x="1" y="0"/>
                            <a:pt x="1" y="0"/>
                          </a:cubicBezTo>
                          <a:cubicBezTo>
                            <a:pt x="0" y="0"/>
                            <a:pt x="0" y="0"/>
                            <a:pt x="0" y="1"/>
                          </a:cubicBezTo>
                          <a:cubicBezTo>
                            <a:pt x="0" y="2"/>
                            <a:pt x="0" y="2"/>
                            <a:pt x="1"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4" name="Freeform 30"/>
                    <p:cNvSpPr/>
                    <p:nvPr/>
                  </p:nvSpPr>
                  <p:spPr bwMode="auto">
                    <a:xfrm>
                      <a:off x="6054726" y="3335338"/>
                      <a:ext cx="30163" cy="7938"/>
                    </a:xfrm>
                    <a:custGeom>
                      <a:avLst/>
                      <a:gdLst>
                        <a:gd name="T0" fmla="*/ 1 w 8"/>
                        <a:gd name="T1" fmla="*/ 2 h 2"/>
                        <a:gd name="T2" fmla="*/ 6 w 8"/>
                        <a:gd name="T3" fmla="*/ 2 h 2"/>
                        <a:gd name="T4" fmla="*/ 8 w 8"/>
                        <a:gd name="T5" fmla="*/ 1 h 2"/>
                        <a:gd name="T6" fmla="*/ 6 w 8"/>
                        <a:gd name="T7" fmla="*/ 0 h 2"/>
                        <a:gd name="T8" fmla="*/ 1 w 8"/>
                        <a:gd name="T9" fmla="*/ 0 h 2"/>
                        <a:gd name="T10" fmla="*/ 0 w 8"/>
                        <a:gd name="T11" fmla="*/ 1 h 2"/>
                        <a:gd name="T12" fmla="*/ 1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1" y="2"/>
                          </a:moveTo>
                          <a:cubicBezTo>
                            <a:pt x="6" y="2"/>
                            <a:pt x="6" y="2"/>
                            <a:pt x="6" y="2"/>
                          </a:cubicBezTo>
                          <a:cubicBezTo>
                            <a:pt x="7" y="2"/>
                            <a:pt x="8" y="2"/>
                            <a:pt x="8" y="1"/>
                          </a:cubicBezTo>
                          <a:cubicBezTo>
                            <a:pt x="8" y="0"/>
                            <a:pt x="7" y="0"/>
                            <a:pt x="6" y="0"/>
                          </a:cubicBezTo>
                          <a:cubicBezTo>
                            <a:pt x="1" y="0"/>
                            <a:pt x="1" y="0"/>
                            <a:pt x="1" y="0"/>
                          </a:cubicBezTo>
                          <a:cubicBezTo>
                            <a:pt x="0" y="0"/>
                            <a:pt x="0" y="0"/>
                            <a:pt x="0" y="1"/>
                          </a:cubicBezTo>
                          <a:cubicBezTo>
                            <a:pt x="0" y="2"/>
                            <a:pt x="0" y="2"/>
                            <a:pt x="1"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5" name="Freeform 31"/>
                    <p:cNvSpPr/>
                    <p:nvPr/>
                  </p:nvSpPr>
                  <p:spPr bwMode="auto">
                    <a:xfrm>
                      <a:off x="6099176" y="3335338"/>
                      <a:ext cx="31750" cy="7938"/>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0" y="0"/>
                            <a:pt x="0" y="0"/>
                            <a:pt x="0" y="1"/>
                          </a:cubicBezTo>
                          <a:cubicBezTo>
                            <a:pt x="0" y="2"/>
                            <a:pt x="0" y="2"/>
                            <a:pt x="2"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6" name="Freeform 32"/>
                    <p:cNvSpPr/>
                    <p:nvPr/>
                  </p:nvSpPr>
                  <p:spPr bwMode="auto">
                    <a:xfrm>
                      <a:off x="6145213" y="3335338"/>
                      <a:ext cx="30163" cy="7938"/>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0" y="0"/>
                            <a:pt x="0" y="0"/>
                            <a:pt x="0" y="1"/>
                          </a:cubicBezTo>
                          <a:cubicBezTo>
                            <a:pt x="0" y="2"/>
                            <a:pt x="0" y="2"/>
                            <a:pt x="2"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7" name="Freeform 33"/>
                    <p:cNvSpPr/>
                    <p:nvPr/>
                  </p:nvSpPr>
                  <p:spPr bwMode="auto">
                    <a:xfrm>
                      <a:off x="6191251" y="3335338"/>
                      <a:ext cx="30163" cy="7938"/>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0" y="0"/>
                            <a:pt x="0" y="0"/>
                            <a:pt x="0" y="1"/>
                          </a:cubicBezTo>
                          <a:cubicBezTo>
                            <a:pt x="0" y="2"/>
                            <a:pt x="0" y="2"/>
                            <a:pt x="2"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8" name="Freeform 34"/>
                    <p:cNvSpPr/>
                    <p:nvPr/>
                  </p:nvSpPr>
                  <p:spPr bwMode="auto">
                    <a:xfrm>
                      <a:off x="5815013" y="3427413"/>
                      <a:ext cx="212725" cy="152400"/>
                    </a:xfrm>
                    <a:custGeom>
                      <a:avLst/>
                      <a:gdLst>
                        <a:gd name="T0" fmla="*/ 52 w 56"/>
                        <a:gd name="T1" fmla="*/ 0 h 40"/>
                        <a:gd name="T2" fmla="*/ 4 w 56"/>
                        <a:gd name="T3" fmla="*/ 0 h 40"/>
                        <a:gd name="T4" fmla="*/ 0 w 56"/>
                        <a:gd name="T5" fmla="*/ 4 h 40"/>
                        <a:gd name="T6" fmla="*/ 0 w 56"/>
                        <a:gd name="T7" fmla="*/ 36 h 40"/>
                        <a:gd name="T8" fmla="*/ 4 w 56"/>
                        <a:gd name="T9" fmla="*/ 40 h 40"/>
                        <a:gd name="T10" fmla="*/ 52 w 56"/>
                        <a:gd name="T11" fmla="*/ 40 h 40"/>
                        <a:gd name="T12" fmla="*/ 56 w 56"/>
                        <a:gd name="T13" fmla="*/ 36 h 40"/>
                        <a:gd name="T14" fmla="*/ 56 w 56"/>
                        <a:gd name="T15" fmla="*/ 4 h 40"/>
                        <a:gd name="T16" fmla="*/ 52 w 56"/>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0">
                          <a:moveTo>
                            <a:pt x="52" y="0"/>
                          </a:moveTo>
                          <a:cubicBezTo>
                            <a:pt x="4" y="0"/>
                            <a:pt x="4" y="0"/>
                            <a:pt x="4" y="0"/>
                          </a:cubicBezTo>
                          <a:cubicBezTo>
                            <a:pt x="2" y="0"/>
                            <a:pt x="0" y="2"/>
                            <a:pt x="0" y="4"/>
                          </a:cubicBezTo>
                          <a:cubicBezTo>
                            <a:pt x="0" y="36"/>
                            <a:pt x="0" y="36"/>
                            <a:pt x="0" y="36"/>
                          </a:cubicBezTo>
                          <a:cubicBezTo>
                            <a:pt x="0" y="38"/>
                            <a:pt x="2" y="40"/>
                            <a:pt x="4" y="40"/>
                          </a:cubicBezTo>
                          <a:cubicBezTo>
                            <a:pt x="52" y="40"/>
                            <a:pt x="52" y="40"/>
                            <a:pt x="52" y="40"/>
                          </a:cubicBezTo>
                          <a:cubicBezTo>
                            <a:pt x="54" y="40"/>
                            <a:pt x="56" y="38"/>
                            <a:pt x="56" y="36"/>
                          </a:cubicBezTo>
                          <a:cubicBezTo>
                            <a:pt x="56" y="4"/>
                            <a:pt x="56" y="4"/>
                            <a:pt x="56" y="4"/>
                          </a:cubicBezTo>
                          <a:cubicBezTo>
                            <a:pt x="56" y="2"/>
                            <a:pt x="54" y="0"/>
                            <a:pt x="52"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0" name="Freeform 36"/>
                    <p:cNvSpPr/>
                    <p:nvPr/>
                  </p:nvSpPr>
                  <p:spPr bwMode="auto">
                    <a:xfrm>
                      <a:off x="5791201" y="3660776"/>
                      <a:ext cx="30163" cy="11113"/>
                    </a:xfrm>
                    <a:custGeom>
                      <a:avLst/>
                      <a:gdLst>
                        <a:gd name="T0" fmla="*/ 6 w 8"/>
                        <a:gd name="T1" fmla="*/ 0 h 3"/>
                        <a:gd name="T2" fmla="*/ 2 w 8"/>
                        <a:gd name="T3" fmla="*/ 0 h 3"/>
                        <a:gd name="T4" fmla="*/ 0 w 8"/>
                        <a:gd name="T5" fmla="*/ 2 h 3"/>
                        <a:gd name="T6" fmla="*/ 2 w 8"/>
                        <a:gd name="T7" fmla="*/ 3 h 3"/>
                        <a:gd name="T8" fmla="*/ 6 w 8"/>
                        <a:gd name="T9" fmla="*/ 3 h 3"/>
                        <a:gd name="T10" fmla="*/ 8 w 8"/>
                        <a:gd name="T11" fmla="*/ 2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2"/>
                          </a:cubicBezTo>
                          <a:cubicBezTo>
                            <a:pt x="0" y="3"/>
                            <a:pt x="1" y="3"/>
                            <a:pt x="2" y="3"/>
                          </a:cubicBezTo>
                          <a:cubicBezTo>
                            <a:pt x="6" y="3"/>
                            <a:pt x="6" y="3"/>
                            <a:pt x="6" y="3"/>
                          </a:cubicBezTo>
                          <a:cubicBezTo>
                            <a:pt x="7" y="3"/>
                            <a:pt x="8" y="3"/>
                            <a:pt x="8" y="2"/>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1" name="Freeform 37"/>
                    <p:cNvSpPr/>
                    <p:nvPr/>
                  </p:nvSpPr>
                  <p:spPr bwMode="auto">
                    <a:xfrm>
                      <a:off x="5837238" y="3660776"/>
                      <a:ext cx="30163" cy="11113"/>
                    </a:xfrm>
                    <a:custGeom>
                      <a:avLst/>
                      <a:gdLst>
                        <a:gd name="T0" fmla="*/ 6 w 8"/>
                        <a:gd name="T1" fmla="*/ 0 h 3"/>
                        <a:gd name="T2" fmla="*/ 2 w 8"/>
                        <a:gd name="T3" fmla="*/ 0 h 3"/>
                        <a:gd name="T4" fmla="*/ 0 w 8"/>
                        <a:gd name="T5" fmla="*/ 2 h 3"/>
                        <a:gd name="T6" fmla="*/ 2 w 8"/>
                        <a:gd name="T7" fmla="*/ 3 h 3"/>
                        <a:gd name="T8" fmla="*/ 6 w 8"/>
                        <a:gd name="T9" fmla="*/ 3 h 3"/>
                        <a:gd name="T10" fmla="*/ 8 w 8"/>
                        <a:gd name="T11" fmla="*/ 2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2"/>
                          </a:cubicBezTo>
                          <a:cubicBezTo>
                            <a:pt x="0" y="3"/>
                            <a:pt x="1" y="3"/>
                            <a:pt x="2" y="3"/>
                          </a:cubicBezTo>
                          <a:cubicBezTo>
                            <a:pt x="6" y="3"/>
                            <a:pt x="6" y="3"/>
                            <a:pt x="6" y="3"/>
                          </a:cubicBezTo>
                          <a:cubicBezTo>
                            <a:pt x="7" y="3"/>
                            <a:pt x="8" y="3"/>
                            <a:pt x="8" y="2"/>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2" name="Freeform 38"/>
                    <p:cNvSpPr/>
                    <p:nvPr/>
                  </p:nvSpPr>
                  <p:spPr bwMode="auto">
                    <a:xfrm>
                      <a:off x="5883276" y="3660776"/>
                      <a:ext cx="30163" cy="11113"/>
                    </a:xfrm>
                    <a:custGeom>
                      <a:avLst/>
                      <a:gdLst>
                        <a:gd name="T0" fmla="*/ 6 w 8"/>
                        <a:gd name="T1" fmla="*/ 0 h 3"/>
                        <a:gd name="T2" fmla="*/ 2 w 8"/>
                        <a:gd name="T3" fmla="*/ 0 h 3"/>
                        <a:gd name="T4" fmla="*/ 0 w 8"/>
                        <a:gd name="T5" fmla="*/ 2 h 3"/>
                        <a:gd name="T6" fmla="*/ 2 w 8"/>
                        <a:gd name="T7" fmla="*/ 3 h 3"/>
                        <a:gd name="T8" fmla="*/ 6 w 8"/>
                        <a:gd name="T9" fmla="*/ 3 h 3"/>
                        <a:gd name="T10" fmla="*/ 8 w 8"/>
                        <a:gd name="T11" fmla="*/ 2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2"/>
                          </a:cubicBezTo>
                          <a:cubicBezTo>
                            <a:pt x="0" y="3"/>
                            <a:pt x="1" y="3"/>
                            <a:pt x="2" y="3"/>
                          </a:cubicBezTo>
                          <a:cubicBezTo>
                            <a:pt x="6" y="3"/>
                            <a:pt x="6" y="3"/>
                            <a:pt x="6" y="3"/>
                          </a:cubicBezTo>
                          <a:cubicBezTo>
                            <a:pt x="7" y="3"/>
                            <a:pt x="8" y="3"/>
                            <a:pt x="8" y="2"/>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3" name="Freeform 39"/>
                    <p:cNvSpPr/>
                    <p:nvPr/>
                  </p:nvSpPr>
                  <p:spPr bwMode="auto">
                    <a:xfrm>
                      <a:off x="5929313" y="3660776"/>
                      <a:ext cx="30163" cy="11113"/>
                    </a:xfrm>
                    <a:custGeom>
                      <a:avLst/>
                      <a:gdLst>
                        <a:gd name="T0" fmla="*/ 6 w 8"/>
                        <a:gd name="T1" fmla="*/ 0 h 3"/>
                        <a:gd name="T2" fmla="*/ 2 w 8"/>
                        <a:gd name="T3" fmla="*/ 0 h 3"/>
                        <a:gd name="T4" fmla="*/ 0 w 8"/>
                        <a:gd name="T5" fmla="*/ 2 h 3"/>
                        <a:gd name="T6" fmla="*/ 2 w 8"/>
                        <a:gd name="T7" fmla="*/ 3 h 3"/>
                        <a:gd name="T8" fmla="*/ 6 w 8"/>
                        <a:gd name="T9" fmla="*/ 3 h 3"/>
                        <a:gd name="T10" fmla="*/ 8 w 8"/>
                        <a:gd name="T11" fmla="*/ 2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2"/>
                          </a:cubicBezTo>
                          <a:cubicBezTo>
                            <a:pt x="0" y="3"/>
                            <a:pt x="1" y="3"/>
                            <a:pt x="2" y="3"/>
                          </a:cubicBezTo>
                          <a:cubicBezTo>
                            <a:pt x="6" y="3"/>
                            <a:pt x="6" y="3"/>
                            <a:pt x="6" y="3"/>
                          </a:cubicBezTo>
                          <a:cubicBezTo>
                            <a:pt x="7" y="3"/>
                            <a:pt x="8" y="3"/>
                            <a:pt x="8" y="2"/>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4" name="Freeform 40"/>
                    <p:cNvSpPr/>
                    <p:nvPr/>
                  </p:nvSpPr>
                  <p:spPr bwMode="auto">
                    <a:xfrm>
                      <a:off x="5973763" y="3660776"/>
                      <a:ext cx="30163" cy="11113"/>
                    </a:xfrm>
                    <a:custGeom>
                      <a:avLst/>
                      <a:gdLst>
                        <a:gd name="T0" fmla="*/ 6 w 8"/>
                        <a:gd name="T1" fmla="*/ 0 h 3"/>
                        <a:gd name="T2" fmla="*/ 2 w 8"/>
                        <a:gd name="T3" fmla="*/ 0 h 3"/>
                        <a:gd name="T4" fmla="*/ 0 w 8"/>
                        <a:gd name="T5" fmla="*/ 2 h 3"/>
                        <a:gd name="T6" fmla="*/ 2 w 8"/>
                        <a:gd name="T7" fmla="*/ 3 h 3"/>
                        <a:gd name="T8" fmla="*/ 6 w 8"/>
                        <a:gd name="T9" fmla="*/ 3 h 3"/>
                        <a:gd name="T10" fmla="*/ 8 w 8"/>
                        <a:gd name="T11" fmla="*/ 2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2"/>
                          </a:cubicBezTo>
                          <a:cubicBezTo>
                            <a:pt x="0" y="3"/>
                            <a:pt x="1" y="3"/>
                            <a:pt x="2" y="3"/>
                          </a:cubicBezTo>
                          <a:cubicBezTo>
                            <a:pt x="6" y="3"/>
                            <a:pt x="6" y="3"/>
                            <a:pt x="6" y="3"/>
                          </a:cubicBezTo>
                          <a:cubicBezTo>
                            <a:pt x="7" y="3"/>
                            <a:pt x="8" y="3"/>
                            <a:pt x="8" y="2"/>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5" name="Freeform 41"/>
                    <p:cNvSpPr/>
                    <p:nvPr/>
                  </p:nvSpPr>
                  <p:spPr bwMode="auto">
                    <a:xfrm>
                      <a:off x="6019801" y="3660776"/>
                      <a:ext cx="30163" cy="11113"/>
                    </a:xfrm>
                    <a:custGeom>
                      <a:avLst/>
                      <a:gdLst>
                        <a:gd name="T0" fmla="*/ 6 w 8"/>
                        <a:gd name="T1" fmla="*/ 0 h 3"/>
                        <a:gd name="T2" fmla="*/ 2 w 8"/>
                        <a:gd name="T3" fmla="*/ 0 h 3"/>
                        <a:gd name="T4" fmla="*/ 0 w 8"/>
                        <a:gd name="T5" fmla="*/ 2 h 3"/>
                        <a:gd name="T6" fmla="*/ 2 w 8"/>
                        <a:gd name="T7" fmla="*/ 3 h 3"/>
                        <a:gd name="T8" fmla="*/ 6 w 8"/>
                        <a:gd name="T9" fmla="*/ 3 h 3"/>
                        <a:gd name="T10" fmla="*/ 8 w 8"/>
                        <a:gd name="T11" fmla="*/ 2 h 3"/>
                        <a:gd name="T12" fmla="*/ 6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6" y="0"/>
                          </a:moveTo>
                          <a:cubicBezTo>
                            <a:pt x="2" y="0"/>
                            <a:pt x="2" y="0"/>
                            <a:pt x="2" y="0"/>
                          </a:cubicBezTo>
                          <a:cubicBezTo>
                            <a:pt x="1" y="0"/>
                            <a:pt x="0" y="1"/>
                            <a:pt x="0" y="2"/>
                          </a:cubicBezTo>
                          <a:cubicBezTo>
                            <a:pt x="0" y="3"/>
                            <a:pt x="1" y="3"/>
                            <a:pt x="2" y="3"/>
                          </a:cubicBezTo>
                          <a:cubicBezTo>
                            <a:pt x="6" y="3"/>
                            <a:pt x="6" y="3"/>
                            <a:pt x="6" y="3"/>
                          </a:cubicBezTo>
                          <a:cubicBezTo>
                            <a:pt x="7" y="3"/>
                            <a:pt x="8" y="3"/>
                            <a:pt x="8" y="2"/>
                          </a:cubicBezTo>
                          <a:cubicBezTo>
                            <a:pt x="8" y="1"/>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6" name="Freeform 42"/>
                    <p:cNvSpPr/>
                    <p:nvPr/>
                  </p:nvSpPr>
                  <p:spPr bwMode="auto">
                    <a:xfrm>
                      <a:off x="5815013" y="3644901"/>
                      <a:ext cx="30163" cy="11113"/>
                    </a:xfrm>
                    <a:custGeom>
                      <a:avLst/>
                      <a:gdLst>
                        <a:gd name="T0" fmla="*/ 2 w 8"/>
                        <a:gd name="T1" fmla="*/ 3 h 3"/>
                        <a:gd name="T2" fmla="*/ 6 w 8"/>
                        <a:gd name="T3" fmla="*/ 3 h 3"/>
                        <a:gd name="T4" fmla="*/ 8 w 8"/>
                        <a:gd name="T5" fmla="*/ 2 h 3"/>
                        <a:gd name="T6" fmla="*/ 6 w 8"/>
                        <a:gd name="T7" fmla="*/ 0 h 3"/>
                        <a:gd name="T8" fmla="*/ 2 w 8"/>
                        <a:gd name="T9" fmla="*/ 0 h 3"/>
                        <a:gd name="T10" fmla="*/ 0 w 8"/>
                        <a:gd name="T11" fmla="*/ 2 h 3"/>
                        <a:gd name="T12" fmla="*/ 2 w 8"/>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3"/>
                          </a:moveTo>
                          <a:cubicBezTo>
                            <a:pt x="6" y="3"/>
                            <a:pt x="6" y="3"/>
                            <a:pt x="6" y="3"/>
                          </a:cubicBezTo>
                          <a:cubicBezTo>
                            <a:pt x="7" y="3"/>
                            <a:pt x="8" y="2"/>
                            <a:pt x="8" y="2"/>
                          </a:cubicBezTo>
                          <a:cubicBezTo>
                            <a:pt x="8" y="1"/>
                            <a:pt x="7" y="0"/>
                            <a:pt x="6" y="0"/>
                          </a:cubicBezTo>
                          <a:cubicBezTo>
                            <a:pt x="2" y="0"/>
                            <a:pt x="2" y="0"/>
                            <a:pt x="2" y="0"/>
                          </a:cubicBezTo>
                          <a:cubicBezTo>
                            <a:pt x="1" y="0"/>
                            <a:pt x="0" y="1"/>
                            <a:pt x="0" y="2"/>
                          </a:cubicBezTo>
                          <a:cubicBezTo>
                            <a:pt x="0" y="2"/>
                            <a:pt x="1" y="3"/>
                            <a:pt x="2"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7" name="Freeform 43"/>
                    <p:cNvSpPr/>
                    <p:nvPr/>
                  </p:nvSpPr>
                  <p:spPr bwMode="auto">
                    <a:xfrm>
                      <a:off x="5859463" y="3644901"/>
                      <a:ext cx="31750" cy="11113"/>
                    </a:xfrm>
                    <a:custGeom>
                      <a:avLst/>
                      <a:gdLst>
                        <a:gd name="T0" fmla="*/ 2 w 8"/>
                        <a:gd name="T1" fmla="*/ 3 h 3"/>
                        <a:gd name="T2" fmla="*/ 6 w 8"/>
                        <a:gd name="T3" fmla="*/ 3 h 3"/>
                        <a:gd name="T4" fmla="*/ 8 w 8"/>
                        <a:gd name="T5" fmla="*/ 2 h 3"/>
                        <a:gd name="T6" fmla="*/ 6 w 8"/>
                        <a:gd name="T7" fmla="*/ 0 h 3"/>
                        <a:gd name="T8" fmla="*/ 2 w 8"/>
                        <a:gd name="T9" fmla="*/ 0 h 3"/>
                        <a:gd name="T10" fmla="*/ 0 w 8"/>
                        <a:gd name="T11" fmla="*/ 2 h 3"/>
                        <a:gd name="T12" fmla="*/ 2 w 8"/>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3"/>
                          </a:moveTo>
                          <a:cubicBezTo>
                            <a:pt x="6" y="3"/>
                            <a:pt x="6" y="3"/>
                            <a:pt x="6" y="3"/>
                          </a:cubicBezTo>
                          <a:cubicBezTo>
                            <a:pt x="7" y="3"/>
                            <a:pt x="8" y="2"/>
                            <a:pt x="8" y="2"/>
                          </a:cubicBezTo>
                          <a:cubicBezTo>
                            <a:pt x="8" y="1"/>
                            <a:pt x="7" y="0"/>
                            <a:pt x="6" y="0"/>
                          </a:cubicBezTo>
                          <a:cubicBezTo>
                            <a:pt x="2" y="0"/>
                            <a:pt x="2" y="0"/>
                            <a:pt x="2" y="0"/>
                          </a:cubicBezTo>
                          <a:cubicBezTo>
                            <a:pt x="1" y="0"/>
                            <a:pt x="0" y="1"/>
                            <a:pt x="0" y="2"/>
                          </a:cubicBezTo>
                          <a:cubicBezTo>
                            <a:pt x="0" y="2"/>
                            <a:pt x="1" y="3"/>
                            <a:pt x="2"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8" name="Freeform 44"/>
                    <p:cNvSpPr/>
                    <p:nvPr/>
                  </p:nvSpPr>
                  <p:spPr bwMode="auto">
                    <a:xfrm>
                      <a:off x="5905501" y="3644901"/>
                      <a:ext cx="30163" cy="11113"/>
                    </a:xfrm>
                    <a:custGeom>
                      <a:avLst/>
                      <a:gdLst>
                        <a:gd name="T0" fmla="*/ 2 w 8"/>
                        <a:gd name="T1" fmla="*/ 3 h 3"/>
                        <a:gd name="T2" fmla="*/ 6 w 8"/>
                        <a:gd name="T3" fmla="*/ 3 h 3"/>
                        <a:gd name="T4" fmla="*/ 8 w 8"/>
                        <a:gd name="T5" fmla="*/ 2 h 3"/>
                        <a:gd name="T6" fmla="*/ 6 w 8"/>
                        <a:gd name="T7" fmla="*/ 0 h 3"/>
                        <a:gd name="T8" fmla="*/ 2 w 8"/>
                        <a:gd name="T9" fmla="*/ 0 h 3"/>
                        <a:gd name="T10" fmla="*/ 0 w 8"/>
                        <a:gd name="T11" fmla="*/ 2 h 3"/>
                        <a:gd name="T12" fmla="*/ 2 w 8"/>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3"/>
                          </a:moveTo>
                          <a:cubicBezTo>
                            <a:pt x="6" y="3"/>
                            <a:pt x="6" y="3"/>
                            <a:pt x="6" y="3"/>
                          </a:cubicBezTo>
                          <a:cubicBezTo>
                            <a:pt x="7" y="3"/>
                            <a:pt x="8" y="2"/>
                            <a:pt x="8" y="2"/>
                          </a:cubicBezTo>
                          <a:cubicBezTo>
                            <a:pt x="8" y="1"/>
                            <a:pt x="7" y="0"/>
                            <a:pt x="6" y="0"/>
                          </a:cubicBezTo>
                          <a:cubicBezTo>
                            <a:pt x="2" y="0"/>
                            <a:pt x="2" y="0"/>
                            <a:pt x="2" y="0"/>
                          </a:cubicBezTo>
                          <a:cubicBezTo>
                            <a:pt x="1" y="0"/>
                            <a:pt x="0" y="1"/>
                            <a:pt x="0" y="2"/>
                          </a:cubicBezTo>
                          <a:cubicBezTo>
                            <a:pt x="0" y="2"/>
                            <a:pt x="1" y="3"/>
                            <a:pt x="2"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9" name="Freeform 45"/>
                    <p:cNvSpPr/>
                    <p:nvPr/>
                  </p:nvSpPr>
                  <p:spPr bwMode="auto">
                    <a:xfrm>
                      <a:off x="5951538" y="3644901"/>
                      <a:ext cx="30163" cy="11113"/>
                    </a:xfrm>
                    <a:custGeom>
                      <a:avLst/>
                      <a:gdLst>
                        <a:gd name="T0" fmla="*/ 2 w 8"/>
                        <a:gd name="T1" fmla="*/ 3 h 3"/>
                        <a:gd name="T2" fmla="*/ 6 w 8"/>
                        <a:gd name="T3" fmla="*/ 3 h 3"/>
                        <a:gd name="T4" fmla="*/ 8 w 8"/>
                        <a:gd name="T5" fmla="*/ 2 h 3"/>
                        <a:gd name="T6" fmla="*/ 6 w 8"/>
                        <a:gd name="T7" fmla="*/ 0 h 3"/>
                        <a:gd name="T8" fmla="*/ 2 w 8"/>
                        <a:gd name="T9" fmla="*/ 0 h 3"/>
                        <a:gd name="T10" fmla="*/ 0 w 8"/>
                        <a:gd name="T11" fmla="*/ 2 h 3"/>
                        <a:gd name="T12" fmla="*/ 2 w 8"/>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3"/>
                          </a:moveTo>
                          <a:cubicBezTo>
                            <a:pt x="6" y="3"/>
                            <a:pt x="6" y="3"/>
                            <a:pt x="6" y="3"/>
                          </a:cubicBezTo>
                          <a:cubicBezTo>
                            <a:pt x="7" y="3"/>
                            <a:pt x="8" y="2"/>
                            <a:pt x="8" y="2"/>
                          </a:cubicBezTo>
                          <a:cubicBezTo>
                            <a:pt x="8" y="1"/>
                            <a:pt x="7" y="0"/>
                            <a:pt x="6" y="0"/>
                          </a:cubicBezTo>
                          <a:cubicBezTo>
                            <a:pt x="2" y="0"/>
                            <a:pt x="2" y="0"/>
                            <a:pt x="2" y="0"/>
                          </a:cubicBezTo>
                          <a:cubicBezTo>
                            <a:pt x="1" y="0"/>
                            <a:pt x="0" y="1"/>
                            <a:pt x="0" y="2"/>
                          </a:cubicBezTo>
                          <a:cubicBezTo>
                            <a:pt x="0" y="2"/>
                            <a:pt x="1" y="3"/>
                            <a:pt x="2"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0" name="Freeform 46"/>
                    <p:cNvSpPr/>
                    <p:nvPr/>
                  </p:nvSpPr>
                  <p:spPr bwMode="auto">
                    <a:xfrm>
                      <a:off x="5997576" y="3644901"/>
                      <a:ext cx="30163" cy="11113"/>
                    </a:xfrm>
                    <a:custGeom>
                      <a:avLst/>
                      <a:gdLst>
                        <a:gd name="T0" fmla="*/ 2 w 8"/>
                        <a:gd name="T1" fmla="*/ 3 h 3"/>
                        <a:gd name="T2" fmla="*/ 6 w 8"/>
                        <a:gd name="T3" fmla="*/ 3 h 3"/>
                        <a:gd name="T4" fmla="*/ 8 w 8"/>
                        <a:gd name="T5" fmla="*/ 2 h 3"/>
                        <a:gd name="T6" fmla="*/ 6 w 8"/>
                        <a:gd name="T7" fmla="*/ 0 h 3"/>
                        <a:gd name="T8" fmla="*/ 2 w 8"/>
                        <a:gd name="T9" fmla="*/ 0 h 3"/>
                        <a:gd name="T10" fmla="*/ 0 w 8"/>
                        <a:gd name="T11" fmla="*/ 2 h 3"/>
                        <a:gd name="T12" fmla="*/ 2 w 8"/>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2" y="3"/>
                          </a:moveTo>
                          <a:cubicBezTo>
                            <a:pt x="6" y="3"/>
                            <a:pt x="6" y="3"/>
                            <a:pt x="6" y="3"/>
                          </a:cubicBezTo>
                          <a:cubicBezTo>
                            <a:pt x="7" y="3"/>
                            <a:pt x="8" y="2"/>
                            <a:pt x="8" y="2"/>
                          </a:cubicBezTo>
                          <a:cubicBezTo>
                            <a:pt x="8" y="1"/>
                            <a:pt x="7" y="0"/>
                            <a:pt x="6" y="0"/>
                          </a:cubicBezTo>
                          <a:cubicBezTo>
                            <a:pt x="2" y="0"/>
                            <a:pt x="2" y="0"/>
                            <a:pt x="2" y="0"/>
                          </a:cubicBezTo>
                          <a:cubicBezTo>
                            <a:pt x="1" y="0"/>
                            <a:pt x="0" y="1"/>
                            <a:pt x="0" y="2"/>
                          </a:cubicBezTo>
                          <a:cubicBezTo>
                            <a:pt x="0" y="2"/>
                            <a:pt x="1" y="3"/>
                            <a:pt x="2"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1" name="Freeform 47"/>
                    <p:cNvSpPr/>
                    <p:nvPr/>
                  </p:nvSpPr>
                  <p:spPr bwMode="auto">
                    <a:xfrm>
                      <a:off x="6164263" y="3500438"/>
                      <a:ext cx="212725" cy="152400"/>
                    </a:xfrm>
                    <a:custGeom>
                      <a:avLst/>
                      <a:gdLst>
                        <a:gd name="T0" fmla="*/ 52 w 56"/>
                        <a:gd name="T1" fmla="*/ 0 h 40"/>
                        <a:gd name="T2" fmla="*/ 4 w 56"/>
                        <a:gd name="T3" fmla="*/ 0 h 40"/>
                        <a:gd name="T4" fmla="*/ 0 w 56"/>
                        <a:gd name="T5" fmla="*/ 5 h 40"/>
                        <a:gd name="T6" fmla="*/ 0 w 56"/>
                        <a:gd name="T7" fmla="*/ 36 h 40"/>
                        <a:gd name="T8" fmla="*/ 4 w 56"/>
                        <a:gd name="T9" fmla="*/ 40 h 40"/>
                        <a:gd name="T10" fmla="*/ 52 w 56"/>
                        <a:gd name="T11" fmla="*/ 40 h 40"/>
                        <a:gd name="T12" fmla="*/ 56 w 56"/>
                        <a:gd name="T13" fmla="*/ 36 h 40"/>
                        <a:gd name="T14" fmla="*/ 56 w 56"/>
                        <a:gd name="T15" fmla="*/ 5 h 40"/>
                        <a:gd name="T16" fmla="*/ 52 w 56"/>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0">
                          <a:moveTo>
                            <a:pt x="52" y="0"/>
                          </a:moveTo>
                          <a:cubicBezTo>
                            <a:pt x="4" y="0"/>
                            <a:pt x="4" y="0"/>
                            <a:pt x="4" y="0"/>
                          </a:cubicBezTo>
                          <a:cubicBezTo>
                            <a:pt x="2" y="0"/>
                            <a:pt x="0" y="2"/>
                            <a:pt x="0" y="5"/>
                          </a:cubicBezTo>
                          <a:cubicBezTo>
                            <a:pt x="0" y="36"/>
                            <a:pt x="0" y="36"/>
                            <a:pt x="0" y="36"/>
                          </a:cubicBezTo>
                          <a:cubicBezTo>
                            <a:pt x="0" y="38"/>
                            <a:pt x="2" y="40"/>
                            <a:pt x="4" y="40"/>
                          </a:cubicBezTo>
                          <a:cubicBezTo>
                            <a:pt x="52" y="40"/>
                            <a:pt x="52" y="40"/>
                            <a:pt x="52" y="40"/>
                          </a:cubicBezTo>
                          <a:cubicBezTo>
                            <a:pt x="54" y="40"/>
                            <a:pt x="56" y="38"/>
                            <a:pt x="56" y="36"/>
                          </a:cubicBezTo>
                          <a:cubicBezTo>
                            <a:pt x="56" y="5"/>
                            <a:pt x="56" y="5"/>
                            <a:pt x="56" y="5"/>
                          </a:cubicBezTo>
                          <a:cubicBezTo>
                            <a:pt x="56" y="2"/>
                            <a:pt x="54" y="0"/>
                            <a:pt x="52"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2" name="Freeform 48"/>
                    <p:cNvSpPr>
                      <a:spLocks noEditPoints="1"/>
                    </p:cNvSpPr>
                    <p:nvPr/>
                  </p:nvSpPr>
                  <p:spPr bwMode="auto">
                    <a:xfrm>
                      <a:off x="5935663" y="3090863"/>
                      <a:ext cx="511175" cy="681038"/>
                    </a:xfrm>
                    <a:custGeom>
                      <a:avLst/>
                      <a:gdLst>
                        <a:gd name="T0" fmla="*/ 127 w 134"/>
                        <a:gd name="T1" fmla="*/ 163 h 178"/>
                        <a:gd name="T2" fmla="*/ 121 w 134"/>
                        <a:gd name="T3" fmla="*/ 156 h 178"/>
                        <a:gd name="T4" fmla="*/ 111 w 134"/>
                        <a:gd name="T5" fmla="*/ 153 h 178"/>
                        <a:gd name="T6" fmla="*/ 122 w 134"/>
                        <a:gd name="T7" fmla="*/ 149 h 178"/>
                        <a:gd name="T8" fmla="*/ 117 w 134"/>
                        <a:gd name="T9" fmla="*/ 101 h 178"/>
                        <a:gd name="T10" fmla="*/ 54 w 134"/>
                        <a:gd name="T11" fmla="*/ 105 h 178"/>
                        <a:gd name="T12" fmla="*/ 46 w 134"/>
                        <a:gd name="T13" fmla="*/ 112 h 178"/>
                        <a:gd name="T14" fmla="*/ 89 w 134"/>
                        <a:gd name="T15" fmla="*/ 77 h 178"/>
                        <a:gd name="T16" fmla="*/ 90 w 134"/>
                        <a:gd name="T17" fmla="*/ 66 h 178"/>
                        <a:gd name="T18" fmla="*/ 83 w 134"/>
                        <a:gd name="T19" fmla="*/ 62 h 178"/>
                        <a:gd name="T20" fmla="*/ 70 w 134"/>
                        <a:gd name="T21" fmla="*/ 55 h 178"/>
                        <a:gd name="T22" fmla="*/ 76 w 134"/>
                        <a:gd name="T23" fmla="*/ 53 h 178"/>
                        <a:gd name="T24" fmla="*/ 81 w 134"/>
                        <a:gd name="T25" fmla="*/ 4 h 178"/>
                        <a:gd name="T26" fmla="*/ 17 w 134"/>
                        <a:gd name="T27" fmla="*/ 0 h 178"/>
                        <a:gd name="T28" fmla="*/ 13 w 134"/>
                        <a:gd name="T29" fmla="*/ 49 h 178"/>
                        <a:gd name="T30" fmla="*/ 24 w 134"/>
                        <a:gd name="T31" fmla="*/ 53 h 178"/>
                        <a:gd name="T32" fmla="*/ 14 w 134"/>
                        <a:gd name="T33" fmla="*/ 55 h 178"/>
                        <a:gd name="T34" fmla="*/ 8 w 134"/>
                        <a:gd name="T35" fmla="*/ 62 h 178"/>
                        <a:gd name="T36" fmla="*/ 0 w 134"/>
                        <a:gd name="T37" fmla="*/ 73 h 178"/>
                        <a:gd name="T38" fmla="*/ 41 w 134"/>
                        <a:gd name="T39" fmla="*/ 77 h 178"/>
                        <a:gd name="T40" fmla="*/ 30 w 134"/>
                        <a:gd name="T41" fmla="*/ 112 h 178"/>
                        <a:gd name="T42" fmla="*/ 54 w 134"/>
                        <a:gd name="T43" fmla="*/ 116 h 178"/>
                        <a:gd name="T44" fmla="*/ 59 w 134"/>
                        <a:gd name="T45" fmla="*/ 153 h 178"/>
                        <a:gd name="T46" fmla="*/ 65 w 134"/>
                        <a:gd name="T47" fmla="*/ 156 h 178"/>
                        <a:gd name="T48" fmla="*/ 52 w 134"/>
                        <a:gd name="T49" fmla="*/ 163 h 178"/>
                        <a:gd name="T50" fmla="*/ 45 w 134"/>
                        <a:gd name="T51" fmla="*/ 167 h 178"/>
                        <a:gd name="T52" fmla="*/ 46 w 134"/>
                        <a:gd name="T53" fmla="*/ 178 h 178"/>
                        <a:gd name="T54" fmla="*/ 134 w 134"/>
                        <a:gd name="T55" fmla="*/ 173 h 178"/>
                        <a:gd name="T56" fmla="*/ 17 w 134"/>
                        <a:gd name="T57" fmla="*/ 50 h 178"/>
                        <a:gd name="T58" fmla="*/ 15 w 134"/>
                        <a:gd name="T59" fmla="*/ 4 h 178"/>
                        <a:gd name="T60" fmla="*/ 76 w 134"/>
                        <a:gd name="T61" fmla="*/ 3 h 178"/>
                        <a:gd name="T62" fmla="*/ 78 w 134"/>
                        <a:gd name="T63" fmla="*/ 49 h 178"/>
                        <a:gd name="T64" fmla="*/ 17 w 134"/>
                        <a:gd name="T65" fmla="*/ 50 h 178"/>
                        <a:gd name="T66" fmla="*/ 6 w 134"/>
                        <a:gd name="T67" fmla="*/ 67 h 178"/>
                        <a:gd name="T68" fmla="*/ 8 w 134"/>
                        <a:gd name="T69" fmla="*/ 64 h 178"/>
                        <a:gd name="T70" fmla="*/ 15 w 134"/>
                        <a:gd name="T71" fmla="*/ 58 h 178"/>
                        <a:gd name="T72" fmla="*/ 26 w 134"/>
                        <a:gd name="T73" fmla="*/ 54 h 178"/>
                        <a:gd name="T74" fmla="*/ 67 w 134"/>
                        <a:gd name="T75" fmla="*/ 58 h 178"/>
                        <a:gd name="T76" fmla="*/ 81 w 134"/>
                        <a:gd name="T77" fmla="*/ 64 h 178"/>
                        <a:gd name="T78" fmla="*/ 88 w 134"/>
                        <a:gd name="T79" fmla="*/ 66 h 178"/>
                        <a:gd name="T80" fmla="*/ 91 w 134"/>
                        <a:gd name="T81" fmla="*/ 73 h 178"/>
                        <a:gd name="T82" fmla="*/ 5 w 134"/>
                        <a:gd name="T83" fmla="*/ 74 h 178"/>
                        <a:gd name="T84" fmla="*/ 59 w 134"/>
                        <a:gd name="T85" fmla="*/ 151 h 178"/>
                        <a:gd name="T86" fmla="*/ 57 w 134"/>
                        <a:gd name="T87" fmla="*/ 105 h 178"/>
                        <a:gd name="T88" fmla="*/ 117 w 134"/>
                        <a:gd name="T89" fmla="*/ 104 h 178"/>
                        <a:gd name="T90" fmla="*/ 119 w 134"/>
                        <a:gd name="T91" fmla="*/ 149 h 178"/>
                        <a:gd name="T92" fmla="*/ 59 w 134"/>
                        <a:gd name="T93" fmla="*/ 151 h 178"/>
                        <a:gd name="T94" fmla="*/ 46 w 134"/>
                        <a:gd name="T95" fmla="*/ 175 h 178"/>
                        <a:gd name="T96" fmla="*/ 47 w 134"/>
                        <a:gd name="T97" fmla="*/ 167 h 178"/>
                        <a:gd name="T98" fmla="*/ 49 w 134"/>
                        <a:gd name="T99" fmla="*/ 165 h 178"/>
                        <a:gd name="T100" fmla="*/ 57 w 134"/>
                        <a:gd name="T101" fmla="*/ 159 h 178"/>
                        <a:gd name="T102" fmla="*/ 68 w 134"/>
                        <a:gd name="T103" fmla="*/ 155 h 178"/>
                        <a:gd name="T104" fmla="*/ 108 w 134"/>
                        <a:gd name="T105" fmla="*/ 159 h 178"/>
                        <a:gd name="T106" fmla="*/ 122 w 134"/>
                        <a:gd name="T107" fmla="*/ 165 h 178"/>
                        <a:gd name="T108" fmla="*/ 129 w 134"/>
                        <a:gd name="T109" fmla="*/ 167 h 178"/>
                        <a:gd name="T110" fmla="*/ 132 w 134"/>
                        <a:gd name="T111" fmla="*/ 17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4" h="178">
                          <a:moveTo>
                            <a:pt x="131" y="167"/>
                          </a:moveTo>
                          <a:cubicBezTo>
                            <a:pt x="131" y="165"/>
                            <a:pt x="130" y="163"/>
                            <a:pt x="127" y="163"/>
                          </a:cubicBezTo>
                          <a:cubicBezTo>
                            <a:pt x="124" y="163"/>
                            <a:pt x="124" y="163"/>
                            <a:pt x="124" y="163"/>
                          </a:cubicBezTo>
                          <a:cubicBezTo>
                            <a:pt x="121" y="156"/>
                            <a:pt x="121" y="156"/>
                            <a:pt x="121" y="156"/>
                          </a:cubicBezTo>
                          <a:cubicBezTo>
                            <a:pt x="111" y="156"/>
                            <a:pt x="111" y="156"/>
                            <a:pt x="111" y="156"/>
                          </a:cubicBezTo>
                          <a:cubicBezTo>
                            <a:pt x="111" y="153"/>
                            <a:pt x="111" y="153"/>
                            <a:pt x="111" y="153"/>
                          </a:cubicBezTo>
                          <a:cubicBezTo>
                            <a:pt x="117" y="153"/>
                            <a:pt x="117" y="153"/>
                            <a:pt x="117" y="153"/>
                          </a:cubicBezTo>
                          <a:cubicBezTo>
                            <a:pt x="120" y="153"/>
                            <a:pt x="122" y="152"/>
                            <a:pt x="122" y="149"/>
                          </a:cubicBezTo>
                          <a:cubicBezTo>
                            <a:pt x="122" y="105"/>
                            <a:pt x="122" y="105"/>
                            <a:pt x="122" y="105"/>
                          </a:cubicBezTo>
                          <a:cubicBezTo>
                            <a:pt x="122" y="103"/>
                            <a:pt x="120" y="101"/>
                            <a:pt x="117" y="101"/>
                          </a:cubicBezTo>
                          <a:cubicBezTo>
                            <a:pt x="59" y="101"/>
                            <a:pt x="59" y="101"/>
                            <a:pt x="59" y="101"/>
                          </a:cubicBezTo>
                          <a:cubicBezTo>
                            <a:pt x="56" y="101"/>
                            <a:pt x="54" y="103"/>
                            <a:pt x="54" y="105"/>
                          </a:cubicBezTo>
                          <a:cubicBezTo>
                            <a:pt x="54" y="112"/>
                            <a:pt x="54" y="112"/>
                            <a:pt x="54" y="112"/>
                          </a:cubicBezTo>
                          <a:cubicBezTo>
                            <a:pt x="46" y="112"/>
                            <a:pt x="46" y="112"/>
                            <a:pt x="46" y="112"/>
                          </a:cubicBezTo>
                          <a:cubicBezTo>
                            <a:pt x="46" y="77"/>
                            <a:pt x="46" y="77"/>
                            <a:pt x="46" y="77"/>
                          </a:cubicBezTo>
                          <a:cubicBezTo>
                            <a:pt x="89" y="77"/>
                            <a:pt x="89" y="77"/>
                            <a:pt x="89" y="77"/>
                          </a:cubicBezTo>
                          <a:cubicBezTo>
                            <a:pt x="91" y="77"/>
                            <a:pt x="93" y="75"/>
                            <a:pt x="93" y="73"/>
                          </a:cubicBezTo>
                          <a:cubicBezTo>
                            <a:pt x="90" y="66"/>
                            <a:pt x="90" y="66"/>
                            <a:pt x="90" y="66"/>
                          </a:cubicBezTo>
                          <a:cubicBezTo>
                            <a:pt x="90" y="64"/>
                            <a:pt x="88" y="62"/>
                            <a:pt x="86" y="62"/>
                          </a:cubicBezTo>
                          <a:cubicBezTo>
                            <a:pt x="83" y="62"/>
                            <a:pt x="83" y="62"/>
                            <a:pt x="83" y="62"/>
                          </a:cubicBezTo>
                          <a:cubicBezTo>
                            <a:pt x="80" y="55"/>
                            <a:pt x="80" y="55"/>
                            <a:pt x="80" y="55"/>
                          </a:cubicBezTo>
                          <a:cubicBezTo>
                            <a:pt x="70" y="55"/>
                            <a:pt x="70" y="55"/>
                            <a:pt x="70" y="55"/>
                          </a:cubicBezTo>
                          <a:cubicBezTo>
                            <a:pt x="70" y="53"/>
                            <a:pt x="70" y="53"/>
                            <a:pt x="70" y="53"/>
                          </a:cubicBezTo>
                          <a:cubicBezTo>
                            <a:pt x="76" y="53"/>
                            <a:pt x="76" y="53"/>
                            <a:pt x="76" y="53"/>
                          </a:cubicBezTo>
                          <a:cubicBezTo>
                            <a:pt x="79" y="53"/>
                            <a:pt x="81" y="51"/>
                            <a:pt x="81" y="49"/>
                          </a:cubicBezTo>
                          <a:cubicBezTo>
                            <a:pt x="81" y="4"/>
                            <a:pt x="81" y="4"/>
                            <a:pt x="81" y="4"/>
                          </a:cubicBezTo>
                          <a:cubicBezTo>
                            <a:pt x="81" y="2"/>
                            <a:pt x="79" y="0"/>
                            <a:pt x="76" y="0"/>
                          </a:cubicBezTo>
                          <a:cubicBezTo>
                            <a:pt x="17" y="0"/>
                            <a:pt x="17" y="0"/>
                            <a:pt x="17" y="0"/>
                          </a:cubicBezTo>
                          <a:cubicBezTo>
                            <a:pt x="15" y="0"/>
                            <a:pt x="13" y="2"/>
                            <a:pt x="13" y="4"/>
                          </a:cubicBezTo>
                          <a:cubicBezTo>
                            <a:pt x="13" y="49"/>
                            <a:pt x="13" y="49"/>
                            <a:pt x="13" y="49"/>
                          </a:cubicBezTo>
                          <a:cubicBezTo>
                            <a:pt x="13" y="51"/>
                            <a:pt x="15" y="53"/>
                            <a:pt x="17" y="53"/>
                          </a:cubicBezTo>
                          <a:cubicBezTo>
                            <a:pt x="24" y="53"/>
                            <a:pt x="24" y="53"/>
                            <a:pt x="24" y="53"/>
                          </a:cubicBezTo>
                          <a:cubicBezTo>
                            <a:pt x="24" y="55"/>
                            <a:pt x="24" y="55"/>
                            <a:pt x="24" y="55"/>
                          </a:cubicBezTo>
                          <a:cubicBezTo>
                            <a:pt x="14" y="55"/>
                            <a:pt x="14" y="55"/>
                            <a:pt x="14" y="55"/>
                          </a:cubicBezTo>
                          <a:cubicBezTo>
                            <a:pt x="11" y="62"/>
                            <a:pt x="11" y="62"/>
                            <a:pt x="11" y="62"/>
                          </a:cubicBezTo>
                          <a:cubicBezTo>
                            <a:pt x="8" y="62"/>
                            <a:pt x="8" y="62"/>
                            <a:pt x="8" y="62"/>
                          </a:cubicBezTo>
                          <a:cubicBezTo>
                            <a:pt x="5" y="62"/>
                            <a:pt x="3" y="64"/>
                            <a:pt x="3" y="66"/>
                          </a:cubicBezTo>
                          <a:cubicBezTo>
                            <a:pt x="0" y="73"/>
                            <a:pt x="0" y="73"/>
                            <a:pt x="0" y="73"/>
                          </a:cubicBezTo>
                          <a:cubicBezTo>
                            <a:pt x="0" y="75"/>
                            <a:pt x="2" y="77"/>
                            <a:pt x="5" y="77"/>
                          </a:cubicBezTo>
                          <a:cubicBezTo>
                            <a:pt x="41" y="77"/>
                            <a:pt x="41" y="77"/>
                            <a:pt x="41" y="77"/>
                          </a:cubicBezTo>
                          <a:cubicBezTo>
                            <a:pt x="41" y="112"/>
                            <a:pt x="41" y="112"/>
                            <a:pt x="41" y="112"/>
                          </a:cubicBezTo>
                          <a:cubicBezTo>
                            <a:pt x="30" y="112"/>
                            <a:pt x="30" y="112"/>
                            <a:pt x="30" y="112"/>
                          </a:cubicBezTo>
                          <a:cubicBezTo>
                            <a:pt x="30" y="116"/>
                            <a:pt x="30" y="116"/>
                            <a:pt x="30" y="116"/>
                          </a:cubicBezTo>
                          <a:cubicBezTo>
                            <a:pt x="54" y="116"/>
                            <a:pt x="54" y="116"/>
                            <a:pt x="54" y="116"/>
                          </a:cubicBezTo>
                          <a:cubicBezTo>
                            <a:pt x="54" y="149"/>
                            <a:pt x="54" y="149"/>
                            <a:pt x="54" y="149"/>
                          </a:cubicBezTo>
                          <a:cubicBezTo>
                            <a:pt x="54" y="152"/>
                            <a:pt x="56" y="153"/>
                            <a:pt x="59" y="153"/>
                          </a:cubicBezTo>
                          <a:cubicBezTo>
                            <a:pt x="65" y="153"/>
                            <a:pt x="65" y="153"/>
                            <a:pt x="65" y="153"/>
                          </a:cubicBezTo>
                          <a:cubicBezTo>
                            <a:pt x="65" y="156"/>
                            <a:pt x="65" y="156"/>
                            <a:pt x="65" y="156"/>
                          </a:cubicBezTo>
                          <a:cubicBezTo>
                            <a:pt x="55" y="156"/>
                            <a:pt x="55" y="156"/>
                            <a:pt x="55" y="156"/>
                          </a:cubicBezTo>
                          <a:cubicBezTo>
                            <a:pt x="52" y="163"/>
                            <a:pt x="52" y="163"/>
                            <a:pt x="52" y="163"/>
                          </a:cubicBezTo>
                          <a:cubicBezTo>
                            <a:pt x="49" y="163"/>
                            <a:pt x="49" y="163"/>
                            <a:pt x="49" y="163"/>
                          </a:cubicBezTo>
                          <a:cubicBezTo>
                            <a:pt x="46" y="163"/>
                            <a:pt x="45" y="165"/>
                            <a:pt x="45" y="167"/>
                          </a:cubicBezTo>
                          <a:cubicBezTo>
                            <a:pt x="42" y="173"/>
                            <a:pt x="42" y="173"/>
                            <a:pt x="42" y="173"/>
                          </a:cubicBezTo>
                          <a:cubicBezTo>
                            <a:pt x="42" y="176"/>
                            <a:pt x="43" y="178"/>
                            <a:pt x="46" y="178"/>
                          </a:cubicBezTo>
                          <a:cubicBezTo>
                            <a:pt x="130" y="178"/>
                            <a:pt x="130" y="178"/>
                            <a:pt x="130" y="178"/>
                          </a:cubicBezTo>
                          <a:cubicBezTo>
                            <a:pt x="133" y="178"/>
                            <a:pt x="134" y="176"/>
                            <a:pt x="134" y="173"/>
                          </a:cubicBezTo>
                          <a:lnTo>
                            <a:pt x="131" y="167"/>
                          </a:lnTo>
                          <a:close/>
                          <a:moveTo>
                            <a:pt x="17" y="50"/>
                          </a:moveTo>
                          <a:cubicBezTo>
                            <a:pt x="16" y="50"/>
                            <a:pt x="15" y="49"/>
                            <a:pt x="15" y="49"/>
                          </a:cubicBezTo>
                          <a:cubicBezTo>
                            <a:pt x="15" y="4"/>
                            <a:pt x="15" y="4"/>
                            <a:pt x="15" y="4"/>
                          </a:cubicBezTo>
                          <a:cubicBezTo>
                            <a:pt x="15" y="3"/>
                            <a:pt x="16" y="3"/>
                            <a:pt x="17" y="3"/>
                          </a:cubicBezTo>
                          <a:cubicBezTo>
                            <a:pt x="76" y="3"/>
                            <a:pt x="76" y="3"/>
                            <a:pt x="76" y="3"/>
                          </a:cubicBezTo>
                          <a:cubicBezTo>
                            <a:pt x="77" y="3"/>
                            <a:pt x="78" y="3"/>
                            <a:pt x="78" y="4"/>
                          </a:cubicBezTo>
                          <a:cubicBezTo>
                            <a:pt x="78" y="49"/>
                            <a:pt x="78" y="49"/>
                            <a:pt x="78" y="49"/>
                          </a:cubicBezTo>
                          <a:cubicBezTo>
                            <a:pt x="78" y="49"/>
                            <a:pt x="77" y="50"/>
                            <a:pt x="76" y="50"/>
                          </a:cubicBezTo>
                          <a:lnTo>
                            <a:pt x="17" y="50"/>
                          </a:lnTo>
                          <a:close/>
                          <a:moveTo>
                            <a:pt x="3" y="73"/>
                          </a:moveTo>
                          <a:cubicBezTo>
                            <a:pt x="3" y="72"/>
                            <a:pt x="6" y="67"/>
                            <a:pt x="6" y="67"/>
                          </a:cubicBezTo>
                          <a:cubicBezTo>
                            <a:pt x="6" y="66"/>
                            <a:pt x="6" y="66"/>
                            <a:pt x="6" y="66"/>
                          </a:cubicBezTo>
                          <a:cubicBezTo>
                            <a:pt x="6" y="65"/>
                            <a:pt x="7" y="64"/>
                            <a:pt x="8" y="64"/>
                          </a:cubicBezTo>
                          <a:cubicBezTo>
                            <a:pt x="12" y="64"/>
                            <a:pt x="12" y="64"/>
                            <a:pt x="12" y="64"/>
                          </a:cubicBezTo>
                          <a:cubicBezTo>
                            <a:pt x="12" y="64"/>
                            <a:pt x="15" y="60"/>
                            <a:pt x="15" y="58"/>
                          </a:cubicBezTo>
                          <a:cubicBezTo>
                            <a:pt x="18" y="58"/>
                            <a:pt x="26" y="58"/>
                            <a:pt x="26" y="58"/>
                          </a:cubicBezTo>
                          <a:cubicBezTo>
                            <a:pt x="26" y="58"/>
                            <a:pt x="26" y="55"/>
                            <a:pt x="26" y="54"/>
                          </a:cubicBezTo>
                          <a:cubicBezTo>
                            <a:pt x="31" y="54"/>
                            <a:pt x="63" y="54"/>
                            <a:pt x="67" y="54"/>
                          </a:cubicBezTo>
                          <a:cubicBezTo>
                            <a:pt x="67" y="55"/>
                            <a:pt x="67" y="58"/>
                            <a:pt x="67" y="58"/>
                          </a:cubicBezTo>
                          <a:cubicBezTo>
                            <a:pt x="67" y="58"/>
                            <a:pt x="76" y="58"/>
                            <a:pt x="78" y="58"/>
                          </a:cubicBezTo>
                          <a:cubicBezTo>
                            <a:pt x="79" y="60"/>
                            <a:pt x="81" y="64"/>
                            <a:pt x="81" y="64"/>
                          </a:cubicBezTo>
                          <a:cubicBezTo>
                            <a:pt x="86" y="64"/>
                            <a:pt x="86" y="64"/>
                            <a:pt x="86" y="64"/>
                          </a:cubicBezTo>
                          <a:cubicBezTo>
                            <a:pt x="87" y="64"/>
                            <a:pt x="88" y="65"/>
                            <a:pt x="88" y="66"/>
                          </a:cubicBezTo>
                          <a:cubicBezTo>
                            <a:pt x="88" y="67"/>
                            <a:pt x="88" y="67"/>
                            <a:pt x="88" y="67"/>
                          </a:cubicBezTo>
                          <a:cubicBezTo>
                            <a:pt x="88" y="67"/>
                            <a:pt x="90" y="72"/>
                            <a:pt x="91" y="73"/>
                          </a:cubicBezTo>
                          <a:cubicBezTo>
                            <a:pt x="90" y="74"/>
                            <a:pt x="90" y="74"/>
                            <a:pt x="89" y="74"/>
                          </a:cubicBezTo>
                          <a:cubicBezTo>
                            <a:pt x="5" y="74"/>
                            <a:pt x="5" y="74"/>
                            <a:pt x="5" y="74"/>
                          </a:cubicBezTo>
                          <a:cubicBezTo>
                            <a:pt x="4" y="74"/>
                            <a:pt x="3" y="74"/>
                            <a:pt x="3" y="73"/>
                          </a:cubicBezTo>
                          <a:close/>
                          <a:moveTo>
                            <a:pt x="59" y="151"/>
                          </a:moveTo>
                          <a:cubicBezTo>
                            <a:pt x="57" y="151"/>
                            <a:pt x="57" y="150"/>
                            <a:pt x="57" y="149"/>
                          </a:cubicBezTo>
                          <a:cubicBezTo>
                            <a:pt x="57" y="105"/>
                            <a:pt x="57" y="105"/>
                            <a:pt x="57" y="105"/>
                          </a:cubicBezTo>
                          <a:cubicBezTo>
                            <a:pt x="57" y="104"/>
                            <a:pt x="57" y="104"/>
                            <a:pt x="59" y="104"/>
                          </a:cubicBezTo>
                          <a:cubicBezTo>
                            <a:pt x="117" y="104"/>
                            <a:pt x="117" y="104"/>
                            <a:pt x="117" y="104"/>
                          </a:cubicBezTo>
                          <a:cubicBezTo>
                            <a:pt x="119" y="104"/>
                            <a:pt x="119" y="104"/>
                            <a:pt x="119" y="105"/>
                          </a:cubicBezTo>
                          <a:cubicBezTo>
                            <a:pt x="119" y="149"/>
                            <a:pt x="119" y="149"/>
                            <a:pt x="119" y="149"/>
                          </a:cubicBezTo>
                          <a:cubicBezTo>
                            <a:pt x="119" y="150"/>
                            <a:pt x="119" y="151"/>
                            <a:pt x="117" y="151"/>
                          </a:cubicBezTo>
                          <a:lnTo>
                            <a:pt x="59" y="151"/>
                          </a:lnTo>
                          <a:close/>
                          <a:moveTo>
                            <a:pt x="130" y="175"/>
                          </a:moveTo>
                          <a:cubicBezTo>
                            <a:pt x="46" y="175"/>
                            <a:pt x="46" y="175"/>
                            <a:pt x="46" y="175"/>
                          </a:cubicBezTo>
                          <a:cubicBezTo>
                            <a:pt x="45" y="175"/>
                            <a:pt x="44" y="175"/>
                            <a:pt x="44" y="174"/>
                          </a:cubicBezTo>
                          <a:cubicBezTo>
                            <a:pt x="45" y="173"/>
                            <a:pt x="47" y="167"/>
                            <a:pt x="47" y="167"/>
                          </a:cubicBezTo>
                          <a:cubicBezTo>
                            <a:pt x="47" y="167"/>
                            <a:pt x="47" y="167"/>
                            <a:pt x="47" y="167"/>
                          </a:cubicBezTo>
                          <a:cubicBezTo>
                            <a:pt x="47" y="166"/>
                            <a:pt x="48" y="165"/>
                            <a:pt x="49" y="165"/>
                          </a:cubicBezTo>
                          <a:cubicBezTo>
                            <a:pt x="54" y="165"/>
                            <a:pt x="54" y="165"/>
                            <a:pt x="54" y="165"/>
                          </a:cubicBezTo>
                          <a:cubicBezTo>
                            <a:pt x="54" y="165"/>
                            <a:pt x="56" y="161"/>
                            <a:pt x="57" y="159"/>
                          </a:cubicBezTo>
                          <a:cubicBezTo>
                            <a:pt x="59" y="159"/>
                            <a:pt x="68" y="159"/>
                            <a:pt x="68" y="159"/>
                          </a:cubicBezTo>
                          <a:cubicBezTo>
                            <a:pt x="68" y="159"/>
                            <a:pt x="68" y="155"/>
                            <a:pt x="68" y="155"/>
                          </a:cubicBezTo>
                          <a:cubicBezTo>
                            <a:pt x="72" y="155"/>
                            <a:pt x="104" y="155"/>
                            <a:pt x="108" y="155"/>
                          </a:cubicBezTo>
                          <a:cubicBezTo>
                            <a:pt x="108" y="155"/>
                            <a:pt x="108" y="159"/>
                            <a:pt x="108" y="159"/>
                          </a:cubicBezTo>
                          <a:cubicBezTo>
                            <a:pt x="108" y="159"/>
                            <a:pt x="117" y="159"/>
                            <a:pt x="119" y="159"/>
                          </a:cubicBezTo>
                          <a:cubicBezTo>
                            <a:pt x="120" y="161"/>
                            <a:pt x="122" y="165"/>
                            <a:pt x="122" y="165"/>
                          </a:cubicBezTo>
                          <a:cubicBezTo>
                            <a:pt x="127" y="165"/>
                            <a:pt x="127" y="165"/>
                            <a:pt x="127" y="165"/>
                          </a:cubicBezTo>
                          <a:cubicBezTo>
                            <a:pt x="128" y="165"/>
                            <a:pt x="129" y="166"/>
                            <a:pt x="129" y="167"/>
                          </a:cubicBezTo>
                          <a:cubicBezTo>
                            <a:pt x="129" y="167"/>
                            <a:pt x="129" y="167"/>
                            <a:pt x="129" y="167"/>
                          </a:cubicBezTo>
                          <a:cubicBezTo>
                            <a:pt x="129" y="167"/>
                            <a:pt x="131" y="173"/>
                            <a:pt x="132" y="174"/>
                          </a:cubicBezTo>
                          <a:cubicBezTo>
                            <a:pt x="132" y="175"/>
                            <a:pt x="131" y="175"/>
                            <a:pt x="130" y="17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3" name="Freeform 49"/>
                    <p:cNvSpPr/>
                    <p:nvPr/>
                  </p:nvSpPr>
                  <p:spPr bwMode="auto">
                    <a:xfrm>
                      <a:off x="6142038" y="3736976"/>
                      <a:ext cx="30163" cy="7938"/>
                    </a:xfrm>
                    <a:custGeom>
                      <a:avLst/>
                      <a:gdLst>
                        <a:gd name="T0" fmla="*/ 6 w 8"/>
                        <a:gd name="T1" fmla="*/ 0 h 2"/>
                        <a:gd name="T2" fmla="*/ 2 w 8"/>
                        <a:gd name="T3" fmla="*/ 0 h 2"/>
                        <a:gd name="T4" fmla="*/ 0 w 8"/>
                        <a:gd name="T5" fmla="*/ 1 h 2"/>
                        <a:gd name="T6" fmla="*/ 2 w 8"/>
                        <a:gd name="T7" fmla="*/ 2 h 2"/>
                        <a:gd name="T8" fmla="*/ 6 w 8"/>
                        <a:gd name="T9" fmla="*/ 2 h 2"/>
                        <a:gd name="T10" fmla="*/ 8 w 8"/>
                        <a:gd name="T11" fmla="*/ 1 h 2"/>
                        <a:gd name="T12" fmla="*/ 6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6" y="0"/>
                          </a:moveTo>
                          <a:cubicBezTo>
                            <a:pt x="2" y="0"/>
                            <a:pt x="2" y="0"/>
                            <a:pt x="2" y="0"/>
                          </a:cubicBezTo>
                          <a:cubicBezTo>
                            <a:pt x="1" y="0"/>
                            <a:pt x="0" y="0"/>
                            <a:pt x="0" y="1"/>
                          </a:cubicBezTo>
                          <a:cubicBezTo>
                            <a:pt x="0" y="2"/>
                            <a:pt x="1" y="2"/>
                            <a:pt x="2" y="2"/>
                          </a:cubicBezTo>
                          <a:cubicBezTo>
                            <a:pt x="6" y="2"/>
                            <a:pt x="6" y="2"/>
                            <a:pt x="6" y="2"/>
                          </a:cubicBezTo>
                          <a:cubicBezTo>
                            <a:pt x="7" y="2"/>
                            <a:pt x="8" y="2"/>
                            <a:pt x="8" y="1"/>
                          </a:cubicBezTo>
                          <a:cubicBezTo>
                            <a:pt x="8" y="0"/>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4" name="Freeform 50"/>
                    <p:cNvSpPr/>
                    <p:nvPr/>
                  </p:nvSpPr>
                  <p:spPr bwMode="auto">
                    <a:xfrm>
                      <a:off x="6188076" y="3736976"/>
                      <a:ext cx="30163" cy="7938"/>
                    </a:xfrm>
                    <a:custGeom>
                      <a:avLst/>
                      <a:gdLst>
                        <a:gd name="T0" fmla="*/ 6 w 8"/>
                        <a:gd name="T1" fmla="*/ 0 h 2"/>
                        <a:gd name="T2" fmla="*/ 2 w 8"/>
                        <a:gd name="T3" fmla="*/ 0 h 2"/>
                        <a:gd name="T4" fmla="*/ 0 w 8"/>
                        <a:gd name="T5" fmla="*/ 1 h 2"/>
                        <a:gd name="T6" fmla="*/ 2 w 8"/>
                        <a:gd name="T7" fmla="*/ 2 h 2"/>
                        <a:gd name="T8" fmla="*/ 6 w 8"/>
                        <a:gd name="T9" fmla="*/ 2 h 2"/>
                        <a:gd name="T10" fmla="*/ 8 w 8"/>
                        <a:gd name="T11" fmla="*/ 1 h 2"/>
                        <a:gd name="T12" fmla="*/ 6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6" y="0"/>
                          </a:moveTo>
                          <a:cubicBezTo>
                            <a:pt x="2" y="0"/>
                            <a:pt x="2" y="0"/>
                            <a:pt x="2" y="0"/>
                          </a:cubicBezTo>
                          <a:cubicBezTo>
                            <a:pt x="1" y="0"/>
                            <a:pt x="0" y="0"/>
                            <a:pt x="0" y="1"/>
                          </a:cubicBezTo>
                          <a:cubicBezTo>
                            <a:pt x="0" y="2"/>
                            <a:pt x="1" y="2"/>
                            <a:pt x="2" y="2"/>
                          </a:cubicBezTo>
                          <a:cubicBezTo>
                            <a:pt x="6" y="2"/>
                            <a:pt x="6" y="2"/>
                            <a:pt x="6" y="2"/>
                          </a:cubicBezTo>
                          <a:cubicBezTo>
                            <a:pt x="7" y="2"/>
                            <a:pt x="8" y="2"/>
                            <a:pt x="8" y="1"/>
                          </a:cubicBezTo>
                          <a:cubicBezTo>
                            <a:pt x="8" y="0"/>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5" name="Freeform 51"/>
                    <p:cNvSpPr/>
                    <p:nvPr/>
                  </p:nvSpPr>
                  <p:spPr bwMode="auto">
                    <a:xfrm>
                      <a:off x="6232526" y="3736976"/>
                      <a:ext cx="30163" cy="7938"/>
                    </a:xfrm>
                    <a:custGeom>
                      <a:avLst/>
                      <a:gdLst>
                        <a:gd name="T0" fmla="*/ 6 w 8"/>
                        <a:gd name="T1" fmla="*/ 0 h 2"/>
                        <a:gd name="T2" fmla="*/ 2 w 8"/>
                        <a:gd name="T3" fmla="*/ 0 h 2"/>
                        <a:gd name="T4" fmla="*/ 0 w 8"/>
                        <a:gd name="T5" fmla="*/ 1 h 2"/>
                        <a:gd name="T6" fmla="*/ 2 w 8"/>
                        <a:gd name="T7" fmla="*/ 2 h 2"/>
                        <a:gd name="T8" fmla="*/ 6 w 8"/>
                        <a:gd name="T9" fmla="*/ 2 h 2"/>
                        <a:gd name="T10" fmla="*/ 8 w 8"/>
                        <a:gd name="T11" fmla="*/ 1 h 2"/>
                        <a:gd name="T12" fmla="*/ 6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6" y="0"/>
                          </a:moveTo>
                          <a:cubicBezTo>
                            <a:pt x="2" y="0"/>
                            <a:pt x="2" y="0"/>
                            <a:pt x="2" y="0"/>
                          </a:cubicBezTo>
                          <a:cubicBezTo>
                            <a:pt x="1" y="0"/>
                            <a:pt x="0" y="0"/>
                            <a:pt x="0" y="1"/>
                          </a:cubicBezTo>
                          <a:cubicBezTo>
                            <a:pt x="0" y="2"/>
                            <a:pt x="1" y="2"/>
                            <a:pt x="2" y="2"/>
                          </a:cubicBezTo>
                          <a:cubicBezTo>
                            <a:pt x="6" y="2"/>
                            <a:pt x="6" y="2"/>
                            <a:pt x="6" y="2"/>
                          </a:cubicBezTo>
                          <a:cubicBezTo>
                            <a:pt x="7" y="2"/>
                            <a:pt x="8" y="2"/>
                            <a:pt x="8" y="1"/>
                          </a:cubicBezTo>
                          <a:cubicBezTo>
                            <a:pt x="8" y="0"/>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6" name="Freeform 52"/>
                    <p:cNvSpPr/>
                    <p:nvPr/>
                  </p:nvSpPr>
                  <p:spPr bwMode="auto">
                    <a:xfrm>
                      <a:off x="6278563" y="3736976"/>
                      <a:ext cx="30163" cy="7938"/>
                    </a:xfrm>
                    <a:custGeom>
                      <a:avLst/>
                      <a:gdLst>
                        <a:gd name="T0" fmla="*/ 6 w 8"/>
                        <a:gd name="T1" fmla="*/ 0 h 2"/>
                        <a:gd name="T2" fmla="*/ 2 w 8"/>
                        <a:gd name="T3" fmla="*/ 0 h 2"/>
                        <a:gd name="T4" fmla="*/ 0 w 8"/>
                        <a:gd name="T5" fmla="*/ 1 h 2"/>
                        <a:gd name="T6" fmla="*/ 2 w 8"/>
                        <a:gd name="T7" fmla="*/ 2 h 2"/>
                        <a:gd name="T8" fmla="*/ 6 w 8"/>
                        <a:gd name="T9" fmla="*/ 2 h 2"/>
                        <a:gd name="T10" fmla="*/ 8 w 8"/>
                        <a:gd name="T11" fmla="*/ 1 h 2"/>
                        <a:gd name="T12" fmla="*/ 6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6" y="0"/>
                          </a:moveTo>
                          <a:cubicBezTo>
                            <a:pt x="2" y="0"/>
                            <a:pt x="2" y="0"/>
                            <a:pt x="2" y="0"/>
                          </a:cubicBezTo>
                          <a:cubicBezTo>
                            <a:pt x="1" y="0"/>
                            <a:pt x="0" y="0"/>
                            <a:pt x="0" y="1"/>
                          </a:cubicBezTo>
                          <a:cubicBezTo>
                            <a:pt x="0" y="2"/>
                            <a:pt x="1" y="2"/>
                            <a:pt x="2" y="2"/>
                          </a:cubicBezTo>
                          <a:cubicBezTo>
                            <a:pt x="6" y="2"/>
                            <a:pt x="6" y="2"/>
                            <a:pt x="6" y="2"/>
                          </a:cubicBezTo>
                          <a:cubicBezTo>
                            <a:pt x="7" y="2"/>
                            <a:pt x="8" y="2"/>
                            <a:pt x="8" y="1"/>
                          </a:cubicBezTo>
                          <a:cubicBezTo>
                            <a:pt x="8" y="0"/>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7" name="Freeform 53"/>
                    <p:cNvSpPr/>
                    <p:nvPr/>
                  </p:nvSpPr>
                  <p:spPr bwMode="auto">
                    <a:xfrm>
                      <a:off x="6324601" y="3736976"/>
                      <a:ext cx="30163" cy="7938"/>
                    </a:xfrm>
                    <a:custGeom>
                      <a:avLst/>
                      <a:gdLst>
                        <a:gd name="T0" fmla="*/ 6 w 8"/>
                        <a:gd name="T1" fmla="*/ 0 h 2"/>
                        <a:gd name="T2" fmla="*/ 2 w 8"/>
                        <a:gd name="T3" fmla="*/ 0 h 2"/>
                        <a:gd name="T4" fmla="*/ 0 w 8"/>
                        <a:gd name="T5" fmla="*/ 1 h 2"/>
                        <a:gd name="T6" fmla="*/ 2 w 8"/>
                        <a:gd name="T7" fmla="*/ 2 h 2"/>
                        <a:gd name="T8" fmla="*/ 6 w 8"/>
                        <a:gd name="T9" fmla="*/ 2 h 2"/>
                        <a:gd name="T10" fmla="*/ 8 w 8"/>
                        <a:gd name="T11" fmla="*/ 1 h 2"/>
                        <a:gd name="T12" fmla="*/ 6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6" y="0"/>
                          </a:moveTo>
                          <a:cubicBezTo>
                            <a:pt x="2" y="0"/>
                            <a:pt x="2" y="0"/>
                            <a:pt x="2" y="0"/>
                          </a:cubicBezTo>
                          <a:cubicBezTo>
                            <a:pt x="1" y="0"/>
                            <a:pt x="0" y="0"/>
                            <a:pt x="0" y="1"/>
                          </a:cubicBezTo>
                          <a:cubicBezTo>
                            <a:pt x="0" y="2"/>
                            <a:pt x="1" y="2"/>
                            <a:pt x="2" y="2"/>
                          </a:cubicBezTo>
                          <a:cubicBezTo>
                            <a:pt x="6" y="2"/>
                            <a:pt x="6" y="2"/>
                            <a:pt x="6" y="2"/>
                          </a:cubicBezTo>
                          <a:cubicBezTo>
                            <a:pt x="7" y="2"/>
                            <a:pt x="8" y="2"/>
                            <a:pt x="8" y="1"/>
                          </a:cubicBezTo>
                          <a:cubicBezTo>
                            <a:pt x="8" y="0"/>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8" name="Freeform 54"/>
                    <p:cNvSpPr/>
                    <p:nvPr/>
                  </p:nvSpPr>
                  <p:spPr bwMode="auto">
                    <a:xfrm>
                      <a:off x="6370638" y="3736976"/>
                      <a:ext cx="30163" cy="7938"/>
                    </a:xfrm>
                    <a:custGeom>
                      <a:avLst/>
                      <a:gdLst>
                        <a:gd name="T0" fmla="*/ 6 w 8"/>
                        <a:gd name="T1" fmla="*/ 0 h 2"/>
                        <a:gd name="T2" fmla="*/ 2 w 8"/>
                        <a:gd name="T3" fmla="*/ 0 h 2"/>
                        <a:gd name="T4" fmla="*/ 0 w 8"/>
                        <a:gd name="T5" fmla="*/ 1 h 2"/>
                        <a:gd name="T6" fmla="*/ 2 w 8"/>
                        <a:gd name="T7" fmla="*/ 2 h 2"/>
                        <a:gd name="T8" fmla="*/ 6 w 8"/>
                        <a:gd name="T9" fmla="*/ 2 h 2"/>
                        <a:gd name="T10" fmla="*/ 8 w 8"/>
                        <a:gd name="T11" fmla="*/ 1 h 2"/>
                        <a:gd name="T12" fmla="*/ 6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6" y="0"/>
                          </a:moveTo>
                          <a:cubicBezTo>
                            <a:pt x="2" y="0"/>
                            <a:pt x="2" y="0"/>
                            <a:pt x="2" y="0"/>
                          </a:cubicBezTo>
                          <a:cubicBezTo>
                            <a:pt x="1" y="0"/>
                            <a:pt x="0" y="0"/>
                            <a:pt x="0" y="1"/>
                          </a:cubicBezTo>
                          <a:cubicBezTo>
                            <a:pt x="0" y="2"/>
                            <a:pt x="1" y="2"/>
                            <a:pt x="2" y="2"/>
                          </a:cubicBezTo>
                          <a:cubicBezTo>
                            <a:pt x="6" y="2"/>
                            <a:pt x="6" y="2"/>
                            <a:pt x="6" y="2"/>
                          </a:cubicBezTo>
                          <a:cubicBezTo>
                            <a:pt x="7" y="2"/>
                            <a:pt x="8" y="2"/>
                            <a:pt x="8" y="1"/>
                          </a:cubicBezTo>
                          <a:cubicBezTo>
                            <a:pt x="8" y="0"/>
                            <a:pt x="7" y="0"/>
                            <a:pt x="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9" name="Freeform 55"/>
                    <p:cNvSpPr/>
                    <p:nvPr/>
                  </p:nvSpPr>
                  <p:spPr bwMode="auto">
                    <a:xfrm>
                      <a:off x="6164263" y="3721101"/>
                      <a:ext cx="30163" cy="7938"/>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1" y="0"/>
                            <a:pt x="0" y="0"/>
                            <a:pt x="0" y="1"/>
                          </a:cubicBezTo>
                          <a:cubicBezTo>
                            <a:pt x="0" y="2"/>
                            <a:pt x="1" y="2"/>
                            <a:pt x="2"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0" name="Freeform 56"/>
                    <p:cNvSpPr/>
                    <p:nvPr/>
                  </p:nvSpPr>
                  <p:spPr bwMode="auto">
                    <a:xfrm>
                      <a:off x="6210301" y="3721101"/>
                      <a:ext cx="30163" cy="7938"/>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1" y="0"/>
                            <a:pt x="0" y="0"/>
                            <a:pt x="0" y="1"/>
                          </a:cubicBezTo>
                          <a:cubicBezTo>
                            <a:pt x="0" y="2"/>
                            <a:pt x="1" y="2"/>
                            <a:pt x="2"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1" name="Freeform 57"/>
                    <p:cNvSpPr/>
                    <p:nvPr/>
                  </p:nvSpPr>
                  <p:spPr bwMode="auto">
                    <a:xfrm>
                      <a:off x="6256338" y="3721101"/>
                      <a:ext cx="30163" cy="7938"/>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1" y="0"/>
                            <a:pt x="0" y="0"/>
                            <a:pt x="0" y="1"/>
                          </a:cubicBezTo>
                          <a:cubicBezTo>
                            <a:pt x="0" y="2"/>
                            <a:pt x="1" y="2"/>
                            <a:pt x="2"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2" name="Freeform 58"/>
                    <p:cNvSpPr/>
                    <p:nvPr/>
                  </p:nvSpPr>
                  <p:spPr bwMode="auto">
                    <a:xfrm>
                      <a:off x="6300788" y="3721101"/>
                      <a:ext cx="31750" cy="7938"/>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1" y="0"/>
                            <a:pt x="0" y="0"/>
                            <a:pt x="0" y="1"/>
                          </a:cubicBezTo>
                          <a:cubicBezTo>
                            <a:pt x="0" y="2"/>
                            <a:pt x="1" y="2"/>
                            <a:pt x="2"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3" name="Freeform 59"/>
                    <p:cNvSpPr/>
                    <p:nvPr/>
                  </p:nvSpPr>
                  <p:spPr bwMode="auto">
                    <a:xfrm>
                      <a:off x="6346826" y="3721101"/>
                      <a:ext cx="30163" cy="7938"/>
                    </a:xfrm>
                    <a:custGeom>
                      <a:avLst/>
                      <a:gdLst>
                        <a:gd name="T0" fmla="*/ 2 w 8"/>
                        <a:gd name="T1" fmla="*/ 2 h 2"/>
                        <a:gd name="T2" fmla="*/ 6 w 8"/>
                        <a:gd name="T3" fmla="*/ 2 h 2"/>
                        <a:gd name="T4" fmla="*/ 8 w 8"/>
                        <a:gd name="T5" fmla="*/ 1 h 2"/>
                        <a:gd name="T6" fmla="*/ 6 w 8"/>
                        <a:gd name="T7" fmla="*/ 0 h 2"/>
                        <a:gd name="T8" fmla="*/ 2 w 8"/>
                        <a:gd name="T9" fmla="*/ 0 h 2"/>
                        <a:gd name="T10" fmla="*/ 0 w 8"/>
                        <a:gd name="T11" fmla="*/ 1 h 2"/>
                        <a:gd name="T12" fmla="*/ 2 w 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2" y="2"/>
                          </a:moveTo>
                          <a:cubicBezTo>
                            <a:pt x="6" y="2"/>
                            <a:pt x="6" y="2"/>
                            <a:pt x="6" y="2"/>
                          </a:cubicBezTo>
                          <a:cubicBezTo>
                            <a:pt x="7" y="2"/>
                            <a:pt x="8" y="2"/>
                            <a:pt x="8" y="1"/>
                          </a:cubicBezTo>
                          <a:cubicBezTo>
                            <a:pt x="8" y="0"/>
                            <a:pt x="7" y="0"/>
                            <a:pt x="6" y="0"/>
                          </a:cubicBezTo>
                          <a:cubicBezTo>
                            <a:pt x="2" y="0"/>
                            <a:pt x="2" y="0"/>
                            <a:pt x="2" y="0"/>
                          </a:cubicBezTo>
                          <a:cubicBezTo>
                            <a:pt x="1" y="0"/>
                            <a:pt x="0" y="0"/>
                            <a:pt x="0" y="1"/>
                          </a:cubicBezTo>
                          <a:cubicBezTo>
                            <a:pt x="0" y="2"/>
                            <a:pt x="1" y="2"/>
                            <a:pt x="2"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grpSp>
          <p:sp>
            <p:nvSpPr>
              <p:cNvPr id="13" name="文本框 12"/>
              <p:cNvSpPr txBox="1"/>
              <p:nvPr/>
            </p:nvSpPr>
            <p:spPr>
              <a:xfrm>
                <a:off x="3638290" y="5171221"/>
                <a:ext cx="1337824" cy="276999"/>
              </a:xfrm>
              <a:prstGeom prst="rect">
                <a:avLst/>
              </a:prstGeom>
              <a:noFill/>
            </p:spPr>
            <p:txBody>
              <a:bodyPr wrap="square" rtlCol="0">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大数据</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3232810" y="3734259"/>
              <a:ext cx="1337824" cy="940001"/>
              <a:chOff x="3851410" y="3786091"/>
              <a:chExt cx="1337824" cy="940001"/>
            </a:xfrm>
          </p:grpSpPr>
          <p:grpSp>
            <p:nvGrpSpPr>
              <p:cNvPr id="38" name="组合 37"/>
              <p:cNvGrpSpPr/>
              <p:nvPr/>
            </p:nvGrpSpPr>
            <p:grpSpPr>
              <a:xfrm>
                <a:off x="4048703" y="3786091"/>
                <a:ext cx="940001" cy="940001"/>
                <a:chOff x="4048703" y="3786091"/>
                <a:chExt cx="940001" cy="940001"/>
              </a:xfrm>
            </p:grpSpPr>
            <p:sp>
              <p:nvSpPr>
                <p:cNvPr id="17" name="椭圆 16"/>
                <p:cNvSpPr/>
                <p:nvPr/>
              </p:nvSpPr>
              <p:spPr>
                <a:xfrm>
                  <a:off x="4048703" y="3786091"/>
                  <a:ext cx="940001" cy="940001"/>
                </a:xfrm>
                <a:prstGeom prst="ellipse">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Freeform 18"/>
                <p:cNvSpPr/>
                <p:nvPr/>
              </p:nvSpPr>
              <p:spPr bwMode="auto">
                <a:xfrm>
                  <a:off x="4327758" y="3872570"/>
                  <a:ext cx="381890" cy="365445"/>
                </a:xfrm>
                <a:custGeom>
                  <a:avLst/>
                  <a:gdLst>
                    <a:gd name="T0" fmla="*/ 174 w 174"/>
                    <a:gd name="T1" fmla="*/ 139 h 166"/>
                    <a:gd name="T2" fmla="*/ 153 w 174"/>
                    <a:gd name="T3" fmla="*/ 126 h 166"/>
                    <a:gd name="T4" fmla="*/ 126 w 174"/>
                    <a:gd name="T5" fmla="*/ 115 h 166"/>
                    <a:gd name="T6" fmla="*/ 118 w 174"/>
                    <a:gd name="T7" fmla="*/ 112 h 166"/>
                    <a:gd name="T8" fmla="*/ 111 w 174"/>
                    <a:gd name="T9" fmla="*/ 100 h 166"/>
                    <a:gd name="T10" fmla="*/ 106 w 174"/>
                    <a:gd name="T11" fmla="*/ 100 h 166"/>
                    <a:gd name="T12" fmla="*/ 111 w 174"/>
                    <a:gd name="T13" fmla="*/ 90 h 166"/>
                    <a:gd name="T14" fmla="*/ 113 w 174"/>
                    <a:gd name="T15" fmla="*/ 79 h 166"/>
                    <a:gd name="T16" fmla="*/ 118 w 174"/>
                    <a:gd name="T17" fmla="*/ 74 h 166"/>
                    <a:gd name="T18" fmla="*/ 121 w 174"/>
                    <a:gd name="T19" fmla="*/ 67 h 166"/>
                    <a:gd name="T20" fmla="*/ 120 w 174"/>
                    <a:gd name="T21" fmla="*/ 54 h 166"/>
                    <a:gd name="T22" fmla="*/ 118 w 174"/>
                    <a:gd name="T23" fmla="*/ 49 h 166"/>
                    <a:gd name="T24" fmla="*/ 119 w 174"/>
                    <a:gd name="T25" fmla="*/ 32 h 166"/>
                    <a:gd name="T26" fmla="*/ 118 w 174"/>
                    <a:gd name="T27" fmla="*/ 20 h 166"/>
                    <a:gd name="T28" fmla="*/ 113 w 174"/>
                    <a:gd name="T29" fmla="*/ 13 h 166"/>
                    <a:gd name="T30" fmla="*/ 108 w 174"/>
                    <a:gd name="T31" fmla="*/ 12 h 166"/>
                    <a:gd name="T32" fmla="*/ 104 w 174"/>
                    <a:gd name="T33" fmla="*/ 9 h 166"/>
                    <a:gd name="T34" fmla="*/ 67 w 174"/>
                    <a:gd name="T35" fmla="*/ 9 h 166"/>
                    <a:gd name="T36" fmla="*/ 54 w 174"/>
                    <a:gd name="T37" fmla="*/ 48 h 166"/>
                    <a:gd name="T38" fmla="*/ 52 w 174"/>
                    <a:gd name="T39" fmla="*/ 57 h 166"/>
                    <a:gd name="T40" fmla="*/ 57 w 174"/>
                    <a:gd name="T41" fmla="*/ 76 h 166"/>
                    <a:gd name="T42" fmla="*/ 60 w 174"/>
                    <a:gd name="T43" fmla="*/ 77 h 166"/>
                    <a:gd name="T44" fmla="*/ 62 w 174"/>
                    <a:gd name="T45" fmla="*/ 91 h 166"/>
                    <a:gd name="T46" fmla="*/ 67 w 174"/>
                    <a:gd name="T47" fmla="*/ 99 h 166"/>
                    <a:gd name="T48" fmla="*/ 63 w 174"/>
                    <a:gd name="T49" fmla="*/ 100 h 166"/>
                    <a:gd name="T50" fmla="*/ 56 w 174"/>
                    <a:gd name="T51" fmla="*/ 112 h 166"/>
                    <a:gd name="T52" fmla="*/ 48 w 174"/>
                    <a:gd name="T53" fmla="*/ 115 h 166"/>
                    <a:gd name="T54" fmla="*/ 21 w 174"/>
                    <a:gd name="T55" fmla="*/ 126 h 166"/>
                    <a:gd name="T56" fmla="*/ 0 w 174"/>
                    <a:gd name="T57" fmla="*/ 139 h 166"/>
                    <a:gd name="T58" fmla="*/ 0 w 174"/>
                    <a:gd name="T59" fmla="*/ 166 h 166"/>
                    <a:gd name="T60" fmla="*/ 76 w 174"/>
                    <a:gd name="T61" fmla="*/ 166 h 166"/>
                    <a:gd name="T62" fmla="*/ 82 w 174"/>
                    <a:gd name="T63" fmla="*/ 127 h 166"/>
                    <a:gd name="T64" fmla="*/ 77 w 174"/>
                    <a:gd name="T65" fmla="*/ 117 h 166"/>
                    <a:gd name="T66" fmla="*/ 88 w 174"/>
                    <a:gd name="T67" fmla="*/ 112 h 166"/>
                    <a:gd name="T68" fmla="*/ 97 w 174"/>
                    <a:gd name="T69" fmla="*/ 117 h 166"/>
                    <a:gd name="T70" fmla="*/ 92 w 174"/>
                    <a:gd name="T71" fmla="*/ 128 h 166"/>
                    <a:gd name="T72" fmla="*/ 101 w 174"/>
                    <a:gd name="T73" fmla="*/ 166 h 166"/>
                    <a:gd name="T74" fmla="*/ 174 w 174"/>
                    <a:gd name="T75" fmla="*/ 166 h 166"/>
                    <a:gd name="T76" fmla="*/ 174 w 174"/>
                    <a:gd name="T77" fmla="*/ 13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4" h="166">
                      <a:moveTo>
                        <a:pt x="174" y="139"/>
                      </a:moveTo>
                      <a:cubicBezTo>
                        <a:pt x="171" y="131"/>
                        <a:pt x="161" y="129"/>
                        <a:pt x="153" y="126"/>
                      </a:cubicBezTo>
                      <a:cubicBezTo>
                        <a:pt x="144" y="122"/>
                        <a:pt x="135" y="118"/>
                        <a:pt x="126" y="115"/>
                      </a:cubicBezTo>
                      <a:cubicBezTo>
                        <a:pt x="123" y="114"/>
                        <a:pt x="121" y="113"/>
                        <a:pt x="118" y="112"/>
                      </a:cubicBezTo>
                      <a:cubicBezTo>
                        <a:pt x="115" y="110"/>
                        <a:pt x="113" y="104"/>
                        <a:pt x="111" y="100"/>
                      </a:cubicBezTo>
                      <a:cubicBezTo>
                        <a:pt x="109" y="100"/>
                        <a:pt x="108" y="100"/>
                        <a:pt x="106" y="100"/>
                      </a:cubicBezTo>
                      <a:cubicBezTo>
                        <a:pt x="106" y="94"/>
                        <a:pt x="110" y="94"/>
                        <a:pt x="111" y="90"/>
                      </a:cubicBezTo>
                      <a:cubicBezTo>
                        <a:pt x="112" y="86"/>
                        <a:pt x="111" y="82"/>
                        <a:pt x="113" y="79"/>
                      </a:cubicBezTo>
                      <a:cubicBezTo>
                        <a:pt x="114" y="76"/>
                        <a:pt x="117" y="76"/>
                        <a:pt x="118" y="74"/>
                      </a:cubicBezTo>
                      <a:cubicBezTo>
                        <a:pt x="120" y="73"/>
                        <a:pt x="120" y="69"/>
                        <a:pt x="121" y="67"/>
                      </a:cubicBezTo>
                      <a:cubicBezTo>
                        <a:pt x="122" y="63"/>
                        <a:pt x="122" y="58"/>
                        <a:pt x="120" y="54"/>
                      </a:cubicBezTo>
                      <a:cubicBezTo>
                        <a:pt x="119" y="52"/>
                        <a:pt x="119" y="51"/>
                        <a:pt x="118" y="49"/>
                      </a:cubicBezTo>
                      <a:cubicBezTo>
                        <a:pt x="118" y="45"/>
                        <a:pt x="119" y="35"/>
                        <a:pt x="119" y="32"/>
                      </a:cubicBezTo>
                      <a:cubicBezTo>
                        <a:pt x="119" y="26"/>
                        <a:pt x="119" y="26"/>
                        <a:pt x="118" y="20"/>
                      </a:cubicBezTo>
                      <a:cubicBezTo>
                        <a:pt x="118" y="20"/>
                        <a:pt x="116" y="14"/>
                        <a:pt x="113" y="13"/>
                      </a:cubicBezTo>
                      <a:cubicBezTo>
                        <a:pt x="108" y="12"/>
                        <a:pt x="108" y="12"/>
                        <a:pt x="108" y="12"/>
                      </a:cubicBezTo>
                      <a:cubicBezTo>
                        <a:pt x="104" y="9"/>
                        <a:pt x="104" y="9"/>
                        <a:pt x="104" y="9"/>
                      </a:cubicBezTo>
                      <a:cubicBezTo>
                        <a:pt x="90" y="0"/>
                        <a:pt x="75" y="6"/>
                        <a:pt x="67" y="9"/>
                      </a:cubicBezTo>
                      <a:cubicBezTo>
                        <a:pt x="56" y="13"/>
                        <a:pt x="49" y="24"/>
                        <a:pt x="54" y="48"/>
                      </a:cubicBezTo>
                      <a:cubicBezTo>
                        <a:pt x="55" y="52"/>
                        <a:pt x="51" y="54"/>
                        <a:pt x="52" y="57"/>
                      </a:cubicBezTo>
                      <a:cubicBezTo>
                        <a:pt x="52" y="61"/>
                        <a:pt x="52" y="73"/>
                        <a:pt x="57" y="76"/>
                      </a:cubicBezTo>
                      <a:cubicBezTo>
                        <a:pt x="57" y="76"/>
                        <a:pt x="61" y="77"/>
                        <a:pt x="60" y="77"/>
                      </a:cubicBezTo>
                      <a:cubicBezTo>
                        <a:pt x="61" y="82"/>
                        <a:pt x="61" y="87"/>
                        <a:pt x="62" y="91"/>
                      </a:cubicBezTo>
                      <a:cubicBezTo>
                        <a:pt x="63" y="94"/>
                        <a:pt x="66" y="95"/>
                        <a:pt x="67" y="99"/>
                      </a:cubicBezTo>
                      <a:cubicBezTo>
                        <a:pt x="63" y="100"/>
                        <a:pt x="63" y="100"/>
                        <a:pt x="63" y="100"/>
                      </a:cubicBezTo>
                      <a:cubicBezTo>
                        <a:pt x="61" y="104"/>
                        <a:pt x="59" y="110"/>
                        <a:pt x="56" y="112"/>
                      </a:cubicBezTo>
                      <a:cubicBezTo>
                        <a:pt x="53" y="113"/>
                        <a:pt x="51" y="114"/>
                        <a:pt x="48" y="115"/>
                      </a:cubicBezTo>
                      <a:cubicBezTo>
                        <a:pt x="39" y="118"/>
                        <a:pt x="30" y="122"/>
                        <a:pt x="21" y="126"/>
                      </a:cubicBezTo>
                      <a:cubicBezTo>
                        <a:pt x="13" y="129"/>
                        <a:pt x="3" y="131"/>
                        <a:pt x="0" y="139"/>
                      </a:cubicBezTo>
                      <a:cubicBezTo>
                        <a:pt x="0" y="145"/>
                        <a:pt x="0" y="158"/>
                        <a:pt x="0" y="166"/>
                      </a:cubicBezTo>
                      <a:cubicBezTo>
                        <a:pt x="76" y="166"/>
                        <a:pt x="76" y="166"/>
                        <a:pt x="76" y="166"/>
                      </a:cubicBezTo>
                      <a:cubicBezTo>
                        <a:pt x="82" y="127"/>
                        <a:pt x="82" y="127"/>
                        <a:pt x="82" y="127"/>
                      </a:cubicBezTo>
                      <a:cubicBezTo>
                        <a:pt x="77" y="117"/>
                        <a:pt x="77" y="117"/>
                        <a:pt x="77" y="117"/>
                      </a:cubicBezTo>
                      <a:cubicBezTo>
                        <a:pt x="88" y="112"/>
                        <a:pt x="88" y="112"/>
                        <a:pt x="88" y="112"/>
                      </a:cubicBezTo>
                      <a:cubicBezTo>
                        <a:pt x="97" y="117"/>
                        <a:pt x="97" y="117"/>
                        <a:pt x="97" y="117"/>
                      </a:cubicBezTo>
                      <a:cubicBezTo>
                        <a:pt x="92" y="128"/>
                        <a:pt x="92" y="128"/>
                        <a:pt x="92" y="128"/>
                      </a:cubicBezTo>
                      <a:cubicBezTo>
                        <a:pt x="101" y="166"/>
                        <a:pt x="101" y="166"/>
                        <a:pt x="101" y="166"/>
                      </a:cubicBezTo>
                      <a:cubicBezTo>
                        <a:pt x="174" y="166"/>
                        <a:pt x="174" y="166"/>
                        <a:pt x="174" y="166"/>
                      </a:cubicBezTo>
                      <a:cubicBezTo>
                        <a:pt x="174" y="158"/>
                        <a:pt x="174" y="145"/>
                        <a:pt x="174" y="13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18" name="文本框 17"/>
              <p:cNvSpPr txBox="1"/>
              <p:nvPr/>
            </p:nvSpPr>
            <p:spPr>
              <a:xfrm>
                <a:off x="3851410" y="4244860"/>
                <a:ext cx="1337824" cy="307777"/>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实名认证</a:t>
                </a:r>
                <a:endParaRPr lang="en-US" altLang="zh-CN" sz="1400" dirty="0">
                  <a:solidFill>
                    <a:schemeClr val="bg1"/>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2161100" y="1977800"/>
              <a:ext cx="1655673" cy="1655673"/>
              <a:chOff x="1693338" y="1856194"/>
              <a:chExt cx="1655673" cy="1655673"/>
            </a:xfrm>
          </p:grpSpPr>
          <p:sp>
            <p:nvSpPr>
              <p:cNvPr id="6" name="椭圆 5"/>
              <p:cNvSpPr/>
              <p:nvPr/>
            </p:nvSpPr>
            <p:spPr>
              <a:xfrm>
                <a:off x="1693338" y="1856194"/>
                <a:ext cx="1655673" cy="1655673"/>
              </a:xfrm>
              <a:prstGeom prst="ellipse">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839941" y="2935057"/>
                <a:ext cx="1337824" cy="369332"/>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云计算</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22" name="Freeform 5"/>
              <p:cNvSpPr>
                <a:spLocks noEditPoints="1"/>
              </p:cNvSpPr>
              <p:nvPr/>
            </p:nvSpPr>
            <p:spPr bwMode="auto">
              <a:xfrm>
                <a:off x="2038466" y="2092803"/>
                <a:ext cx="965415" cy="862840"/>
              </a:xfrm>
              <a:custGeom>
                <a:avLst/>
                <a:gdLst>
                  <a:gd name="T0" fmla="*/ 200 w 200"/>
                  <a:gd name="T1" fmla="*/ 62 h 178"/>
                  <a:gd name="T2" fmla="*/ 176 w 200"/>
                  <a:gd name="T3" fmla="*/ 39 h 178"/>
                  <a:gd name="T4" fmla="*/ 171 w 200"/>
                  <a:gd name="T5" fmla="*/ 39 h 178"/>
                  <a:gd name="T6" fmla="*/ 171 w 200"/>
                  <a:gd name="T7" fmla="*/ 38 h 178"/>
                  <a:gd name="T8" fmla="*/ 135 w 200"/>
                  <a:gd name="T9" fmla="*/ 3 h 178"/>
                  <a:gd name="T10" fmla="*/ 106 w 200"/>
                  <a:gd name="T11" fmla="*/ 16 h 178"/>
                  <a:gd name="T12" fmla="*/ 70 w 200"/>
                  <a:gd name="T13" fmla="*/ 0 h 178"/>
                  <a:gd name="T14" fmla="*/ 24 w 200"/>
                  <a:gd name="T15" fmla="*/ 45 h 178"/>
                  <a:gd name="T16" fmla="*/ 26 w 200"/>
                  <a:gd name="T17" fmla="*/ 59 h 178"/>
                  <a:gd name="T18" fmla="*/ 0 w 200"/>
                  <a:gd name="T19" fmla="*/ 89 h 178"/>
                  <a:gd name="T20" fmla="*/ 31 w 200"/>
                  <a:gd name="T21" fmla="*/ 119 h 178"/>
                  <a:gd name="T22" fmla="*/ 43 w 200"/>
                  <a:gd name="T23" fmla="*/ 117 h 178"/>
                  <a:gd name="T24" fmla="*/ 60 w 200"/>
                  <a:gd name="T25" fmla="*/ 133 h 178"/>
                  <a:gd name="T26" fmla="*/ 61 w 200"/>
                  <a:gd name="T27" fmla="*/ 133 h 178"/>
                  <a:gd name="T28" fmla="*/ 73 w 200"/>
                  <a:gd name="T29" fmla="*/ 143 h 178"/>
                  <a:gd name="T30" fmla="*/ 84 w 200"/>
                  <a:gd name="T31" fmla="*/ 131 h 178"/>
                  <a:gd name="T32" fmla="*/ 77 w 200"/>
                  <a:gd name="T33" fmla="*/ 122 h 178"/>
                  <a:gd name="T34" fmla="*/ 78 w 200"/>
                  <a:gd name="T35" fmla="*/ 116 h 178"/>
                  <a:gd name="T36" fmla="*/ 78 w 200"/>
                  <a:gd name="T37" fmla="*/ 115 h 178"/>
                  <a:gd name="T38" fmla="*/ 88 w 200"/>
                  <a:gd name="T39" fmla="*/ 117 h 178"/>
                  <a:gd name="T40" fmla="*/ 92 w 200"/>
                  <a:gd name="T41" fmla="*/ 117 h 178"/>
                  <a:gd name="T42" fmla="*/ 97 w 200"/>
                  <a:gd name="T43" fmla="*/ 131 h 178"/>
                  <a:gd name="T44" fmla="*/ 89 w 200"/>
                  <a:gd name="T45" fmla="*/ 141 h 178"/>
                  <a:gd name="T46" fmla="*/ 99 w 200"/>
                  <a:gd name="T47" fmla="*/ 151 h 178"/>
                  <a:gd name="T48" fmla="*/ 109 w 200"/>
                  <a:gd name="T49" fmla="*/ 140 h 178"/>
                  <a:gd name="T50" fmla="*/ 109 w 200"/>
                  <a:gd name="T51" fmla="*/ 139 h 178"/>
                  <a:gd name="T52" fmla="*/ 117 w 200"/>
                  <a:gd name="T53" fmla="*/ 140 h 178"/>
                  <a:gd name="T54" fmla="*/ 142 w 200"/>
                  <a:gd name="T55" fmla="*/ 116 h 178"/>
                  <a:gd name="T56" fmla="*/ 152 w 200"/>
                  <a:gd name="T57" fmla="*/ 117 h 178"/>
                  <a:gd name="T58" fmla="*/ 177 w 200"/>
                  <a:gd name="T59" fmla="*/ 93 h 178"/>
                  <a:gd name="T60" fmla="*/ 175 w 200"/>
                  <a:gd name="T61" fmla="*/ 84 h 178"/>
                  <a:gd name="T62" fmla="*/ 176 w 200"/>
                  <a:gd name="T63" fmla="*/ 84 h 178"/>
                  <a:gd name="T64" fmla="*/ 200 w 200"/>
                  <a:gd name="T65" fmla="*/ 62 h 178"/>
                  <a:gd name="T66" fmla="*/ 117 w 200"/>
                  <a:gd name="T67" fmla="*/ 147 h 178"/>
                  <a:gd name="T68" fmla="*/ 120 w 200"/>
                  <a:gd name="T69" fmla="*/ 145 h 178"/>
                  <a:gd name="T70" fmla="*/ 117 w 200"/>
                  <a:gd name="T71" fmla="*/ 143 h 178"/>
                  <a:gd name="T72" fmla="*/ 114 w 200"/>
                  <a:gd name="T73" fmla="*/ 145 h 178"/>
                  <a:gd name="T74" fmla="*/ 117 w 200"/>
                  <a:gd name="T75" fmla="*/ 147 h 178"/>
                  <a:gd name="T76" fmla="*/ 116 w 200"/>
                  <a:gd name="T77" fmla="*/ 168 h 178"/>
                  <a:gd name="T78" fmla="*/ 111 w 200"/>
                  <a:gd name="T79" fmla="*/ 173 h 178"/>
                  <a:gd name="T80" fmla="*/ 117 w 200"/>
                  <a:gd name="T81" fmla="*/ 178 h 178"/>
                  <a:gd name="T82" fmla="*/ 122 w 200"/>
                  <a:gd name="T83" fmla="*/ 173 h 178"/>
                  <a:gd name="T84" fmla="*/ 116 w 200"/>
                  <a:gd name="T85" fmla="*/ 168 h 178"/>
                  <a:gd name="T86" fmla="*/ 116 w 200"/>
                  <a:gd name="T87" fmla="*/ 155 h 178"/>
                  <a:gd name="T88" fmla="*/ 111 w 200"/>
                  <a:gd name="T89" fmla="*/ 150 h 178"/>
                  <a:gd name="T90" fmla="*/ 106 w 200"/>
                  <a:gd name="T91" fmla="*/ 155 h 178"/>
                  <a:gd name="T92" fmla="*/ 111 w 200"/>
                  <a:gd name="T93" fmla="*/ 160 h 178"/>
                  <a:gd name="T94" fmla="*/ 116 w 200"/>
                  <a:gd name="T95" fmla="*/ 155 h 178"/>
                  <a:gd name="T96" fmla="*/ 97 w 200"/>
                  <a:gd name="T97" fmla="*/ 156 h 178"/>
                  <a:gd name="T98" fmla="*/ 89 w 200"/>
                  <a:gd name="T99" fmla="*/ 164 h 178"/>
                  <a:gd name="T100" fmla="*/ 98 w 200"/>
                  <a:gd name="T101" fmla="*/ 172 h 178"/>
                  <a:gd name="T102" fmla="*/ 106 w 200"/>
                  <a:gd name="T103" fmla="*/ 163 h 178"/>
                  <a:gd name="T104" fmla="*/ 97 w 200"/>
                  <a:gd name="T105"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178">
                    <a:moveTo>
                      <a:pt x="200" y="62"/>
                    </a:moveTo>
                    <a:cubicBezTo>
                      <a:pt x="200" y="49"/>
                      <a:pt x="189" y="39"/>
                      <a:pt x="176" y="39"/>
                    </a:cubicBezTo>
                    <a:cubicBezTo>
                      <a:pt x="174" y="39"/>
                      <a:pt x="172" y="39"/>
                      <a:pt x="171" y="39"/>
                    </a:cubicBezTo>
                    <a:cubicBezTo>
                      <a:pt x="171" y="39"/>
                      <a:pt x="171" y="38"/>
                      <a:pt x="171" y="38"/>
                    </a:cubicBezTo>
                    <a:cubicBezTo>
                      <a:pt x="171" y="18"/>
                      <a:pt x="155" y="3"/>
                      <a:pt x="135" y="3"/>
                    </a:cubicBezTo>
                    <a:cubicBezTo>
                      <a:pt x="123" y="3"/>
                      <a:pt x="113" y="8"/>
                      <a:pt x="106" y="16"/>
                    </a:cubicBezTo>
                    <a:cubicBezTo>
                      <a:pt x="98" y="6"/>
                      <a:pt x="85" y="0"/>
                      <a:pt x="70" y="0"/>
                    </a:cubicBezTo>
                    <a:cubicBezTo>
                      <a:pt x="45" y="0"/>
                      <a:pt x="24" y="20"/>
                      <a:pt x="24" y="45"/>
                    </a:cubicBezTo>
                    <a:cubicBezTo>
                      <a:pt x="24" y="50"/>
                      <a:pt x="25" y="55"/>
                      <a:pt x="26" y="59"/>
                    </a:cubicBezTo>
                    <a:cubicBezTo>
                      <a:pt x="11" y="62"/>
                      <a:pt x="0" y="74"/>
                      <a:pt x="0" y="89"/>
                    </a:cubicBezTo>
                    <a:cubicBezTo>
                      <a:pt x="0" y="106"/>
                      <a:pt x="14" y="119"/>
                      <a:pt x="31" y="119"/>
                    </a:cubicBezTo>
                    <a:cubicBezTo>
                      <a:pt x="36" y="119"/>
                      <a:pt x="39" y="119"/>
                      <a:pt x="43" y="117"/>
                    </a:cubicBezTo>
                    <a:cubicBezTo>
                      <a:pt x="44" y="126"/>
                      <a:pt x="51" y="133"/>
                      <a:pt x="60" y="133"/>
                    </a:cubicBezTo>
                    <a:cubicBezTo>
                      <a:pt x="61" y="133"/>
                      <a:pt x="61" y="133"/>
                      <a:pt x="61" y="133"/>
                    </a:cubicBezTo>
                    <a:cubicBezTo>
                      <a:pt x="62" y="138"/>
                      <a:pt x="67" y="143"/>
                      <a:pt x="73" y="143"/>
                    </a:cubicBezTo>
                    <a:cubicBezTo>
                      <a:pt x="79" y="143"/>
                      <a:pt x="84" y="137"/>
                      <a:pt x="84" y="131"/>
                    </a:cubicBezTo>
                    <a:cubicBezTo>
                      <a:pt x="84" y="127"/>
                      <a:pt x="81" y="123"/>
                      <a:pt x="77" y="122"/>
                    </a:cubicBezTo>
                    <a:cubicBezTo>
                      <a:pt x="78" y="120"/>
                      <a:pt x="78" y="118"/>
                      <a:pt x="78" y="116"/>
                    </a:cubicBezTo>
                    <a:cubicBezTo>
                      <a:pt x="78" y="115"/>
                      <a:pt x="78" y="115"/>
                      <a:pt x="78" y="115"/>
                    </a:cubicBezTo>
                    <a:cubicBezTo>
                      <a:pt x="81" y="116"/>
                      <a:pt x="84" y="117"/>
                      <a:pt x="88" y="117"/>
                    </a:cubicBezTo>
                    <a:cubicBezTo>
                      <a:pt x="89" y="117"/>
                      <a:pt x="90" y="117"/>
                      <a:pt x="92" y="117"/>
                    </a:cubicBezTo>
                    <a:cubicBezTo>
                      <a:pt x="92" y="122"/>
                      <a:pt x="94" y="127"/>
                      <a:pt x="97" y="131"/>
                    </a:cubicBezTo>
                    <a:cubicBezTo>
                      <a:pt x="92" y="132"/>
                      <a:pt x="88" y="136"/>
                      <a:pt x="89" y="141"/>
                    </a:cubicBezTo>
                    <a:cubicBezTo>
                      <a:pt x="89" y="146"/>
                      <a:pt x="93" y="151"/>
                      <a:pt x="99" y="151"/>
                    </a:cubicBezTo>
                    <a:cubicBezTo>
                      <a:pt x="105" y="150"/>
                      <a:pt x="109" y="146"/>
                      <a:pt x="109" y="140"/>
                    </a:cubicBezTo>
                    <a:cubicBezTo>
                      <a:pt x="109" y="140"/>
                      <a:pt x="109" y="139"/>
                      <a:pt x="109" y="139"/>
                    </a:cubicBezTo>
                    <a:cubicBezTo>
                      <a:pt x="111" y="140"/>
                      <a:pt x="114" y="140"/>
                      <a:pt x="117" y="140"/>
                    </a:cubicBezTo>
                    <a:cubicBezTo>
                      <a:pt x="131" y="140"/>
                      <a:pt x="142" y="129"/>
                      <a:pt x="142" y="116"/>
                    </a:cubicBezTo>
                    <a:cubicBezTo>
                      <a:pt x="145" y="117"/>
                      <a:pt x="148" y="117"/>
                      <a:pt x="152" y="117"/>
                    </a:cubicBezTo>
                    <a:cubicBezTo>
                      <a:pt x="166" y="117"/>
                      <a:pt x="177" y="106"/>
                      <a:pt x="177" y="93"/>
                    </a:cubicBezTo>
                    <a:cubicBezTo>
                      <a:pt x="177" y="90"/>
                      <a:pt x="176" y="87"/>
                      <a:pt x="175" y="84"/>
                    </a:cubicBezTo>
                    <a:cubicBezTo>
                      <a:pt x="176" y="84"/>
                      <a:pt x="176" y="84"/>
                      <a:pt x="176" y="84"/>
                    </a:cubicBezTo>
                    <a:cubicBezTo>
                      <a:pt x="189" y="84"/>
                      <a:pt x="200" y="74"/>
                      <a:pt x="200" y="62"/>
                    </a:cubicBezTo>
                    <a:close/>
                    <a:moveTo>
                      <a:pt x="117" y="147"/>
                    </a:moveTo>
                    <a:cubicBezTo>
                      <a:pt x="119" y="147"/>
                      <a:pt x="120" y="146"/>
                      <a:pt x="120" y="145"/>
                    </a:cubicBezTo>
                    <a:cubicBezTo>
                      <a:pt x="120" y="144"/>
                      <a:pt x="118" y="142"/>
                      <a:pt x="117" y="143"/>
                    </a:cubicBezTo>
                    <a:cubicBezTo>
                      <a:pt x="116" y="143"/>
                      <a:pt x="114" y="144"/>
                      <a:pt x="114" y="145"/>
                    </a:cubicBezTo>
                    <a:cubicBezTo>
                      <a:pt x="115" y="146"/>
                      <a:pt x="116" y="148"/>
                      <a:pt x="117" y="147"/>
                    </a:cubicBezTo>
                    <a:close/>
                    <a:moveTo>
                      <a:pt x="116" y="168"/>
                    </a:moveTo>
                    <a:cubicBezTo>
                      <a:pt x="113" y="168"/>
                      <a:pt x="111" y="170"/>
                      <a:pt x="111" y="173"/>
                    </a:cubicBezTo>
                    <a:cubicBezTo>
                      <a:pt x="111" y="176"/>
                      <a:pt x="114" y="178"/>
                      <a:pt x="117" y="178"/>
                    </a:cubicBezTo>
                    <a:cubicBezTo>
                      <a:pt x="120" y="178"/>
                      <a:pt x="122" y="175"/>
                      <a:pt x="122" y="173"/>
                    </a:cubicBezTo>
                    <a:cubicBezTo>
                      <a:pt x="122" y="170"/>
                      <a:pt x="119" y="167"/>
                      <a:pt x="116" y="168"/>
                    </a:cubicBezTo>
                    <a:close/>
                    <a:moveTo>
                      <a:pt x="116" y="155"/>
                    </a:moveTo>
                    <a:cubicBezTo>
                      <a:pt x="116" y="152"/>
                      <a:pt x="114" y="150"/>
                      <a:pt x="111" y="150"/>
                    </a:cubicBezTo>
                    <a:cubicBezTo>
                      <a:pt x="108" y="150"/>
                      <a:pt x="106" y="152"/>
                      <a:pt x="106" y="155"/>
                    </a:cubicBezTo>
                    <a:cubicBezTo>
                      <a:pt x="106" y="158"/>
                      <a:pt x="108" y="161"/>
                      <a:pt x="111" y="160"/>
                    </a:cubicBezTo>
                    <a:cubicBezTo>
                      <a:pt x="114" y="160"/>
                      <a:pt x="117" y="158"/>
                      <a:pt x="116" y="155"/>
                    </a:cubicBezTo>
                    <a:close/>
                    <a:moveTo>
                      <a:pt x="97" y="156"/>
                    </a:moveTo>
                    <a:cubicBezTo>
                      <a:pt x="92" y="156"/>
                      <a:pt x="89" y="159"/>
                      <a:pt x="89" y="164"/>
                    </a:cubicBezTo>
                    <a:cubicBezTo>
                      <a:pt x="89" y="168"/>
                      <a:pt x="93" y="172"/>
                      <a:pt x="98" y="172"/>
                    </a:cubicBezTo>
                    <a:cubicBezTo>
                      <a:pt x="102" y="172"/>
                      <a:pt x="106" y="168"/>
                      <a:pt x="106" y="163"/>
                    </a:cubicBezTo>
                    <a:cubicBezTo>
                      <a:pt x="106" y="159"/>
                      <a:pt x="102" y="155"/>
                      <a:pt x="97" y="15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40" name="组合 39"/>
            <p:cNvGrpSpPr/>
            <p:nvPr/>
          </p:nvGrpSpPr>
          <p:grpSpPr>
            <a:xfrm>
              <a:off x="4344596" y="2481320"/>
              <a:ext cx="996661" cy="996661"/>
              <a:chOff x="5323937" y="1118720"/>
              <a:chExt cx="996661" cy="996661"/>
            </a:xfrm>
          </p:grpSpPr>
          <p:sp>
            <p:nvSpPr>
              <p:cNvPr id="14" name="椭圆 13"/>
              <p:cNvSpPr/>
              <p:nvPr/>
            </p:nvSpPr>
            <p:spPr>
              <a:xfrm>
                <a:off x="5323937" y="1118720"/>
                <a:ext cx="996661" cy="996661"/>
              </a:xfrm>
              <a:prstGeom prst="ellipse">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378623" y="1669454"/>
                <a:ext cx="902811" cy="307777"/>
              </a:xfrm>
              <a:prstGeom prst="rect">
                <a:avLst/>
              </a:prstGeom>
            </p:spPr>
            <p:txBody>
              <a:bodyPr wrap="non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智能推荐</a:t>
                </a:r>
                <a:endParaRPr lang="en-US" altLang="zh-CN" sz="1400" dirty="0">
                  <a:solidFill>
                    <a:schemeClr val="bg1"/>
                  </a:solidFill>
                  <a:latin typeface="微软雅黑" panose="020B0503020204020204" pitchFamily="34" charset="-122"/>
                  <a:ea typeface="微软雅黑" panose="020B0503020204020204" pitchFamily="34" charset="-122"/>
                </a:endParaRPr>
              </a:p>
            </p:txBody>
          </p:sp>
          <p:grpSp>
            <p:nvGrpSpPr>
              <p:cNvPr id="33" name="组合 32"/>
              <p:cNvGrpSpPr/>
              <p:nvPr/>
            </p:nvGrpSpPr>
            <p:grpSpPr>
              <a:xfrm>
                <a:off x="5585865" y="1222053"/>
                <a:ext cx="499202" cy="469980"/>
                <a:chOff x="5772150" y="3122613"/>
                <a:chExt cx="650876" cy="612775"/>
              </a:xfrm>
            </p:grpSpPr>
            <p:sp>
              <p:nvSpPr>
                <p:cNvPr id="31" name="Freeform 13"/>
                <p:cNvSpPr>
                  <a:spLocks noEditPoints="1"/>
                </p:cNvSpPr>
                <p:nvPr/>
              </p:nvSpPr>
              <p:spPr bwMode="auto">
                <a:xfrm>
                  <a:off x="5772150" y="3195638"/>
                  <a:ext cx="536575" cy="539750"/>
                </a:xfrm>
                <a:custGeom>
                  <a:avLst/>
                  <a:gdLst>
                    <a:gd name="T0" fmla="*/ 0 w 140"/>
                    <a:gd name="T1" fmla="*/ 115 h 141"/>
                    <a:gd name="T2" fmla="*/ 25 w 140"/>
                    <a:gd name="T3" fmla="*/ 130 h 141"/>
                    <a:gd name="T4" fmla="*/ 10 w 140"/>
                    <a:gd name="T5" fmla="*/ 60 h 141"/>
                    <a:gd name="T6" fmla="*/ 0 w 140"/>
                    <a:gd name="T7" fmla="*/ 81 h 141"/>
                    <a:gd name="T8" fmla="*/ 10 w 140"/>
                    <a:gd name="T9" fmla="*/ 60 h 141"/>
                    <a:gd name="T10" fmla="*/ 10 w 140"/>
                    <a:gd name="T11" fmla="*/ 26 h 141"/>
                    <a:gd name="T12" fmla="*/ 25 w 140"/>
                    <a:gd name="T13" fmla="*/ 0 h 141"/>
                    <a:gd name="T14" fmla="*/ 10 w 140"/>
                    <a:gd name="T15" fmla="*/ 87 h 141"/>
                    <a:gd name="T16" fmla="*/ 0 w 140"/>
                    <a:gd name="T17" fmla="*/ 108 h 141"/>
                    <a:gd name="T18" fmla="*/ 10 w 140"/>
                    <a:gd name="T19" fmla="*/ 87 h 141"/>
                    <a:gd name="T20" fmla="*/ 0 w 140"/>
                    <a:gd name="T21" fmla="*/ 33 h 141"/>
                    <a:gd name="T22" fmla="*/ 10 w 140"/>
                    <a:gd name="T23" fmla="*/ 54 h 141"/>
                    <a:gd name="T24" fmla="*/ 140 w 140"/>
                    <a:gd name="T25" fmla="*/ 42 h 141"/>
                    <a:gd name="T26" fmla="*/ 140 w 140"/>
                    <a:gd name="T27" fmla="*/ 54 h 141"/>
                    <a:gd name="T28" fmla="*/ 107 w 140"/>
                    <a:gd name="T29" fmla="*/ 9 h 141"/>
                    <a:gd name="T30" fmla="*/ 87 w 140"/>
                    <a:gd name="T31" fmla="*/ 0 h 141"/>
                    <a:gd name="T32" fmla="*/ 105 w 140"/>
                    <a:gd name="T33" fmla="*/ 10 h 141"/>
                    <a:gd name="T34" fmla="*/ 32 w 140"/>
                    <a:gd name="T35" fmla="*/ 141 h 141"/>
                    <a:gd name="T36" fmla="*/ 53 w 140"/>
                    <a:gd name="T37" fmla="*/ 131 h 141"/>
                    <a:gd name="T38" fmla="*/ 32 w 140"/>
                    <a:gd name="T39" fmla="*/ 141 h 141"/>
                    <a:gd name="T40" fmla="*/ 140 w 140"/>
                    <a:gd name="T41" fmla="*/ 108 h 141"/>
                    <a:gd name="T42" fmla="*/ 130 w 140"/>
                    <a:gd name="T43" fmla="*/ 87 h 141"/>
                    <a:gd name="T44" fmla="*/ 115 w 140"/>
                    <a:gd name="T45" fmla="*/ 130 h 141"/>
                    <a:gd name="T46" fmla="*/ 140 w 140"/>
                    <a:gd name="T47" fmla="*/ 115 h 141"/>
                    <a:gd name="T48" fmla="*/ 115 w 140"/>
                    <a:gd name="T49" fmla="*/ 130 h 141"/>
                    <a:gd name="T50" fmla="*/ 130 w 140"/>
                    <a:gd name="T51" fmla="*/ 81 h 141"/>
                    <a:gd name="T52" fmla="*/ 140 w 140"/>
                    <a:gd name="T53" fmla="*/ 60 h 141"/>
                    <a:gd name="T54" fmla="*/ 32 w 140"/>
                    <a:gd name="T55" fmla="*/ 10 h 141"/>
                    <a:gd name="T56" fmla="*/ 53 w 140"/>
                    <a:gd name="T57" fmla="*/ 0 h 141"/>
                    <a:gd name="T58" fmla="*/ 32 w 140"/>
                    <a:gd name="T59" fmla="*/ 10 h 141"/>
                    <a:gd name="T60" fmla="*/ 80 w 140"/>
                    <a:gd name="T61" fmla="*/ 10 h 141"/>
                    <a:gd name="T62" fmla="*/ 60 w 140"/>
                    <a:gd name="T63" fmla="*/ 0 h 141"/>
                    <a:gd name="T64" fmla="*/ 60 w 140"/>
                    <a:gd name="T65" fmla="*/ 141 h 141"/>
                    <a:gd name="T66" fmla="*/ 80 w 140"/>
                    <a:gd name="T67" fmla="*/ 131 h 141"/>
                    <a:gd name="T68" fmla="*/ 60 w 140"/>
                    <a:gd name="T69" fmla="*/ 141 h 141"/>
                    <a:gd name="T70" fmla="*/ 107 w 140"/>
                    <a:gd name="T71" fmla="*/ 141 h 141"/>
                    <a:gd name="T72" fmla="*/ 87 w 140"/>
                    <a:gd name="T73" fmla="*/ 13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0" h="141">
                      <a:moveTo>
                        <a:pt x="10" y="115"/>
                      </a:moveTo>
                      <a:cubicBezTo>
                        <a:pt x="0" y="115"/>
                        <a:pt x="0" y="115"/>
                        <a:pt x="0" y="115"/>
                      </a:cubicBezTo>
                      <a:cubicBezTo>
                        <a:pt x="0" y="129"/>
                        <a:pt x="11" y="140"/>
                        <a:pt x="25" y="140"/>
                      </a:cubicBezTo>
                      <a:cubicBezTo>
                        <a:pt x="25" y="130"/>
                        <a:pt x="25" y="130"/>
                        <a:pt x="25" y="130"/>
                      </a:cubicBezTo>
                      <a:cubicBezTo>
                        <a:pt x="17" y="130"/>
                        <a:pt x="10" y="124"/>
                        <a:pt x="10" y="115"/>
                      </a:cubicBezTo>
                      <a:close/>
                      <a:moveTo>
                        <a:pt x="10" y="60"/>
                      </a:moveTo>
                      <a:cubicBezTo>
                        <a:pt x="0" y="60"/>
                        <a:pt x="0" y="60"/>
                        <a:pt x="0" y="60"/>
                      </a:cubicBezTo>
                      <a:cubicBezTo>
                        <a:pt x="0" y="81"/>
                        <a:pt x="0" y="81"/>
                        <a:pt x="0" y="81"/>
                      </a:cubicBezTo>
                      <a:cubicBezTo>
                        <a:pt x="10" y="81"/>
                        <a:pt x="10" y="81"/>
                        <a:pt x="10" y="81"/>
                      </a:cubicBezTo>
                      <a:lnTo>
                        <a:pt x="10" y="60"/>
                      </a:lnTo>
                      <a:close/>
                      <a:moveTo>
                        <a:pt x="0" y="26"/>
                      </a:moveTo>
                      <a:cubicBezTo>
                        <a:pt x="10" y="26"/>
                        <a:pt x="10" y="26"/>
                        <a:pt x="10" y="26"/>
                      </a:cubicBezTo>
                      <a:cubicBezTo>
                        <a:pt x="10" y="17"/>
                        <a:pt x="17" y="10"/>
                        <a:pt x="25" y="10"/>
                      </a:cubicBezTo>
                      <a:cubicBezTo>
                        <a:pt x="25" y="0"/>
                        <a:pt x="25" y="0"/>
                        <a:pt x="25" y="0"/>
                      </a:cubicBezTo>
                      <a:cubicBezTo>
                        <a:pt x="11" y="0"/>
                        <a:pt x="0" y="12"/>
                        <a:pt x="0" y="26"/>
                      </a:cubicBezTo>
                      <a:close/>
                      <a:moveTo>
                        <a:pt x="10" y="87"/>
                      </a:moveTo>
                      <a:cubicBezTo>
                        <a:pt x="0" y="87"/>
                        <a:pt x="0" y="87"/>
                        <a:pt x="0" y="87"/>
                      </a:cubicBezTo>
                      <a:cubicBezTo>
                        <a:pt x="0" y="108"/>
                        <a:pt x="0" y="108"/>
                        <a:pt x="0" y="108"/>
                      </a:cubicBezTo>
                      <a:cubicBezTo>
                        <a:pt x="10" y="108"/>
                        <a:pt x="10" y="108"/>
                        <a:pt x="10" y="108"/>
                      </a:cubicBezTo>
                      <a:lnTo>
                        <a:pt x="10" y="87"/>
                      </a:lnTo>
                      <a:close/>
                      <a:moveTo>
                        <a:pt x="10" y="33"/>
                      </a:moveTo>
                      <a:cubicBezTo>
                        <a:pt x="0" y="33"/>
                        <a:pt x="0" y="33"/>
                        <a:pt x="0" y="33"/>
                      </a:cubicBezTo>
                      <a:cubicBezTo>
                        <a:pt x="0" y="54"/>
                        <a:pt x="0" y="54"/>
                        <a:pt x="0" y="54"/>
                      </a:cubicBezTo>
                      <a:cubicBezTo>
                        <a:pt x="10" y="54"/>
                        <a:pt x="10" y="54"/>
                        <a:pt x="10" y="54"/>
                      </a:cubicBezTo>
                      <a:lnTo>
                        <a:pt x="10" y="33"/>
                      </a:lnTo>
                      <a:close/>
                      <a:moveTo>
                        <a:pt x="140" y="42"/>
                      </a:moveTo>
                      <a:cubicBezTo>
                        <a:pt x="137" y="46"/>
                        <a:pt x="135" y="50"/>
                        <a:pt x="132" y="54"/>
                      </a:cubicBezTo>
                      <a:cubicBezTo>
                        <a:pt x="140" y="54"/>
                        <a:pt x="140" y="54"/>
                        <a:pt x="140" y="54"/>
                      </a:cubicBezTo>
                      <a:lnTo>
                        <a:pt x="140" y="42"/>
                      </a:lnTo>
                      <a:close/>
                      <a:moveTo>
                        <a:pt x="107" y="9"/>
                      </a:moveTo>
                      <a:cubicBezTo>
                        <a:pt x="107" y="0"/>
                        <a:pt x="107" y="0"/>
                        <a:pt x="107" y="0"/>
                      </a:cubicBezTo>
                      <a:cubicBezTo>
                        <a:pt x="87" y="0"/>
                        <a:pt x="87" y="0"/>
                        <a:pt x="87" y="0"/>
                      </a:cubicBezTo>
                      <a:cubicBezTo>
                        <a:pt x="87" y="10"/>
                        <a:pt x="87" y="10"/>
                        <a:pt x="87" y="10"/>
                      </a:cubicBezTo>
                      <a:cubicBezTo>
                        <a:pt x="105" y="10"/>
                        <a:pt x="105" y="10"/>
                        <a:pt x="105" y="10"/>
                      </a:cubicBezTo>
                      <a:cubicBezTo>
                        <a:pt x="106" y="10"/>
                        <a:pt x="106" y="9"/>
                        <a:pt x="107" y="9"/>
                      </a:cubicBezTo>
                      <a:close/>
                      <a:moveTo>
                        <a:pt x="32" y="141"/>
                      </a:moveTo>
                      <a:cubicBezTo>
                        <a:pt x="53" y="141"/>
                        <a:pt x="53" y="141"/>
                        <a:pt x="53" y="141"/>
                      </a:cubicBezTo>
                      <a:cubicBezTo>
                        <a:pt x="53" y="131"/>
                        <a:pt x="53" y="131"/>
                        <a:pt x="53" y="131"/>
                      </a:cubicBezTo>
                      <a:cubicBezTo>
                        <a:pt x="32" y="131"/>
                        <a:pt x="32" y="131"/>
                        <a:pt x="32" y="131"/>
                      </a:cubicBezTo>
                      <a:lnTo>
                        <a:pt x="32" y="141"/>
                      </a:lnTo>
                      <a:close/>
                      <a:moveTo>
                        <a:pt x="130" y="108"/>
                      </a:moveTo>
                      <a:cubicBezTo>
                        <a:pt x="140" y="108"/>
                        <a:pt x="140" y="108"/>
                        <a:pt x="140" y="108"/>
                      </a:cubicBezTo>
                      <a:cubicBezTo>
                        <a:pt x="140" y="87"/>
                        <a:pt x="140" y="87"/>
                        <a:pt x="140" y="87"/>
                      </a:cubicBezTo>
                      <a:cubicBezTo>
                        <a:pt x="130" y="87"/>
                        <a:pt x="130" y="87"/>
                        <a:pt x="130" y="87"/>
                      </a:cubicBezTo>
                      <a:lnTo>
                        <a:pt x="130" y="108"/>
                      </a:lnTo>
                      <a:close/>
                      <a:moveTo>
                        <a:pt x="115" y="130"/>
                      </a:moveTo>
                      <a:cubicBezTo>
                        <a:pt x="115" y="140"/>
                        <a:pt x="115" y="140"/>
                        <a:pt x="115" y="140"/>
                      </a:cubicBezTo>
                      <a:cubicBezTo>
                        <a:pt x="129" y="140"/>
                        <a:pt x="140" y="129"/>
                        <a:pt x="140" y="115"/>
                      </a:cubicBezTo>
                      <a:cubicBezTo>
                        <a:pt x="130" y="115"/>
                        <a:pt x="130" y="115"/>
                        <a:pt x="130" y="115"/>
                      </a:cubicBezTo>
                      <a:cubicBezTo>
                        <a:pt x="130" y="124"/>
                        <a:pt x="123" y="130"/>
                        <a:pt x="115" y="130"/>
                      </a:cubicBezTo>
                      <a:close/>
                      <a:moveTo>
                        <a:pt x="130" y="60"/>
                      </a:moveTo>
                      <a:cubicBezTo>
                        <a:pt x="130" y="81"/>
                        <a:pt x="130" y="81"/>
                        <a:pt x="130" y="81"/>
                      </a:cubicBezTo>
                      <a:cubicBezTo>
                        <a:pt x="140" y="81"/>
                        <a:pt x="140" y="81"/>
                        <a:pt x="140" y="81"/>
                      </a:cubicBezTo>
                      <a:cubicBezTo>
                        <a:pt x="140" y="60"/>
                        <a:pt x="140" y="60"/>
                        <a:pt x="140" y="60"/>
                      </a:cubicBezTo>
                      <a:lnTo>
                        <a:pt x="130" y="60"/>
                      </a:lnTo>
                      <a:close/>
                      <a:moveTo>
                        <a:pt x="32" y="10"/>
                      </a:moveTo>
                      <a:cubicBezTo>
                        <a:pt x="53" y="10"/>
                        <a:pt x="53" y="10"/>
                        <a:pt x="53" y="10"/>
                      </a:cubicBezTo>
                      <a:cubicBezTo>
                        <a:pt x="53" y="0"/>
                        <a:pt x="53" y="0"/>
                        <a:pt x="53" y="0"/>
                      </a:cubicBezTo>
                      <a:cubicBezTo>
                        <a:pt x="32" y="0"/>
                        <a:pt x="32" y="0"/>
                        <a:pt x="32" y="0"/>
                      </a:cubicBezTo>
                      <a:lnTo>
                        <a:pt x="32" y="10"/>
                      </a:lnTo>
                      <a:close/>
                      <a:moveTo>
                        <a:pt x="60" y="10"/>
                      </a:moveTo>
                      <a:cubicBezTo>
                        <a:pt x="80" y="10"/>
                        <a:pt x="80" y="10"/>
                        <a:pt x="80" y="10"/>
                      </a:cubicBezTo>
                      <a:cubicBezTo>
                        <a:pt x="80" y="0"/>
                        <a:pt x="80" y="0"/>
                        <a:pt x="80" y="0"/>
                      </a:cubicBezTo>
                      <a:cubicBezTo>
                        <a:pt x="60" y="0"/>
                        <a:pt x="60" y="0"/>
                        <a:pt x="60" y="0"/>
                      </a:cubicBezTo>
                      <a:lnTo>
                        <a:pt x="60" y="10"/>
                      </a:lnTo>
                      <a:close/>
                      <a:moveTo>
                        <a:pt x="60" y="141"/>
                      </a:moveTo>
                      <a:cubicBezTo>
                        <a:pt x="80" y="141"/>
                        <a:pt x="80" y="141"/>
                        <a:pt x="80" y="141"/>
                      </a:cubicBezTo>
                      <a:cubicBezTo>
                        <a:pt x="80" y="131"/>
                        <a:pt x="80" y="131"/>
                        <a:pt x="80" y="131"/>
                      </a:cubicBezTo>
                      <a:cubicBezTo>
                        <a:pt x="60" y="131"/>
                        <a:pt x="60" y="131"/>
                        <a:pt x="60" y="131"/>
                      </a:cubicBezTo>
                      <a:lnTo>
                        <a:pt x="60" y="141"/>
                      </a:lnTo>
                      <a:close/>
                      <a:moveTo>
                        <a:pt x="87" y="141"/>
                      </a:moveTo>
                      <a:cubicBezTo>
                        <a:pt x="107" y="141"/>
                        <a:pt x="107" y="141"/>
                        <a:pt x="107" y="141"/>
                      </a:cubicBezTo>
                      <a:cubicBezTo>
                        <a:pt x="107" y="131"/>
                        <a:pt x="107" y="131"/>
                        <a:pt x="107" y="131"/>
                      </a:cubicBezTo>
                      <a:cubicBezTo>
                        <a:pt x="87" y="131"/>
                        <a:pt x="87" y="131"/>
                        <a:pt x="87" y="131"/>
                      </a:cubicBezTo>
                      <a:lnTo>
                        <a:pt x="87" y="141"/>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2" name="Freeform 14"/>
                <p:cNvSpPr/>
                <p:nvPr/>
              </p:nvSpPr>
              <p:spPr bwMode="auto">
                <a:xfrm>
                  <a:off x="5834063" y="3122613"/>
                  <a:ext cx="588963" cy="509588"/>
                </a:xfrm>
                <a:custGeom>
                  <a:avLst/>
                  <a:gdLst>
                    <a:gd name="T0" fmla="*/ 150 w 154"/>
                    <a:gd name="T1" fmla="*/ 0 h 133"/>
                    <a:gd name="T2" fmla="*/ 54 w 154"/>
                    <a:gd name="T3" fmla="*/ 84 h 133"/>
                    <a:gd name="T4" fmla="*/ 17 w 154"/>
                    <a:gd name="T5" fmla="*/ 54 h 133"/>
                    <a:gd name="T6" fmla="*/ 0 w 154"/>
                    <a:gd name="T7" fmla="*/ 68 h 133"/>
                    <a:gd name="T8" fmla="*/ 65 w 154"/>
                    <a:gd name="T9" fmla="*/ 133 h 133"/>
                    <a:gd name="T10" fmla="*/ 154 w 154"/>
                    <a:gd name="T11" fmla="*/ 9 h 133"/>
                    <a:gd name="T12" fmla="*/ 150 w 154"/>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54" h="133">
                      <a:moveTo>
                        <a:pt x="150" y="0"/>
                      </a:moveTo>
                      <a:cubicBezTo>
                        <a:pt x="104" y="29"/>
                        <a:pt x="69" y="65"/>
                        <a:pt x="54" y="84"/>
                      </a:cubicBezTo>
                      <a:cubicBezTo>
                        <a:pt x="17" y="54"/>
                        <a:pt x="17" y="54"/>
                        <a:pt x="17" y="54"/>
                      </a:cubicBezTo>
                      <a:cubicBezTo>
                        <a:pt x="0" y="68"/>
                        <a:pt x="0" y="68"/>
                        <a:pt x="0" y="68"/>
                      </a:cubicBezTo>
                      <a:cubicBezTo>
                        <a:pt x="65" y="133"/>
                        <a:pt x="65" y="133"/>
                        <a:pt x="65" y="133"/>
                      </a:cubicBezTo>
                      <a:cubicBezTo>
                        <a:pt x="76" y="105"/>
                        <a:pt x="111" y="49"/>
                        <a:pt x="154" y="9"/>
                      </a:cubicBezTo>
                      <a:lnTo>
                        <a:pt x="150"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grpSp>
          <p:nvGrpSpPr>
            <p:cNvPr id="91" name="组合 90"/>
            <p:cNvGrpSpPr/>
            <p:nvPr/>
          </p:nvGrpSpPr>
          <p:grpSpPr>
            <a:xfrm>
              <a:off x="696678" y="2685493"/>
              <a:ext cx="1337824" cy="940001"/>
              <a:chOff x="2207802" y="3912247"/>
              <a:chExt cx="1337824" cy="940001"/>
            </a:xfrm>
          </p:grpSpPr>
          <p:sp>
            <p:nvSpPr>
              <p:cNvPr id="15" name="椭圆 14"/>
              <p:cNvSpPr/>
              <p:nvPr/>
            </p:nvSpPr>
            <p:spPr>
              <a:xfrm>
                <a:off x="2406714" y="3912247"/>
                <a:ext cx="940001" cy="940001"/>
              </a:xfrm>
              <a:prstGeom prst="ellipse">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2207802" y="4393594"/>
                <a:ext cx="1337824" cy="307777"/>
              </a:xfrm>
              <a:prstGeom prst="rect">
                <a:avLst/>
              </a:prstGeom>
              <a:noFill/>
            </p:spPr>
            <p:txBody>
              <a:bodyPr wrap="square" rtlCol="0">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手机防盗</a:t>
                </a:r>
                <a:endParaRPr lang="en-US" altLang="zh-CN" sz="1400" dirty="0">
                  <a:solidFill>
                    <a:schemeClr val="bg1"/>
                  </a:solidFill>
                  <a:latin typeface="微软雅黑" panose="020B0503020204020204" pitchFamily="34" charset="-122"/>
                  <a:ea typeface="微软雅黑" panose="020B0503020204020204" pitchFamily="34" charset="-122"/>
                </a:endParaRPr>
              </a:p>
            </p:txBody>
          </p:sp>
          <p:grpSp>
            <p:nvGrpSpPr>
              <p:cNvPr id="87" name="Group 62"/>
              <p:cNvGrpSpPr>
                <a:grpSpLocks noChangeAspect="1"/>
              </p:cNvGrpSpPr>
              <p:nvPr/>
            </p:nvGrpSpPr>
            <p:grpSpPr bwMode="auto">
              <a:xfrm>
                <a:off x="2704946" y="4007758"/>
                <a:ext cx="374015" cy="403388"/>
                <a:chOff x="3649" y="1954"/>
                <a:chExt cx="382" cy="412"/>
              </a:xfrm>
            </p:grpSpPr>
            <p:sp>
              <p:nvSpPr>
                <p:cNvPr id="88" name="AutoShape 61"/>
                <p:cNvSpPr>
                  <a:spLocks noChangeAspect="1" noChangeArrowheads="1" noTextEdit="1"/>
                </p:cNvSpPr>
                <p:nvPr/>
              </p:nvSpPr>
              <p:spPr bwMode="auto">
                <a:xfrm>
                  <a:off x="3649" y="1954"/>
                  <a:ext cx="382"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9" name="Freeform 63"/>
                <p:cNvSpPr/>
                <p:nvPr/>
              </p:nvSpPr>
              <p:spPr bwMode="auto">
                <a:xfrm>
                  <a:off x="3779" y="1956"/>
                  <a:ext cx="252" cy="285"/>
                </a:xfrm>
                <a:custGeom>
                  <a:avLst/>
                  <a:gdLst>
                    <a:gd name="T0" fmla="*/ 32 w 105"/>
                    <a:gd name="T1" fmla="*/ 118 h 118"/>
                    <a:gd name="T2" fmla="*/ 1 w 105"/>
                    <a:gd name="T3" fmla="*/ 105 h 118"/>
                    <a:gd name="T4" fmla="*/ 1 w 105"/>
                    <a:gd name="T5" fmla="*/ 105 h 118"/>
                    <a:gd name="T6" fmla="*/ 0 w 105"/>
                    <a:gd name="T7" fmla="*/ 104 h 118"/>
                    <a:gd name="T8" fmla="*/ 19 w 105"/>
                    <a:gd name="T9" fmla="*/ 85 h 118"/>
                    <a:gd name="T10" fmla="*/ 20 w 105"/>
                    <a:gd name="T11" fmla="*/ 86 h 118"/>
                    <a:gd name="T12" fmla="*/ 32 w 105"/>
                    <a:gd name="T13" fmla="*/ 91 h 118"/>
                    <a:gd name="T14" fmla="*/ 32 w 105"/>
                    <a:gd name="T15" fmla="*/ 91 h 118"/>
                    <a:gd name="T16" fmla="*/ 43 w 105"/>
                    <a:gd name="T17" fmla="*/ 86 h 118"/>
                    <a:gd name="T18" fmla="*/ 43 w 105"/>
                    <a:gd name="T19" fmla="*/ 86 h 118"/>
                    <a:gd name="T20" fmla="*/ 74 w 105"/>
                    <a:gd name="T21" fmla="*/ 56 h 118"/>
                    <a:gd name="T22" fmla="*/ 79 w 105"/>
                    <a:gd name="T23" fmla="*/ 44 h 118"/>
                    <a:gd name="T24" fmla="*/ 79 w 105"/>
                    <a:gd name="T25" fmla="*/ 44 h 118"/>
                    <a:gd name="T26" fmla="*/ 74 w 105"/>
                    <a:gd name="T27" fmla="*/ 33 h 118"/>
                    <a:gd name="T28" fmla="*/ 74 w 105"/>
                    <a:gd name="T29" fmla="*/ 33 h 118"/>
                    <a:gd name="T30" fmla="*/ 73 w 105"/>
                    <a:gd name="T31" fmla="*/ 31 h 118"/>
                    <a:gd name="T32" fmla="*/ 61 w 105"/>
                    <a:gd name="T33" fmla="*/ 27 h 118"/>
                    <a:gd name="T34" fmla="*/ 61 w 105"/>
                    <a:gd name="T35" fmla="*/ 27 h 118"/>
                    <a:gd name="T36" fmla="*/ 49 w 105"/>
                    <a:gd name="T37" fmla="*/ 31 h 118"/>
                    <a:gd name="T38" fmla="*/ 49 w 105"/>
                    <a:gd name="T39" fmla="*/ 31 h 118"/>
                    <a:gd name="T40" fmla="*/ 37 w 105"/>
                    <a:gd name="T41" fmla="*/ 44 h 118"/>
                    <a:gd name="T42" fmla="*/ 18 w 105"/>
                    <a:gd name="T43" fmla="*/ 44 h 118"/>
                    <a:gd name="T44" fmla="*/ 18 w 105"/>
                    <a:gd name="T45" fmla="*/ 44 h 118"/>
                    <a:gd name="T46" fmla="*/ 18 w 105"/>
                    <a:gd name="T47" fmla="*/ 25 h 118"/>
                    <a:gd name="T48" fmla="*/ 18 w 105"/>
                    <a:gd name="T49" fmla="*/ 25 h 118"/>
                    <a:gd name="T50" fmla="*/ 31 w 105"/>
                    <a:gd name="T51" fmla="*/ 13 h 118"/>
                    <a:gd name="T52" fmla="*/ 61 w 105"/>
                    <a:gd name="T53" fmla="*/ 0 h 118"/>
                    <a:gd name="T54" fmla="*/ 61 w 105"/>
                    <a:gd name="T55" fmla="*/ 0 h 118"/>
                    <a:gd name="T56" fmla="*/ 91 w 105"/>
                    <a:gd name="T57" fmla="*/ 13 h 118"/>
                    <a:gd name="T58" fmla="*/ 91 w 105"/>
                    <a:gd name="T59" fmla="*/ 13 h 118"/>
                    <a:gd name="T60" fmla="*/ 93 w 105"/>
                    <a:gd name="T61" fmla="*/ 14 h 118"/>
                    <a:gd name="T62" fmla="*/ 105 w 105"/>
                    <a:gd name="T63" fmla="*/ 44 h 118"/>
                    <a:gd name="T64" fmla="*/ 105 w 105"/>
                    <a:gd name="T65" fmla="*/ 44 h 118"/>
                    <a:gd name="T66" fmla="*/ 93 w 105"/>
                    <a:gd name="T67" fmla="*/ 74 h 118"/>
                    <a:gd name="T68" fmla="*/ 93 w 105"/>
                    <a:gd name="T69" fmla="*/ 74 h 118"/>
                    <a:gd name="T70" fmla="*/ 62 w 105"/>
                    <a:gd name="T71" fmla="*/ 105 h 118"/>
                    <a:gd name="T72" fmla="*/ 32 w 105"/>
                    <a:gd name="T73" fmla="*/ 118 h 118"/>
                    <a:gd name="T74" fmla="*/ 32 w 105"/>
                    <a:gd name="T75" fmla="*/ 118 h 118"/>
                    <a:gd name="T76" fmla="*/ 32 w 105"/>
                    <a:gd name="T7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5" h="118">
                      <a:moveTo>
                        <a:pt x="32" y="118"/>
                      </a:moveTo>
                      <a:cubicBezTo>
                        <a:pt x="21" y="118"/>
                        <a:pt x="10" y="113"/>
                        <a:pt x="1" y="105"/>
                      </a:cubicBezTo>
                      <a:cubicBezTo>
                        <a:pt x="1" y="105"/>
                        <a:pt x="1" y="105"/>
                        <a:pt x="1" y="105"/>
                      </a:cubicBezTo>
                      <a:cubicBezTo>
                        <a:pt x="0" y="104"/>
                        <a:pt x="0" y="104"/>
                        <a:pt x="0" y="104"/>
                      </a:cubicBezTo>
                      <a:cubicBezTo>
                        <a:pt x="19" y="85"/>
                        <a:pt x="19" y="85"/>
                        <a:pt x="19" y="85"/>
                      </a:cubicBezTo>
                      <a:cubicBezTo>
                        <a:pt x="20" y="86"/>
                        <a:pt x="20" y="86"/>
                        <a:pt x="20" y="86"/>
                      </a:cubicBezTo>
                      <a:cubicBezTo>
                        <a:pt x="23" y="90"/>
                        <a:pt x="27" y="91"/>
                        <a:pt x="32" y="91"/>
                      </a:cubicBezTo>
                      <a:cubicBezTo>
                        <a:pt x="32" y="91"/>
                        <a:pt x="32" y="91"/>
                        <a:pt x="32" y="91"/>
                      </a:cubicBezTo>
                      <a:cubicBezTo>
                        <a:pt x="36" y="91"/>
                        <a:pt x="40" y="90"/>
                        <a:pt x="43" y="86"/>
                      </a:cubicBezTo>
                      <a:cubicBezTo>
                        <a:pt x="43" y="86"/>
                        <a:pt x="43" y="86"/>
                        <a:pt x="43" y="86"/>
                      </a:cubicBezTo>
                      <a:cubicBezTo>
                        <a:pt x="74" y="56"/>
                        <a:pt x="74" y="56"/>
                        <a:pt x="74" y="56"/>
                      </a:cubicBezTo>
                      <a:cubicBezTo>
                        <a:pt x="77" y="53"/>
                        <a:pt x="79" y="48"/>
                        <a:pt x="79" y="44"/>
                      </a:cubicBezTo>
                      <a:cubicBezTo>
                        <a:pt x="79" y="44"/>
                        <a:pt x="79" y="44"/>
                        <a:pt x="79" y="44"/>
                      </a:cubicBezTo>
                      <a:cubicBezTo>
                        <a:pt x="79" y="40"/>
                        <a:pt x="77" y="36"/>
                        <a:pt x="74" y="33"/>
                      </a:cubicBezTo>
                      <a:cubicBezTo>
                        <a:pt x="74" y="33"/>
                        <a:pt x="74" y="33"/>
                        <a:pt x="74" y="33"/>
                      </a:cubicBezTo>
                      <a:cubicBezTo>
                        <a:pt x="73" y="31"/>
                        <a:pt x="73" y="31"/>
                        <a:pt x="73" y="31"/>
                      </a:cubicBezTo>
                      <a:cubicBezTo>
                        <a:pt x="69" y="28"/>
                        <a:pt x="65" y="27"/>
                        <a:pt x="61" y="27"/>
                      </a:cubicBezTo>
                      <a:cubicBezTo>
                        <a:pt x="61" y="27"/>
                        <a:pt x="61" y="27"/>
                        <a:pt x="61" y="27"/>
                      </a:cubicBezTo>
                      <a:cubicBezTo>
                        <a:pt x="57" y="27"/>
                        <a:pt x="53" y="28"/>
                        <a:pt x="49" y="31"/>
                      </a:cubicBezTo>
                      <a:cubicBezTo>
                        <a:pt x="49" y="31"/>
                        <a:pt x="49" y="31"/>
                        <a:pt x="49" y="31"/>
                      </a:cubicBezTo>
                      <a:cubicBezTo>
                        <a:pt x="37" y="44"/>
                        <a:pt x="37" y="44"/>
                        <a:pt x="37" y="44"/>
                      </a:cubicBezTo>
                      <a:cubicBezTo>
                        <a:pt x="32" y="49"/>
                        <a:pt x="23" y="49"/>
                        <a:pt x="18" y="44"/>
                      </a:cubicBezTo>
                      <a:cubicBezTo>
                        <a:pt x="18" y="44"/>
                        <a:pt x="18" y="44"/>
                        <a:pt x="18" y="44"/>
                      </a:cubicBezTo>
                      <a:cubicBezTo>
                        <a:pt x="13" y="39"/>
                        <a:pt x="13" y="30"/>
                        <a:pt x="18" y="25"/>
                      </a:cubicBezTo>
                      <a:cubicBezTo>
                        <a:pt x="18" y="25"/>
                        <a:pt x="18" y="25"/>
                        <a:pt x="18" y="25"/>
                      </a:cubicBezTo>
                      <a:cubicBezTo>
                        <a:pt x="31" y="13"/>
                        <a:pt x="31" y="13"/>
                        <a:pt x="31" y="13"/>
                      </a:cubicBezTo>
                      <a:cubicBezTo>
                        <a:pt x="39" y="4"/>
                        <a:pt x="50" y="0"/>
                        <a:pt x="61" y="0"/>
                      </a:cubicBezTo>
                      <a:cubicBezTo>
                        <a:pt x="61" y="0"/>
                        <a:pt x="61" y="0"/>
                        <a:pt x="61" y="0"/>
                      </a:cubicBezTo>
                      <a:cubicBezTo>
                        <a:pt x="72" y="0"/>
                        <a:pt x="83" y="4"/>
                        <a:pt x="91" y="13"/>
                      </a:cubicBezTo>
                      <a:cubicBezTo>
                        <a:pt x="91" y="13"/>
                        <a:pt x="91" y="13"/>
                        <a:pt x="91" y="13"/>
                      </a:cubicBezTo>
                      <a:cubicBezTo>
                        <a:pt x="93" y="14"/>
                        <a:pt x="93" y="14"/>
                        <a:pt x="93" y="14"/>
                      </a:cubicBezTo>
                      <a:cubicBezTo>
                        <a:pt x="101" y="22"/>
                        <a:pt x="105" y="33"/>
                        <a:pt x="105" y="44"/>
                      </a:cubicBezTo>
                      <a:cubicBezTo>
                        <a:pt x="105" y="44"/>
                        <a:pt x="105" y="44"/>
                        <a:pt x="105" y="44"/>
                      </a:cubicBezTo>
                      <a:cubicBezTo>
                        <a:pt x="105" y="55"/>
                        <a:pt x="101" y="66"/>
                        <a:pt x="93" y="74"/>
                      </a:cubicBezTo>
                      <a:cubicBezTo>
                        <a:pt x="93" y="74"/>
                        <a:pt x="93" y="74"/>
                        <a:pt x="93" y="74"/>
                      </a:cubicBezTo>
                      <a:cubicBezTo>
                        <a:pt x="62" y="105"/>
                        <a:pt x="62" y="105"/>
                        <a:pt x="62" y="105"/>
                      </a:cubicBezTo>
                      <a:cubicBezTo>
                        <a:pt x="54" y="114"/>
                        <a:pt x="42" y="118"/>
                        <a:pt x="32" y="118"/>
                      </a:cubicBezTo>
                      <a:cubicBezTo>
                        <a:pt x="32" y="118"/>
                        <a:pt x="32" y="118"/>
                        <a:pt x="32" y="118"/>
                      </a:cubicBezTo>
                      <a:cubicBezTo>
                        <a:pt x="32" y="118"/>
                        <a:pt x="32" y="118"/>
                        <a:pt x="32" y="11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64"/>
                <p:cNvSpPr/>
                <p:nvPr/>
              </p:nvSpPr>
              <p:spPr bwMode="auto">
                <a:xfrm>
                  <a:off x="3647" y="2082"/>
                  <a:ext cx="252" cy="284"/>
                </a:xfrm>
                <a:custGeom>
                  <a:avLst/>
                  <a:gdLst>
                    <a:gd name="T0" fmla="*/ 44 w 105"/>
                    <a:gd name="T1" fmla="*/ 118 h 118"/>
                    <a:gd name="T2" fmla="*/ 14 w 105"/>
                    <a:gd name="T3" fmla="*/ 105 h 118"/>
                    <a:gd name="T4" fmla="*/ 14 w 105"/>
                    <a:gd name="T5" fmla="*/ 105 h 118"/>
                    <a:gd name="T6" fmla="*/ 12 w 105"/>
                    <a:gd name="T7" fmla="*/ 104 h 118"/>
                    <a:gd name="T8" fmla="*/ 0 w 105"/>
                    <a:gd name="T9" fmla="*/ 74 h 118"/>
                    <a:gd name="T10" fmla="*/ 0 w 105"/>
                    <a:gd name="T11" fmla="*/ 74 h 118"/>
                    <a:gd name="T12" fmla="*/ 12 w 105"/>
                    <a:gd name="T13" fmla="*/ 44 h 118"/>
                    <a:gd name="T14" fmla="*/ 12 w 105"/>
                    <a:gd name="T15" fmla="*/ 44 h 118"/>
                    <a:gd name="T16" fmla="*/ 43 w 105"/>
                    <a:gd name="T17" fmla="*/ 13 h 118"/>
                    <a:gd name="T18" fmla="*/ 73 w 105"/>
                    <a:gd name="T19" fmla="*/ 0 h 118"/>
                    <a:gd name="T20" fmla="*/ 73 w 105"/>
                    <a:gd name="T21" fmla="*/ 0 h 118"/>
                    <a:gd name="T22" fmla="*/ 98 w 105"/>
                    <a:gd name="T23" fmla="*/ 8 h 118"/>
                    <a:gd name="T24" fmla="*/ 98 w 105"/>
                    <a:gd name="T25" fmla="*/ 8 h 118"/>
                    <a:gd name="T26" fmla="*/ 101 w 105"/>
                    <a:gd name="T27" fmla="*/ 10 h 118"/>
                    <a:gd name="T28" fmla="*/ 101 w 105"/>
                    <a:gd name="T29" fmla="*/ 10 h 118"/>
                    <a:gd name="T30" fmla="*/ 104 w 105"/>
                    <a:gd name="T31" fmla="*/ 13 h 118"/>
                    <a:gd name="T32" fmla="*/ 105 w 105"/>
                    <a:gd name="T33" fmla="*/ 14 h 118"/>
                    <a:gd name="T34" fmla="*/ 105 w 105"/>
                    <a:gd name="T35" fmla="*/ 14 h 118"/>
                    <a:gd name="T36" fmla="*/ 105 w 105"/>
                    <a:gd name="T37" fmla="*/ 14 h 118"/>
                    <a:gd name="T38" fmla="*/ 86 w 105"/>
                    <a:gd name="T39" fmla="*/ 33 h 118"/>
                    <a:gd name="T40" fmla="*/ 86 w 105"/>
                    <a:gd name="T41" fmla="*/ 33 h 118"/>
                    <a:gd name="T42" fmla="*/ 85 w 105"/>
                    <a:gd name="T43" fmla="*/ 32 h 118"/>
                    <a:gd name="T44" fmla="*/ 73 w 105"/>
                    <a:gd name="T45" fmla="*/ 27 h 118"/>
                    <a:gd name="T46" fmla="*/ 73 w 105"/>
                    <a:gd name="T47" fmla="*/ 27 h 118"/>
                    <a:gd name="T48" fmla="*/ 62 w 105"/>
                    <a:gd name="T49" fmla="*/ 32 h 118"/>
                    <a:gd name="T50" fmla="*/ 62 w 105"/>
                    <a:gd name="T51" fmla="*/ 32 h 118"/>
                    <a:gd name="T52" fmla="*/ 31 w 105"/>
                    <a:gd name="T53" fmla="*/ 62 h 118"/>
                    <a:gd name="T54" fmla="*/ 26 w 105"/>
                    <a:gd name="T55" fmla="*/ 74 h 118"/>
                    <a:gd name="T56" fmla="*/ 26 w 105"/>
                    <a:gd name="T57" fmla="*/ 74 h 118"/>
                    <a:gd name="T58" fmla="*/ 31 w 105"/>
                    <a:gd name="T59" fmla="*/ 85 h 118"/>
                    <a:gd name="T60" fmla="*/ 31 w 105"/>
                    <a:gd name="T61" fmla="*/ 85 h 118"/>
                    <a:gd name="T62" fmla="*/ 32 w 105"/>
                    <a:gd name="T63" fmla="*/ 87 h 118"/>
                    <a:gd name="T64" fmla="*/ 44 w 105"/>
                    <a:gd name="T65" fmla="*/ 91 h 118"/>
                    <a:gd name="T66" fmla="*/ 44 w 105"/>
                    <a:gd name="T67" fmla="*/ 91 h 118"/>
                    <a:gd name="T68" fmla="*/ 56 w 105"/>
                    <a:gd name="T69" fmla="*/ 87 h 118"/>
                    <a:gd name="T70" fmla="*/ 56 w 105"/>
                    <a:gd name="T71" fmla="*/ 87 h 118"/>
                    <a:gd name="T72" fmla="*/ 69 w 105"/>
                    <a:gd name="T73" fmla="*/ 73 h 118"/>
                    <a:gd name="T74" fmla="*/ 87 w 105"/>
                    <a:gd name="T75" fmla="*/ 73 h 118"/>
                    <a:gd name="T76" fmla="*/ 87 w 105"/>
                    <a:gd name="T77" fmla="*/ 73 h 118"/>
                    <a:gd name="T78" fmla="*/ 87 w 105"/>
                    <a:gd name="T79" fmla="*/ 92 h 118"/>
                    <a:gd name="T80" fmla="*/ 87 w 105"/>
                    <a:gd name="T81" fmla="*/ 92 h 118"/>
                    <a:gd name="T82" fmla="*/ 74 w 105"/>
                    <a:gd name="T83" fmla="*/ 105 h 118"/>
                    <a:gd name="T84" fmla="*/ 44 w 105"/>
                    <a:gd name="T85" fmla="*/ 118 h 118"/>
                    <a:gd name="T86" fmla="*/ 44 w 105"/>
                    <a:gd name="T87" fmla="*/ 118 h 118"/>
                    <a:gd name="T88" fmla="*/ 44 w 105"/>
                    <a:gd name="T8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 h="118">
                      <a:moveTo>
                        <a:pt x="44" y="118"/>
                      </a:moveTo>
                      <a:cubicBezTo>
                        <a:pt x="33" y="118"/>
                        <a:pt x="22" y="114"/>
                        <a:pt x="14" y="105"/>
                      </a:cubicBezTo>
                      <a:cubicBezTo>
                        <a:pt x="14" y="105"/>
                        <a:pt x="14" y="105"/>
                        <a:pt x="14" y="105"/>
                      </a:cubicBezTo>
                      <a:cubicBezTo>
                        <a:pt x="12" y="104"/>
                        <a:pt x="12" y="104"/>
                        <a:pt x="12" y="104"/>
                      </a:cubicBezTo>
                      <a:cubicBezTo>
                        <a:pt x="4" y="96"/>
                        <a:pt x="0" y="85"/>
                        <a:pt x="0" y="74"/>
                      </a:cubicBezTo>
                      <a:cubicBezTo>
                        <a:pt x="0" y="74"/>
                        <a:pt x="0" y="74"/>
                        <a:pt x="0" y="74"/>
                      </a:cubicBezTo>
                      <a:cubicBezTo>
                        <a:pt x="0" y="63"/>
                        <a:pt x="4" y="52"/>
                        <a:pt x="12" y="44"/>
                      </a:cubicBezTo>
                      <a:cubicBezTo>
                        <a:pt x="12" y="44"/>
                        <a:pt x="12" y="44"/>
                        <a:pt x="12" y="44"/>
                      </a:cubicBezTo>
                      <a:cubicBezTo>
                        <a:pt x="43" y="13"/>
                        <a:pt x="43" y="13"/>
                        <a:pt x="43" y="13"/>
                      </a:cubicBezTo>
                      <a:cubicBezTo>
                        <a:pt x="51" y="5"/>
                        <a:pt x="62" y="0"/>
                        <a:pt x="73" y="0"/>
                      </a:cubicBezTo>
                      <a:cubicBezTo>
                        <a:pt x="73" y="0"/>
                        <a:pt x="73" y="0"/>
                        <a:pt x="73" y="0"/>
                      </a:cubicBezTo>
                      <a:cubicBezTo>
                        <a:pt x="82" y="0"/>
                        <a:pt x="91" y="3"/>
                        <a:pt x="98" y="8"/>
                      </a:cubicBezTo>
                      <a:cubicBezTo>
                        <a:pt x="98" y="8"/>
                        <a:pt x="98" y="8"/>
                        <a:pt x="98" y="8"/>
                      </a:cubicBezTo>
                      <a:cubicBezTo>
                        <a:pt x="99" y="9"/>
                        <a:pt x="100" y="9"/>
                        <a:pt x="101" y="10"/>
                      </a:cubicBezTo>
                      <a:cubicBezTo>
                        <a:pt x="101" y="10"/>
                        <a:pt x="101" y="10"/>
                        <a:pt x="101" y="10"/>
                      </a:cubicBezTo>
                      <a:cubicBezTo>
                        <a:pt x="104" y="13"/>
                        <a:pt x="104" y="13"/>
                        <a:pt x="104" y="13"/>
                      </a:cubicBezTo>
                      <a:cubicBezTo>
                        <a:pt x="105" y="14"/>
                        <a:pt x="105" y="14"/>
                        <a:pt x="105" y="14"/>
                      </a:cubicBezTo>
                      <a:cubicBezTo>
                        <a:pt x="105" y="14"/>
                        <a:pt x="105" y="14"/>
                        <a:pt x="105" y="14"/>
                      </a:cubicBezTo>
                      <a:cubicBezTo>
                        <a:pt x="105" y="14"/>
                        <a:pt x="105" y="14"/>
                        <a:pt x="105" y="14"/>
                      </a:cubicBezTo>
                      <a:cubicBezTo>
                        <a:pt x="86" y="33"/>
                        <a:pt x="86" y="33"/>
                        <a:pt x="86" y="33"/>
                      </a:cubicBezTo>
                      <a:cubicBezTo>
                        <a:pt x="86" y="33"/>
                        <a:pt x="86" y="33"/>
                        <a:pt x="86" y="33"/>
                      </a:cubicBezTo>
                      <a:cubicBezTo>
                        <a:pt x="85" y="32"/>
                        <a:pt x="85" y="32"/>
                        <a:pt x="85" y="32"/>
                      </a:cubicBezTo>
                      <a:cubicBezTo>
                        <a:pt x="82" y="28"/>
                        <a:pt x="78" y="27"/>
                        <a:pt x="73" y="27"/>
                      </a:cubicBezTo>
                      <a:cubicBezTo>
                        <a:pt x="73" y="27"/>
                        <a:pt x="73" y="27"/>
                        <a:pt x="73" y="27"/>
                      </a:cubicBezTo>
                      <a:cubicBezTo>
                        <a:pt x="69" y="27"/>
                        <a:pt x="65" y="28"/>
                        <a:pt x="62" y="32"/>
                      </a:cubicBezTo>
                      <a:cubicBezTo>
                        <a:pt x="62" y="32"/>
                        <a:pt x="62" y="32"/>
                        <a:pt x="62" y="32"/>
                      </a:cubicBezTo>
                      <a:cubicBezTo>
                        <a:pt x="31" y="62"/>
                        <a:pt x="31" y="62"/>
                        <a:pt x="31" y="62"/>
                      </a:cubicBezTo>
                      <a:cubicBezTo>
                        <a:pt x="28" y="65"/>
                        <a:pt x="26" y="70"/>
                        <a:pt x="26" y="74"/>
                      </a:cubicBezTo>
                      <a:cubicBezTo>
                        <a:pt x="26" y="74"/>
                        <a:pt x="26" y="74"/>
                        <a:pt x="26" y="74"/>
                      </a:cubicBezTo>
                      <a:cubicBezTo>
                        <a:pt x="26" y="78"/>
                        <a:pt x="28" y="82"/>
                        <a:pt x="31" y="85"/>
                      </a:cubicBezTo>
                      <a:cubicBezTo>
                        <a:pt x="31" y="85"/>
                        <a:pt x="31" y="85"/>
                        <a:pt x="31" y="85"/>
                      </a:cubicBezTo>
                      <a:cubicBezTo>
                        <a:pt x="32" y="87"/>
                        <a:pt x="32" y="87"/>
                        <a:pt x="32" y="87"/>
                      </a:cubicBezTo>
                      <a:cubicBezTo>
                        <a:pt x="36" y="90"/>
                        <a:pt x="40" y="91"/>
                        <a:pt x="44" y="91"/>
                      </a:cubicBezTo>
                      <a:cubicBezTo>
                        <a:pt x="44" y="91"/>
                        <a:pt x="44" y="91"/>
                        <a:pt x="44" y="91"/>
                      </a:cubicBezTo>
                      <a:cubicBezTo>
                        <a:pt x="48" y="91"/>
                        <a:pt x="52" y="90"/>
                        <a:pt x="56" y="87"/>
                      </a:cubicBezTo>
                      <a:cubicBezTo>
                        <a:pt x="56" y="87"/>
                        <a:pt x="56" y="87"/>
                        <a:pt x="56" y="87"/>
                      </a:cubicBezTo>
                      <a:cubicBezTo>
                        <a:pt x="69" y="73"/>
                        <a:pt x="69" y="73"/>
                        <a:pt x="69" y="73"/>
                      </a:cubicBezTo>
                      <a:cubicBezTo>
                        <a:pt x="74" y="68"/>
                        <a:pt x="82" y="68"/>
                        <a:pt x="87" y="73"/>
                      </a:cubicBezTo>
                      <a:cubicBezTo>
                        <a:pt x="87" y="73"/>
                        <a:pt x="87" y="73"/>
                        <a:pt x="87" y="73"/>
                      </a:cubicBezTo>
                      <a:cubicBezTo>
                        <a:pt x="93" y="79"/>
                        <a:pt x="93" y="87"/>
                        <a:pt x="87" y="92"/>
                      </a:cubicBezTo>
                      <a:cubicBezTo>
                        <a:pt x="87" y="92"/>
                        <a:pt x="87" y="92"/>
                        <a:pt x="87" y="92"/>
                      </a:cubicBezTo>
                      <a:cubicBezTo>
                        <a:pt x="74" y="105"/>
                        <a:pt x="74" y="105"/>
                        <a:pt x="74" y="105"/>
                      </a:cubicBezTo>
                      <a:cubicBezTo>
                        <a:pt x="66" y="114"/>
                        <a:pt x="55" y="118"/>
                        <a:pt x="44" y="118"/>
                      </a:cubicBezTo>
                      <a:cubicBezTo>
                        <a:pt x="44" y="118"/>
                        <a:pt x="44" y="118"/>
                        <a:pt x="44" y="118"/>
                      </a:cubicBezTo>
                      <a:cubicBezTo>
                        <a:pt x="44" y="118"/>
                        <a:pt x="44" y="118"/>
                        <a:pt x="44" y="11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94" name="椭圆 93"/>
            <p:cNvSpPr/>
            <p:nvPr/>
          </p:nvSpPr>
          <p:spPr>
            <a:xfrm>
              <a:off x="1760548" y="3734259"/>
              <a:ext cx="1147584" cy="1147584"/>
            </a:xfrm>
            <a:prstGeom prst="ellipse">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文本框 94"/>
            <p:cNvSpPr txBox="1"/>
            <p:nvPr/>
          </p:nvSpPr>
          <p:spPr>
            <a:xfrm>
              <a:off x="1676511" y="4355355"/>
              <a:ext cx="1337824" cy="3385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智能仓储</a:t>
              </a:r>
              <a:endParaRPr lang="en-US" altLang="zh-CN" sz="1600" dirty="0">
                <a:solidFill>
                  <a:schemeClr val="bg1"/>
                </a:solidFill>
                <a:latin typeface="微软雅黑" panose="020B0503020204020204" pitchFamily="34" charset="-122"/>
                <a:ea typeface="微软雅黑" panose="020B0503020204020204" pitchFamily="34" charset="-122"/>
              </a:endParaRPr>
            </a:p>
          </p:txBody>
        </p:sp>
        <p:grpSp>
          <p:nvGrpSpPr>
            <p:cNvPr id="115" name="组合 114"/>
            <p:cNvGrpSpPr/>
            <p:nvPr/>
          </p:nvGrpSpPr>
          <p:grpSpPr>
            <a:xfrm>
              <a:off x="2092387" y="3886119"/>
              <a:ext cx="492532" cy="473497"/>
              <a:chOff x="5768975" y="3114675"/>
              <a:chExt cx="657225" cy="631825"/>
            </a:xfrm>
          </p:grpSpPr>
          <p:sp>
            <p:nvSpPr>
              <p:cNvPr id="99" name="Freeform 68"/>
              <p:cNvSpPr/>
              <p:nvPr/>
            </p:nvSpPr>
            <p:spPr bwMode="auto">
              <a:xfrm>
                <a:off x="5768975" y="3114675"/>
                <a:ext cx="657225" cy="174625"/>
              </a:xfrm>
              <a:custGeom>
                <a:avLst/>
                <a:gdLst>
                  <a:gd name="T0" fmla="*/ 207 w 414"/>
                  <a:gd name="T1" fmla="*/ 0 h 110"/>
                  <a:gd name="T2" fmla="*/ 311 w 414"/>
                  <a:gd name="T3" fmla="*/ 55 h 110"/>
                  <a:gd name="T4" fmla="*/ 414 w 414"/>
                  <a:gd name="T5" fmla="*/ 110 h 110"/>
                  <a:gd name="T6" fmla="*/ 207 w 414"/>
                  <a:gd name="T7" fmla="*/ 110 h 110"/>
                  <a:gd name="T8" fmla="*/ 0 w 414"/>
                  <a:gd name="T9" fmla="*/ 110 h 110"/>
                  <a:gd name="T10" fmla="*/ 103 w 414"/>
                  <a:gd name="T11" fmla="*/ 55 h 110"/>
                  <a:gd name="T12" fmla="*/ 207 w 414"/>
                  <a:gd name="T13" fmla="*/ 0 h 110"/>
                </a:gdLst>
                <a:ahLst/>
                <a:cxnLst>
                  <a:cxn ang="0">
                    <a:pos x="T0" y="T1"/>
                  </a:cxn>
                  <a:cxn ang="0">
                    <a:pos x="T2" y="T3"/>
                  </a:cxn>
                  <a:cxn ang="0">
                    <a:pos x="T4" y="T5"/>
                  </a:cxn>
                  <a:cxn ang="0">
                    <a:pos x="T6" y="T7"/>
                  </a:cxn>
                  <a:cxn ang="0">
                    <a:pos x="T8" y="T9"/>
                  </a:cxn>
                  <a:cxn ang="0">
                    <a:pos x="T10" y="T11"/>
                  </a:cxn>
                  <a:cxn ang="0">
                    <a:pos x="T12" y="T13"/>
                  </a:cxn>
                </a:cxnLst>
                <a:rect l="0" t="0" r="r" b="b"/>
                <a:pathLst>
                  <a:path w="414" h="110">
                    <a:moveTo>
                      <a:pt x="207" y="0"/>
                    </a:moveTo>
                    <a:lnTo>
                      <a:pt x="311" y="55"/>
                    </a:lnTo>
                    <a:lnTo>
                      <a:pt x="414" y="110"/>
                    </a:lnTo>
                    <a:lnTo>
                      <a:pt x="207" y="110"/>
                    </a:lnTo>
                    <a:lnTo>
                      <a:pt x="0" y="110"/>
                    </a:lnTo>
                    <a:lnTo>
                      <a:pt x="103" y="55"/>
                    </a:lnTo>
                    <a:lnTo>
                      <a:pt x="207"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0" name="Freeform 69"/>
              <p:cNvSpPr/>
              <p:nvPr/>
            </p:nvSpPr>
            <p:spPr bwMode="auto">
              <a:xfrm>
                <a:off x="5848350" y="3313113"/>
                <a:ext cx="65088" cy="334963"/>
              </a:xfrm>
              <a:custGeom>
                <a:avLst/>
                <a:gdLst>
                  <a:gd name="T0" fmla="*/ 17 w 17"/>
                  <a:gd name="T1" fmla="*/ 84 h 88"/>
                  <a:gd name="T2" fmla="*/ 14 w 17"/>
                  <a:gd name="T3" fmla="*/ 88 h 88"/>
                  <a:gd name="T4" fmla="*/ 3 w 17"/>
                  <a:gd name="T5" fmla="*/ 88 h 88"/>
                  <a:gd name="T6" fmla="*/ 0 w 17"/>
                  <a:gd name="T7" fmla="*/ 84 h 88"/>
                  <a:gd name="T8" fmla="*/ 0 w 17"/>
                  <a:gd name="T9" fmla="*/ 4 h 88"/>
                  <a:gd name="T10" fmla="*/ 3 w 17"/>
                  <a:gd name="T11" fmla="*/ 0 h 88"/>
                  <a:gd name="T12" fmla="*/ 14 w 17"/>
                  <a:gd name="T13" fmla="*/ 0 h 88"/>
                  <a:gd name="T14" fmla="*/ 17 w 17"/>
                  <a:gd name="T15" fmla="*/ 4 h 88"/>
                  <a:gd name="T16" fmla="*/ 17 w 17"/>
                  <a:gd name="T17"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88">
                    <a:moveTo>
                      <a:pt x="17" y="84"/>
                    </a:moveTo>
                    <a:cubicBezTo>
                      <a:pt x="17" y="86"/>
                      <a:pt x="16" y="88"/>
                      <a:pt x="14" y="88"/>
                    </a:cubicBezTo>
                    <a:cubicBezTo>
                      <a:pt x="3" y="88"/>
                      <a:pt x="3" y="88"/>
                      <a:pt x="3" y="88"/>
                    </a:cubicBezTo>
                    <a:cubicBezTo>
                      <a:pt x="2" y="88"/>
                      <a:pt x="0" y="86"/>
                      <a:pt x="0" y="84"/>
                    </a:cubicBezTo>
                    <a:cubicBezTo>
                      <a:pt x="0" y="4"/>
                      <a:pt x="0" y="4"/>
                      <a:pt x="0" y="4"/>
                    </a:cubicBezTo>
                    <a:cubicBezTo>
                      <a:pt x="0" y="2"/>
                      <a:pt x="2" y="0"/>
                      <a:pt x="3" y="0"/>
                    </a:cubicBezTo>
                    <a:cubicBezTo>
                      <a:pt x="14" y="0"/>
                      <a:pt x="14" y="0"/>
                      <a:pt x="14" y="0"/>
                    </a:cubicBezTo>
                    <a:cubicBezTo>
                      <a:pt x="16" y="0"/>
                      <a:pt x="17" y="2"/>
                      <a:pt x="17" y="4"/>
                    </a:cubicBezTo>
                    <a:lnTo>
                      <a:pt x="17" y="8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1" name="Freeform 70"/>
              <p:cNvSpPr/>
              <p:nvPr/>
            </p:nvSpPr>
            <p:spPr bwMode="auto">
              <a:xfrm>
                <a:off x="5818188" y="3302000"/>
                <a:ext cx="127000" cy="33338"/>
              </a:xfrm>
              <a:custGeom>
                <a:avLst/>
                <a:gdLst>
                  <a:gd name="T0" fmla="*/ 33 w 33"/>
                  <a:gd name="T1" fmla="*/ 7 h 9"/>
                  <a:gd name="T2" fmla="*/ 31 w 33"/>
                  <a:gd name="T3" fmla="*/ 9 h 9"/>
                  <a:gd name="T4" fmla="*/ 2 w 33"/>
                  <a:gd name="T5" fmla="*/ 9 h 9"/>
                  <a:gd name="T6" fmla="*/ 0 w 33"/>
                  <a:gd name="T7" fmla="*/ 7 h 9"/>
                  <a:gd name="T8" fmla="*/ 0 w 33"/>
                  <a:gd name="T9" fmla="*/ 3 h 9"/>
                  <a:gd name="T10" fmla="*/ 2 w 33"/>
                  <a:gd name="T11" fmla="*/ 0 h 9"/>
                  <a:gd name="T12" fmla="*/ 31 w 33"/>
                  <a:gd name="T13" fmla="*/ 0 h 9"/>
                  <a:gd name="T14" fmla="*/ 33 w 33"/>
                  <a:gd name="T15" fmla="*/ 3 h 9"/>
                  <a:gd name="T16" fmla="*/ 33 w 33"/>
                  <a:gd name="T1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9">
                    <a:moveTo>
                      <a:pt x="33" y="7"/>
                    </a:moveTo>
                    <a:cubicBezTo>
                      <a:pt x="33" y="8"/>
                      <a:pt x="32" y="9"/>
                      <a:pt x="31" y="9"/>
                    </a:cubicBezTo>
                    <a:cubicBezTo>
                      <a:pt x="2" y="9"/>
                      <a:pt x="2" y="9"/>
                      <a:pt x="2" y="9"/>
                    </a:cubicBezTo>
                    <a:cubicBezTo>
                      <a:pt x="1" y="9"/>
                      <a:pt x="0" y="8"/>
                      <a:pt x="0" y="7"/>
                    </a:cubicBezTo>
                    <a:cubicBezTo>
                      <a:pt x="0" y="3"/>
                      <a:pt x="0" y="3"/>
                      <a:pt x="0" y="3"/>
                    </a:cubicBezTo>
                    <a:cubicBezTo>
                      <a:pt x="0" y="1"/>
                      <a:pt x="1" y="0"/>
                      <a:pt x="2" y="0"/>
                    </a:cubicBezTo>
                    <a:cubicBezTo>
                      <a:pt x="31" y="0"/>
                      <a:pt x="31" y="0"/>
                      <a:pt x="31" y="0"/>
                    </a:cubicBezTo>
                    <a:cubicBezTo>
                      <a:pt x="32" y="0"/>
                      <a:pt x="33" y="1"/>
                      <a:pt x="33" y="3"/>
                    </a:cubicBezTo>
                    <a:lnTo>
                      <a:pt x="33" y="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2" name="Oval 71"/>
              <p:cNvSpPr>
                <a:spLocks noChangeArrowheads="1"/>
              </p:cNvSpPr>
              <p:nvPr/>
            </p:nvSpPr>
            <p:spPr bwMode="auto">
              <a:xfrm>
                <a:off x="5799138" y="3302000"/>
                <a:ext cx="57150" cy="6032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03" name="Oval 72"/>
              <p:cNvSpPr>
                <a:spLocks noChangeArrowheads="1"/>
              </p:cNvSpPr>
              <p:nvPr/>
            </p:nvSpPr>
            <p:spPr bwMode="auto">
              <a:xfrm>
                <a:off x="5907088" y="3302000"/>
                <a:ext cx="57150" cy="6032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04" name="Freeform 73"/>
              <p:cNvSpPr/>
              <p:nvPr/>
            </p:nvSpPr>
            <p:spPr bwMode="auto">
              <a:xfrm>
                <a:off x="6062663" y="3313113"/>
                <a:ext cx="69850" cy="334963"/>
              </a:xfrm>
              <a:custGeom>
                <a:avLst/>
                <a:gdLst>
                  <a:gd name="T0" fmla="*/ 18 w 18"/>
                  <a:gd name="T1" fmla="*/ 84 h 88"/>
                  <a:gd name="T2" fmla="*/ 14 w 18"/>
                  <a:gd name="T3" fmla="*/ 88 h 88"/>
                  <a:gd name="T4" fmla="*/ 4 w 18"/>
                  <a:gd name="T5" fmla="*/ 88 h 88"/>
                  <a:gd name="T6" fmla="*/ 0 w 18"/>
                  <a:gd name="T7" fmla="*/ 84 h 88"/>
                  <a:gd name="T8" fmla="*/ 0 w 18"/>
                  <a:gd name="T9" fmla="*/ 4 h 88"/>
                  <a:gd name="T10" fmla="*/ 4 w 18"/>
                  <a:gd name="T11" fmla="*/ 0 h 88"/>
                  <a:gd name="T12" fmla="*/ 14 w 18"/>
                  <a:gd name="T13" fmla="*/ 0 h 88"/>
                  <a:gd name="T14" fmla="*/ 18 w 18"/>
                  <a:gd name="T15" fmla="*/ 4 h 88"/>
                  <a:gd name="T16" fmla="*/ 18 w 18"/>
                  <a:gd name="T17"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8">
                    <a:moveTo>
                      <a:pt x="18" y="84"/>
                    </a:moveTo>
                    <a:cubicBezTo>
                      <a:pt x="18" y="86"/>
                      <a:pt x="16" y="88"/>
                      <a:pt x="14" y="88"/>
                    </a:cubicBezTo>
                    <a:cubicBezTo>
                      <a:pt x="4" y="88"/>
                      <a:pt x="4" y="88"/>
                      <a:pt x="4" y="88"/>
                    </a:cubicBezTo>
                    <a:cubicBezTo>
                      <a:pt x="2" y="88"/>
                      <a:pt x="0" y="86"/>
                      <a:pt x="0" y="84"/>
                    </a:cubicBezTo>
                    <a:cubicBezTo>
                      <a:pt x="0" y="4"/>
                      <a:pt x="0" y="4"/>
                      <a:pt x="0" y="4"/>
                    </a:cubicBezTo>
                    <a:cubicBezTo>
                      <a:pt x="0" y="2"/>
                      <a:pt x="2" y="0"/>
                      <a:pt x="4" y="0"/>
                    </a:cubicBezTo>
                    <a:cubicBezTo>
                      <a:pt x="14" y="0"/>
                      <a:pt x="14" y="0"/>
                      <a:pt x="14" y="0"/>
                    </a:cubicBezTo>
                    <a:cubicBezTo>
                      <a:pt x="16" y="0"/>
                      <a:pt x="18" y="2"/>
                      <a:pt x="18" y="4"/>
                    </a:cubicBezTo>
                    <a:lnTo>
                      <a:pt x="18" y="8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5" name="Freeform 74"/>
              <p:cNvSpPr/>
              <p:nvPr/>
            </p:nvSpPr>
            <p:spPr bwMode="auto">
              <a:xfrm>
                <a:off x="6037263" y="3302000"/>
                <a:ext cx="122238" cy="33338"/>
              </a:xfrm>
              <a:custGeom>
                <a:avLst/>
                <a:gdLst>
                  <a:gd name="T0" fmla="*/ 32 w 32"/>
                  <a:gd name="T1" fmla="*/ 7 h 9"/>
                  <a:gd name="T2" fmla="*/ 30 w 32"/>
                  <a:gd name="T3" fmla="*/ 9 h 9"/>
                  <a:gd name="T4" fmla="*/ 2 w 32"/>
                  <a:gd name="T5" fmla="*/ 9 h 9"/>
                  <a:gd name="T6" fmla="*/ 0 w 32"/>
                  <a:gd name="T7" fmla="*/ 7 h 9"/>
                  <a:gd name="T8" fmla="*/ 0 w 32"/>
                  <a:gd name="T9" fmla="*/ 3 h 9"/>
                  <a:gd name="T10" fmla="*/ 2 w 32"/>
                  <a:gd name="T11" fmla="*/ 0 h 9"/>
                  <a:gd name="T12" fmla="*/ 30 w 32"/>
                  <a:gd name="T13" fmla="*/ 0 h 9"/>
                  <a:gd name="T14" fmla="*/ 32 w 32"/>
                  <a:gd name="T15" fmla="*/ 3 h 9"/>
                  <a:gd name="T16" fmla="*/ 32 w 32"/>
                  <a:gd name="T1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9">
                    <a:moveTo>
                      <a:pt x="32" y="7"/>
                    </a:moveTo>
                    <a:cubicBezTo>
                      <a:pt x="32" y="8"/>
                      <a:pt x="31" y="9"/>
                      <a:pt x="30" y="9"/>
                    </a:cubicBezTo>
                    <a:cubicBezTo>
                      <a:pt x="2" y="9"/>
                      <a:pt x="2" y="9"/>
                      <a:pt x="2" y="9"/>
                    </a:cubicBezTo>
                    <a:cubicBezTo>
                      <a:pt x="1" y="9"/>
                      <a:pt x="0" y="8"/>
                      <a:pt x="0" y="7"/>
                    </a:cubicBezTo>
                    <a:cubicBezTo>
                      <a:pt x="0" y="3"/>
                      <a:pt x="0" y="3"/>
                      <a:pt x="0" y="3"/>
                    </a:cubicBezTo>
                    <a:cubicBezTo>
                      <a:pt x="0" y="1"/>
                      <a:pt x="1" y="0"/>
                      <a:pt x="2" y="0"/>
                    </a:cubicBezTo>
                    <a:cubicBezTo>
                      <a:pt x="30" y="0"/>
                      <a:pt x="30" y="0"/>
                      <a:pt x="30" y="0"/>
                    </a:cubicBezTo>
                    <a:cubicBezTo>
                      <a:pt x="31" y="0"/>
                      <a:pt x="32" y="1"/>
                      <a:pt x="32" y="3"/>
                    </a:cubicBezTo>
                    <a:lnTo>
                      <a:pt x="32" y="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6" name="Oval 75"/>
              <p:cNvSpPr>
                <a:spLocks noChangeArrowheads="1"/>
              </p:cNvSpPr>
              <p:nvPr/>
            </p:nvSpPr>
            <p:spPr bwMode="auto">
              <a:xfrm>
                <a:off x="6016625" y="3302000"/>
                <a:ext cx="53975" cy="6032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07" name="Oval 76"/>
              <p:cNvSpPr>
                <a:spLocks noChangeArrowheads="1"/>
              </p:cNvSpPr>
              <p:nvPr/>
            </p:nvSpPr>
            <p:spPr bwMode="auto">
              <a:xfrm>
                <a:off x="6124575" y="3302000"/>
                <a:ext cx="53975" cy="6032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08" name="Freeform 77"/>
              <p:cNvSpPr/>
              <p:nvPr/>
            </p:nvSpPr>
            <p:spPr bwMode="auto">
              <a:xfrm>
                <a:off x="6281738" y="3313113"/>
                <a:ext cx="65088" cy="334963"/>
              </a:xfrm>
              <a:custGeom>
                <a:avLst/>
                <a:gdLst>
                  <a:gd name="T0" fmla="*/ 17 w 17"/>
                  <a:gd name="T1" fmla="*/ 84 h 88"/>
                  <a:gd name="T2" fmla="*/ 14 w 17"/>
                  <a:gd name="T3" fmla="*/ 88 h 88"/>
                  <a:gd name="T4" fmla="*/ 3 w 17"/>
                  <a:gd name="T5" fmla="*/ 88 h 88"/>
                  <a:gd name="T6" fmla="*/ 0 w 17"/>
                  <a:gd name="T7" fmla="*/ 84 h 88"/>
                  <a:gd name="T8" fmla="*/ 0 w 17"/>
                  <a:gd name="T9" fmla="*/ 4 h 88"/>
                  <a:gd name="T10" fmla="*/ 3 w 17"/>
                  <a:gd name="T11" fmla="*/ 0 h 88"/>
                  <a:gd name="T12" fmla="*/ 14 w 17"/>
                  <a:gd name="T13" fmla="*/ 0 h 88"/>
                  <a:gd name="T14" fmla="*/ 17 w 17"/>
                  <a:gd name="T15" fmla="*/ 4 h 88"/>
                  <a:gd name="T16" fmla="*/ 17 w 17"/>
                  <a:gd name="T17"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88">
                    <a:moveTo>
                      <a:pt x="17" y="84"/>
                    </a:moveTo>
                    <a:cubicBezTo>
                      <a:pt x="17" y="86"/>
                      <a:pt x="15" y="88"/>
                      <a:pt x="14" y="88"/>
                    </a:cubicBezTo>
                    <a:cubicBezTo>
                      <a:pt x="3" y="88"/>
                      <a:pt x="3" y="88"/>
                      <a:pt x="3" y="88"/>
                    </a:cubicBezTo>
                    <a:cubicBezTo>
                      <a:pt x="1" y="88"/>
                      <a:pt x="0" y="86"/>
                      <a:pt x="0" y="84"/>
                    </a:cubicBezTo>
                    <a:cubicBezTo>
                      <a:pt x="0" y="4"/>
                      <a:pt x="0" y="4"/>
                      <a:pt x="0" y="4"/>
                    </a:cubicBezTo>
                    <a:cubicBezTo>
                      <a:pt x="0" y="2"/>
                      <a:pt x="1" y="0"/>
                      <a:pt x="3" y="0"/>
                    </a:cubicBezTo>
                    <a:cubicBezTo>
                      <a:pt x="14" y="0"/>
                      <a:pt x="14" y="0"/>
                      <a:pt x="14" y="0"/>
                    </a:cubicBezTo>
                    <a:cubicBezTo>
                      <a:pt x="15" y="0"/>
                      <a:pt x="17" y="2"/>
                      <a:pt x="17" y="4"/>
                    </a:cubicBezTo>
                    <a:lnTo>
                      <a:pt x="17" y="8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9" name="Freeform 78"/>
              <p:cNvSpPr/>
              <p:nvPr/>
            </p:nvSpPr>
            <p:spPr bwMode="auto">
              <a:xfrm>
                <a:off x="6249988" y="3302000"/>
                <a:ext cx="127000" cy="33338"/>
              </a:xfrm>
              <a:custGeom>
                <a:avLst/>
                <a:gdLst>
                  <a:gd name="T0" fmla="*/ 33 w 33"/>
                  <a:gd name="T1" fmla="*/ 7 h 9"/>
                  <a:gd name="T2" fmla="*/ 31 w 33"/>
                  <a:gd name="T3" fmla="*/ 9 h 9"/>
                  <a:gd name="T4" fmla="*/ 2 w 33"/>
                  <a:gd name="T5" fmla="*/ 9 h 9"/>
                  <a:gd name="T6" fmla="*/ 0 w 33"/>
                  <a:gd name="T7" fmla="*/ 7 h 9"/>
                  <a:gd name="T8" fmla="*/ 0 w 33"/>
                  <a:gd name="T9" fmla="*/ 3 h 9"/>
                  <a:gd name="T10" fmla="*/ 2 w 33"/>
                  <a:gd name="T11" fmla="*/ 0 h 9"/>
                  <a:gd name="T12" fmla="*/ 31 w 33"/>
                  <a:gd name="T13" fmla="*/ 0 h 9"/>
                  <a:gd name="T14" fmla="*/ 33 w 33"/>
                  <a:gd name="T15" fmla="*/ 3 h 9"/>
                  <a:gd name="T16" fmla="*/ 33 w 33"/>
                  <a:gd name="T1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9">
                    <a:moveTo>
                      <a:pt x="33" y="7"/>
                    </a:moveTo>
                    <a:cubicBezTo>
                      <a:pt x="33" y="8"/>
                      <a:pt x="32" y="9"/>
                      <a:pt x="31" y="9"/>
                    </a:cubicBezTo>
                    <a:cubicBezTo>
                      <a:pt x="2" y="9"/>
                      <a:pt x="2" y="9"/>
                      <a:pt x="2" y="9"/>
                    </a:cubicBezTo>
                    <a:cubicBezTo>
                      <a:pt x="1" y="9"/>
                      <a:pt x="0" y="8"/>
                      <a:pt x="0" y="7"/>
                    </a:cubicBezTo>
                    <a:cubicBezTo>
                      <a:pt x="0" y="3"/>
                      <a:pt x="0" y="3"/>
                      <a:pt x="0" y="3"/>
                    </a:cubicBezTo>
                    <a:cubicBezTo>
                      <a:pt x="0" y="1"/>
                      <a:pt x="1" y="0"/>
                      <a:pt x="2" y="0"/>
                    </a:cubicBezTo>
                    <a:cubicBezTo>
                      <a:pt x="31" y="0"/>
                      <a:pt x="31" y="0"/>
                      <a:pt x="31" y="0"/>
                    </a:cubicBezTo>
                    <a:cubicBezTo>
                      <a:pt x="32" y="0"/>
                      <a:pt x="33" y="1"/>
                      <a:pt x="33" y="3"/>
                    </a:cubicBezTo>
                    <a:lnTo>
                      <a:pt x="33" y="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10" name="Oval 79"/>
              <p:cNvSpPr>
                <a:spLocks noChangeArrowheads="1"/>
              </p:cNvSpPr>
              <p:nvPr/>
            </p:nvSpPr>
            <p:spPr bwMode="auto">
              <a:xfrm>
                <a:off x="6230938" y="3302000"/>
                <a:ext cx="58738" cy="6032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11" name="Oval 80"/>
              <p:cNvSpPr>
                <a:spLocks noChangeArrowheads="1"/>
              </p:cNvSpPr>
              <p:nvPr/>
            </p:nvSpPr>
            <p:spPr bwMode="auto">
              <a:xfrm>
                <a:off x="6338888" y="3302000"/>
                <a:ext cx="57150" cy="60325"/>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112" name="Freeform 81"/>
              <p:cNvSpPr/>
              <p:nvPr/>
            </p:nvSpPr>
            <p:spPr bwMode="auto">
              <a:xfrm>
                <a:off x="5834063" y="3663950"/>
                <a:ext cx="527050" cy="22225"/>
              </a:xfrm>
              <a:custGeom>
                <a:avLst/>
                <a:gdLst>
                  <a:gd name="T0" fmla="*/ 138 w 138"/>
                  <a:gd name="T1" fmla="*/ 3 h 6"/>
                  <a:gd name="T2" fmla="*/ 135 w 138"/>
                  <a:gd name="T3" fmla="*/ 6 h 6"/>
                  <a:gd name="T4" fmla="*/ 3 w 138"/>
                  <a:gd name="T5" fmla="*/ 6 h 6"/>
                  <a:gd name="T6" fmla="*/ 0 w 138"/>
                  <a:gd name="T7" fmla="*/ 3 h 6"/>
                  <a:gd name="T8" fmla="*/ 0 w 138"/>
                  <a:gd name="T9" fmla="*/ 3 h 6"/>
                  <a:gd name="T10" fmla="*/ 3 w 138"/>
                  <a:gd name="T11" fmla="*/ 0 h 6"/>
                  <a:gd name="T12" fmla="*/ 135 w 138"/>
                  <a:gd name="T13" fmla="*/ 0 h 6"/>
                  <a:gd name="T14" fmla="*/ 138 w 138"/>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6">
                    <a:moveTo>
                      <a:pt x="138" y="3"/>
                    </a:moveTo>
                    <a:cubicBezTo>
                      <a:pt x="138" y="5"/>
                      <a:pt x="137" y="6"/>
                      <a:pt x="135" y="6"/>
                    </a:cubicBezTo>
                    <a:cubicBezTo>
                      <a:pt x="3" y="6"/>
                      <a:pt x="3" y="6"/>
                      <a:pt x="3" y="6"/>
                    </a:cubicBezTo>
                    <a:cubicBezTo>
                      <a:pt x="1" y="6"/>
                      <a:pt x="0" y="5"/>
                      <a:pt x="0" y="3"/>
                    </a:cubicBezTo>
                    <a:cubicBezTo>
                      <a:pt x="0" y="3"/>
                      <a:pt x="0" y="3"/>
                      <a:pt x="0" y="3"/>
                    </a:cubicBezTo>
                    <a:cubicBezTo>
                      <a:pt x="0" y="1"/>
                      <a:pt x="1" y="0"/>
                      <a:pt x="3" y="0"/>
                    </a:cubicBezTo>
                    <a:cubicBezTo>
                      <a:pt x="135" y="0"/>
                      <a:pt x="135" y="0"/>
                      <a:pt x="135" y="0"/>
                    </a:cubicBezTo>
                    <a:cubicBezTo>
                      <a:pt x="137" y="0"/>
                      <a:pt x="138" y="1"/>
                      <a:pt x="138"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13" name="Freeform 82"/>
              <p:cNvSpPr/>
              <p:nvPr/>
            </p:nvSpPr>
            <p:spPr bwMode="auto">
              <a:xfrm>
                <a:off x="5834063" y="3694113"/>
                <a:ext cx="527050" cy="22225"/>
              </a:xfrm>
              <a:custGeom>
                <a:avLst/>
                <a:gdLst>
                  <a:gd name="T0" fmla="*/ 138 w 138"/>
                  <a:gd name="T1" fmla="*/ 3 h 6"/>
                  <a:gd name="T2" fmla="*/ 135 w 138"/>
                  <a:gd name="T3" fmla="*/ 6 h 6"/>
                  <a:gd name="T4" fmla="*/ 3 w 138"/>
                  <a:gd name="T5" fmla="*/ 6 h 6"/>
                  <a:gd name="T6" fmla="*/ 0 w 138"/>
                  <a:gd name="T7" fmla="*/ 3 h 6"/>
                  <a:gd name="T8" fmla="*/ 0 w 138"/>
                  <a:gd name="T9" fmla="*/ 3 h 6"/>
                  <a:gd name="T10" fmla="*/ 3 w 138"/>
                  <a:gd name="T11" fmla="*/ 0 h 6"/>
                  <a:gd name="T12" fmla="*/ 135 w 138"/>
                  <a:gd name="T13" fmla="*/ 0 h 6"/>
                  <a:gd name="T14" fmla="*/ 138 w 138"/>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6">
                    <a:moveTo>
                      <a:pt x="138" y="3"/>
                    </a:moveTo>
                    <a:cubicBezTo>
                      <a:pt x="138" y="5"/>
                      <a:pt x="137" y="6"/>
                      <a:pt x="135" y="6"/>
                    </a:cubicBezTo>
                    <a:cubicBezTo>
                      <a:pt x="3" y="6"/>
                      <a:pt x="3" y="6"/>
                      <a:pt x="3" y="6"/>
                    </a:cubicBezTo>
                    <a:cubicBezTo>
                      <a:pt x="1" y="6"/>
                      <a:pt x="0" y="5"/>
                      <a:pt x="0" y="3"/>
                    </a:cubicBezTo>
                    <a:cubicBezTo>
                      <a:pt x="0" y="3"/>
                      <a:pt x="0" y="3"/>
                      <a:pt x="0" y="3"/>
                    </a:cubicBezTo>
                    <a:cubicBezTo>
                      <a:pt x="0" y="1"/>
                      <a:pt x="1" y="0"/>
                      <a:pt x="3" y="0"/>
                    </a:cubicBezTo>
                    <a:cubicBezTo>
                      <a:pt x="135" y="0"/>
                      <a:pt x="135" y="0"/>
                      <a:pt x="135" y="0"/>
                    </a:cubicBezTo>
                    <a:cubicBezTo>
                      <a:pt x="137" y="0"/>
                      <a:pt x="138" y="1"/>
                      <a:pt x="138"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14" name="Freeform 83"/>
              <p:cNvSpPr/>
              <p:nvPr/>
            </p:nvSpPr>
            <p:spPr bwMode="auto">
              <a:xfrm>
                <a:off x="5834063" y="3724275"/>
                <a:ext cx="527050" cy="22225"/>
              </a:xfrm>
              <a:custGeom>
                <a:avLst/>
                <a:gdLst>
                  <a:gd name="T0" fmla="*/ 138 w 138"/>
                  <a:gd name="T1" fmla="*/ 3 h 6"/>
                  <a:gd name="T2" fmla="*/ 135 w 138"/>
                  <a:gd name="T3" fmla="*/ 6 h 6"/>
                  <a:gd name="T4" fmla="*/ 3 w 138"/>
                  <a:gd name="T5" fmla="*/ 6 h 6"/>
                  <a:gd name="T6" fmla="*/ 0 w 138"/>
                  <a:gd name="T7" fmla="*/ 3 h 6"/>
                  <a:gd name="T8" fmla="*/ 0 w 138"/>
                  <a:gd name="T9" fmla="*/ 3 h 6"/>
                  <a:gd name="T10" fmla="*/ 3 w 138"/>
                  <a:gd name="T11" fmla="*/ 0 h 6"/>
                  <a:gd name="T12" fmla="*/ 135 w 138"/>
                  <a:gd name="T13" fmla="*/ 0 h 6"/>
                  <a:gd name="T14" fmla="*/ 138 w 138"/>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6">
                    <a:moveTo>
                      <a:pt x="138" y="3"/>
                    </a:moveTo>
                    <a:cubicBezTo>
                      <a:pt x="138" y="4"/>
                      <a:pt x="137" y="6"/>
                      <a:pt x="135" y="6"/>
                    </a:cubicBezTo>
                    <a:cubicBezTo>
                      <a:pt x="3" y="6"/>
                      <a:pt x="3" y="6"/>
                      <a:pt x="3" y="6"/>
                    </a:cubicBezTo>
                    <a:cubicBezTo>
                      <a:pt x="1" y="6"/>
                      <a:pt x="0" y="4"/>
                      <a:pt x="0" y="3"/>
                    </a:cubicBezTo>
                    <a:cubicBezTo>
                      <a:pt x="0" y="3"/>
                      <a:pt x="0" y="3"/>
                      <a:pt x="0" y="3"/>
                    </a:cubicBezTo>
                    <a:cubicBezTo>
                      <a:pt x="0" y="1"/>
                      <a:pt x="1" y="0"/>
                      <a:pt x="3" y="0"/>
                    </a:cubicBezTo>
                    <a:cubicBezTo>
                      <a:pt x="135" y="0"/>
                      <a:pt x="135" y="0"/>
                      <a:pt x="135" y="0"/>
                    </a:cubicBezTo>
                    <a:cubicBezTo>
                      <a:pt x="137" y="0"/>
                      <a:pt x="138" y="1"/>
                      <a:pt x="138"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sp>
        <p:nvSpPr>
          <p:cNvPr id="117" name="矩形 116"/>
          <p:cNvSpPr/>
          <p:nvPr/>
        </p:nvSpPr>
        <p:spPr>
          <a:xfrm>
            <a:off x="833834" y="5697259"/>
            <a:ext cx="4508200" cy="923330"/>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电子商务（</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Electronic Commerce</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）是利用计算机技术、网络技术和远程通信技术，实现整个商务（买卖）过程中的电子化、数字化和网络化。</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19" name="图片 118"/>
          <p:cNvPicPr>
            <a:picLocks noChangeAspect="1"/>
          </p:cNvPicPr>
          <p:nvPr/>
        </p:nvPicPr>
        <p:blipFill rotWithShape="1">
          <a:blip r:embed="rId1">
            <a:extLst>
              <a:ext uri="{28A0092B-C50C-407E-A947-70E740481C1C}">
                <a14:useLocalDpi xmlns:a14="http://schemas.microsoft.com/office/drawing/2010/main" val="0"/>
              </a:ext>
            </a:extLst>
          </a:blip>
          <a:srcRect b="4664"/>
          <a:stretch>
            <a:fillRect/>
          </a:stretch>
        </p:blipFill>
        <p:spPr>
          <a:xfrm>
            <a:off x="7097301" y="1810034"/>
            <a:ext cx="4384319" cy="43411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p:cTn id="7" dur="500" fill="hold"/>
                                        <p:tgtEl>
                                          <p:spTgt spid="118"/>
                                        </p:tgtEl>
                                        <p:attrNameLst>
                                          <p:attrName>ppt_w</p:attrName>
                                        </p:attrNameLst>
                                      </p:cBhvr>
                                      <p:tavLst>
                                        <p:tav tm="0">
                                          <p:val>
                                            <p:fltVal val="0"/>
                                          </p:val>
                                        </p:tav>
                                        <p:tav tm="100000">
                                          <p:val>
                                            <p:strVal val="#ppt_w"/>
                                          </p:val>
                                        </p:tav>
                                      </p:tavLst>
                                    </p:anim>
                                    <p:anim calcmode="lin" valueType="num">
                                      <p:cBhvr>
                                        <p:cTn id="8" dur="500" fill="hold"/>
                                        <p:tgtEl>
                                          <p:spTgt spid="118"/>
                                        </p:tgtEl>
                                        <p:attrNameLst>
                                          <p:attrName>ppt_h</p:attrName>
                                        </p:attrNameLst>
                                      </p:cBhvr>
                                      <p:tavLst>
                                        <p:tav tm="0">
                                          <p:val>
                                            <p:fltVal val="0"/>
                                          </p:val>
                                        </p:tav>
                                        <p:tav tm="100000">
                                          <p:val>
                                            <p:strVal val="#ppt_h"/>
                                          </p:val>
                                        </p:tav>
                                      </p:tavLst>
                                    </p:anim>
                                    <p:animEffect transition="in" filter="fade">
                                      <p:cBhvr>
                                        <p:cTn id="9" dur="500"/>
                                        <p:tgtEl>
                                          <p:spTgt spid="11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wipe(left)">
                                      <p:cBhvr>
                                        <p:cTn id="13" dur="500"/>
                                        <p:tgtEl>
                                          <p:spTgt spid="117"/>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1000"/>
                                        <p:tgtEl>
                                          <p:spTgt spid="119"/>
                                        </p:tgtEl>
                                      </p:cBhvr>
                                    </p:animEffect>
                                    <p:anim calcmode="lin" valueType="num">
                                      <p:cBhvr>
                                        <p:cTn id="18" dur="1000" fill="hold"/>
                                        <p:tgtEl>
                                          <p:spTgt spid="119"/>
                                        </p:tgtEl>
                                        <p:attrNameLst>
                                          <p:attrName>ppt_x</p:attrName>
                                        </p:attrNameLst>
                                      </p:cBhvr>
                                      <p:tavLst>
                                        <p:tav tm="0">
                                          <p:val>
                                            <p:strVal val="#ppt_x"/>
                                          </p:val>
                                        </p:tav>
                                        <p:tav tm="100000">
                                          <p:val>
                                            <p:strVal val="#ppt_x"/>
                                          </p:val>
                                        </p:tav>
                                      </p:tavLst>
                                    </p:anim>
                                    <p:anim calcmode="lin" valueType="num">
                                      <p:cBhvr>
                                        <p:cTn id="19"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497962" y="314980"/>
            <a:ext cx="2804832" cy="584775"/>
          </a:xfrm>
          <a:prstGeom prst="rect">
            <a:avLst/>
          </a:prstGeom>
          <a:noFill/>
        </p:spPr>
        <p:txBody>
          <a:bodyPr wrap="square" rtlCol="0">
            <a:spAutoFit/>
          </a:bodyPr>
          <a:lstStyle/>
          <a:p>
            <a:pPr marL="457200" indent="-457200">
              <a:buFont typeface="Wingdings" panose="05000000000000000000" pitchFamily="2" charset="2"/>
              <a:buChar char="n"/>
            </a:pPr>
            <a:r>
              <a:rPr lang="zh-CN" altLang="en-US" sz="3200" b="1" dirty="0">
                <a:solidFill>
                  <a:schemeClr val="bg1"/>
                </a:solidFill>
                <a:latin typeface="微软雅黑" panose="020B0503020204020204" pitchFamily="34" charset="-122"/>
                <a:ea typeface="微软雅黑" panose="020B0503020204020204" pitchFamily="34" charset="-122"/>
              </a:rPr>
              <a:t>推广渠道</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0" y="2328196"/>
            <a:ext cx="12192000" cy="2019300"/>
          </a:xfrm>
          <a:prstGeom prst="rect">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1203325" y="1966246"/>
            <a:ext cx="9785350" cy="3994150"/>
            <a:chOff x="1206500" y="1708150"/>
            <a:chExt cx="9785350" cy="3994150"/>
          </a:xfrm>
        </p:grpSpPr>
        <p:sp>
          <p:nvSpPr>
            <p:cNvPr id="7" name="矩形 6"/>
            <p:cNvSpPr/>
            <p:nvPr/>
          </p:nvSpPr>
          <p:spPr>
            <a:xfrm>
              <a:off x="1206500" y="1708150"/>
              <a:ext cx="2120900" cy="3994150"/>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61317" y="1708150"/>
              <a:ext cx="2120900" cy="3994150"/>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316134" y="1708150"/>
              <a:ext cx="2120900" cy="3994150"/>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870950" y="1708150"/>
              <a:ext cx="2120900" cy="3994150"/>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1250155" y="4396292"/>
            <a:ext cx="2052639" cy="1402042"/>
            <a:chOff x="1250155" y="4138196"/>
            <a:chExt cx="2052639" cy="1402042"/>
          </a:xfrm>
        </p:grpSpPr>
        <p:sp>
          <p:nvSpPr>
            <p:cNvPr id="24" name="文本框 23"/>
            <p:cNvSpPr txBox="1"/>
            <p:nvPr/>
          </p:nvSpPr>
          <p:spPr>
            <a:xfrm>
              <a:off x="1623347" y="4138196"/>
              <a:ext cx="1337824" cy="40011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会员拉人</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1428750" y="4538306"/>
              <a:ext cx="1676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1250155" y="4616908"/>
              <a:ext cx="2052639" cy="923330"/>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      通过建立会员系统，把产品打造成客流量稳定，建立完善的日常运作平台。</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3789624" y="4396292"/>
            <a:ext cx="2052639" cy="1402042"/>
            <a:chOff x="3789624" y="4138196"/>
            <a:chExt cx="2052639" cy="1402042"/>
          </a:xfrm>
        </p:grpSpPr>
        <p:sp>
          <p:nvSpPr>
            <p:cNvPr id="29" name="文本框 28"/>
            <p:cNvSpPr txBox="1"/>
            <p:nvPr/>
          </p:nvSpPr>
          <p:spPr>
            <a:xfrm>
              <a:off x="4162816" y="4138196"/>
              <a:ext cx="1337824" cy="40011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手机下载</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3968219" y="4538306"/>
              <a:ext cx="1676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3789624" y="4616908"/>
              <a:ext cx="2052639" cy="923330"/>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      通过建立会员系统，把产品打造成客流量稳定，建立完善的日常运作平台。</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6368520" y="4396292"/>
            <a:ext cx="2052639" cy="1402042"/>
            <a:chOff x="6368520" y="4138196"/>
            <a:chExt cx="2052639" cy="1402042"/>
          </a:xfrm>
        </p:grpSpPr>
        <p:sp>
          <p:nvSpPr>
            <p:cNvPr id="32" name="文本框 31"/>
            <p:cNvSpPr txBox="1"/>
            <p:nvPr/>
          </p:nvSpPr>
          <p:spPr>
            <a:xfrm>
              <a:off x="6741712" y="4138196"/>
              <a:ext cx="1337824" cy="40011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软文推广</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a:xfrm>
              <a:off x="6547115" y="4538306"/>
              <a:ext cx="1676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6368520" y="4616908"/>
              <a:ext cx="2052639" cy="923330"/>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      通过建立会员系统，把产品打造成客流量稳定，建立完善的日常运作平台。</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8900712" y="4396292"/>
            <a:ext cx="2052639" cy="1402042"/>
            <a:chOff x="8900712" y="4138196"/>
            <a:chExt cx="2052639" cy="1402042"/>
          </a:xfrm>
        </p:grpSpPr>
        <p:cxnSp>
          <p:nvCxnSpPr>
            <p:cNvPr id="36" name="直接连接符 35"/>
            <p:cNvCxnSpPr/>
            <p:nvPr/>
          </p:nvCxnSpPr>
          <p:spPr>
            <a:xfrm>
              <a:off x="9079307" y="4538306"/>
              <a:ext cx="1676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8900712" y="4616908"/>
              <a:ext cx="2052639" cy="923330"/>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      通过建立会员系统，把产品打造成客流量稳定，建立完善的日常运作平台。</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9273904" y="4138196"/>
              <a:ext cx="1337824" cy="40011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搜索推广</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89164" y="2328195"/>
            <a:ext cx="2147395" cy="2019300"/>
          </a:xfrm>
          <a:prstGeom prst="rect">
            <a:avLst/>
          </a:prstGeom>
        </p:spPr>
      </p:pic>
      <p:pic>
        <p:nvPicPr>
          <p:cNvPr id="39" name="图片 3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731646" y="2328195"/>
            <a:ext cx="2147395" cy="2019300"/>
          </a:xfrm>
          <a:prstGeom prst="rect">
            <a:avLst/>
          </a:prstGeom>
        </p:spPr>
      </p:pic>
      <p:pic>
        <p:nvPicPr>
          <p:cNvPr id="40" name="图片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624" y="2328195"/>
            <a:ext cx="2134797" cy="2019300"/>
          </a:xfrm>
          <a:prstGeom prst="rect">
            <a:avLst/>
          </a:prstGeom>
        </p:spPr>
      </p:pic>
      <p:pic>
        <p:nvPicPr>
          <p:cNvPr id="41" name="图片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7775" y="2328195"/>
            <a:ext cx="2120900" cy="2019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655320" y="541020"/>
            <a:ext cx="10881360" cy="5775960"/>
          </a:xfrm>
          <a:prstGeom prst="rect">
            <a:avLst/>
          </a:prstGeom>
          <a:solidFill>
            <a:schemeClr val="bg1">
              <a:lumMod val="9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4388515" y="2422633"/>
            <a:ext cx="3208562" cy="830997"/>
          </a:xfrm>
          <a:prstGeom prst="rect">
            <a:avLst/>
          </a:prstGeom>
          <a:noFill/>
        </p:spPr>
        <p:txBody>
          <a:bodyPr wrap="square" rtlCol="0">
            <a:spAutoFit/>
          </a:bodyPr>
          <a:lstStyle/>
          <a:p>
            <a:pPr algn="ctr"/>
            <a:r>
              <a:rPr lang="zh-CN" altLang="en-US" sz="4800" b="1" dirty="0">
                <a:solidFill>
                  <a:schemeClr val="dk2">
                    <a:lumMod val="100000"/>
                  </a:schemeClr>
                </a:solidFill>
                <a:latin typeface="微软雅黑" panose="020B0503020204020204" pitchFamily="34" charset="-122"/>
                <a:ea typeface="微软雅黑" panose="020B0503020204020204" pitchFamily="34" charset="-122"/>
              </a:rPr>
              <a:t>团队介绍</a:t>
            </a:r>
            <a:endParaRPr lang="zh-CN" altLang="en-US" sz="4800" b="1"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1079500" y="935832"/>
            <a:ext cx="2423837" cy="769441"/>
          </a:xfrm>
          <a:prstGeom prst="rect">
            <a:avLst/>
          </a:prstGeom>
          <a:noFill/>
        </p:spPr>
        <p:txBody>
          <a:bodyPr wrap="square" rtlCol="0">
            <a:spAutoFit/>
          </a:bodyPr>
          <a:lstStyle/>
          <a:p>
            <a:pPr algn="ctr"/>
            <a:r>
              <a:rPr lang="en-US" altLang="zh-CN" sz="4400" dirty="0">
                <a:solidFill>
                  <a:srgbClr val="39A4AC"/>
                </a:solidFill>
                <a:latin typeface="Adobe Gothic Std B" panose="020B0800000000000000" pitchFamily="34" charset="-128"/>
                <a:ea typeface="Adobe Gothic Std B" panose="020B0800000000000000" pitchFamily="34" charset="-128"/>
              </a:rPr>
              <a:t>PART03</a:t>
            </a:r>
            <a:endParaRPr lang="zh-CN" altLang="en-US" sz="4400" dirty="0">
              <a:solidFill>
                <a:srgbClr val="39A4AC"/>
              </a:solidFill>
              <a:latin typeface="Adobe Gothic Std B" panose="020B0800000000000000" pitchFamily="34" charset="-128"/>
              <a:ea typeface="微软雅黑" panose="020B0503020204020204" pitchFamily="34" charset="-122"/>
            </a:endParaRPr>
          </a:p>
        </p:txBody>
      </p:sp>
      <p:grpSp>
        <p:nvGrpSpPr>
          <p:cNvPr id="70" name="Group 22"/>
          <p:cNvGrpSpPr/>
          <p:nvPr/>
        </p:nvGrpSpPr>
        <p:grpSpPr>
          <a:xfrm flipH="1">
            <a:off x="10033000" y="4362450"/>
            <a:ext cx="2159000" cy="2495550"/>
            <a:chOff x="1588" y="2962439"/>
            <a:chExt cx="1016000" cy="1171575"/>
          </a:xfrm>
        </p:grpSpPr>
        <p:grpSp>
          <p:nvGrpSpPr>
            <p:cNvPr id="71" name="Group 23"/>
            <p:cNvGrpSpPr/>
            <p:nvPr userDrawn="1"/>
          </p:nvGrpSpPr>
          <p:grpSpPr>
            <a:xfrm>
              <a:off x="1588" y="3549814"/>
              <a:ext cx="508000" cy="584200"/>
              <a:chOff x="3413126" y="2305050"/>
              <a:chExt cx="508000" cy="584200"/>
            </a:xfrm>
          </p:grpSpPr>
          <p:sp>
            <p:nvSpPr>
              <p:cNvPr id="85" name="Freeform 47"/>
              <p:cNvSpPr/>
              <p:nvPr userDrawn="1"/>
            </p:nvSpPr>
            <p:spPr bwMode="auto">
              <a:xfrm>
                <a:off x="3413126" y="2305050"/>
                <a:ext cx="508000" cy="292100"/>
              </a:xfrm>
              <a:custGeom>
                <a:avLst/>
                <a:gdLst>
                  <a:gd name="T0" fmla="*/ 320 w 320"/>
                  <a:gd name="T1" fmla="*/ 184 h 184"/>
                  <a:gd name="T2" fmla="*/ 256 w 320"/>
                  <a:gd name="T3" fmla="*/ 148 h 184"/>
                  <a:gd name="T4" fmla="*/ 0 w 320"/>
                  <a:gd name="T5" fmla="*/ 0 h 184"/>
                  <a:gd name="T6" fmla="*/ 0 w 320"/>
                  <a:gd name="T7" fmla="*/ 184 h 184"/>
                  <a:gd name="T8" fmla="*/ 32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256" y="148"/>
                    </a:lnTo>
                    <a:lnTo>
                      <a:pt x="0" y="0"/>
                    </a:lnTo>
                    <a:lnTo>
                      <a:pt x="0" y="184"/>
                    </a:lnTo>
                    <a:lnTo>
                      <a:pt x="320" y="184"/>
                    </a:lnTo>
                    <a:lnTo>
                      <a:pt x="320" y="184"/>
                    </a:lnTo>
                    <a:close/>
                  </a:path>
                </a:pathLst>
              </a:custGeom>
              <a:solidFill>
                <a:srgbClr val="39AEB5">
                  <a:alpha val="7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6" name="Freeform 48"/>
              <p:cNvSpPr/>
              <p:nvPr userDrawn="1"/>
            </p:nvSpPr>
            <p:spPr bwMode="auto">
              <a:xfrm>
                <a:off x="3413126" y="2597150"/>
                <a:ext cx="508000" cy="292100"/>
              </a:xfrm>
              <a:custGeom>
                <a:avLst/>
                <a:gdLst>
                  <a:gd name="T0" fmla="*/ 0 w 320"/>
                  <a:gd name="T1" fmla="*/ 0 h 184"/>
                  <a:gd name="T2" fmla="*/ 0 w 320"/>
                  <a:gd name="T3" fmla="*/ 184 h 184"/>
                  <a:gd name="T4" fmla="*/ 320 w 320"/>
                  <a:gd name="T5" fmla="*/ 0 h 184"/>
                  <a:gd name="T6" fmla="*/ 0 w 320"/>
                  <a:gd name="T7" fmla="*/ 0 h 184"/>
                </a:gdLst>
                <a:ahLst/>
                <a:cxnLst>
                  <a:cxn ang="0">
                    <a:pos x="T0" y="T1"/>
                  </a:cxn>
                  <a:cxn ang="0">
                    <a:pos x="T2" y="T3"/>
                  </a:cxn>
                  <a:cxn ang="0">
                    <a:pos x="T4" y="T5"/>
                  </a:cxn>
                  <a:cxn ang="0">
                    <a:pos x="T6" y="T7"/>
                  </a:cxn>
                </a:cxnLst>
                <a:rect l="0" t="0" r="r" b="b"/>
                <a:pathLst>
                  <a:path w="320" h="184">
                    <a:moveTo>
                      <a:pt x="0" y="0"/>
                    </a:moveTo>
                    <a:lnTo>
                      <a:pt x="0" y="184"/>
                    </a:lnTo>
                    <a:lnTo>
                      <a:pt x="320" y="0"/>
                    </a:lnTo>
                    <a:lnTo>
                      <a:pt x="0" y="0"/>
                    </a:lnTo>
                    <a:close/>
                  </a:path>
                </a:pathLst>
              </a:custGeom>
              <a:solidFill>
                <a:srgbClr val="39AEB5">
                  <a:alpha val="7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72" name="Group 24"/>
            <p:cNvGrpSpPr/>
            <p:nvPr userDrawn="1"/>
          </p:nvGrpSpPr>
          <p:grpSpPr>
            <a:xfrm>
              <a:off x="509588" y="3549814"/>
              <a:ext cx="508000" cy="584200"/>
              <a:chOff x="3921126" y="2305050"/>
              <a:chExt cx="508000" cy="584200"/>
            </a:xfrm>
          </p:grpSpPr>
          <p:sp>
            <p:nvSpPr>
              <p:cNvPr id="83" name="Freeform 55"/>
              <p:cNvSpPr/>
              <p:nvPr userDrawn="1"/>
            </p:nvSpPr>
            <p:spPr bwMode="auto">
              <a:xfrm>
                <a:off x="3921126" y="2305050"/>
                <a:ext cx="508000" cy="292100"/>
              </a:xfrm>
              <a:custGeom>
                <a:avLst/>
                <a:gdLst>
                  <a:gd name="T0" fmla="*/ 0 w 320"/>
                  <a:gd name="T1" fmla="*/ 184 h 184"/>
                  <a:gd name="T2" fmla="*/ 320 w 320"/>
                  <a:gd name="T3" fmla="*/ 184 h 184"/>
                  <a:gd name="T4" fmla="*/ 320 w 320"/>
                  <a:gd name="T5" fmla="*/ 0 h 184"/>
                  <a:gd name="T6" fmla="*/ 0 w 320"/>
                  <a:gd name="T7" fmla="*/ 184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320" y="0"/>
                    </a:lnTo>
                    <a:lnTo>
                      <a:pt x="0" y="184"/>
                    </a:lnTo>
                    <a:lnTo>
                      <a:pt x="0" y="184"/>
                    </a:lnTo>
                    <a:close/>
                  </a:path>
                </a:pathLst>
              </a:custGeom>
              <a:solidFill>
                <a:srgbClr val="39AEB5">
                  <a:alpha val="8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4" name="Freeform 56"/>
              <p:cNvSpPr/>
              <p:nvPr userDrawn="1"/>
            </p:nvSpPr>
            <p:spPr bwMode="auto">
              <a:xfrm>
                <a:off x="3921126" y="2597150"/>
                <a:ext cx="508000" cy="292100"/>
              </a:xfrm>
              <a:custGeom>
                <a:avLst/>
                <a:gdLst>
                  <a:gd name="T0" fmla="*/ 0 w 320"/>
                  <a:gd name="T1" fmla="*/ 0 h 184"/>
                  <a:gd name="T2" fmla="*/ 320 w 320"/>
                  <a:gd name="T3" fmla="*/ 184 h 184"/>
                  <a:gd name="T4" fmla="*/ 320 w 320"/>
                  <a:gd name="T5" fmla="*/ 0 h 184"/>
                  <a:gd name="T6" fmla="*/ 0 w 320"/>
                  <a:gd name="T7" fmla="*/ 0 h 184"/>
                </a:gdLst>
                <a:ahLst/>
                <a:cxnLst>
                  <a:cxn ang="0">
                    <a:pos x="T0" y="T1"/>
                  </a:cxn>
                  <a:cxn ang="0">
                    <a:pos x="T2" y="T3"/>
                  </a:cxn>
                  <a:cxn ang="0">
                    <a:pos x="T4" y="T5"/>
                  </a:cxn>
                  <a:cxn ang="0">
                    <a:pos x="T6" y="T7"/>
                  </a:cxn>
                </a:cxnLst>
                <a:rect l="0" t="0" r="r" b="b"/>
                <a:pathLst>
                  <a:path w="320" h="184">
                    <a:moveTo>
                      <a:pt x="0" y="0"/>
                    </a:moveTo>
                    <a:lnTo>
                      <a:pt x="320" y="184"/>
                    </a:lnTo>
                    <a:lnTo>
                      <a:pt x="320" y="0"/>
                    </a:lnTo>
                    <a:lnTo>
                      <a:pt x="0" y="0"/>
                    </a:lnTo>
                    <a:close/>
                  </a:path>
                </a:pathLst>
              </a:custGeom>
              <a:solidFill>
                <a:srgbClr val="39AEB5">
                  <a:alpha val="8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sp>
          <p:nvSpPr>
            <p:cNvPr id="73" name="Freeform 58"/>
            <p:cNvSpPr/>
            <p:nvPr userDrawn="1"/>
          </p:nvSpPr>
          <p:spPr bwMode="auto">
            <a:xfrm>
              <a:off x="1588" y="3841914"/>
              <a:ext cx="508000" cy="292100"/>
            </a:xfrm>
            <a:custGeom>
              <a:avLst/>
              <a:gdLst>
                <a:gd name="T0" fmla="*/ 0 w 320"/>
                <a:gd name="T1" fmla="*/ 184 h 184"/>
                <a:gd name="T2" fmla="*/ 0 w 320"/>
                <a:gd name="T3" fmla="*/ 184 h 184"/>
                <a:gd name="T4" fmla="*/ 320 w 320"/>
                <a:gd name="T5" fmla="*/ 184 h 184"/>
                <a:gd name="T6" fmla="*/ 320 w 320"/>
                <a:gd name="T7" fmla="*/ 0 h 184"/>
                <a:gd name="T8" fmla="*/ 320 w 320"/>
                <a:gd name="T9" fmla="*/ 0 h 184"/>
                <a:gd name="T10" fmla="*/ 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0" y="184"/>
                  </a:moveTo>
                  <a:lnTo>
                    <a:pt x="0" y="184"/>
                  </a:lnTo>
                  <a:lnTo>
                    <a:pt x="320" y="184"/>
                  </a:lnTo>
                  <a:lnTo>
                    <a:pt x="320" y="0"/>
                  </a:lnTo>
                  <a:lnTo>
                    <a:pt x="320" y="0"/>
                  </a:lnTo>
                  <a:lnTo>
                    <a:pt x="0" y="18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74" name="Freeform 62"/>
            <p:cNvSpPr/>
            <p:nvPr userDrawn="1"/>
          </p:nvSpPr>
          <p:spPr bwMode="auto">
            <a:xfrm>
              <a:off x="509588" y="3841914"/>
              <a:ext cx="508000" cy="292100"/>
            </a:xfrm>
            <a:custGeom>
              <a:avLst/>
              <a:gdLst>
                <a:gd name="T0" fmla="*/ 0 w 320"/>
                <a:gd name="T1" fmla="*/ 0 h 184"/>
                <a:gd name="T2" fmla="*/ 0 w 320"/>
                <a:gd name="T3" fmla="*/ 184 h 184"/>
                <a:gd name="T4" fmla="*/ 320 w 320"/>
                <a:gd name="T5" fmla="*/ 184 h 184"/>
                <a:gd name="T6" fmla="*/ 320 w 320"/>
                <a:gd name="T7" fmla="*/ 184 h 184"/>
                <a:gd name="T8" fmla="*/ 0 w 320"/>
                <a:gd name="T9" fmla="*/ 0 h 184"/>
                <a:gd name="T10" fmla="*/ 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0" y="0"/>
                  </a:moveTo>
                  <a:lnTo>
                    <a:pt x="0" y="184"/>
                  </a:lnTo>
                  <a:lnTo>
                    <a:pt x="320" y="184"/>
                  </a:lnTo>
                  <a:lnTo>
                    <a:pt x="320" y="184"/>
                  </a:lnTo>
                  <a:lnTo>
                    <a:pt x="0" y="0"/>
                  </a:lnTo>
                  <a:lnTo>
                    <a:pt x="0" y="0"/>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nvGrpSpPr>
            <p:cNvPr id="75" name="Group 27"/>
            <p:cNvGrpSpPr/>
            <p:nvPr userDrawn="1"/>
          </p:nvGrpSpPr>
          <p:grpSpPr>
            <a:xfrm>
              <a:off x="1588" y="3257714"/>
              <a:ext cx="1016000" cy="584200"/>
              <a:chOff x="3413126" y="2012950"/>
              <a:chExt cx="1016000" cy="584200"/>
            </a:xfrm>
          </p:grpSpPr>
          <p:sp>
            <p:nvSpPr>
              <p:cNvPr id="79" name="Freeform 65"/>
              <p:cNvSpPr/>
              <p:nvPr userDrawn="1"/>
            </p:nvSpPr>
            <p:spPr bwMode="auto">
              <a:xfrm>
                <a:off x="3413126" y="2305050"/>
                <a:ext cx="508000" cy="292100"/>
              </a:xfrm>
              <a:custGeom>
                <a:avLst/>
                <a:gdLst>
                  <a:gd name="T0" fmla="*/ 320 w 320"/>
                  <a:gd name="T1" fmla="*/ 0 h 184"/>
                  <a:gd name="T2" fmla="*/ 0 w 320"/>
                  <a:gd name="T3" fmla="*/ 0 h 184"/>
                  <a:gd name="T4" fmla="*/ 0 w 320"/>
                  <a:gd name="T5" fmla="*/ 0 h 184"/>
                  <a:gd name="T6" fmla="*/ 256 w 320"/>
                  <a:gd name="T7" fmla="*/ 148 h 184"/>
                  <a:gd name="T8" fmla="*/ 320 w 320"/>
                  <a:gd name="T9" fmla="*/ 184 h 184"/>
                  <a:gd name="T10" fmla="*/ 32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320" y="0"/>
                    </a:moveTo>
                    <a:lnTo>
                      <a:pt x="0" y="0"/>
                    </a:lnTo>
                    <a:lnTo>
                      <a:pt x="0" y="0"/>
                    </a:lnTo>
                    <a:lnTo>
                      <a:pt x="256" y="148"/>
                    </a:lnTo>
                    <a:lnTo>
                      <a:pt x="320" y="184"/>
                    </a:lnTo>
                    <a:lnTo>
                      <a:pt x="320" y="0"/>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0" name="Freeform 66"/>
              <p:cNvSpPr/>
              <p:nvPr userDrawn="1"/>
            </p:nvSpPr>
            <p:spPr bwMode="auto">
              <a:xfrm>
                <a:off x="3921126" y="2305050"/>
                <a:ext cx="508000" cy="292100"/>
              </a:xfrm>
              <a:custGeom>
                <a:avLst/>
                <a:gdLst>
                  <a:gd name="T0" fmla="*/ 0 w 320"/>
                  <a:gd name="T1" fmla="*/ 184 h 184"/>
                  <a:gd name="T2" fmla="*/ 0 w 320"/>
                  <a:gd name="T3" fmla="*/ 184 h 184"/>
                  <a:gd name="T4" fmla="*/ 0 w 320"/>
                  <a:gd name="T5" fmla="*/ 184 h 184"/>
                  <a:gd name="T6" fmla="*/ 320 w 320"/>
                  <a:gd name="T7" fmla="*/ 0 h 184"/>
                  <a:gd name="T8" fmla="*/ 320 w 320"/>
                  <a:gd name="T9" fmla="*/ 0 h 184"/>
                  <a:gd name="T10" fmla="*/ 0 w 320"/>
                  <a:gd name="T11" fmla="*/ 0 h 184"/>
                  <a:gd name="T12" fmla="*/ 0 w 320"/>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320" h="184">
                    <a:moveTo>
                      <a:pt x="0" y="184"/>
                    </a:moveTo>
                    <a:lnTo>
                      <a:pt x="0" y="184"/>
                    </a:lnTo>
                    <a:lnTo>
                      <a:pt x="0" y="184"/>
                    </a:lnTo>
                    <a:lnTo>
                      <a:pt x="320" y="0"/>
                    </a:lnTo>
                    <a:lnTo>
                      <a:pt x="320" y="0"/>
                    </a:lnTo>
                    <a:lnTo>
                      <a:pt x="0" y="0"/>
                    </a:lnTo>
                    <a:lnTo>
                      <a:pt x="0" y="184"/>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1" name="Freeform 67"/>
              <p:cNvSpPr/>
              <p:nvPr userDrawn="1"/>
            </p:nvSpPr>
            <p:spPr bwMode="auto">
              <a:xfrm>
                <a:off x="3413126" y="2012950"/>
                <a:ext cx="508000" cy="292100"/>
              </a:xfrm>
              <a:custGeom>
                <a:avLst/>
                <a:gdLst>
                  <a:gd name="T0" fmla="*/ 320 w 320"/>
                  <a:gd name="T1" fmla="*/ 184 h 184"/>
                  <a:gd name="T2" fmla="*/ 320 w 320"/>
                  <a:gd name="T3" fmla="*/ 0 h 184"/>
                  <a:gd name="T4" fmla="*/ 320 w 320"/>
                  <a:gd name="T5" fmla="*/ 0 h 184"/>
                  <a:gd name="T6" fmla="*/ 216 w 320"/>
                  <a:gd name="T7" fmla="*/ 60 h 184"/>
                  <a:gd name="T8" fmla="*/ 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320" y="0"/>
                    </a:lnTo>
                    <a:lnTo>
                      <a:pt x="320" y="0"/>
                    </a:lnTo>
                    <a:lnTo>
                      <a:pt x="216" y="60"/>
                    </a:lnTo>
                    <a:lnTo>
                      <a:pt x="0" y="184"/>
                    </a:lnTo>
                    <a:lnTo>
                      <a:pt x="320" y="184"/>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2" name="Freeform 71"/>
              <p:cNvSpPr/>
              <p:nvPr userDrawn="1"/>
            </p:nvSpPr>
            <p:spPr bwMode="auto">
              <a:xfrm>
                <a:off x="3921126" y="2012950"/>
                <a:ext cx="508000" cy="292100"/>
              </a:xfrm>
              <a:custGeom>
                <a:avLst/>
                <a:gdLst>
                  <a:gd name="T0" fmla="*/ 0 w 320"/>
                  <a:gd name="T1" fmla="*/ 184 h 184"/>
                  <a:gd name="T2" fmla="*/ 320 w 320"/>
                  <a:gd name="T3" fmla="*/ 184 h 184"/>
                  <a:gd name="T4" fmla="*/ 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0" y="0"/>
                    </a:lnTo>
                    <a:lnTo>
                      <a:pt x="0" y="0"/>
                    </a:lnTo>
                    <a:lnTo>
                      <a:pt x="0" y="184"/>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76" name="Group 28"/>
            <p:cNvGrpSpPr/>
            <p:nvPr userDrawn="1"/>
          </p:nvGrpSpPr>
          <p:grpSpPr>
            <a:xfrm>
              <a:off x="1588" y="2962439"/>
              <a:ext cx="508000" cy="587375"/>
              <a:chOff x="3413126" y="1717675"/>
              <a:chExt cx="508000" cy="587375"/>
            </a:xfrm>
          </p:grpSpPr>
          <p:sp>
            <p:nvSpPr>
              <p:cNvPr id="77" name="Freeform 74"/>
              <p:cNvSpPr/>
              <p:nvPr userDrawn="1"/>
            </p:nvSpPr>
            <p:spPr bwMode="auto">
              <a:xfrm>
                <a:off x="3413126" y="2012950"/>
                <a:ext cx="508000" cy="292100"/>
              </a:xfrm>
              <a:custGeom>
                <a:avLst/>
                <a:gdLst>
                  <a:gd name="T0" fmla="*/ 216 w 320"/>
                  <a:gd name="T1" fmla="*/ 60 h 184"/>
                  <a:gd name="T2" fmla="*/ 320 w 320"/>
                  <a:gd name="T3" fmla="*/ 0 h 184"/>
                  <a:gd name="T4" fmla="*/ 0 w 320"/>
                  <a:gd name="T5" fmla="*/ 0 h 184"/>
                  <a:gd name="T6" fmla="*/ 0 w 320"/>
                  <a:gd name="T7" fmla="*/ 184 h 184"/>
                  <a:gd name="T8" fmla="*/ 0 w 320"/>
                  <a:gd name="T9" fmla="*/ 184 h 184"/>
                  <a:gd name="T10" fmla="*/ 216 w 320"/>
                  <a:gd name="T11" fmla="*/ 60 h 184"/>
                </a:gdLst>
                <a:ahLst/>
                <a:cxnLst>
                  <a:cxn ang="0">
                    <a:pos x="T0" y="T1"/>
                  </a:cxn>
                  <a:cxn ang="0">
                    <a:pos x="T2" y="T3"/>
                  </a:cxn>
                  <a:cxn ang="0">
                    <a:pos x="T4" y="T5"/>
                  </a:cxn>
                  <a:cxn ang="0">
                    <a:pos x="T6" y="T7"/>
                  </a:cxn>
                  <a:cxn ang="0">
                    <a:pos x="T8" y="T9"/>
                  </a:cxn>
                  <a:cxn ang="0">
                    <a:pos x="T10" y="T11"/>
                  </a:cxn>
                </a:cxnLst>
                <a:rect l="0" t="0" r="r" b="b"/>
                <a:pathLst>
                  <a:path w="320" h="184">
                    <a:moveTo>
                      <a:pt x="216" y="60"/>
                    </a:moveTo>
                    <a:lnTo>
                      <a:pt x="320" y="0"/>
                    </a:lnTo>
                    <a:lnTo>
                      <a:pt x="0" y="0"/>
                    </a:lnTo>
                    <a:lnTo>
                      <a:pt x="0" y="184"/>
                    </a:lnTo>
                    <a:lnTo>
                      <a:pt x="0" y="184"/>
                    </a:lnTo>
                    <a:lnTo>
                      <a:pt x="216" y="60"/>
                    </a:lnTo>
                    <a:close/>
                  </a:path>
                </a:pathLst>
              </a:custGeom>
              <a:solidFill>
                <a:srgbClr val="39AEB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78" name="Freeform 75"/>
              <p:cNvSpPr/>
              <p:nvPr userDrawn="1"/>
            </p:nvSpPr>
            <p:spPr bwMode="auto">
              <a:xfrm>
                <a:off x="3413126" y="1717675"/>
                <a:ext cx="508000" cy="295275"/>
              </a:xfrm>
              <a:custGeom>
                <a:avLst/>
                <a:gdLst>
                  <a:gd name="T0" fmla="*/ 320 w 320"/>
                  <a:gd name="T1" fmla="*/ 186 h 186"/>
                  <a:gd name="T2" fmla="*/ 0 w 320"/>
                  <a:gd name="T3" fmla="*/ 0 h 186"/>
                  <a:gd name="T4" fmla="*/ 0 w 320"/>
                  <a:gd name="T5" fmla="*/ 186 h 186"/>
                  <a:gd name="T6" fmla="*/ 320 w 320"/>
                  <a:gd name="T7" fmla="*/ 186 h 186"/>
                  <a:gd name="T8" fmla="*/ 320 w 320"/>
                  <a:gd name="T9" fmla="*/ 186 h 186"/>
                </a:gdLst>
                <a:ahLst/>
                <a:cxnLst>
                  <a:cxn ang="0">
                    <a:pos x="T0" y="T1"/>
                  </a:cxn>
                  <a:cxn ang="0">
                    <a:pos x="T2" y="T3"/>
                  </a:cxn>
                  <a:cxn ang="0">
                    <a:pos x="T4" y="T5"/>
                  </a:cxn>
                  <a:cxn ang="0">
                    <a:pos x="T6" y="T7"/>
                  </a:cxn>
                  <a:cxn ang="0">
                    <a:pos x="T8" y="T9"/>
                  </a:cxn>
                </a:cxnLst>
                <a:rect l="0" t="0" r="r" b="b"/>
                <a:pathLst>
                  <a:path w="320" h="186">
                    <a:moveTo>
                      <a:pt x="320" y="186"/>
                    </a:moveTo>
                    <a:lnTo>
                      <a:pt x="0" y="0"/>
                    </a:lnTo>
                    <a:lnTo>
                      <a:pt x="0" y="186"/>
                    </a:lnTo>
                    <a:lnTo>
                      <a:pt x="320" y="186"/>
                    </a:lnTo>
                    <a:lnTo>
                      <a:pt x="320" y="186"/>
                    </a:lnTo>
                    <a:close/>
                  </a:path>
                </a:pathLst>
              </a:custGeom>
              <a:solidFill>
                <a:srgbClr val="39AEB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grpSp>
        <p:nvGrpSpPr>
          <p:cNvPr id="36" name="Group 21"/>
          <p:cNvGrpSpPr/>
          <p:nvPr/>
        </p:nvGrpSpPr>
        <p:grpSpPr>
          <a:xfrm>
            <a:off x="0" y="0"/>
            <a:ext cx="2159000" cy="2495550"/>
            <a:chOff x="1588" y="4134014"/>
            <a:chExt cx="1016000" cy="1168400"/>
          </a:xfrm>
        </p:grpSpPr>
        <p:grpSp>
          <p:nvGrpSpPr>
            <p:cNvPr id="37" name="Group 41"/>
            <p:cNvGrpSpPr/>
            <p:nvPr userDrawn="1"/>
          </p:nvGrpSpPr>
          <p:grpSpPr>
            <a:xfrm>
              <a:off x="1588" y="4426114"/>
              <a:ext cx="1016000" cy="584200"/>
              <a:chOff x="3413126" y="3181350"/>
              <a:chExt cx="1016000" cy="584200"/>
            </a:xfrm>
          </p:grpSpPr>
          <p:sp>
            <p:nvSpPr>
              <p:cNvPr id="49" name="Freeform 35"/>
              <p:cNvSpPr/>
              <p:nvPr userDrawn="1"/>
            </p:nvSpPr>
            <p:spPr bwMode="auto">
              <a:xfrm>
                <a:off x="3921126" y="3473450"/>
                <a:ext cx="508000" cy="292100"/>
              </a:xfrm>
              <a:custGeom>
                <a:avLst/>
                <a:gdLst>
                  <a:gd name="T0" fmla="*/ 0 w 320"/>
                  <a:gd name="T1" fmla="*/ 184 h 184"/>
                  <a:gd name="T2" fmla="*/ 0 w 320"/>
                  <a:gd name="T3" fmla="*/ 184 h 184"/>
                  <a:gd name="T4" fmla="*/ 32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0" y="184"/>
                    </a:lnTo>
                    <a:lnTo>
                      <a:pt x="320" y="0"/>
                    </a:lnTo>
                    <a:lnTo>
                      <a:pt x="0" y="0"/>
                    </a:lnTo>
                    <a:lnTo>
                      <a:pt x="0" y="184"/>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0" name="Freeform 38"/>
              <p:cNvSpPr/>
              <p:nvPr userDrawn="1"/>
            </p:nvSpPr>
            <p:spPr bwMode="auto">
              <a:xfrm>
                <a:off x="3921126" y="3181350"/>
                <a:ext cx="508000" cy="292100"/>
              </a:xfrm>
              <a:custGeom>
                <a:avLst/>
                <a:gdLst>
                  <a:gd name="T0" fmla="*/ 0 w 320"/>
                  <a:gd name="T1" fmla="*/ 0 h 184"/>
                  <a:gd name="T2" fmla="*/ 0 w 320"/>
                  <a:gd name="T3" fmla="*/ 184 h 184"/>
                  <a:gd name="T4" fmla="*/ 320 w 320"/>
                  <a:gd name="T5" fmla="*/ 184 h 184"/>
                  <a:gd name="T6" fmla="*/ 320 w 320"/>
                  <a:gd name="T7" fmla="*/ 184 h 184"/>
                  <a:gd name="T8" fmla="*/ 0 w 320"/>
                  <a:gd name="T9" fmla="*/ 0 h 184"/>
                  <a:gd name="T10" fmla="*/ 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0" y="0"/>
                    </a:moveTo>
                    <a:lnTo>
                      <a:pt x="0" y="184"/>
                    </a:lnTo>
                    <a:lnTo>
                      <a:pt x="320" y="184"/>
                    </a:lnTo>
                    <a:lnTo>
                      <a:pt x="320" y="184"/>
                    </a:lnTo>
                    <a:lnTo>
                      <a:pt x="0" y="0"/>
                    </a:lnTo>
                    <a:lnTo>
                      <a:pt x="0" y="0"/>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1" name="Freeform 39"/>
              <p:cNvSpPr/>
              <p:nvPr userDrawn="1"/>
            </p:nvSpPr>
            <p:spPr bwMode="auto">
              <a:xfrm>
                <a:off x="3413126" y="3181350"/>
                <a:ext cx="508000" cy="292100"/>
              </a:xfrm>
              <a:custGeom>
                <a:avLst/>
                <a:gdLst>
                  <a:gd name="T0" fmla="*/ 0 w 320"/>
                  <a:gd name="T1" fmla="*/ 184 h 184"/>
                  <a:gd name="T2" fmla="*/ 0 w 320"/>
                  <a:gd name="T3" fmla="*/ 184 h 184"/>
                  <a:gd name="T4" fmla="*/ 320 w 320"/>
                  <a:gd name="T5" fmla="*/ 184 h 184"/>
                  <a:gd name="T6" fmla="*/ 320 w 320"/>
                  <a:gd name="T7" fmla="*/ 0 h 184"/>
                  <a:gd name="T8" fmla="*/ 222 w 320"/>
                  <a:gd name="T9" fmla="*/ 58 h 184"/>
                  <a:gd name="T10" fmla="*/ 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0" y="184"/>
                    </a:moveTo>
                    <a:lnTo>
                      <a:pt x="0" y="184"/>
                    </a:lnTo>
                    <a:lnTo>
                      <a:pt x="320" y="184"/>
                    </a:lnTo>
                    <a:lnTo>
                      <a:pt x="320" y="0"/>
                    </a:lnTo>
                    <a:lnTo>
                      <a:pt x="222" y="58"/>
                    </a:lnTo>
                    <a:lnTo>
                      <a:pt x="0" y="184"/>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2" name="Freeform 41"/>
              <p:cNvSpPr/>
              <p:nvPr userDrawn="1"/>
            </p:nvSpPr>
            <p:spPr bwMode="auto">
              <a:xfrm>
                <a:off x="3413126" y="3473450"/>
                <a:ext cx="508000" cy="292100"/>
              </a:xfrm>
              <a:custGeom>
                <a:avLst/>
                <a:gdLst>
                  <a:gd name="T0" fmla="*/ 260 w 320"/>
                  <a:gd name="T1" fmla="*/ 150 h 184"/>
                  <a:gd name="T2" fmla="*/ 320 w 320"/>
                  <a:gd name="T3" fmla="*/ 184 h 184"/>
                  <a:gd name="T4" fmla="*/ 320 w 320"/>
                  <a:gd name="T5" fmla="*/ 0 h 184"/>
                  <a:gd name="T6" fmla="*/ 0 w 320"/>
                  <a:gd name="T7" fmla="*/ 0 h 184"/>
                  <a:gd name="T8" fmla="*/ 260 w 320"/>
                  <a:gd name="T9" fmla="*/ 150 h 184"/>
                </a:gdLst>
                <a:ahLst/>
                <a:cxnLst>
                  <a:cxn ang="0">
                    <a:pos x="T0" y="T1"/>
                  </a:cxn>
                  <a:cxn ang="0">
                    <a:pos x="T2" y="T3"/>
                  </a:cxn>
                  <a:cxn ang="0">
                    <a:pos x="T4" y="T5"/>
                  </a:cxn>
                  <a:cxn ang="0">
                    <a:pos x="T6" y="T7"/>
                  </a:cxn>
                  <a:cxn ang="0">
                    <a:pos x="T8" y="T9"/>
                  </a:cxn>
                </a:cxnLst>
                <a:rect l="0" t="0" r="r" b="b"/>
                <a:pathLst>
                  <a:path w="320" h="184">
                    <a:moveTo>
                      <a:pt x="260" y="150"/>
                    </a:moveTo>
                    <a:lnTo>
                      <a:pt x="320" y="184"/>
                    </a:lnTo>
                    <a:lnTo>
                      <a:pt x="320" y="0"/>
                    </a:lnTo>
                    <a:lnTo>
                      <a:pt x="0" y="0"/>
                    </a:lnTo>
                    <a:lnTo>
                      <a:pt x="260" y="150"/>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38" name="Group 42"/>
            <p:cNvGrpSpPr/>
            <p:nvPr userDrawn="1"/>
          </p:nvGrpSpPr>
          <p:grpSpPr>
            <a:xfrm>
              <a:off x="1588" y="4134014"/>
              <a:ext cx="508000" cy="584200"/>
              <a:chOff x="3413126" y="2889250"/>
              <a:chExt cx="508000" cy="584200"/>
            </a:xfrm>
          </p:grpSpPr>
          <p:sp>
            <p:nvSpPr>
              <p:cNvPr id="47" name="Freeform 42"/>
              <p:cNvSpPr/>
              <p:nvPr userDrawn="1"/>
            </p:nvSpPr>
            <p:spPr bwMode="auto">
              <a:xfrm>
                <a:off x="3413126" y="2889250"/>
                <a:ext cx="508000" cy="292100"/>
              </a:xfrm>
              <a:custGeom>
                <a:avLst/>
                <a:gdLst>
                  <a:gd name="T0" fmla="*/ 320 w 320"/>
                  <a:gd name="T1" fmla="*/ 184 h 184"/>
                  <a:gd name="T2" fmla="*/ 78 w 320"/>
                  <a:gd name="T3" fmla="*/ 44 h 184"/>
                  <a:gd name="T4" fmla="*/ 0 w 320"/>
                  <a:gd name="T5" fmla="*/ 0 h 184"/>
                  <a:gd name="T6" fmla="*/ 0 w 320"/>
                  <a:gd name="T7" fmla="*/ 184 h 184"/>
                  <a:gd name="T8" fmla="*/ 32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78" y="44"/>
                    </a:lnTo>
                    <a:lnTo>
                      <a:pt x="0" y="0"/>
                    </a:lnTo>
                    <a:lnTo>
                      <a:pt x="0" y="184"/>
                    </a:lnTo>
                    <a:lnTo>
                      <a:pt x="320" y="184"/>
                    </a:lnTo>
                    <a:lnTo>
                      <a:pt x="320" y="184"/>
                    </a:lnTo>
                    <a:close/>
                  </a:path>
                </a:pathLst>
              </a:custGeom>
              <a:solidFill>
                <a:srgbClr val="39AEB5">
                  <a:alpha val="4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8" name="Freeform 43"/>
              <p:cNvSpPr/>
              <p:nvPr userDrawn="1"/>
            </p:nvSpPr>
            <p:spPr bwMode="auto">
              <a:xfrm>
                <a:off x="3413126" y="3181350"/>
                <a:ext cx="508000" cy="292100"/>
              </a:xfrm>
              <a:custGeom>
                <a:avLst/>
                <a:gdLst>
                  <a:gd name="T0" fmla="*/ 320 w 320"/>
                  <a:gd name="T1" fmla="*/ 0 h 184"/>
                  <a:gd name="T2" fmla="*/ 0 w 320"/>
                  <a:gd name="T3" fmla="*/ 0 h 184"/>
                  <a:gd name="T4" fmla="*/ 0 w 320"/>
                  <a:gd name="T5" fmla="*/ 184 h 184"/>
                  <a:gd name="T6" fmla="*/ 0 w 320"/>
                  <a:gd name="T7" fmla="*/ 184 h 184"/>
                  <a:gd name="T8" fmla="*/ 222 w 320"/>
                  <a:gd name="T9" fmla="*/ 58 h 184"/>
                  <a:gd name="T10" fmla="*/ 32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320" y="0"/>
                    </a:moveTo>
                    <a:lnTo>
                      <a:pt x="0" y="0"/>
                    </a:lnTo>
                    <a:lnTo>
                      <a:pt x="0" y="184"/>
                    </a:lnTo>
                    <a:lnTo>
                      <a:pt x="0" y="184"/>
                    </a:lnTo>
                    <a:lnTo>
                      <a:pt x="222" y="58"/>
                    </a:lnTo>
                    <a:lnTo>
                      <a:pt x="320" y="0"/>
                    </a:lnTo>
                    <a:close/>
                  </a:path>
                </a:pathLst>
              </a:custGeom>
              <a:solidFill>
                <a:srgbClr val="39AEB5">
                  <a:alpha val="4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39" name="Group 43"/>
            <p:cNvGrpSpPr/>
            <p:nvPr userDrawn="1"/>
          </p:nvGrpSpPr>
          <p:grpSpPr>
            <a:xfrm>
              <a:off x="509588" y="4134014"/>
              <a:ext cx="508000" cy="584200"/>
              <a:chOff x="3921126" y="2889250"/>
              <a:chExt cx="508000" cy="584200"/>
            </a:xfrm>
          </p:grpSpPr>
          <p:sp>
            <p:nvSpPr>
              <p:cNvPr id="45" name="Freeform 49"/>
              <p:cNvSpPr/>
              <p:nvPr userDrawn="1"/>
            </p:nvSpPr>
            <p:spPr bwMode="auto">
              <a:xfrm>
                <a:off x="3921126" y="3181350"/>
                <a:ext cx="508000" cy="292100"/>
              </a:xfrm>
              <a:custGeom>
                <a:avLst/>
                <a:gdLst>
                  <a:gd name="T0" fmla="*/ 320 w 320"/>
                  <a:gd name="T1" fmla="*/ 184 h 184"/>
                  <a:gd name="T2" fmla="*/ 320 w 320"/>
                  <a:gd name="T3" fmla="*/ 0 h 184"/>
                  <a:gd name="T4" fmla="*/ 0 w 320"/>
                  <a:gd name="T5" fmla="*/ 0 h 184"/>
                  <a:gd name="T6" fmla="*/ 320 w 320"/>
                  <a:gd name="T7" fmla="*/ 184 h 184"/>
                </a:gdLst>
                <a:ahLst/>
                <a:cxnLst>
                  <a:cxn ang="0">
                    <a:pos x="T0" y="T1"/>
                  </a:cxn>
                  <a:cxn ang="0">
                    <a:pos x="T2" y="T3"/>
                  </a:cxn>
                  <a:cxn ang="0">
                    <a:pos x="T4" y="T5"/>
                  </a:cxn>
                  <a:cxn ang="0">
                    <a:pos x="T6" y="T7"/>
                  </a:cxn>
                </a:cxnLst>
                <a:rect l="0" t="0" r="r" b="b"/>
                <a:pathLst>
                  <a:path w="320" h="184">
                    <a:moveTo>
                      <a:pt x="320" y="184"/>
                    </a:moveTo>
                    <a:lnTo>
                      <a:pt x="320" y="0"/>
                    </a:lnTo>
                    <a:lnTo>
                      <a:pt x="0" y="0"/>
                    </a:lnTo>
                    <a:lnTo>
                      <a:pt x="320" y="184"/>
                    </a:lnTo>
                    <a:close/>
                  </a:path>
                </a:pathLst>
              </a:custGeom>
              <a:solidFill>
                <a:srgbClr val="39AEB5">
                  <a:alpha val="5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6" name="Freeform 50"/>
              <p:cNvSpPr/>
              <p:nvPr userDrawn="1"/>
            </p:nvSpPr>
            <p:spPr bwMode="auto">
              <a:xfrm>
                <a:off x="3921126" y="2889250"/>
                <a:ext cx="508000" cy="292100"/>
              </a:xfrm>
              <a:custGeom>
                <a:avLst/>
                <a:gdLst>
                  <a:gd name="T0" fmla="*/ 0 w 320"/>
                  <a:gd name="T1" fmla="*/ 184 h 184"/>
                  <a:gd name="T2" fmla="*/ 320 w 320"/>
                  <a:gd name="T3" fmla="*/ 184 h 184"/>
                  <a:gd name="T4" fmla="*/ 320 w 320"/>
                  <a:gd name="T5" fmla="*/ 0 h 184"/>
                  <a:gd name="T6" fmla="*/ 0 w 320"/>
                  <a:gd name="T7" fmla="*/ 184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320" y="0"/>
                    </a:lnTo>
                    <a:lnTo>
                      <a:pt x="0" y="184"/>
                    </a:lnTo>
                    <a:lnTo>
                      <a:pt x="0" y="184"/>
                    </a:lnTo>
                    <a:close/>
                  </a:path>
                </a:pathLst>
              </a:custGeom>
              <a:solidFill>
                <a:srgbClr val="39AEB5">
                  <a:alpha val="5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40" name="Group 44"/>
            <p:cNvGrpSpPr/>
            <p:nvPr userDrawn="1"/>
          </p:nvGrpSpPr>
          <p:grpSpPr>
            <a:xfrm>
              <a:off x="1588" y="4718214"/>
              <a:ext cx="508000" cy="584200"/>
              <a:chOff x="3413126" y="3473450"/>
              <a:chExt cx="508000" cy="584200"/>
            </a:xfrm>
          </p:grpSpPr>
          <p:sp>
            <p:nvSpPr>
              <p:cNvPr id="43" name="Freeform 51"/>
              <p:cNvSpPr/>
              <p:nvPr userDrawn="1"/>
            </p:nvSpPr>
            <p:spPr bwMode="auto">
              <a:xfrm>
                <a:off x="3413126" y="3473450"/>
                <a:ext cx="508000" cy="292100"/>
              </a:xfrm>
              <a:custGeom>
                <a:avLst/>
                <a:gdLst>
                  <a:gd name="T0" fmla="*/ 260 w 320"/>
                  <a:gd name="T1" fmla="*/ 150 h 184"/>
                  <a:gd name="T2" fmla="*/ 0 w 320"/>
                  <a:gd name="T3" fmla="*/ 0 h 184"/>
                  <a:gd name="T4" fmla="*/ 0 w 320"/>
                  <a:gd name="T5" fmla="*/ 184 h 184"/>
                  <a:gd name="T6" fmla="*/ 320 w 320"/>
                  <a:gd name="T7" fmla="*/ 184 h 184"/>
                  <a:gd name="T8" fmla="*/ 260 w 320"/>
                  <a:gd name="T9" fmla="*/ 150 h 184"/>
                </a:gdLst>
                <a:ahLst/>
                <a:cxnLst>
                  <a:cxn ang="0">
                    <a:pos x="T0" y="T1"/>
                  </a:cxn>
                  <a:cxn ang="0">
                    <a:pos x="T2" y="T3"/>
                  </a:cxn>
                  <a:cxn ang="0">
                    <a:pos x="T4" y="T5"/>
                  </a:cxn>
                  <a:cxn ang="0">
                    <a:pos x="T6" y="T7"/>
                  </a:cxn>
                  <a:cxn ang="0">
                    <a:pos x="T8" y="T9"/>
                  </a:cxn>
                </a:cxnLst>
                <a:rect l="0" t="0" r="r" b="b"/>
                <a:pathLst>
                  <a:path w="320" h="184">
                    <a:moveTo>
                      <a:pt x="260" y="150"/>
                    </a:moveTo>
                    <a:lnTo>
                      <a:pt x="0" y="0"/>
                    </a:lnTo>
                    <a:lnTo>
                      <a:pt x="0" y="184"/>
                    </a:lnTo>
                    <a:lnTo>
                      <a:pt x="320" y="184"/>
                    </a:lnTo>
                    <a:lnTo>
                      <a:pt x="260" y="150"/>
                    </a:lnTo>
                    <a:close/>
                  </a:path>
                </a:pathLst>
              </a:custGeom>
              <a:solidFill>
                <a:srgbClr val="39AEB5">
                  <a:alpha val="2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4" name="Freeform 52"/>
              <p:cNvSpPr/>
              <p:nvPr userDrawn="1"/>
            </p:nvSpPr>
            <p:spPr bwMode="auto">
              <a:xfrm>
                <a:off x="3413126" y="3765550"/>
                <a:ext cx="508000" cy="292100"/>
              </a:xfrm>
              <a:custGeom>
                <a:avLst/>
                <a:gdLst>
                  <a:gd name="T0" fmla="*/ 0 w 320"/>
                  <a:gd name="T1" fmla="*/ 0 h 184"/>
                  <a:gd name="T2" fmla="*/ 0 w 320"/>
                  <a:gd name="T3" fmla="*/ 184 h 184"/>
                  <a:gd name="T4" fmla="*/ 320 w 320"/>
                  <a:gd name="T5" fmla="*/ 0 h 184"/>
                  <a:gd name="T6" fmla="*/ 320 w 320"/>
                  <a:gd name="T7" fmla="*/ 0 h 184"/>
                  <a:gd name="T8" fmla="*/ 0 w 320"/>
                  <a:gd name="T9" fmla="*/ 0 h 184"/>
                </a:gdLst>
                <a:ahLst/>
                <a:cxnLst>
                  <a:cxn ang="0">
                    <a:pos x="T0" y="T1"/>
                  </a:cxn>
                  <a:cxn ang="0">
                    <a:pos x="T2" y="T3"/>
                  </a:cxn>
                  <a:cxn ang="0">
                    <a:pos x="T4" y="T5"/>
                  </a:cxn>
                  <a:cxn ang="0">
                    <a:pos x="T6" y="T7"/>
                  </a:cxn>
                  <a:cxn ang="0">
                    <a:pos x="T8" y="T9"/>
                  </a:cxn>
                </a:cxnLst>
                <a:rect l="0" t="0" r="r" b="b"/>
                <a:pathLst>
                  <a:path w="320" h="184">
                    <a:moveTo>
                      <a:pt x="0" y="0"/>
                    </a:moveTo>
                    <a:lnTo>
                      <a:pt x="0" y="184"/>
                    </a:lnTo>
                    <a:lnTo>
                      <a:pt x="320" y="0"/>
                    </a:lnTo>
                    <a:lnTo>
                      <a:pt x="320" y="0"/>
                    </a:lnTo>
                    <a:lnTo>
                      <a:pt x="0" y="0"/>
                    </a:lnTo>
                    <a:close/>
                  </a:path>
                </a:pathLst>
              </a:custGeom>
              <a:solidFill>
                <a:srgbClr val="39AEB5">
                  <a:alpha val="2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sp>
          <p:nvSpPr>
            <p:cNvPr id="41" name="Freeform 59"/>
            <p:cNvSpPr/>
            <p:nvPr userDrawn="1"/>
          </p:nvSpPr>
          <p:spPr bwMode="auto">
            <a:xfrm>
              <a:off x="509588" y="4134014"/>
              <a:ext cx="508000" cy="292100"/>
            </a:xfrm>
            <a:custGeom>
              <a:avLst/>
              <a:gdLst>
                <a:gd name="T0" fmla="*/ 0 w 320"/>
                <a:gd name="T1" fmla="*/ 184 h 184"/>
                <a:gd name="T2" fmla="*/ 0 w 320"/>
                <a:gd name="T3" fmla="*/ 184 h 184"/>
                <a:gd name="T4" fmla="*/ 32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0" y="184"/>
                  </a:lnTo>
                  <a:lnTo>
                    <a:pt x="320" y="0"/>
                  </a:lnTo>
                  <a:lnTo>
                    <a:pt x="0" y="0"/>
                  </a:lnTo>
                  <a:lnTo>
                    <a:pt x="0" y="18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2" name="Freeform 60"/>
            <p:cNvSpPr/>
            <p:nvPr userDrawn="1"/>
          </p:nvSpPr>
          <p:spPr bwMode="auto">
            <a:xfrm>
              <a:off x="1588" y="4134014"/>
              <a:ext cx="508000" cy="292100"/>
            </a:xfrm>
            <a:custGeom>
              <a:avLst/>
              <a:gdLst>
                <a:gd name="T0" fmla="*/ 78 w 320"/>
                <a:gd name="T1" fmla="*/ 44 h 184"/>
                <a:gd name="T2" fmla="*/ 320 w 320"/>
                <a:gd name="T3" fmla="*/ 184 h 184"/>
                <a:gd name="T4" fmla="*/ 320 w 320"/>
                <a:gd name="T5" fmla="*/ 0 h 184"/>
                <a:gd name="T6" fmla="*/ 0 w 320"/>
                <a:gd name="T7" fmla="*/ 0 h 184"/>
                <a:gd name="T8" fmla="*/ 78 w 320"/>
                <a:gd name="T9" fmla="*/ 44 h 184"/>
              </a:gdLst>
              <a:ahLst/>
              <a:cxnLst>
                <a:cxn ang="0">
                  <a:pos x="T0" y="T1"/>
                </a:cxn>
                <a:cxn ang="0">
                  <a:pos x="T2" y="T3"/>
                </a:cxn>
                <a:cxn ang="0">
                  <a:pos x="T4" y="T5"/>
                </a:cxn>
                <a:cxn ang="0">
                  <a:pos x="T6" y="T7"/>
                </a:cxn>
                <a:cxn ang="0">
                  <a:pos x="T8" y="T9"/>
                </a:cxn>
              </a:cxnLst>
              <a:rect l="0" t="0" r="r" b="b"/>
              <a:pathLst>
                <a:path w="320" h="184">
                  <a:moveTo>
                    <a:pt x="78" y="44"/>
                  </a:moveTo>
                  <a:lnTo>
                    <a:pt x="320" y="184"/>
                  </a:lnTo>
                  <a:lnTo>
                    <a:pt x="320" y="0"/>
                  </a:lnTo>
                  <a:lnTo>
                    <a:pt x="0" y="0"/>
                  </a:lnTo>
                  <a:lnTo>
                    <a:pt x="78" y="4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58" name="组合 57"/>
          <p:cNvGrpSpPr/>
          <p:nvPr/>
        </p:nvGrpSpPr>
        <p:grpSpPr>
          <a:xfrm>
            <a:off x="3568499" y="3776443"/>
            <a:ext cx="4848594" cy="338554"/>
            <a:chOff x="7422480" y="3505524"/>
            <a:chExt cx="4848594" cy="338554"/>
          </a:xfrm>
        </p:grpSpPr>
        <p:sp>
          <p:nvSpPr>
            <p:cNvPr id="59" name="文本框 58"/>
            <p:cNvSpPr txBox="1"/>
            <p:nvPr/>
          </p:nvSpPr>
          <p:spPr>
            <a:xfrm>
              <a:off x="7422480" y="3505524"/>
              <a:ext cx="1340355" cy="338554"/>
            </a:xfrm>
            <a:prstGeom prst="rect">
              <a:avLst/>
            </a:prstGeom>
            <a:noFill/>
          </p:spPr>
          <p:txBody>
            <a:bodyPr wrap="square" rtlCol="0">
              <a:spAutoFit/>
            </a:bodyPr>
            <a:lstStyle/>
            <a:p>
              <a:pPr algn="ctr"/>
              <a:r>
                <a:rPr lang="zh-CN" altLang="en-US" sz="1600" dirty="0">
                  <a:solidFill>
                    <a:schemeClr val="dk2">
                      <a:lumMod val="100000"/>
                    </a:schemeClr>
                  </a:solidFill>
                  <a:latin typeface="微软雅黑" panose="020B0503020204020204" pitchFamily="34" charset="-122"/>
                  <a:ea typeface="微软雅黑" panose="020B0503020204020204" pitchFamily="34" charset="-122"/>
                </a:rPr>
                <a:t>发展历程</a:t>
              </a:r>
              <a:endParaRPr lang="zh-CN" altLang="en-US" sz="1600"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60" name="文本框 59"/>
            <p:cNvSpPr txBox="1"/>
            <p:nvPr/>
          </p:nvSpPr>
          <p:spPr>
            <a:xfrm>
              <a:off x="8611815" y="3505524"/>
              <a:ext cx="1340355" cy="338554"/>
            </a:xfrm>
            <a:prstGeom prst="rect">
              <a:avLst/>
            </a:prstGeom>
            <a:noFill/>
          </p:spPr>
          <p:txBody>
            <a:bodyPr wrap="square" rtlCol="0">
              <a:spAutoFit/>
            </a:bodyPr>
            <a:lstStyle/>
            <a:p>
              <a:pPr algn="ctr"/>
              <a:r>
                <a:rPr lang="zh-CN" altLang="en-US" sz="1600" dirty="0">
                  <a:solidFill>
                    <a:schemeClr val="dk2">
                      <a:lumMod val="100000"/>
                    </a:schemeClr>
                  </a:solidFill>
                  <a:latin typeface="微软雅黑" panose="020B0503020204020204" pitchFamily="34" charset="-122"/>
                  <a:ea typeface="微软雅黑" panose="020B0503020204020204" pitchFamily="34" charset="-122"/>
                </a:rPr>
                <a:t>组织架构</a:t>
              </a:r>
              <a:endParaRPr lang="zh-CN" altLang="en-US" sz="1600"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61" name="文本框 60"/>
            <p:cNvSpPr txBox="1"/>
            <p:nvPr/>
          </p:nvSpPr>
          <p:spPr>
            <a:xfrm>
              <a:off x="9783549" y="3505524"/>
              <a:ext cx="1340355" cy="338554"/>
            </a:xfrm>
            <a:prstGeom prst="rect">
              <a:avLst/>
            </a:prstGeom>
            <a:noFill/>
          </p:spPr>
          <p:txBody>
            <a:bodyPr wrap="square" rtlCol="0">
              <a:spAutoFit/>
            </a:bodyPr>
            <a:lstStyle/>
            <a:p>
              <a:pPr algn="ctr"/>
              <a:r>
                <a:rPr lang="zh-CN" altLang="en-US" sz="1600" dirty="0">
                  <a:solidFill>
                    <a:schemeClr val="dk2">
                      <a:lumMod val="100000"/>
                    </a:schemeClr>
                  </a:solidFill>
                  <a:latin typeface="微软雅黑" panose="020B0503020204020204" pitchFamily="34" charset="-122"/>
                  <a:ea typeface="微软雅黑" panose="020B0503020204020204" pitchFamily="34" charset="-122"/>
                </a:rPr>
                <a:t>团队成员</a:t>
              </a:r>
              <a:endParaRPr lang="zh-CN" altLang="en-US" sz="1600"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62" name="文本框 61"/>
            <p:cNvSpPr txBox="1"/>
            <p:nvPr/>
          </p:nvSpPr>
          <p:spPr>
            <a:xfrm>
              <a:off x="10930719" y="3505524"/>
              <a:ext cx="1340355" cy="338554"/>
            </a:xfrm>
            <a:prstGeom prst="rect">
              <a:avLst/>
            </a:prstGeom>
            <a:noFill/>
          </p:spPr>
          <p:txBody>
            <a:bodyPr wrap="square" rtlCol="0">
              <a:spAutoFit/>
            </a:bodyPr>
            <a:lstStyle/>
            <a:p>
              <a:pPr algn="ctr"/>
              <a:r>
                <a:rPr lang="zh-CN" altLang="en-US" sz="1600" dirty="0">
                  <a:solidFill>
                    <a:schemeClr val="dk2">
                      <a:lumMod val="100000"/>
                    </a:schemeClr>
                  </a:solidFill>
                  <a:latin typeface="微软雅黑" panose="020B0503020204020204" pitchFamily="34" charset="-122"/>
                  <a:ea typeface="微软雅黑" panose="020B0503020204020204" pitchFamily="34" charset="-122"/>
                </a:rPr>
                <a:t>企业荣誉</a:t>
              </a:r>
              <a:endParaRPr lang="zh-CN" altLang="en-US" sz="1600" dirty="0">
                <a:solidFill>
                  <a:schemeClr val="dk2">
                    <a:lumMod val="10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文本框 44"/>
          <p:cNvSpPr txBox="1"/>
          <p:nvPr/>
        </p:nvSpPr>
        <p:spPr>
          <a:xfrm>
            <a:off x="449677" y="299730"/>
            <a:ext cx="2804832" cy="584775"/>
          </a:xfrm>
          <a:prstGeom prst="rect">
            <a:avLst/>
          </a:prstGeom>
          <a:noFill/>
        </p:spPr>
        <p:txBody>
          <a:bodyPr wrap="square" rtlCol="0">
            <a:spAutoFit/>
          </a:bodyPr>
          <a:lstStyle/>
          <a:p>
            <a:pPr marL="457200" indent="-457200">
              <a:buFont typeface="Wingdings" panose="05000000000000000000" pitchFamily="2" charset="2"/>
              <a:buChar char="n"/>
            </a:pPr>
            <a:r>
              <a:rPr lang="zh-CN" altLang="en-US" sz="3200" b="1" dirty="0">
                <a:solidFill>
                  <a:schemeClr val="bg1"/>
                </a:solidFill>
                <a:latin typeface="微软雅黑" panose="020B0503020204020204" pitchFamily="34" charset="-122"/>
                <a:ea typeface="微软雅黑" panose="020B0503020204020204" pitchFamily="34" charset="-122"/>
              </a:rPr>
              <a:t>发展历程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pic>
        <p:nvPicPr>
          <p:cNvPr id="46" name="图片 45"/>
          <p:cNvPicPr>
            <a:picLocks noChangeAspect="1"/>
          </p:cNvPicPr>
          <p:nvPr/>
        </p:nvPicPr>
        <p:blipFill rotWithShape="1">
          <a:blip r:embed="rId1" cstate="print">
            <a:extLst>
              <a:ext uri="{28A0092B-C50C-407E-A947-70E740481C1C}">
                <a14:useLocalDpi xmlns:a14="http://schemas.microsoft.com/office/drawing/2010/main" val="0"/>
              </a:ext>
            </a:extLst>
          </a:blip>
          <a:srcRect t="29236" r="4167" b="-73"/>
          <a:stretch>
            <a:fillRect/>
          </a:stretch>
        </p:blipFill>
        <p:spPr>
          <a:xfrm flipH="1">
            <a:off x="2696254" y="2172404"/>
            <a:ext cx="9495745" cy="4685596"/>
          </a:xfrm>
          <a:prstGeom prst="rtTriangle">
            <a:avLst/>
          </a:prstGeom>
        </p:spPr>
      </p:pic>
      <p:grpSp>
        <p:nvGrpSpPr>
          <p:cNvPr id="3" name="组合 2"/>
          <p:cNvGrpSpPr/>
          <p:nvPr/>
        </p:nvGrpSpPr>
        <p:grpSpPr>
          <a:xfrm>
            <a:off x="1966712" y="1961070"/>
            <a:ext cx="10376622" cy="5051858"/>
            <a:chOff x="1966712" y="1961070"/>
            <a:chExt cx="10376622" cy="5051858"/>
          </a:xfrm>
        </p:grpSpPr>
        <p:cxnSp>
          <p:nvCxnSpPr>
            <p:cNvPr id="6" name="直接连接符 5"/>
            <p:cNvCxnSpPr/>
            <p:nvPr/>
          </p:nvCxnSpPr>
          <p:spPr>
            <a:xfrm flipV="1">
              <a:off x="1966712" y="6027312"/>
              <a:ext cx="1974224" cy="985616"/>
            </a:xfrm>
            <a:prstGeom prst="line">
              <a:avLst/>
            </a:prstGeom>
            <a:ln w="12700">
              <a:solidFill>
                <a:schemeClr val="dk2">
                  <a:lumMod val="10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4991726" y="5231312"/>
              <a:ext cx="597705" cy="298400"/>
            </a:xfrm>
            <a:prstGeom prst="line">
              <a:avLst/>
            </a:prstGeom>
            <a:ln w="12700">
              <a:solidFill>
                <a:schemeClr val="dk2">
                  <a:lumMod val="10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6677576" y="4409532"/>
              <a:ext cx="597705" cy="298400"/>
            </a:xfrm>
            <a:prstGeom prst="line">
              <a:avLst/>
            </a:prstGeom>
            <a:ln w="12700">
              <a:solidFill>
                <a:schemeClr val="dk2">
                  <a:lumMod val="10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8316946" y="3599378"/>
              <a:ext cx="597705" cy="298400"/>
            </a:xfrm>
            <a:prstGeom prst="line">
              <a:avLst/>
            </a:prstGeom>
            <a:ln w="12700">
              <a:solidFill>
                <a:schemeClr val="dk2">
                  <a:lumMod val="10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10059287" y="1961070"/>
              <a:ext cx="2284047" cy="1091223"/>
            </a:xfrm>
            <a:prstGeom prst="line">
              <a:avLst/>
            </a:prstGeom>
            <a:ln w="12700">
              <a:solidFill>
                <a:schemeClr val="dk2">
                  <a:lumMod val="100000"/>
                </a:schemeClr>
              </a:solidFill>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8841190" y="2693006"/>
            <a:ext cx="1119541" cy="1119541"/>
            <a:chOff x="8894978" y="2397172"/>
            <a:chExt cx="1119541" cy="1119541"/>
          </a:xfrm>
        </p:grpSpPr>
        <p:sp>
          <p:nvSpPr>
            <p:cNvPr id="15" name="矩形 14"/>
            <p:cNvSpPr/>
            <p:nvPr/>
          </p:nvSpPr>
          <p:spPr>
            <a:xfrm rot="2700000">
              <a:off x="8894978" y="2397172"/>
              <a:ext cx="1119541" cy="1119541"/>
            </a:xfrm>
            <a:prstGeom prst="rect">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文本框 17"/>
            <p:cNvSpPr txBox="1"/>
            <p:nvPr/>
          </p:nvSpPr>
          <p:spPr>
            <a:xfrm>
              <a:off x="8900796" y="2681477"/>
              <a:ext cx="1108449" cy="523220"/>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rPr>
                <a:t>爆发</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7252683" y="3749303"/>
            <a:ext cx="1108449" cy="723900"/>
            <a:chOff x="7252683" y="3749303"/>
            <a:chExt cx="1108449" cy="723900"/>
          </a:xfrm>
        </p:grpSpPr>
        <p:sp>
          <p:nvSpPr>
            <p:cNvPr id="12" name="矩形 11"/>
            <p:cNvSpPr/>
            <p:nvPr/>
          </p:nvSpPr>
          <p:spPr>
            <a:xfrm rot="2700000">
              <a:off x="7454124" y="3749303"/>
              <a:ext cx="723900" cy="723900"/>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7252683" y="3926917"/>
              <a:ext cx="1108449"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壮大</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5592079" y="4559457"/>
            <a:ext cx="1108449" cy="723900"/>
            <a:chOff x="5592079" y="4559457"/>
            <a:chExt cx="1108449" cy="723900"/>
          </a:xfrm>
        </p:grpSpPr>
        <p:sp>
          <p:nvSpPr>
            <p:cNvPr id="10" name="矩形 9"/>
            <p:cNvSpPr/>
            <p:nvPr/>
          </p:nvSpPr>
          <p:spPr>
            <a:xfrm rot="2700000">
              <a:off x="5790872" y="4559457"/>
              <a:ext cx="723900" cy="723900"/>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5592079" y="4736582"/>
              <a:ext cx="1108449"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发展</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3883277" y="5378622"/>
            <a:ext cx="1108449" cy="723900"/>
            <a:chOff x="3883277" y="5378622"/>
            <a:chExt cx="1108449" cy="723900"/>
          </a:xfrm>
        </p:grpSpPr>
        <p:sp>
          <p:nvSpPr>
            <p:cNvPr id="7" name="矩形 6"/>
            <p:cNvSpPr/>
            <p:nvPr/>
          </p:nvSpPr>
          <p:spPr>
            <a:xfrm rot="2700000">
              <a:off x="4090861" y="5378622"/>
              <a:ext cx="723900" cy="723900"/>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3883277" y="5540517"/>
              <a:ext cx="1108449"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成立</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4053742" y="1876412"/>
            <a:ext cx="3676490" cy="1100899"/>
            <a:chOff x="5397961" y="1151634"/>
            <a:chExt cx="3676490" cy="1100899"/>
          </a:xfrm>
        </p:grpSpPr>
        <p:cxnSp>
          <p:nvCxnSpPr>
            <p:cNvPr id="26" name="直接连接符 25"/>
            <p:cNvCxnSpPr/>
            <p:nvPr/>
          </p:nvCxnSpPr>
          <p:spPr>
            <a:xfrm>
              <a:off x="6147840" y="2249464"/>
              <a:ext cx="2614411" cy="0"/>
            </a:xfrm>
            <a:prstGeom prst="line">
              <a:avLst/>
            </a:prstGeom>
            <a:ln w="12700">
              <a:solidFill>
                <a:schemeClr val="dk2">
                  <a:lumMod val="100000"/>
                </a:schemeClr>
              </a:solidFill>
              <a:prstDash val="dash"/>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5397961" y="1606202"/>
              <a:ext cx="3676490" cy="646331"/>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公司变更为</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XXXXX</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网络科技有限公司，搭建</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XX</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平台，目前注册用户</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200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万，逐步建立品牌影响力！</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5437031" y="1185617"/>
              <a:ext cx="1254714" cy="394203"/>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5499658" y="1151634"/>
              <a:ext cx="1108449" cy="460375"/>
            </a:xfrm>
            <a:prstGeom prst="rect">
              <a:avLst/>
            </a:prstGeom>
            <a:noFill/>
          </p:spPr>
          <p:txBody>
            <a:bodyPr wrap="square" rtlCol="0">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2021</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2867750" y="3053993"/>
            <a:ext cx="3304543" cy="1046769"/>
            <a:chOff x="4211969" y="2329215"/>
            <a:chExt cx="3304543" cy="1046769"/>
          </a:xfrm>
        </p:grpSpPr>
        <p:cxnSp>
          <p:nvCxnSpPr>
            <p:cNvPr id="25" name="直接连接符 24"/>
            <p:cNvCxnSpPr/>
            <p:nvPr/>
          </p:nvCxnSpPr>
          <p:spPr>
            <a:xfrm>
              <a:off x="4702936" y="3371682"/>
              <a:ext cx="2614411" cy="0"/>
            </a:xfrm>
            <a:prstGeom prst="line">
              <a:avLst/>
            </a:prstGeom>
            <a:ln w="12700">
              <a:solidFill>
                <a:schemeClr val="dk2">
                  <a:lumMod val="100000"/>
                </a:schemeClr>
              </a:solidFill>
              <a:prstDash val="dash"/>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4627503" y="2729653"/>
              <a:ext cx="2889009" cy="646331"/>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新官网上线，各项目顺利完成交付，</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经典案例在业界赢得良好口碑。</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3" name="矩形 32"/>
            <p:cNvSpPr/>
            <p:nvPr/>
          </p:nvSpPr>
          <p:spPr>
            <a:xfrm>
              <a:off x="4211969" y="2350582"/>
              <a:ext cx="1254714" cy="394203"/>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4285771" y="2329215"/>
              <a:ext cx="1108449" cy="460375"/>
            </a:xfrm>
            <a:prstGeom prst="rect">
              <a:avLst/>
            </a:prstGeom>
            <a:noFill/>
          </p:spPr>
          <p:txBody>
            <a:bodyPr wrap="square" rtlCol="0">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2020</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858904" y="4023832"/>
            <a:ext cx="3581486" cy="1686272"/>
            <a:chOff x="2203123" y="3299054"/>
            <a:chExt cx="3581486" cy="1686272"/>
          </a:xfrm>
        </p:grpSpPr>
        <p:sp>
          <p:nvSpPr>
            <p:cNvPr id="29" name="矩形 28"/>
            <p:cNvSpPr/>
            <p:nvPr/>
          </p:nvSpPr>
          <p:spPr>
            <a:xfrm>
              <a:off x="2203123" y="3507998"/>
              <a:ext cx="3581486" cy="1477328"/>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扩展业务领域，创建运营新格局，先后承接盛典分期，乐享购，快生活，奢小二等多个项目。</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b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b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2577850" y="3299054"/>
              <a:ext cx="2910697" cy="1114524"/>
              <a:chOff x="2577850" y="3299054"/>
              <a:chExt cx="2910697" cy="1114524"/>
            </a:xfrm>
          </p:grpSpPr>
          <p:cxnSp>
            <p:nvCxnSpPr>
              <p:cNvPr id="24" name="直接连接符 23"/>
              <p:cNvCxnSpPr/>
              <p:nvPr/>
            </p:nvCxnSpPr>
            <p:spPr>
              <a:xfrm>
                <a:off x="2874136" y="4413578"/>
                <a:ext cx="2614411" cy="0"/>
              </a:xfrm>
              <a:prstGeom prst="line">
                <a:avLst/>
              </a:prstGeom>
              <a:ln w="12700">
                <a:solidFill>
                  <a:schemeClr val="dk2">
                    <a:lumMod val="100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2577850" y="3321646"/>
                <a:ext cx="1254714" cy="394203"/>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2650982" y="3299054"/>
                <a:ext cx="1108449" cy="460375"/>
              </a:xfrm>
              <a:prstGeom prst="rect">
                <a:avLst/>
              </a:prstGeom>
              <a:noFill/>
            </p:spPr>
            <p:txBody>
              <a:bodyPr wrap="square" rtlCol="0">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201</a:t>
                </a:r>
                <a:r>
                  <a:rPr lang="en-US" sz="2400" dirty="0">
                    <a:solidFill>
                      <a:schemeClr val="bg1"/>
                    </a:solidFill>
                    <a:latin typeface="微软雅黑" panose="020B0503020204020204" pitchFamily="34" charset="-122"/>
                    <a:ea typeface="微软雅黑" panose="020B0503020204020204" pitchFamily="34" charset="-122"/>
                  </a:rPr>
                  <a:t>8</a:t>
                </a:r>
                <a:endParaRPr lang="en-US" sz="2400" dirty="0">
                  <a:solidFill>
                    <a:schemeClr val="bg1"/>
                  </a:solidFill>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left)">
                                      <p:cBhvr>
                                        <p:cTn id="24" dur="500"/>
                                        <p:tgtEl>
                                          <p:spTgt spid="40"/>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childTnLst>
                          </p:cTn>
                        </p:par>
                        <p:par>
                          <p:cTn id="31" fill="hold">
                            <p:stCondLst>
                              <p:cond delay="2500"/>
                            </p:stCondLst>
                            <p:childTnLst>
                              <p:par>
                                <p:cTn id="32" presetID="22" presetClass="entr" presetSubtype="8"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3000"/>
                            </p:stCondLst>
                            <p:childTnLst>
                              <p:par>
                                <p:cTn id="36" presetID="53" presetClass="entr" presetSubtype="16"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fltVal val="0"/>
                                          </p:val>
                                        </p:tav>
                                        <p:tav tm="100000">
                                          <p:val>
                                            <p:strVal val="#ppt_w"/>
                                          </p:val>
                                        </p:tav>
                                      </p:tavLst>
                                    </p:anim>
                                    <p:anim calcmode="lin" valueType="num">
                                      <p:cBhvr>
                                        <p:cTn id="39" dur="500" fill="hold"/>
                                        <p:tgtEl>
                                          <p:spTgt spid="43"/>
                                        </p:tgtEl>
                                        <p:attrNameLst>
                                          <p:attrName>ppt_h</p:attrName>
                                        </p:attrNameLst>
                                      </p:cBhvr>
                                      <p:tavLst>
                                        <p:tav tm="0">
                                          <p:val>
                                            <p:fltVal val="0"/>
                                          </p:val>
                                        </p:tav>
                                        <p:tav tm="100000">
                                          <p:val>
                                            <p:strVal val="#ppt_h"/>
                                          </p:val>
                                        </p:tav>
                                      </p:tavLst>
                                    </p:anim>
                                    <p:animEffect transition="in" filter="fade">
                                      <p:cBhvr>
                                        <p:cTn id="40" dur="500"/>
                                        <p:tgtEl>
                                          <p:spTgt spid="43"/>
                                        </p:tgtEl>
                                      </p:cBhvr>
                                    </p:animEffect>
                                  </p:childTnLst>
                                </p:cTn>
                              </p:par>
                            </p:childTnLst>
                          </p:cTn>
                        </p:par>
                        <p:par>
                          <p:cTn id="41" fill="hold">
                            <p:stCondLst>
                              <p:cond delay="3500"/>
                            </p:stCondLst>
                            <p:childTnLst>
                              <p:par>
                                <p:cTn id="42" presetID="22" presetClass="entr" presetSubtype="8" fill="hold"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left)">
                                      <p:cBhvr>
                                        <p:cTn id="4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80"/>
          <p:cNvSpPr/>
          <p:nvPr/>
        </p:nvSpPr>
        <p:spPr bwMode="auto">
          <a:xfrm>
            <a:off x="8608809" y="1782302"/>
            <a:ext cx="2603500" cy="279400"/>
          </a:xfrm>
          <a:custGeom>
            <a:avLst/>
            <a:gdLst>
              <a:gd name="T0" fmla="*/ 1640 w 1640"/>
              <a:gd name="T1" fmla="*/ 0 h 176"/>
              <a:gd name="T2" fmla="*/ 86 w 1640"/>
              <a:gd name="T3" fmla="*/ 0 h 176"/>
              <a:gd name="T4" fmla="*/ 0 w 1640"/>
              <a:gd name="T5" fmla="*/ 176 h 176"/>
              <a:gd name="T6" fmla="*/ 1555 w 1640"/>
              <a:gd name="T7" fmla="*/ 176 h 176"/>
              <a:gd name="T8" fmla="*/ 1640 w 1640"/>
              <a:gd name="T9" fmla="*/ 0 h 176"/>
            </a:gdLst>
            <a:ahLst/>
            <a:cxnLst>
              <a:cxn ang="0">
                <a:pos x="T0" y="T1"/>
              </a:cxn>
              <a:cxn ang="0">
                <a:pos x="T2" y="T3"/>
              </a:cxn>
              <a:cxn ang="0">
                <a:pos x="T4" y="T5"/>
              </a:cxn>
              <a:cxn ang="0">
                <a:pos x="T6" y="T7"/>
              </a:cxn>
              <a:cxn ang="0">
                <a:pos x="T8" y="T9"/>
              </a:cxn>
            </a:cxnLst>
            <a:rect l="0" t="0" r="r" b="b"/>
            <a:pathLst>
              <a:path w="1640" h="176">
                <a:moveTo>
                  <a:pt x="1640" y="0"/>
                </a:moveTo>
                <a:lnTo>
                  <a:pt x="86" y="0"/>
                </a:lnTo>
                <a:lnTo>
                  <a:pt x="0" y="176"/>
                </a:lnTo>
                <a:lnTo>
                  <a:pt x="1555" y="176"/>
                </a:lnTo>
                <a:lnTo>
                  <a:pt x="1640" y="0"/>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180" name="Freeform 84"/>
          <p:cNvSpPr/>
          <p:nvPr/>
        </p:nvSpPr>
        <p:spPr bwMode="auto">
          <a:xfrm>
            <a:off x="8437359" y="2155365"/>
            <a:ext cx="2601913" cy="279400"/>
          </a:xfrm>
          <a:custGeom>
            <a:avLst/>
            <a:gdLst>
              <a:gd name="T0" fmla="*/ 1639 w 1639"/>
              <a:gd name="T1" fmla="*/ 0 h 176"/>
              <a:gd name="T2" fmla="*/ 85 w 1639"/>
              <a:gd name="T3" fmla="*/ 0 h 176"/>
              <a:gd name="T4" fmla="*/ 0 w 1639"/>
              <a:gd name="T5" fmla="*/ 176 h 176"/>
              <a:gd name="T6" fmla="*/ 1555 w 1639"/>
              <a:gd name="T7" fmla="*/ 176 h 176"/>
              <a:gd name="T8" fmla="*/ 1639 w 1639"/>
              <a:gd name="T9" fmla="*/ 0 h 176"/>
            </a:gdLst>
            <a:ahLst/>
            <a:cxnLst>
              <a:cxn ang="0">
                <a:pos x="T0" y="T1"/>
              </a:cxn>
              <a:cxn ang="0">
                <a:pos x="T2" y="T3"/>
              </a:cxn>
              <a:cxn ang="0">
                <a:pos x="T4" y="T5"/>
              </a:cxn>
              <a:cxn ang="0">
                <a:pos x="T6" y="T7"/>
              </a:cxn>
              <a:cxn ang="0">
                <a:pos x="T8" y="T9"/>
              </a:cxn>
            </a:cxnLst>
            <a:rect l="0" t="0" r="r" b="b"/>
            <a:pathLst>
              <a:path w="1639" h="176">
                <a:moveTo>
                  <a:pt x="1639" y="0"/>
                </a:moveTo>
                <a:lnTo>
                  <a:pt x="85" y="0"/>
                </a:lnTo>
                <a:lnTo>
                  <a:pt x="0" y="176"/>
                </a:lnTo>
                <a:lnTo>
                  <a:pt x="1555" y="176"/>
                </a:lnTo>
                <a:lnTo>
                  <a:pt x="1639" y="0"/>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181" name="Freeform 88"/>
          <p:cNvSpPr/>
          <p:nvPr/>
        </p:nvSpPr>
        <p:spPr bwMode="auto">
          <a:xfrm>
            <a:off x="8273846" y="2526840"/>
            <a:ext cx="2603500" cy="279400"/>
          </a:xfrm>
          <a:custGeom>
            <a:avLst/>
            <a:gdLst>
              <a:gd name="T0" fmla="*/ 1640 w 1640"/>
              <a:gd name="T1" fmla="*/ 0 h 176"/>
              <a:gd name="T2" fmla="*/ 85 w 1640"/>
              <a:gd name="T3" fmla="*/ 0 h 176"/>
              <a:gd name="T4" fmla="*/ 0 w 1640"/>
              <a:gd name="T5" fmla="*/ 176 h 176"/>
              <a:gd name="T6" fmla="*/ 1555 w 1640"/>
              <a:gd name="T7" fmla="*/ 176 h 176"/>
              <a:gd name="T8" fmla="*/ 1640 w 1640"/>
              <a:gd name="T9" fmla="*/ 0 h 176"/>
            </a:gdLst>
            <a:ahLst/>
            <a:cxnLst>
              <a:cxn ang="0">
                <a:pos x="T0" y="T1"/>
              </a:cxn>
              <a:cxn ang="0">
                <a:pos x="T2" y="T3"/>
              </a:cxn>
              <a:cxn ang="0">
                <a:pos x="T4" y="T5"/>
              </a:cxn>
              <a:cxn ang="0">
                <a:pos x="T6" y="T7"/>
              </a:cxn>
              <a:cxn ang="0">
                <a:pos x="T8" y="T9"/>
              </a:cxn>
            </a:cxnLst>
            <a:rect l="0" t="0" r="r" b="b"/>
            <a:pathLst>
              <a:path w="1640" h="176">
                <a:moveTo>
                  <a:pt x="1640" y="0"/>
                </a:moveTo>
                <a:lnTo>
                  <a:pt x="85" y="0"/>
                </a:lnTo>
                <a:lnTo>
                  <a:pt x="0" y="176"/>
                </a:lnTo>
                <a:lnTo>
                  <a:pt x="1555" y="176"/>
                </a:lnTo>
                <a:lnTo>
                  <a:pt x="1640" y="0"/>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183" name="Freeform 92"/>
          <p:cNvSpPr/>
          <p:nvPr/>
        </p:nvSpPr>
        <p:spPr bwMode="auto">
          <a:xfrm>
            <a:off x="8084934" y="2899902"/>
            <a:ext cx="2603500" cy="279400"/>
          </a:xfrm>
          <a:custGeom>
            <a:avLst/>
            <a:gdLst>
              <a:gd name="T0" fmla="*/ 1640 w 1640"/>
              <a:gd name="T1" fmla="*/ 0 h 176"/>
              <a:gd name="T2" fmla="*/ 86 w 1640"/>
              <a:gd name="T3" fmla="*/ 0 h 176"/>
              <a:gd name="T4" fmla="*/ 0 w 1640"/>
              <a:gd name="T5" fmla="*/ 176 h 176"/>
              <a:gd name="T6" fmla="*/ 1555 w 1640"/>
              <a:gd name="T7" fmla="*/ 176 h 176"/>
              <a:gd name="T8" fmla="*/ 1640 w 1640"/>
              <a:gd name="T9" fmla="*/ 0 h 176"/>
            </a:gdLst>
            <a:ahLst/>
            <a:cxnLst>
              <a:cxn ang="0">
                <a:pos x="T0" y="T1"/>
              </a:cxn>
              <a:cxn ang="0">
                <a:pos x="T2" y="T3"/>
              </a:cxn>
              <a:cxn ang="0">
                <a:pos x="T4" y="T5"/>
              </a:cxn>
              <a:cxn ang="0">
                <a:pos x="T6" y="T7"/>
              </a:cxn>
              <a:cxn ang="0">
                <a:pos x="T8" y="T9"/>
              </a:cxn>
            </a:cxnLst>
            <a:rect l="0" t="0" r="r" b="b"/>
            <a:pathLst>
              <a:path w="1640" h="176">
                <a:moveTo>
                  <a:pt x="1640" y="0"/>
                </a:moveTo>
                <a:lnTo>
                  <a:pt x="86" y="0"/>
                </a:lnTo>
                <a:lnTo>
                  <a:pt x="0" y="176"/>
                </a:lnTo>
                <a:lnTo>
                  <a:pt x="1555" y="176"/>
                </a:lnTo>
                <a:lnTo>
                  <a:pt x="1640" y="0"/>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184" name="Freeform 96"/>
          <p:cNvSpPr/>
          <p:nvPr/>
        </p:nvSpPr>
        <p:spPr bwMode="auto">
          <a:xfrm>
            <a:off x="7913484" y="3272965"/>
            <a:ext cx="2601913" cy="279400"/>
          </a:xfrm>
          <a:custGeom>
            <a:avLst/>
            <a:gdLst>
              <a:gd name="T0" fmla="*/ 1639 w 1639"/>
              <a:gd name="T1" fmla="*/ 0 h 176"/>
              <a:gd name="T2" fmla="*/ 85 w 1639"/>
              <a:gd name="T3" fmla="*/ 0 h 176"/>
              <a:gd name="T4" fmla="*/ 0 w 1639"/>
              <a:gd name="T5" fmla="*/ 176 h 176"/>
              <a:gd name="T6" fmla="*/ 1555 w 1639"/>
              <a:gd name="T7" fmla="*/ 176 h 176"/>
              <a:gd name="T8" fmla="*/ 1639 w 1639"/>
              <a:gd name="T9" fmla="*/ 0 h 176"/>
            </a:gdLst>
            <a:ahLst/>
            <a:cxnLst>
              <a:cxn ang="0">
                <a:pos x="T0" y="T1"/>
              </a:cxn>
              <a:cxn ang="0">
                <a:pos x="T2" y="T3"/>
              </a:cxn>
              <a:cxn ang="0">
                <a:pos x="T4" y="T5"/>
              </a:cxn>
              <a:cxn ang="0">
                <a:pos x="T6" y="T7"/>
              </a:cxn>
              <a:cxn ang="0">
                <a:pos x="T8" y="T9"/>
              </a:cxn>
            </a:cxnLst>
            <a:rect l="0" t="0" r="r" b="b"/>
            <a:pathLst>
              <a:path w="1639" h="176">
                <a:moveTo>
                  <a:pt x="1639" y="0"/>
                </a:moveTo>
                <a:lnTo>
                  <a:pt x="85" y="0"/>
                </a:lnTo>
                <a:lnTo>
                  <a:pt x="0" y="176"/>
                </a:lnTo>
                <a:lnTo>
                  <a:pt x="1555" y="176"/>
                </a:lnTo>
                <a:lnTo>
                  <a:pt x="1639" y="0"/>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186" name="Freeform 100"/>
          <p:cNvSpPr/>
          <p:nvPr/>
        </p:nvSpPr>
        <p:spPr bwMode="auto">
          <a:xfrm>
            <a:off x="7749971" y="3644440"/>
            <a:ext cx="2603500" cy="279400"/>
          </a:xfrm>
          <a:custGeom>
            <a:avLst/>
            <a:gdLst>
              <a:gd name="T0" fmla="*/ 1640 w 1640"/>
              <a:gd name="T1" fmla="*/ 0 h 176"/>
              <a:gd name="T2" fmla="*/ 85 w 1640"/>
              <a:gd name="T3" fmla="*/ 0 h 176"/>
              <a:gd name="T4" fmla="*/ 0 w 1640"/>
              <a:gd name="T5" fmla="*/ 176 h 176"/>
              <a:gd name="T6" fmla="*/ 1555 w 1640"/>
              <a:gd name="T7" fmla="*/ 176 h 176"/>
              <a:gd name="T8" fmla="*/ 1640 w 1640"/>
              <a:gd name="T9" fmla="*/ 0 h 176"/>
            </a:gdLst>
            <a:ahLst/>
            <a:cxnLst>
              <a:cxn ang="0">
                <a:pos x="T0" y="T1"/>
              </a:cxn>
              <a:cxn ang="0">
                <a:pos x="T2" y="T3"/>
              </a:cxn>
              <a:cxn ang="0">
                <a:pos x="T4" y="T5"/>
              </a:cxn>
              <a:cxn ang="0">
                <a:pos x="T6" y="T7"/>
              </a:cxn>
              <a:cxn ang="0">
                <a:pos x="T8" y="T9"/>
              </a:cxn>
            </a:cxnLst>
            <a:rect l="0" t="0" r="r" b="b"/>
            <a:pathLst>
              <a:path w="1640" h="176">
                <a:moveTo>
                  <a:pt x="1640" y="0"/>
                </a:moveTo>
                <a:lnTo>
                  <a:pt x="85" y="0"/>
                </a:lnTo>
                <a:lnTo>
                  <a:pt x="0" y="176"/>
                </a:lnTo>
                <a:lnTo>
                  <a:pt x="1555" y="176"/>
                </a:lnTo>
                <a:lnTo>
                  <a:pt x="1640" y="0"/>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187" name="Freeform 104"/>
          <p:cNvSpPr/>
          <p:nvPr/>
        </p:nvSpPr>
        <p:spPr bwMode="auto">
          <a:xfrm>
            <a:off x="7557884" y="4014327"/>
            <a:ext cx="2603500" cy="279400"/>
          </a:xfrm>
          <a:custGeom>
            <a:avLst/>
            <a:gdLst>
              <a:gd name="T0" fmla="*/ 1640 w 1640"/>
              <a:gd name="T1" fmla="*/ 0 h 176"/>
              <a:gd name="T2" fmla="*/ 85 w 1640"/>
              <a:gd name="T3" fmla="*/ 0 h 176"/>
              <a:gd name="T4" fmla="*/ 0 w 1640"/>
              <a:gd name="T5" fmla="*/ 176 h 176"/>
              <a:gd name="T6" fmla="*/ 1555 w 1640"/>
              <a:gd name="T7" fmla="*/ 176 h 176"/>
              <a:gd name="T8" fmla="*/ 1640 w 1640"/>
              <a:gd name="T9" fmla="*/ 0 h 176"/>
            </a:gdLst>
            <a:ahLst/>
            <a:cxnLst>
              <a:cxn ang="0">
                <a:pos x="T0" y="T1"/>
              </a:cxn>
              <a:cxn ang="0">
                <a:pos x="T2" y="T3"/>
              </a:cxn>
              <a:cxn ang="0">
                <a:pos x="T4" y="T5"/>
              </a:cxn>
              <a:cxn ang="0">
                <a:pos x="T6" y="T7"/>
              </a:cxn>
              <a:cxn ang="0">
                <a:pos x="T8" y="T9"/>
              </a:cxn>
            </a:cxnLst>
            <a:rect l="0" t="0" r="r" b="b"/>
            <a:pathLst>
              <a:path w="1640" h="176">
                <a:moveTo>
                  <a:pt x="1640" y="0"/>
                </a:moveTo>
                <a:lnTo>
                  <a:pt x="85" y="0"/>
                </a:lnTo>
                <a:lnTo>
                  <a:pt x="0" y="176"/>
                </a:lnTo>
                <a:lnTo>
                  <a:pt x="1555" y="176"/>
                </a:lnTo>
                <a:lnTo>
                  <a:pt x="1640" y="0"/>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188" name="Freeform 108"/>
          <p:cNvSpPr/>
          <p:nvPr/>
        </p:nvSpPr>
        <p:spPr bwMode="auto">
          <a:xfrm>
            <a:off x="7384846" y="4385802"/>
            <a:ext cx="2603500" cy="279400"/>
          </a:xfrm>
          <a:custGeom>
            <a:avLst/>
            <a:gdLst>
              <a:gd name="T0" fmla="*/ 1640 w 1640"/>
              <a:gd name="T1" fmla="*/ 0 h 176"/>
              <a:gd name="T2" fmla="*/ 85 w 1640"/>
              <a:gd name="T3" fmla="*/ 0 h 176"/>
              <a:gd name="T4" fmla="*/ 0 w 1640"/>
              <a:gd name="T5" fmla="*/ 176 h 176"/>
              <a:gd name="T6" fmla="*/ 1555 w 1640"/>
              <a:gd name="T7" fmla="*/ 176 h 176"/>
              <a:gd name="T8" fmla="*/ 1640 w 1640"/>
              <a:gd name="T9" fmla="*/ 0 h 176"/>
            </a:gdLst>
            <a:ahLst/>
            <a:cxnLst>
              <a:cxn ang="0">
                <a:pos x="T0" y="T1"/>
              </a:cxn>
              <a:cxn ang="0">
                <a:pos x="T2" y="T3"/>
              </a:cxn>
              <a:cxn ang="0">
                <a:pos x="T4" y="T5"/>
              </a:cxn>
              <a:cxn ang="0">
                <a:pos x="T6" y="T7"/>
              </a:cxn>
              <a:cxn ang="0">
                <a:pos x="T8" y="T9"/>
              </a:cxn>
            </a:cxnLst>
            <a:rect l="0" t="0" r="r" b="b"/>
            <a:pathLst>
              <a:path w="1640" h="176">
                <a:moveTo>
                  <a:pt x="1640" y="0"/>
                </a:moveTo>
                <a:lnTo>
                  <a:pt x="85" y="0"/>
                </a:lnTo>
                <a:lnTo>
                  <a:pt x="0" y="176"/>
                </a:lnTo>
                <a:lnTo>
                  <a:pt x="1555" y="176"/>
                </a:lnTo>
                <a:lnTo>
                  <a:pt x="1640" y="0"/>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189" name="Freeform 112"/>
          <p:cNvSpPr/>
          <p:nvPr/>
        </p:nvSpPr>
        <p:spPr bwMode="auto">
          <a:xfrm>
            <a:off x="7226096" y="4755690"/>
            <a:ext cx="2603500" cy="279400"/>
          </a:xfrm>
          <a:custGeom>
            <a:avLst/>
            <a:gdLst>
              <a:gd name="T0" fmla="*/ 1640 w 1640"/>
              <a:gd name="T1" fmla="*/ 0 h 176"/>
              <a:gd name="T2" fmla="*/ 85 w 1640"/>
              <a:gd name="T3" fmla="*/ 0 h 176"/>
              <a:gd name="T4" fmla="*/ 0 w 1640"/>
              <a:gd name="T5" fmla="*/ 176 h 176"/>
              <a:gd name="T6" fmla="*/ 1554 w 1640"/>
              <a:gd name="T7" fmla="*/ 176 h 176"/>
              <a:gd name="T8" fmla="*/ 1640 w 1640"/>
              <a:gd name="T9" fmla="*/ 0 h 176"/>
            </a:gdLst>
            <a:ahLst/>
            <a:cxnLst>
              <a:cxn ang="0">
                <a:pos x="T0" y="T1"/>
              </a:cxn>
              <a:cxn ang="0">
                <a:pos x="T2" y="T3"/>
              </a:cxn>
              <a:cxn ang="0">
                <a:pos x="T4" y="T5"/>
              </a:cxn>
              <a:cxn ang="0">
                <a:pos x="T6" y="T7"/>
              </a:cxn>
              <a:cxn ang="0">
                <a:pos x="T8" y="T9"/>
              </a:cxn>
            </a:cxnLst>
            <a:rect l="0" t="0" r="r" b="b"/>
            <a:pathLst>
              <a:path w="1640" h="176">
                <a:moveTo>
                  <a:pt x="1640" y="0"/>
                </a:moveTo>
                <a:lnTo>
                  <a:pt x="85" y="0"/>
                </a:lnTo>
                <a:lnTo>
                  <a:pt x="0" y="176"/>
                </a:lnTo>
                <a:lnTo>
                  <a:pt x="1554" y="176"/>
                </a:lnTo>
                <a:lnTo>
                  <a:pt x="1640" y="0"/>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190" name="Freeform 116"/>
          <p:cNvSpPr/>
          <p:nvPr/>
        </p:nvSpPr>
        <p:spPr bwMode="auto">
          <a:xfrm>
            <a:off x="7030834" y="5128752"/>
            <a:ext cx="2603500" cy="279400"/>
          </a:xfrm>
          <a:custGeom>
            <a:avLst/>
            <a:gdLst>
              <a:gd name="T0" fmla="*/ 1640 w 1640"/>
              <a:gd name="T1" fmla="*/ 0 h 176"/>
              <a:gd name="T2" fmla="*/ 85 w 1640"/>
              <a:gd name="T3" fmla="*/ 0 h 176"/>
              <a:gd name="T4" fmla="*/ 0 w 1640"/>
              <a:gd name="T5" fmla="*/ 176 h 176"/>
              <a:gd name="T6" fmla="*/ 1554 w 1640"/>
              <a:gd name="T7" fmla="*/ 176 h 176"/>
              <a:gd name="T8" fmla="*/ 1640 w 1640"/>
              <a:gd name="T9" fmla="*/ 0 h 176"/>
            </a:gdLst>
            <a:ahLst/>
            <a:cxnLst>
              <a:cxn ang="0">
                <a:pos x="T0" y="T1"/>
              </a:cxn>
              <a:cxn ang="0">
                <a:pos x="T2" y="T3"/>
              </a:cxn>
              <a:cxn ang="0">
                <a:pos x="T4" y="T5"/>
              </a:cxn>
              <a:cxn ang="0">
                <a:pos x="T6" y="T7"/>
              </a:cxn>
              <a:cxn ang="0">
                <a:pos x="T8" y="T9"/>
              </a:cxn>
            </a:cxnLst>
            <a:rect l="0" t="0" r="r" b="b"/>
            <a:pathLst>
              <a:path w="1640" h="176">
                <a:moveTo>
                  <a:pt x="1640" y="0"/>
                </a:moveTo>
                <a:lnTo>
                  <a:pt x="85" y="0"/>
                </a:lnTo>
                <a:lnTo>
                  <a:pt x="0" y="176"/>
                </a:lnTo>
                <a:lnTo>
                  <a:pt x="1554" y="176"/>
                </a:lnTo>
                <a:lnTo>
                  <a:pt x="1640" y="0"/>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191" name="Freeform 120"/>
          <p:cNvSpPr/>
          <p:nvPr/>
        </p:nvSpPr>
        <p:spPr bwMode="auto">
          <a:xfrm>
            <a:off x="6857796" y="5500227"/>
            <a:ext cx="2603500" cy="279400"/>
          </a:xfrm>
          <a:custGeom>
            <a:avLst/>
            <a:gdLst>
              <a:gd name="T0" fmla="*/ 1640 w 1640"/>
              <a:gd name="T1" fmla="*/ 0 h 176"/>
              <a:gd name="T2" fmla="*/ 85 w 1640"/>
              <a:gd name="T3" fmla="*/ 0 h 176"/>
              <a:gd name="T4" fmla="*/ 0 w 1640"/>
              <a:gd name="T5" fmla="*/ 176 h 176"/>
              <a:gd name="T6" fmla="*/ 1555 w 1640"/>
              <a:gd name="T7" fmla="*/ 176 h 176"/>
              <a:gd name="T8" fmla="*/ 1640 w 1640"/>
              <a:gd name="T9" fmla="*/ 0 h 176"/>
            </a:gdLst>
            <a:ahLst/>
            <a:cxnLst>
              <a:cxn ang="0">
                <a:pos x="T0" y="T1"/>
              </a:cxn>
              <a:cxn ang="0">
                <a:pos x="T2" y="T3"/>
              </a:cxn>
              <a:cxn ang="0">
                <a:pos x="T4" y="T5"/>
              </a:cxn>
              <a:cxn ang="0">
                <a:pos x="T6" y="T7"/>
              </a:cxn>
              <a:cxn ang="0">
                <a:pos x="T8" y="T9"/>
              </a:cxn>
            </a:cxnLst>
            <a:rect l="0" t="0" r="r" b="b"/>
            <a:pathLst>
              <a:path w="1640" h="176">
                <a:moveTo>
                  <a:pt x="1640" y="0"/>
                </a:moveTo>
                <a:lnTo>
                  <a:pt x="85" y="0"/>
                </a:lnTo>
                <a:lnTo>
                  <a:pt x="0" y="176"/>
                </a:lnTo>
                <a:lnTo>
                  <a:pt x="1555" y="176"/>
                </a:lnTo>
                <a:lnTo>
                  <a:pt x="1640" y="0"/>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192" name="Freeform 124"/>
          <p:cNvSpPr/>
          <p:nvPr/>
        </p:nvSpPr>
        <p:spPr bwMode="auto">
          <a:xfrm>
            <a:off x="6694284" y="5871702"/>
            <a:ext cx="2603500" cy="279400"/>
          </a:xfrm>
          <a:custGeom>
            <a:avLst/>
            <a:gdLst>
              <a:gd name="T0" fmla="*/ 1640 w 1640"/>
              <a:gd name="T1" fmla="*/ 0 h 176"/>
              <a:gd name="T2" fmla="*/ 85 w 1640"/>
              <a:gd name="T3" fmla="*/ 0 h 176"/>
              <a:gd name="T4" fmla="*/ 0 w 1640"/>
              <a:gd name="T5" fmla="*/ 176 h 176"/>
              <a:gd name="T6" fmla="*/ 1555 w 1640"/>
              <a:gd name="T7" fmla="*/ 176 h 176"/>
              <a:gd name="T8" fmla="*/ 1640 w 1640"/>
              <a:gd name="T9" fmla="*/ 0 h 176"/>
            </a:gdLst>
            <a:ahLst/>
            <a:cxnLst>
              <a:cxn ang="0">
                <a:pos x="T0" y="T1"/>
              </a:cxn>
              <a:cxn ang="0">
                <a:pos x="T2" y="T3"/>
              </a:cxn>
              <a:cxn ang="0">
                <a:pos x="T4" y="T5"/>
              </a:cxn>
              <a:cxn ang="0">
                <a:pos x="T6" y="T7"/>
              </a:cxn>
              <a:cxn ang="0">
                <a:pos x="T8" y="T9"/>
              </a:cxn>
            </a:cxnLst>
            <a:rect l="0" t="0" r="r" b="b"/>
            <a:pathLst>
              <a:path w="1640" h="176">
                <a:moveTo>
                  <a:pt x="1640" y="0"/>
                </a:moveTo>
                <a:lnTo>
                  <a:pt x="85" y="0"/>
                </a:lnTo>
                <a:lnTo>
                  <a:pt x="0" y="176"/>
                </a:lnTo>
                <a:lnTo>
                  <a:pt x="1555" y="176"/>
                </a:lnTo>
                <a:lnTo>
                  <a:pt x="1640" y="0"/>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160" name="文本框 159"/>
          <p:cNvSpPr txBox="1"/>
          <p:nvPr/>
        </p:nvSpPr>
        <p:spPr>
          <a:xfrm>
            <a:off x="398743" y="327737"/>
            <a:ext cx="2804832" cy="584775"/>
          </a:xfrm>
          <a:prstGeom prst="rect">
            <a:avLst/>
          </a:prstGeom>
          <a:noFill/>
        </p:spPr>
        <p:txBody>
          <a:bodyPr wrap="square" rtlCol="0">
            <a:spAutoFit/>
          </a:bodyPr>
          <a:lstStyle/>
          <a:p>
            <a:pPr marL="457200" indent="-457200">
              <a:buFont typeface="Wingdings" panose="05000000000000000000" pitchFamily="2" charset="2"/>
              <a:buChar char="n"/>
            </a:pPr>
            <a:r>
              <a:rPr lang="zh-CN" altLang="en-US" sz="3200" b="1" dirty="0">
                <a:solidFill>
                  <a:schemeClr val="bg1"/>
                </a:solidFill>
                <a:latin typeface="微软雅黑" panose="020B0503020204020204" pitchFamily="34" charset="-122"/>
                <a:ea typeface="微软雅黑" panose="020B0503020204020204" pitchFamily="34" charset="-122"/>
              </a:rPr>
              <a:t>组织架构</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38" name="Freeform 5"/>
          <p:cNvSpPr/>
          <p:nvPr/>
        </p:nvSpPr>
        <p:spPr bwMode="auto">
          <a:xfrm>
            <a:off x="3465309" y="3484102"/>
            <a:ext cx="1374775" cy="450850"/>
          </a:xfrm>
          <a:custGeom>
            <a:avLst/>
            <a:gdLst>
              <a:gd name="T0" fmla="*/ 728 w 866"/>
              <a:gd name="T1" fmla="*/ 284 h 284"/>
              <a:gd name="T2" fmla="*/ 0 w 866"/>
              <a:gd name="T3" fmla="*/ 284 h 284"/>
              <a:gd name="T4" fmla="*/ 137 w 866"/>
              <a:gd name="T5" fmla="*/ 0 h 284"/>
              <a:gd name="T6" fmla="*/ 866 w 866"/>
              <a:gd name="T7" fmla="*/ 0 h 284"/>
              <a:gd name="T8" fmla="*/ 728 w 866"/>
              <a:gd name="T9" fmla="*/ 284 h 284"/>
            </a:gdLst>
            <a:ahLst/>
            <a:cxnLst>
              <a:cxn ang="0">
                <a:pos x="T0" y="T1"/>
              </a:cxn>
              <a:cxn ang="0">
                <a:pos x="T2" y="T3"/>
              </a:cxn>
              <a:cxn ang="0">
                <a:pos x="T4" y="T5"/>
              </a:cxn>
              <a:cxn ang="0">
                <a:pos x="T6" y="T7"/>
              </a:cxn>
              <a:cxn ang="0">
                <a:pos x="T8" y="T9"/>
              </a:cxn>
            </a:cxnLst>
            <a:rect l="0" t="0" r="r" b="b"/>
            <a:pathLst>
              <a:path w="866" h="284">
                <a:moveTo>
                  <a:pt x="728" y="284"/>
                </a:moveTo>
                <a:lnTo>
                  <a:pt x="0" y="284"/>
                </a:lnTo>
                <a:lnTo>
                  <a:pt x="137" y="0"/>
                </a:lnTo>
                <a:lnTo>
                  <a:pt x="866" y="0"/>
                </a:lnTo>
                <a:lnTo>
                  <a:pt x="728" y="284"/>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39" name="Freeform 6"/>
          <p:cNvSpPr/>
          <p:nvPr/>
        </p:nvSpPr>
        <p:spPr bwMode="auto">
          <a:xfrm>
            <a:off x="5067096" y="3344402"/>
            <a:ext cx="1458913" cy="450850"/>
          </a:xfrm>
          <a:custGeom>
            <a:avLst/>
            <a:gdLst>
              <a:gd name="T0" fmla="*/ 782 w 919"/>
              <a:gd name="T1" fmla="*/ 284 h 284"/>
              <a:gd name="T2" fmla="*/ 0 w 919"/>
              <a:gd name="T3" fmla="*/ 284 h 284"/>
              <a:gd name="T4" fmla="*/ 137 w 919"/>
              <a:gd name="T5" fmla="*/ 0 h 284"/>
              <a:gd name="T6" fmla="*/ 919 w 919"/>
              <a:gd name="T7" fmla="*/ 0 h 284"/>
              <a:gd name="T8" fmla="*/ 782 w 919"/>
              <a:gd name="T9" fmla="*/ 284 h 284"/>
            </a:gdLst>
            <a:ahLst/>
            <a:cxnLst>
              <a:cxn ang="0">
                <a:pos x="T0" y="T1"/>
              </a:cxn>
              <a:cxn ang="0">
                <a:pos x="T2" y="T3"/>
              </a:cxn>
              <a:cxn ang="0">
                <a:pos x="T4" y="T5"/>
              </a:cxn>
              <a:cxn ang="0">
                <a:pos x="T6" y="T7"/>
              </a:cxn>
              <a:cxn ang="0">
                <a:pos x="T8" y="T9"/>
              </a:cxn>
            </a:cxnLst>
            <a:rect l="0" t="0" r="r" b="b"/>
            <a:pathLst>
              <a:path w="919" h="284">
                <a:moveTo>
                  <a:pt x="782" y="284"/>
                </a:moveTo>
                <a:lnTo>
                  <a:pt x="0" y="284"/>
                </a:lnTo>
                <a:lnTo>
                  <a:pt x="137" y="0"/>
                </a:lnTo>
                <a:lnTo>
                  <a:pt x="919" y="0"/>
                </a:lnTo>
                <a:lnTo>
                  <a:pt x="782" y="284"/>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40" name="Freeform 7"/>
          <p:cNvSpPr/>
          <p:nvPr/>
        </p:nvSpPr>
        <p:spPr bwMode="auto">
          <a:xfrm>
            <a:off x="4065384" y="5584365"/>
            <a:ext cx="1460500" cy="450850"/>
          </a:xfrm>
          <a:custGeom>
            <a:avLst/>
            <a:gdLst>
              <a:gd name="T0" fmla="*/ 782 w 920"/>
              <a:gd name="T1" fmla="*/ 284 h 284"/>
              <a:gd name="T2" fmla="*/ 0 w 920"/>
              <a:gd name="T3" fmla="*/ 284 h 284"/>
              <a:gd name="T4" fmla="*/ 137 w 920"/>
              <a:gd name="T5" fmla="*/ 0 h 284"/>
              <a:gd name="T6" fmla="*/ 920 w 920"/>
              <a:gd name="T7" fmla="*/ 0 h 284"/>
              <a:gd name="T8" fmla="*/ 782 w 920"/>
              <a:gd name="T9" fmla="*/ 284 h 284"/>
            </a:gdLst>
            <a:ahLst/>
            <a:cxnLst>
              <a:cxn ang="0">
                <a:pos x="T0" y="T1"/>
              </a:cxn>
              <a:cxn ang="0">
                <a:pos x="T2" y="T3"/>
              </a:cxn>
              <a:cxn ang="0">
                <a:pos x="T4" y="T5"/>
              </a:cxn>
              <a:cxn ang="0">
                <a:pos x="T6" y="T7"/>
              </a:cxn>
              <a:cxn ang="0">
                <a:pos x="T8" y="T9"/>
              </a:cxn>
            </a:cxnLst>
            <a:rect l="0" t="0" r="r" b="b"/>
            <a:pathLst>
              <a:path w="920" h="284">
                <a:moveTo>
                  <a:pt x="782" y="284"/>
                </a:moveTo>
                <a:lnTo>
                  <a:pt x="0" y="284"/>
                </a:lnTo>
                <a:lnTo>
                  <a:pt x="137" y="0"/>
                </a:lnTo>
                <a:lnTo>
                  <a:pt x="920" y="0"/>
                </a:lnTo>
                <a:lnTo>
                  <a:pt x="782" y="284"/>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41" name="Freeform 8"/>
          <p:cNvSpPr/>
          <p:nvPr/>
        </p:nvSpPr>
        <p:spPr bwMode="auto">
          <a:xfrm>
            <a:off x="4390821" y="4831890"/>
            <a:ext cx="1458913" cy="450850"/>
          </a:xfrm>
          <a:custGeom>
            <a:avLst/>
            <a:gdLst>
              <a:gd name="T0" fmla="*/ 782 w 919"/>
              <a:gd name="T1" fmla="*/ 284 h 284"/>
              <a:gd name="T2" fmla="*/ 0 w 919"/>
              <a:gd name="T3" fmla="*/ 284 h 284"/>
              <a:gd name="T4" fmla="*/ 137 w 919"/>
              <a:gd name="T5" fmla="*/ 0 h 284"/>
              <a:gd name="T6" fmla="*/ 919 w 919"/>
              <a:gd name="T7" fmla="*/ 0 h 284"/>
              <a:gd name="T8" fmla="*/ 782 w 919"/>
              <a:gd name="T9" fmla="*/ 284 h 284"/>
            </a:gdLst>
            <a:ahLst/>
            <a:cxnLst>
              <a:cxn ang="0">
                <a:pos x="T0" y="T1"/>
              </a:cxn>
              <a:cxn ang="0">
                <a:pos x="T2" y="T3"/>
              </a:cxn>
              <a:cxn ang="0">
                <a:pos x="T4" y="T5"/>
              </a:cxn>
              <a:cxn ang="0">
                <a:pos x="T6" y="T7"/>
              </a:cxn>
              <a:cxn ang="0">
                <a:pos x="T8" y="T9"/>
              </a:cxn>
            </a:cxnLst>
            <a:rect l="0" t="0" r="r" b="b"/>
            <a:pathLst>
              <a:path w="919" h="284">
                <a:moveTo>
                  <a:pt x="782" y="284"/>
                </a:moveTo>
                <a:lnTo>
                  <a:pt x="0" y="284"/>
                </a:lnTo>
                <a:lnTo>
                  <a:pt x="137" y="0"/>
                </a:lnTo>
                <a:lnTo>
                  <a:pt x="919" y="0"/>
                </a:lnTo>
                <a:lnTo>
                  <a:pt x="782" y="284"/>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42" name="Freeform 9"/>
          <p:cNvSpPr/>
          <p:nvPr/>
        </p:nvSpPr>
        <p:spPr bwMode="auto">
          <a:xfrm>
            <a:off x="5583034" y="2168065"/>
            <a:ext cx="1460500" cy="450850"/>
          </a:xfrm>
          <a:custGeom>
            <a:avLst/>
            <a:gdLst>
              <a:gd name="T0" fmla="*/ 783 w 920"/>
              <a:gd name="T1" fmla="*/ 284 h 284"/>
              <a:gd name="T2" fmla="*/ 0 w 920"/>
              <a:gd name="T3" fmla="*/ 284 h 284"/>
              <a:gd name="T4" fmla="*/ 138 w 920"/>
              <a:gd name="T5" fmla="*/ 0 h 284"/>
              <a:gd name="T6" fmla="*/ 920 w 920"/>
              <a:gd name="T7" fmla="*/ 0 h 284"/>
              <a:gd name="T8" fmla="*/ 783 w 920"/>
              <a:gd name="T9" fmla="*/ 284 h 284"/>
            </a:gdLst>
            <a:ahLst/>
            <a:cxnLst>
              <a:cxn ang="0">
                <a:pos x="T0" y="T1"/>
              </a:cxn>
              <a:cxn ang="0">
                <a:pos x="T2" y="T3"/>
              </a:cxn>
              <a:cxn ang="0">
                <a:pos x="T4" y="T5"/>
              </a:cxn>
              <a:cxn ang="0">
                <a:pos x="T6" y="T7"/>
              </a:cxn>
              <a:cxn ang="0">
                <a:pos x="T8" y="T9"/>
              </a:cxn>
            </a:cxnLst>
            <a:rect l="0" t="0" r="r" b="b"/>
            <a:pathLst>
              <a:path w="920" h="284">
                <a:moveTo>
                  <a:pt x="783" y="284"/>
                </a:moveTo>
                <a:lnTo>
                  <a:pt x="0" y="284"/>
                </a:lnTo>
                <a:lnTo>
                  <a:pt x="138" y="0"/>
                </a:lnTo>
                <a:lnTo>
                  <a:pt x="920" y="0"/>
                </a:lnTo>
                <a:lnTo>
                  <a:pt x="783" y="284"/>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43" name="Freeform 10"/>
          <p:cNvSpPr/>
          <p:nvPr/>
        </p:nvSpPr>
        <p:spPr bwMode="auto">
          <a:xfrm>
            <a:off x="7464221" y="1777540"/>
            <a:ext cx="984250" cy="303212"/>
          </a:xfrm>
          <a:custGeom>
            <a:avLst/>
            <a:gdLst>
              <a:gd name="T0" fmla="*/ 528 w 620"/>
              <a:gd name="T1" fmla="*/ 191 h 191"/>
              <a:gd name="T2" fmla="*/ 0 w 620"/>
              <a:gd name="T3" fmla="*/ 191 h 191"/>
              <a:gd name="T4" fmla="*/ 93 w 620"/>
              <a:gd name="T5" fmla="*/ 0 h 191"/>
              <a:gd name="T6" fmla="*/ 620 w 620"/>
              <a:gd name="T7" fmla="*/ 0 h 191"/>
              <a:gd name="T8" fmla="*/ 528 w 620"/>
              <a:gd name="T9" fmla="*/ 191 h 191"/>
            </a:gdLst>
            <a:ahLst/>
            <a:cxnLst>
              <a:cxn ang="0">
                <a:pos x="T0" y="T1"/>
              </a:cxn>
              <a:cxn ang="0">
                <a:pos x="T2" y="T3"/>
              </a:cxn>
              <a:cxn ang="0">
                <a:pos x="T4" y="T5"/>
              </a:cxn>
              <a:cxn ang="0">
                <a:pos x="T6" y="T7"/>
              </a:cxn>
              <a:cxn ang="0">
                <a:pos x="T8" y="T9"/>
              </a:cxn>
            </a:cxnLst>
            <a:rect l="0" t="0" r="r" b="b"/>
            <a:pathLst>
              <a:path w="620" h="191">
                <a:moveTo>
                  <a:pt x="528" y="191"/>
                </a:moveTo>
                <a:lnTo>
                  <a:pt x="0" y="191"/>
                </a:lnTo>
                <a:lnTo>
                  <a:pt x="93" y="0"/>
                </a:lnTo>
                <a:lnTo>
                  <a:pt x="620" y="0"/>
                </a:lnTo>
                <a:lnTo>
                  <a:pt x="528" y="19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44" name="Freeform 11"/>
          <p:cNvSpPr/>
          <p:nvPr/>
        </p:nvSpPr>
        <p:spPr bwMode="auto">
          <a:xfrm>
            <a:off x="7110209" y="2520490"/>
            <a:ext cx="984250" cy="303212"/>
          </a:xfrm>
          <a:custGeom>
            <a:avLst/>
            <a:gdLst>
              <a:gd name="T0" fmla="*/ 528 w 620"/>
              <a:gd name="T1" fmla="*/ 191 h 191"/>
              <a:gd name="T2" fmla="*/ 0 w 620"/>
              <a:gd name="T3" fmla="*/ 191 h 191"/>
              <a:gd name="T4" fmla="*/ 93 w 620"/>
              <a:gd name="T5" fmla="*/ 0 h 191"/>
              <a:gd name="T6" fmla="*/ 620 w 620"/>
              <a:gd name="T7" fmla="*/ 0 h 191"/>
              <a:gd name="T8" fmla="*/ 528 w 620"/>
              <a:gd name="T9" fmla="*/ 191 h 191"/>
            </a:gdLst>
            <a:ahLst/>
            <a:cxnLst>
              <a:cxn ang="0">
                <a:pos x="T0" y="T1"/>
              </a:cxn>
              <a:cxn ang="0">
                <a:pos x="T2" y="T3"/>
              </a:cxn>
              <a:cxn ang="0">
                <a:pos x="T4" y="T5"/>
              </a:cxn>
              <a:cxn ang="0">
                <a:pos x="T6" y="T7"/>
              </a:cxn>
              <a:cxn ang="0">
                <a:pos x="T8" y="T9"/>
              </a:cxn>
            </a:cxnLst>
            <a:rect l="0" t="0" r="r" b="b"/>
            <a:pathLst>
              <a:path w="620" h="191">
                <a:moveTo>
                  <a:pt x="528" y="191"/>
                </a:moveTo>
                <a:lnTo>
                  <a:pt x="0" y="191"/>
                </a:lnTo>
                <a:lnTo>
                  <a:pt x="93" y="0"/>
                </a:lnTo>
                <a:lnTo>
                  <a:pt x="620" y="0"/>
                </a:lnTo>
                <a:lnTo>
                  <a:pt x="528" y="19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45" name="Freeform 12"/>
          <p:cNvSpPr/>
          <p:nvPr/>
        </p:nvSpPr>
        <p:spPr bwMode="auto">
          <a:xfrm>
            <a:off x="6757784" y="3263440"/>
            <a:ext cx="985838" cy="304800"/>
          </a:xfrm>
          <a:custGeom>
            <a:avLst/>
            <a:gdLst>
              <a:gd name="T0" fmla="*/ 528 w 621"/>
              <a:gd name="T1" fmla="*/ 192 h 192"/>
              <a:gd name="T2" fmla="*/ 0 w 621"/>
              <a:gd name="T3" fmla="*/ 192 h 192"/>
              <a:gd name="T4" fmla="*/ 93 w 621"/>
              <a:gd name="T5" fmla="*/ 0 h 192"/>
              <a:gd name="T6" fmla="*/ 621 w 621"/>
              <a:gd name="T7" fmla="*/ 0 h 192"/>
              <a:gd name="T8" fmla="*/ 528 w 621"/>
              <a:gd name="T9" fmla="*/ 192 h 192"/>
            </a:gdLst>
            <a:ahLst/>
            <a:cxnLst>
              <a:cxn ang="0">
                <a:pos x="T0" y="T1"/>
              </a:cxn>
              <a:cxn ang="0">
                <a:pos x="T2" y="T3"/>
              </a:cxn>
              <a:cxn ang="0">
                <a:pos x="T4" y="T5"/>
              </a:cxn>
              <a:cxn ang="0">
                <a:pos x="T6" y="T7"/>
              </a:cxn>
              <a:cxn ang="0">
                <a:pos x="T8" y="T9"/>
              </a:cxn>
            </a:cxnLst>
            <a:rect l="0" t="0" r="r" b="b"/>
            <a:pathLst>
              <a:path w="621" h="192">
                <a:moveTo>
                  <a:pt x="528" y="192"/>
                </a:moveTo>
                <a:lnTo>
                  <a:pt x="0" y="192"/>
                </a:lnTo>
                <a:lnTo>
                  <a:pt x="93" y="0"/>
                </a:lnTo>
                <a:lnTo>
                  <a:pt x="621" y="0"/>
                </a:lnTo>
                <a:lnTo>
                  <a:pt x="528" y="192"/>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46" name="Freeform 13"/>
          <p:cNvSpPr/>
          <p:nvPr/>
        </p:nvSpPr>
        <p:spPr bwMode="auto">
          <a:xfrm>
            <a:off x="6403771" y="4007977"/>
            <a:ext cx="985838" cy="303212"/>
          </a:xfrm>
          <a:custGeom>
            <a:avLst/>
            <a:gdLst>
              <a:gd name="T0" fmla="*/ 528 w 621"/>
              <a:gd name="T1" fmla="*/ 191 h 191"/>
              <a:gd name="T2" fmla="*/ 0 w 621"/>
              <a:gd name="T3" fmla="*/ 191 h 191"/>
              <a:gd name="T4" fmla="*/ 93 w 621"/>
              <a:gd name="T5" fmla="*/ 0 h 191"/>
              <a:gd name="T6" fmla="*/ 621 w 621"/>
              <a:gd name="T7" fmla="*/ 0 h 191"/>
              <a:gd name="T8" fmla="*/ 528 w 621"/>
              <a:gd name="T9" fmla="*/ 191 h 191"/>
            </a:gdLst>
            <a:ahLst/>
            <a:cxnLst>
              <a:cxn ang="0">
                <a:pos x="T0" y="T1"/>
              </a:cxn>
              <a:cxn ang="0">
                <a:pos x="T2" y="T3"/>
              </a:cxn>
              <a:cxn ang="0">
                <a:pos x="T4" y="T5"/>
              </a:cxn>
              <a:cxn ang="0">
                <a:pos x="T6" y="T7"/>
              </a:cxn>
              <a:cxn ang="0">
                <a:pos x="T8" y="T9"/>
              </a:cxn>
            </a:cxnLst>
            <a:rect l="0" t="0" r="r" b="b"/>
            <a:pathLst>
              <a:path w="621" h="191">
                <a:moveTo>
                  <a:pt x="528" y="191"/>
                </a:moveTo>
                <a:lnTo>
                  <a:pt x="0" y="191"/>
                </a:lnTo>
                <a:lnTo>
                  <a:pt x="93" y="0"/>
                </a:lnTo>
                <a:lnTo>
                  <a:pt x="621" y="0"/>
                </a:lnTo>
                <a:lnTo>
                  <a:pt x="528" y="19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47" name="Freeform 14"/>
          <p:cNvSpPr/>
          <p:nvPr/>
        </p:nvSpPr>
        <p:spPr bwMode="auto">
          <a:xfrm>
            <a:off x="5565571" y="5865352"/>
            <a:ext cx="985838" cy="304800"/>
          </a:xfrm>
          <a:custGeom>
            <a:avLst/>
            <a:gdLst>
              <a:gd name="T0" fmla="*/ 528 w 621"/>
              <a:gd name="T1" fmla="*/ 192 h 192"/>
              <a:gd name="T2" fmla="*/ 0 w 621"/>
              <a:gd name="T3" fmla="*/ 192 h 192"/>
              <a:gd name="T4" fmla="*/ 93 w 621"/>
              <a:gd name="T5" fmla="*/ 0 h 192"/>
              <a:gd name="T6" fmla="*/ 621 w 621"/>
              <a:gd name="T7" fmla="*/ 0 h 192"/>
              <a:gd name="T8" fmla="*/ 528 w 621"/>
              <a:gd name="T9" fmla="*/ 192 h 192"/>
            </a:gdLst>
            <a:ahLst/>
            <a:cxnLst>
              <a:cxn ang="0">
                <a:pos x="T0" y="T1"/>
              </a:cxn>
              <a:cxn ang="0">
                <a:pos x="T2" y="T3"/>
              </a:cxn>
              <a:cxn ang="0">
                <a:pos x="T4" y="T5"/>
              </a:cxn>
              <a:cxn ang="0">
                <a:pos x="T6" y="T7"/>
              </a:cxn>
              <a:cxn ang="0">
                <a:pos x="T8" y="T9"/>
              </a:cxn>
            </a:cxnLst>
            <a:rect l="0" t="0" r="r" b="b"/>
            <a:pathLst>
              <a:path w="621" h="192">
                <a:moveTo>
                  <a:pt x="528" y="192"/>
                </a:moveTo>
                <a:lnTo>
                  <a:pt x="0" y="192"/>
                </a:lnTo>
                <a:lnTo>
                  <a:pt x="93" y="0"/>
                </a:lnTo>
                <a:lnTo>
                  <a:pt x="621" y="0"/>
                </a:lnTo>
                <a:lnTo>
                  <a:pt x="528" y="192"/>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48" name="Freeform 15"/>
          <p:cNvSpPr/>
          <p:nvPr/>
        </p:nvSpPr>
        <p:spPr bwMode="auto">
          <a:xfrm>
            <a:off x="5932284" y="5122402"/>
            <a:ext cx="985838" cy="304800"/>
          </a:xfrm>
          <a:custGeom>
            <a:avLst/>
            <a:gdLst>
              <a:gd name="T0" fmla="*/ 528 w 621"/>
              <a:gd name="T1" fmla="*/ 192 h 192"/>
              <a:gd name="T2" fmla="*/ 0 w 621"/>
              <a:gd name="T3" fmla="*/ 192 h 192"/>
              <a:gd name="T4" fmla="*/ 93 w 621"/>
              <a:gd name="T5" fmla="*/ 0 h 192"/>
              <a:gd name="T6" fmla="*/ 621 w 621"/>
              <a:gd name="T7" fmla="*/ 0 h 192"/>
              <a:gd name="T8" fmla="*/ 528 w 621"/>
              <a:gd name="T9" fmla="*/ 192 h 192"/>
            </a:gdLst>
            <a:ahLst/>
            <a:cxnLst>
              <a:cxn ang="0">
                <a:pos x="T0" y="T1"/>
              </a:cxn>
              <a:cxn ang="0">
                <a:pos x="T2" y="T3"/>
              </a:cxn>
              <a:cxn ang="0">
                <a:pos x="T4" y="T5"/>
              </a:cxn>
              <a:cxn ang="0">
                <a:pos x="T6" y="T7"/>
              </a:cxn>
              <a:cxn ang="0">
                <a:pos x="T8" y="T9"/>
              </a:cxn>
            </a:cxnLst>
            <a:rect l="0" t="0" r="r" b="b"/>
            <a:pathLst>
              <a:path w="621" h="192">
                <a:moveTo>
                  <a:pt x="528" y="192"/>
                </a:moveTo>
                <a:lnTo>
                  <a:pt x="0" y="192"/>
                </a:lnTo>
                <a:lnTo>
                  <a:pt x="93" y="0"/>
                </a:lnTo>
                <a:lnTo>
                  <a:pt x="621" y="0"/>
                </a:lnTo>
                <a:lnTo>
                  <a:pt x="528" y="192"/>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52" name="Freeform 19"/>
          <p:cNvSpPr/>
          <p:nvPr/>
        </p:nvSpPr>
        <p:spPr bwMode="auto">
          <a:xfrm>
            <a:off x="8424659" y="2155365"/>
            <a:ext cx="2640013" cy="303212"/>
          </a:xfrm>
          <a:custGeom>
            <a:avLst/>
            <a:gdLst>
              <a:gd name="T0" fmla="*/ 1663 w 1663"/>
              <a:gd name="T1" fmla="*/ 0 h 191"/>
              <a:gd name="T2" fmla="*/ 1647 w 1663"/>
              <a:gd name="T3" fmla="*/ 0 h 191"/>
              <a:gd name="T4" fmla="*/ 1563 w 1663"/>
              <a:gd name="T5" fmla="*/ 176 h 191"/>
              <a:gd name="T6" fmla="*/ 8 w 1663"/>
              <a:gd name="T7" fmla="*/ 176 h 191"/>
              <a:gd name="T8" fmla="*/ 0 w 1663"/>
              <a:gd name="T9" fmla="*/ 191 h 191"/>
              <a:gd name="T10" fmla="*/ 1570 w 1663"/>
              <a:gd name="T11" fmla="*/ 191 h 191"/>
              <a:gd name="T12" fmla="*/ 1663 w 1663"/>
              <a:gd name="T13" fmla="*/ 0 h 191"/>
            </a:gdLst>
            <a:ahLst/>
            <a:cxnLst>
              <a:cxn ang="0">
                <a:pos x="T0" y="T1"/>
              </a:cxn>
              <a:cxn ang="0">
                <a:pos x="T2" y="T3"/>
              </a:cxn>
              <a:cxn ang="0">
                <a:pos x="T4" y="T5"/>
              </a:cxn>
              <a:cxn ang="0">
                <a:pos x="T6" y="T7"/>
              </a:cxn>
              <a:cxn ang="0">
                <a:pos x="T8" y="T9"/>
              </a:cxn>
              <a:cxn ang="0">
                <a:pos x="T10" y="T11"/>
              </a:cxn>
              <a:cxn ang="0">
                <a:pos x="T12" y="T13"/>
              </a:cxn>
            </a:cxnLst>
            <a:rect l="0" t="0" r="r" b="b"/>
            <a:pathLst>
              <a:path w="1663" h="191">
                <a:moveTo>
                  <a:pt x="1663" y="0"/>
                </a:moveTo>
                <a:lnTo>
                  <a:pt x="1647" y="0"/>
                </a:lnTo>
                <a:lnTo>
                  <a:pt x="1563" y="176"/>
                </a:lnTo>
                <a:lnTo>
                  <a:pt x="8" y="176"/>
                </a:lnTo>
                <a:lnTo>
                  <a:pt x="0" y="191"/>
                </a:lnTo>
                <a:lnTo>
                  <a:pt x="1570" y="191"/>
                </a:lnTo>
                <a:lnTo>
                  <a:pt x="16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7"/>
          <p:cNvSpPr/>
          <p:nvPr/>
        </p:nvSpPr>
        <p:spPr bwMode="auto">
          <a:xfrm>
            <a:off x="7737271" y="3644440"/>
            <a:ext cx="2640013" cy="303212"/>
          </a:xfrm>
          <a:custGeom>
            <a:avLst/>
            <a:gdLst>
              <a:gd name="T0" fmla="*/ 1663 w 1663"/>
              <a:gd name="T1" fmla="*/ 0 h 191"/>
              <a:gd name="T2" fmla="*/ 1648 w 1663"/>
              <a:gd name="T3" fmla="*/ 0 h 191"/>
              <a:gd name="T4" fmla="*/ 1563 w 1663"/>
              <a:gd name="T5" fmla="*/ 176 h 191"/>
              <a:gd name="T6" fmla="*/ 8 w 1663"/>
              <a:gd name="T7" fmla="*/ 176 h 191"/>
              <a:gd name="T8" fmla="*/ 0 w 1663"/>
              <a:gd name="T9" fmla="*/ 191 h 191"/>
              <a:gd name="T10" fmla="*/ 1571 w 1663"/>
              <a:gd name="T11" fmla="*/ 191 h 191"/>
              <a:gd name="T12" fmla="*/ 1663 w 1663"/>
              <a:gd name="T13" fmla="*/ 0 h 191"/>
            </a:gdLst>
            <a:ahLst/>
            <a:cxnLst>
              <a:cxn ang="0">
                <a:pos x="T0" y="T1"/>
              </a:cxn>
              <a:cxn ang="0">
                <a:pos x="T2" y="T3"/>
              </a:cxn>
              <a:cxn ang="0">
                <a:pos x="T4" y="T5"/>
              </a:cxn>
              <a:cxn ang="0">
                <a:pos x="T6" y="T7"/>
              </a:cxn>
              <a:cxn ang="0">
                <a:pos x="T8" y="T9"/>
              </a:cxn>
              <a:cxn ang="0">
                <a:pos x="T10" y="T11"/>
              </a:cxn>
              <a:cxn ang="0">
                <a:pos x="T12" y="T13"/>
              </a:cxn>
            </a:cxnLst>
            <a:rect l="0" t="0" r="r" b="b"/>
            <a:pathLst>
              <a:path w="1663" h="191">
                <a:moveTo>
                  <a:pt x="1663" y="0"/>
                </a:moveTo>
                <a:lnTo>
                  <a:pt x="1648" y="0"/>
                </a:lnTo>
                <a:lnTo>
                  <a:pt x="1563" y="176"/>
                </a:lnTo>
                <a:lnTo>
                  <a:pt x="8" y="176"/>
                </a:lnTo>
                <a:lnTo>
                  <a:pt x="0" y="191"/>
                </a:lnTo>
                <a:lnTo>
                  <a:pt x="1571" y="191"/>
                </a:lnTo>
                <a:lnTo>
                  <a:pt x="16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9"/>
          <p:cNvSpPr/>
          <p:nvPr/>
        </p:nvSpPr>
        <p:spPr bwMode="auto">
          <a:xfrm>
            <a:off x="7546771" y="4014327"/>
            <a:ext cx="2638425" cy="303212"/>
          </a:xfrm>
          <a:custGeom>
            <a:avLst/>
            <a:gdLst>
              <a:gd name="T0" fmla="*/ 1662 w 1662"/>
              <a:gd name="T1" fmla="*/ 0 h 191"/>
              <a:gd name="T2" fmla="*/ 1647 w 1662"/>
              <a:gd name="T3" fmla="*/ 0 h 191"/>
              <a:gd name="T4" fmla="*/ 1562 w 1662"/>
              <a:gd name="T5" fmla="*/ 176 h 191"/>
              <a:gd name="T6" fmla="*/ 7 w 1662"/>
              <a:gd name="T7" fmla="*/ 176 h 191"/>
              <a:gd name="T8" fmla="*/ 0 w 1662"/>
              <a:gd name="T9" fmla="*/ 191 h 191"/>
              <a:gd name="T10" fmla="*/ 1570 w 1662"/>
              <a:gd name="T11" fmla="*/ 191 h 191"/>
              <a:gd name="T12" fmla="*/ 1662 w 1662"/>
              <a:gd name="T13" fmla="*/ 0 h 191"/>
            </a:gdLst>
            <a:ahLst/>
            <a:cxnLst>
              <a:cxn ang="0">
                <a:pos x="T0" y="T1"/>
              </a:cxn>
              <a:cxn ang="0">
                <a:pos x="T2" y="T3"/>
              </a:cxn>
              <a:cxn ang="0">
                <a:pos x="T4" y="T5"/>
              </a:cxn>
              <a:cxn ang="0">
                <a:pos x="T6" y="T7"/>
              </a:cxn>
              <a:cxn ang="0">
                <a:pos x="T8" y="T9"/>
              </a:cxn>
              <a:cxn ang="0">
                <a:pos x="T10" y="T11"/>
              </a:cxn>
              <a:cxn ang="0">
                <a:pos x="T12" y="T13"/>
              </a:cxn>
            </a:cxnLst>
            <a:rect l="0" t="0" r="r" b="b"/>
            <a:pathLst>
              <a:path w="1662" h="191">
                <a:moveTo>
                  <a:pt x="1662" y="0"/>
                </a:moveTo>
                <a:lnTo>
                  <a:pt x="1647" y="0"/>
                </a:lnTo>
                <a:lnTo>
                  <a:pt x="1562" y="176"/>
                </a:lnTo>
                <a:lnTo>
                  <a:pt x="7" y="176"/>
                </a:lnTo>
                <a:lnTo>
                  <a:pt x="0" y="191"/>
                </a:lnTo>
                <a:lnTo>
                  <a:pt x="1570" y="191"/>
                </a:lnTo>
                <a:lnTo>
                  <a:pt x="16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35"/>
          <p:cNvSpPr/>
          <p:nvPr/>
        </p:nvSpPr>
        <p:spPr bwMode="auto">
          <a:xfrm>
            <a:off x="7018134" y="5128752"/>
            <a:ext cx="2640013" cy="304800"/>
          </a:xfrm>
          <a:custGeom>
            <a:avLst/>
            <a:gdLst>
              <a:gd name="T0" fmla="*/ 1663 w 1663"/>
              <a:gd name="T1" fmla="*/ 0 h 192"/>
              <a:gd name="T2" fmla="*/ 1648 w 1663"/>
              <a:gd name="T3" fmla="*/ 0 h 192"/>
              <a:gd name="T4" fmla="*/ 1562 w 1663"/>
              <a:gd name="T5" fmla="*/ 176 h 192"/>
              <a:gd name="T6" fmla="*/ 8 w 1663"/>
              <a:gd name="T7" fmla="*/ 176 h 192"/>
              <a:gd name="T8" fmla="*/ 0 w 1663"/>
              <a:gd name="T9" fmla="*/ 192 h 192"/>
              <a:gd name="T10" fmla="*/ 1570 w 1663"/>
              <a:gd name="T11" fmla="*/ 192 h 192"/>
              <a:gd name="T12" fmla="*/ 1663 w 1663"/>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1663" h="192">
                <a:moveTo>
                  <a:pt x="1663" y="0"/>
                </a:moveTo>
                <a:lnTo>
                  <a:pt x="1648" y="0"/>
                </a:lnTo>
                <a:lnTo>
                  <a:pt x="1562" y="176"/>
                </a:lnTo>
                <a:lnTo>
                  <a:pt x="8" y="176"/>
                </a:lnTo>
                <a:lnTo>
                  <a:pt x="0" y="192"/>
                </a:lnTo>
                <a:lnTo>
                  <a:pt x="1570" y="192"/>
                </a:lnTo>
                <a:lnTo>
                  <a:pt x="16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37"/>
          <p:cNvSpPr/>
          <p:nvPr/>
        </p:nvSpPr>
        <p:spPr bwMode="auto">
          <a:xfrm>
            <a:off x="6845096" y="5500227"/>
            <a:ext cx="2640013" cy="304800"/>
          </a:xfrm>
          <a:custGeom>
            <a:avLst/>
            <a:gdLst>
              <a:gd name="T0" fmla="*/ 1663 w 1663"/>
              <a:gd name="T1" fmla="*/ 0 h 192"/>
              <a:gd name="T2" fmla="*/ 1648 w 1663"/>
              <a:gd name="T3" fmla="*/ 0 h 192"/>
              <a:gd name="T4" fmla="*/ 1563 w 1663"/>
              <a:gd name="T5" fmla="*/ 176 h 192"/>
              <a:gd name="T6" fmla="*/ 8 w 1663"/>
              <a:gd name="T7" fmla="*/ 176 h 192"/>
              <a:gd name="T8" fmla="*/ 0 w 1663"/>
              <a:gd name="T9" fmla="*/ 192 h 192"/>
              <a:gd name="T10" fmla="*/ 1570 w 1663"/>
              <a:gd name="T11" fmla="*/ 192 h 192"/>
              <a:gd name="T12" fmla="*/ 1663 w 1663"/>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1663" h="192">
                <a:moveTo>
                  <a:pt x="1663" y="0"/>
                </a:moveTo>
                <a:lnTo>
                  <a:pt x="1648" y="0"/>
                </a:lnTo>
                <a:lnTo>
                  <a:pt x="1563" y="176"/>
                </a:lnTo>
                <a:lnTo>
                  <a:pt x="8" y="176"/>
                </a:lnTo>
                <a:lnTo>
                  <a:pt x="0" y="192"/>
                </a:lnTo>
                <a:lnTo>
                  <a:pt x="1570" y="192"/>
                </a:lnTo>
                <a:lnTo>
                  <a:pt x="16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39"/>
          <p:cNvSpPr/>
          <p:nvPr/>
        </p:nvSpPr>
        <p:spPr bwMode="auto">
          <a:xfrm>
            <a:off x="6681584" y="5871702"/>
            <a:ext cx="2641600" cy="304800"/>
          </a:xfrm>
          <a:custGeom>
            <a:avLst/>
            <a:gdLst>
              <a:gd name="T0" fmla="*/ 1664 w 1664"/>
              <a:gd name="T1" fmla="*/ 0 h 192"/>
              <a:gd name="T2" fmla="*/ 1648 w 1664"/>
              <a:gd name="T3" fmla="*/ 0 h 192"/>
              <a:gd name="T4" fmla="*/ 1563 w 1664"/>
              <a:gd name="T5" fmla="*/ 176 h 192"/>
              <a:gd name="T6" fmla="*/ 8 w 1664"/>
              <a:gd name="T7" fmla="*/ 176 h 192"/>
              <a:gd name="T8" fmla="*/ 0 w 1664"/>
              <a:gd name="T9" fmla="*/ 192 h 192"/>
              <a:gd name="T10" fmla="*/ 1571 w 1664"/>
              <a:gd name="T11" fmla="*/ 192 h 192"/>
              <a:gd name="T12" fmla="*/ 1664 w 1664"/>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1664" h="192">
                <a:moveTo>
                  <a:pt x="1664" y="0"/>
                </a:moveTo>
                <a:lnTo>
                  <a:pt x="1648" y="0"/>
                </a:lnTo>
                <a:lnTo>
                  <a:pt x="1563" y="176"/>
                </a:lnTo>
                <a:lnTo>
                  <a:pt x="8" y="176"/>
                </a:lnTo>
                <a:lnTo>
                  <a:pt x="0" y="192"/>
                </a:lnTo>
                <a:lnTo>
                  <a:pt x="1571" y="192"/>
                </a:lnTo>
                <a:lnTo>
                  <a:pt x="16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40"/>
          <p:cNvSpPr/>
          <p:nvPr/>
        </p:nvSpPr>
        <p:spPr bwMode="auto">
          <a:xfrm>
            <a:off x="3454196" y="3458702"/>
            <a:ext cx="1374775" cy="450850"/>
          </a:xfrm>
          <a:custGeom>
            <a:avLst/>
            <a:gdLst>
              <a:gd name="T0" fmla="*/ 729 w 866"/>
              <a:gd name="T1" fmla="*/ 284 h 284"/>
              <a:gd name="T2" fmla="*/ 0 w 866"/>
              <a:gd name="T3" fmla="*/ 284 h 284"/>
              <a:gd name="T4" fmla="*/ 137 w 866"/>
              <a:gd name="T5" fmla="*/ 0 h 284"/>
              <a:gd name="T6" fmla="*/ 866 w 866"/>
              <a:gd name="T7" fmla="*/ 0 h 284"/>
              <a:gd name="T8" fmla="*/ 729 w 866"/>
              <a:gd name="T9" fmla="*/ 284 h 284"/>
            </a:gdLst>
            <a:ahLst/>
            <a:cxnLst>
              <a:cxn ang="0">
                <a:pos x="T0" y="T1"/>
              </a:cxn>
              <a:cxn ang="0">
                <a:pos x="T2" y="T3"/>
              </a:cxn>
              <a:cxn ang="0">
                <a:pos x="T4" y="T5"/>
              </a:cxn>
              <a:cxn ang="0">
                <a:pos x="T6" y="T7"/>
              </a:cxn>
              <a:cxn ang="0">
                <a:pos x="T8" y="T9"/>
              </a:cxn>
            </a:cxnLst>
            <a:rect l="0" t="0" r="r" b="b"/>
            <a:pathLst>
              <a:path w="866" h="284">
                <a:moveTo>
                  <a:pt x="729" y="284"/>
                </a:moveTo>
                <a:lnTo>
                  <a:pt x="0" y="284"/>
                </a:lnTo>
                <a:lnTo>
                  <a:pt x="137" y="0"/>
                </a:lnTo>
                <a:lnTo>
                  <a:pt x="866" y="0"/>
                </a:lnTo>
                <a:lnTo>
                  <a:pt x="729" y="284"/>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74" name="Freeform 41"/>
          <p:cNvSpPr/>
          <p:nvPr/>
        </p:nvSpPr>
        <p:spPr bwMode="auto">
          <a:xfrm>
            <a:off x="5043284" y="3323765"/>
            <a:ext cx="1460500" cy="450850"/>
          </a:xfrm>
          <a:custGeom>
            <a:avLst/>
            <a:gdLst>
              <a:gd name="T0" fmla="*/ 782 w 920"/>
              <a:gd name="T1" fmla="*/ 284 h 284"/>
              <a:gd name="T2" fmla="*/ 0 w 920"/>
              <a:gd name="T3" fmla="*/ 284 h 284"/>
              <a:gd name="T4" fmla="*/ 138 w 920"/>
              <a:gd name="T5" fmla="*/ 0 h 284"/>
              <a:gd name="T6" fmla="*/ 920 w 920"/>
              <a:gd name="T7" fmla="*/ 0 h 284"/>
              <a:gd name="T8" fmla="*/ 782 w 920"/>
              <a:gd name="T9" fmla="*/ 284 h 284"/>
            </a:gdLst>
            <a:ahLst/>
            <a:cxnLst>
              <a:cxn ang="0">
                <a:pos x="T0" y="T1"/>
              </a:cxn>
              <a:cxn ang="0">
                <a:pos x="T2" y="T3"/>
              </a:cxn>
              <a:cxn ang="0">
                <a:pos x="T4" y="T5"/>
              </a:cxn>
              <a:cxn ang="0">
                <a:pos x="T6" y="T7"/>
              </a:cxn>
              <a:cxn ang="0">
                <a:pos x="T8" y="T9"/>
              </a:cxn>
            </a:cxnLst>
            <a:rect l="0" t="0" r="r" b="b"/>
            <a:pathLst>
              <a:path w="920" h="284">
                <a:moveTo>
                  <a:pt x="782" y="284"/>
                </a:moveTo>
                <a:lnTo>
                  <a:pt x="0" y="284"/>
                </a:lnTo>
                <a:lnTo>
                  <a:pt x="138" y="0"/>
                </a:lnTo>
                <a:lnTo>
                  <a:pt x="920" y="0"/>
                </a:lnTo>
                <a:lnTo>
                  <a:pt x="782" y="284"/>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87" name="Freeform 54"/>
          <p:cNvSpPr/>
          <p:nvPr/>
        </p:nvSpPr>
        <p:spPr bwMode="auto">
          <a:xfrm>
            <a:off x="4367009" y="4811252"/>
            <a:ext cx="1460500" cy="450850"/>
          </a:xfrm>
          <a:custGeom>
            <a:avLst/>
            <a:gdLst>
              <a:gd name="T0" fmla="*/ 782 w 920"/>
              <a:gd name="T1" fmla="*/ 284 h 284"/>
              <a:gd name="T2" fmla="*/ 0 w 920"/>
              <a:gd name="T3" fmla="*/ 284 h 284"/>
              <a:gd name="T4" fmla="*/ 138 w 920"/>
              <a:gd name="T5" fmla="*/ 0 h 284"/>
              <a:gd name="T6" fmla="*/ 920 w 920"/>
              <a:gd name="T7" fmla="*/ 0 h 284"/>
              <a:gd name="T8" fmla="*/ 782 w 920"/>
              <a:gd name="T9" fmla="*/ 284 h 284"/>
            </a:gdLst>
            <a:ahLst/>
            <a:cxnLst>
              <a:cxn ang="0">
                <a:pos x="T0" y="T1"/>
              </a:cxn>
              <a:cxn ang="0">
                <a:pos x="T2" y="T3"/>
              </a:cxn>
              <a:cxn ang="0">
                <a:pos x="T4" y="T5"/>
              </a:cxn>
              <a:cxn ang="0">
                <a:pos x="T6" y="T7"/>
              </a:cxn>
              <a:cxn ang="0">
                <a:pos x="T8" y="T9"/>
              </a:cxn>
            </a:cxnLst>
            <a:rect l="0" t="0" r="r" b="b"/>
            <a:pathLst>
              <a:path w="920" h="284">
                <a:moveTo>
                  <a:pt x="782" y="284"/>
                </a:moveTo>
                <a:lnTo>
                  <a:pt x="0" y="284"/>
                </a:lnTo>
                <a:lnTo>
                  <a:pt x="138" y="0"/>
                </a:lnTo>
                <a:lnTo>
                  <a:pt x="920" y="0"/>
                </a:lnTo>
                <a:lnTo>
                  <a:pt x="782" y="284"/>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105" name="Freeform 72"/>
          <p:cNvSpPr/>
          <p:nvPr/>
        </p:nvSpPr>
        <p:spPr bwMode="auto">
          <a:xfrm>
            <a:off x="5560809" y="2147427"/>
            <a:ext cx="1460500" cy="450850"/>
          </a:xfrm>
          <a:custGeom>
            <a:avLst/>
            <a:gdLst>
              <a:gd name="T0" fmla="*/ 782 w 920"/>
              <a:gd name="T1" fmla="*/ 284 h 284"/>
              <a:gd name="T2" fmla="*/ 0 w 920"/>
              <a:gd name="T3" fmla="*/ 284 h 284"/>
              <a:gd name="T4" fmla="*/ 138 w 920"/>
              <a:gd name="T5" fmla="*/ 0 h 284"/>
              <a:gd name="T6" fmla="*/ 920 w 920"/>
              <a:gd name="T7" fmla="*/ 0 h 284"/>
              <a:gd name="T8" fmla="*/ 782 w 920"/>
              <a:gd name="T9" fmla="*/ 284 h 284"/>
            </a:gdLst>
            <a:ahLst/>
            <a:cxnLst>
              <a:cxn ang="0">
                <a:pos x="T0" y="T1"/>
              </a:cxn>
              <a:cxn ang="0">
                <a:pos x="T2" y="T3"/>
              </a:cxn>
              <a:cxn ang="0">
                <a:pos x="T4" y="T5"/>
              </a:cxn>
              <a:cxn ang="0">
                <a:pos x="T6" y="T7"/>
              </a:cxn>
              <a:cxn ang="0">
                <a:pos x="T8" y="T9"/>
              </a:cxn>
            </a:cxnLst>
            <a:rect l="0" t="0" r="r" b="b"/>
            <a:pathLst>
              <a:path w="920" h="284">
                <a:moveTo>
                  <a:pt x="782" y="284"/>
                </a:moveTo>
                <a:lnTo>
                  <a:pt x="0" y="284"/>
                </a:lnTo>
                <a:lnTo>
                  <a:pt x="138" y="0"/>
                </a:lnTo>
                <a:lnTo>
                  <a:pt x="920" y="0"/>
                </a:lnTo>
                <a:lnTo>
                  <a:pt x="782" y="284"/>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110" name="Freeform 77"/>
          <p:cNvSpPr/>
          <p:nvPr/>
        </p:nvSpPr>
        <p:spPr bwMode="auto">
          <a:xfrm>
            <a:off x="7453109" y="1758490"/>
            <a:ext cx="985838" cy="303212"/>
          </a:xfrm>
          <a:custGeom>
            <a:avLst/>
            <a:gdLst>
              <a:gd name="T0" fmla="*/ 528 w 621"/>
              <a:gd name="T1" fmla="*/ 191 h 191"/>
              <a:gd name="T2" fmla="*/ 0 w 621"/>
              <a:gd name="T3" fmla="*/ 191 h 191"/>
              <a:gd name="T4" fmla="*/ 93 w 621"/>
              <a:gd name="T5" fmla="*/ 0 h 191"/>
              <a:gd name="T6" fmla="*/ 621 w 621"/>
              <a:gd name="T7" fmla="*/ 0 h 191"/>
              <a:gd name="T8" fmla="*/ 528 w 621"/>
              <a:gd name="T9" fmla="*/ 191 h 191"/>
            </a:gdLst>
            <a:ahLst/>
            <a:cxnLst>
              <a:cxn ang="0">
                <a:pos x="T0" y="T1"/>
              </a:cxn>
              <a:cxn ang="0">
                <a:pos x="T2" y="T3"/>
              </a:cxn>
              <a:cxn ang="0">
                <a:pos x="T4" y="T5"/>
              </a:cxn>
              <a:cxn ang="0">
                <a:pos x="T6" y="T7"/>
              </a:cxn>
              <a:cxn ang="0">
                <a:pos x="T8" y="T9"/>
              </a:cxn>
            </a:cxnLst>
            <a:rect l="0" t="0" r="r" b="b"/>
            <a:pathLst>
              <a:path w="621" h="191">
                <a:moveTo>
                  <a:pt x="528" y="191"/>
                </a:moveTo>
                <a:lnTo>
                  <a:pt x="0" y="191"/>
                </a:lnTo>
                <a:lnTo>
                  <a:pt x="93" y="0"/>
                </a:lnTo>
                <a:lnTo>
                  <a:pt x="621" y="0"/>
                </a:lnTo>
                <a:lnTo>
                  <a:pt x="528" y="191"/>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116" name="Freeform 83"/>
          <p:cNvSpPr/>
          <p:nvPr/>
        </p:nvSpPr>
        <p:spPr bwMode="auto">
          <a:xfrm>
            <a:off x="8411959" y="2129965"/>
            <a:ext cx="2640013" cy="304800"/>
          </a:xfrm>
          <a:custGeom>
            <a:avLst/>
            <a:gdLst>
              <a:gd name="T0" fmla="*/ 1663 w 1663"/>
              <a:gd name="T1" fmla="*/ 0 h 192"/>
              <a:gd name="T2" fmla="*/ 93 w 1663"/>
              <a:gd name="T3" fmla="*/ 0 h 192"/>
              <a:gd name="T4" fmla="*/ 0 w 1663"/>
              <a:gd name="T5" fmla="*/ 192 h 192"/>
              <a:gd name="T6" fmla="*/ 16 w 1663"/>
              <a:gd name="T7" fmla="*/ 192 h 192"/>
              <a:gd name="T8" fmla="*/ 101 w 1663"/>
              <a:gd name="T9" fmla="*/ 16 h 192"/>
              <a:gd name="T10" fmla="*/ 1655 w 1663"/>
              <a:gd name="T11" fmla="*/ 16 h 192"/>
              <a:gd name="T12" fmla="*/ 1663 w 1663"/>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1663" h="192">
                <a:moveTo>
                  <a:pt x="1663" y="0"/>
                </a:moveTo>
                <a:lnTo>
                  <a:pt x="93" y="0"/>
                </a:lnTo>
                <a:lnTo>
                  <a:pt x="0" y="192"/>
                </a:lnTo>
                <a:lnTo>
                  <a:pt x="16" y="192"/>
                </a:lnTo>
                <a:lnTo>
                  <a:pt x="101" y="16"/>
                </a:lnTo>
                <a:lnTo>
                  <a:pt x="1655" y="16"/>
                </a:lnTo>
                <a:lnTo>
                  <a:pt x="16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95"/>
          <p:cNvSpPr/>
          <p:nvPr/>
        </p:nvSpPr>
        <p:spPr bwMode="auto">
          <a:xfrm>
            <a:off x="7888084" y="3247565"/>
            <a:ext cx="2640013" cy="304800"/>
          </a:xfrm>
          <a:custGeom>
            <a:avLst/>
            <a:gdLst>
              <a:gd name="T0" fmla="*/ 1663 w 1663"/>
              <a:gd name="T1" fmla="*/ 0 h 192"/>
              <a:gd name="T2" fmla="*/ 93 w 1663"/>
              <a:gd name="T3" fmla="*/ 0 h 192"/>
              <a:gd name="T4" fmla="*/ 0 w 1663"/>
              <a:gd name="T5" fmla="*/ 192 h 192"/>
              <a:gd name="T6" fmla="*/ 16 w 1663"/>
              <a:gd name="T7" fmla="*/ 192 h 192"/>
              <a:gd name="T8" fmla="*/ 101 w 1663"/>
              <a:gd name="T9" fmla="*/ 16 h 192"/>
              <a:gd name="T10" fmla="*/ 1655 w 1663"/>
              <a:gd name="T11" fmla="*/ 16 h 192"/>
              <a:gd name="T12" fmla="*/ 1663 w 1663"/>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1663" h="192">
                <a:moveTo>
                  <a:pt x="1663" y="0"/>
                </a:moveTo>
                <a:lnTo>
                  <a:pt x="93" y="0"/>
                </a:lnTo>
                <a:lnTo>
                  <a:pt x="0" y="192"/>
                </a:lnTo>
                <a:lnTo>
                  <a:pt x="16" y="192"/>
                </a:lnTo>
                <a:lnTo>
                  <a:pt x="101" y="16"/>
                </a:lnTo>
                <a:lnTo>
                  <a:pt x="1655" y="16"/>
                </a:lnTo>
                <a:lnTo>
                  <a:pt x="16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15"/>
          <p:cNvSpPr/>
          <p:nvPr/>
        </p:nvSpPr>
        <p:spPr bwMode="auto">
          <a:xfrm>
            <a:off x="7005434" y="5103352"/>
            <a:ext cx="2640013" cy="304800"/>
          </a:xfrm>
          <a:custGeom>
            <a:avLst/>
            <a:gdLst>
              <a:gd name="T0" fmla="*/ 1663 w 1663"/>
              <a:gd name="T1" fmla="*/ 0 h 192"/>
              <a:gd name="T2" fmla="*/ 93 w 1663"/>
              <a:gd name="T3" fmla="*/ 0 h 192"/>
              <a:gd name="T4" fmla="*/ 0 w 1663"/>
              <a:gd name="T5" fmla="*/ 192 h 192"/>
              <a:gd name="T6" fmla="*/ 16 w 1663"/>
              <a:gd name="T7" fmla="*/ 192 h 192"/>
              <a:gd name="T8" fmla="*/ 101 w 1663"/>
              <a:gd name="T9" fmla="*/ 16 h 192"/>
              <a:gd name="T10" fmla="*/ 1656 w 1663"/>
              <a:gd name="T11" fmla="*/ 16 h 192"/>
              <a:gd name="T12" fmla="*/ 1663 w 1663"/>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1663" h="192">
                <a:moveTo>
                  <a:pt x="1663" y="0"/>
                </a:moveTo>
                <a:lnTo>
                  <a:pt x="93" y="0"/>
                </a:lnTo>
                <a:lnTo>
                  <a:pt x="0" y="192"/>
                </a:lnTo>
                <a:lnTo>
                  <a:pt x="16" y="192"/>
                </a:lnTo>
                <a:lnTo>
                  <a:pt x="101" y="16"/>
                </a:lnTo>
                <a:lnTo>
                  <a:pt x="1656" y="16"/>
                </a:lnTo>
                <a:lnTo>
                  <a:pt x="16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19"/>
          <p:cNvSpPr/>
          <p:nvPr/>
        </p:nvSpPr>
        <p:spPr bwMode="auto">
          <a:xfrm>
            <a:off x="6832396" y="5476415"/>
            <a:ext cx="2640013" cy="303212"/>
          </a:xfrm>
          <a:custGeom>
            <a:avLst/>
            <a:gdLst>
              <a:gd name="T0" fmla="*/ 1663 w 1663"/>
              <a:gd name="T1" fmla="*/ 0 h 191"/>
              <a:gd name="T2" fmla="*/ 93 w 1663"/>
              <a:gd name="T3" fmla="*/ 0 h 191"/>
              <a:gd name="T4" fmla="*/ 0 w 1663"/>
              <a:gd name="T5" fmla="*/ 191 h 191"/>
              <a:gd name="T6" fmla="*/ 16 w 1663"/>
              <a:gd name="T7" fmla="*/ 191 h 191"/>
              <a:gd name="T8" fmla="*/ 101 w 1663"/>
              <a:gd name="T9" fmla="*/ 15 h 191"/>
              <a:gd name="T10" fmla="*/ 1656 w 1663"/>
              <a:gd name="T11" fmla="*/ 15 h 191"/>
              <a:gd name="T12" fmla="*/ 1663 w 1663"/>
              <a:gd name="T13" fmla="*/ 0 h 191"/>
            </a:gdLst>
            <a:ahLst/>
            <a:cxnLst>
              <a:cxn ang="0">
                <a:pos x="T0" y="T1"/>
              </a:cxn>
              <a:cxn ang="0">
                <a:pos x="T2" y="T3"/>
              </a:cxn>
              <a:cxn ang="0">
                <a:pos x="T4" y="T5"/>
              </a:cxn>
              <a:cxn ang="0">
                <a:pos x="T6" y="T7"/>
              </a:cxn>
              <a:cxn ang="0">
                <a:pos x="T8" y="T9"/>
              </a:cxn>
              <a:cxn ang="0">
                <a:pos x="T10" y="T11"/>
              </a:cxn>
              <a:cxn ang="0">
                <a:pos x="T12" y="T13"/>
              </a:cxn>
            </a:cxnLst>
            <a:rect l="0" t="0" r="r" b="b"/>
            <a:pathLst>
              <a:path w="1663" h="191">
                <a:moveTo>
                  <a:pt x="1663" y="0"/>
                </a:moveTo>
                <a:lnTo>
                  <a:pt x="93" y="0"/>
                </a:lnTo>
                <a:lnTo>
                  <a:pt x="0" y="191"/>
                </a:lnTo>
                <a:lnTo>
                  <a:pt x="16" y="191"/>
                </a:lnTo>
                <a:lnTo>
                  <a:pt x="101" y="15"/>
                </a:lnTo>
                <a:lnTo>
                  <a:pt x="1656" y="15"/>
                </a:lnTo>
                <a:lnTo>
                  <a:pt x="16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26"/>
          <p:cNvSpPr/>
          <p:nvPr/>
        </p:nvSpPr>
        <p:spPr bwMode="auto">
          <a:xfrm>
            <a:off x="7099096" y="2501440"/>
            <a:ext cx="985838" cy="304800"/>
          </a:xfrm>
          <a:custGeom>
            <a:avLst/>
            <a:gdLst>
              <a:gd name="T0" fmla="*/ 528 w 621"/>
              <a:gd name="T1" fmla="*/ 192 h 192"/>
              <a:gd name="T2" fmla="*/ 0 w 621"/>
              <a:gd name="T3" fmla="*/ 192 h 192"/>
              <a:gd name="T4" fmla="*/ 93 w 621"/>
              <a:gd name="T5" fmla="*/ 0 h 192"/>
              <a:gd name="T6" fmla="*/ 621 w 621"/>
              <a:gd name="T7" fmla="*/ 0 h 192"/>
              <a:gd name="T8" fmla="*/ 528 w 621"/>
              <a:gd name="T9" fmla="*/ 192 h 192"/>
            </a:gdLst>
            <a:ahLst/>
            <a:cxnLst>
              <a:cxn ang="0">
                <a:pos x="T0" y="T1"/>
              </a:cxn>
              <a:cxn ang="0">
                <a:pos x="T2" y="T3"/>
              </a:cxn>
              <a:cxn ang="0">
                <a:pos x="T4" y="T5"/>
              </a:cxn>
              <a:cxn ang="0">
                <a:pos x="T6" y="T7"/>
              </a:cxn>
              <a:cxn ang="0">
                <a:pos x="T8" y="T9"/>
              </a:cxn>
            </a:cxnLst>
            <a:rect l="0" t="0" r="r" b="b"/>
            <a:pathLst>
              <a:path w="621" h="192">
                <a:moveTo>
                  <a:pt x="528" y="192"/>
                </a:moveTo>
                <a:lnTo>
                  <a:pt x="0" y="192"/>
                </a:lnTo>
                <a:lnTo>
                  <a:pt x="93" y="0"/>
                </a:lnTo>
                <a:lnTo>
                  <a:pt x="621" y="0"/>
                </a:lnTo>
                <a:lnTo>
                  <a:pt x="528" y="192"/>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164" name="Rectangle 131"/>
          <p:cNvSpPr>
            <a:spLocks noChangeArrowheads="1"/>
          </p:cNvSpPr>
          <p:nvPr/>
        </p:nvSpPr>
        <p:spPr bwMode="auto">
          <a:xfrm>
            <a:off x="5470321" y="2799890"/>
            <a:ext cx="5272088" cy="11112"/>
          </a:xfrm>
          <a:prstGeom prst="rect">
            <a:avLst/>
          </a:prstGeom>
          <a:solidFill>
            <a:srgbClr val="D76739"/>
          </a:solidFill>
          <a:ln>
            <a:solidFill>
              <a:schemeClr val="dk2">
                <a:lumMod val="100000"/>
              </a:schemeClr>
            </a:solidFill>
          </a:ln>
        </p:spPr>
        <p:txBody>
          <a:bodyPr vert="horz" wrap="square" lIns="91440" tIns="45720" rIns="91440" bIns="45720" numCol="1" anchor="t" anchorCtr="0" compatLnSpc="1"/>
          <a:lstStyle/>
          <a:p>
            <a:endParaRPr lang="zh-CN" altLang="en-US"/>
          </a:p>
        </p:txBody>
      </p:sp>
      <p:sp>
        <p:nvSpPr>
          <p:cNvPr id="165" name="Rectangle 132"/>
          <p:cNvSpPr>
            <a:spLocks noChangeArrowheads="1"/>
          </p:cNvSpPr>
          <p:nvPr/>
        </p:nvSpPr>
        <p:spPr bwMode="auto">
          <a:xfrm>
            <a:off x="4800396" y="4287377"/>
            <a:ext cx="5216525" cy="11112"/>
          </a:xfrm>
          <a:prstGeom prst="rect">
            <a:avLst/>
          </a:prstGeom>
          <a:solidFill>
            <a:srgbClr val="D76739"/>
          </a:solidFill>
          <a:ln>
            <a:solidFill>
              <a:schemeClr val="dk2">
                <a:lumMod val="100000"/>
              </a:schemeClr>
            </a:solidFill>
          </a:ln>
        </p:spPr>
        <p:txBody>
          <a:bodyPr vert="horz" wrap="square" lIns="91440" tIns="45720" rIns="91440" bIns="45720" numCol="1" anchor="t" anchorCtr="0" compatLnSpc="1"/>
          <a:lstStyle/>
          <a:p>
            <a:endParaRPr lang="zh-CN" altLang="en-US"/>
          </a:p>
        </p:txBody>
      </p:sp>
      <p:sp>
        <p:nvSpPr>
          <p:cNvPr id="166" name="Rectangle 133"/>
          <p:cNvSpPr>
            <a:spLocks noChangeArrowheads="1"/>
          </p:cNvSpPr>
          <p:nvPr/>
        </p:nvSpPr>
        <p:spPr bwMode="auto">
          <a:xfrm>
            <a:off x="4625771" y="4660440"/>
            <a:ext cx="5224463" cy="9525"/>
          </a:xfrm>
          <a:prstGeom prst="rect">
            <a:avLst/>
          </a:prstGeom>
          <a:solidFill>
            <a:srgbClr val="D76739"/>
          </a:solidFill>
          <a:ln>
            <a:solidFill>
              <a:schemeClr val="dk2">
                <a:lumMod val="100000"/>
              </a:schemeClr>
            </a:solidFill>
          </a:ln>
        </p:spPr>
        <p:txBody>
          <a:bodyPr vert="horz" wrap="square" lIns="91440" tIns="45720" rIns="91440" bIns="45720" numCol="1" anchor="t" anchorCtr="0" compatLnSpc="1"/>
          <a:lstStyle/>
          <a:p>
            <a:endParaRPr lang="zh-CN" altLang="en-US"/>
          </a:p>
        </p:txBody>
      </p:sp>
      <p:sp>
        <p:nvSpPr>
          <p:cNvPr id="168" name="Freeform 135"/>
          <p:cNvSpPr/>
          <p:nvPr/>
        </p:nvSpPr>
        <p:spPr bwMode="auto">
          <a:xfrm>
            <a:off x="6746671" y="3245977"/>
            <a:ext cx="985838" cy="303212"/>
          </a:xfrm>
          <a:custGeom>
            <a:avLst/>
            <a:gdLst>
              <a:gd name="T0" fmla="*/ 528 w 621"/>
              <a:gd name="T1" fmla="*/ 191 h 191"/>
              <a:gd name="T2" fmla="*/ 0 w 621"/>
              <a:gd name="T3" fmla="*/ 191 h 191"/>
              <a:gd name="T4" fmla="*/ 93 w 621"/>
              <a:gd name="T5" fmla="*/ 0 h 191"/>
              <a:gd name="T6" fmla="*/ 621 w 621"/>
              <a:gd name="T7" fmla="*/ 0 h 191"/>
              <a:gd name="T8" fmla="*/ 528 w 621"/>
              <a:gd name="T9" fmla="*/ 191 h 191"/>
            </a:gdLst>
            <a:ahLst/>
            <a:cxnLst>
              <a:cxn ang="0">
                <a:pos x="T0" y="T1"/>
              </a:cxn>
              <a:cxn ang="0">
                <a:pos x="T2" y="T3"/>
              </a:cxn>
              <a:cxn ang="0">
                <a:pos x="T4" y="T5"/>
              </a:cxn>
              <a:cxn ang="0">
                <a:pos x="T6" y="T7"/>
              </a:cxn>
              <a:cxn ang="0">
                <a:pos x="T8" y="T9"/>
              </a:cxn>
            </a:cxnLst>
            <a:rect l="0" t="0" r="r" b="b"/>
            <a:pathLst>
              <a:path w="621" h="191">
                <a:moveTo>
                  <a:pt x="528" y="191"/>
                </a:moveTo>
                <a:lnTo>
                  <a:pt x="0" y="191"/>
                </a:lnTo>
                <a:lnTo>
                  <a:pt x="93" y="0"/>
                </a:lnTo>
                <a:lnTo>
                  <a:pt x="621" y="0"/>
                </a:lnTo>
                <a:lnTo>
                  <a:pt x="528" y="191"/>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177" name="Freeform 144"/>
          <p:cNvSpPr/>
          <p:nvPr/>
        </p:nvSpPr>
        <p:spPr bwMode="auto">
          <a:xfrm>
            <a:off x="6394246" y="3988927"/>
            <a:ext cx="984250" cy="304800"/>
          </a:xfrm>
          <a:custGeom>
            <a:avLst/>
            <a:gdLst>
              <a:gd name="T0" fmla="*/ 528 w 620"/>
              <a:gd name="T1" fmla="*/ 192 h 192"/>
              <a:gd name="T2" fmla="*/ 0 w 620"/>
              <a:gd name="T3" fmla="*/ 192 h 192"/>
              <a:gd name="T4" fmla="*/ 93 w 620"/>
              <a:gd name="T5" fmla="*/ 0 h 192"/>
              <a:gd name="T6" fmla="*/ 620 w 620"/>
              <a:gd name="T7" fmla="*/ 0 h 192"/>
              <a:gd name="T8" fmla="*/ 528 w 620"/>
              <a:gd name="T9" fmla="*/ 192 h 192"/>
            </a:gdLst>
            <a:ahLst/>
            <a:cxnLst>
              <a:cxn ang="0">
                <a:pos x="T0" y="T1"/>
              </a:cxn>
              <a:cxn ang="0">
                <a:pos x="T2" y="T3"/>
              </a:cxn>
              <a:cxn ang="0">
                <a:pos x="T4" y="T5"/>
              </a:cxn>
              <a:cxn ang="0">
                <a:pos x="T6" y="T7"/>
              </a:cxn>
              <a:cxn ang="0">
                <a:pos x="T8" y="T9"/>
              </a:cxn>
            </a:cxnLst>
            <a:rect l="0" t="0" r="r" b="b"/>
            <a:pathLst>
              <a:path w="620" h="192">
                <a:moveTo>
                  <a:pt x="528" y="192"/>
                </a:moveTo>
                <a:lnTo>
                  <a:pt x="0" y="192"/>
                </a:lnTo>
                <a:lnTo>
                  <a:pt x="93" y="0"/>
                </a:lnTo>
                <a:lnTo>
                  <a:pt x="620" y="0"/>
                </a:lnTo>
                <a:lnTo>
                  <a:pt x="528" y="192"/>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182" name="Freeform 149"/>
          <p:cNvSpPr/>
          <p:nvPr/>
        </p:nvSpPr>
        <p:spPr bwMode="auto">
          <a:xfrm>
            <a:off x="5556046" y="5847890"/>
            <a:ext cx="984250" cy="303212"/>
          </a:xfrm>
          <a:custGeom>
            <a:avLst/>
            <a:gdLst>
              <a:gd name="T0" fmla="*/ 528 w 620"/>
              <a:gd name="T1" fmla="*/ 191 h 191"/>
              <a:gd name="T2" fmla="*/ 0 w 620"/>
              <a:gd name="T3" fmla="*/ 191 h 191"/>
              <a:gd name="T4" fmla="*/ 92 w 620"/>
              <a:gd name="T5" fmla="*/ 0 h 191"/>
              <a:gd name="T6" fmla="*/ 620 w 620"/>
              <a:gd name="T7" fmla="*/ 0 h 191"/>
              <a:gd name="T8" fmla="*/ 528 w 620"/>
              <a:gd name="T9" fmla="*/ 191 h 191"/>
            </a:gdLst>
            <a:ahLst/>
            <a:cxnLst>
              <a:cxn ang="0">
                <a:pos x="T0" y="T1"/>
              </a:cxn>
              <a:cxn ang="0">
                <a:pos x="T2" y="T3"/>
              </a:cxn>
              <a:cxn ang="0">
                <a:pos x="T4" y="T5"/>
              </a:cxn>
              <a:cxn ang="0">
                <a:pos x="T6" y="T7"/>
              </a:cxn>
              <a:cxn ang="0">
                <a:pos x="T8" y="T9"/>
              </a:cxn>
            </a:cxnLst>
            <a:rect l="0" t="0" r="r" b="b"/>
            <a:pathLst>
              <a:path w="620" h="191">
                <a:moveTo>
                  <a:pt x="528" y="191"/>
                </a:moveTo>
                <a:lnTo>
                  <a:pt x="0" y="191"/>
                </a:lnTo>
                <a:lnTo>
                  <a:pt x="92" y="0"/>
                </a:lnTo>
                <a:lnTo>
                  <a:pt x="620" y="0"/>
                </a:lnTo>
                <a:lnTo>
                  <a:pt x="528" y="191"/>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185" name="Freeform 152"/>
          <p:cNvSpPr/>
          <p:nvPr/>
        </p:nvSpPr>
        <p:spPr bwMode="auto">
          <a:xfrm>
            <a:off x="5922759" y="5103352"/>
            <a:ext cx="984250" cy="304800"/>
          </a:xfrm>
          <a:custGeom>
            <a:avLst/>
            <a:gdLst>
              <a:gd name="T0" fmla="*/ 528 w 620"/>
              <a:gd name="T1" fmla="*/ 192 h 192"/>
              <a:gd name="T2" fmla="*/ 0 w 620"/>
              <a:gd name="T3" fmla="*/ 192 h 192"/>
              <a:gd name="T4" fmla="*/ 92 w 620"/>
              <a:gd name="T5" fmla="*/ 0 h 192"/>
              <a:gd name="T6" fmla="*/ 620 w 620"/>
              <a:gd name="T7" fmla="*/ 0 h 192"/>
              <a:gd name="T8" fmla="*/ 528 w 620"/>
              <a:gd name="T9" fmla="*/ 192 h 192"/>
            </a:gdLst>
            <a:ahLst/>
            <a:cxnLst>
              <a:cxn ang="0">
                <a:pos x="T0" y="T1"/>
              </a:cxn>
              <a:cxn ang="0">
                <a:pos x="T2" y="T3"/>
              </a:cxn>
              <a:cxn ang="0">
                <a:pos x="T4" y="T5"/>
              </a:cxn>
              <a:cxn ang="0">
                <a:pos x="T6" y="T7"/>
              </a:cxn>
              <a:cxn ang="0">
                <a:pos x="T8" y="T9"/>
              </a:cxn>
            </a:cxnLst>
            <a:rect l="0" t="0" r="r" b="b"/>
            <a:pathLst>
              <a:path w="620" h="192">
                <a:moveTo>
                  <a:pt x="528" y="192"/>
                </a:moveTo>
                <a:lnTo>
                  <a:pt x="0" y="192"/>
                </a:lnTo>
                <a:lnTo>
                  <a:pt x="92" y="0"/>
                </a:lnTo>
                <a:lnTo>
                  <a:pt x="620" y="0"/>
                </a:lnTo>
                <a:lnTo>
                  <a:pt x="528" y="192"/>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238" name="文本框 237"/>
          <p:cNvSpPr txBox="1"/>
          <p:nvPr/>
        </p:nvSpPr>
        <p:spPr>
          <a:xfrm>
            <a:off x="5715823" y="2198398"/>
            <a:ext cx="1108449" cy="3385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运营部</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40" name="文本框 239"/>
          <p:cNvSpPr txBox="1"/>
          <p:nvPr/>
        </p:nvSpPr>
        <p:spPr>
          <a:xfrm>
            <a:off x="5192135" y="3377056"/>
            <a:ext cx="1108449" cy="3385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技术部</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42" name="文本框 241"/>
          <p:cNvSpPr txBox="1"/>
          <p:nvPr/>
        </p:nvSpPr>
        <p:spPr>
          <a:xfrm>
            <a:off x="4772615" y="4311567"/>
            <a:ext cx="1108449" cy="338554"/>
          </a:xfrm>
          <a:prstGeom prst="rect">
            <a:avLst/>
          </a:prstGeom>
          <a:noFill/>
        </p:spPr>
        <p:txBody>
          <a:bodyPr wrap="square" rtlCol="0">
            <a:spAutoFit/>
          </a:bodyPr>
          <a:lstStyle/>
          <a:p>
            <a:pPr algn="ct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设计部</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3" name="文本框 242"/>
          <p:cNvSpPr txBox="1"/>
          <p:nvPr/>
        </p:nvSpPr>
        <p:spPr>
          <a:xfrm>
            <a:off x="4512871" y="4874068"/>
            <a:ext cx="1108449" cy="3385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推广部</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44" name="文本框 243"/>
          <p:cNvSpPr txBox="1"/>
          <p:nvPr/>
        </p:nvSpPr>
        <p:spPr>
          <a:xfrm>
            <a:off x="4198732" y="5608971"/>
            <a:ext cx="1108449" cy="3385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客服部</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45" name="文本框 244"/>
          <p:cNvSpPr txBox="1"/>
          <p:nvPr/>
        </p:nvSpPr>
        <p:spPr>
          <a:xfrm>
            <a:off x="7392784" y="1769603"/>
            <a:ext cx="1108449" cy="276999"/>
          </a:xfrm>
          <a:prstGeom prst="rect">
            <a:avLst/>
          </a:prstGeom>
          <a:noFill/>
        </p:spPr>
        <p:txBody>
          <a:bodyPr wrap="square" rtlCol="0">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产品运营</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46" name="文本框 245"/>
          <p:cNvSpPr txBox="1"/>
          <p:nvPr/>
        </p:nvSpPr>
        <p:spPr>
          <a:xfrm>
            <a:off x="7179872" y="2159740"/>
            <a:ext cx="1108449" cy="276999"/>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类目运营</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7" name="文本框 246"/>
          <p:cNvSpPr txBox="1"/>
          <p:nvPr/>
        </p:nvSpPr>
        <p:spPr>
          <a:xfrm>
            <a:off x="7027659" y="2511372"/>
            <a:ext cx="1108449" cy="276999"/>
          </a:xfrm>
          <a:prstGeom prst="rect">
            <a:avLst/>
          </a:prstGeom>
          <a:noFill/>
        </p:spPr>
        <p:txBody>
          <a:bodyPr wrap="square" rtlCol="0">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商品运营</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48" name="文本框 247"/>
          <p:cNvSpPr txBox="1"/>
          <p:nvPr/>
        </p:nvSpPr>
        <p:spPr>
          <a:xfrm>
            <a:off x="6782996" y="2930086"/>
            <a:ext cx="1108449" cy="276999"/>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开发组</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9" name="文本框 248"/>
          <p:cNvSpPr txBox="1"/>
          <p:nvPr/>
        </p:nvSpPr>
        <p:spPr>
          <a:xfrm>
            <a:off x="6668511" y="3251951"/>
            <a:ext cx="1108449" cy="276999"/>
          </a:xfrm>
          <a:prstGeom prst="rect">
            <a:avLst/>
          </a:prstGeom>
          <a:noFill/>
        </p:spPr>
        <p:txBody>
          <a:bodyPr wrap="square" rtlCol="0">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测试组</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50" name="文本框 249"/>
          <p:cNvSpPr txBox="1"/>
          <p:nvPr/>
        </p:nvSpPr>
        <p:spPr>
          <a:xfrm>
            <a:off x="6463909" y="3642091"/>
            <a:ext cx="1108449" cy="276999"/>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前端组</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1" name="文本框 250"/>
          <p:cNvSpPr txBox="1"/>
          <p:nvPr/>
        </p:nvSpPr>
        <p:spPr>
          <a:xfrm>
            <a:off x="6303759" y="4004802"/>
            <a:ext cx="1108449" cy="276999"/>
          </a:xfrm>
          <a:prstGeom prst="rect">
            <a:avLst/>
          </a:prstGeom>
          <a:noFill/>
        </p:spPr>
        <p:txBody>
          <a:bodyPr wrap="square" rtlCol="0">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接口组</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52" name="文本框 251"/>
          <p:cNvSpPr txBox="1"/>
          <p:nvPr/>
        </p:nvSpPr>
        <p:spPr>
          <a:xfrm>
            <a:off x="6168634" y="4348847"/>
            <a:ext cx="1108449" cy="276999"/>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设计中心</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3" name="文本框 252"/>
          <p:cNvSpPr txBox="1"/>
          <p:nvPr/>
        </p:nvSpPr>
        <p:spPr>
          <a:xfrm>
            <a:off x="6006709" y="4748313"/>
            <a:ext cx="1108449" cy="276999"/>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线上推广</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4" name="文本框 253"/>
          <p:cNvSpPr txBox="1"/>
          <p:nvPr/>
        </p:nvSpPr>
        <p:spPr>
          <a:xfrm>
            <a:off x="5892409" y="5109839"/>
            <a:ext cx="1108449" cy="276999"/>
          </a:xfrm>
          <a:prstGeom prst="rect">
            <a:avLst/>
          </a:prstGeom>
          <a:noFill/>
        </p:spPr>
        <p:txBody>
          <a:bodyPr wrap="square" rtlCol="0">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地面推广</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55" name="文本框 254"/>
          <p:cNvSpPr txBox="1"/>
          <p:nvPr/>
        </p:nvSpPr>
        <p:spPr>
          <a:xfrm>
            <a:off x="5636447" y="5509574"/>
            <a:ext cx="1108449" cy="276999"/>
          </a:xfrm>
          <a:prstGeom prst="rect">
            <a:avLst/>
          </a:prstGeom>
          <a:noFill/>
        </p:spPr>
        <p:txBody>
          <a:bodyPr wrap="square" rtlCol="0">
            <a:spAutoFit/>
          </a:bodyPr>
          <a:lstStyle/>
          <a:p>
            <a:pPr algn="ct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售前服务</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6" name="文本框 255"/>
          <p:cNvSpPr txBox="1"/>
          <p:nvPr/>
        </p:nvSpPr>
        <p:spPr>
          <a:xfrm>
            <a:off x="5519533" y="5862177"/>
            <a:ext cx="1108449" cy="276999"/>
          </a:xfrm>
          <a:prstGeom prst="rect">
            <a:avLst/>
          </a:prstGeom>
          <a:noFill/>
        </p:spPr>
        <p:txBody>
          <a:bodyPr wrap="square" rtlCol="0">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售后服务</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57" name="文本框 256"/>
          <p:cNvSpPr txBox="1"/>
          <p:nvPr/>
        </p:nvSpPr>
        <p:spPr>
          <a:xfrm>
            <a:off x="9122879" y="1800172"/>
            <a:ext cx="1416237" cy="276999"/>
          </a:xfrm>
          <a:prstGeom prst="rect">
            <a:avLst/>
          </a:prstGeom>
          <a:noFill/>
        </p:spPr>
        <p:txBody>
          <a:bodyPr wrap="square" rtlCol="0">
            <a:spAutoFit/>
          </a:bodyPr>
          <a:lstStyle/>
          <a:p>
            <a:pPr algn="ctr"/>
            <a:r>
              <a:rPr lang="en-US" altLang="zh-CN" sz="1200" dirty="0">
                <a:solidFill>
                  <a:schemeClr val="bg1"/>
                </a:solidFill>
                <a:latin typeface="微软雅黑" panose="020B0503020204020204" pitchFamily="34" charset="-122"/>
                <a:ea typeface="微软雅黑" panose="020B0503020204020204" pitchFamily="34" charset="-122"/>
              </a:rPr>
              <a:t>XX</a:t>
            </a:r>
            <a:r>
              <a:rPr lang="zh-CN" altLang="en-US" sz="1200" dirty="0">
                <a:solidFill>
                  <a:schemeClr val="bg1"/>
                </a:solidFill>
                <a:latin typeface="微软雅黑" panose="020B0503020204020204" pitchFamily="34" charset="-122"/>
                <a:ea typeface="微软雅黑" panose="020B0503020204020204" pitchFamily="34" charset="-122"/>
              </a:rPr>
              <a:t>经理 </a:t>
            </a:r>
            <a:r>
              <a:rPr lang="en-US" altLang="zh-CN" sz="1200" dirty="0">
                <a:solidFill>
                  <a:schemeClr val="bg1"/>
                </a:solidFill>
                <a:latin typeface="微软雅黑" panose="020B0503020204020204" pitchFamily="34" charset="-122"/>
                <a:ea typeface="微软雅黑" panose="020B0503020204020204" pitchFamily="34" charset="-122"/>
              </a:rPr>
              <a:t>/ XX</a:t>
            </a:r>
            <a:r>
              <a:rPr lang="zh-CN" altLang="en-US" sz="1200" dirty="0">
                <a:solidFill>
                  <a:schemeClr val="bg1"/>
                </a:solidFill>
                <a:latin typeface="微软雅黑" panose="020B0503020204020204" pitchFamily="34" charset="-122"/>
                <a:ea typeface="微软雅黑" panose="020B0503020204020204" pitchFamily="34" charset="-122"/>
              </a:rPr>
              <a:t>专员</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58" name="文本框 257"/>
          <p:cNvSpPr txBox="1"/>
          <p:nvPr/>
        </p:nvSpPr>
        <p:spPr>
          <a:xfrm>
            <a:off x="8999427" y="2172688"/>
            <a:ext cx="1416237" cy="276999"/>
          </a:xfrm>
          <a:prstGeom prst="rect">
            <a:avLst/>
          </a:prstGeom>
          <a:noFill/>
        </p:spPr>
        <p:txBody>
          <a:bodyPr wrap="square" rtlCol="0">
            <a:spAutoFit/>
          </a:bodyPr>
          <a:lstStyle/>
          <a:p>
            <a:pPr algn="ctr"/>
            <a:r>
              <a:rPr lang="en-US" altLang="zh-CN" sz="1200" dirty="0">
                <a:solidFill>
                  <a:schemeClr val="bg1"/>
                </a:solidFill>
                <a:latin typeface="微软雅黑" panose="020B0503020204020204" pitchFamily="34" charset="-122"/>
                <a:ea typeface="微软雅黑" panose="020B0503020204020204" pitchFamily="34" charset="-122"/>
              </a:rPr>
              <a:t>XX</a:t>
            </a:r>
            <a:r>
              <a:rPr lang="zh-CN" altLang="en-US" sz="1200" dirty="0">
                <a:solidFill>
                  <a:schemeClr val="bg1"/>
                </a:solidFill>
                <a:latin typeface="微软雅黑" panose="020B0503020204020204" pitchFamily="34" charset="-122"/>
                <a:ea typeface="微软雅黑" panose="020B0503020204020204" pitchFamily="34" charset="-122"/>
              </a:rPr>
              <a:t>经理 </a:t>
            </a:r>
            <a:r>
              <a:rPr lang="en-US" altLang="zh-CN" sz="1200" dirty="0">
                <a:solidFill>
                  <a:schemeClr val="bg1"/>
                </a:solidFill>
                <a:latin typeface="微软雅黑" panose="020B0503020204020204" pitchFamily="34" charset="-122"/>
                <a:ea typeface="微软雅黑" panose="020B0503020204020204" pitchFamily="34" charset="-122"/>
              </a:rPr>
              <a:t>/ XX</a:t>
            </a:r>
            <a:r>
              <a:rPr lang="zh-CN" altLang="en-US" sz="1200" dirty="0">
                <a:solidFill>
                  <a:schemeClr val="bg1"/>
                </a:solidFill>
                <a:latin typeface="微软雅黑" panose="020B0503020204020204" pitchFamily="34" charset="-122"/>
                <a:ea typeface="微软雅黑" panose="020B0503020204020204" pitchFamily="34" charset="-122"/>
              </a:rPr>
              <a:t>专员</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59" name="文本框 258"/>
          <p:cNvSpPr txBox="1"/>
          <p:nvPr/>
        </p:nvSpPr>
        <p:spPr>
          <a:xfrm>
            <a:off x="8877002" y="2544321"/>
            <a:ext cx="1416237" cy="276999"/>
          </a:xfrm>
          <a:prstGeom prst="rect">
            <a:avLst/>
          </a:prstGeom>
          <a:noFill/>
        </p:spPr>
        <p:txBody>
          <a:bodyPr wrap="square" rtlCol="0">
            <a:spAutoFit/>
          </a:bodyPr>
          <a:lstStyle/>
          <a:p>
            <a:pPr algn="ctr"/>
            <a:r>
              <a:rPr lang="en-US" altLang="zh-CN" sz="1200" dirty="0">
                <a:solidFill>
                  <a:schemeClr val="bg1"/>
                </a:solidFill>
                <a:latin typeface="微软雅黑" panose="020B0503020204020204" pitchFamily="34" charset="-122"/>
                <a:ea typeface="微软雅黑" panose="020B0503020204020204" pitchFamily="34" charset="-122"/>
              </a:rPr>
              <a:t>XX</a:t>
            </a:r>
            <a:r>
              <a:rPr lang="zh-CN" altLang="en-US" sz="1200" dirty="0">
                <a:solidFill>
                  <a:schemeClr val="bg1"/>
                </a:solidFill>
                <a:latin typeface="微软雅黑" panose="020B0503020204020204" pitchFamily="34" charset="-122"/>
                <a:ea typeface="微软雅黑" panose="020B0503020204020204" pitchFamily="34" charset="-122"/>
              </a:rPr>
              <a:t>经理 </a:t>
            </a:r>
            <a:r>
              <a:rPr lang="en-US" altLang="zh-CN" sz="1200" dirty="0">
                <a:solidFill>
                  <a:schemeClr val="bg1"/>
                </a:solidFill>
                <a:latin typeface="微软雅黑" panose="020B0503020204020204" pitchFamily="34" charset="-122"/>
                <a:ea typeface="微软雅黑" panose="020B0503020204020204" pitchFamily="34" charset="-122"/>
              </a:rPr>
              <a:t>/ XX</a:t>
            </a:r>
            <a:r>
              <a:rPr lang="zh-CN" altLang="en-US" sz="1200" dirty="0">
                <a:solidFill>
                  <a:schemeClr val="bg1"/>
                </a:solidFill>
                <a:latin typeface="微软雅黑" panose="020B0503020204020204" pitchFamily="34" charset="-122"/>
                <a:ea typeface="微软雅黑" panose="020B0503020204020204" pitchFamily="34" charset="-122"/>
              </a:rPr>
              <a:t>专员</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60" name="文本框 259"/>
          <p:cNvSpPr txBox="1"/>
          <p:nvPr/>
        </p:nvSpPr>
        <p:spPr>
          <a:xfrm>
            <a:off x="8685708" y="2905478"/>
            <a:ext cx="1416237" cy="276999"/>
          </a:xfrm>
          <a:prstGeom prst="rect">
            <a:avLst/>
          </a:prstGeom>
          <a:noFill/>
        </p:spPr>
        <p:txBody>
          <a:bodyPr wrap="square" rtlCol="0">
            <a:spAutoFit/>
          </a:bodyPr>
          <a:lstStyle/>
          <a:p>
            <a:pPr algn="ctr"/>
            <a:r>
              <a:rPr lang="en-US" altLang="zh-CN" sz="1200" dirty="0">
                <a:solidFill>
                  <a:schemeClr val="bg1"/>
                </a:solidFill>
                <a:latin typeface="微软雅黑" panose="020B0503020204020204" pitchFamily="34" charset="-122"/>
                <a:ea typeface="微软雅黑" panose="020B0503020204020204" pitchFamily="34" charset="-122"/>
              </a:rPr>
              <a:t>XX</a:t>
            </a:r>
            <a:r>
              <a:rPr lang="zh-CN" altLang="en-US" sz="1200" dirty="0">
                <a:solidFill>
                  <a:schemeClr val="bg1"/>
                </a:solidFill>
                <a:latin typeface="微软雅黑" panose="020B0503020204020204" pitchFamily="34" charset="-122"/>
                <a:ea typeface="微软雅黑" panose="020B0503020204020204" pitchFamily="34" charset="-122"/>
              </a:rPr>
              <a:t>经理 </a:t>
            </a:r>
            <a:r>
              <a:rPr lang="en-US" altLang="zh-CN" sz="1200" dirty="0">
                <a:solidFill>
                  <a:schemeClr val="bg1"/>
                </a:solidFill>
                <a:latin typeface="微软雅黑" panose="020B0503020204020204" pitchFamily="34" charset="-122"/>
                <a:ea typeface="微软雅黑" panose="020B0503020204020204" pitchFamily="34" charset="-122"/>
              </a:rPr>
              <a:t>/ XX</a:t>
            </a:r>
            <a:r>
              <a:rPr lang="zh-CN" altLang="en-US" sz="1200" dirty="0">
                <a:solidFill>
                  <a:schemeClr val="bg1"/>
                </a:solidFill>
                <a:latin typeface="微软雅黑" panose="020B0503020204020204" pitchFamily="34" charset="-122"/>
                <a:ea typeface="微软雅黑" panose="020B0503020204020204" pitchFamily="34" charset="-122"/>
              </a:rPr>
              <a:t>专员</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61" name="文本框 260"/>
          <p:cNvSpPr txBox="1"/>
          <p:nvPr/>
        </p:nvSpPr>
        <p:spPr>
          <a:xfrm>
            <a:off x="8487272" y="3267429"/>
            <a:ext cx="1416237" cy="276999"/>
          </a:xfrm>
          <a:prstGeom prst="rect">
            <a:avLst/>
          </a:prstGeom>
          <a:noFill/>
        </p:spPr>
        <p:txBody>
          <a:bodyPr wrap="square" rtlCol="0">
            <a:spAutoFit/>
          </a:bodyPr>
          <a:lstStyle/>
          <a:p>
            <a:pPr algn="ctr"/>
            <a:r>
              <a:rPr lang="en-US" altLang="zh-CN" sz="1200" dirty="0">
                <a:solidFill>
                  <a:schemeClr val="bg1"/>
                </a:solidFill>
                <a:latin typeface="微软雅黑" panose="020B0503020204020204" pitchFamily="34" charset="-122"/>
                <a:ea typeface="微软雅黑" panose="020B0503020204020204" pitchFamily="34" charset="-122"/>
              </a:rPr>
              <a:t>XX</a:t>
            </a:r>
            <a:r>
              <a:rPr lang="zh-CN" altLang="en-US" sz="1200" dirty="0">
                <a:solidFill>
                  <a:schemeClr val="bg1"/>
                </a:solidFill>
                <a:latin typeface="微软雅黑" panose="020B0503020204020204" pitchFamily="34" charset="-122"/>
                <a:ea typeface="微软雅黑" panose="020B0503020204020204" pitchFamily="34" charset="-122"/>
              </a:rPr>
              <a:t>经理 </a:t>
            </a:r>
            <a:r>
              <a:rPr lang="en-US" altLang="zh-CN" sz="1200" dirty="0">
                <a:solidFill>
                  <a:schemeClr val="bg1"/>
                </a:solidFill>
                <a:latin typeface="微软雅黑" panose="020B0503020204020204" pitchFamily="34" charset="-122"/>
                <a:ea typeface="微软雅黑" panose="020B0503020204020204" pitchFamily="34" charset="-122"/>
              </a:rPr>
              <a:t>/ XX</a:t>
            </a:r>
            <a:r>
              <a:rPr lang="zh-CN" altLang="en-US" sz="1200" dirty="0">
                <a:solidFill>
                  <a:schemeClr val="bg1"/>
                </a:solidFill>
                <a:latin typeface="微软雅黑" panose="020B0503020204020204" pitchFamily="34" charset="-122"/>
                <a:ea typeface="微软雅黑" panose="020B0503020204020204" pitchFamily="34" charset="-122"/>
              </a:rPr>
              <a:t>专员</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62" name="文本框 261"/>
          <p:cNvSpPr txBox="1"/>
          <p:nvPr/>
        </p:nvSpPr>
        <p:spPr>
          <a:xfrm>
            <a:off x="8266797" y="3648041"/>
            <a:ext cx="1416237" cy="276999"/>
          </a:xfrm>
          <a:prstGeom prst="rect">
            <a:avLst/>
          </a:prstGeom>
          <a:noFill/>
        </p:spPr>
        <p:txBody>
          <a:bodyPr wrap="square" rtlCol="0">
            <a:spAutoFit/>
          </a:bodyPr>
          <a:lstStyle>
            <a:defPPr>
              <a:defRPr lang="zh-CN"/>
            </a:defPPr>
            <a:lvl1pPr algn="ctr">
              <a:defRPr sz="1200">
                <a:solidFill>
                  <a:schemeClr val="bg1"/>
                </a:solidFill>
                <a:latin typeface="微软雅黑" panose="020B0503020204020204" pitchFamily="34" charset="-122"/>
                <a:ea typeface="微软雅黑" panose="020B0503020204020204" pitchFamily="34" charset="-122"/>
              </a:defRPr>
            </a:lvl1pPr>
          </a:lstStyle>
          <a:p>
            <a:r>
              <a:rPr lang="en-US" altLang="zh-CN" dirty="0"/>
              <a:t>XX</a:t>
            </a:r>
            <a:r>
              <a:rPr lang="zh-CN" altLang="en-US" dirty="0"/>
              <a:t>经理 </a:t>
            </a:r>
            <a:r>
              <a:rPr lang="en-US" altLang="zh-CN" dirty="0"/>
              <a:t>/ XX</a:t>
            </a:r>
            <a:r>
              <a:rPr lang="zh-CN" altLang="en-US" dirty="0"/>
              <a:t>专员</a:t>
            </a:r>
            <a:endParaRPr lang="zh-CN" altLang="en-US" dirty="0"/>
          </a:p>
        </p:txBody>
      </p:sp>
      <p:sp>
        <p:nvSpPr>
          <p:cNvPr id="263" name="文本框 262"/>
          <p:cNvSpPr txBox="1"/>
          <p:nvPr/>
        </p:nvSpPr>
        <p:spPr>
          <a:xfrm>
            <a:off x="8107345" y="4029042"/>
            <a:ext cx="1416237" cy="276999"/>
          </a:xfrm>
          <a:prstGeom prst="rect">
            <a:avLst/>
          </a:prstGeom>
          <a:noFill/>
        </p:spPr>
        <p:txBody>
          <a:bodyPr wrap="square" rtlCol="0">
            <a:spAutoFit/>
          </a:bodyPr>
          <a:lstStyle>
            <a:defPPr>
              <a:defRPr lang="zh-CN"/>
            </a:defPPr>
            <a:lvl1pPr algn="ctr">
              <a:defRPr sz="1200">
                <a:solidFill>
                  <a:schemeClr val="bg1"/>
                </a:solidFill>
                <a:latin typeface="微软雅黑" panose="020B0503020204020204" pitchFamily="34" charset="-122"/>
                <a:ea typeface="微软雅黑" panose="020B0503020204020204" pitchFamily="34" charset="-122"/>
              </a:defRPr>
            </a:lvl1pPr>
          </a:lstStyle>
          <a:p>
            <a:r>
              <a:rPr lang="en-US" altLang="zh-CN" dirty="0"/>
              <a:t>XX</a:t>
            </a:r>
            <a:r>
              <a:rPr lang="zh-CN" altLang="en-US" dirty="0"/>
              <a:t>经理 </a:t>
            </a:r>
            <a:r>
              <a:rPr lang="en-US" altLang="zh-CN" dirty="0"/>
              <a:t>/ XX</a:t>
            </a:r>
            <a:r>
              <a:rPr lang="zh-CN" altLang="en-US" dirty="0"/>
              <a:t>专员</a:t>
            </a:r>
            <a:endParaRPr lang="zh-CN" altLang="en-US" dirty="0"/>
          </a:p>
        </p:txBody>
      </p:sp>
      <p:sp>
        <p:nvSpPr>
          <p:cNvPr id="264" name="文本框 263"/>
          <p:cNvSpPr txBox="1"/>
          <p:nvPr/>
        </p:nvSpPr>
        <p:spPr>
          <a:xfrm>
            <a:off x="7916659" y="4400726"/>
            <a:ext cx="1416237" cy="276999"/>
          </a:xfrm>
          <a:prstGeom prst="rect">
            <a:avLst/>
          </a:prstGeom>
          <a:noFill/>
        </p:spPr>
        <p:txBody>
          <a:bodyPr wrap="square" rtlCol="0">
            <a:spAutoFit/>
          </a:bodyPr>
          <a:lstStyle>
            <a:defPPr>
              <a:defRPr lang="zh-CN"/>
            </a:defPPr>
            <a:lvl1pPr algn="ctr">
              <a:defRPr sz="1200">
                <a:solidFill>
                  <a:schemeClr val="bg1"/>
                </a:solidFill>
                <a:latin typeface="微软雅黑" panose="020B0503020204020204" pitchFamily="34" charset="-122"/>
                <a:ea typeface="微软雅黑" panose="020B0503020204020204" pitchFamily="34" charset="-122"/>
              </a:defRPr>
            </a:lvl1pPr>
          </a:lstStyle>
          <a:p>
            <a:r>
              <a:rPr lang="en-US" altLang="zh-CN" dirty="0"/>
              <a:t>XX</a:t>
            </a:r>
            <a:r>
              <a:rPr lang="zh-CN" altLang="en-US" dirty="0"/>
              <a:t>经理 </a:t>
            </a:r>
            <a:r>
              <a:rPr lang="en-US" altLang="zh-CN" dirty="0"/>
              <a:t>/ XX</a:t>
            </a:r>
            <a:r>
              <a:rPr lang="zh-CN" altLang="en-US" dirty="0"/>
              <a:t>专员</a:t>
            </a:r>
            <a:endParaRPr lang="zh-CN" altLang="en-US" dirty="0"/>
          </a:p>
        </p:txBody>
      </p:sp>
      <p:sp>
        <p:nvSpPr>
          <p:cNvPr id="265" name="文本框 264"/>
          <p:cNvSpPr txBox="1"/>
          <p:nvPr/>
        </p:nvSpPr>
        <p:spPr>
          <a:xfrm>
            <a:off x="7767526" y="4771375"/>
            <a:ext cx="1416237" cy="276999"/>
          </a:xfrm>
          <a:prstGeom prst="rect">
            <a:avLst/>
          </a:prstGeom>
          <a:noFill/>
        </p:spPr>
        <p:txBody>
          <a:bodyPr wrap="square" rtlCol="0">
            <a:spAutoFit/>
          </a:bodyPr>
          <a:lstStyle>
            <a:defPPr>
              <a:defRPr lang="zh-CN"/>
            </a:defPPr>
            <a:lvl1pPr algn="ctr">
              <a:defRPr sz="1200">
                <a:solidFill>
                  <a:schemeClr val="bg1"/>
                </a:solidFill>
                <a:latin typeface="微软雅黑" panose="020B0503020204020204" pitchFamily="34" charset="-122"/>
                <a:ea typeface="微软雅黑" panose="020B0503020204020204" pitchFamily="34" charset="-122"/>
              </a:defRPr>
            </a:lvl1pPr>
          </a:lstStyle>
          <a:p>
            <a:r>
              <a:rPr lang="en-US" altLang="zh-CN" dirty="0"/>
              <a:t>XX</a:t>
            </a:r>
            <a:r>
              <a:rPr lang="zh-CN" altLang="en-US" dirty="0"/>
              <a:t>经理 </a:t>
            </a:r>
            <a:r>
              <a:rPr lang="en-US" altLang="zh-CN" dirty="0"/>
              <a:t>/ XX</a:t>
            </a:r>
            <a:r>
              <a:rPr lang="zh-CN" altLang="en-US" dirty="0"/>
              <a:t>专员</a:t>
            </a:r>
            <a:endParaRPr lang="zh-CN" altLang="en-US" dirty="0"/>
          </a:p>
        </p:txBody>
      </p:sp>
      <p:sp>
        <p:nvSpPr>
          <p:cNvPr id="266" name="文本框 265"/>
          <p:cNvSpPr txBox="1"/>
          <p:nvPr/>
        </p:nvSpPr>
        <p:spPr>
          <a:xfrm>
            <a:off x="7624465" y="5142444"/>
            <a:ext cx="1416237" cy="276999"/>
          </a:xfrm>
          <a:prstGeom prst="rect">
            <a:avLst/>
          </a:prstGeom>
          <a:noFill/>
        </p:spPr>
        <p:txBody>
          <a:bodyPr wrap="square" rtlCol="0">
            <a:spAutoFit/>
          </a:bodyPr>
          <a:lstStyle>
            <a:defPPr>
              <a:defRPr lang="zh-CN"/>
            </a:defPPr>
            <a:lvl1pPr algn="ctr">
              <a:defRPr sz="1200">
                <a:solidFill>
                  <a:schemeClr val="bg1"/>
                </a:solidFill>
                <a:latin typeface="微软雅黑" panose="020B0503020204020204" pitchFamily="34" charset="-122"/>
                <a:ea typeface="微软雅黑" panose="020B0503020204020204" pitchFamily="34" charset="-122"/>
              </a:defRPr>
            </a:lvl1pPr>
          </a:lstStyle>
          <a:p>
            <a:r>
              <a:rPr lang="en-US" altLang="zh-CN" dirty="0"/>
              <a:t>XX</a:t>
            </a:r>
            <a:r>
              <a:rPr lang="zh-CN" altLang="en-US" dirty="0"/>
              <a:t>经理 </a:t>
            </a:r>
            <a:r>
              <a:rPr lang="en-US" altLang="zh-CN" dirty="0"/>
              <a:t>/ XX</a:t>
            </a:r>
            <a:r>
              <a:rPr lang="zh-CN" altLang="en-US" dirty="0"/>
              <a:t>专员</a:t>
            </a:r>
            <a:endParaRPr lang="zh-CN" altLang="en-US" dirty="0"/>
          </a:p>
        </p:txBody>
      </p:sp>
      <p:sp>
        <p:nvSpPr>
          <p:cNvPr id="267" name="文本框 266"/>
          <p:cNvSpPr txBox="1"/>
          <p:nvPr/>
        </p:nvSpPr>
        <p:spPr>
          <a:xfrm>
            <a:off x="7466510" y="5513156"/>
            <a:ext cx="1416237" cy="276999"/>
          </a:xfrm>
          <a:prstGeom prst="rect">
            <a:avLst/>
          </a:prstGeom>
          <a:noFill/>
        </p:spPr>
        <p:txBody>
          <a:bodyPr wrap="square" rtlCol="0">
            <a:spAutoFit/>
          </a:bodyPr>
          <a:lstStyle>
            <a:defPPr>
              <a:defRPr lang="zh-CN"/>
            </a:defPPr>
            <a:lvl1pPr algn="ctr">
              <a:defRPr sz="1200">
                <a:solidFill>
                  <a:schemeClr val="bg1"/>
                </a:solidFill>
                <a:latin typeface="微软雅黑" panose="020B0503020204020204" pitchFamily="34" charset="-122"/>
                <a:ea typeface="微软雅黑" panose="020B0503020204020204" pitchFamily="34" charset="-122"/>
              </a:defRPr>
            </a:lvl1pPr>
          </a:lstStyle>
          <a:p>
            <a:r>
              <a:rPr lang="en-US" altLang="zh-CN" dirty="0"/>
              <a:t>XX</a:t>
            </a:r>
            <a:r>
              <a:rPr lang="zh-CN" altLang="en-US" dirty="0"/>
              <a:t>经理 </a:t>
            </a:r>
            <a:r>
              <a:rPr lang="en-US" altLang="zh-CN" dirty="0"/>
              <a:t>/ XX</a:t>
            </a:r>
            <a:r>
              <a:rPr lang="zh-CN" altLang="en-US" dirty="0"/>
              <a:t>专员</a:t>
            </a:r>
            <a:endParaRPr lang="zh-CN" altLang="en-US" dirty="0"/>
          </a:p>
        </p:txBody>
      </p:sp>
      <p:sp>
        <p:nvSpPr>
          <p:cNvPr id="268" name="文本框 267"/>
          <p:cNvSpPr txBox="1"/>
          <p:nvPr/>
        </p:nvSpPr>
        <p:spPr>
          <a:xfrm>
            <a:off x="7282358" y="5883947"/>
            <a:ext cx="1416237" cy="276999"/>
          </a:xfrm>
          <a:prstGeom prst="rect">
            <a:avLst/>
          </a:prstGeom>
          <a:noFill/>
        </p:spPr>
        <p:txBody>
          <a:bodyPr wrap="square" rtlCol="0">
            <a:spAutoFit/>
          </a:bodyPr>
          <a:lstStyle>
            <a:defPPr>
              <a:defRPr lang="zh-CN"/>
            </a:defPPr>
            <a:lvl1pPr algn="ctr">
              <a:defRPr sz="1200">
                <a:solidFill>
                  <a:schemeClr val="bg1"/>
                </a:solidFill>
                <a:latin typeface="微软雅黑" panose="020B0503020204020204" pitchFamily="34" charset="-122"/>
                <a:ea typeface="微软雅黑" panose="020B0503020204020204" pitchFamily="34" charset="-122"/>
              </a:defRPr>
            </a:lvl1pPr>
          </a:lstStyle>
          <a:p>
            <a:r>
              <a:rPr lang="en-US" altLang="zh-CN" dirty="0"/>
              <a:t>XX</a:t>
            </a:r>
            <a:r>
              <a:rPr lang="zh-CN" altLang="en-US" dirty="0"/>
              <a:t>经理 </a:t>
            </a:r>
            <a:r>
              <a:rPr lang="en-US" altLang="zh-CN" dirty="0"/>
              <a:t>/ XX</a:t>
            </a:r>
            <a:r>
              <a:rPr lang="zh-CN" altLang="en-US" dirty="0"/>
              <a:t>专员</a:t>
            </a:r>
            <a:endParaRPr lang="zh-CN" altLang="en-US" dirty="0"/>
          </a:p>
        </p:txBody>
      </p:sp>
      <p:sp>
        <p:nvSpPr>
          <p:cNvPr id="269" name="文本框 268"/>
          <p:cNvSpPr txBox="1"/>
          <p:nvPr/>
        </p:nvSpPr>
        <p:spPr>
          <a:xfrm>
            <a:off x="3595717" y="3503550"/>
            <a:ext cx="1108449" cy="369332"/>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XX</a:t>
            </a:r>
            <a:r>
              <a:rPr lang="zh-CN" altLang="en-US" b="1" dirty="0">
                <a:solidFill>
                  <a:schemeClr val="bg1"/>
                </a:solidFill>
                <a:latin typeface="微软雅黑" panose="020B0503020204020204" pitchFamily="34" charset="-122"/>
                <a:ea typeface="微软雅黑" panose="020B0503020204020204" pitchFamily="34" charset="-122"/>
              </a:rPr>
              <a:t>公司</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93" name="Freeform 45"/>
          <p:cNvSpPr/>
          <p:nvPr/>
        </p:nvSpPr>
        <p:spPr bwMode="auto">
          <a:xfrm>
            <a:off x="4043159" y="5563727"/>
            <a:ext cx="1458913" cy="450850"/>
          </a:xfrm>
          <a:custGeom>
            <a:avLst/>
            <a:gdLst>
              <a:gd name="T0" fmla="*/ 782 w 919"/>
              <a:gd name="T1" fmla="*/ 284 h 284"/>
              <a:gd name="T2" fmla="*/ 0 w 919"/>
              <a:gd name="T3" fmla="*/ 284 h 284"/>
              <a:gd name="T4" fmla="*/ 137 w 919"/>
              <a:gd name="T5" fmla="*/ 0 h 284"/>
              <a:gd name="T6" fmla="*/ 919 w 919"/>
              <a:gd name="T7" fmla="*/ 0 h 284"/>
              <a:gd name="T8" fmla="*/ 782 w 919"/>
              <a:gd name="T9" fmla="*/ 284 h 284"/>
            </a:gdLst>
            <a:ahLst/>
            <a:cxnLst>
              <a:cxn ang="0">
                <a:pos x="T0" y="T1"/>
              </a:cxn>
              <a:cxn ang="0">
                <a:pos x="T2" y="T3"/>
              </a:cxn>
              <a:cxn ang="0">
                <a:pos x="T4" y="T5"/>
              </a:cxn>
              <a:cxn ang="0">
                <a:pos x="T6" y="T7"/>
              </a:cxn>
              <a:cxn ang="0">
                <a:pos x="T8" y="T9"/>
              </a:cxn>
            </a:cxnLst>
            <a:rect l="0" t="0" r="r" b="b"/>
            <a:pathLst>
              <a:path w="919" h="284">
                <a:moveTo>
                  <a:pt x="782" y="284"/>
                </a:moveTo>
                <a:lnTo>
                  <a:pt x="0" y="284"/>
                </a:lnTo>
                <a:lnTo>
                  <a:pt x="137" y="0"/>
                </a:lnTo>
                <a:lnTo>
                  <a:pt x="919" y="0"/>
                </a:lnTo>
                <a:lnTo>
                  <a:pt x="782" y="284"/>
                </a:lnTo>
                <a:close/>
              </a:path>
            </a:pathLst>
          </a:custGeom>
          <a:solidFill>
            <a:schemeClr val="dk2">
              <a:lumMod val="100000"/>
            </a:schemeClr>
          </a:solidFill>
          <a:ln>
            <a:noFill/>
          </a:ln>
        </p:spPr>
        <p:txBody>
          <a:bodyPr vert="horz" wrap="square" lIns="91440" tIns="45720" rIns="91440" bIns="45720" numCol="1" anchor="t" anchorCtr="0" compatLnSpc="1"/>
          <a:lstStyle/>
          <a:p>
            <a:endParaRPr lang="zh-CN" altLang="en-US"/>
          </a:p>
        </p:txBody>
      </p:sp>
      <p:sp>
        <p:nvSpPr>
          <p:cNvPr id="81" name="矩形 80"/>
          <p:cNvSpPr/>
          <p:nvPr/>
        </p:nvSpPr>
        <p:spPr>
          <a:xfrm>
            <a:off x="786753" y="2135363"/>
            <a:ext cx="2980089" cy="890693"/>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公司变更为</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XXXXX</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网络科技有限公司，搭建</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XX</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平台，目前注册用户</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200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万，逐步建立品牌影响力！</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402880" y="338172"/>
            <a:ext cx="2804832" cy="584775"/>
          </a:xfrm>
          <a:prstGeom prst="rect">
            <a:avLst/>
          </a:prstGeom>
          <a:noFill/>
        </p:spPr>
        <p:txBody>
          <a:bodyPr wrap="square" rtlCol="0">
            <a:spAutoFit/>
          </a:bodyPr>
          <a:lstStyle/>
          <a:p>
            <a:pPr marL="457200" indent="-457200">
              <a:buFont typeface="Wingdings" panose="05000000000000000000" pitchFamily="2" charset="2"/>
              <a:buChar char="n"/>
            </a:pPr>
            <a:r>
              <a:rPr lang="zh-CN" altLang="en-US" sz="3200" b="1" dirty="0">
                <a:solidFill>
                  <a:schemeClr val="bg1"/>
                </a:solidFill>
                <a:latin typeface="微软雅黑" panose="020B0503020204020204" pitchFamily="34" charset="-122"/>
                <a:ea typeface="微软雅黑" panose="020B0503020204020204" pitchFamily="34" charset="-122"/>
              </a:rPr>
              <a:t>团队成员</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0" y="3606800"/>
            <a:ext cx="12192000" cy="3251200"/>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407408" y="2166159"/>
            <a:ext cx="2133600" cy="213360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407408" y="1966868"/>
            <a:ext cx="2133600" cy="93784"/>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805296" y="4488471"/>
            <a:ext cx="1337824" cy="584775"/>
          </a:xfrm>
          <a:prstGeom prst="rect">
            <a:avLst/>
          </a:prstGeom>
          <a:noFill/>
        </p:spPr>
        <p:txBody>
          <a:bodyPr wrap="squar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运营总监 </a:t>
            </a:r>
            <a:r>
              <a:rPr lang="en-US" altLang="zh-CN" sz="1600" b="1" dirty="0">
                <a:solidFill>
                  <a:schemeClr val="bg1"/>
                </a:solidFill>
                <a:latin typeface="微软雅黑" panose="020B0503020204020204" pitchFamily="34" charset="-122"/>
                <a:ea typeface="微软雅黑" panose="020B0503020204020204" pitchFamily="34" charset="-122"/>
              </a:rPr>
              <a:t>XXX</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1492016" y="5136341"/>
            <a:ext cx="1964384" cy="923330"/>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曾任职国内某上市互联网公司运营中心经理</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成功运营</a:t>
            </a:r>
            <a:r>
              <a:rPr lang="en-US" altLang="zh-CN" sz="1200" dirty="0">
                <a:solidFill>
                  <a:schemeClr val="bg1"/>
                </a:solidFill>
                <a:latin typeface="微软雅黑" panose="020B0503020204020204" pitchFamily="34" charset="-122"/>
                <a:ea typeface="微软雅黑" panose="020B0503020204020204" pitchFamily="34" charset="-122"/>
              </a:rPr>
              <a:t>XX</a:t>
            </a:r>
            <a:r>
              <a:rPr lang="zh-CN" altLang="en-US" sz="1200" dirty="0">
                <a:solidFill>
                  <a:schemeClr val="bg1"/>
                </a:solidFill>
                <a:latin typeface="微软雅黑" panose="020B0503020204020204" pitchFamily="34" charset="-122"/>
                <a:ea typeface="微软雅黑" panose="020B0503020204020204" pitchFamily="34" charset="-122"/>
              </a:rPr>
              <a:t>项目。</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3798915" y="2166159"/>
            <a:ext cx="2133600" cy="213360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798915" y="1966868"/>
            <a:ext cx="2133600" cy="93784"/>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4196803" y="4488471"/>
            <a:ext cx="1337824" cy="584775"/>
          </a:xfrm>
          <a:prstGeom prst="rect">
            <a:avLst/>
          </a:prstGeom>
          <a:noFill/>
        </p:spPr>
        <p:txBody>
          <a:bodyPr wrap="squar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技术总监 </a:t>
            </a:r>
            <a:r>
              <a:rPr lang="en-US" altLang="zh-CN" sz="1600" b="1" dirty="0">
                <a:solidFill>
                  <a:schemeClr val="bg1"/>
                </a:solidFill>
                <a:latin typeface="微软雅黑" panose="020B0503020204020204" pitchFamily="34" charset="-122"/>
                <a:ea typeface="微软雅黑" panose="020B0503020204020204" pitchFamily="34" charset="-122"/>
              </a:rPr>
              <a:t>XXX</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3673206" y="5136341"/>
            <a:ext cx="2271729" cy="923330"/>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曾任职国内某上市互联网公司开发中心经理</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成功开发</a:t>
            </a:r>
            <a:r>
              <a:rPr lang="en-US" altLang="zh-CN" sz="1200" dirty="0">
                <a:solidFill>
                  <a:schemeClr val="bg1"/>
                </a:solidFill>
                <a:latin typeface="微软雅黑" panose="020B0503020204020204" pitchFamily="34" charset="-122"/>
                <a:ea typeface="微软雅黑" panose="020B0503020204020204" pitchFamily="34" charset="-122"/>
              </a:rPr>
              <a:t>XX</a:t>
            </a:r>
            <a:r>
              <a:rPr lang="zh-CN" altLang="en-US" sz="1200" dirty="0">
                <a:solidFill>
                  <a:schemeClr val="bg1"/>
                </a:solidFill>
                <a:latin typeface="微软雅黑" panose="020B0503020204020204" pitchFamily="34" charset="-122"/>
                <a:ea typeface="微软雅黑" panose="020B0503020204020204" pitchFamily="34" charset="-122"/>
              </a:rPr>
              <a:t>项目，保证项目稳定上线。</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6190422" y="2166159"/>
            <a:ext cx="2133600" cy="213360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190422" y="1978590"/>
            <a:ext cx="2133600" cy="93784"/>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6588310" y="4488471"/>
            <a:ext cx="1337824" cy="584775"/>
          </a:xfrm>
          <a:prstGeom prst="rect">
            <a:avLst/>
          </a:prstGeom>
          <a:noFill/>
        </p:spPr>
        <p:txBody>
          <a:bodyPr wrap="squar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市场总监 </a:t>
            </a:r>
            <a:r>
              <a:rPr lang="en-US" altLang="zh-CN" sz="1600" b="1" dirty="0">
                <a:solidFill>
                  <a:schemeClr val="bg1"/>
                </a:solidFill>
                <a:latin typeface="微软雅黑" panose="020B0503020204020204" pitchFamily="34" charset="-122"/>
                <a:ea typeface="微软雅黑" panose="020B0503020204020204" pitchFamily="34" charset="-122"/>
              </a:rPr>
              <a:t>XXX</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6161741" y="5136341"/>
            <a:ext cx="2271729" cy="923330"/>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曾任职国内某上市互联网公司市场推广总监，成功推广</a:t>
            </a:r>
            <a:r>
              <a:rPr lang="en-US" altLang="zh-CN" sz="1200" dirty="0">
                <a:solidFill>
                  <a:schemeClr val="bg1"/>
                </a:solidFill>
                <a:latin typeface="微软雅黑" panose="020B0503020204020204" pitchFamily="34" charset="-122"/>
                <a:ea typeface="微软雅黑" panose="020B0503020204020204" pitchFamily="34" charset="-122"/>
              </a:rPr>
              <a:t>XX</a:t>
            </a:r>
            <a:r>
              <a:rPr lang="zh-CN" altLang="en-US" sz="1200" dirty="0">
                <a:solidFill>
                  <a:schemeClr val="bg1"/>
                </a:solidFill>
                <a:latin typeface="微软雅黑" panose="020B0503020204020204" pitchFamily="34" charset="-122"/>
                <a:ea typeface="微软雅黑" panose="020B0503020204020204" pitchFamily="34" charset="-122"/>
              </a:rPr>
              <a:t>项目，开拓用户</a:t>
            </a:r>
            <a:r>
              <a:rPr lang="en-US" altLang="zh-CN" sz="1200" dirty="0">
                <a:solidFill>
                  <a:schemeClr val="bg1"/>
                </a:solidFill>
                <a:latin typeface="微软雅黑" panose="020B0503020204020204" pitchFamily="34" charset="-122"/>
                <a:ea typeface="微软雅黑" panose="020B0503020204020204" pitchFamily="34" charset="-122"/>
              </a:rPr>
              <a:t>XX</a:t>
            </a:r>
            <a:r>
              <a:rPr lang="zh-CN" altLang="en-US" sz="1200" dirty="0">
                <a:solidFill>
                  <a:schemeClr val="bg1"/>
                </a:solidFill>
                <a:latin typeface="微软雅黑" panose="020B0503020204020204" pitchFamily="34" charset="-122"/>
                <a:ea typeface="微软雅黑" panose="020B0503020204020204" pitchFamily="34" charset="-122"/>
              </a:rPr>
              <a:t>万人。</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8581929" y="2166159"/>
            <a:ext cx="2133600" cy="213360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581929" y="1966866"/>
            <a:ext cx="2133600" cy="93784"/>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979817" y="4461029"/>
            <a:ext cx="1337824" cy="584775"/>
          </a:xfrm>
          <a:prstGeom prst="rect">
            <a:avLst/>
          </a:prstGeom>
          <a:noFill/>
        </p:spPr>
        <p:txBody>
          <a:bodyPr wrap="squar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客服经理 </a:t>
            </a:r>
            <a:r>
              <a:rPr lang="en-US" altLang="zh-CN" sz="1600" b="1" dirty="0">
                <a:solidFill>
                  <a:schemeClr val="bg1"/>
                </a:solidFill>
                <a:latin typeface="微软雅黑" panose="020B0503020204020204" pitchFamily="34" charset="-122"/>
                <a:ea typeface="微软雅黑" panose="020B0503020204020204" pitchFamily="34" charset="-122"/>
              </a:rPr>
              <a:t>XXX</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8512864" y="5131875"/>
            <a:ext cx="2271729" cy="923330"/>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曾任职国内某上市互联网公司金牌售后中心督导，接待售后人次</a:t>
            </a:r>
            <a:r>
              <a:rPr lang="en-US" altLang="zh-CN" sz="1200" dirty="0">
                <a:solidFill>
                  <a:schemeClr val="bg1"/>
                </a:solidFill>
                <a:latin typeface="微软雅黑" panose="020B0503020204020204" pitchFamily="34" charset="-122"/>
                <a:ea typeface="微软雅黑" panose="020B0503020204020204" pitchFamily="34" charset="-122"/>
              </a:rPr>
              <a:t>XX</a:t>
            </a:r>
            <a:r>
              <a:rPr lang="zh-CN" altLang="en-US" sz="1200" dirty="0">
                <a:solidFill>
                  <a:schemeClr val="bg1"/>
                </a:solidFill>
                <a:latin typeface="微软雅黑" panose="020B0503020204020204" pitchFamily="34" charset="-122"/>
                <a:ea typeface="微软雅黑" panose="020B0503020204020204" pitchFamily="34" charset="-122"/>
              </a:rPr>
              <a:t>万。</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框 52"/>
          <p:cNvSpPr txBox="1"/>
          <p:nvPr/>
        </p:nvSpPr>
        <p:spPr>
          <a:xfrm>
            <a:off x="367165" y="307028"/>
            <a:ext cx="2804832" cy="584775"/>
          </a:xfrm>
          <a:prstGeom prst="rect">
            <a:avLst/>
          </a:prstGeom>
          <a:noFill/>
        </p:spPr>
        <p:txBody>
          <a:bodyPr wrap="square" rtlCol="0">
            <a:spAutoFit/>
          </a:bodyPr>
          <a:lstStyle/>
          <a:p>
            <a:pPr marL="457200" indent="-457200">
              <a:buFont typeface="Wingdings" panose="05000000000000000000" pitchFamily="2" charset="2"/>
              <a:buChar char="n"/>
            </a:pPr>
            <a:r>
              <a:rPr lang="zh-CN" altLang="en-US" sz="3200" b="1" dirty="0">
                <a:solidFill>
                  <a:schemeClr val="bg1"/>
                </a:solidFill>
                <a:latin typeface="微软雅黑" panose="020B0503020204020204" pitchFamily="34" charset="-122"/>
                <a:ea typeface="微软雅黑" panose="020B0503020204020204" pitchFamily="34" charset="-122"/>
              </a:rPr>
              <a:t>企业荣誉</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2031146" y="2040288"/>
            <a:ext cx="1947870" cy="3701279"/>
            <a:chOff x="2031146" y="1767238"/>
            <a:chExt cx="1947870" cy="3701279"/>
          </a:xfrm>
        </p:grpSpPr>
        <p:sp>
          <p:nvSpPr>
            <p:cNvPr id="73" name="椭圆 72"/>
            <p:cNvSpPr/>
            <p:nvPr/>
          </p:nvSpPr>
          <p:spPr>
            <a:xfrm>
              <a:off x="2120050" y="1767238"/>
              <a:ext cx="1782082" cy="178208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 name="Group 44"/>
            <p:cNvGrpSpPr>
              <a:grpSpLocks noChangeAspect="1"/>
            </p:cNvGrpSpPr>
            <p:nvPr/>
          </p:nvGrpSpPr>
          <p:grpSpPr bwMode="auto">
            <a:xfrm>
              <a:off x="2216321" y="1863170"/>
              <a:ext cx="1597025" cy="1597025"/>
              <a:chOff x="763" y="1656"/>
              <a:chExt cx="1006" cy="1006"/>
            </a:xfrm>
          </p:grpSpPr>
          <p:sp>
            <p:nvSpPr>
              <p:cNvPr id="69" name="Oval 45"/>
              <p:cNvSpPr>
                <a:spLocks noChangeArrowheads="1"/>
              </p:cNvSpPr>
              <p:nvPr/>
            </p:nvSpPr>
            <p:spPr bwMode="auto">
              <a:xfrm>
                <a:off x="763" y="1656"/>
                <a:ext cx="1006" cy="1006"/>
              </a:xfrm>
              <a:prstGeom prst="ellipse">
                <a:avLst/>
              </a:prstGeom>
              <a:solidFill>
                <a:srgbClr val="3D48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46"/>
              <p:cNvSpPr/>
              <p:nvPr/>
            </p:nvSpPr>
            <p:spPr bwMode="auto">
              <a:xfrm>
                <a:off x="1170" y="2179"/>
                <a:ext cx="195" cy="300"/>
              </a:xfrm>
              <a:custGeom>
                <a:avLst/>
                <a:gdLst>
                  <a:gd name="T0" fmla="*/ 76 w 82"/>
                  <a:gd name="T1" fmla="*/ 105 h 126"/>
                  <a:gd name="T2" fmla="*/ 61 w 82"/>
                  <a:gd name="T3" fmla="*/ 105 h 126"/>
                  <a:gd name="T4" fmla="*/ 63 w 82"/>
                  <a:gd name="T5" fmla="*/ 53 h 126"/>
                  <a:gd name="T6" fmla="*/ 64 w 82"/>
                  <a:gd name="T7" fmla="*/ 53 h 126"/>
                  <a:gd name="T8" fmla="*/ 68 w 82"/>
                  <a:gd name="T9" fmla="*/ 49 h 126"/>
                  <a:gd name="T10" fmla="*/ 68 w 82"/>
                  <a:gd name="T11" fmla="*/ 40 h 126"/>
                  <a:gd name="T12" fmla="*/ 64 w 82"/>
                  <a:gd name="T13" fmla="*/ 36 h 126"/>
                  <a:gd name="T14" fmla="*/ 62 w 82"/>
                  <a:gd name="T15" fmla="*/ 36 h 126"/>
                  <a:gd name="T16" fmla="*/ 57 w 82"/>
                  <a:gd name="T17" fmla="*/ 9 h 126"/>
                  <a:gd name="T18" fmla="*/ 41 w 82"/>
                  <a:gd name="T19" fmla="*/ 0 h 126"/>
                  <a:gd name="T20" fmla="*/ 25 w 82"/>
                  <a:gd name="T21" fmla="*/ 8 h 126"/>
                  <a:gd name="T22" fmla="*/ 20 w 82"/>
                  <a:gd name="T23" fmla="*/ 36 h 126"/>
                  <a:gd name="T24" fmla="*/ 18 w 82"/>
                  <a:gd name="T25" fmla="*/ 36 h 126"/>
                  <a:gd name="T26" fmla="*/ 14 w 82"/>
                  <a:gd name="T27" fmla="*/ 40 h 126"/>
                  <a:gd name="T28" fmla="*/ 14 w 82"/>
                  <a:gd name="T29" fmla="*/ 49 h 126"/>
                  <a:gd name="T30" fmla="*/ 18 w 82"/>
                  <a:gd name="T31" fmla="*/ 53 h 126"/>
                  <a:gd name="T32" fmla="*/ 19 w 82"/>
                  <a:gd name="T33" fmla="*/ 53 h 126"/>
                  <a:gd name="T34" fmla="*/ 21 w 82"/>
                  <a:gd name="T35" fmla="*/ 105 h 126"/>
                  <a:gd name="T36" fmla="*/ 5 w 82"/>
                  <a:gd name="T37" fmla="*/ 105 h 126"/>
                  <a:gd name="T38" fmla="*/ 0 w 82"/>
                  <a:gd name="T39" fmla="*/ 114 h 126"/>
                  <a:gd name="T40" fmla="*/ 0 w 82"/>
                  <a:gd name="T41" fmla="*/ 126 h 126"/>
                  <a:gd name="T42" fmla="*/ 82 w 82"/>
                  <a:gd name="T43" fmla="*/ 126 h 126"/>
                  <a:gd name="T44" fmla="*/ 82 w 82"/>
                  <a:gd name="T45" fmla="*/ 114 h 126"/>
                  <a:gd name="T46" fmla="*/ 76 w 82"/>
                  <a:gd name="T47" fmla="*/ 10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126">
                    <a:moveTo>
                      <a:pt x="76" y="105"/>
                    </a:moveTo>
                    <a:cubicBezTo>
                      <a:pt x="61" y="105"/>
                      <a:pt x="61" y="105"/>
                      <a:pt x="61" y="105"/>
                    </a:cubicBezTo>
                    <a:cubicBezTo>
                      <a:pt x="54" y="88"/>
                      <a:pt x="55" y="70"/>
                      <a:pt x="63" y="53"/>
                    </a:cubicBezTo>
                    <a:cubicBezTo>
                      <a:pt x="64" y="53"/>
                      <a:pt x="64" y="53"/>
                      <a:pt x="64" y="53"/>
                    </a:cubicBezTo>
                    <a:cubicBezTo>
                      <a:pt x="66" y="53"/>
                      <a:pt x="68" y="51"/>
                      <a:pt x="68" y="49"/>
                    </a:cubicBezTo>
                    <a:cubicBezTo>
                      <a:pt x="68" y="40"/>
                      <a:pt x="68" y="40"/>
                      <a:pt x="68" y="40"/>
                    </a:cubicBezTo>
                    <a:cubicBezTo>
                      <a:pt x="68" y="37"/>
                      <a:pt x="66" y="36"/>
                      <a:pt x="64" y="36"/>
                    </a:cubicBezTo>
                    <a:cubicBezTo>
                      <a:pt x="62" y="36"/>
                      <a:pt x="62" y="36"/>
                      <a:pt x="62" y="36"/>
                    </a:cubicBezTo>
                    <a:cubicBezTo>
                      <a:pt x="57" y="27"/>
                      <a:pt x="55" y="18"/>
                      <a:pt x="57" y="9"/>
                    </a:cubicBezTo>
                    <a:cubicBezTo>
                      <a:pt x="41" y="0"/>
                      <a:pt x="41" y="0"/>
                      <a:pt x="41" y="0"/>
                    </a:cubicBezTo>
                    <a:cubicBezTo>
                      <a:pt x="25" y="8"/>
                      <a:pt x="25" y="8"/>
                      <a:pt x="25" y="8"/>
                    </a:cubicBezTo>
                    <a:cubicBezTo>
                      <a:pt x="27" y="17"/>
                      <a:pt x="25" y="27"/>
                      <a:pt x="20" y="36"/>
                    </a:cubicBezTo>
                    <a:cubicBezTo>
                      <a:pt x="18" y="36"/>
                      <a:pt x="18" y="36"/>
                      <a:pt x="18" y="36"/>
                    </a:cubicBezTo>
                    <a:cubicBezTo>
                      <a:pt x="16" y="36"/>
                      <a:pt x="14" y="37"/>
                      <a:pt x="14" y="40"/>
                    </a:cubicBezTo>
                    <a:cubicBezTo>
                      <a:pt x="14" y="49"/>
                      <a:pt x="14" y="49"/>
                      <a:pt x="14" y="49"/>
                    </a:cubicBezTo>
                    <a:cubicBezTo>
                      <a:pt x="14" y="51"/>
                      <a:pt x="16" y="53"/>
                      <a:pt x="18" y="53"/>
                    </a:cubicBezTo>
                    <a:cubicBezTo>
                      <a:pt x="19" y="53"/>
                      <a:pt x="19" y="53"/>
                      <a:pt x="19" y="53"/>
                    </a:cubicBezTo>
                    <a:cubicBezTo>
                      <a:pt x="27" y="70"/>
                      <a:pt x="28" y="88"/>
                      <a:pt x="21" y="105"/>
                    </a:cubicBezTo>
                    <a:cubicBezTo>
                      <a:pt x="5" y="105"/>
                      <a:pt x="5" y="105"/>
                      <a:pt x="5" y="105"/>
                    </a:cubicBezTo>
                    <a:cubicBezTo>
                      <a:pt x="2" y="105"/>
                      <a:pt x="0" y="109"/>
                      <a:pt x="0" y="114"/>
                    </a:cubicBezTo>
                    <a:cubicBezTo>
                      <a:pt x="0" y="126"/>
                      <a:pt x="0" y="126"/>
                      <a:pt x="0" y="126"/>
                    </a:cubicBezTo>
                    <a:cubicBezTo>
                      <a:pt x="82" y="126"/>
                      <a:pt x="82" y="126"/>
                      <a:pt x="82" y="126"/>
                    </a:cubicBezTo>
                    <a:cubicBezTo>
                      <a:pt x="82" y="114"/>
                      <a:pt x="82" y="114"/>
                      <a:pt x="82" y="114"/>
                    </a:cubicBezTo>
                    <a:cubicBezTo>
                      <a:pt x="82" y="109"/>
                      <a:pt x="79" y="105"/>
                      <a:pt x="76" y="10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47"/>
              <p:cNvSpPr>
                <a:spLocks noEditPoints="1"/>
              </p:cNvSpPr>
              <p:nvPr/>
            </p:nvSpPr>
            <p:spPr bwMode="auto">
              <a:xfrm>
                <a:off x="1063" y="1839"/>
                <a:ext cx="406" cy="385"/>
              </a:xfrm>
              <a:custGeom>
                <a:avLst/>
                <a:gdLst>
                  <a:gd name="T0" fmla="*/ 170 w 171"/>
                  <a:gd name="T1" fmla="*/ 61 h 162"/>
                  <a:gd name="T2" fmla="*/ 163 w 171"/>
                  <a:gd name="T3" fmla="*/ 55 h 162"/>
                  <a:gd name="T4" fmla="*/ 115 w 171"/>
                  <a:gd name="T5" fmla="*/ 48 h 162"/>
                  <a:gd name="T6" fmla="*/ 93 w 171"/>
                  <a:gd name="T7" fmla="*/ 5 h 162"/>
                  <a:gd name="T8" fmla="*/ 86 w 171"/>
                  <a:gd name="T9" fmla="*/ 0 h 162"/>
                  <a:gd name="T10" fmla="*/ 78 w 171"/>
                  <a:gd name="T11" fmla="*/ 5 h 162"/>
                  <a:gd name="T12" fmla="*/ 56 w 171"/>
                  <a:gd name="T13" fmla="*/ 48 h 162"/>
                  <a:gd name="T14" fmla="*/ 8 w 171"/>
                  <a:gd name="T15" fmla="*/ 55 h 162"/>
                  <a:gd name="T16" fmla="*/ 1 w 171"/>
                  <a:gd name="T17" fmla="*/ 61 h 162"/>
                  <a:gd name="T18" fmla="*/ 4 w 171"/>
                  <a:gd name="T19" fmla="*/ 70 h 162"/>
                  <a:gd name="T20" fmla="*/ 38 w 171"/>
                  <a:gd name="T21" fmla="*/ 104 h 162"/>
                  <a:gd name="T22" fmla="*/ 30 w 171"/>
                  <a:gd name="T23" fmla="*/ 151 h 162"/>
                  <a:gd name="T24" fmla="*/ 34 w 171"/>
                  <a:gd name="T25" fmla="*/ 160 h 162"/>
                  <a:gd name="T26" fmla="*/ 43 w 171"/>
                  <a:gd name="T27" fmla="*/ 161 h 162"/>
                  <a:gd name="T28" fmla="*/ 86 w 171"/>
                  <a:gd name="T29" fmla="*/ 138 h 162"/>
                  <a:gd name="T30" fmla="*/ 129 w 171"/>
                  <a:gd name="T31" fmla="*/ 160 h 162"/>
                  <a:gd name="T32" fmla="*/ 133 w 171"/>
                  <a:gd name="T33" fmla="*/ 161 h 162"/>
                  <a:gd name="T34" fmla="*/ 133 w 171"/>
                  <a:gd name="T35" fmla="*/ 161 h 162"/>
                  <a:gd name="T36" fmla="*/ 141 w 171"/>
                  <a:gd name="T37" fmla="*/ 153 h 162"/>
                  <a:gd name="T38" fmla="*/ 141 w 171"/>
                  <a:gd name="T39" fmla="*/ 151 h 162"/>
                  <a:gd name="T40" fmla="*/ 133 w 171"/>
                  <a:gd name="T41" fmla="*/ 104 h 162"/>
                  <a:gd name="T42" fmla="*/ 168 w 171"/>
                  <a:gd name="T43" fmla="*/ 70 h 162"/>
                  <a:gd name="T44" fmla="*/ 170 w 171"/>
                  <a:gd name="T45" fmla="*/ 61 h 162"/>
                  <a:gd name="T46" fmla="*/ 118 w 171"/>
                  <a:gd name="T47" fmla="*/ 94 h 162"/>
                  <a:gd name="T48" fmla="*/ 115 w 171"/>
                  <a:gd name="T49" fmla="*/ 102 h 162"/>
                  <a:gd name="T50" fmla="*/ 121 w 171"/>
                  <a:gd name="T51" fmla="*/ 137 h 162"/>
                  <a:gd name="T52" fmla="*/ 90 w 171"/>
                  <a:gd name="T53" fmla="*/ 121 h 162"/>
                  <a:gd name="T54" fmla="*/ 82 w 171"/>
                  <a:gd name="T55" fmla="*/ 121 h 162"/>
                  <a:gd name="T56" fmla="*/ 50 w 171"/>
                  <a:gd name="T57" fmla="*/ 137 h 162"/>
                  <a:gd name="T58" fmla="*/ 56 w 171"/>
                  <a:gd name="T59" fmla="*/ 102 h 162"/>
                  <a:gd name="T60" fmla="*/ 54 w 171"/>
                  <a:gd name="T61" fmla="*/ 94 h 162"/>
                  <a:gd name="T62" fmla="*/ 28 w 171"/>
                  <a:gd name="T63" fmla="*/ 70 h 162"/>
                  <a:gd name="T64" fmla="*/ 63 w 171"/>
                  <a:gd name="T65" fmla="*/ 65 h 162"/>
                  <a:gd name="T66" fmla="*/ 70 w 171"/>
                  <a:gd name="T67" fmla="*/ 60 h 162"/>
                  <a:gd name="T68" fmla="*/ 86 w 171"/>
                  <a:gd name="T69" fmla="*/ 28 h 162"/>
                  <a:gd name="T70" fmla="*/ 101 w 171"/>
                  <a:gd name="T71" fmla="*/ 60 h 162"/>
                  <a:gd name="T72" fmla="*/ 108 w 171"/>
                  <a:gd name="T73" fmla="*/ 65 h 162"/>
                  <a:gd name="T74" fmla="*/ 143 w 171"/>
                  <a:gd name="T75" fmla="*/ 70 h 162"/>
                  <a:gd name="T76" fmla="*/ 118 w 171"/>
                  <a:gd name="T77" fmla="*/ 9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1" h="162">
                    <a:moveTo>
                      <a:pt x="170" y="61"/>
                    </a:moveTo>
                    <a:cubicBezTo>
                      <a:pt x="169" y="58"/>
                      <a:pt x="166" y="56"/>
                      <a:pt x="163" y="55"/>
                    </a:cubicBezTo>
                    <a:cubicBezTo>
                      <a:pt x="115" y="48"/>
                      <a:pt x="115" y="48"/>
                      <a:pt x="115" y="48"/>
                    </a:cubicBezTo>
                    <a:cubicBezTo>
                      <a:pt x="93" y="5"/>
                      <a:pt x="93" y="5"/>
                      <a:pt x="93" y="5"/>
                    </a:cubicBezTo>
                    <a:cubicBezTo>
                      <a:pt x="92" y="2"/>
                      <a:pt x="89" y="0"/>
                      <a:pt x="86" y="0"/>
                    </a:cubicBezTo>
                    <a:cubicBezTo>
                      <a:pt x="82" y="0"/>
                      <a:pt x="79" y="2"/>
                      <a:pt x="78" y="5"/>
                    </a:cubicBezTo>
                    <a:cubicBezTo>
                      <a:pt x="56" y="48"/>
                      <a:pt x="56" y="48"/>
                      <a:pt x="56" y="48"/>
                    </a:cubicBezTo>
                    <a:cubicBezTo>
                      <a:pt x="8" y="55"/>
                      <a:pt x="8" y="55"/>
                      <a:pt x="8" y="55"/>
                    </a:cubicBezTo>
                    <a:cubicBezTo>
                      <a:pt x="5" y="56"/>
                      <a:pt x="3" y="58"/>
                      <a:pt x="1" y="61"/>
                    </a:cubicBezTo>
                    <a:cubicBezTo>
                      <a:pt x="0" y="64"/>
                      <a:pt x="1" y="68"/>
                      <a:pt x="4" y="70"/>
                    </a:cubicBezTo>
                    <a:cubicBezTo>
                      <a:pt x="38" y="104"/>
                      <a:pt x="38" y="104"/>
                      <a:pt x="38" y="104"/>
                    </a:cubicBezTo>
                    <a:cubicBezTo>
                      <a:pt x="30" y="151"/>
                      <a:pt x="30" y="151"/>
                      <a:pt x="30" y="151"/>
                    </a:cubicBezTo>
                    <a:cubicBezTo>
                      <a:pt x="30" y="155"/>
                      <a:pt x="31" y="158"/>
                      <a:pt x="34" y="160"/>
                    </a:cubicBezTo>
                    <a:cubicBezTo>
                      <a:pt x="36" y="162"/>
                      <a:pt x="40" y="162"/>
                      <a:pt x="43" y="161"/>
                    </a:cubicBezTo>
                    <a:cubicBezTo>
                      <a:pt x="86" y="138"/>
                      <a:pt x="86" y="138"/>
                      <a:pt x="86" y="138"/>
                    </a:cubicBezTo>
                    <a:cubicBezTo>
                      <a:pt x="129" y="160"/>
                      <a:pt x="129" y="160"/>
                      <a:pt x="129" y="160"/>
                    </a:cubicBezTo>
                    <a:cubicBezTo>
                      <a:pt x="130" y="161"/>
                      <a:pt x="131" y="161"/>
                      <a:pt x="133" y="161"/>
                    </a:cubicBezTo>
                    <a:cubicBezTo>
                      <a:pt x="133" y="161"/>
                      <a:pt x="133" y="161"/>
                      <a:pt x="133" y="161"/>
                    </a:cubicBezTo>
                    <a:cubicBezTo>
                      <a:pt x="137" y="161"/>
                      <a:pt x="141" y="158"/>
                      <a:pt x="141" y="153"/>
                    </a:cubicBezTo>
                    <a:cubicBezTo>
                      <a:pt x="141" y="152"/>
                      <a:pt x="141" y="152"/>
                      <a:pt x="141" y="151"/>
                    </a:cubicBezTo>
                    <a:cubicBezTo>
                      <a:pt x="133" y="104"/>
                      <a:pt x="133" y="104"/>
                      <a:pt x="133" y="104"/>
                    </a:cubicBezTo>
                    <a:cubicBezTo>
                      <a:pt x="168" y="70"/>
                      <a:pt x="168" y="70"/>
                      <a:pt x="168" y="70"/>
                    </a:cubicBezTo>
                    <a:cubicBezTo>
                      <a:pt x="170" y="68"/>
                      <a:pt x="171" y="64"/>
                      <a:pt x="170" y="61"/>
                    </a:cubicBezTo>
                    <a:close/>
                    <a:moveTo>
                      <a:pt x="118" y="94"/>
                    </a:moveTo>
                    <a:cubicBezTo>
                      <a:pt x="116" y="96"/>
                      <a:pt x="115" y="99"/>
                      <a:pt x="115" y="102"/>
                    </a:cubicBezTo>
                    <a:cubicBezTo>
                      <a:pt x="121" y="137"/>
                      <a:pt x="121" y="137"/>
                      <a:pt x="121" y="137"/>
                    </a:cubicBezTo>
                    <a:cubicBezTo>
                      <a:pt x="90" y="121"/>
                      <a:pt x="90" y="121"/>
                      <a:pt x="90" y="121"/>
                    </a:cubicBezTo>
                    <a:cubicBezTo>
                      <a:pt x="87" y="119"/>
                      <a:pt x="84" y="119"/>
                      <a:pt x="82" y="121"/>
                    </a:cubicBezTo>
                    <a:cubicBezTo>
                      <a:pt x="50" y="137"/>
                      <a:pt x="50" y="137"/>
                      <a:pt x="50" y="137"/>
                    </a:cubicBezTo>
                    <a:cubicBezTo>
                      <a:pt x="56" y="102"/>
                      <a:pt x="56" y="102"/>
                      <a:pt x="56" y="102"/>
                    </a:cubicBezTo>
                    <a:cubicBezTo>
                      <a:pt x="57" y="99"/>
                      <a:pt x="56" y="96"/>
                      <a:pt x="54" y="94"/>
                    </a:cubicBezTo>
                    <a:cubicBezTo>
                      <a:pt x="28" y="70"/>
                      <a:pt x="28" y="70"/>
                      <a:pt x="28" y="70"/>
                    </a:cubicBezTo>
                    <a:cubicBezTo>
                      <a:pt x="63" y="65"/>
                      <a:pt x="63" y="65"/>
                      <a:pt x="63" y="65"/>
                    </a:cubicBezTo>
                    <a:cubicBezTo>
                      <a:pt x="66" y="64"/>
                      <a:pt x="69" y="62"/>
                      <a:pt x="70" y="60"/>
                    </a:cubicBezTo>
                    <a:cubicBezTo>
                      <a:pt x="86" y="28"/>
                      <a:pt x="86" y="28"/>
                      <a:pt x="86" y="28"/>
                    </a:cubicBezTo>
                    <a:cubicBezTo>
                      <a:pt x="101" y="60"/>
                      <a:pt x="101" y="60"/>
                      <a:pt x="101" y="60"/>
                    </a:cubicBezTo>
                    <a:cubicBezTo>
                      <a:pt x="103" y="62"/>
                      <a:pt x="105" y="64"/>
                      <a:pt x="108" y="65"/>
                    </a:cubicBezTo>
                    <a:cubicBezTo>
                      <a:pt x="143" y="70"/>
                      <a:pt x="143" y="70"/>
                      <a:pt x="143" y="70"/>
                    </a:cubicBezTo>
                    <a:lnTo>
                      <a:pt x="118" y="9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78" name="直接连接符 77"/>
            <p:cNvCxnSpPr>
              <a:stCxn id="73" idx="4"/>
            </p:cNvCxnSpPr>
            <p:nvPr/>
          </p:nvCxnSpPr>
          <p:spPr>
            <a:xfrm>
              <a:off x="3011091" y="3549320"/>
              <a:ext cx="0" cy="46015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2" name="矩形 81"/>
            <p:cNvSpPr/>
            <p:nvPr/>
          </p:nvSpPr>
          <p:spPr>
            <a:xfrm>
              <a:off x="2324271" y="3997222"/>
              <a:ext cx="1361621" cy="1013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p:nvPr/>
          </p:nvSpPr>
          <p:spPr>
            <a:xfrm>
              <a:off x="2324271" y="4098595"/>
              <a:ext cx="1361621" cy="101373"/>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p:nvPr/>
          </p:nvSpPr>
          <p:spPr>
            <a:xfrm>
              <a:off x="2031146" y="4546497"/>
              <a:ext cx="1947870" cy="922020"/>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2021</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5</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XX</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平台获得</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XXX</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奖项，获得百万消费者一致好评。</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4074143" y="2040064"/>
            <a:ext cx="1947870" cy="3697195"/>
            <a:chOff x="4074143" y="1767014"/>
            <a:chExt cx="1947870" cy="3697195"/>
          </a:xfrm>
        </p:grpSpPr>
        <p:sp>
          <p:nvSpPr>
            <p:cNvPr id="74" name="椭圆 73"/>
            <p:cNvSpPr/>
            <p:nvPr/>
          </p:nvSpPr>
          <p:spPr>
            <a:xfrm>
              <a:off x="4145249" y="1767014"/>
              <a:ext cx="1782082" cy="178208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 name="Group 30"/>
            <p:cNvGrpSpPr>
              <a:grpSpLocks noChangeAspect="1"/>
            </p:cNvGrpSpPr>
            <p:nvPr/>
          </p:nvGrpSpPr>
          <p:grpSpPr bwMode="auto">
            <a:xfrm>
              <a:off x="4234940" y="1864758"/>
              <a:ext cx="1597025" cy="1597025"/>
              <a:chOff x="2126" y="1657"/>
              <a:chExt cx="1006" cy="1006"/>
            </a:xfrm>
          </p:grpSpPr>
          <p:sp>
            <p:nvSpPr>
              <p:cNvPr id="49" name="AutoShape 29"/>
              <p:cNvSpPr>
                <a:spLocks noChangeAspect="1" noChangeArrowheads="1" noTextEdit="1"/>
              </p:cNvSpPr>
              <p:nvPr/>
            </p:nvSpPr>
            <p:spPr bwMode="auto">
              <a:xfrm>
                <a:off x="2126" y="1657"/>
                <a:ext cx="1006" cy="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 name="Oval 31"/>
              <p:cNvSpPr>
                <a:spLocks noChangeArrowheads="1"/>
              </p:cNvSpPr>
              <p:nvPr/>
            </p:nvSpPr>
            <p:spPr bwMode="auto">
              <a:xfrm>
                <a:off x="2128" y="1657"/>
                <a:ext cx="1006" cy="1006"/>
              </a:xfrm>
              <a:prstGeom prst="ellipse">
                <a:avLst/>
              </a:prstGeom>
              <a:solidFill>
                <a:srgbClr val="3D48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32"/>
              <p:cNvSpPr>
                <a:spLocks noEditPoints="1"/>
              </p:cNvSpPr>
              <p:nvPr/>
            </p:nvSpPr>
            <p:spPr bwMode="auto">
              <a:xfrm>
                <a:off x="2490" y="1866"/>
                <a:ext cx="285" cy="83"/>
              </a:xfrm>
              <a:custGeom>
                <a:avLst/>
                <a:gdLst>
                  <a:gd name="T0" fmla="*/ 60 w 120"/>
                  <a:gd name="T1" fmla="*/ 35 h 35"/>
                  <a:gd name="T2" fmla="*/ 119 w 120"/>
                  <a:gd name="T3" fmla="*/ 19 h 35"/>
                  <a:gd name="T4" fmla="*/ 120 w 120"/>
                  <a:gd name="T5" fmla="*/ 18 h 35"/>
                  <a:gd name="T6" fmla="*/ 60 w 120"/>
                  <a:gd name="T7" fmla="*/ 0 h 35"/>
                  <a:gd name="T8" fmla="*/ 0 w 120"/>
                  <a:gd name="T9" fmla="*/ 18 h 35"/>
                  <a:gd name="T10" fmla="*/ 1 w 120"/>
                  <a:gd name="T11" fmla="*/ 19 h 35"/>
                  <a:gd name="T12" fmla="*/ 60 w 120"/>
                  <a:gd name="T13" fmla="*/ 35 h 35"/>
                  <a:gd name="T14" fmla="*/ 10 w 120"/>
                  <a:gd name="T15" fmla="*/ 15 h 35"/>
                  <a:gd name="T16" fmla="*/ 22 w 120"/>
                  <a:gd name="T17" fmla="*/ 11 h 35"/>
                  <a:gd name="T18" fmla="*/ 60 w 120"/>
                  <a:gd name="T19" fmla="*/ 7 h 35"/>
                  <a:gd name="T20" fmla="*/ 98 w 120"/>
                  <a:gd name="T21" fmla="*/ 11 h 35"/>
                  <a:gd name="T22" fmla="*/ 109 w 120"/>
                  <a:gd name="T23" fmla="*/ 15 h 35"/>
                  <a:gd name="T24" fmla="*/ 113 w 120"/>
                  <a:gd name="T25" fmla="*/ 18 h 35"/>
                  <a:gd name="T26" fmla="*/ 109 w 120"/>
                  <a:gd name="T27" fmla="*/ 20 h 35"/>
                  <a:gd name="T28" fmla="*/ 98 w 120"/>
                  <a:gd name="T29" fmla="*/ 24 h 35"/>
                  <a:gd name="T30" fmla="*/ 60 w 120"/>
                  <a:gd name="T31" fmla="*/ 28 h 35"/>
                  <a:gd name="T32" fmla="*/ 22 w 120"/>
                  <a:gd name="T33" fmla="*/ 24 h 35"/>
                  <a:gd name="T34" fmla="*/ 10 w 120"/>
                  <a:gd name="T35" fmla="*/ 20 h 35"/>
                  <a:gd name="T36" fmla="*/ 7 w 120"/>
                  <a:gd name="T37" fmla="*/ 18 h 35"/>
                  <a:gd name="T38" fmla="*/ 10 w 120"/>
                  <a:gd name="T39"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35">
                    <a:moveTo>
                      <a:pt x="60" y="35"/>
                    </a:moveTo>
                    <a:cubicBezTo>
                      <a:pt x="91" y="35"/>
                      <a:pt x="116" y="28"/>
                      <a:pt x="119" y="19"/>
                    </a:cubicBezTo>
                    <a:cubicBezTo>
                      <a:pt x="120" y="19"/>
                      <a:pt x="120" y="18"/>
                      <a:pt x="120" y="18"/>
                    </a:cubicBezTo>
                    <a:cubicBezTo>
                      <a:pt x="120" y="8"/>
                      <a:pt x="93" y="0"/>
                      <a:pt x="60" y="0"/>
                    </a:cubicBezTo>
                    <a:cubicBezTo>
                      <a:pt x="27" y="0"/>
                      <a:pt x="0" y="8"/>
                      <a:pt x="0" y="18"/>
                    </a:cubicBezTo>
                    <a:cubicBezTo>
                      <a:pt x="0" y="18"/>
                      <a:pt x="0" y="19"/>
                      <a:pt x="1" y="19"/>
                    </a:cubicBezTo>
                    <a:cubicBezTo>
                      <a:pt x="4" y="28"/>
                      <a:pt x="29" y="35"/>
                      <a:pt x="60" y="35"/>
                    </a:cubicBezTo>
                    <a:close/>
                    <a:moveTo>
                      <a:pt x="10" y="15"/>
                    </a:moveTo>
                    <a:cubicBezTo>
                      <a:pt x="13" y="14"/>
                      <a:pt x="17" y="12"/>
                      <a:pt x="22" y="11"/>
                    </a:cubicBezTo>
                    <a:cubicBezTo>
                      <a:pt x="33" y="9"/>
                      <a:pt x="46" y="7"/>
                      <a:pt x="60" y="7"/>
                    </a:cubicBezTo>
                    <a:cubicBezTo>
                      <a:pt x="74" y="7"/>
                      <a:pt x="87" y="9"/>
                      <a:pt x="98" y="11"/>
                    </a:cubicBezTo>
                    <a:cubicBezTo>
                      <a:pt x="102" y="12"/>
                      <a:pt x="106" y="14"/>
                      <a:pt x="109" y="15"/>
                    </a:cubicBezTo>
                    <a:cubicBezTo>
                      <a:pt x="111" y="16"/>
                      <a:pt x="112" y="17"/>
                      <a:pt x="113" y="18"/>
                    </a:cubicBezTo>
                    <a:cubicBezTo>
                      <a:pt x="112" y="18"/>
                      <a:pt x="111" y="19"/>
                      <a:pt x="109" y="20"/>
                    </a:cubicBezTo>
                    <a:cubicBezTo>
                      <a:pt x="106" y="22"/>
                      <a:pt x="102" y="23"/>
                      <a:pt x="98" y="24"/>
                    </a:cubicBezTo>
                    <a:cubicBezTo>
                      <a:pt x="87" y="27"/>
                      <a:pt x="74" y="28"/>
                      <a:pt x="60" y="28"/>
                    </a:cubicBezTo>
                    <a:cubicBezTo>
                      <a:pt x="46" y="28"/>
                      <a:pt x="33" y="27"/>
                      <a:pt x="22" y="24"/>
                    </a:cubicBezTo>
                    <a:cubicBezTo>
                      <a:pt x="17" y="23"/>
                      <a:pt x="13" y="22"/>
                      <a:pt x="10" y="20"/>
                    </a:cubicBezTo>
                    <a:cubicBezTo>
                      <a:pt x="9" y="19"/>
                      <a:pt x="8" y="18"/>
                      <a:pt x="7" y="18"/>
                    </a:cubicBezTo>
                    <a:cubicBezTo>
                      <a:pt x="8" y="17"/>
                      <a:pt x="9" y="16"/>
                      <a:pt x="10"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33"/>
              <p:cNvSpPr>
                <a:spLocks noEditPoints="1"/>
              </p:cNvSpPr>
              <p:nvPr/>
            </p:nvSpPr>
            <p:spPr bwMode="auto">
              <a:xfrm>
                <a:off x="2395" y="1926"/>
                <a:ext cx="473" cy="566"/>
              </a:xfrm>
              <a:custGeom>
                <a:avLst/>
                <a:gdLst>
                  <a:gd name="T0" fmla="*/ 198 w 199"/>
                  <a:gd name="T1" fmla="*/ 11 h 238"/>
                  <a:gd name="T2" fmla="*/ 191 w 199"/>
                  <a:gd name="T3" fmla="*/ 5 h 238"/>
                  <a:gd name="T4" fmla="*/ 160 w 199"/>
                  <a:gd name="T5" fmla="*/ 5 h 238"/>
                  <a:gd name="T6" fmla="*/ 160 w 199"/>
                  <a:gd name="T7" fmla="*/ 0 h 238"/>
                  <a:gd name="T8" fmla="*/ 141 w 199"/>
                  <a:gd name="T9" fmla="*/ 9 h 238"/>
                  <a:gd name="T10" fmla="*/ 100 w 199"/>
                  <a:gd name="T11" fmla="*/ 14 h 238"/>
                  <a:gd name="T12" fmla="*/ 59 w 199"/>
                  <a:gd name="T13" fmla="*/ 9 h 238"/>
                  <a:gd name="T14" fmla="*/ 40 w 199"/>
                  <a:gd name="T15" fmla="*/ 0 h 238"/>
                  <a:gd name="T16" fmla="*/ 40 w 199"/>
                  <a:gd name="T17" fmla="*/ 5 h 238"/>
                  <a:gd name="T18" fmla="*/ 8 w 199"/>
                  <a:gd name="T19" fmla="*/ 5 h 238"/>
                  <a:gd name="T20" fmla="*/ 1 w 199"/>
                  <a:gd name="T21" fmla="*/ 11 h 238"/>
                  <a:gd name="T22" fmla="*/ 1 w 199"/>
                  <a:gd name="T23" fmla="*/ 38 h 238"/>
                  <a:gd name="T24" fmla="*/ 7 w 199"/>
                  <a:gd name="T25" fmla="*/ 62 h 238"/>
                  <a:gd name="T26" fmla="*/ 20 w 199"/>
                  <a:gd name="T27" fmla="*/ 85 h 238"/>
                  <a:gd name="T28" fmla="*/ 60 w 199"/>
                  <a:gd name="T29" fmla="*/ 102 h 238"/>
                  <a:gd name="T30" fmla="*/ 90 w 199"/>
                  <a:gd name="T31" fmla="*/ 125 h 238"/>
                  <a:gd name="T32" fmla="*/ 90 w 199"/>
                  <a:gd name="T33" fmla="*/ 150 h 238"/>
                  <a:gd name="T34" fmla="*/ 68 w 199"/>
                  <a:gd name="T35" fmla="*/ 150 h 238"/>
                  <a:gd name="T36" fmla="*/ 59 w 199"/>
                  <a:gd name="T37" fmla="*/ 158 h 238"/>
                  <a:gd name="T38" fmla="*/ 56 w 199"/>
                  <a:gd name="T39" fmla="*/ 161 h 238"/>
                  <a:gd name="T40" fmla="*/ 49 w 199"/>
                  <a:gd name="T41" fmla="*/ 161 h 238"/>
                  <a:gd name="T42" fmla="*/ 41 w 199"/>
                  <a:gd name="T43" fmla="*/ 169 h 238"/>
                  <a:gd name="T44" fmla="*/ 41 w 199"/>
                  <a:gd name="T45" fmla="*/ 230 h 238"/>
                  <a:gd name="T46" fmla="*/ 49 w 199"/>
                  <a:gd name="T47" fmla="*/ 238 h 238"/>
                  <a:gd name="T48" fmla="*/ 149 w 199"/>
                  <a:gd name="T49" fmla="*/ 238 h 238"/>
                  <a:gd name="T50" fmla="*/ 157 w 199"/>
                  <a:gd name="T51" fmla="*/ 230 h 238"/>
                  <a:gd name="T52" fmla="*/ 157 w 199"/>
                  <a:gd name="T53" fmla="*/ 169 h 238"/>
                  <a:gd name="T54" fmla="*/ 149 w 199"/>
                  <a:gd name="T55" fmla="*/ 161 h 238"/>
                  <a:gd name="T56" fmla="*/ 144 w 199"/>
                  <a:gd name="T57" fmla="*/ 161 h 238"/>
                  <a:gd name="T58" fmla="*/ 139 w 199"/>
                  <a:gd name="T59" fmla="*/ 158 h 238"/>
                  <a:gd name="T60" fmla="*/ 131 w 199"/>
                  <a:gd name="T61" fmla="*/ 150 h 238"/>
                  <a:gd name="T62" fmla="*/ 110 w 199"/>
                  <a:gd name="T63" fmla="*/ 150 h 238"/>
                  <a:gd name="T64" fmla="*/ 110 w 199"/>
                  <a:gd name="T65" fmla="*/ 125 h 238"/>
                  <a:gd name="T66" fmla="*/ 140 w 199"/>
                  <a:gd name="T67" fmla="*/ 102 h 238"/>
                  <a:gd name="T68" fmla="*/ 178 w 199"/>
                  <a:gd name="T69" fmla="*/ 85 h 238"/>
                  <a:gd name="T70" fmla="*/ 192 w 199"/>
                  <a:gd name="T71" fmla="*/ 62 h 238"/>
                  <a:gd name="T72" fmla="*/ 197 w 199"/>
                  <a:gd name="T73" fmla="*/ 38 h 238"/>
                  <a:gd name="T74" fmla="*/ 198 w 199"/>
                  <a:gd name="T75" fmla="*/ 11 h 238"/>
                  <a:gd name="T76" fmla="*/ 43 w 199"/>
                  <a:gd name="T77" fmla="*/ 84 h 238"/>
                  <a:gd name="T78" fmla="*/ 31 w 199"/>
                  <a:gd name="T79" fmla="*/ 76 h 238"/>
                  <a:gd name="T80" fmla="*/ 15 w 199"/>
                  <a:gd name="T81" fmla="*/ 19 h 238"/>
                  <a:gd name="T82" fmla="*/ 40 w 199"/>
                  <a:gd name="T83" fmla="*/ 19 h 238"/>
                  <a:gd name="T84" fmla="*/ 52 w 199"/>
                  <a:gd name="T85" fmla="*/ 87 h 238"/>
                  <a:gd name="T86" fmla="*/ 43 w 199"/>
                  <a:gd name="T87" fmla="*/ 84 h 238"/>
                  <a:gd name="T88" fmla="*/ 135 w 199"/>
                  <a:gd name="T89" fmla="*/ 177 h 238"/>
                  <a:gd name="T90" fmla="*/ 135 w 199"/>
                  <a:gd name="T91" fmla="*/ 219 h 238"/>
                  <a:gd name="T92" fmla="*/ 64 w 199"/>
                  <a:gd name="T93" fmla="*/ 219 h 238"/>
                  <a:gd name="T94" fmla="*/ 64 w 199"/>
                  <a:gd name="T95" fmla="*/ 177 h 238"/>
                  <a:gd name="T96" fmla="*/ 135 w 199"/>
                  <a:gd name="T97" fmla="*/ 177 h 238"/>
                  <a:gd name="T98" fmla="*/ 168 w 199"/>
                  <a:gd name="T99" fmla="*/ 76 h 238"/>
                  <a:gd name="T100" fmla="*/ 156 w 199"/>
                  <a:gd name="T101" fmla="*/ 84 h 238"/>
                  <a:gd name="T102" fmla="*/ 148 w 199"/>
                  <a:gd name="T103" fmla="*/ 87 h 238"/>
                  <a:gd name="T104" fmla="*/ 159 w 199"/>
                  <a:gd name="T105" fmla="*/ 19 h 238"/>
                  <a:gd name="T106" fmla="*/ 184 w 199"/>
                  <a:gd name="T107" fmla="*/ 19 h 238"/>
                  <a:gd name="T108" fmla="*/ 168 w 199"/>
                  <a:gd name="T109" fmla="*/ 7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9" h="238">
                    <a:moveTo>
                      <a:pt x="198" y="11"/>
                    </a:moveTo>
                    <a:cubicBezTo>
                      <a:pt x="198" y="8"/>
                      <a:pt x="194" y="5"/>
                      <a:pt x="191" y="5"/>
                    </a:cubicBezTo>
                    <a:cubicBezTo>
                      <a:pt x="160" y="5"/>
                      <a:pt x="160" y="5"/>
                      <a:pt x="160" y="5"/>
                    </a:cubicBezTo>
                    <a:cubicBezTo>
                      <a:pt x="160" y="3"/>
                      <a:pt x="160" y="1"/>
                      <a:pt x="160" y="0"/>
                    </a:cubicBezTo>
                    <a:cubicBezTo>
                      <a:pt x="156" y="3"/>
                      <a:pt x="150" y="6"/>
                      <a:pt x="141" y="9"/>
                    </a:cubicBezTo>
                    <a:cubicBezTo>
                      <a:pt x="130" y="12"/>
                      <a:pt x="115" y="14"/>
                      <a:pt x="100" y="14"/>
                    </a:cubicBezTo>
                    <a:cubicBezTo>
                      <a:pt x="85" y="14"/>
                      <a:pt x="70" y="12"/>
                      <a:pt x="59" y="9"/>
                    </a:cubicBezTo>
                    <a:cubicBezTo>
                      <a:pt x="50" y="6"/>
                      <a:pt x="44" y="3"/>
                      <a:pt x="40" y="0"/>
                    </a:cubicBezTo>
                    <a:cubicBezTo>
                      <a:pt x="40" y="1"/>
                      <a:pt x="40" y="3"/>
                      <a:pt x="40" y="5"/>
                    </a:cubicBezTo>
                    <a:cubicBezTo>
                      <a:pt x="8" y="5"/>
                      <a:pt x="8" y="5"/>
                      <a:pt x="8" y="5"/>
                    </a:cubicBezTo>
                    <a:cubicBezTo>
                      <a:pt x="4" y="5"/>
                      <a:pt x="1" y="8"/>
                      <a:pt x="1" y="11"/>
                    </a:cubicBezTo>
                    <a:cubicBezTo>
                      <a:pt x="1" y="12"/>
                      <a:pt x="0" y="23"/>
                      <a:pt x="1" y="38"/>
                    </a:cubicBezTo>
                    <a:cubicBezTo>
                      <a:pt x="3" y="47"/>
                      <a:pt x="4" y="55"/>
                      <a:pt x="7" y="62"/>
                    </a:cubicBezTo>
                    <a:cubicBezTo>
                      <a:pt x="10" y="71"/>
                      <a:pt x="15" y="79"/>
                      <a:pt x="20" y="85"/>
                    </a:cubicBezTo>
                    <a:cubicBezTo>
                      <a:pt x="30" y="96"/>
                      <a:pt x="43" y="102"/>
                      <a:pt x="60" y="102"/>
                    </a:cubicBezTo>
                    <a:cubicBezTo>
                      <a:pt x="67" y="113"/>
                      <a:pt x="77" y="122"/>
                      <a:pt x="90" y="125"/>
                    </a:cubicBezTo>
                    <a:cubicBezTo>
                      <a:pt x="91" y="133"/>
                      <a:pt x="91" y="142"/>
                      <a:pt x="90" y="150"/>
                    </a:cubicBezTo>
                    <a:cubicBezTo>
                      <a:pt x="68" y="150"/>
                      <a:pt x="68" y="150"/>
                      <a:pt x="68" y="150"/>
                    </a:cubicBezTo>
                    <a:cubicBezTo>
                      <a:pt x="63" y="150"/>
                      <a:pt x="60" y="154"/>
                      <a:pt x="59" y="158"/>
                    </a:cubicBezTo>
                    <a:cubicBezTo>
                      <a:pt x="58" y="159"/>
                      <a:pt x="57" y="160"/>
                      <a:pt x="56" y="161"/>
                    </a:cubicBezTo>
                    <a:cubicBezTo>
                      <a:pt x="49" y="161"/>
                      <a:pt x="49" y="161"/>
                      <a:pt x="49" y="161"/>
                    </a:cubicBezTo>
                    <a:cubicBezTo>
                      <a:pt x="45" y="161"/>
                      <a:pt x="41" y="165"/>
                      <a:pt x="41" y="169"/>
                    </a:cubicBezTo>
                    <a:cubicBezTo>
                      <a:pt x="41" y="230"/>
                      <a:pt x="41" y="230"/>
                      <a:pt x="41" y="230"/>
                    </a:cubicBezTo>
                    <a:cubicBezTo>
                      <a:pt x="41" y="234"/>
                      <a:pt x="45" y="238"/>
                      <a:pt x="49" y="238"/>
                    </a:cubicBezTo>
                    <a:cubicBezTo>
                      <a:pt x="149" y="238"/>
                      <a:pt x="149" y="238"/>
                      <a:pt x="149" y="238"/>
                    </a:cubicBezTo>
                    <a:cubicBezTo>
                      <a:pt x="154" y="238"/>
                      <a:pt x="157" y="234"/>
                      <a:pt x="157" y="230"/>
                    </a:cubicBezTo>
                    <a:cubicBezTo>
                      <a:pt x="157" y="169"/>
                      <a:pt x="157" y="169"/>
                      <a:pt x="157" y="169"/>
                    </a:cubicBezTo>
                    <a:cubicBezTo>
                      <a:pt x="157" y="165"/>
                      <a:pt x="154" y="161"/>
                      <a:pt x="149" y="161"/>
                    </a:cubicBezTo>
                    <a:cubicBezTo>
                      <a:pt x="144" y="161"/>
                      <a:pt x="144" y="161"/>
                      <a:pt x="144" y="161"/>
                    </a:cubicBezTo>
                    <a:cubicBezTo>
                      <a:pt x="143" y="160"/>
                      <a:pt x="141" y="159"/>
                      <a:pt x="139" y="158"/>
                    </a:cubicBezTo>
                    <a:cubicBezTo>
                      <a:pt x="138" y="154"/>
                      <a:pt x="135" y="150"/>
                      <a:pt x="131" y="150"/>
                    </a:cubicBezTo>
                    <a:cubicBezTo>
                      <a:pt x="110" y="150"/>
                      <a:pt x="110" y="150"/>
                      <a:pt x="110" y="150"/>
                    </a:cubicBezTo>
                    <a:cubicBezTo>
                      <a:pt x="109" y="142"/>
                      <a:pt x="109" y="133"/>
                      <a:pt x="110" y="125"/>
                    </a:cubicBezTo>
                    <a:cubicBezTo>
                      <a:pt x="123" y="122"/>
                      <a:pt x="133" y="113"/>
                      <a:pt x="140" y="102"/>
                    </a:cubicBezTo>
                    <a:cubicBezTo>
                      <a:pt x="156" y="101"/>
                      <a:pt x="169" y="96"/>
                      <a:pt x="178" y="85"/>
                    </a:cubicBezTo>
                    <a:cubicBezTo>
                      <a:pt x="184" y="79"/>
                      <a:pt x="189" y="71"/>
                      <a:pt x="192" y="62"/>
                    </a:cubicBezTo>
                    <a:cubicBezTo>
                      <a:pt x="194" y="55"/>
                      <a:pt x="196" y="47"/>
                      <a:pt x="197" y="38"/>
                    </a:cubicBezTo>
                    <a:cubicBezTo>
                      <a:pt x="199" y="23"/>
                      <a:pt x="198" y="12"/>
                      <a:pt x="198" y="11"/>
                    </a:cubicBezTo>
                    <a:close/>
                    <a:moveTo>
                      <a:pt x="43" y="84"/>
                    </a:moveTo>
                    <a:cubicBezTo>
                      <a:pt x="38" y="82"/>
                      <a:pt x="34" y="79"/>
                      <a:pt x="31" y="76"/>
                    </a:cubicBezTo>
                    <a:cubicBezTo>
                      <a:pt x="16" y="60"/>
                      <a:pt x="15" y="32"/>
                      <a:pt x="15" y="19"/>
                    </a:cubicBezTo>
                    <a:cubicBezTo>
                      <a:pt x="40" y="19"/>
                      <a:pt x="40" y="19"/>
                      <a:pt x="40" y="19"/>
                    </a:cubicBezTo>
                    <a:cubicBezTo>
                      <a:pt x="41" y="39"/>
                      <a:pt x="44" y="65"/>
                      <a:pt x="52" y="87"/>
                    </a:cubicBezTo>
                    <a:cubicBezTo>
                      <a:pt x="49" y="86"/>
                      <a:pt x="46" y="85"/>
                      <a:pt x="43" y="84"/>
                    </a:cubicBezTo>
                    <a:close/>
                    <a:moveTo>
                      <a:pt x="135" y="177"/>
                    </a:moveTo>
                    <a:cubicBezTo>
                      <a:pt x="135" y="219"/>
                      <a:pt x="135" y="219"/>
                      <a:pt x="135" y="219"/>
                    </a:cubicBezTo>
                    <a:cubicBezTo>
                      <a:pt x="64" y="219"/>
                      <a:pt x="64" y="219"/>
                      <a:pt x="64" y="219"/>
                    </a:cubicBezTo>
                    <a:cubicBezTo>
                      <a:pt x="64" y="177"/>
                      <a:pt x="64" y="177"/>
                      <a:pt x="64" y="177"/>
                    </a:cubicBezTo>
                    <a:lnTo>
                      <a:pt x="135" y="177"/>
                    </a:lnTo>
                    <a:close/>
                    <a:moveTo>
                      <a:pt x="168" y="76"/>
                    </a:moveTo>
                    <a:cubicBezTo>
                      <a:pt x="164" y="79"/>
                      <a:pt x="160" y="82"/>
                      <a:pt x="156" y="84"/>
                    </a:cubicBezTo>
                    <a:cubicBezTo>
                      <a:pt x="153" y="85"/>
                      <a:pt x="151" y="86"/>
                      <a:pt x="148" y="87"/>
                    </a:cubicBezTo>
                    <a:cubicBezTo>
                      <a:pt x="156" y="65"/>
                      <a:pt x="159" y="39"/>
                      <a:pt x="159" y="19"/>
                    </a:cubicBezTo>
                    <a:cubicBezTo>
                      <a:pt x="184" y="19"/>
                      <a:pt x="184" y="19"/>
                      <a:pt x="184" y="19"/>
                    </a:cubicBezTo>
                    <a:cubicBezTo>
                      <a:pt x="184" y="32"/>
                      <a:pt x="182" y="60"/>
                      <a:pt x="168" y="7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79" name="直接连接符 78"/>
            <p:cNvCxnSpPr/>
            <p:nvPr/>
          </p:nvCxnSpPr>
          <p:spPr>
            <a:xfrm>
              <a:off x="5048079" y="3532765"/>
              <a:ext cx="0" cy="46015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4" name="矩形 83"/>
            <p:cNvSpPr/>
            <p:nvPr/>
          </p:nvSpPr>
          <p:spPr>
            <a:xfrm>
              <a:off x="4367268" y="3994956"/>
              <a:ext cx="1361621" cy="1013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nvSpPr>
          <p:spPr>
            <a:xfrm>
              <a:off x="4367268" y="4096329"/>
              <a:ext cx="1361621" cy="101373"/>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p:cNvSpPr/>
            <p:nvPr/>
          </p:nvSpPr>
          <p:spPr>
            <a:xfrm>
              <a:off x="4074143" y="4542189"/>
              <a:ext cx="1947870" cy="922020"/>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2021</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5</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XX</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平台获得</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XXX</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奖项，获得百万消费者一致好评。</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6124741" y="2038591"/>
            <a:ext cx="1947870" cy="3698668"/>
            <a:chOff x="6124741" y="1765541"/>
            <a:chExt cx="1947870" cy="3698668"/>
          </a:xfrm>
        </p:grpSpPr>
        <p:sp>
          <p:nvSpPr>
            <p:cNvPr id="75" name="椭圆 74"/>
            <p:cNvSpPr/>
            <p:nvPr/>
          </p:nvSpPr>
          <p:spPr>
            <a:xfrm>
              <a:off x="6199928" y="1765541"/>
              <a:ext cx="1782082" cy="178208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Group 24"/>
            <p:cNvGrpSpPr>
              <a:grpSpLocks noChangeAspect="1"/>
            </p:cNvGrpSpPr>
            <p:nvPr/>
          </p:nvGrpSpPr>
          <p:grpSpPr bwMode="auto">
            <a:xfrm>
              <a:off x="6302546" y="1864758"/>
              <a:ext cx="1597025" cy="1597025"/>
              <a:chOff x="3337" y="1657"/>
              <a:chExt cx="1006" cy="1006"/>
            </a:xfrm>
          </p:grpSpPr>
          <p:sp>
            <p:nvSpPr>
              <p:cNvPr id="38" name="AutoShape 23"/>
              <p:cNvSpPr>
                <a:spLocks noChangeAspect="1" noChangeArrowheads="1" noTextEdit="1"/>
              </p:cNvSpPr>
              <p:nvPr/>
            </p:nvSpPr>
            <p:spPr bwMode="auto">
              <a:xfrm>
                <a:off x="3337" y="1657"/>
                <a:ext cx="1006" cy="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9" name="Oval 25"/>
              <p:cNvSpPr>
                <a:spLocks noChangeArrowheads="1"/>
              </p:cNvSpPr>
              <p:nvPr/>
            </p:nvSpPr>
            <p:spPr bwMode="auto">
              <a:xfrm>
                <a:off x="3337" y="1657"/>
                <a:ext cx="1006" cy="1006"/>
              </a:xfrm>
              <a:prstGeom prst="ellipse">
                <a:avLst/>
              </a:prstGeom>
              <a:solidFill>
                <a:srgbClr val="39A4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6"/>
              <p:cNvSpPr>
                <a:spLocks noEditPoints="1"/>
              </p:cNvSpPr>
              <p:nvPr/>
            </p:nvSpPr>
            <p:spPr bwMode="auto">
              <a:xfrm>
                <a:off x="3675" y="1876"/>
                <a:ext cx="328" cy="95"/>
              </a:xfrm>
              <a:custGeom>
                <a:avLst/>
                <a:gdLst>
                  <a:gd name="T0" fmla="*/ 69 w 138"/>
                  <a:gd name="T1" fmla="*/ 40 h 40"/>
                  <a:gd name="T2" fmla="*/ 138 w 138"/>
                  <a:gd name="T3" fmla="*/ 22 h 40"/>
                  <a:gd name="T4" fmla="*/ 138 w 138"/>
                  <a:gd name="T5" fmla="*/ 20 h 40"/>
                  <a:gd name="T6" fmla="*/ 69 w 138"/>
                  <a:gd name="T7" fmla="*/ 0 h 40"/>
                  <a:gd name="T8" fmla="*/ 0 w 138"/>
                  <a:gd name="T9" fmla="*/ 20 h 40"/>
                  <a:gd name="T10" fmla="*/ 1 w 138"/>
                  <a:gd name="T11" fmla="*/ 22 h 40"/>
                  <a:gd name="T12" fmla="*/ 69 w 138"/>
                  <a:gd name="T13" fmla="*/ 40 h 40"/>
                  <a:gd name="T14" fmla="*/ 12 w 138"/>
                  <a:gd name="T15" fmla="*/ 17 h 40"/>
                  <a:gd name="T16" fmla="*/ 26 w 138"/>
                  <a:gd name="T17" fmla="*/ 13 h 40"/>
                  <a:gd name="T18" fmla="*/ 69 w 138"/>
                  <a:gd name="T19" fmla="*/ 8 h 40"/>
                  <a:gd name="T20" fmla="*/ 113 w 138"/>
                  <a:gd name="T21" fmla="*/ 13 h 40"/>
                  <a:gd name="T22" fmla="*/ 126 w 138"/>
                  <a:gd name="T23" fmla="*/ 17 h 40"/>
                  <a:gd name="T24" fmla="*/ 130 w 138"/>
                  <a:gd name="T25" fmla="*/ 20 h 40"/>
                  <a:gd name="T26" fmla="*/ 126 w 138"/>
                  <a:gd name="T27" fmla="*/ 23 h 40"/>
                  <a:gd name="T28" fmla="*/ 113 w 138"/>
                  <a:gd name="T29" fmla="*/ 28 h 40"/>
                  <a:gd name="T30" fmla="*/ 69 w 138"/>
                  <a:gd name="T31" fmla="*/ 32 h 40"/>
                  <a:gd name="T32" fmla="*/ 26 w 138"/>
                  <a:gd name="T33" fmla="*/ 28 h 40"/>
                  <a:gd name="T34" fmla="*/ 12 w 138"/>
                  <a:gd name="T35" fmla="*/ 23 h 40"/>
                  <a:gd name="T36" fmla="*/ 8 w 138"/>
                  <a:gd name="T37" fmla="*/ 20 h 40"/>
                  <a:gd name="T38" fmla="*/ 12 w 138"/>
                  <a:gd name="T39"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0">
                    <a:moveTo>
                      <a:pt x="69" y="40"/>
                    </a:moveTo>
                    <a:cubicBezTo>
                      <a:pt x="105" y="40"/>
                      <a:pt x="134" y="32"/>
                      <a:pt x="138" y="22"/>
                    </a:cubicBezTo>
                    <a:cubicBezTo>
                      <a:pt x="138" y="21"/>
                      <a:pt x="138" y="21"/>
                      <a:pt x="138" y="20"/>
                    </a:cubicBezTo>
                    <a:cubicBezTo>
                      <a:pt x="138" y="9"/>
                      <a:pt x="107" y="0"/>
                      <a:pt x="69" y="0"/>
                    </a:cubicBezTo>
                    <a:cubicBezTo>
                      <a:pt x="31" y="0"/>
                      <a:pt x="0" y="9"/>
                      <a:pt x="0" y="20"/>
                    </a:cubicBezTo>
                    <a:cubicBezTo>
                      <a:pt x="0" y="21"/>
                      <a:pt x="0" y="21"/>
                      <a:pt x="1" y="22"/>
                    </a:cubicBezTo>
                    <a:cubicBezTo>
                      <a:pt x="4" y="32"/>
                      <a:pt x="33" y="40"/>
                      <a:pt x="69" y="40"/>
                    </a:cubicBezTo>
                    <a:close/>
                    <a:moveTo>
                      <a:pt x="12" y="17"/>
                    </a:moveTo>
                    <a:cubicBezTo>
                      <a:pt x="15" y="16"/>
                      <a:pt x="20" y="14"/>
                      <a:pt x="26" y="13"/>
                    </a:cubicBezTo>
                    <a:cubicBezTo>
                      <a:pt x="38" y="9"/>
                      <a:pt x="53" y="8"/>
                      <a:pt x="69" y="8"/>
                    </a:cubicBezTo>
                    <a:cubicBezTo>
                      <a:pt x="85" y="8"/>
                      <a:pt x="101" y="9"/>
                      <a:pt x="113" y="13"/>
                    </a:cubicBezTo>
                    <a:cubicBezTo>
                      <a:pt x="118" y="14"/>
                      <a:pt x="123" y="16"/>
                      <a:pt x="126" y="17"/>
                    </a:cubicBezTo>
                    <a:cubicBezTo>
                      <a:pt x="128" y="19"/>
                      <a:pt x="130" y="19"/>
                      <a:pt x="130" y="20"/>
                    </a:cubicBezTo>
                    <a:cubicBezTo>
                      <a:pt x="130" y="21"/>
                      <a:pt x="128" y="22"/>
                      <a:pt x="126" y="23"/>
                    </a:cubicBezTo>
                    <a:cubicBezTo>
                      <a:pt x="123" y="25"/>
                      <a:pt x="118" y="26"/>
                      <a:pt x="113" y="28"/>
                    </a:cubicBezTo>
                    <a:cubicBezTo>
                      <a:pt x="101" y="31"/>
                      <a:pt x="85" y="32"/>
                      <a:pt x="69" y="32"/>
                    </a:cubicBezTo>
                    <a:cubicBezTo>
                      <a:pt x="53" y="32"/>
                      <a:pt x="38" y="31"/>
                      <a:pt x="26" y="28"/>
                    </a:cubicBezTo>
                    <a:cubicBezTo>
                      <a:pt x="20" y="26"/>
                      <a:pt x="15" y="25"/>
                      <a:pt x="12" y="23"/>
                    </a:cubicBezTo>
                    <a:cubicBezTo>
                      <a:pt x="10" y="22"/>
                      <a:pt x="9" y="21"/>
                      <a:pt x="8" y="20"/>
                    </a:cubicBezTo>
                    <a:cubicBezTo>
                      <a:pt x="9" y="19"/>
                      <a:pt x="10" y="19"/>
                      <a:pt x="12"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7"/>
              <p:cNvSpPr>
                <a:spLocks noEditPoints="1"/>
              </p:cNvSpPr>
              <p:nvPr/>
            </p:nvSpPr>
            <p:spPr bwMode="auto">
              <a:xfrm>
                <a:off x="3539" y="1942"/>
                <a:ext cx="599" cy="502"/>
              </a:xfrm>
              <a:custGeom>
                <a:avLst/>
                <a:gdLst>
                  <a:gd name="T0" fmla="*/ 236 w 252"/>
                  <a:gd name="T1" fmla="*/ 8 h 211"/>
                  <a:gd name="T2" fmla="*/ 220 w 252"/>
                  <a:gd name="T3" fmla="*/ 6 h 211"/>
                  <a:gd name="T4" fmla="*/ 195 w 252"/>
                  <a:gd name="T5" fmla="*/ 0 h 211"/>
                  <a:gd name="T6" fmla="*/ 126 w 252"/>
                  <a:gd name="T7" fmla="*/ 16 h 211"/>
                  <a:gd name="T8" fmla="*/ 57 w 252"/>
                  <a:gd name="T9" fmla="*/ 0 h 211"/>
                  <a:gd name="T10" fmla="*/ 32 w 252"/>
                  <a:gd name="T11" fmla="*/ 6 h 211"/>
                  <a:gd name="T12" fmla="*/ 16 w 252"/>
                  <a:gd name="T13" fmla="*/ 8 h 211"/>
                  <a:gd name="T14" fmla="*/ 1 w 252"/>
                  <a:gd name="T15" fmla="*/ 32 h 211"/>
                  <a:gd name="T16" fmla="*/ 23 w 252"/>
                  <a:gd name="T17" fmla="*/ 53 h 211"/>
                  <a:gd name="T18" fmla="*/ 58 w 252"/>
                  <a:gd name="T19" fmla="*/ 91 h 211"/>
                  <a:gd name="T20" fmla="*/ 46 w 252"/>
                  <a:gd name="T21" fmla="*/ 97 h 211"/>
                  <a:gd name="T22" fmla="*/ 40 w 252"/>
                  <a:gd name="T23" fmla="*/ 95 h 211"/>
                  <a:gd name="T24" fmla="*/ 28 w 252"/>
                  <a:gd name="T25" fmla="*/ 101 h 211"/>
                  <a:gd name="T26" fmla="*/ 42 w 252"/>
                  <a:gd name="T27" fmla="*/ 112 h 211"/>
                  <a:gd name="T28" fmla="*/ 59 w 252"/>
                  <a:gd name="T29" fmla="*/ 109 h 211"/>
                  <a:gd name="T30" fmla="*/ 112 w 252"/>
                  <a:gd name="T31" fmla="*/ 144 h 211"/>
                  <a:gd name="T32" fmla="*/ 96 w 252"/>
                  <a:gd name="T33" fmla="*/ 184 h 211"/>
                  <a:gd name="T34" fmla="*/ 86 w 252"/>
                  <a:gd name="T35" fmla="*/ 194 h 211"/>
                  <a:gd name="T36" fmla="*/ 75 w 252"/>
                  <a:gd name="T37" fmla="*/ 211 h 211"/>
                  <a:gd name="T38" fmla="*/ 177 w 252"/>
                  <a:gd name="T39" fmla="*/ 204 h 211"/>
                  <a:gd name="T40" fmla="*/ 167 w 252"/>
                  <a:gd name="T41" fmla="*/ 194 h 211"/>
                  <a:gd name="T42" fmla="*/ 144 w 252"/>
                  <a:gd name="T43" fmla="*/ 184 h 211"/>
                  <a:gd name="T44" fmla="*/ 182 w 252"/>
                  <a:gd name="T45" fmla="*/ 98 h 211"/>
                  <a:gd name="T46" fmla="*/ 206 w 252"/>
                  <a:gd name="T47" fmla="*/ 111 h 211"/>
                  <a:gd name="T48" fmla="*/ 222 w 252"/>
                  <a:gd name="T49" fmla="*/ 108 h 211"/>
                  <a:gd name="T50" fmla="*/ 222 w 252"/>
                  <a:gd name="T51" fmla="*/ 96 h 211"/>
                  <a:gd name="T52" fmla="*/ 210 w 252"/>
                  <a:gd name="T53" fmla="*/ 98 h 211"/>
                  <a:gd name="T54" fmla="*/ 199 w 252"/>
                  <a:gd name="T55" fmla="*/ 96 h 211"/>
                  <a:gd name="T56" fmla="*/ 205 w 252"/>
                  <a:gd name="T57" fmla="*/ 71 h 211"/>
                  <a:gd name="T58" fmla="*/ 245 w 252"/>
                  <a:gd name="T59" fmla="*/ 42 h 211"/>
                  <a:gd name="T60" fmla="*/ 250 w 252"/>
                  <a:gd name="T61" fmla="*/ 19 h 211"/>
                  <a:gd name="T62" fmla="*/ 29 w 252"/>
                  <a:gd name="T63" fmla="*/ 40 h 211"/>
                  <a:gd name="T64" fmla="*/ 15 w 252"/>
                  <a:gd name="T65" fmla="*/ 25 h 211"/>
                  <a:gd name="T66" fmla="*/ 32 w 252"/>
                  <a:gd name="T67" fmla="*/ 19 h 211"/>
                  <a:gd name="T68" fmla="*/ 49 w 252"/>
                  <a:gd name="T69" fmla="*/ 27 h 211"/>
                  <a:gd name="T70" fmla="*/ 58 w 252"/>
                  <a:gd name="T71" fmla="*/ 36 h 211"/>
                  <a:gd name="T72" fmla="*/ 58 w 252"/>
                  <a:gd name="T73" fmla="*/ 62 h 211"/>
                  <a:gd name="T74" fmla="*/ 223 w 252"/>
                  <a:gd name="T75" fmla="*/ 40 h 211"/>
                  <a:gd name="T76" fmla="*/ 190 w 252"/>
                  <a:gd name="T77" fmla="*/ 66 h 211"/>
                  <a:gd name="T78" fmla="*/ 199 w 252"/>
                  <a:gd name="T79" fmla="*/ 36 h 211"/>
                  <a:gd name="T80" fmla="*/ 204 w 252"/>
                  <a:gd name="T81" fmla="*/ 24 h 211"/>
                  <a:gd name="T82" fmla="*/ 220 w 252"/>
                  <a:gd name="T83" fmla="*/ 19 h 211"/>
                  <a:gd name="T84" fmla="*/ 235 w 252"/>
                  <a:gd name="T85" fmla="*/ 3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2" h="211">
                    <a:moveTo>
                      <a:pt x="250" y="19"/>
                    </a:moveTo>
                    <a:cubicBezTo>
                      <a:pt x="248" y="16"/>
                      <a:pt x="245" y="11"/>
                      <a:pt x="236" y="8"/>
                    </a:cubicBezTo>
                    <a:cubicBezTo>
                      <a:pt x="231" y="6"/>
                      <a:pt x="226" y="6"/>
                      <a:pt x="220" y="6"/>
                    </a:cubicBezTo>
                    <a:cubicBezTo>
                      <a:pt x="220" y="6"/>
                      <a:pt x="220" y="6"/>
                      <a:pt x="220" y="6"/>
                    </a:cubicBezTo>
                    <a:cubicBezTo>
                      <a:pt x="209" y="6"/>
                      <a:pt x="200" y="8"/>
                      <a:pt x="195" y="13"/>
                    </a:cubicBezTo>
                    <a:cubicBezTo>
                      <a:pt x="195" y="8"/>
                      <a:pt x="195" y="3"/>
                      <a:pt x="195" y="0"/>
                    </a:cubicBezTo>
                    <a:cubicBezTo>
                      <a:pt x="191" y="4"/>
                      <a:pt x="184" y="8"/>
                      <a:pt x="173" y="11"/>
                    </a:cubicBezTo>
                    <a:cubicBezTo>
                      <a:pt x="160" y="14"/>
                      <a:pt x="144" y="16"/>
                      <a:pt x="126" y="16"/>
                    </a:cubicBezTo>
                    <a:cubicBezTo>
                      <a:pt x="109" y="16"/>
                      <a:pt x="92" y="14"/>
                      <a:pt x="79" y="11"/>
                    </a:cubicBezTo>
                    <a:cubicBezTo>
                      <a:pt x="69" y="8"/>
                      <a:pt x="61" y="4"/>
                      <a:pt x="57" y="0"/>
                    </a:cubicBezTo>
                    <a:cubicBezTo>
                      <a:pt x="57" y="3"/>
                      <a:pt x="57" y="8"/>
                      <a:pt x="57" y="13"/>
                    </a:cubicBezTo>
                    <a:cubicBezTo>
                      <a:pt x="52" y="8"/>
                      <a:pt x="44" y="6"/>
                      <a:pt x="32" y="6"/>
                    </a:cubicBezTo>
                    <a:cubicBezTo>
                      <a:pt x="32" y="6"/>
                      <a:pt x="32" y="6"/>
                      <a:pt x="32" y="6"/>
                    </a:cubicBezTo>
                    <a:cubicBezTo>
                      <a:pt x="26" y="6"/>
                      <a:pt x="21" y="6"/>
                      <a:pt x="16" y="8"/>
                    </a:cubicBezTo>
                    <a:cubicBezTo>
                      <a:pt x="8" y="11"/>
                      <a:pt x="4" y="16"/>
                      <a:pt x="2" y="20"/>
                    </a:cubicBezTo>
                    <a:cubicBezTo>
                      <a:pt x="0" y="24"/>
                      <a:pt x="0" y="28"/>
                      <a:pt x="1" y="32"/>
                    </a:cubicBezTo>
                    <a:cubicBezTo>
                      <a:pt x="2" y="36"/>
                      <a:pt x="5" y="39"/>
                      <a:pt x="7" y="42"/>
                    </a:cubicBezTo>
                    <a:cubicBezTo>
                      <a:pt x="12" y="47"/>
                      <a:pt x="18" y="50"/>
                      <a:pt x="23" y="53"/>
                    </a:cubicBezTo>
                    <a:cubicBezTo>
                      <a:pt x="33" y="58"/>
                      <a:pt x="41" y="64"/>
                      <a:pt x="48" y="71"/>
                    </a:cubicBezTo>
                    <a:cubicBezTo>
                      <a:pt x="54" y="78"/>
                      <a:pt x="58" y="86"/>
                      <a:pt x="58" y="91"/>
                    </a:cubicBezTo>
                    <a:cubicBezTo>
                      <a:pt x="57" y="92"/>
                      <a:pt x="57" y="94"/>
                      <a:pt x="53" y="96"/>
                    </a:cubicBezTo>
                    <a:cubicBezTo>
                      <a:pt x="52" y="96"/>
                      <a:pt x="50" y="97"/>
                      <a:pt x="46" y="97"/>
                    </a:cubicBezTo>
                    <a:cubicBezTo>
                      <a:pt x="44" y="98"/>
                      <a:pt x="43" y="98"/>
                      <a:pt x="42" y="98"/>
                    </a:cubicBezTo>
                    <a:cubicBezTo>
                      <a:pt x="41" y="97"/>
                      <a:pt x="41" y="96"/>
                      <a:pt x="40" y="95"/>
                    </a:cubicBezTo>
                    <a:cubicBezTo>
                      <a:pt x="37" y="92"/>
                      <a:pt x="32" y="93"/>
                      <a:pt x="30" y="96"/>
                    </a:cubicBezTo>
                    <a:cubicBezTo>
                      <a:pt x="29" y="98"/>
                      <a:pt x="28" y="99"/>
                      <a:pt x="28" y="101"/>
                    </a:cubicBezTo>
                    <a:cubicBezTo>
                      <a:pt x="28" y="104"/>
                      <a:pt x="28" y="106"/>
                      <a:pt x="30" y="108"/>
                    </a:cubicBezTo>
                    <a:cubicBezTo>
                      <a:pt x="32" y="110"/>
                      <a:pt x="36" y="112"/>
                      <a:pt x="42" y="112"/>
                    </a:cubicBezTo>
                    <a:cubicBezTo>
                      <a:pt x="43" y="112"/>
                      <a:pt x="45" y="112"/>
                      <a:pt x="46" y="111"/>
                    </a:cubicBezTo>
                    <a:cubicBezTo>
                      <a:pt x="50" y="111"/>
                      <a:pt x="56" y="110"/>
                      <a:pt x="59" y="109"/>
                    </a:cubicBezTo>
                    <a:cubicBezTo>
                      <a:pt x="65" y="106"/>
                      <a:pt x="69" y="101"/>
                      <a:pt x="70" y="98"/>
                    </a:cubicBezTo>
                    <a:cubicBezTo>
                      <a:pt x="78" y="120"/>
                      <a:pt x="91" y="138"/>
                      <a:pt x="112" y="144"/>
                    </a:cubicBezTo>
                    <a:cubicBezTo>
                      <a:pt x="113" y="147"/>
                      <a:pt x="116" y="174"/>
                      <a:pt x="108" y="184"/>
                    </a:cubicBezTo>
                    <a:cubicBezTo>
                      <a:pt x="96" y="184"/>
                      <a:pt x="96" y="184"/>
                      <a:pt x="96" y="184"/>
                    </a:cubicBezTo>
                    <a:cubicBezTo>
                      <a:pt x="90" y="184"/>
                      <a:pt x="86" y="188"/>
                      <a:pt x="86" y="194"/>
                    </a:cubicBezTo>
                    <a:cubicBezTo>
                      <a:pt x="86" y="194"/>
                      <a:pt x="86" y="194"/>
                      <a:pt x="86" y="194"/>
                    </a:cubicBezTo>
                    <a:cubicBezTo>
                      <a:pt x="80" y="194"/>
                      <a:pt x="75" y="199"/>
                      <a:pt x="75" y="204"/>
                    </a:cubicBezTo>
                    <a:cubicBezTo>
                      <a:pt x="75" y="211"/>
                      <a:pt x="75" y="211"/>
                      <a:pt x="75" y="211"/>
                    </a:cubicBezTo>
                    <a:cubicBezTo>
                      <a:pt x="177" y="211"/>
                      <a:pt x="177" y="211"/>
                      <a:pt x="177" y="211"/>
                    </a:cubicBezTo>
                    <a:cubicBezTo>
                      <a:pt x="177" y="204"/>
                      <a:pt x="177" y="204"/>
                      <a:pt x="177" y="204"/>
                    </a:cubicBezTo>
                    <a:cubicBezTo>
                      <a:pt x="177" y="199"/>
                      <a:pt x="173" y="195"/>
                      <a:pt x="167" y="194"/>
                    </a:cubicBezTo>
                    <a:cubicBezTo>
                      <a:pt x="167" y="194"/>
                      <a:pt x="167" y="194"/>
                      <a:pt x="167" y="194"/>
                    </a:cubicBezTo>
                    <a:cubicBezTo>
                      <a:pt x="167" y="188"/>
                      <a:pt x="162" y="184"/>
                      <a:pt x="157" y="184"/>
                    </a:cubicBezTo>
                    <a:cubicBezTo>
                      <a:pt x="144" y="184"/>
                      <a:pt x="144" y="184"/>
                      <a:pt x="144" y="184"/>
                    </a:cubicBezTo>
                    <a:cubicBezTo>
                      <a:pt x="136" y="174"/>
                      <a:pt x="140" y="147"/>
                      <a:pt x="140" y="144"/>
                    </a:cubicBezTo>
                    <a:cubicBezTo>
                      <a:pt x="161" y="138"/>
                      <a:pt x="174" y="120"/>
                      <a:pt x="182" y="98"/>
                    </a:cubicBezTo>
                    <a:cubicBezTo>
                      <a:pt x="184" y="101"/>
                      <a:pt x="187" y="106"/>
                      <a:pt x="193" y="109"/>
                    </a:cubicBezTo>
                    <a:cubicBezTo>
                      <a:pt x="196" y="110"/>
                      <a:pt x="203" y="111"/>
                      <a:pt x="206" y="111"/>
                    </a:cubicBezTo>
                    <a:cubicBezTo>
                      <a:pt x="208" y="112"/>
                      <a:pt x="209" y="112"/>
                      <a:pt x="210" y="112"/>
                    </a:cubicBezTo>
                    <a:cubicBezTo>
                      <a:pt x="216" y="112"/>
                      <a:pt x="220" y="110"/>
                      <a:pt x="222" y="108"/>
                    </a:cubicBezTo>
                    <a:cubicBezTo>
                      <a:pt x="224" y="106"/>
                      <a:pt x="225" y="104"/>
                      <a:pt x="224" y="101"/>
                    </a:cubicBezTo>
                    <a:cubicBezTo>
                      <a:pt x="224" y="99"/>
                      <a:pt x="223" y="98"/>
                      <a:pt x="222" y="96"/>
                    </a:cubicBezTo>
                    <a:cubicBezTo>
                      <a:pt x="220" y="93"/>
                      <a:pt x="216" y="92"/>
                      <a:pt x="213" y="95"/>
                    </a:cubicBezTo>
                    <a:cubicBezTo>
                      <a:pt x="212" y="96"/>
                      <a:pt x="211" y="97"/>
                      <a:pt x="210" y="98"/>
                    </a:cubicBezTo>
                    <a:cubicBezTo>
                      <a:pt x="209" y="98"/>
                      <a:pt x="208" y="98"/>
                      <a:pt x="206" y="97"/>
                    </a:cubicBezTo>
                    <a:cubicBezTo>
                      <a:pt x="203" y="97"/>
                      <a:pt x="200" y="96"/>
                      <a:pt x="199" y="96"/>
                    </a:cubicBezTo>
                    <a:cubicBezTo>
                      <a:pt x="196" y="94"/>
                      <a:pt x="195" y="92"/>
                      <a:pt x="195" y="91"/>
                    </a:cubicBezTo>
                    <a:cubicBezTo>
                      <a:pt x="194" y="86"/>
                      <a:pt x="198" y="78"/>
                      <a:pt x="205" y="71"/>
                    </a:cubicBezTo>
                    <a:cubicBezTo>
                      <a:pt x="212" y="64"/>
                      <a:pt x="219" y="58"/>
                      <a:pt x="229" y="53"/>
                    </a:cubicBezTo>
                    <a:cubicBezTo>
                      <a:pt x="234" y="50"/>
                      <a:pt x="240" y="47"/>
                      <a:pt x="245" y="42"/>
                    </a:cubicBezTo>
                    <a:cubicBezTo>
                      <a:pt x="248" y="39"/>
                      <a:pt x="250" y="36"/>
                      <a:pt x="251" y="32"/>
                    </a:cubicBezTo>
                    <a:cubicBezTo>
                      <a:pt x="252" y="28"/>
                      <a:pt x="252" y="24"/>
                      <a:pt x="250" y="19"/>
                    </a:cubicBezTo>
                    <a:close/>
                    <a:moveTo>
                      <a:pt x="58" y="62"/>
                    </a:moveTo>
                    <a:cubicBezTo>
                      <a:pt x="50" y="53"/>
                      <a:pt x="41" y="46"/>
                      <a:pt x="29" y="40"/>
                    </a:cubicBezTo>
                    <a:cubicBezTo>
                      <a:pt x="26" y="38"/>
                      <a:pt x="21" y="35"/>
                      <a:pt x="17" y="32"/>
                    </a:cubicBezTo>
                    <a:cubicBezTo>
                      <a:pt x="14" y="28"/>
                      <a:pt x="15" y="26"/>
                      <a:pt x="15" y="25"/>
                    </a:cubicBezTo>
                    <a:cubicBezTo>
                      <a:pt x="17" y="21"/>
                      <a:pt x="25" y="19"/>
                      <a:pt x="32" y="19"/>
                    </a:cubicBezTo>
                    <a:cubicBezTo>
                      <a:pt x="32" y="19"/>
                      <a:pt x="32" y="19"/>
                      <a:pt x="32" y="19"/>
                    </a:cubicBezTo>
                    <a:cubicBezTo>
                      <a:pt x="40" y="19"/>
                      <a:pt x="46" y="21"/>
                      <a:pt x="48" y="24"/>
                    </a:cubicBezTo>
                    <a:cubicBezTo>
                      <a:pt x="49" y="25"/>
                      <a:pt x="49" y="27"/>
                      <a:pt x="49" y="27"/>
                    </a:cubicBezTo>
                    <a:cubicBezTo>
                      <a:pt x="48" y="31"/>
                      <a:pt x="50" y="35"/>
                      <a:pt x="53" y="36"/>
                    </a:cubicBezTo>
                    <a:cubicBezTo>
                      <a:pt x="55" y="37"/>
                      <a:pt x="57" y="36"/>
                      <a:pt x="58" y="36"/>
                    </a:cubicBezTo>
                    <a:cubicBezTo>
                      <a:pt x="59" y="45"/>
                      <a:pt x="60" y="56"/>
                      <a:pt x="62" y="67"/>
                    </a:cubicBezTo>
                    <a:cubicBezTo>
                      <a:pt x="61" y="65"/>
                      <a:pt x="59" y="63"/>
                      <a:pt x="58" y="62"/>
                    </a:cubicBezTo>
                    <a:close/>
                    <a:moveTo>
                      <a:pt x="235" y="32"/>
                    </a:moveTo>
                    <a:cubicBezTo>
                      <a:pt x="232" y="35"/>
                      <a:pt x="227" y="38"/>
                      <a:pt x="223" y="40"/>
                    </a:cubicBezTo>
                    <a:cubicBezTo>
                      <a:pt x="211" y="46"/>
                      <a:pt x="203" y="53"/>
                      <a:pt x="194" y="62"/>
                    </a:cubicBezTo>
                    <a:cubicBezTo>
                      <a:pt x="193" y="63"/>
                      <a:pt x="192" y="65"/>
                      <a:pt x="190" y="66"/>
                    </a:cubicBezTo>
                    <a:cubicBezTo>
                      <a:pt x="192" y="56"/>
                      <a:pt x="193" y="45"/>
                      <a:pt x="194" y="36"/>
                    </a:cubicBezTo>
                    <a:cubicBezTo>
                      <a:pt x="196" y="36"/>
                      <a:pt x="197" y="37"/>
                      <a:pt x="199" y="36"/>
                    </a:cubicBezTo>
                    <a:cubicBezTo>
                      <a:pt x="203" y="35"/>
                      <a:pt x="205" y="31"/>
                      <a:pt x="203" y="27"/>
                    </a:cubicBezTo>
                    <a:cubicBezTo>
                      <a:pt x="203" y="27"/>
                      <a:pt x="203" y="25"/>
                      <a:pt x="204" y="24"/>
                    </a:cubicBezTo>
                    <a:cubicBezTo>
                      <a:pt x="206" y="21"/>
                      <a:pt x="212" y="19"/>
                      <a:pt x="220" y="19"/>
                    </a:cubicBezTo>
                    <a:cubicBezTo>
                      <a:pt x="220" y="19"/>
                      <a:pt x="220" y="19"/>
                      <a:pt x="220" y="19"/>
                    </a:cubicBezTo>
                    <a:cubicBezTo>
                      <a:pt x="227" y="19"/>
                      <a:pt x="235" y="21"/>
                      <a:pt x="237" y="25"/>
                    </a:cubicBezTo>
                    <a:cubicBezTo>
                      <a:pt x="238" y="26"/>
                      <a:pt x="239" y="28"/>
                      <a:pt x="235" y="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0" name="直接连接符 79"/>
            <p:cNvCxnSpPr/>
            <p:nvPr/>
          </p:nvCxnSpPr>
          <p:spPr>
            <a:xfrm>
              <a:off x="7098677" y="3513147"/>
              <a:ext cx="0" cy="46015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6" name="矩形 85"/>
            <p:cNvSpPr/>
            <p:nvPr/>
          </p:nvSpPr>
          <p:spPr>
            <a:xfrm>
              <a:off x="6417866" y="4008789"/>
              <a:ext cx="1361621" cy="1013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6417866" y="4110162"/>
              <a:ext cx="1361621" cy="101373"/>
            </a:xfrm>
            <a:prstGeom prst="rect">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p:cNvSpPr/>
            <p:nvPr/>
          </p:nvSpPr>
          <p:spPr>
            <a:xfrm>
              <a:off x="6124741" y="4542189"/>
              <a:ext cx="1947870" cy="922020"/>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2021</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5</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XX</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平台获得</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XXX</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奖项，获得百万消费者一致好评。</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8212984" y="2053105"/>
            <a:ext cx="1947870" cy="3684154"/>
            <a:chOff x="8212984" y="1780055"/>
            <a:chExt cx="1947870" cy="3684154"/>
          </a:xfrm>
        </p:grpSpPr>
        <p:sp>
          <p:nvSpPr>
            <p:cNvPr id="76" name="椭圆 75"/>
            <p:cNvSpPr/>
            <p:nvPr/>
          </p:nvSpPr>
          <p:spPr>
            <a:xfrm>
              <a:off x="8272179" y="1780055"/>
              <a:ext cx="1782082" cy="178208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9" name="Group 36"/>
            <p:cNvGrpSpPr>
              <a:grpSpLocks noChangeAspect="1"/>
            </p:cNvGrpSpPr>
            <p:nvPr/>
          </p:nvGrpSpPr>
          <p:grpSpPr bwMode="auto">
            <a:xfrm>
              <a:off x="8366296" y="1864758"/>
              <a:ext cx="1598612" cy="1597025"/>
              <a:chOff x="4637" y="1657"/>
              <a:chExt cx="1007" cy="1006"/>
            </a:xfrm>
          </p:grpSpPr>
          <p:sp>
            <p:nvSpPr>
              <p:cNvPr id="60" name="AutoShape 35"/>
              <p:cNvSpPr>
                <a:spLocks noChangeAspect="1" noChangeArrowheads="1" noTextEdit="1"/>
              </p:cNvSpPr>
              <p:nvPr/>
            </p:nvSpPr>
            <p:spPr bwMode="auto">
              <a:xfrm>
                <a:off x="4637" y="1657"/>
                <a:ext cx="1007" cy="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Oval 37"/>
              <p:cNvSpPr>
                <a:spLocks noChangeArrowheads="1"/>
              </p:cNvSpPr>
              <p:nvPr/>
            </p:nvSpPr>
            <p:spPr bwMode="auto">
              <a:xfrm>
                <a:off x="4637" y="1659"/>
                <a:ext cx="1007" cy="1006"/>
              </a:xfrm>
              <a:prstGeom prst="ellipse">
                <a:avLst/>
              </a:prstGeom>
              <a:solidFill>
                <a:srgbClr val="3D48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38"/>
              <p:cNvSpPr/>
              <p:nvPr/>
            </p:nvSpPr>
            <p:spPr bwMode="auto">
              <a:xfrm>
                <a:off x="4932" y="1888"/>
                <a:ext cx="414" cy="325"/>
              </a:xfrm>
              <a:custGeom>
                <a:avLst/>
                <a:gdLst>
                  <a:gd name="T0" fmla="*/ 16 w 174"/>
                  <a:gd name="T1" fmla="*/ 137 h 137"/>
                  <a:gd name="T2" fmla="*/ 24 w 174"/>
                  <a:gd name="T3" fmla="*/ 133 h 137"/>
                  <a:gd name="T4" fmla="*/ 28 w 174"/>
                  <a:gd name="T5" fmla="*/ 133 h 137"/>
                  <a:gd name="T6" fmla="*/ 12 w 174"/>
                  <a:gd name="T7" fmla="*/ 87 h 137"/>
                  <a:gd name="T8" fmla="*/ 34 w 174"/>
                  <a:gd name="T9" fmla="*/ 34 h 137"/>
                  <a:gd name="T10" fmla="*/ 87 w 174"/>
                  <a:gd name="T11" fmla="*/ 12 h 137"/>
                  <a:gd name="T12" fmla="*/ 140 w 174"/>
                  <a:gd name="T13" fmla="*/ 34 h 137"/>
                  <a:gd name="T14" fmla="*/ 162 w 174"/>
                  <a:gd name="T15" fmla="*/ 87 h 137"/>
                  <a:gd name="T16" fmla="*/ 146 w 174"/>
                  <a:gd name="T17" fmla="*/ 133 h 137"/>
                  <a:gd name="T18" fmla="*/ 151 w 174"/>
                  <a:gd name="T19" fmla="*/ 133 h 137"/>
                  <a:gd name="T20" fmla="*/ 159 w 174"/>
                  <a:gd name="T21" fmla="*/ 137 h 137"/>
                  <a:gd name="T22" fmla="*/ 168 w 174"/>
                  <a:gd name="T23" fmla="*/ 121 h 137"/>
                  <a:gd name="T24" fmla="*/ 174 w 174"/>
                  <a:gd name="T25" fmla="*/ 87 h 137"/>
                  <a:gd name="T26" fmla="*/ 168 w 174"/>
                  <a:gd name="T27" fmla="*/ 53 h 137"/>
                  <a:gd name="T28" fmla="*/ 149 w 174"/>
                  <a:gd name="T29" fmla="*/ 25 h 137"/>
                  <a:gd name="T30" fmla="*/ 121 w 174"/>
                  <a:gd name="T31" fmla="*/ 6 h 137"/>
                  <a:gd name="T32" fmla="*/ 87 w 174"/>
                  <a:gd name="T33" fmla="*/ 0 h 137"/>
                  <a:gd name="T34" fmla="*/ 53 w 174"/>
                  <a:gd name="T35" fmla="*/ 6 h 137"/>
                  <a:gd name="T36" fmla="*/ 26 w 174"/>
                  <a:gd name="T37" fmla="*/ 25 h 137"/>
                  <a:gd name="T38" fmla="*/ 7 w 174"/>
                  <a:gd name="T39" fmla="*/ 53 h 137"/>
                  <a:gd name="T40" fmla="*/ 0 w 174"/>
                  <a:gd name="T41" fmla="*/ 87 h 137"/>
                  <a:gd name="T42" fmla="*/ 7 w 174"/>
                  <a:gd name="T43" fmla="*/ 121 h 137"/>
                  <a:gd name="T44" fmla="*/ 16 w 174"/>
                  <a:gd name="T45"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4" h="137">
                    <a:moveTo>
                      <a:pt x="16" y="137"/>
                    </a:moveTo>
                    <a:cubicBezTo>
                      <a:pt x="18" y="134"/>
                      <a:pt x="20" y="133"/>
                      <a:pt x="24" y="133"/>
                    </a:cubicBezTo>
                    <a:cubicBezTo>
                      <a:pt x="28" y="133"/>
                      <a:pt x="28" y="133"/>
                      <a:pt x="28" y="133"/>
                    </a:cubicBezTo>
                    <a:cubicBezTo>
                      <a:pt x="18" y="120"/>
                      <a:pt x="12" y="104"/>
                      <a:pt x="12" y="87"/>
                    </a:cubicBezTo>
                    <a:cubicBezTo>
                      <a:pt x="12" y="67"/>
                      <a:pt x="20" y="48"/>
                      <a:pt x="34" y="34"/>
                    </a:cubicBezTo>
                    <a:cubicBezTo>
                      <a:pt x="48" y="20"/>
                      <a:pt x="67" y="12"/>
                      <a:pt x="87" y="12"/>
                    </a:cubicBezTo>
                    <a:cubicBezTo>
                      <a:pt x="107" y="12"/>
                      <a:pt x="126" y="20"/>
                      <a:pt x="140" y="34"/>
                    </a:cubicBezTo>
                    <a:cubicBezTo>
                      <a:pt x="154" y="48"/>
                      <a:pt x="162" y="67"/>
                      <a:pt x="162" y="87"/>
                    </a:cubicBezTo>
                    <a:cubicBezTo>
                      <a:pt x="162" y="104"/>
                      <a:pt x="157" y="120"/>
                      <a:pt x="146" y="133"/>
                    </a:cubicBezTo>
                    <a:cubicBezTo>
                      <a:pt x="151" y="133"/>
                      <a:pt x="151" y="133"/>
                      <a:pt x="151" y="133"/>
                    </a:cubicBezTo>
                    <a:cubicBezTo>
                      <a:pt x="154" y="133"/>
                      <a:pt x="157" y="134"/>
                      <a:pt x="159" y="137"/>
                    </a:cubicBezTo>
                    <a:cubicBezTo>
                      <a:pt x="162" y="132"/>
                      <a:pt x="165" y="126"/>
                      <a:pt x="168" y="121"/>
                    </a:cubicBezTo>
                    <a:cubicBezTo>
                      <a:pt x="172" y="110"/>
                      <a:pt x="174" y="99"/>
                      <a:pt x="174" y="87"/>
                    </a:cubicBezTo>
                    <a:cubicBezTo>
                      <a:pt x="174" y="75"/>
                      <a:pt x="172" y="64"/>
                      <a:pt x="168" y="53"/>
                    </a:cubicBezTo>
                    <a:cubicBezTo>
                      <a:pt x="163" y="42"/>
                      <a:pt x="157" y="33"/>
                      <a:pt x="149" y="25"/>
                    </a:cubicBezTo>
                    <a:cubicBezTo>
                      <a:pt x="141" y="17"/>
                      <a:pt x="132" y="11"/>
                      <a:pt x="121" y="6"/>
                    </a:cubicBezTo>
                    <a:cubicBezTo>
                      <a:pt x="110" y="2"/>
                      <a:pt x="99" y="0"/>
                      <a:pt x="87" y="0"/>
                    </a:cubicBezTo>
                    <a:cubicBezTo>
                      <a:pt x="75" y="0"/>
                      <a:pt x="64" y="2"/>
                      <a:pt x="53" y="6"/>
                    </a:cubicBezTo>
                    <a:cubicBezTo>
                      <a:pt x="43" y="11"/>
                      <a:pt x="34" y="17"/>
                      <a:pt x="26" y="25"/>
                    </a:cubicBezTo>
                    <a:cubicBezTo>
                      <a:pt x="18" y="33"/>
                      <a:pt x="11" y="42"/>
                      <a:pt x="7" y="53"/>
                    </a:cubicBezTo>
                    <a:cubicBezTo>
                      <a:pt x="2" y="64"/>
                      <a:pt x="0" y="75"/>
                      <a:pt x="0" y="87"/>
                    </a:cubicBezTo>
                    <a:cubicBezTo>
                      <a:pt x="0" y="99"/>
                      <a:pt x="2" y="110"/>
                      <a:pt x="7" y="121"/>
                    </a:cubicBezTo>
                    <a:cubicBezTo>
                      <a:pt x="9" y="126"/>
                      <a:pt x="12" y="132"/>
                      <a:pt x="16" y="1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39"/>
              <p:cNvSpPr/>
              <p:nvPr/>
            </p:nvSpPr>
            <p:spPr bwMode="auto">
              <a:xfrm>
                <a:off x="4975" y="1930"/>
                <a:ext cx="329" cy="274"/>
              </a:xfrm>
              <a:custGeom>
                <a:avLst/>
                <a:gdLst>
                  <a:gd name="T0" fmla="*/ 110 w 138"/>
                  <a:gd name="T1" fmla="*/ 115 h 115"/>
                  <a:gd name="T2" fmla="*/ 121 w 138"/>
                  <a:gd name="T3" fmla="*/ 115 h 115"/>
                  <a:gd name="T4" fmla="*/ 138 w 138"/>
                  <a:gd name="T5" fmla="*/ 69 h 115"/>
                  <a:gd name="T6" fmla="*/ 118 w 138"/>
                  <a:gd name="T7" fmla="*/ 20 h 115"/>
                  <a:gd name="T8" fmla="*/ 69 w 138"/>
                  <a:gd name="T9" fmla="*/ 0 h 115"/>
                  <a:gd name="T10" fmla="*/ 20 w 138"/>
                  <a:gd name="T11" fmla="*/ 20 h 115"/>
                  <a:gd name="T12" fmla="*/ 0 w 138"/>
                  <a:gd name="T13" fmla="*/ 69 h 115"/>
                  <a:gd name="T14" fmla="*/ 18 w 138"/>
                  <a:gd name="T15" fmla="*/ 115 h 115"/>
                  <a:gd name="T16" fmla="*/ 28 w 138"/>
                  <a:gd name="T17" fmla="*/ 115 h 115"/>
                  <a:gd name="T18" fmla="*/ 26 w 138"/>
                  <a:gd name="T19" fmla="*/ 112 h 115"/>
                  <a:gd name="T20" fmla="*/ 8 w 138"/>
                  <a:gd name="T21" fmla="*/ 69 h 115"/>
                  <a:gd name="T22" fmla="*/ 26 w 138"/>
                  <a:gd name="T23" fmla="*/ 25 h 115"/>
                  <a:gd name="T24" fmla="*/ 69 w 138"/>
                  <a:gd name="T25" fmla="*/ 7 h 115"/>
                  <a:gd name="T26" fmla="*/ 113 w 138"/>
                  <a:gd name="T27" fmla="*/ 25 h 115"/>
                  <a:gd name="T28" fmla="*/ 131 w 138"/>
                  <a:gd name="T29" fmla="*/ 69 h 115"/>
                  <a:gd name="T30" fmla="*/ 113 w 138"/>
                  <a:gd name="T31" fmla="*/ 112 h 115"/>
                  <a:gd name="T32" fmla="*/ 110 w 138"/>
                  <a:gd name="T33"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8" h="115">
                    <a:moveTo>
                      <a:pt x="110" y="115"/>
                    </a:moveTo>
                    <a:cubicBezTo>
                      <a:pt x="121" y="115"/>
                      <a:pt x="121" y="115"/>
                      <a:pt x="121" y="115"/>
                    </a:cubicBezTo>
                    <a:cubicBezTo>
                      <a:pt x="132" y="102"/>
                      <a:pt x="138" y="86"/>
                      <a:pt x="138" y="69"/>
                    </a:cubicBezTo>
                    <a:cubicBezTo>
                      <a:pt x="138" y="50"/>
                      <a:pt x="131" y="33"/>
                      <a:pt x="118" y="20"/>
                    </a:cubicBezTo>
                    <a:cubicBezTo>
                      <a:pt x="105" y="7"/>
                      <a:pt x="88" y="0"/>
                      <a:pt x="69" y="0"/>
                    </a:cubicBezTo>
                    <a:cubicBezTo>
                      <a:pt x="51" y="0"/>
                      <a:pt x="33" y="7"/>
                      <a:pt x="20" y="20"/>
                    </a:cubicBezTo>
                    <a:cubicBezTo>
                      <a:pt x="7" y="33"/>
                      <a:pt x="0" y="50"/>
                      <a:pt x="0" y="69"/>
                    </a:cubicBezTo>
                    <a:cubicBezTo>
                      <a:pt x="0" y="86"/>
                      <a:pt x="6" y="102"/>
                      <a:pt x="18" y="115"/>
                    </a:cubicBezTo>
                    <a:cubicBezTo>
                      <a:pt x="28" y="115"/>
                      <a:pt x="28" y="115"/>
                      <a:pt x="28" y="115"/>
                    </a:cubicBezTo>
                    <a:cubicBezTo>
                      <a:pt x="27" y="114"/>
                      <a:pt x="26" y="113"/>
                      <a:pt x="26" y="112"/>
                    </a:cubicBezTo>
                    <a:cubicBezTo>
                      <a:pt x="14" y="101"/>
                      <a:pt x="8" y="85"/>
                      <a:pt x="8" y="69"/>
                    </a:cubicBezTo>
                    <a:cubicBezTo>
                      <a:pt x="8" y="52"/>
                      <a:pt x="14" y="37"/>
                      <a:pt x="26" y="25"/>
                    </a:cubicBezTo>
                    <a:cubicBezTo>
                      <a:pt x="37" y="14"/>
                      <a:pt x="53" y="7"/>
                      <a:pt x="69" y="7"/>
                    </a:cubicBezTo>
                    <a:cubicBezTo>
                      <a:pt x="86" y="7"/>
                      <a:pt x="101" y="14"/>
                      <a:pt x="113" y="25"/>
                    </a:cubicBezTo>
                    <a:cubicBezTo>
                      <a:pt x="124" y="37"/>
                      <a:pt x="131" y="52"/>
                      <a:pt x="131" y="69"/>
                    </a:cubicBezTo>
                    <a:cubicBezTo>
                      <a:pt x="131" y="85"/>
                      <a:pt x="124" y="101"/>
                      <a:pt x="113" y="112"/>
                    </a:cubicBezTo>
                    <a:cubicBezTo>
                      <a:pt x="112" y="113"/>
                      <a:pt x="111" y="114"/>
                      <a:pt x="11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40"/>
              <p:cNvSpPr>
                <a:spLocks noEditPoints="1"/>
              </p:cNvSpPr>
              <p:nvPr/>
            </p:nvSpPr>
            <p:spPr bwMode="auto">
              <a:xfrm>
                <a:off x="4827" y="2211"/>
                <a:ext cx="624" cy="226"/>
              </a:xfrm>
              <a:custGeom>
                <a:avLst/>
                <a:gdLst>
                  <a:gd name="T0" fmla="*/ 259 w 262"/>
                  <a:gd name="T1" fmla="*/ 84 h 95"/>
                  <a:gd name="T2" fmla="*/ 224 w 262"/>
                  <a:gd name="T3" fmla="*/ 59 h 95"/>
                  <a:gd name="T4" fmla="*/ 259 w 262"/>
                  <a:gd name="T5" fmla="*/ 35 h 95"/>
                  <a:gd name="T6" fmla="*/ 261 w 262"/>
                  <a:gd name="T7" fmla="*/ 28 h 95"/>
                  <a:gd name="T8" fmla="*/ 256 w 262"/>
                  <a:gd name="T9" fmla="*/ 23 h 95"/>
                  <a:gd name="T10" fmla="*/ 201 w 262"/>
                  <a:gd name="T11" fmla="*/ 23 h 95"/>
                  <a:gd name="T12" fmla="*/ 201 w 262"/>
                  <a:gd name="T13" fmla="*/ 6 h 95"/>
                  <a:gd name="T14" fmla="*/ 195 w 262"/>
                  <a:gd name="T15" fmla="*/ 0 h 95"/>
                  <a:gd name="T16" fmla="*/ 68 w 262"/>
                  <a:gd name="T17" fmla="*/ 0 h 95"/>
                  <a:gd name="T18" fmla="*/ 62 w 262"/>
                  <a:gd name="T19" fmla="*/ 6 h 95"/>
                  <a:gd name="T20" fmla="*/ 62 w 262"/>
                  <a:gd name="T21" fmla="*/ 23 h 95"/>
                  <a:gd name="T22" fmla="*/ 7 w 262"/>
                  <a:gd name="T23" fmla="*/ 23 h 95"/>
                  <a:gd name="T24" fmla="*/ 1 w 262"/>
                  <a:gd name="T25" fmla="*/ 28 h 95"/>
                  <a:gd name="T26" fmla="*/ 3 w 262"/>
                  <a:gd name="T27" fmla="*/ 35 h 95"/>
                  <a:gd name="T28" fmla="*/ 39 w 262"/>
                  <a:gd name="T29" fmla="*/ 59 h 95"/>
                  <a:gd name="T30" fmla="*/ 4 w 262"/>
                  <a:gd name="T31" fmla="*/ 84 h 95"/>
                  <a:gd name="T32" fmla="*/ 1 w 262"/>
                  <a:gd name="T33" fmla="*/ 91 h 95"/>
                  <a:gd name="T34" fmla="*/ 7 w 262"/>
                  <a:gd name="T35" fmla="*/ 95 h 95"/>
                  <a:gd name="T36" fmla="*/ 84 w 262"/>
                  <a:gd name="T37" fmla="*/ 95 h 95"/>
                  <a:gd name="T38" fmla="*/ 90 w 262"/>
                  <a:gd name="T39" fmla="*/ 89 h 95"/>
                  <a:gd name="T40" fmla="*/ 90 w 262"/>
                  <a:gd name="T41" fmla="*/ 72 h 95"/>
                  <a:gd name="T42" fmla="*/ 172 w 262"/>
                  <a:gd name="T43" fmla="*/ 72 h 95"/>
                  <a:gd name="T44" fmla="*/ 172 w 262"/>
                  <a:gd name="T45" fmla="*/ 89 h 95"/>
                  <a:gd name="T46" fmla="*/ 179 w 262"/>
                  <a:gd name="T47" fmla="*/ 95 h 95"/>
                  <a:gd name="T48" fmla="*/ 255 w 262"/>
                  <a:gd name="T49" fmla="*/ 95 h 95"/>
                  <a:gd name="T50" fmla="*/ 261 w 262"/>
                  <a:gd name="T51" fmla="*/ 91 h 95"/>
                  <a:gd name="T52" fmla="*/ 259 w 262"/>
                  <a:gd name="T53" fmla="*/ 84 h 95"/>
                  <a:gd name="T54" fmla="*/ 78 w 262"/>
                  <a:gd name="T55" fmla="*/ 83 h 95"/>
                  <a:gd name="T56" fmla="*/ 27 w 262"/>
                  <a:gd name="T57" fmla="*/ 83 h 95"/>
                  <a:gd name="T58" fmla="*/ 53 w 262"/>
                  <a:gd name="T59" fmla="*/ 64 h 95"/>
                  <a:gd name="T60" fmla="*/ 56 w 262"/>
                  <a:gd name="T61" fmla="*/ 59 h 95"/>
                  <a:gd name="T62" fmla="*/ 53 w 262"/>
                  <a:gd name="T63" fmla="*/ 54 h 95"/>
                  <a:gd name="T64" fmla="*/ 27 w 262"/>
                  <a:gd name="T65" fmla="*/ 36 h 95"/>
                  <a:gd name="T66" fmla="*/ 62 w 262"/>
                  <a:gd name="T67" fmla="*/ 36 h 95"/>
                  <a:gd name="T68" fmla="*/ 62 w 262"/>
                  <a:gd name="T69" fmla="*/ 66 h 95"/>
                  <a:gd name="T70" fmla="*/ 68 w 262"/>
                  <a:gd name="T71" fmla="*/ 72 h 95"/>
                  <a:gd name="T72" fmla="*/ 78 w 262"/>
                  <a:gd name="T73" fmla="*/ 72 h 95"/>
                  <a:gd name="T74" fmla="*/ 78 w 262"/>
                  <a:gd name="T75" fmla="*/ 83 h 95"/>
                  <a:gd name="T76" fmla="*/ 74 w 262"/>
                  <a:gd name="T77" fmla="*/ 60 h 95"/>
                  <a:gd name="T78" fmla="*/ 74 w 262"/>
                  <a:gd name="T79" fmla="*/ 12 h 95"/>
                  <a:gd name="T80" fmla="*/ 188 w 262"/>
                  <a:gd name="T81" fmla="*/ 12 h 95"/>
                  <a:gd name="T82" fmla="*/ 188 w 262"/>
                  <a:gd name="T83" fmla="*/ 60 h 95"/>
                  <a:gd name="T84" fmla="*/ 74 w 262"/>
                  <a:gd name="T85" fmla="*/ 60 h 95"/>
                  <a:gd name="T86" fmla="*/ 185 w 262"/>
                  <a:gd name="T87" fmla="*/ 83 h 95"/>
                  <a:gd name="T88" fmla="*/ 185 w 262"/>
                  <a:gd name="T89" fmla="*/ 72 h 95"/>
                  <a:gd name="T90" fmla="*/ 195 w 262"/>
                  <a:gd name="T91" fmla="*/ 72 h 95"/>
                  <a:gd name="T92" fmla="*/ 201 w 262"/>
                  <a:gd name="T93" fmla="*/ 66 h 95"/>
                  <a:gd name="T94" fmla="*/ 201 w 262"/>
                  <a:gd name="T95" fmla="*/ 36 h 95"/>
                  <a:gd name="T96" fmla="*/ 236 w 262"/>
                  <a:gd name="T97" fmla="*/ 36 h 95"/>
                  <a:gd name="T98" fmla="*/ 209 w 262"/>
                  <a:gd name="T99" fmla="*/ 54 h 95"/>
                  <a:gd name="T100" fmla="*/ 207 w 262"/>
                  <a:gd name="T101" fmla="*/ 59 h 95"/>
                  <a:gd name="T102" fmla="*/ 209 w 262"/>
                  <a:gd name="T103" fmla="*/ 64 h 95"/>
                  <a:gd name="T104" fmla="*/ 236 w 262"/>
                  <a:gd name="T105" fmla="*/ 83 h 95"/>
                  <a:gd name="T106" fmla="*/ 185 w 262"/>
                  <a:gd name="T107"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2" h="95">
                    <a:moveTo>
                      <a:pt x="259" y="84"/>
                    </a:moveTo>
                    <a:cubicBezTo>
                      <a:pt x="224" y="59"/>
                      <a:pt x="224" y="59"/>
                      <a:pt x="224" y="59"/>
                    </a:cubicBezTo>
                    <a:cubicBezTo>
                      <a:pt x="259" y="35"/>
                      <a:pt x="259" y="35"/>
                      <a:pt x="259" y="35"/>
                    </a:cubicBezTo>
                    <a:cubicBezTo>
                      <a:pt x="261" y="33"/>
                      <a:pt x="262" y="30"/>
                      <a:pt x="261" y="28"/>
                    </a:cubicBezTo>
                    <a:cubicBezTo>
                      <a:pt x="261" y="25"/>
                      <a:pt x="258" y="23"/>
                      <a:pt x="256" y="23"/>
                    </a:cubicBezTo>
                    <a:cubicBezTo>
                      <a:pt x="201" y="23"/>
                      <a:pt x="201" y="23"/>
                      <a:pt x="201" y="23"/>
                    </a:cubicBezTo>
                    <a:cubicBezTo>
                      <a:pt x="201" y="6"/>
                      <a:pt x="201" y="6"/>
                      <a:pt x="201" y="6"/>
                    </a:cubicBezTo>
                    <a:cubicBezTo>
                      <a:pt x="201" y="3"/>
                      <a:pt x="198" y="0"/>
                      <a:pt x="195" y="0"/>
                    </a:cubicBezTo>
                    <a:cubicBezTo>
                      <a:pt x="68" y="0"/>
                      <a:pt x="68" y="0"/>
                      <a:pt x="68" y="0"/>
                    </a:cubicBezTo>
                    <a:cubicBezTo>
                      <a:pt x="64" y="0"/>
                      <a:pt x="62" y="3"/>
                      <a:pt x="62" y="6"/>
                    </a:cubicBezTo>
                    <a:cubicBezTo>
                      <a:pt x="62" y="23"/>
                      <a:pt x="62" y="23"/>
                      <a:pt x="62" y="23"/>
                    </a:cubicBezTo>
                    <a:cubicBezTo>
                      <a:pt x="7" y="23"/>
                      <a:pt x="7" y="23"/>
                      <a:pt x="7" y="23"/>
                    </a:cubicBezTo>
                    <a:cubicBezTo>
                      <a:pt x="4" y="23"/>
                      <a:pt x="2" y="25"/>
                      <a:pt x="1" y="28"/>
                    </a:cubicBezTo>
                    <a:cubicBezTo>
                      <a:pt x="0" y="30"/>
                      <a:pt x="1" y="33"/>
                      <a:pt x="3" y="35"/>
                    </a:cubicBezTo>
                    <a:cubicBezTo>
                      <a:pt x="39" y="59"/>
                      <a:pt x="39" y="59"/>
                      <a:pt x="39" y="59"/>
                    </a:cubicBezTo>
                    <a:cubicBezTo>
                      <a:pt x="4" y="84"/>
                      <a:pt x="4" y="84"/>
                      <a:pt x="4" y="84"/>
                    </a:cubicBezTo>
                    <a:cubicBezTo>
                      <a:pt x="2" y="85"/>
                      <a:pt x="1" y="88"/>
                      <a:pt x="1" y="91"/>
                    </a:cubicBezTo>
                    <a:cubicBezTo>
                      <a:pt x="2" y="93"/>
                      <a:pt x="5" y="95"/>
                      <a:pt x="7" y="95"/>
                    </a:cubicBezTo>
                    <a:cubicBezTo>
                      <a:pt x="84" y="95"/>
                      <a:pt x="84" y="95"/>
                      <a:pt x="84" y="95"/>
                    </a:cubicBezTo>
                    <a:cubicBezTo>
                      <a:pt x="87" y="95"/>
                      <a:pt x="90" y="92"/>
                      <a:pt x="90" y="89"/>
                    </a:cubicBezTo>
                    <a:cubicBezTo>
                      <a:pt x="90" y="72"/>
                      <a:pt x="90" y="72"/>
                      <a:pt x="90" y="72"/>
                    </a:cubicBezTo>
                    <a:cubicBezTo>
                      <a:pt x="172" y="72"/>
                      <a:pt x="172" y="72"/>
                      <a:pt x="172" y="72"/>
                    </a:cubicBezTo>
                    <a:cubicBezTo>
                      <a:pt x="172" y="89"/>
                      <a:pt x="172" y="89"/>
                      <a:pt x="172" y="89"/>
                    </a:cubicBezTo>
                    <a:cubicBezTo>
                      <a:pt x="172" y="92"/>
                      <a:pt x="175" y="95"/>
                      <a:pt x="179" y="95"/>
                    </a:cubicBezTo>
                    <a:cubicBezTo>
                      <a:pt x="255" y="95"/>
                      <a:pt x="255" y="95"/>
                      <a:pt x="255" y="95"/>
                    </a:cubicBezTo>
                    <a:cubicBezTo>
                      <a:pt x="258" y="95"/>
                      <a:pt x="260" y="93"/>
                      <a:pt x="261" y="91"/>
                    </a:cubicBezTo>
                    <a:cubicBezTo>
                      <a:pt x="262" y="88"/>
                      <a:pt x="261" y="85"/>
                      <a:pt x="259" y="84"/>
                    </a:cubicBezTo>
                    <a:close/>
                    <a:moveTo>
                      <a:pt x="78" y="83"/>
                    </a:moveTo>
                    <a:cubicBezTo>
                      <a:pt x="27" y="83"/>
                      <a:pt x="27" y="83"/>
                      <a:pt x="27" y="83"/>
                    </a:cubicBezTo>
                    <a:cubicBezTo>
                      <a:pt x="53" y="64"/>
                      <a:pt x="53" y="64"/>
                      <a:pt x="53" y="64"/>
                    </a:cubicBezTo>
                    <a:cubicBezTo>
                      <a:pt x="55" y="63"/>
                      <a:pt x="56" y="61"/>
                      <a:pt x="56" y="59"/>
                    </a:cubicBezTo>
                    <a:cubicBezTo>
                      <a:pt x="56" y="57"/>
                      <a:pt x="55" y="56"/>
                      <a:pt x="53" y="54"/>
                    </a:cubicBezTo>
                    <a:cubicBezTo>
                      <a:pt x="27" y="36"/>
                      <a:pt x="27" y="36"/>
                      <a:pt x="27" y="36"/>
                    </a:cubicBezTo>
                    <a:cubicBezTo>
                      <a:pt x="62" y="36"/>
                      <a:pt x="62" y="36"/>
                      <a:pt x="62" y="36"/>
                    </a:cubicBezTo>
                    <a:cubicBezTo>
                      <a:pt x="62" y="66"/>
                      <a:pt x="62" y="66"/>
                      <a:pt x="62" y="66"/>
                    </a:cubicBezTo>
                    <a:cubicBezTo>
                      <a:pt x="62" y="69"/>
                      <a:pt x="64" y="72"/>
                      <a:pt x="68" y="72"/>
                    </a:cubicBezTo>
                    <a:cubicBezTo>
                      <a:pt x="78" y="72"/>
                      <a:pt x="78" y="72"/>
                      <a:pt x="78" y="72"/>
                    </a:cubicBezTo>
                    <a:lnTo>
                      <a:pt x="78" y="83"/>
                    </a:lnTo>
                    <a:close/>
                    <a:moveTo>
                      <a:pt x="74" y="60"/>
                    </a:moveTo>
                    <a:cubicBezTo>
                      <a:pt x="74" y="12"/>
                      <a:pt x="74" y="12"/>
                      <a:pt x="74" y="12"/>
                    </a:cubicBezTo>
                    <a:cubicBezTo>
                      <a:pt x="188" y="12"/>
                      <a:pt x="188" y="12"/>
                      <a:pt x="188" y="12"/>
                    </a:cubicBezTo>
                    <a:cubicBezTo>
                      <a:pt x="188" y="60"/>
                      <a:pt x="188" y="60"/>
                      <a:pt x="188" y="60"/>
                    </a:cubicBezTo>
                    <a:lnTo>
                      <a:pt x="74" y="60"/>
                    </a:lnTo>
                    <a:close/>
                    <a:moveTo>
                      <a:pt x="185" y="83"/>
                    </a:moveTo>
                    <a:cubicBezTo>
                      <a:pt x="185" y="72"/>
                      <a:pt x="185" y="72"/>
                      <a:pt x="185" y="72"/>
                    </a:cubicBezTo>
                    <a:cubicBezTo>
                      <a:pt x="195" y="72"/>
                      <a:pt x="195" y="72"/>
                      <a:pt x="195" y="72"/>
                    </a:cubicBezTo>
                    <a:cubicBezTo>
                      <a:pt x="198" y="72"/>
                      <a:pt x="201" y="69"/>
                      <a:pt x="201" y="66"/>
                    </a:cubicBezTo>
                    <a:cubicBezTo>
                      <a:pt x="201" y="36"/>
                      <a:pt x="201" y="36"/>
                      <a:pt x="201" y="36"/>
                    </a:cubicBezTo>
                    <a:cubicBezTo>
                      <a:pt x="236" y="36"/>
                      <a:pt x="236" y="36"/>
                      <a:pt x="236" y="36"/>
                    </a:cubicBezTo>
                    <a:cubicBezTo>
                      <a:pt x="209" y="54"/>
                      <a:pt x="209" y="54"/>
                      <a:pt x="209" y="54"/>
                    </a:cubicBezTo>
                    <a:cubicBezTo>
                      <a:pt x="208" y="56"/>
                      <a:pt x="207" y="57"/>
                      <a:pt x="207" y="59"/>
                    </a:cubicBezTo>
                    <a:cubicBezTo>
                      <a:pt x="207" y="61"/>
                      <a:pt x="208" y="63"/>
                      <a:pt x="209" y="64"/>
                    </a:cubicBezTo>
                    <a:cubicBezTo>
                      <a:pt x="236" y="83"/>
                      <a:pt x="236" y="83"/>
                      <a:pt x="236" y="83"/>
                    </a:cubicBezTo>
                    <a:lnTo>
                      <a:pt x="185"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41"/>
              <p:cNvSpPr/>
              <p:nvPr/>
            </p:nvSpPr>
            <p:spPr bwMode="auto">
              <a:xfrm>
                <a:off x="5077" y="2011"/>
                <a:ext cx="127" cy="164"/>
              </a:xfrm>
              <a:custGeom>
                <a:avLst/>
                <a:gdLst>
                  <a:gd name="T0" fmla="*/ 0 w 53"/>
                  <a:gd name="T1" fmla="*/ 53 h 69"/>
                  <a:gd name="T2" fmla="*/ 0 w 53"/>
                  <a:gd name="T3" fmla="*/ 69 h 69"/>
                  <a:gd name="T4" fmla="*/ 53 w 53"/>
                  <a:gd name="T5" fmla="*/ 69 h 69"/>
                  <a:gd name="T6" fmla="*/ 53 w 53"/>
                  <a:gd name="T7" fmla="*/ 53 h 69"/>
                  <a:gd name="T8" fmla="*/ 39 w 53"/>
                  <a:gd name="T9" fmla="*/ 53 h 69"/>
                  <a:gd name="T10" fmla="*/ 39 w 53"/>
                  <a:gd name="T11" fmla="*/ 0 h 69"/>
                  <a:gd name="T12" fmla="*/ 16 w 53"/>
                  <a:gd name="T13" fmla="*/ 0 h 69"/>
                  <a:gd name="T14" fmla="*/ 13 w 53"/>
                  <a:gd name="T15" fmla="*/ 8 h 69"/>
                  <a:gd name="T16" fmla="*/ 0 w 53"/>
                  <a:gd name="T17" fmla="*/ 9 h 69"/>
                  <a:gd name="T18" fmla="*/ 0 w 53"/>
                  <a:gd name="T19" fmla="*/ 24 h 69"/>
                  <a:gd name="T20" fmla="*/ 14 w 53"/>
                  <a:gd name="T21" fmla="*/ 24 h 69"/>
                  <a:gd name="T22" fmla="*/ 14 w 53"/>
                  <a:gd name="T23" fmla="*/ 53 h 69"/>
                  <a:gd name="T24" fmla="*/ 0 w 53"/>
                  <a:gd name="T25"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69">
                    <a:moveTo>
                      <a:pt x="0" y="53"/>
                    </a:moveTo>
                    <a:cubicBezTo>
                      <a:pt x="0" y="69"/>
                      <a:pt x="0" y="69"/>
                      <a:pt x="0" y="69"/>
                    </a:cubicBezTo>
                    <a:cubicBezTo>
                      <a:pt x="53" y="69"/>
                      <a:pt x="53" y="69"/>
                      <a:pt x="53" y="69"/>
                    </a:cubicBezTo>
                    <a:cubicBezTo>
                      <a:pt x="53" y="53"/>
                      <a:pt x="53" y="53"/>
                      <a:pt x="53" y="53"/>
                    </a:cubicBezTo>
                    <a:cubicBezTo>
                      <a:pt x="39" y="53"/>
                      <a:pt x="39" y="53"/>
                      <a:pt x="39" y="53"/>
                    </a:cubicBezTo>
                    <a:cubicBezTo>
                      <a:pt x="39" y="0"/>
                      <a:pt x="39" y="0"/>
                      <a:pt x="39" y="0"/>
                    </a:cubicBezTo>
                    <a:cubicBezTo>
                      <a:pt x="16" y="0"/>
                      <a:pt x="16" y="0"/>
                      <a:pt x="16" y="0"/>
                    </a:cubicBezTo>
                    <a:cubicBezTo>
                      <a:pt x="15" y="4"/>
                      <a:pt x="15" y="7"/>
                      <a:pt x="13" y="8"/>
                    </a:cubicBezTo>
                    <a:cubicBezTo>
                      <a:pt x="11" y="9"/>
                      <a:pt x="5" y="9"/>
                      <a:pt x="0" y="9"/>
                    </a:cubicBezTo>
                    <a:cubicBezTo>
                      <a:pt x="0" y="24"/>
                      <a:pt x="0" y="24"/>
                      <a:pt x="0" y="24"/>
                    </a:cubicBezTo>
                    <a:cubicBezTo>
                      <a:pt x="14" y="24"/>
                      <a:pt x="14" y="24"/>
                      <a:pt x="14" y="24"/>
                    </a:cubicBezTo>
                    <a:cubicBezTo>
                      <a:pt x="14" y="53"/>
                      <a:pt x="14" y="53"/>
                      <a:pt x="14" y="53"/>
                    </a:cubicBezTo>
                    <a:lnTo>
                      <a:pt x="0" y="5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81" name="直接连接符 80"/>
            <p:cNvCxnSpPr/>
            <p:nvPr/>
          </p:nvCxnSpPr>
          <p:spPr>
            <a:xfrm>
              <a:off x="9186919" y="3537072"/>
              <a:ext cx="0" cy="46015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8" name="矩形 87"/>
            <p:cNvSpPr/>
            <p:nvPr/>
          </p:nvSpPr>
          <p:spPr>
            <a:xfrm>
              <a:off x="8510420" y="3994956"/>
              <a:ext cx="1361621" cy="1013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p:nvPr/>
          </p:nvSpPr>
          <p:spPr>
            <a:xfrm>
              <a:off x="8510420" y="4096329"/>
              <a:ext cx="1361621" cy="101373"/>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p:nvPr/>
          </p:nvSpPr>
          <p:spPr>
            <a:xfrm>
              <a:off x="8212984" y="4542189"/>
              <a:ext cx="1947870" cy="922020"/>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2021</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5</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XX</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平台获得</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XXX</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奖项，获得百万消费者一致好评。</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655320" y="541020"/>
            <a:ext cx="10881360" cy="5775960"/>
          </a:xfrm>
          <a:prstGeom prst="rect">
            <a:avLst/>
          </a:prstGeom>
          <a:solidFill>
            <a:schemeClr val="bg1">
              <a:lumMod val="9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4388515" y="2422633"/>
            <a:ext cx="3208562" cy="830997"/>
          </a:xfrm>
          <a:prstGeom prst="rect">
            <a:avLst/>
          </a:prstGeom>
          <a:noFill/>
        </p:spPr>
        <p:txBody>
          <a:bodyPr wrap="square" rtlCol="0">
            <a:spAutoFit/>
          </a:bodyPr>
          <a:lstStyle/>
          <a:p>
            <a:pPr algn="ctr"/>
            <a:r>
              <a:rPr lang="zh-CN" altLang="en-US" sz="4800" b="1" dirty="0">
                <a:solidFill>
                  <a:schemeClr val="dk2">
                    <a:lumMod val="100000"/>
                  </a:schemeClr>
                </a:solidFill>
                <a:latin typeface="微软雅黑" panose="020B0503020204020204" pitchFamily="34" charset="-122"/>
                <a:ea typeface="微软雅黑" panose="020B0503020204020204" pitchFamily="34" charset="-122"/>
              </a:rPr>
              <a:t>风险管控</a:t>
            </a:r>
            <a:endParaRPr lang="zh-CN" altLang="en-US" sz="4800" b="1"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1079500" y="935832"/>
            <a:ext cx="2423837" cy="769441"/>
          </a:xfrm>
          <a:prstGeom prst="rect">
            <a:avLst/>
          </a:prstGeom>
          <a:noFill/>
        </p:spPr>
        <p:txBody>
          <a:bodyPr wrap="square" rtlCol="0">
            <a:spAutoFit/>
          </a:bodyPr>
          <a:lstStyle/>
          <a:p>
            <a:pPr algn="ctr"/>
            <a:r>
              <a:rPr lang="en-US" altLang="zh-CN" sz="4400" dirty="0">
                <a:solidFill>
                  <a:srgbClr val="39A4AC"/>
                </a:solidFill>
                <a:latin typeface="Adobe Gothic Std B" panose="020B0800000000000000" pitchFamily="34" charset="-128"/>
                <a:ea typeface="Adobe Gothic Std B" panose="020B0800000000000000" pitchFamily="34" charset="-128"/>
              </a:rPr>
              <a:t>PART04</a:t>
            </a:r>
            <a:endParaRPr lang="zh-CN" altLang="en-US" sz="4400" dirty="0">
              <a:solidFill>
                <a:srgbClr val="39A4AC"/>
              </a:solidFill>
              <a:latin typeface="Adobe Gothic Std B" panose="020B0800000000000000" pitchFamily="34" charset="-128"/>
              <a:ea typeface="微软雅黑" panose="020B0503020204020204" pitchFamily="34" charset="-122"/>
            </a:endParaRPr>
          </a:p>
        </p:txBody>
      </p:sp>
      <p:grpSp>
        <p:nvGrpSpPr>
          <p:cNvPr id="70" name="Group 22"/>
          <p:cNvGrpSpPr/>
          <p:nvPr/>
        </p:nvGrpSpPr>
        <p:grpSpPr>
          <a:xfrm flipH="1">
            <a:off x="10033000" y="4362450"/>
            <a:ext cx="2159000" cy="2495550"/>
            <a:chOff x="1588" y="2962439"/>
            <a:chExt cx="1016000" cy="1171575"/>
          </a:xfrm>
        </p:grpSpPr>
        <p:grpSp>
          <p:nvGrpSpPr>
            <p:cNvPr id="71" name="Group 23"/>
            <p:cNvGrpSpPr/>
            <p:nvPr userDrawn="1"/>
          </p:nvGrpSpPr>
          <p:grpSpPr>
            <a:xfrm>
              <a:off x="1588" y="3549814"/>
              <a:ext cx="508000" cy="584200"/>
              <a:chOff x="3413126" y="2305050"/>
              <a:chExt cx="508000" cy="584200"/>
            </a:xfrm>
          </p:grpSpPr>
          <p:sp>
            <p:nvSpPr>
              <p:cNvPr id="85" name="Freeform 47"/>
              <p:cNvSpPr/>
              <p:nvPr userDrawn="1"/>
            </p:nvSpPr>
            <p:spPr bwMode="auto">
              <a:xfrm>
                <a:off x="3413126" y="2305050"/>
                <a:ext cx="508000" cy="292100"/>
              </a:xfrm>
              <a:custGeom>
                <a:avLst/>
                <a:gdLst>
                  <a:gd name="T0" fmla="*/ 320 w 320"/>
                  <a:gd name="T1" fmla="*/ 184 h 184"/>
                  <a:gd name="T2" fmla="*/ 256 w 320"/>
                  <a:gd name="T3" fmla="*/ 148 h 184"/>
                  <a:gd name="T4" fmla="*/ 0 w 320"/>
                  <a:gd name="T5" fmla="*/ 0 h 184"/>
                  <a:gd name="T6" fmla="*/ 0 w 320"/>
                  <a:gd name="T7" fmla="*/ 184 h 184"/>
                  <a:gd name="T8" fmla="*/ 32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256" y="148"/>
                    </a:lnTo>
                    <a:lnTo>
                      <a:pt x="0" y="0"/>
                    </a:lnTo>
                    <a:lnTo>
                      <a:pt x="0" y="184"/>
                    </a:lnTo>
                    <a:lnTo>
                      <a:pt x="320" y="184"/>
                    </a:lnTo>
                    <a:lnTo>
                      <a:pt x="320" y="184"/>
                    </a:lnTo>
                    <a:close/>
                  </a:path>
                </a:pathLst>
              </a:custGeom>
              <a:solidFill>
                <a:srgbClr val="39AEB5">
                  <a:alpha val="7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6" name="Freeform 48"/>
              <p:cNvSpPr/>
              <p:nvPr userDrawn="1"/>
            </p:nvSpPr>
            <p:spPr bwMode="auto">
              <a:xfrm>
                <a:off x="3413126" y="2597150"/>
                <a:ext cx="508000" cy="292100"/>
              </a:xfrm>
              <a:custGeom>
                <a:avLst/>
                <a:gdLst>
                  <a:gd name="T0" fmla="*/ 0 w 320"/>
                  <a:gd name="T1" fmla="*/ 0 h 184"/>
                  <a:gd name="T2" fmla="*/ 0 w 320"/>
                  <a:gd name="T3" fmla="*/ 184 h 184"/>
                  <a:gd name="T4" fmla="*/ 320 w 320"/>
                  <a:gd name="T5" fmla="*/ 0 h 184"/>
                  <a:gd name="T6" fmla="*/ 0 w 320"/>
                  <a:gd name="T7" fmla="*/ 0 h 184"/>
                </a:gdLst>
                <a:ahLst/>
                <a:cxnLst>
                  <a:cxn ang="0">
                    <a:pos x="T0" y="T1"/>
                  </a:cxn>
                  <a:cxn ang="0">
                    <a:pos x="T2" y="T3"/>
                  </a:cxn>
                  <a:cxn ang="0">
                    <a:pos x="T4" y="T5"/>
                  </a:cxn>
                  <a:cxn ang="0">
                    <a:pos x="T6" y="T7"/>
                  </a:cxn>
                </a:cxnLst>
                <a:rect l="0" t="0" r="r" b="b"/>
                <a:pathLst>
                  <a:path w="320" h="184">
                    <a:moveTo>
                      <a:pt x="0" y="0"/>
                    </a:moveTo>
                    <a:lnTo>
                      <a:pt x="0" y="184"/>
                    </a:lnTo>
                    <a:lnTo>
                      <a:pt x="320" y="0"/>
                    </a:lnTo>
                    <a:lnTo>
                      <a:pt x="0" y="0"/>
                    </a:lnTo>
                    <a:close/>
                  </a:path>
                </a:pathLst>
              </a:custGeom>
              <a:solidFill>
                <a:srgbClr val="39AEB5">
                  <a:alpha val="7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72" name="Group 24"/>
            <p:cNvGrpSpPr/>
            <p:nvPr userDrawn="1"/>
          </p:nvGrpSpPr>
          <p:grpSpPr>
            <a:xfrm>
              <a:off x="509588" y="3549814"/>
              <a:ext cx="508000" cy="584200"/>
              <a:chOff x="3921126" y="2305050"/>
              <a:chExt cx="508000" cy="584200"/>
            </a:xfrm>
          </p:grpSpPr>
          <p:sp>
            <p:nvSpPr>
              <p:cNvPr id="83" name="Freeform 55"/>
              <p:cNvSpPr/>
              <p:nvPr userDrawn="1"/>
            </p:nvSpPr>
            <p:spPr bwMode="auto">
              <a:xfrm>
                <a:off x="3921126" y="2305050"/>
                <a:ext cx="508000" cy="292100"/>
              </a:xfrm>
              <a:custGeom>
                <a:avLst/>
                <a:gdLst>
                  <a:gd name="T0" fmla="*/ 0 w 320"/>
                  <a:gd name="T1" fmla="*/ 184 h 184"/>
                  <a:gd name="T2" fmla="*/ 320 w 320"/>
                  <a:gd name="T3" fmla="*/ 184 h 184"/>
                  <a:gd name="T4" fmla="*/ 320 w 320"/>
                  <a:gd name="T5" fmla="*/ 0 h 184"/>
                  <a:gd name="T6" fmla="*/ 0 w 320"/>
                  <a:gd name="T7" fmla="*/ 184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320" y="0"/>
                    </a:lnTo>
                    <a:lnTo>
                      <a:pt x="0" y="184"/>
                    </a:lnTo>
                    <a:lnTo>
                      <a:pt x="0" y="184"/>
                    </a:lnTo>
                    <a:close/>
                  </a:path>
                </a:pathLst>
              </a:custGeom>
              <a:solidFill>
                <a:srgbClr val="39AEB5">
                  <a:alpha val="8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4" name="Freeform 56"/>
              <p:cNvSpPr/>
              <p:nvPr userDrawn="1"/>
            </p:nvSpPr>
            <p:spPr bwMode="auto">
              <a:xfrm>
                <a:off x="3921126" y="2597150"/>
                <a:ext cx="508000" cy="292100"/>
              </a:xfrm>
              <a:custGeom>
                <a:avLst/>
                <a:gdLst>
                  <a:gd name="T0" fmla="*/ 0 w 320"/>
                  <a:gd name="T1" fmla="*/ 0 h 184"/>
                  <a:gd name="T2" fmla="*/ 320 w 320"/>
                  <a:gd name="T3" fmla="*/ 184 h 184"/>
                  <a:gd name="T4" fmla="*/ 320 w 320"/>
                  <a:gd name="T5" fmla="*/ 0 h 184"/>
                  <a:gd name="T6" fmla="*/ 0 w 320"/>
                  <a:gd name="T7" fmla="*/ 0 h 184"/>
                </a:gdLst>
                <a:ahLst/>
                <a:cxnLst>
                  <a:cxn ang="0">
                    <a:pos x="T0" y="T1"/>
                  </a:cxn>
                  <a:cxn ang="0">
                    <a:pos x="T2" y="T3"/>
                  </a:cxn>
                  <a:cxn ang="0">
                    <a:pos x="T4" y="T5"/>
                  </a:cxn>
                  <a:cxn ang="0">
                    <a:pos x="T6" y="T7"/>
                  </a:cxn>
                </a:cxnLst>
                <a:rect l="0" t="0" r="r" b="b"/>
                <a:pathLst>
                  <a:path w="320" h="184">
                    <a:moveTo>
                      <a:pt x="0" y="0"/>
                    </a:moveTo>
                    <a:lnTo>
                      <a:pt x="320" y="184"/>
                    </a:lnTo>
                    <a:lnTo>
                      <a:pt x="320" y="0"/>
                    </a:lnTo>
                    <a:lnTo>
                      <a:pt x="0" y="0"/>
                    </a:lnTo>
                    <a:close/>
                  </a:path>
                </a:pathLst>
              </a:custGeom>
              <a:solidFill>
                <a:srgbClr val="39AEB5">
                  <a:alpha val="8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sp>
          <p:nvSpPr>
            <p:cNvPr id="73" name="Freeform 58"/>
            <p:cNvSpPr/>
            <p:nvPr userDrawn="1"/>
          </p:nvSpPr>
          <p:spPr bwMode="auto">
            <a:xfrm>
              <a:off x="1588" y="3841914"/>
              <a:ext cx="508000" cy="292100"/>
            </a:xfrm>
            <a:custGeom>
              <a:avLst/>
              <a:gdLst>
                <a:gd name="T0" fmla="*/ 0 w 320"/>
                <a:gd name="T1" fmla="*/ 184 h 184"/>
                <a:gd name="T2" fmla="*/ 0 w 320"/>
                <a:gd name="T3" fmla="*/ 184 h 184"/>
                <a:gd name="T4" fmla="*/ 320 w 320"/>
                <a:gd name="T5" fmla="*/ 184 h 184"/>
                <a:gd name="T6" fmla="*/ 320 w 320"/>
                <a:gd name="T7" fmla="*/ 0 h 184"/>
                <a:gd name="T8" fmla="*/ 320 w 320"/>
                <a:gd name="T9" fmla="*/ 0 h 184"/>
                <a:gd name="T10" fmla="*/ 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0" y="184"/>
                  </a:moveTo>
                  <a:lnTo>
                    <a:pt x="0" y="184"/>
                  </a:lnTo>
                  <a:lnTo>
                    <a:pt x="320" y="184"/>
                  </a:lnTo>
                  <a:lnTo>
                    <a:pt x="320" y="0"/>
                  </a:lnTo>
                  <a:lnTo>
                    <a:pt x="320" y="0"/>
                  </a:lnTo>
                  <a:lnTo>
                    <a:pt x="0" y="18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74" name="Freeform 62"/>
            <p:cNvSpPr/>
            <p:nvPr userDrawn="1"/>
          </p:nvSpPr>
          <p:spPr bwMode="auto">
            <a:xfrm>
              <a:off x="509588" y="3841914"/>
              <a:ext cx="508000" cy="292100"/>
            </a:xfrm>
            <a:custGeom>
              <a:avLst/>
              <a:gdLst>
                <a:gd name="T0" fmla="*/ 0 w 320"/>
                <a:gd name="T1" fmla="*/ 0 h 184"/>
                <a:gd name="T2" fmla="*/ 0 w 320"/>
                <a:gd name="T3" fmla="*/ 184 h 184"/>
                <a:gd name="T4" fmla="*/ 320 w 320"/>
                <a:gd name="T5" fmla="*/ 184 h 184"/>
                <a:gd name="T6" fmla="*/ 320 w 320"/>
                <a:gd name="T7" fmla="*/ 184 h 184"/>
                <a:gd name="T8" fmla="*/ 0 w 320"/>
                <a:gd name="T9" fmla="*/ 0 h 184"/>
                <a:gd name="T10" fmla="*/ 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0" y="0"/>
                  </a:moveTo>
                  <a:lnTo>
                    <a:pt x="0" y="184"/>
                  </a:lnTo>
                  <a:lnTo>
                    <a:pt x="320" y="184"/>
                  </a:lnTo>
                  <a:lnTo>
                    <a:pt x="320" y="184"/>
                  </a:lnTo>
                  <a:lnTo>
                    <a:pt x="0" y="0"/>
                  </a:lnTo>
                  <a:lnTo>
                    <a:pt x="0" y="0"/>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nvGrpSpPr>
            <p:cNvPr id="75" name="Group 27"/>
            <p:cNvGrpSpPr/>
            <p:nvPr userDrawn="1"/>
          </p:nvGrpSpPr>
          <p:grpSpPr>
            <a:xfrm>
              <a:off x="1588" y="3257714"/>
              <a:ext cx="1016000" cy="584200"/>
              <a:chOff x="3413126" y="2012950"/>
              <a:chExt cx="1016000" cy="584200"/>
            </a:xfrm>
          </p:grpSpPr>
          <p:sp>
            <p:nvSpPr>
              <p:cNvPr id="79" name="Freeform 65"/>
              <p:cNvSpPr/>
              <p:nvPr userDrawn="1"/>
            </p:nvSpPr>
            <p:spPr bwMode="auto">
              <a:xfrm>
                <a:off x="3413126" y="2305050"/>
                <a:ext cx="508000" cy="292100"/>
              </a:xfrm>
              <a:custGeom>
                <a:avLst/>
                <a:gdLst>
                  <a:gd name="T0" fmla="*/ 320 w 320"/>
                  <a:gd name="T1" fmla="*/ 0 h 184"/>
                  <a:gd name="T2" fmla="*/ 0 w 320"/>
                  <a:gd name="T3" fmla="*/ 0 h 184"/>
                  <a:gd name="T4" fmla="*/ 0 w 320"/>
                  <a:gd name="T5" fmla="*/ 0 h 184"/>
                  <a:gd name="T6" fmla="*/ 256 w 320"/>
                  <a:gd name="T7" fmla="*/ 148 h 184"/>
                  <a:gd name="T8" fmla="*/ 320 w 320"/>
                  <a:gd name="T9" fmla="*/ 184 h 184"/>
                  <a:gd name="T10" fmla="*/ 32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320" y="0"/>
                    </a:moveTo>
                    <a:lnTo>
                      <a:pt x="0" y="0"/>
                    </a:lnTo>
                    <a:lnTo>
                      <a:pt x="0" y="0"/>
                    </a:lnTo>
                    <a:lnTo>
                      <a:pt x="256" y="148"/>
                    </a:lnTo>
                    <a:lnTo>
                      <a:pt x="320" y="184"/>
                    </a:lnTo>
                    <a:lnTo>
                      <a:pt x="320" y="0"/>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0" name="Freeform 66"/>
              <p:cNvSpPr/>
              <p:nvPr userDrawn="1"/>
            </p:nvSpPr>
            <p:spPr bwMode="auto">
              <a:xfrm>
                <a:off x="3921126" y="2305050"/>
                <a:ext cx="508000" cy="292100"/>
              </a:xfrm>
              <a:custGeom>
                <a:avLst/>
                <a:gdLst>
                  <a:gd name="T0" fmla="*/ 0 w 320"/>
                  <a:gd name="T1" fmla="*/ 184 h 184"/>
                  <a:gd name="T2" fmla="*/ 0 w 320"/>
                  <a:gd name="T3" fmla="*/ 184 h 184"/>
                  <a:gd name="T4" fmla="*/ 0 w 320"/>
                  <a:gd name="T5" fmla="*/ 184 h 184"/>
                  <a:gd name="T6" fmla="*/ 320 w 320"/>
                  <a:gd name="T7" fmla="*/ 0 h 184"/>
                  <a:gd name="T8" fmla="*/ 320 w 320"/>
                  <a:gd name="T9" fmla="*/ 0 h 184"/>
                  <a:gd name="T10" fmla="*/ 0 w 320"/>
                  <a:gd name="T11" fmla="*/ 0 h 184"/>
                  <a:gd name="T12" fmla="*/ 0 w 320"/>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320" h="184">
                    <a:moveTo>
                      <a:pt x="0" y="184"/>
                    </a:moveTo>
                    <a:lnTo>
                      <a:pt x="0" y="184"/>
                    </a:lnTo>
                    <a:lnTo>
                      <a:pt x="0" y="184"/>
                    </a:lnTo>
                    <a:lnTo>
                      <a:pt x="320" y="0"/>
                    </a:lnTo>
                    <a:lnTo>
                      <a:pt x="320" y="0"/>
                    </a:lnTo>
                    <a:lnTo>
                      <a:pt x="0" y="0"/>
                    </a:lnTo>
                    <a:lnTo>
                      <a:pt x="0" y="184"/>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1" name="Freeform 67"/>
              <p:cNvSpPr/>
              <p:nvPr userDrawn="1"/>
            </p:nvSpPr>
            <p:spPr bwMode="auto">
              <a:xfrm>
                <a:off x="3413126" y="2012950"/>
                <a:ext cx="508000" cy="292100"/>
              </a:xfrm>
              <a:custGeom>
                <a:avLst/>
                <a:gdLst>
                  <a:gd name="T0" fmla="*/ 320 w 320"/>
                  <a:gd name="T1" fmla="*/ 184 h 184"/>
                  <a:gd name="T2" fmla="*/ 320 w 320"/>
                  <a:gd name="T3" fmla="*/ 0 h 184"/>
                  <a:gd name="T4" fmla="*/ 320 w 320"/>
                  <a:gd name="T5" fmla="*/ 0 h 184"/>
                  <a:gd name="T6" fmla="*/ 216 w 320"/>
                  <a:gd name="T7" fmla="*/ 60 h 184"/>
                  <a:gd name="T8" fmla="*/ 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320" y="0"/>
                    </a:lnTo>
                    <a:lnTo>
                      <a:pt x="320" y="0"/>
                    </a:lnTo>
                    <a:lnTo>
                      <a:pt x="216" y="60"/>
                    </a:lnTo>
                    <a:lnTo>
                      <a:pt x="0" y="184"/>
                    </a:lnTo>
                    <a:lnTo>
                      <a:pt x="320" y="184"/>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2" name="Freeform 71"/>
              <p:cNvSpPr/>
              <p:nvPr userDrawn="1"/>
            </p:nvSpPr>
            <p:spPr bwMode="auto">
              <a:xfrm>
                <a:off x="3921126" y="2012950"/>
                <a:ext cx="508000" cy="292100"/>
              </a:xfrm>
              <a:custGeom>
                <a:avLst/>
                <a:gdLst>
                  <a:gd name="T0" fmla="*/ 0 w 320"/>
                  <a:gd name="T1" fmla="*/ 184 h 184"/>
                  <a:gd name="T2" fmla="*/ 320 w 320"/>
                  <a:gd name="T3" fmla="*/ 184 h 184"/>
                  <a:gd name="T4" fmla="*/ 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0" y="0"/>
                    </a:lnTo>
                    <a:lnTo>
                      <a:pt x="0" y="0"/>
                    </a:lnTo>
                    <a:lnTo>
                      <a:pt x="0" y="184"/>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76" name="Group 28"/>
            <p:cNvGrpSpPr/>
            <p:nvPr userDrawn="1"/>
          </p:nvGrpSpPr>
          <p:grpSpPr>
            <a:xfrm>
              <a:off x="1588" y="2962439"/>
              <a:ext cx="508000" cy="587375"/>
              <a:chOff x="3413126" y="1717675"/>
              <a:chExt cx="508000" cy="587375"/>
            </a:xfrm>
          </p:grpSpPr>
          <p:sp>
            <p:nvSpPr>
              <p:cNvPr id="77" name="Freeform 74"/>
              <p:cNvSpPr/>
              <p:nvPr userDrawn="1"/>
            </p:nvSpPr>
            <p:spPr bwMode="auto">
              <a:xfrm>
                <a:off x="3413126" y="2012950"/>
                <a:ext cx="508000" cy="292100"/>
              </a:xfrm>
              <a:custGeom>
                <a:avLst/>
                <a:gdLst>
                  <a:gd name="T0" fmla="*/ 216 w 320"/>
                  <a:gd name="T1" fmla="*/ 60 h 184"/>
                  <a:gd name="T2" fmla="*/ 320 w 320"/>
                  <a:gd name="T3" fmla="*/ 0 h 184"/>
                  <a:gd name="T4" fmla="*/ 0 w 320"/>
                  <a:gd name="T5" fmla="*/ 0 h 184"/>
                  <a:gd name="T6" fmla="*/ 0 w 320"/>
                  <a:gd name="T7" fmla="*/ 184 h 184"/>
                  <a:gd name="T8" fmla="*/ 0 w 320"/>
                  <a:gd name="T9" fmla="*/ 184 h 184"/>
                  <a:gd name="T10" fmla="*/ 216 w 320"/>
                  <a:gd name="T11" fmla="*/ 60 h 184"/>
                </a:gdLst>
                <a:ahLst/>
                <a:cxnLst>
                  <a:cxn ang="0">
                    <a:pos x="T0" y="T1"/>
                  </a:cxn>
                  <a:cxn ang="0">
                    <a:pos x="T2" y="T3"/>
                  </a:cxn>
                  <a:cxn ang="0">
                    <a:pos x="T4" y="T5"/>
                  </a:cxn>
                  <a:cxn ang="0">
                    <a:pos x="T6" y="T7"/>
                  </a:cxn>
                  <a:cxn ang="0">
                    <a:pos x="T8" y="T9"/>
                  </a:cxn>
                  <a:cxn ang="0">
                    <a:pos x="T10" y="T11"/>
                  </a:cxn>
                </a:cxnLst>
                <a:rect l="0" t="0" r="r" b="b"/>
                <a:pathLst>
                  <a:path w="320" h="184">
                    <a:moveTo>
                      <a:pt x="216" y="60"/>
                    </a:moveTo>
                    <a:lnTo>
                      <a:pt x="320" y="0"/>
                    </a:lnTo>
                    <a:lnTo>
                      <a:pt x="0" y="0"/>
                    </a:lnTo>
                    <a:lnTo>
                      <a:pt x="0" y="184"/>
                    </a:lnTo>
                    <a:lnTo>
                      <a:pt x="0" y="184"/>
                    </a:lnTo>
                    <a:lnTo>
                      <a:pt x="216" y="60"/>
                    </a:lnTo>
                    <a:close/>
                  </a:path>
                </a:pathLst>
              </a:custGeom>
              <a:solidFill>
                <a:srgbClr val="39AEB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78" name="Freeform 75"/>
              <p:cNvSpPr/>
              <p:nvPr userDrawn="1"/>
            </p:nvSpPr>
            <p:spPr bwMode="auto">
              <a:xfrm>
                <a:off x="3413126" y="1717675"/>
                <a:ext cx="508000" cy="295275"/>
              </a:xfrm>
              <a:custGeom>
                <a:avLst/>
                <a:gdLst>
                  <a:gd name="T0" fmla="*/ 320 w 320"/>
                  <a:gd name="T1" fmla="*/ 186 h 186"/>
                  <a:gd name="T2" fmla="*/ 0 w 320"/>
                  <a:gd name="T3" fmla="*/ 0 h 186"/>
                  <a:gd name="T4" fmla="*/ 0 w 320"/>
                  <a:gd name="T5" fmla="*/ 186 h 186"/>
                  <a:gd name="T6" fmla="*/ 320 w 320"/>
                  <a:gd name="T7" fmla="*/ 186 h 186"/>
                  <a:gd name="T8" fmla="*/ 320 w 320"/>
                  <a:gd name="T9" fmla="*/ 186 h 186"/>
                </a:gdLst>
                <a:ahLst/>
                <a:cxnLst>
                  <a:cxn ang="0">
                    <a:pos x="T0" y="T1"/>
                  </a:cxn>
                  <a:cxn ang="0">
                    <a:pos x="T2" y="T3"/>
                  </a:cxn>
                  <a:cxn ang="0">
                    <a:pos x="T4" y="T5"/>
                  </a:cxn>
                  <a:cxn ang="0">
                    <a:pos x="T6" y="T7"/>
                  </a:cxn>
                  <a:cxn ang="0">
                    <a:pos x="T8" y="T9"/>
                  </a:cxn>
                </a:cxnLst>
                <a:rect l="0" t="0" r="r" b="b"/>
                <a:pathLst>
                  <a:path w="320" h="186">
                    <a:moveTo>
                      <a:pt x="320" y="186"/>
                    </a:moveTo>
                    <a:lnTo>
                      <a:pt x="0" y="0"/>
                    </a:lnTo>
                    <a:lnTo>
                      <a:pt x="0" y="186"/>
                    </a:lnTo>
                    <a:lnTo>
                      <a:pt x="320" y="186"/>
                    </a:lnTo>
                    <a:lnTo>
                      <a:pt x="320" y="186"/>
                    </a:lnTo>
                    <a:close/>
                  </a:path>
                </a:pathLst>
              </a:custGeom>
              <a:solidFill>
                <a:srgbClr val="39AEB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grpSp>
        <p:nvGrpSpPr>
          <p:cNvPr id="36" name="Group 21"/>
          <p:cNvGrpSpPr/>
          <p:nvPr/>
        </p:nvGrpSpPr>
        <p:grpSpPr>
          <a:xfrm>
            <a:off x="0" y="0"/>
            <a:ext cx="2159000" cy="2495550"/>
            <a:chOff x="1588" y="4134014"/>
            <a:chExt cx="1016000" cy="1168400"/>
          </a:xfrm>
        </p:grpSpPr>
        <p:grpSp>
          <p:nvGrpSpPr>
            <p:cNvPr id="37" name="Group 41"/>
            <p:cNvGrpSpPr/>
            <p:nvPr userDrawn="1"/>
          </p:nvGrpSpPr>
          <p:grpSpPr>
            <a:xfrm>
              <a:off x="1588" y="4426114"/>
              <a:ext cx="1016000" cy="584200"/>
              <a:chOff x="3413126" y="3181350"/>
              <a:chExt cx="1016000" cy="584200"/>
            </a:xfrm>
          </p:grpSpPr>
          <p:sp>
            <p:nvSpPr>
              <p:cNvPr id="49" name="Freeform 35"/>
              <p:cNvSpPr/>
              <p:nvPr userDrawn="1"/>
            </p:nvSpPr>
            <p:spPr bwMode="auto">
              <a:xfrm>
                <a:off x="3921126" y="3473450"/>
                <a:ext cx="508000" cy="292100"/>
              </a:xfrm>
              <a:custGeom>
                <a:avLst/>
                <a:gdLst>
                  <a:gd name="T0" fmla="*/ 0 w 320"/>
                  <a:gd name="T1" fmla="*/ 184 h 184"/>
                  <a:gd name="T2" fmla="*/ 0 w 320"/>
                  <a:gd name="T3" fmla="*/ 184 h 184"/>
                  <a:gd name="T4" fmla="*/ 32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0" y="184"/>
                    </a:lnTo>
                    <a:lnTo>
                      <a:pt x="320" y="0"/>
                    </a:lnTo>
                    <a:lnTo>
                      <a:pt x="0" y="0"/>
                    </a:lnTo>
                    <a:lnTo>
                      <a:pt x="0" y="184"/>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0" name="Freeform 38"/>
              <p:cNvSpPr/>
              <p:nvPr userDrawn="1"/>
            </p:nvSpPr>
            <p:spPr bwMode="auto">
              <a:xfrm>
                <a:off x="3921126" y="3181350"/>
                <a:ext cx="508000" cy="292100"/>
              </a:xfrm>
              <a:custGeom>
                <a:avLst/>
                <a:gdLst>
                  <a:gd name="T0" fmla="*/ 0 w 320"/>
                  <a:gd name="T1" fmla="*/ 0 h 184"/>
                  <a:gd name="T2" fmla="*/ 0 w 320"/>
                  <a:gd name="T3" fmla="*/ 184 h 184"/>
                  <a:gd name="T4" fmla="*/ 320 w 320"/>
                  <a:gd name="T5" fmla="*/ 184 h 184"/>
                  <a:gd name="T6" fmla="*/ 320 w 320"/>
                  <a:gd name="T7" fmla="*/ 184 h 184"/>
                  <a:gd name="T8" fmla="*/ 0 w 320"/>
                  <a:gd name="T9" fmla="*/ 0 h 184"/>
                  <a:gd name="T10" fmla="*/ 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0" y="0"/>
                    </a:moveTo>
                    <a:lnTo>
                      <a:pt x="0" y="184"/>
                    </a:lnTo>
                    <a:lnTo>
                      <a:pt x="320" y="184"/>
                    </a:lnTo>
                    <a:lnTo>
                      <a:pt x="320" y="184"/>
                    </a:lnTo>
                    <a:lnTo>
                      <a:pt x="0" y="0"/>
                    </a:lnTo>
                    <a:lnTo>
                      <a:pt x="0" y="0"/>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1" name="Freeform 39"/>
              <p:cNvSpPr/>
              <p:nvPr userDrawn="1"/>
            </p:nvSpPr>
            <p:spPr bwMode="auto">
              <a:xfrm>
                <a:off x="3413126" y="3181350"/>
                <a:ext cx="508000" cy="292100"/>
              </a:xfrm>
              <a:custGeom>
                <a:avLst/>
                <a:gdLst>
                  <a:gd name="T0" fmla="*/ 0 w 320"/>
                  <a:gd name="T1" fmla="*/ 184 h 184"/>
                  <a:gd name="T2" fmla="*/ 0 w 320"/>
                  <a:gd name="T3" fmla="*/ 184 h 184"/>
                  <a:gd name="T4" fmla="*/ 320 w 320"/>
                  <a:gd name="T5" fmla="*/ 184 h 184"/>
                  <a:gd name="T6" fmla="*/ 320 w 320"/>
                  <a:gd name="T7" fmla="*/ 0 h 184"/>
                  <a:gd name="T8" fmla="*/ 222 w 320"/>
                  <a:gd name="T9" fmla="*/ 58 h 184"/>
                  <a:gd name="T10" fmla="*/ 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0" y="184"/>
                    </a:moveTo>
                    <a:lnTo>
                      <a:pt x="0" y="184"/>
                    </a:lnTo>
                    <a:lnTo>
                      <a:pt x="320" y="184"/>
                    </a:lnTo>
                    <a:lnTo>
                      <a:pt x="320" y="0"/>
                    </a:lnTo>
                    <a:lnTo>
                      <a:pt x="222" y="58"/>
                    </a:lnTo>
                    <a:lnTo>
                      <a:pt x="0" y="184"/>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2" name="Freeform 41"/>
              <p:cNvSpPr/>
              <p:nvPr userDrawn="1"/>
            </p:nvSpPr>
            <p:spPr bwMode="auto">
              <a:xfrm>
                <a:off x="3413126" y="3473450"/>
                <a:ext cx="508000" cy="292100"/>
              </a:xfrm>
              <a:custGeom>
                <a:avLst/>
                <a:gdLst>
                  <a:gd name="T0" fmla="*/ 260 w 320"/>
                  <a:gd name="T1" fmla="*/ 150 h 184"/>
                  <a:gd name="T2" fmla="*/ 320 w 320"/>
                  <a:gd name="T3" fmla="*/ 184 h 184"/>
                  <a:gd name="T4" fmla="*/ 320 w 320"/>
                  <a:gd name="T5" fmla="*/ 0 h 184"/>
                  <a:gd name="T6" fmla="*/ 0 w 320"/>
                  <a:gd name="T7" fmla="*/ 0 h 184"/>
                  <a:gd name="T8" fmla="*/ 260 w 320"/>
                  <a:gd name="T9" fmla="*/ 150 h 184"/>
                </a:gdLst>
                <a:ahLst/>
                <a:cxnLst>
                  <a:cxn ang="0">
                    <a:pos x="T0" y="T1"/>
                  </a:cxn>
                  <a:cxn ang="0">
                    <a:pos x="T2" y="T3"/>
                  </a:cxn>
                  <a:cxn ang="0">
                    <a:pos x="T4" y="T5"/>
                  </a:cxn>
                  <a:cxn ang="0">
                    <a:pos x="T6" y="T7"/>
                  </a:cxn>
                  <a:cxn ang="0">
                    <a:pos x="T8" y="T9"/>
                  </a:cxn>
                </a:cxnLst>
                <a:rect l="0" t="0" r="r" b="b"/>
                <a:pathLst>
                  <a:path w="320" h="184">
                    <a:moveTo>
                      <a:pt x="260" y="150"/>
                    </a:moveTo>
                    <a:lnTo>
                      <a:pt x="320" y="184"/>
                    </a:lnTo>
                    <a:lnTo>
                      <a:pt x="320" y="0"/>
                    </a:lnTo>
                    <a:lnTo>
                      <a:pt x="0" y="0"/>
                    </a:lnTo>
                    <a:lnTo>
                      <a:pt x="260" y="150"/>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38" name="Group 42"/>
            <p:cNvGrpSpPr/>
            <p:nvPr userDrawn="1"/>
          </p:nvGrpSpPr>
          <p:grpSpPr>
            <a:xfrm>
              <a:off x="1588" y="4134014"/>
              <a:ext cx="508000" cy="584200"/>
              <a:chOff x="3413126" y="2889250"/>
              <a:chExt cx="508000" cy="584200"/>
            </a:xfrm>
          </p:grpSpPr>
          <p:sp>
            <p:nvSpPr>
              <p:cNvPr id="47" name="Freeform 42"/>
              <p:cNvSpPr/>
              <p:nvPr userDrawn="1"/>
            </p:nvSpPr>
            <p:spPr bwMode="auto">
              <a:xfrm>
                <a:off x="3413126" y="2889250"/>
                <a:ext cx="508000" cy="292100"/>
              </a:xfrm>
              <a:custGeom>
                <a:avLst/>
                <a:gdLst>
                  <a:gd name="T0" fmla="*/ 320 w 320"/>
                  <a:gd name="T1" fmla="*/ 184 h 184"/>
                  <a:gd name="T2" fmla="*/ 78 w 320"/>
                  <a:gd name="T3" fmla="*/ 44 h 184"/>
                  <a:gd name="T4" fmla="*/ 0 w 320"/>
                  <a:gd name="T5" fmla="*/ 0 h 184"/>
                  <a:gd name="T6" fmla="*/ 0 w 320"/>
                  <a:gd name="T7" fmla="*/ 184 h 184"/>
                  <a:gd name="T8" fmla="*/ 32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78" y="44"/>
                    </a:lnTo>
                    <a:lnTo>
                      <a:pt x="0" y="0"/>
                    </a:lnTo>
                    <a:lnTo>
                      <a:pt x="0" y="184"/>
                    </a:lnTo>
                    <a:lnTo>
                      <a:pt x="320" y="184"/>
                    </a:lnTo>
                    <a:lnTo>
                      <a:pt x="320" y="184"/>
                    </a:lnTo>
                    <a:close/>
                  </a:path>
                </a:pathLst>
              </a:custGeom>
              <a:solidFill>
                <a:srgbClr val="39AEB5">
                  <a:alpha val="4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8" name="Freeform 43"/>
              <p:cNvSpPr/>
              <p:nvPr userDrawn="1"/>
            </p:nvSpPr>
            <p:spPr bwMode="auto">
              <a:xfrm>
                <a:off x="3413126" y="3181350"/>
                <a:ext cx="508000" cy="292100"/>
              </a:xfrm>
              <a:custGeom>
                <a:avLst/>
                <a:gdLst>
                  <a:gd name="T0" fmla="*/ 320 w 320"/>
                  <a:gd name="T1" fmla="*/ 0 h 184"/>
                  <a:gd name="T2" fmla="*/ 0 w 320"/>
                  <a:gd name="T3" fmla="*/ 0 h 184"/>
                  <a:gd name="T4" fmla="*/ 0 w 320"/>
                  <a:gd name="T5" fmla="*/ 184 h 184"/>
                  <a:gd name="T6" fmla="*/ 0 w 320"/>
                  <a:gd name="T7" fmla="*/ 184 h 184"/>
                  <a:gd name="T8" fmla="*/ 222 w 320"/>
                  <a:gd name="T9" fmla="*/ 58 h 184"/>
                  <a:gd name="T10" fmla="*/ 32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320" y="0"/>
                    </a:moveTo>
                    <a:lnTo>
                      <a:pt x="0" y="0"/>
                    </a:lnTo>
                    <a:lnTo>
                      <a:pt x="0" y="184"/>
                    </a:lnTo>
                    <a:lnTo>
                      <a:pt x="0" y="184"/>
                    </a:lnTo>
                    <a:lnTo>
                      <a:pt x="222" y="58"/>
                    </a:lnTo>
                    <a:lnTo>
                      <a:pt x="320" y="0"/>
                    </a:lnTo>
                    <a:close/>
                  </a:path>
                </a:pathLst>
              </a:custGeom>
              <a:solidFill>
                <a:srgbClr val="39AEB5">
                  <a:alpha val="4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39" name="Group 43"/>
            <p:cNvGrpSpPr/>
            <p:nvPr userDrawn="1"/>
          </p:nvGrpSpPr>
          <p:grpSpPr>
            <a:xfrm>
              <a:off x="509588" y="4134014"/>
              <a:ext cx="508000" cy="584200"/>
              <a:chOff x="3921126" y="2889250"/>
              <a:chExt cx="508000" cy="584200"/>
            </a:xfrm>
          </p:grpSpPr>
          <p:sp>
            <p:nvSpPr>
              <p:cNvPr id="45" name="Freeform 49"/>
              <p:cNvSpPr/>
              <p:nvPr userDrawn="1"/>
            </p:nvSpPr>
            <p:spPr bwMode="auto">
              <a:xfrm>
                <a:off x="3921126" y="3181350"/>
                <a:ext cx="508000" cy="292100"/>
              </a:xfrm>
              <a:custGeom>
                <a:avLst/>
                <a:gdLst>
                  <a:gd name="T0" fmla="*/ 320 w 320"/>
                  <a:gd name="T1" fmla="*/ 184 h 184"/>
                  <a:gd name="T2" fmla="*/ 320 w 320"/>
                  <a:gd name="T3" fmla="*/ 0 h 184"/>
                  <a:gd name="T4" fmla="*/ 0 w 320"/>
                  <a:gd name="T5" fmla="*/ 0 h 184"/>
                  <a:gd name="T6" fmla="*/ 320 w 320"/>
                  <a:gd name="T7" fmla="*/ 184 h 184"/>
                </a:gdLst>
                <a:ahLst/>
                <a:cxnLst>
                  <a:cxn ang="0">
                    <a:pos x="T0" y="T1"/>
                  </a:cxn>
                  <a:cxn ang="0">
                    <a:pos x="T2" y="T3"/>
                  </a:cxn>
                  <a:cxn ang="0">
                    <a:pos x="T4" y="T5"/>
                  </a:cxn>
                  <a:cxn ang="0">
                    <a:pos x="T6" y="T7"/>
                  </a:cxn>
                </a:cxnLst>
                <a:rect l="0" t="0" r="r" b="b"/>
                <a:pathLst>
                  <a:path w="320" h="184">
                    <a:moveTo>
                      <a:pt x="320" y="184"/>
                    </a:moveTo>
                    <a:lnTo>
                      <a:pt x="320" y="0"/>
                    </a:lnTo>
                    <a:lnTo>
                      <a:pt x="0" y="0"/>
                    </a:lnTo>
                    <a:lnTo>
                      <a:pt x="320" y="184"/>
                    </a:lnTo>
                    <a:close/>
                  </a:path>
                </a:pathLst>
              </a:custGeom>
              <a:solidFill>
                <a:srgbClr val="39AEB5">
                  <a:alpha val="5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6" name="Freeform 50"/>
              <p:cNvSpPr/>
              <p:nvPr userDrawn="1"/>
            </p:nvSpPr>
            <p:spPr bwMode="auto">
              <a:xfrm>
                <a:off x="3921126" y="2889250"/>
                <a:ext cx="508000" cy="292100"/>
              </a:xfrm>
              <a:custGeom>
                <a:avLst/>
                <a:gdLst>
                  <a:gd name="T0" fmla="*/ 0 w 320"/>
                  <a:gd name="T1" fmla="*/ 184 h 184"/>
                  <a:gd name="T2" fmla="*/ 320 w 320"/>
                  <a:gd name="T3" fmla="*/ 184 h 184"/>
                  <a:gd name="T4" fmla="*/ 320 w 320"/>
                  <a:gd name="T5" fmla="*/ 0 h 184"/>
                  <a:gd name="T6" fmla="*/ 0 w 320"/>
                  <a:gd name="T7" fmla="*/ 184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320" y="0"/>
                    </a:lnTo>
                    <a:lnTo>
                      <a:pt x="0" y="184"/>
                    </a:lnTo>
                    <a:lnTo>
                      <a:pt x="0" y="184"/>
                    </a:lnTo>
                    <a:close/>
                  </a:path>
                </a:pathLst>
              </a:custGeom>
              <a:solidFill>
                <a:srgbClr val="39AEB5">
                  <a:alpha val="5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40" name="Group 44"/>
            <p:cNvGrpSpPr/>
            <p:nvPr userDrawn="1"/>
          </p:nvGrpSpPr>
          <p:grpSpPr>
            <a:xfrm>
              <a:off x="1588" y="4718214"/>
              <a:ext cx="508000" cy="584200"/>
              <a:chOff x="3413126" y="3473450"/>
              <a:chExt cx="508000" cy="584200"/>
            </a:xfrm>
          </p:grpSpPr>
          <p:sp>
            <p:nvSpPr>
              <p:cNvPr id="43" name="Freeform 51"/>
              <p:cNvSpPr/>
              <p:nvPr userDrawn="1"/>
            </p:nvSpPr>
            <p:spPr bwMode="auto">
              <a:xfrm>
                <a:off x="3413126" y="3473450"/>
                <a:ext cx="508000" cy="292100"/>
              </a:xfrm>
              <a:custGeom>
                <a:avLst/>
                <a:gdLst>
                  <a:gd name="T0" fmla="*/ 260 w 320"/>
                  <a:gd name="T1" fmla="*/ 150 h 184"/>
                  <a:gd name="T2" fmla="*/ 0 w 320"/>
                  <a:gd name="T3" fmla="*/ 0 h 184"/>
                  <a:gd name="T4" fmla="*/ 0 w 320"/>
                  <a:gd name="T5" fmla="*/ 184 h 184"/>
                  <a:gd name="T6" fmla="*/ 320 w 320"/>
                  <a:gd name="T7" fmla="*/ 184 h 184"/>
                  <a:gd name="T8" fmla="*/ 260 w 320"/>
                  <a:gd name="T9" fmla="*/ 150 h 184"/>
                </a:gdLst>
                <a:ahLst/>
                <a:cxnLst>
                  <a:cxn ang="0">
                    <a:pos x="T0" y="T1"/>
                  </a:cxn>
                  <a:cxn ang="0">
                    <a:pos x="T2" y="T3"/>
                  </a:cxn>
                  <a:cxn ang="0">
                    <a:pos x="T4" y="T5"/>
                  </a:cxn>
                  <a:cxn ang="0">
                    <a:pos x="T6" y="T7"/>
                  </a:cxn>
                  <a:cxn ang="0">
                    <a:pos x="T8" y="T9"/>
                  </a:cxn>
                </a:cxnLst>
                <a:rect l="0" t="0" r="r" b="b"/>
                <a:pathLst>
                  <a:path w="320" h="184">
                    <a:moveTo>
                      <a:pt x="260" y="150"/>
                    </a:moveTo>
                    <a:lnTo>
                      <a:pt x="0" y="0"/>
                    </a:lnTo>
                    <a:lnTo>
                      <a:pt x="0" y="184"/>
                    </a:lnTo>
                    <a:lnTo>
                      <a:pt x="320" y="184"/>
                    </a:lnTo>
                    <a:lnTo>
                      <a:pt x="260" y="150"/>
                    </a:lnTo>
                    <a:close/>
                  </a:path>
                </a:pathLst>
              </a:custGeom>
              <a:solidFill>
                <a:srgbClr val="39AEB5">
                  <a:alpha val="2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4" name="Freeform 52"/>
              <p:cNvSpPr/>
              <p:nvPr userDrawn="1"/>
            </p:nvSpPr>
            <p:spPr bwMode="auto">
              <a:xfrm>
                <a:off x="3413126" y="3765550"/>
                <a:ext cx="508000" cy="292100"/>
              </a:xfrm>
              <a:custGeom>
                <a:avLst/>
                <a:gdLst>
                  <a:gd name="T0" fmla="*/ 0 w 320"/>
                  <a:gd name="T1" fmla="*/ 0 h 184"/>
                  <a:gd name="T2" fmla="*/ 0 w 320"/>
                  <a:gd name="T3" fmla="*/ 184 h 184"/>
                  <a:gd name="T4" fmla="*/ 320 w 320"/>
                  <a:gd name="T5" fmla="*/ 0 h 184"/>
                  <a:gd name="T6" fmla="*/ 320 w 320"/>
                  <a:gd name="T7" fmla="*/ 0 h 184"/>
                  <a:gd name="T8" fmla="*/ 0 w 320"/>
                  <a:gd name="T9" fmla="*/ 0 h 184"/>
                </a:gdLst>
                <a:ahLst/>
                <a:cxnLst>
                  <a:cxn ang="0">
                    <a:pos x="T0" y="T1"/>
                  </a:cxn>
                  <a:cxn ang="0">
                    <a:pos x="T2" y="T3"/>
                  </a:cxn>
                  <a:cxn ang="0">
                    <a:pos x="T4" y="T5"/>
                  </a:cxn>
                  <a:cxn ang="0">
                    <a:pos x="T6" y="T7"/>
                  </a:cxn>
                  <a:cxn ang="0">
                    <a:pos x="T8" y="T9"/>
                  </a:cxn>
                </a:cxnLst>
                <a:rect l="0" t="0" r="r" b="b"/>
                <a:pathLst>
                  <a:path w="320" h="184">
                    <a:moveTo>
                      <a:pt x="0" y="0"/>
                    </a:moveTo>
                    <a:lnTo>
                      <a:pt x="0" y="184"/>
                    </a:lnTo>
                    <a:lnTo>
                      <a:pt x="320" y="0"/>
                    </a:lnTo>
                    <a:lnTo>
                      <a:pt x="320" y="0"/>
                    </a:lnTo>
                    <a:lnTo>
                      <a:pt x="0" y="0"/>
                    </a:lnTo>
                    <a:close/>
                  </a:path>
                </a:pathLst>
              </a:custGeom>
              <a:solidFill>
                <a:srgbClr val="39AEB5">
                  <a:alpha val="2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sp>
          <p:nvSpPr>
            <p:cNvPr id="41" name="Freeform 59"/>
            <p:cNvSpPr/>
            <p:nvPr userDrawn="1"/>
          </p:nvSpPr>
          <p:spPr bwMode="auto">
            <a:xfrm>
              <a:off x="509588" y="4134014"/>
              <a:ext cx="508000" cy="292100"/>
            </a:xfrm>
            <a:custGeom>
              <a:avLst/>
              <a:gdLst>
                <a:gd name="T0" fmla="*/ 0 w 320"/>
                <a:gd name="T1" fmla="*/ 184 h 184"/>
                <a:gd name="T2" fmla="*/ 0 w 320"/>
                <a:gd name="T3" fmla="*/ 184 h 184"/>
                <a:gd name="T4" fmla="*/ 32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0" y="184"/>
                  </a:lnTo>
                  <a:lnTo>
                    <a:pt x="320" y="0"/>
                  </a:lnTo>
                  <a:lnTo>
                    <a:pt x="0" y="0"/>
                  </a:lnTo>
                  <a:lnTo>
                    <a:pt x="0" y="18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2" name="Freeform 60"/>
            <p:cNvSpPr/>
            <p:nvPr userDrawn="1"/>
          </p:nvSpPr>
          <p:spPr bwMode="auto">
            <a:xfrm>
              <a:off x="1588" y="4134014"/>
              <a:ext cx="508000" cy="292100"/>
            </a:xfrm>
            <a:custGeom>
              <a:avLst/>
              <a:gdLst>
                <a:gd name="T0" fmla="*/ 78 w 320"/>
                <a:gd name="T1" fmla="*/ 44 h 184"/>
                <a:gd name="T2" fmla="*/ 320 w 320"/>
                <a:gd name="T3" fmla="*/ 184 h 184"/>
                <a:gd name="T4" fmla="*/ 320 w 320"/>
                <a:gd name="T5" fmla="*/ 0 h 184"/>
                <a:gd name="T6" fmla="*/ 0 w 320"/>
                <a:gd name="T7" fmla="*/ 0 h 184"/>
                <a:gd name="T8" fmla="*/ 78 w 320"/>
                <a:gd name="T9" fmla="*/ 44 h 184"/>
              </a:gdLst>
              <a:ahLst/>
              <a:cxnLst>
                <a:cxn ang="0">
                  <a:pos x="T0" y="T1"/>
                </a:cxn>
                <a:cxn ang="0">
                  <a:pos x="T2" y="T3"/>
                </a:cxn>
                <a:cxn ang="0">
                  <a:pos x="T4" y="T5"/>
                </a:cxn>
                <a:cxn ang="0">
                  <a:pos x="T6" y="T7"/>
                </a:cxn>
                <a:cxn ang="0">
                  <a:pos x="T8" y="T9"/>
                </a:cxn>
              </a:cxnLst>
              <a:rect l="0" t="0" r="r" b="b"/>
              <a:pathLst>
                <a:path w="320" h="184">
                  <a:moveTo>
                    <a:pt x="78" y="44"/>
                  </a:moveTo>
                  <a:lnTo>
                    <a:pt x="320" y="184"/>
                  </a:lnTo>
                  <a:lnTo>
                    <a:pt x="320" y="0"/>
                  </a:lnTo>
                  <a:lnTo>
                    <a:pt x="0" y="0"/>
                  </a:lnTo>
                  <a:lnTo>
                    <a:pt x="78" y="4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53" name="组合 52"/>
          <p:cNvGrpSpPr/>
          <p:nvPr/>
        </p:nvGrpSpPr>
        <p:grpSpPr>
          <a:xfrm>
            <a:off x="3416939" y="3625373"/>
            <a:ext cx="4937494" cy="338554"/>
            <a:chOff x="53509" y="3639877"/>
            <a:chExt cx="4937494" cy="338554"/>
          </a:xfrm>
        </p:grpSpPr>
        <p:sp>
          <p:nvSpPr>
            <p:cNvPr id="54" name="文本框 53"/>
            <p:cNvSpPr txBox="1"/>
            <p:nvPr/>
          </p:nvSpPr>
          <p:spPr>
            <a:xfrm>
              <a:off x="53509" y="3639877"/>
              <a:ext cx="1340355" cy="338554"/>
            </a:xfrm>
            <a:prstGeom prst="rect">
              <a:avLst/>
            </a:prstGeom>
            <a:noFill/>
          </p:spPr>
          <p:txBody>
            <a:bodyPr wrap="square" rtlCol="0">
              <a:spAutoFit/>
            </a:bodyPr>
            <a:lstStyle/>
            <a:p>
              <a:pPr algn="ctr"/>
              <a:r>
                <a:rPr lang="zh-CN" altLang="en-US" sz="1600" dirty="0">
                  <a:solidFill>
                    <a:schemeClr val="dk2">
                      <a:lumMod val="100000"/>
                    </a:schemeClr>
                  </a:solidFill>
                  <a:latin typeface="微软雅黑" panose="020B0503020204020204" pitchFamily="34" charset="-122"/>
                  <a:ea typeface="微软雅黑" panose="020B0503020204020204" pitchFamily="34" charset="-122"/>
                </a:rPr>
                <a:t>危机预测</a:t>
              </a:r>
              <a:endParaRPr lang="zh-CN" altLang="en-US" sz="1600"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55" name="文本框 54"/>
            <p:cNvSpPr txBox="1"/>
            <p:nvPr/>
          </p:nvSpPr>
          <p:spPr>
            <a:xfrm>
              <a:off x="1242844" y="3639877"/>
              <a:ext cx="1340355" cy="338554"/>
            </a:xfrm>
            <a:prstGeom prst="rect">
              <a:avLst/>
            </a:prstGeom>
            <a:noFill/>
          </p:spPr>
          <p:txBody>
            <a:bodyPr wrap="square" rtlCol="0">
              <a:spAutoFit/>
            </a:bodyPr>
            <a:lstStyle/>
            <a:p>
              <a:pPr algn="ctr"/>
              <a:r>
                <a:rPr lang="zh-CN" altLang="en-US" sz="1600" dirty="0">
                  <a:solidFill>
                    <a:schemeClr val="dk2">
                      <a:lumMod val="100000"/>
                    </a:schemeClr>
                  </a:solidFill>
                  <a:latin typeface="微软雅黑" panose="020B0503020204020204" pitchFamily="34" charset="-122"/>
                  <a:ea typeface="微软雅黑" panose="020B0503020204020204" pitchFamily="34" charset="-122"/>
                </a:rPr>
                <a:t>解决方案</a:t>
              </a:r>
              <a:endParaRPr lang="zh-CN" altLang="en-US" sz="1600"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56" name="文本框 55"/>
            <p:cNvSpPr txBox="1"/>
            <p:nvPr/>
          </p:nvSpPr>
          <p:spPr>
            <a:xfrm>
              <a:off x="2414578" y="3639877"/>
              <a:ext cx="1340355" cy="338554"/>
            </a:xfrm>
            <a:prstGeom prst="rect">
              <a:avLst/>
            </a:prstGeom>
            <a:noFill/>
          </p:spPr>
          <p:txBody>
            <a:bodyPr wrap="square" rtlCol="0">
              <a:spAutoFit/>
            </a:bodyPr>
            <a:lstStyle/>
            <a:p>
              <a:pPr algn="ctr"/>
              <a:r>
                <a:rPr lang="zh-CN" altLang="en-US" sz="1600" dirty="0">
                  <a:solidFill>
                    <a:schemeClr val="dk2">
                      <a:lumMod val="100000"/>
                    </a:schemeClr>
                  </a:solidFill>
                  <a:latin typeface="微软雅黑" panose="020B0503020204020204" pitchFamily="34" charset="-122"/>
                  <a:ea typeface="微软雅黑" panose="020B0503020204020204" pitchFamily="34" charset="-122"/>
                </a:rPr>
                <a:t>财务计划</a:t>
              </a:r>
              <a:endParaRPr lang="zh-CN" altLang="en-US" sz="1600"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57" name="文本框 56"/>
            <p:cNvSpPr txBox="1"/>
            <p:nvPr/>
          </p:nvSpPr>
          <p:spPr>
            <a:xfrm>
              <a:off x="3650648" y="3639877"/>
              <a:ext cx="1340355" cy="338554"/>
            </a:xfrm>
            <a:prstGeom prst="rect">
              <a:avLst/>
            </a:prstGeom>
            <a:noFill/>
          </p:spPr>
          <p:txBody>
            <a:bodyPr wrap="square" rtlCol="0">
              <a:spAutoFit/>
            </a:bodyPr>
            <a:lstStyle/>
            <a:p>
              <a:pPr algn="ctr"/>
              <a:r>
                <a:rPr lang="en-US" altLang="zh-CN" sz="1600" dirty="0">
                  <a:solidFill>
                    <a:schemeClr val="dk2">
                      <a:lumMod val="100000"/>
                    </a:schemeClr>
                  </a:solidFill>
                  <a:latin typeface="微软雅黑" panose="020B0503020204020204" pitchFamily="34" charset="-122"/>
                  <a:ea typeface="微软雅黑" panose="020B0503020204020204" pitchFamily="34" charset="-122"/>
                </a:rPr>
                <a:t>SWOT</a:t>
              </a:r>
              <a:r>
                <a:rPr lang="zh-CN" altLang="en-US" sz="1600" dirty="0">
                  <a:solidFill>
                    <a:schemeClr val="dk2">
                      <a:lumMod val="100000"/>
                    </a:schemeClr>
                  </a:solidFill>
                  <a:latin typeface="微软雅黑" panose="020B0503020204020204" pitchFamily="34" charset="-122"/>
                  <a:ea typeface="微软雅黑" panose="020B0503020204020204" pitchFamily="34" charset="-122"/>
                </a:rPr>
                <a:t>分析</a:t>
              </a:r>
              <a:endParaRPr lang="zh-CN" altLang="en-US" sz="1600" dirty="0">
                <a:solidFill>
                  <a:schemeClr val="dk2">
                    <a:lumMod val="10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0" y="0"/>
            <a:ext cx="4402067" cy="6858000"/>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657021" y="1142407"/>
            <a:ext cx="1712686"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目 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1245767" y="2005977"/>
            <a:ext cx="2528108" cy="553998"/>
          </a:xfrm>
          <a:prstGeom prst="rect">
            <a:avLst/>
          </a:prstGeom>
        </p:spPr>
        <p:txBody>
          <a:bodyPr wrap="square">
            <a:spAutoFit/>
          </a:bodyPr>
          <a:lstStyle/>
          <a:p>
            <a:pPr algn="ctr"/>
            <a:r>
              <a:rPr lang="en-US" altLang="zh-CN" sz="3000" b="1" dirty="0">
                <a:solidFill>
                  <a:schemeClr val="bg1"/>
                </a:solidFill>
                <a:ea typeface="+mj-ea"/>
              </a:rPr>
              <a:t>CONTENTS</a:t>
            </a:r>
            <a:endParaRPr lang="zh-CN" altLang="en-US" sz="3000" b="1" dirty="0">
              <a:solidFill>
                <a:schemeClr val="bg1"/>
              </a:solidFill>
              <a:ea typeface="+mj-ea"/>
            </a:endParaRPr>
          </a:p>
        </p:txBody>
      </p:sp>
      <p:sp>
        <p:nvSpPr>
          <p:cNvPr id="30" name="矩形 29"/>
          <p:cNvSpPr/>
          <p:nvPr/>
        </p:nvSpPr>
        <p:spPr>
          <a:xfrm>
            <a:off x="5438891" y="1141779"/>
            <a:ext cx="723900" cy="723900"/>
          </a:xfrm>
          <a:prstGeom prst="rect">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000" dirty="0"/>
              <a:t>1</a:t>
            </a:r>
            <a:endParaRPr lang="zh-CN" altLang="en-US" sz="5000" dirty="0"/>
          </a:p>
        </p:txBody>
      </p:sp>
      <p:sp>
        <p:nvSpPr>
          <p:cNvPr id="19" name="文本框 18"/>
          <p:cNvSpPr txBox="1"/>
          <p:nvPr/>
        </p:nvSpPr>
        <p:spPr>
          <a:xfrm>
            <a:off x="6626179" y="1296440"/>
            <a:ext cx="2346557" cy="400110"/>
          </a:xfrm>
          <a:prstGeom prst="rect">
            <a:avLst/>
          </a:prstGeom>
          <a:noFill/>
        </p:spPr>
        <p:txBody>
          <a:bodyPr wrap="square" rtlCol="0">
            <a:spAutoFit/>
          </a:bodyPr>
          <a:lstStyle/>
          <a:p>
            <a:r>
              <a:rPr lang="zh-CN" altLang="en-US" sz="2000" b="1" dirty="0">
                <a:solidFill>
                  <a:srgbClr val="39A4AC"/>
                </a:solidFill>
                <a:latin typeface="微软雅黑" panose="020B0503020204020204" pitchFamily="34" charset="-122"/>
                <a:ea typeface="微软雅黑" panose="020B0503020204020204" pitchFamily="34" charset="-122"/>
              </a:rPr>
              <a:t>项目介绍</a:t>
            </a:r>
            <a:endParaRPr lang="zh-CN" altLang="en-US" sz="2000" b="1" dirty="0">
              <a:solidFill>
                <a:srgbClr val="39A4AC"/>
              </a:solidFill>
              <a:latin typeface="微软雅黑" panose="020B0503020204020204" pitchFamily="34" charset="-122"/>
              <a:ea typeface="微软雅黑" panose="020B0503020204020204" pitchFamily="34" charset="-122"/>
            </a:endParaRPr>
          </a:p>
        </p:txBody>
      </p:sp>
      <p:sp>
        <p:nvSpPr>
          <p:cNvPr id="27" name="矩形 26"/>
          <p:cNvSpPr/>
          <p:nvPr/>
        </p:nvSpPr>
        <p:spPr>
          <a:xfrm>
            <a:off x="5432054" y="4024114"/>
            <a:ext cx="723900" cy="723900"/>
          </a:xfrm>
          <a:prstGeom prst="rect">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000" dirty="0"/>
              <a:t>3</a:t>
            </a:r>
            <a:endParaRPr lang="zh-CN" altLang="en-US" sz="5000" dirty="0"/>
          </a:p>
        </p:txBody>
      </p:sp>
      <p:sp>
        <p:nvSpPr>
          <p:cNvPr id="33" name="文本框 32"/>
          <p:cNvSpPr txBox="1"/>
          <p:nvPr/>
        </p:nvSpPr>
        <p:spPr>
          <a:xfrm>
            <a:off x="6648556" y="4181468"/>
            <a:ext cx="2346557" cy="400110"/>
          </a:xfrm>
          <a:prstGeom prst="rect">
            <a:avLst/>
          </a:prstGeom>
          <a:noFill/>
        </p:spPr>
        <p:txBody>
          <a:bodyPr wrap="square" rtlCol="0">
            <a:spAutoFit/>
          </a:bodyPr>
          <a:lstStyle/>
          <a:p>
            <a:r>
              <a:rPr lang="zh-CN" altLang="en-US" sz="2000" b="1" dirty="0">
                <a:solidFill>
                  <a:srgbClr val="39A4AC"/>
                </a:solidFill>
                <a:latin typeface="微软雅黑" panose="020B0503020204020204" pitchFamily="34" charset="-122"/>
                <a:ea typeface="微软雅黑" panose="020B0503020204020204" pitchFamily="34" charset="-122"/>
              </a:rPr>
              <a:t>团队介绍</a:t>
            </a:r>
            <a:endParaRPr lang="zh-CN" altLang="en-US" sz="2000" b="1" dirty="0">
              <a:solidFill>
                <a:srgbClr val="39A4AC"/>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7987622" y="4040228"/>
            <a:ext cx="1340355" cy="338554"/>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发展历程</a:t>
            </a:r>
            <a:endParaRPr lang="zh-CN" altLang="en-US"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9452729" y="4040228"/>
            <a:ext cx="1340355" cy="338554"/>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组织架构</a:t>
            </a:r>
            <a:endParaRPr lang="zh-CN" altLang="en-US"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7984686" y="4361276"/>
            <a:ext cx="1340355" cy="338554"/>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团队成员</a:t>
            </a:r>
            <a:endParaRPr lang="zh-CN" altLang="en-US"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9449793" y="4361276"/>
            <a:ext cx="1340355" cy="338554"/>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企业荣誉</a:t>
            </a:r>
            <a:endParaRPr lang="zh-CN" altLang="en-US"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a:off x="5432054" y="2578432"/>
            <a:ext cx="723900" cy="723900"/>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000" dirty="0"/>
              <a:t>2</a:t>
            </a:r>
            <a:endParaRPr lang="zh-CN" altLang="en-US" sz="5000" dirty="0"/>
          </a:p>
        </p:txBody>
      </p:sp>
      <p:sp>
        <p:nvSpPr>
          <p:cNvPr id="53" name="文本框 52"/>
          <p:cNvSpPr txBox="1"/>
          <p:nvPr/>
        </p:nvSpPr>
        <p:spPr>
          <a:xfrm>
            <a:off x="6626179" y="2687753"/>
            <a:ext cx="2346557" cy="400110"/>
          </a:xfrm>
          <a:prstGeom prst="rect">
            <a:avLst/>
          </a:prstGeom>
          <a:noFill/>
        </p:spPr>
        <p:txBody>
          <a:bodyPr wrap="square" rtlCol="0">
            <a:spAutoFit/>
          </a:bodyPr>
          <a:lstStyle/>
          <a:p>
            <a:r>
              <a:rPr lang="zh-CN" altLang="en-US" sz="2000" b="1" dirty="0">
                <a:solidFill>
                  <a:schemeClr val="dk2">
                    <a:lumMod val="100000"/>
                  </a:schemeClr>
                </a:solidFill>
                <a:latin typeface="微软雅黑" panose="020B0503020204020204" pitchFamily="34" charset="-122"/>
                <a:ea typeface="微软雅黑" panose="020B0503020204020204" pitchFamily="34" charset="-122"/>
              </a:rPr>
              <a:t>产品运营</a:t>
            </a:r>
            <a:endParaRPr lang="zh-CN" altLang="en-US" sz="2000" b="1"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5438796" y="5465263"/>
            <a:ext cx="723900" cy="723900"/>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000" dirty="0"/>
              <a:t>4</a:t>
            </a:r>
            <a:endParaRPr lang="zh-CN" altLang="en-US" sz="5000" dirty="0"/>
          </a:p>
        </p:txBody>
      </p:sp>
      <p:sp>
        <p:nvSpPr>
          <p:cNvPr id="63" name="文本框 62"/>
          <p:cNvSpPr txBox="1"/>
          <p:nvPr/>
        </p:nvSpPr>
        <p:spPr>
          <a:xfrm>
            <a:off x="6689959" y="5603738"/>
            <a:ext cx="2346557" cy="400110"/>
          </a:xfrm>
          <a:prstGeom prst="rect">
            <a:avLst/>
          </a:prstGeom>
          <a:noFill/>
        </p:spPr>
        <p:txBody>
          <a:bodyPr wrap="square" rtlCol="0">
            <a:spAutoFit/>
          </a:bodyPr>
          <a:lstStyle/>
          <a:p>
            <a:r>
              <a:rPr lang="zh-CN" altLang="en-US" sz="2000" b="1" dirty="0">
                <a:solidFill>
                  <a:schemeClr val="dk2">
                    <a:lumMod val="100000"/>
                  </a:schemeClr>
                </a:solidFill>
                <a:latin typeface="微软雅黑" panose="020B0503020204020204" pitchFamily="34" charset="-122"/>
                <a:ea typeface="微软雅黑" panose="020B0503020204020204" pitchFamily="34" charset="-122"/>
              </a:rPr>
              <a:t>风险管控</a:t>
            </a:r>
            <a:endParaRPr lang="zh-CN" altLang="en-US" sz="2000" b="1"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7987622" y="5479176"/>
            <a:ext cx="1340355" cy="338554"/>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危机预测</a:t>
            </a:r>
            <a:endParaRPr lang="zh-CN" altLang="en-US"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67" name="文本框 66"/>
          <p:cNvSpPr txBox="1"/>
          <p:nvPr/>
        </p:nvSpPr>
        <p:spPr>
          <a:xfrm>
            <a:off x="9452729" y="5508204"/>
            <a:ext cx="1452684" cy="338554"/>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解决方案</a:t>
            </a:r>
            <a:endParaRPr lang="zh-CN" altLang="en-US"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69" name="文本框 68"/>
          <p:cNvSpPr txBox="1"/>
          <p:nvPr/>
        </p:nvSpPr>
        <p:spPr>
          <a:xfrm>
            <a:off x="7984686" y="5800224"/>
            <a:ext cx="1340355" cy="338554"/>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财务计划</a:t>
            </a:r>
            <a:endParaRPr lang="zh-CN" altLang="en-US"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71" name="文本框 70"/>
          <p:cNvSpPr txBox="1"/>
          <p:nvPr/>
        </p:nvSpPr>
        <p:spPr>
          <a:xfrm>
            <a:off x="9449798" y="5829252"/>
            <a:ext cx="1635631" cy="338554"/>
          </a:xfrm>
          <a:prstGeom prst="rect">
            <a:avLst/>
          </a:prstGeom>
          <a:noFill/>
        </p:spPr>
        <p:txBody>
          <a:bodyPr wrap="square" rtlCol="0">
            <a:spAutoFit/>
          </a:bodyPr>
          <a:lstStyle/>
          <a:p>
            <a:pPr marL="285750" indent="-285750">
              <a:buFont typeface="Wingdings" panose="05000000000000000000" pitchFamily="2" charset="2"/>
              <a:buChar char="l"/>
            </a:pPr>
            <a:r>
              <a:rPr lang="en-US" altLang="zh-CN" sz="1600" dirty="0">
                <a:solidFill>
                  <a:schemeClr val="bg2">
                    <a:lumMod val="50000"/>
                  </a:schemeClr>
                </a:solidFill>
                <a:latin typeface="微软雅黑" panose="020B0503020204020204" pitchFamily="34" charset="-122"/>
                <a:ea typeface="微软雅黑" panose="020B0503020204020204" pitchFamily="34" charset="-122"/>
              </a:rPr>
              <a:t>SWOT</a:t>
            </a:r>
            <a:r>
              <a:rPr lang="zh-CN" altLang="en-US" sz="1600" dirty="0">
                <a:solidFill>
                  <a:schemeClr val="bg2">
                    <a:lumMod val="50000"/>
                  </a:schemeClr>
                </a:solidFill>
                <a:latin typeface="微软雅黑" panose="020B0503020204020204" pitchFamily="34" charset="-122"/>
                <a:ea typeface="微软雅黑" panose="020B0503020204020204" pitchFamily="34" charset="-122"/>
              </a:rPr>
              <a:t>分析</a:t>
            </a:r>
            <a:endParaRPr lang="zh-CN" altLang="en-US"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76" name="文本框 75"/>
          <p:cNvSpPr txBox="1"/>
          <p:nvPr/>
        </p:nvSpPr>
        <p:spPr>
          <a:xfrm>
            <a:off x="7990558" y="2559975"/>
            <a:ext cx="1340355" cy="338554"/>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产品介绍</a:t>
            </a:r>
            <a:endParaRPr lang="zh-CN" altLang="en-US"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77" name="文本框 76"/>
          <p:cNvSpPr txBox="1"/>
          <p:nvPr/>
        </p:nvSpPr>
        <p:spPr>
          <a:xfrm>
            <a:off x="9455665" y="2559975"/>
            <a:ext cx="1340355" cy="338554"/>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销售渠道</a:t>
            </a:r>
            <a:endParaRPr lang="zh-CN" altLang="en-US"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78" name="文本框 77"/>
          <p:cNvSpPr txBox="1"/>
          <p:nvPr/>
        </p:nvSpPr>
        <p:spPr>
          <a:xfrm>
            <a:off x="7987622" y="2881023"/>
            <a:ext cx="1340355" cy="338554"/>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技术核心</a:t>
            </a:r>
            <a:endParaRPr lang="zh-CN" altLang="en-US"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79" name="文本框 78"/>
          <p:cNvSpPr txBox="1"/>
          <p:nvPr/>
        </p:nvSpPr>
        <p:spPr>
          <a:xfrm>
            <a:off x="9452729" y="2881023"/>
            <a:ext cx="1340355" cy="338554"/>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推广渠道</a:t>
            </a:r>
            <a:endParaRPr lang="zh-CN" altLang="en-US"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80" name="文本框 79"/>
          <p:cNvSpPr txBox="1"/>
          <p:nvPr/>
        </p:nvSpPr>
        <p:spPr>
          <a:xfrm>
            <a:off x="7981439" y="1160742"/>
            <a:ext cx="1340355" cy="338554"/>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行业前景</a:t>
            </a:r>
            <a:endParaRPr lang="zh-CN" altLang="en-US"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81" name="文本框 80"/>
          <p:cNvSpPr txBox="1"/>
          <p:nvPr/>
        </p:nvSpPr>
        <p:spPr>
          <a:xfrm>
            <a:off x="9446546" y="1160742"/>
            <a:ext cx="1340355" cy="338554"/>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需求分析</a:t>
            </a:r>
            <a:endParaRPr lang="zh-CN" altLang="en-US"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82" name="文本框 81"/>
          <p:cNvSpPr txBox="1"/>
          <p:nvPr/>
        </p:nvSpPr>
        <p:spPr>
          <a:xfrm>
            <a:off x="7978503" y="1481790"/>
            <a:ext cx="1340355" cy="338554"/>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盈利模式</a:t>
            </a:r>
            <a:endParaRPr lang="zh-CN" altLang="en-US"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83" name="文本框 82"/>
          <p:cNvSpPr txBox="1"/>
          <p:nvPr/>
        </p:nvSpPr>
        <p:spPr>
          <a:xfrm>
            <a:off x="9443610" y="1481790"/>
            <a:ext cx="1340355" cy="338554"/>
          </a:xfrm>
          <a:prstGeom prst="rect">
            <a:avLst/>
          </a:prstGeom>
          <a:noFill/>
        </p:spPr>
        <p:txBody>
          <a:bodyPr wrap="square" rtlCol="0">
            <a:spAutoFit/>
          </a:bodyPr>
          <a:lstStyle/>
          <a:p>
            <a:pPr marL="285750" indent="-285750">
              <a:buFont typeface="Wingdings" panose="05000000000000000000" pitchFamily="2" charset="2"/>
              <a:buChar char="l"/>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核心优势</a:t>
            </a:r>
            <a:endParaRPr lang="zh-CN" altLang="en-US" sz="1600" dirty="0">
              <a:solidFill>
                <a:schemeClr val="bg2">
                  <a:lumMod val="50000"/>
                </a:schemeClr>
              </a:solidFill>
              <a:latin typeface="微软雅黑" panose="020B0503020204020204" pitchFamily="34" charset="-122"/>
              <a:ea typeface="微软雅黑" panose="020B0503020204020204" pitchFamily="34" charset="-122"/>
            </a:endParaRPr>
          </a:p>
        </p:txBody>
      </p:sp>
      <p:grpSp>
        <p:nvGrpSpPr>
          <p:cNvPr id="31" name="Group 21"/>
          <p:cNvGrpSpPr/>
          <p:nvPr/>
        </p:nvGrpSpPr>
        <p:grpSpPr>
          <a:xfrm flipV="1">
            <a:off x="-2935" y="5376761"/>
            <a:ext cx="1281478" cy="1481238"/>
            <a:chOff x="1588" y="4134014"/>
            <a:chExt cx="1016000" cy="1168400"/>
          </a:xfrm>
        </p:grpSpPr>
        <p:grpSp>
          <p:nvGrpSpPr>
            <p:cNvPr id="32" name="Group 41"/>
            <p:cNvGrpSpPr/>
            <p:nvPr userDrawn="1"/>
          </p:nvGrpSpPr>
          <p:grpSpPr>
            <a:xfrm>
              <a:off x="1588" y="4426114"/>
              <a:ext cx="1016000" cy="584200"/>
              <a:chOff x="3413126" y="3181350"/>
              <a:chExt cx="1016000" cy="584200"/>
            </a:xfrm>
          </p:grpSpPr>
          <p:sp>
            <p:nvSpPr>
              <p:cNvPr id="49" name="Freeform 35"/>
              <p:cNvSpPr/>
              <p:nvPr userDrawn="1"/>
            </p:nvSpPr>
            <p:spPr bwMode="auto">
              <a:xfrm>
                <a:off x="3921126" y="3473450"/>
                <a:ext cx="508000" cy="292100"/>
              </a:xfrm>
              <a:custGeom>
                <a:avLst/>
                <a:gdLst>
                  <a:gd name="T0" fmla="*/ 0 w 320"/>
                  <a:gd name="T1" fmla="*/ 184 h 184"/>
                  <a:gd name="T2" fmla="*/ 0 w 320"/>
                  <a:gd name="T3" fmla="*/ 184 h 184"/>
                  <a:gd name="T4" fmla="*/ 32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0" y="184"/>
                    </a:lnTo>
                    <a:lnTo>
                      <a:pt x="320" y="0"/>
                    </a:lnTo>
                    <a:lnTo>
                      <a:pt x="0" y="0"/>
                    </a:lnTo>
                    <a:lnTo>
                      <a:pt x="0" y="184"/>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0" name="Freeform 38"/>
              <p:cNvSpPr/>
              <p:nvPr userDrawn="1"/>
            </p:nvSpPr>
            <p:spPr bwMode="auto">
              <a:xfrm>
                <a:off x="3921126" y="3181350"/>
                <a:ext cx="508000" cy="292100"/>
              </a:xfrm>
              <a:custGeom>
                <a:avLst/>
                <a:gdLst>
                  <a:gd name="T0" fmla="*/ 0 w 320"/>
                  <a:gd name="T1" fmla="*/ 0 h 184"/>
                  <a:gd name="T2" fmla="*/ 0 w 320"/>
                  <a:gd name="T3" fmla="*/ 184 h 184"/>
                  <a:gd name="T4" fmla="*/ 320 w 320"/>
                  <a:gd name="T5" fmla="*/ 184 h 184"/>
                  <a:gd name="T6" fmla="*/ 320 w 320"/>
                  <a:gd name="T7" fmla="*/ 184 h 184"/>
                  <a:gd name="T8" fmla="*/ 0 w 320"/>
                  <a:gd name="T9" fmla="*/ 0 h 184"/>
                  <a:gd name="T10" fmla="*/ 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0" y="0"/>
                    </a:moveTo>
                    <a:lnTo>
                      <a:pt x="0" y="184"/>
                    </a:lnTo>
                    <a:lnTo>
                      <a:pt x="320" y="184"/>
                    </a:lnTo>
                    <a:lnTo>
                      <a:pt x="320" y="184"/>
                    </a:lnTo>
                    <a:lnTo>
                      <a:pt x="0" y="0"/>
                    </a:lnTo>
                    <a:lnTo>
                      <a:pt x="0" y="0"/>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1" name="Freeform 39"/>
              <p:cNvSpPr/>
              <p:nvPr userDrawn="1"/>
            </p:nvSpPr>
            <p:spPr bwMode="auto">
              <a:xfrm>
                <a:off x="3413126" y="3181350"/>
                <a:ext cx="508000" cy="292100"/>
              </a:xfrm>
              <a:custGeom>
                <a:avLst/>
                <a:gdLst>
                  <a:gd name="T0" fmla="*/ 0 w 320"/>
                  <a:gd name="T1" fmla="*/ 184 h 184"/>
                  <a:gd name="T2" fmla="*/ 0 w 320"/>
                  <a:gd name="T3" fmla="*/ 184 h 184"/>
                  <a:gd name="T4" fmla="*/ 320 w 320"/>
                  <a:gd name="T5" fmla="*/ 184 h 184"/>
                  <a:gd name="T6" fmla="*/ 320 w 320"/>
                  <a:gd name="T7" fmla="*/ 0 h 184"/>
                  <a:gd name="T8" fmla="*/ 222 w 320"/>
                  <a:gd name="T9" fmla="*/ 58 h 184"/>
                  <a:gd name="T10" fmla="*/ 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0" y="184"/>
                    </a:moveTo>
                    <a:lnTo>
                      <a:pt x="0" y="184"/>
                    </a:lnTo>
                    <a:lnTo>
                      <a:pt x="320" y="184"/>
                    </a:lnTo>
                    <a:lnTo>
                      <a:pt x="320" y="0"/>
                    </a:lnTo>
                    <a:lnTo>
                      <a:pt x="222" y="58"/>
                    </a:lnTo>
                    <a:lnTo>
                      <a:pt x="0" y="184"/>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2" name="Freeform 41"/>
              <p:cNvSpPr/>
              <p:nvPr userDrawn="1"/>
            </p:nvSpPr>
            <p:spPr bwMode="auto">
              <a:xfrm>
                <a:off x="3413126" y="3473450"/>
                <a:ext cx="508000" cy="292100"/>
              </a:xfrm>
              <a:custGeom>
                <a:avLst/>
                <a:gdLst>
                  <a:gd name="T0" fmla="*/ 260 w 320"/>
                  <a:gd name="T1" fmla="*/ 150 h 184"/>
                  <a:gd name="T2" fmla="*/ 320 w 320"/>
                  <a:gd name="T3" fmla="*/ 184 h 184"/>
                  <a:gd name="T4" fmla="*/ 320 w 320"/>
                  <a:gd name="T5" fmla="*/ 0 h 184"/>
                  <a:gd name="T6" fmla="*/ 0 w 320"/>
                  <a:gd name="T7" fmla="*/ 0 h 184"/>
                  <a:gd name="T8" fmla="*/ 260 w 320"/>
                  <a:gd name="T9" fmla="*/ 150 h 184"/>
                </a:gdLst>
                <a:ahLst/>
                <a:cxnLst>
                  <a:cxn ang="0">
                    <a:pos x="T0" y="T1"/>
                  </a:cxn>
                  <a:cxn ang="0">
                    <a:pos x="T2" y="T3"/>
                  </a:cxn>
                  <a:cxn ang="0">
                    <a:pos x="T4" y="T5"/>
                  </a:cxn>
                  <a:cxn ang="0">
                    <a:pos x="T6" y="T7"/>
                  </a:cxn>
                  <a:cxn ang="0">
                    <a:pos x="T8" y="T9"/>
                  </a:cxn>
                </a:cxnLst>
                <a:rect l="0" t="0" r="r" b="b"/>
                <a:pathLst>
                  <a:path w="320" h="184">
                    <a:moveTo>
                      <a:pt x="260" y="150"/>
                    </a:moveTo>
                    <a:lnTo>
                      <a:pt x="320" y="184"/>
                    </a:lnTo>
                    <a:lnTo>
                      <a:pt x="320" y="0"/>
                    </a:lnTo>
                    <a:lnTo>
                      <a:pt x="0" y="0"/>
                    </a:lnTo>
                    <a:lnTo>
                      <a:pt x="260" y="150"/>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34" name="Group 42"/>
            <p:cNvGrpSpPr/>
            <p:nvPr userDrawn="1"/>
          </p:nvGrpSpPr>
          <p:grpSpPr>
            <a:xfrm>
              <a:off x="1588" y="4134014"/>
              <a:ext cx="508000" cy="584200"/>
              <a:chOff x="3413126" y="2889250"/>
              <a:chExt cx="508000" cy="584200"/>
            </a:xfrm>
          </p:grpSpPr>
          <p:sp>
            <p:nvSpPr>
              <p:cNvPr id="47" name="Freeform 42"/>
              <p:cNvSpPr/>
              <p:nvPr userDrawn="1"/>
            </p:nvSpPr>
            <p:spPr bwMode="auto">
              <a:xfrm>
                <a:off x="3413126" y="2889250"/>
                <a:ext cx="508000" cy="292100"/>
              </a:xfrm>
              <a:custGeom>
                <a:avLst/>
                <a:gdLst>
                  <a:gd name="T0" fmla="*/ 320 w 320"/>
                  <a:gd name="T1" fmla="*/ 184 h 184"/>
                  <a:gd name="T2" fmla="*/ 78 w 320"/>
                  <a:gd name="T3" fmla="*/ 44 h 184"/>
                  <a:gd name="T4" fmla="*/ 0 w 320"/>
                  <a:gd name="T5" fmla="*/ 0 h 184"/>
                  <a:gd name="T6" fmla="*/ 0 w 320"/>
                  <a:gd name="T7" fmla="*/ 184 h 184"/>
                  <a:gd name="T8" fmla="*/ 32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78" y="44"/>
                    </a:lnTo>
                    <a:lnTo>
                      <a:pt x="0" y="0"/>
                    </a:lnTo>
                    <a:lnTo>
                      <a:pt x="0" y="184"/>
                    </a:lnTo>
                    <a:lnTo>
                      <a:pt x="320" y="184"/>
                    </a:lnTo>
                    <a:lnTo>
                      <a:pt x="320" y="184"/>
                    </a:lnTo>
                    <a:close/>
                  </a:path>
                </a:pathLst>
              </a:custGeom>
              <a:solidFill>
                <a:srgbClr val="39AEB5">
                  <a:alpha val="4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8" name="Freeform 43"/>
              <p:cNvSpPr/>
              <p:nvPr userDrawn="1"/>
            </p:nvSpPr>
            <p:spPr bwMode="auto">
              <a:xfrm>
                <a:off x="3413126" y="3181350"/>
                <a:ext cx="508000" cy="292100"/>
              </a:xfrm>
              <a:custGeom>
                <a:avLst/>
                <a:gdLst>
                  <a:gd name="T0" fmla="*/ 320 w 320"/>
                  <a:gd name="T1" fmla="*/ 0 h 184"/>
                  <a:gd name="T2" fmla="*/ 0 w 320"/>
                  <a:gd name="T3" fmla="*/ 0 h 184"/>
                  <a:gd name="T4" fmla="*/ 0 w 320"/>
                  <a:gd name="T5" fmla="*/ 184 h 184"/>
                  <a:gd name="T6" fmla="*/ 0 w 320"/>
                  <a:gd name="T7" fmla="*/ 184 h 184"/>
                  <a:gd name="T8" fmla="*/ 222 w 320"/>
                  <a:gd name="T9" fmla="*/ 58 h 184"/>
                  <a:gd name="T10" fmla="*/ 32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320" y="0"/>
                    </a:moveTo>
                    <a:lnTo>
                      <a:pt x="0" y="0"/>
                    </a:lnTo>
                    <a:lnTo>
                      <a:pt x="0" y="184"/>
                    </a:lnTo>
                    <a:lnTo>
                      <a:pt x="0" y="184"/>
                    </a:lnTo>
                    <a:lnTo>
                      <a:pt x="222" y="58"/>
                    </a:lnTo>
                    <a:lnTo>
                      <a:pt x="320" y="0"/>
                    </a:lnTo>
                    <a:close/>
                  </a:path>
                </a:pathLst>
              </a:custGeom>
              <a:solidFill>
                <a:srgbClr val="39AEB5">
                  <a:alpha val="4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36" name="Group 43"/>
            <p:cNvGrpSpPr/>
            <p:nvPr userDrawn="1"/>
          </p:nvGrpSpPr>
          <p:grpSpPr>
            <a:xfrm>
              <a:off x="509588" y="4134014"/>
              <a:ext cx="508000" cy="584200"/>
              <a:chOff x="3921126" y="2889250"/>
              <a:chExt cx="508000" cy="584200"/>
            </a:xfrm>
          </p:grpSpPr>
          <p:sp>
            <p:nvSpPr>
              <p:cNvPr id="44" name="Freeform 49"/>
              <p:cNvSpPr/>
              <p:nvPr userDrawn="1"/>
            </p:nvSpPr>
            <p:spPr bwMode="auto">
              <a:xfrm>
                <a:off x="3921126" y="3181350"/>
                <a:ext cx="508000" cy="292100"/>
              </a:xfrm>
              <a:custGeom>
                <a:avLst/>
                <a:gdLst>
                  <a:gd name="T0" fmla="*/ 320 w 320"/>
                  <a:gd name="T1" fmla="*/ 184 h 184"/>
                  <a:gd name="T2" fmla="*/ 320 w 320"/>
                  <a:gd name="T3" fmla="*/ 0 h 184"/>
                  <a:gd name="T4" fmla="*/ 0 w 320"/>
                  <a:gd name="T5" fmla="*/ 0 h 184"/>
                  <a:gd name="T6" fmla="*/ 320 w 320"/>
                  <a:gd name="T7" fmla="*/ 184 h 184"/>
                </a:gdLst>
                <a:ahLst/>
                <a:cxnLst>
                  <a:cxn ang="0">
                    <a:pos x="T0" y="T1"/>
                  </a:cxn>
                  <a:cxn ang="0">
                    <a:pos x="T2" y="T3"/>
                  </a:cxn>
                  <a:cxn ang="0">
                    <a:pos x="T4" y="T5"/>
                  </a:cxn>
                  <a:cxn ang="0">
                    <a:pos x="T6" y="T7"/>
                  </a:cxn>
                </a:cxnLst>
                <a:rect l="0" t="0" r="r" b="b"/>
                <a:pathLst>
                  <a:path w="320" h="184">
                    <a:moveTo>
                      <a:pt x="320" y="184"/>
                    </a:moveTo>
                    <a:lnTo>
                      <a:pt x="320" y="0"/>
                    </a:lnTo>
                    <a:lnTo>
                      <a:pt x="0" y="0"/>
                    </a:lnTo>
                    <a:lnTo>
                      <a:pt x="320" y="184"/>
                    </a:lnTo>
                    <a:close/>
                  </a:path>
                </a:pathLst>
              </a:custGeom>
              <a:solidFill>
                <a:srgbClr val="39AEB5">
                  <a:alpha val="5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5" name="Freeform 50"/>
              <p:cNvSpPr/>
              <p:nvPr userDrawn="1"/>
            </p:nvSpPr>
            <p:spPr bwMode="auto">
              <a:xfrm>
                <a:off x="3921126" y="2889250"/>
                <a:ext cx="508000" cy="292100"/>
              </a:xfrm>
              <a:custGeom>
                <a:avLst/>
                <a:gdLst>
                  <a:gd name="T0" fmla="*/ 0 w 320"/>
                  <a:gd name="T1" fmla="*/ 184 h 184"/>
                  <a:gd name="T2" fmla="*/ 320 w 320"/>
                  <a:gd name="T3" fmla="*/ 184 h 184"/>
                  <a:gd name="T4" fmla="*/ 320 w 320"/>
                  <a:gd name="T5" fmla="*/ 0 h 184"/>
                  <a:gd name="T6" fmla="*/ 0 w 320"/>
                  <a:gd name="T7" fmla="*/ 184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320" y="0"/>
                    </a:lnTo>
                    <a:lnTo>
                      <a:pt x="0" y="184"/>
                    </a:lnTo>
                    <a:lnTo>
                      <a:pt x="0" y="184"/>
                    </a:lnTo>
                    <a:close/>
                  </a:path>
                </a:pathLst>
              </a:custGeom>
              <a:solidFill>
                <a:srgbClr val="39AEB5">
                  <a:alpha val="5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37" name="Group 44"/>
            <p:cNvGrpSpPr/>
            <p:nvPr userDrawn="1"/>
          </p:nvGrpSpPr>
          <p:grpSpPr>
            <a:xfrm>
              <a:off x="1588" y="4718214"/>
              <a:ext cx="508000" cy="584200"/>
              <a:chOff x="3413126" y="3473450"/>
              <a:chExt cx="508000" cy="584200"/>
            </a:xfrm>
          </p:grpSpPr>
          <p:sp>
            <p:nvSpPr>
              <p:cNvPr id="42" name="Freeform 51"/>
              <p:cNvSpPr/>
              <p:nvPr userDrawn="1"/>
            </p:nvSpPr>
            <p:spPr bwMode="auto">
              <a:xfrm>
                <a:off x="3413126" y="3473450"/>
                <a:ext cx="508000" cy="292100"/>
              </a:xfrm>
              <a:custGeom>
                <a:avLst/>
                <a:gdLst>
                  <a:gd name="T0" fmla="*/ 260 w 320"/>
                  <a:gd name="T1" fmla="*/ 150 h 184"/>
                  <a:gd name="T2" fmla="*/ 0 w 320"/>
                  <a:gd name="T3" fmla="*/ 0 h 184"/>
                  <a:gd name="T4" fmla="*/ 0 w 320"/>
                  <a:gd name="T5" fmla="*/ 184 h 184"/>
                  <a:gd name="T6" fmla="*/ 320 w 320"/>
                  <a:gd name="T7" fmla="*/ 184 h 184"/>
                  <a:gd name="T8" fmla="*/ 260 w 320"/>
                  <a:gd name="T9" fmla="*/ 150 h 184"/>
                </a:gdLst>
                <a:ahLst/>
                <a:cxnLst>
                  <a:cxn ang="0">
                    <a:pos x="T0" y="T1"/>
                  </a:cxn>
                  <a:cxn ang="0">
                    <a:pos x="T2" y="T3"/>
                  </a:cxn>
                  <a:cxn ang="0">
                    <a:pos x="T4" y="T5"/>
                  </a:cxn>
                  <a:cxn ang="0">
                    <a:pos x="T6" y="T7"/>
                  </a:cxn>
                  <a:cxn ang="0">
                    <a:pos x="T8" y="T9"/>
                  </a:cxn>
                </a:cxnLst>
                <a:rect l="0" t="0" r="r" b="b"/>
                <a:pathLst>
                  <a:path w="320" h="184">
                    <a:moveTo>
                      <a:pt x="260" y="150"/>
                    </a:moveTo>
                    <a:lnTo>
                      <a:pt x="0" y="0"/>
                    </a:lnTo>
                    <a:lnTo>
                      <a:pt x="0" y="184"/>
                    </a:lnTo>
                    <a:lnTo>
                      <a:pt x="320" y="184"/>
                    </a:lnTo>
                    <a:lnTo>
                      <a:pt x="260" y="150"/>
                    </a:lnTo>
                    <a:close/>
                  </a:path>
                </a:pathLst>
              </a:custGeom>
              <a:solidFill>
                <a:srgbClr val="39AEB5">
                  <a:alpha val="2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3" name="Freeform 52"/>
              <p:cNvSpPr/>
              <p:nvPr userDrawn="1"/>
            </p:nvSpPr>
            <p:spPr bwMode="auto">
              <a:xfrm>
                <a:off x="3413126" y="3765550"/>
                <a:ext cx="508000" cy="292100"/>
              </a:xfrm>
              <a:custGeom>
                <a:avLst/>
                <a:gdLst>
                  <a:gd name="T0" fmla="*/ 0 w 320"/>
                  <a:gd name="T1" fmla="*/ 0 h 184"/>
                  <a:gd name="T2" fmla="*/ 0 w 320"/>
                  <a:gd name="T3" fmla="*/ 184 h 184"/>
                  <a:gd name="T4" fmla="*/ 320 w 320"/>
                  <a:gd name="T5" fmla="*/ 0 h 184"/>
                  <a:gd name="T6" fmla="*/ 320 w 320"/>
                  <a:gd name="T7" fmla="*/ 0 h 184"/>
                  <a:gd name="T8" fmla="*/ 0 w 320"/>
                  <a:gd name="T9" fmla="*/ 0 h 184"/>
                </a:gdLst>
                <a:ahLst/>
                <a:cxnLst>
                  <a:cxn ang="0">
                    <a:pos x="T0" y="T1"/>
                  </a:cxn>
                  <a:cxn ang="0">
                    <a:pos x="T2" y="T3"/>
                  </a:cxn>
                  <a:cxn ang="0">
                    <a:pos x="T4" y="T5"/>
                  </a:cxn>
                  <a:cxn ang="0">
                    <a:pos x="T6" y="T7"/>
                  </a:cxn>
                  <a:cxn ang="0">
                    <a:pos x="T8" y="T9"/>
                  </a:cxn>
                </a:cxnLst>
                <a:rect l="0" t="0" r="r" b="b"/>
                <a:pathLst>
                  <a:path w="320" h="184">
                    <a:moveTo>
                      <a:pt x="0" y="0"/>
                    </a:moveTo>
                    <a:lnTo>
                      <a:pt x="0" y="184"/>
                    </a:lnTo>
                    <a:lnTo>
                      <a:pt x="320" y="0"/>
                    </a:lnTo>
                    <a:lnTo>
                      <a:pt x="320" y="0"/>
                    </a:lnTo>
                    <a:lnTo>
                      <a:pt x="0" y="0"/>
                    </a:lnTo>
                    <a:close/>
                  </a:path>
                </a:pathLst>
              </a:custGeom>
              <a:solidFill>
                <a:srgbClr val="39AEB5">
                  <a:alpha val="2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sp>
          <p:nvSpPr>
            <p:cNvPr id="39" name="Freeform 59"/>
            <p:cNvSpPr/>
            <p:nvPr userDrawn="1"/>
          </p:nvSpPr>
          <p:spPr bwMode="auto">
            <a:xfrm>
              <a:off x="509588" y="4134014"/>
              <a:ext cx="508000" cy="292100"/>
            </a:xfrm>
            <a:custGeom>
              <a:avLst/>
              <a:gdLst>
                <a:gd name="T0" fmla="*/ 0 w 320"/>
                <a:gd name="T1" fmla="*/ 184 h 184"/>
                <a:gd name="T2" fmla="*/ 0 w 320"/>
                <a:gd name="T3" fmla="*/ 184 h 184"/>
                <a:gd name="T4" fmla="*/ 32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0" y="184"/>
                  </a:lnTo>
                  <a:lnTo>
                    <a:pt x="320" y="0"/>
                  </a:lnTo>
                  <a:lnTo>
                    <a:pt x="0" y="0"/>
                  </a:lnTo>
                  <a:lnTo>
                    <a:pt x="0" y="18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0" name="Freeform 60"/>
            <p:cNvSpPr/>
            <p:nvPr userDrawn="1"/>
          </p:nvSpPr>
          <p:spPr bwMode="auto">
            <a:xfrm>
              <a:off x="1588" y="4134014"/>
              <a:ext cx="508000" cy="292100"/>
            </a:xfrm>
            <a:custGeom>
              <a:avLst/>
              <a:gdLst>
                <a:gd name="T0" fmla="*/ 78 w 320"/>
                <a:gd name="T1" fmla="*/ 44 h 184"/>
                <a:gd name="T2" fmla="*/ 320 w 320"/>
                <a:gd name="T3" fmla="*/ 184 h 184"/>
                <a:gd name="T4" fmla="*/ 320 w 320"/>
                <a:gd name="T5" fmla="*/ 0 h 184"/>
                <a:gd name="T6" fmla="*/ 0 w 320"/>
                <a:gd name="T7" fmla="*/ 0 h 184"/>
                <a:gd name="T8" fmla="*/ 78 w 320"/>
                <a:gd name="T9" fmla="*/ 44 h 184"/>
              </a:gdLst>
              <a:ahLst/>
              <a:cxnLst>
                <a:cxn ang="0">
                  <a:pos x="T0" y="T1"/>
                </a:cxn>
                <a:cxn ang="0">
                  <a:pos x="T2" y="T3"/>
                </a:cxn>
                <a:cxn ang="0">
                  <a:pos x="T4" y="T5"/>
                </a:cxn>
                <a:cxn ang="0">
                  <a:pos x="T6" y="T7"/>
                </a:cxn>
                <a:cxn ang="0">
                  <a:pos x="T8" y="T9"/>
                </a:cxn>
              </a:cxnLst>
              <a:rect l="0" t="0" r="r" b="b"/>
              <a:pathLst>
                <a:path w="320" h="184">
                  <a:moveTo>
                    <a:pt x="78" y="44"/>
                  </a:moveTo>
                  <a:lnTo>
                    <a:pt x="320" y="184"/>
                  </a:lnTo>
                  <a:lnTo>
                    <a:pt x="320" y="0"/>
                  </a:lnTo>
                  <a:lnTo>
                    <a:pt x="0" y="0"/>
                  </a:lnTo>
                  <a:lnTo>
                    <a:pt x="78" y="4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nvSpPr>
        <p:spPr>
          <a:xfrm>
            <a:off x="430056" y="337098"/>
            <a:ext cx="2804832" cy="584775"/>
          </a:xfrm>
          <a:prstGeom prst="rect">
            <a:avLst/>
          </a:prstGeom>
          <a:noFill/>
        </p:spPr>
        <p:txBody>
          <a:bodyPr wrap="square" rtlCol="0">
            <a:spAutoFit/>
          </a:bodyPr>
          <a:lstStyle/>
          <a:p>
            <a:pPr marL="457200" indent="-457200">
              <a:buFont typeface="Wingdings" panose="05000000000000000000" pitchFamily="2" charset="2"/>
              <a:buChar char="n"/>
            </a:pPr>
            <a:r>
              <a:rPr lang="zh-CN" altLang="en-US" sz="3200" b="1" dirty="0">
                <a:solidFill>
                  <a:schemeClr val="bg1"/>
                </a:solidFill>
                <a:latin typeface="微软雅黑" panose="020B0503020204020204" pitchFamily="34" charset="-122"/>
                <a:ea typeface="微软雅黑" panose="020B0503020204020204" pitchFamily="34" charset="-122"/>
              </a:rPr>
              <a:t>危机预测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rot="2718682">
            <a:off x="7494349" y="2097179"/>
            <a:ext cx="967341" cy="967341"/>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rot="2718682">
            <a:off x="6715794" y="2866389"/>
            <a:ext cx="967341" cy="967341"/>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rot="2718682">
            <a:off x="8244764" y="4416466"/>
            <a:ext cx="967341" cy="967341"/>
          </a:xfrm>
          <a:prstGeom prst="rect">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rot="2718682">
            <a:off x="5937240" y="3635599"/>
            <a:ext cx="967341" cy="967341"/>
          </a:xfrm>
          <a:prstGeom prst="rect">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9A4AC"/>
              </a:solidFill>
            </a:endParaRPr>
          </a:p>
        </p:txBody>
      </p:sp>
      <p:sp>
        <p:nvSpPr>
          <p:cNvPr id="26" name="矩形 25"/>
          <p:cNvSpPr/>
          <p:nvPr/>
        </p:nvSpPr>
        <p:spPr>
          <a:xfrm rot="2718682">
            <a:off x="8250592" y="2878044"/>
            <a:ext cx="967341" cy="967341"/>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rot="2718682">
            <a:off x="9031456" y="3641428"/>
            <a:ext cx="967341" cy="967341"/>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rot="2718682">
            <a:off x="9818150" y="2878044"/>
            <a:ext cx="967341" cy="967341"/>
          </a:xfrm>
          <a:prstGeom prst="rect">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rot="2718682">
            <a:off x="9791214" y="4428121"/>
            <a:ext cx="967341" cy="967341"/>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rot="2718682">
            <a:off x="7485189" y="3641428"/>
            <a:ext cx="967341" cy="967341"/>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rot="2718682">
            <a:off x="10587359" y="3653083"/>
            <a:ext cx="967341" cy="967341"/>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629624" y="3952962"/>
            <a:ext cx="1553029" cy="3385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用户流失</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6435183" y="3172791"/>
            <a:ext cx="1553029" cy="3385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成本增加</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8736364" y="3946816"/>
            <a:ext cx="1553029" cy="3385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行业转型</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7958258" y="4719700"/>
            <a:ext cx="1553029" cy="3385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流量减少</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9561693" y="3188778"/>
            <a:ext cx="1553029" cy="3385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恶意竞争</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648920" y="2085498"/>
            <a:ext cx="5086565" cy="3797763"/>
            <a:chOff x="776875" y="1816443"/>
            <a:chExt cx="5086565" cy="3797763"/>
          </a:xfrm>
        </p:grpSpPr>
        <p:grpSp>
          <p:nvGrpSpPr>
            <p:cNvPr id="2" name="组合 1"/>
            <p:cNvGrpSpPr/>
            <p:nvPr/>
          </p:nvGrpSpPr>
          <p:grpSpPr>
            <a:xfrm>
              <a:off x="776875" y="1816443"/>
              <a:ext cx="5086565" cy="705414"/>
              <a:chOff x="776875" y="1816443"/>
              <a:chExt cx="5086565" cy="705414"/>
            </a:xfrm>
          </p:grpSpPr>
          <p:sp>
            <p:nvSpPr>
              <p:cNvPr id="38" name="椭圆 37"/>
              <p:cNvSpPr/>
              <p:nvPr/>
            </p:nvSpPr>
            <p:spPr>
              <a:xfrm>
                <a:off x="833383" y="1981813"/>
                <a:ext cx="134257" cy="134257"/>
              </a:xfrm>
              <a:prstGeom prst="ellipse">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39" name="文本框 38"/>
              <p:cNvSpPr txBox="1"/>
              <p:nvPr/>
            </p:nvSpPr>
            <p:spPr>
              <a:xfrm>
                <a:off x="841556" y="1816443"/>
                <a:ext cx="1553029" cy="369332"/>
              </a:xfrm>
              <a:prstGeom prst="rect">
                <a:avLst/>
              </a:prstGeom>
              <a:noFill/>
            </p:spPr>
            <p:txBody>
              <a:bodyPr wrap="square" rtlCol="0">
                <a:spAutoFit/>
              </a:bodyPr>
              <a:lstStyle/>
              <a:p>
                <a:pPr algn="ctr"/>
                <a:r>
                  <a:rPr lang="zh-CN" altLang="en-US" b="1" dirty="0">
                    <a:solidFill>
                      <a:srgbClr val="39A4AC"/>
                    </a:solidFill>
                    <a:latin typeface="微软雅黑" panose="020B0503020204020204" pitchFamily="34" charset="-122"/>
                    <a:ea typeface="微软雅黑" panose="020B0503020204020204" pitchFamily="34" charset="-122"/>
                  </a:rPr>
                  <a:t>成本增加</a:t>
                </a:r>
                <a:endParaRPr lang="zh-CN" altLang="en-US" b="1" dirty="0">
                  <a:solidFill>
                    <a:srgbClr val="39A4AC"/>
                  </a:solidFill>
                  <a:latin typeface="微软雅黑" panose="020B0503020204020204" pitchFamily="34" charset="-122"/>
                  <a:ea typeface="微软雅黑" panose="020B0503020204020204" pitchFamily="34" charset="-122"/>
                </a:endParaRPr>
              </a:p>
            </p:txBody>
          </p:sp>
          <p:sp>
            <p:nvSpPr>
              <p:cNvPr id="55" name="矩形 54"/>
              <p:cNvSpPr/>
              <p:nvPr/>
            </p:nvSpPr>
            <p:spPr>
              <a:xfrm>
                <a:off x="776875" y="2152525"/>
                <a:ext cx="5086565" cy="369332"/>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危机预测是危机管理的一个重要环节，或者说是危机管理的起点。</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776876" y="2629918"/>
              <a:ext cx="4916024" cy="672677"/>
              <a:chOff x="776876" y="2629918"/>
              <a:chExt cx="4916024" cy="672677"/>
            </a:xfrm>
          </p:grpSpPr>
          <p:sp>
            <p:nvSpPr>
              <p:cNvPr id="40" name="椭圆 39"/>
              <p:cNvSpPr/>
              <p:nvPr/>
            </p:nvSpPr>
            <p:spPr>
              <a:xfrm>
                <a:off x="833383" y="2795288"/>
                <a:ext cx="134257" cy="134257"/>
              </a:xfrm>
              <a:prstGeom prst="ellipse">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841556" y="2629918"/>
                <a:ext cx="1553029" cy="369332"/>
              </a:xfrm>
              <a:prstGeom prst="rect">
                <a:avLst/>
              </a:prstGeom>
              <a:noFill/>
            </p:spPr>
            <p:txBody>
              <a:bodyPr wrap="square" rtlCol="0">
                <a:spAutoFit/>
              </a:bodyPr>
              <a:lstStyle/>
              <a:p>
                <a:pPr algn="ctr"/>
                <a:r>
                  <a:rPr lang="zh-CN" altLang="en-US" b="1" dirty="0">
                    <a:solidFill>
                      <a:schemeClr val="dk2">
                        <a:lumMod val="100000"/>
                      </a:schemeClr>
                    </a:solidFill>
                    <a:latin typeface="微软雅黑" panose="020B0503020204020204" pitchFamily="34" charset="-122"/>
                    <a:ea typeface="微软雅黑" panose="020B0503020204020204" pitchFamily="34" charset="-122"/>
                  </a:rPr>
                  <a:t>用户流失</a:t>
                </a:r>
                <a:endParaRPr lang="zh-CN" altLang="en-US" b="1"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56" name="矩形 55"/>
              <p:cNvSpPr/>
              <p:nvPr/>
            </p:nvSpPr>
            <p:spPr>
              <a:xfrm>
                <a:off x="776876" y="2933263"/>
                <a:ext cx="4916024" cy="369332"/>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危机预测是危机管理的一个重要环节，或者说是危机管理的起点。</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776876" y="3410656"/>
              <a:ext cx="4916024" cy="667490"/>
              <a:chOff x="776876" y="3410656"/>
              <a:chExt cx="4916024" cy="667490"/>
            </a:xfrm>
          </p:grpSpPr>
          <p:sp>
            <p:nvSpPr>
              <p:cNvPr id="42" name="椭圆 41"/>
              <p:cNvSpPr/>
              <p:nvPr/>
            </p:nvSpPr>
            <p:spPr>
              <a:xfrm>
                <a:off x="833383" y="3576026"/>
                <a:ext cx="134257" cy="134257"/>
              </a:xfrm>
              <a:prstGeom prst="ellipse">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nvSpPr>
            <p:spPr>
              <a:xfrm>
                <a:off x="834788" y="3410656"/>
                <a:ext cx="1553029" cy="369332"/>
              </a:xfrm>
              <a:prstGeom prst="rect">
                <a:avLst/>
              </a:prstGeom>
              <a:noFill/>
            </p:spPr>
            <p:txBody>
              <a:bodyPr wrap="square" rtlCol="0">
                <a:spAutoFit/>
              </a:bodyPr>
              <a:lstStyle/>
              <a:p>
                <a:pPr algn="ctr"/>
                <a:r>
                  <a:rPr lang="zh-CN" altLang="en-US" b="1" dirty="0">
                    <a:solidFill>
                      <a:srgbClr val="39A4AC"/>
                    </a:solidFill>
                    <a:latin typeface="微软雅黑" panose="020B0503020204020204" pitchFamily="34" charset="-122"/>
                    <a:ea typeface="微软雅黑" panose="020B0503020204020204" pitchFamily="34" charset="-122"/>
                  </a:rPr>
                  <a:t>流量减少</a:t>
                </a:r>
                <a:endParaRPr lang="zh-CN" altLang="en-US" b="1" dirty="0">
                  <a:solidFill>
                    <a:srgbClr val="39A4AC"/>
                  </a:solidFill>
                  <a:latin typeface="微软雅黑" panose="020B0503020204020204" pitchFamily="34" charset="-122"/>
                  <a:ea typeface="微软雅黑" panose="020B0503020204020204" pitchFamily="34" charset="-122"/>
                </a:endParaRPr>
              </a:p>
            </p:txBody>
          </p:sp>
          <p:sp>
            <p:nvSpPr>
              <p:cNvPr id="57" name="矩形 56"/>
              <p:cNvSpPr/>
              <p:nvPr/>
            </p:nvSpPr>
            <p:spPr>
              <a:xfrm>
                <a:off x="776876" y="3708814"/>
                <a:ext cx="4916024" cy="369332"/>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危机预测是危机管理的一个重要环节，或者说是危机管理的起点。</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776876" y="4186207"/>
              <a:ext cx="4916024" cy="663140"/>
              <a:chOff x="776876" y="4186207"/>
              <a:chExt cx="4916024" cy="663140"/>
            </a:xfrm>
          </p:grpSpPr>
          <p:sp>
            <p:nvSpPr>
              <p:cNvPr id="44" name="椭圆 43"/>
              <p:cNvSpPr/>
              <p:nvPr/>
            </p:nvSpPr>
            <p:spPr>
              <a:xfrm>
                <a:off x="833383" y="4351577"/>
                <a:ext cx="134257" cy="134257"/>
              </a:xfrm>
              <a:prstGeom prst="ellipse">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784399" y="4186207"/>
                <a:ext cx="1553029" cy="369332"/>
              </a:xfrm>
              <a:prstGeom prst="rect">
                <a:avLst/>
              </a:prstGeom>
              <a:noFill/>
            </p:spPr>
            <p:txBody>
              <a:bodyPr wrap="square" rtlCol="0">
                <a:spAutoFit/>
              </a:bodyPr>
              <a:lstStyle/>
              <a:p>
                <a:pPr algn="ctr"/>
                <a:r>
                  <a:rPr lang="zh-CN" altLang="en-US" b="1" dirty="0">
                    <a:solidFill>
                      <a:schemeClr val="dk2">
                        <a:lumMod val="100000"/>
                      </a:schemeClr>
                    </a:solidFill>
                    <a:latin typeface="微软雅黑" panose="020B0503020204020204" pitchFamily="34" charset="-122"/>
                    <a:ea typeface="微软雅黑" panose="020B0503020204020204" pitchFamily="34" charset="-122"/>
                  </a:rPr>
                  <a:t>行业转型</a:t>
                </a:r>
                <a:endParaRPr lang="zh-CN" altLang="en-US" b="1"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60" name="矩形 59"/>
              <p:cNvSpPr/>
              <p:nvPr/>
            </p:nvSpPr>
            <p:spPr>
              <a:xfrm>
                <a:off x="776876" y="4480015"/>
                <a:ext cx="4916024" cy="369332"/>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危机预测是危机管理的一个重要环节，或者说是危机管理的起点。</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776876" y="4957409"/>
              <a:ext cx="4916024" cy="656797"/>
              <a:chOff x="776876" y="4957409"/>
              <a:chExt cx="4916024" cy="656797"/>
            </a:xfrm>
          </p:grpSpPr>
          <p:sp>
            <p:nvSpPr>
              <p:cNvPr id="48" name="椭圆 47"/>
              <p:cNvSpPr/>
              <p:nvPr/>
            </p:nvSpPr>
            <p:spPr>
              <a:xfrm>
                <a:off x="833383" y="5122779"/>
                <a:ext cx="134257" cy="134257"/>
              </a:xfrm>
              <a:prstGeom prst="ellipse">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a:off x="808140" y="4957409"/>
                <a:ext cx="1553029" cy="369332"/>
              </a:xfrm>
              <a:prstGeom prst="rect">
                <a:avLst/>
              </a:prstGeom>
              <a:noFill/>
            </p:spPr>
            <p:txBody>
              <a:bodyPr wrap="square" rtlCol="0">
                <a:spAutoFit/>
              </a:bodyPr>
              <a:lstStyle/>
              <a:p>
                <a:pPr algn="ctr"/>
                <a:r>
                  <a:rPr lang="zh-CN" altLang="en-US" b="1" dirty="0">
                    <a:solidFill>
                      <a:srgbClr val="39A4AC"/>
                    </a:solidFill>
                    <a:latin typeface="微软雅黑" panose="020B0503020204020204" pitchFamily="34" charset="-122"/>
                    <a:ea typeface="微软雅黑" panose="020B0503020204020204" pitchFamily="34" charset="-122"/>
                  </a:rPr>
                  <a:t>恶意竞争</a:t>
                </a:r>
                <a:endParaRPr lang="zh-CN" altLang="en-US" b="1" dirty="0">
                  <a:solidFill>
                    <a:srgbClr val="39A4AC"/>
                  </a:solidFill>
                  <a:latin typeface="微软雅黑" panose="020B0503020204020204" pitchFamily="34" charset="-122"/>
                  <a:ea typeface="微软雅黑" panose="020B0503020204020204" pitchFamily="34" charset="-122"/>
                </a:endParaRPr>
              </a:p>
            </p:txBody>
          </p:sp>
          <p:sp>
            <p:nvSpPr>
              <p:cNvPr id="62" name="矩形 61"/>
              <p:cNvSpPr/>
              <p:nvPr/>
            </p:nvSpPr>
            <p:spPr>
              <a:xfrm>
                <a:off x="776876" y="5244874"/>
                <a:ext cx="4916024" cy="369332"/>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危机预测是危机管理的一个重要环节，或者说是危机管理的起点。</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cTn>
                              </p:par>
                            </p:childTnLst>
                          </p:cTn>
                        </p:par>
                        <p:par>
                          <p:cTn id="42" fill="hold">
                            <p:stCondLst>
                              <p:cond delay="1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2000"/>
                            </p:stCondLst>
                            <p:childTnLst>
                              <p:par>
                                <p:cTn id="49" presetID="53" presetClass="entr" presetSubtype="16"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500" fill="hold"/>
                                        <p:tgtEl>
                                          <p:spTgt spid="27"/>
                                        </p:tgtEl>
                                        <p:attrNameLst>
                                          <p:attrName>ppt_w</p:attrName>
                                        </p:attrNameLst>
                                      </p:cBhvr>
                                      <p:tavLst>
                                        <p:tav tm="0">
                                          <p:val>
                                            <p:fltVal val="0"/>
                                          </p:val>
                                        </p:tav>
                                        <p:tav tm="100000">
                                          <p:val>
                                            <p:strVal val="#ppt_w"/>
                                          </p:val>
                                        </p:tav>
                                      </p:tavLst>
                                    </p:anim>
                                    <p:anim calcmode="lin" valueType="num">
                                      <p:cBhvr>
                                        <p:cTn id="52" dur="500" fill="hold"/>
                                        <p:tgtEl>
                                          <p:spTgt spid="27"/>
                                        </p:tgtEl>
                                        <p:attrNameLst>
                                          <p:attrName>ppt_h</p:attrName>
                                        </p:attrNameLst>
                                      </p:cBhvr>
                                      <p:tavLst>
                                        <p:tav tm="0">
                                          <p:val>
                                            <p:fltVal val="0"/>
                                          </p:val>
                                        </p:tav>
                                        <p:tav tm="100000">
                                          <p:val>
                                            <p:strVal val="#ppt_h"/>
                                          </p:val>
                                        </p:tav>
                                      </p:tavLst>
                                    </p:anim>
                                    <p:animEffect transition="in" filter="fade">
                                      <p:cBhvr>
                                        <p:cTn id="53" dur="500"/>
                                        <p:tgtEl>
                                          <p:spTgt spid="27"/>
                                        </p:tgtEl>
                                      </p:cBhvr>
                                    </p:animEffect>
                                  </p:childTnLst>
                                </p:cTn>
                              </p:par>
                            </p:childTnLst>
                          </p:cTn>
                        </p:par>
                        <p:par>
                          <p:cTn id="54" fill="hold">
                            <p:stCondLst>
                              <p:cond delay="2500"/>
                            </p:stCondLst>
                            <p:childTnLst>
                              <p:par>
                                <p:cTn id="55" presetID="53" presetClass="entr" presetSubtype="16"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p:cTn id="57" dur="500" fill="hold"/>
                                        <p:tgtEl>
                                          <p:spTgt spid="28"/>
                                        </p:tgtEl>
                                        <p:attrNameLst>
                                          <p:attrName>ppt_w</p:attrName>
                                        </p:attrNameLst>
                                      </p:cBhvr>
                                      <p:tavLst>
                                        <p:tav tm="0">
                                          <p:val>
                                            <p:fltVal val="0"/>
                                          </p:val>
                                        </p:tav>
                                        <p:tav tm="100000">
                                          <p:val>
                                            <p:strVal val="#ppt_w"/>
                                          </p:val>
                                        </p:tav>
                                      </p:tavLst>
                                    </p:anim>
                                    <p:anim calcmode="lin" valueType="num">
                                      <p:cBhvr>
                                        <p:cTn id="58" dur="500" fill="hold"/>
                                        <p:tgtEl>
                                          <p:spTgt spid="28"/>
                                        </p:tgtEl>
                                        <p:attrNameLst>
                                          <p:attrName>ppt_h</p:attrName>
                                        </p:attrNameLst>
                                      </p:cBhvr>
                                      <p:tavLst>
                                        <p:tav tm="0">
                                          <p:val>
                                            <p:fltVal val="0"/>
                                          </p:val>
                                        </p:tav>
                                        <p:tav tm="100000">
                                          <p:val>
                                            <p:strVal val="#ppt_h"/>
                                          </p:val>
                                        </p:tav>
                                      </p:tavLst>
                                    </p:anim>
                                    <p:animEffect transition="in" filter="fade">
                                      <p:cBhvr>
                                        <p:cTn id="59" dur="500"/>
                                        <p:tgtEl>
                                          <p:spTgt spid="28"/>
                                        </p:tgtEl>
                                      </p:cBhvr>
                                    </p:animEffect>
                                  </p:childTnLst>
                                </p:cTn>
                              </p:par>
                            </p:childTnLst>
                          </p:cTn>
                        </p:par>
                        <p:par>
                          <p:cTn id="60" fill="hold">
                            <p:stCondLst>
                              <p:cond delay="3000"/>
                            </p:stCondLst>
                            <p:childTnLst>
                              <p:par>
                                <p:cTn id="61" presetID="53" presetClass="entr" presetSubtype="16" fill="hold" grpId="0" nodeType="after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p:cTn id="63" dur="500" fill="hold"/>
                                        <p:tgtEl>
                                          <p:spTgt spid="34"/>
                                        </p:tgtEl>
                                        <p:attrNameLst>
                                          <p:attrName>ppt_w</p:attrName>
                                        </p:attrNameLst>
                                      </p:cBhvr>
                                      <p:tavLst>
                                        <p:tav tm="0">
                                          <p:val>
                                            <p:fltVal val="0"/>
                                          </p:val>
                                        </p:tav>
                                        <p:tav tm="100000">
                                          <p:val>
                                            <p:strVal val="#ppt_w"/>
                                          </p:val>
                                        </p:tav>
                                      </p:tavLst>
                                    </p:anim>
                                    <p:anim calcmode="lin" valueType="num">
                                      <p:cBhvr>
                                        <p:cTn id="64" dur="500" fill="hold"/>
                                        <p:tgtEl>
                                          <p:spTgt spid="34"/>
                                        </p:tgtEl>
                                        <p:attrNameLst>
                                          <p:attrName>ppt_h</p:attrName>
                                        </p:attrNameLst>
                                      </p:cBhvr>
                                      <p:tavLst>
                                        <p:tav tm="0">
                                          <p:val>
                                            <p:fltVal val="0"/>
                                          </p:val>
                                        </p:tav>
                                        <p:tav tm="100000">
                                          <p:val>
                                            <p:strVal val="#ppt_h"/>
                                          </p:val>
                                        </p:tav>
                                      </p:tavLst>
                                    </p:anim>
                                    <p:animEffect transition="in" filter="fade">
                                      <p:cBhvr>
                                        <p:cTn id="65" dur="500"/>
                                        <p:tgtEl>
                                          <p:spTgt spid="34"/>
                                        </p:tgtEl>
                                      </p:cBhvr>
                                    </p:animEffect>
                                  </p:childTnLst>
                                </p:cTn>
                              </p:par>
                            </p:childTnLst>
                          </p:cTn>
                        </p:par>
                        <p:par>
                          <p:cTn id="66" fill="hold">
                            <p:stCondLst>
                              <p:cond delay="3500"/>
                            </p:stCondLst>
                            <p:childTnLst>
                              <p:par>
                                <p:cTn id="67" presetID="53" presetClass="entr" presetSubtype="16" fill="hold" grpId="0" nodeType="after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p:cTn id="69" dur="500" fill="hold"/>
                                        <p:tgtEl>
                                          <p:spTgt spid="33"/>
                                        </p:tgtEl>
                                        <p:attrNameLst>
                                          <p:attrName>ppt_w</p:attrName>
                                        </p:attrNameLst>
                                      </p:cBhvr>
                                      <p:tavLst>
                                        <p:tav tm="0">
                                          <p:val>
                                            <p:fltVal val="0"/>
                                          </p:val>
                                        </p:tav>
                                        <p:tav tm="100000">
                                          <p:val>
                                            <p:strVal val="#ppt_w"/>
                                          </p:val>
                                        </p:tav>
                                      </p:tavLst>
                                    </p:anim>
                                    <p:anim calcmode="lin" valueType="num">
                                      <p:cBhvr>
                                        <p:cTn id="70" dur="500" fill="hold"/>
                                        <p:tgtEl>
                                          <p:spTgt spid="33"/>
                                        </p:tgtEl>
                                        <p:attrNameLst>
                                          <p:attrName>ppt_h</p:attrName>
                                        </p:attrNameLst>
                                      </p:cBhvr>
                                      <p:tavLst>
                                        <p:tav tm="0">
                                          <p:val>
                                            <p:fltVal val="0"/>
                                          </p:val>
                                        </p:tav>
                                        <p:tav tm="100000">
                                          <p:val>
                                            <p:strVal val="#ppt_h"/>
                                          </p:val>
                                        </p:tav>
                                      </p:tavLst>
                                    </p:anim>
                                    <p:animEffect transition="in" filter="fade">
                                      <p:cBhvr>
                                        <p:cTn id="71" dur="500"/>
                                        <p:tgtEl>
                                          <p:spTgt spid="33"/>
                                        </p:tgtEl>
                                      </p:cBhvr>
                                    </p:animEffect>
                                  </p:childTnLst>
                                </p:cTn>
                              </p:par>
                            </p:childTnLst>
                          </p:cTn>
                        </p:par>
                        <p:par>
                          <p:cTn id="72" fill="hold">
                            <p:stCondLst>
                              <p:cond delay="4000"/>
                            </p:stCondLst>
                            <p:childTnLst>
                              <p:par>
                                <p:cTn id="73" presetID="53" presetClass="entr" presetSubtype="16"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anim calcmode="lin" valueType="num">
                                      <p:cBhvr>
                                        <p:cTn id="75" dur="500" fill="hold"/>
                                        <p:tgtEl>
                                          <p:spTgt spid="36"/>
                                        </p:tgtEl>
                                        <p:attrNameLst>
                                          <p:attrName>ppt_w</p:attrName>
                                        </p:attrNameLst>
                                      </p:cBhvr>
                                      <p:tavLst>
                                        <p:tav tm="0">
                                          <p:val>
                                            <p:fltVal val="0"/>
                                          </p:val>
                                        </p:tav>
                                        <p:tav tm="100000">
                                          <p:val>
                                            <p:strVal val="#ppt_w"/>
                                          </p:val>
                                        </p:tav>
                                      </p:tavLst>
                                    </p:anim>
                                    <p:anim calcmode="lin" valueType="num">
                                      <p:cBhvr>
                                        <p:cTn id="76" dur="500" fill="hold"/>
                                        <p:tgtEl>
                                          <p:spTgt spid="36"/>
                                        </p:tgtEl>
                                        <p:attrNameLst>
                                          <p:attrName>ppt_h</p:attrName>
                                        </p:attrNameLst>
                                      </p:cBhvr>
                                      <p:tavLst>
                                        <p:tav tm="0">
                                          <p:val>
                                            <p:fltVal val="0"/>
                                          </p:val>
                                        </p:tav>
                                        <p:tav tm="100000">
                                          <p:val>
                                            <p:strVal val="#ppt_h"/>
                                          </p:val>
                                        </p:tav>
                                      </p:tavLst>
                                    </p:anim>
                                    <p:animEffect transition="in" filter="fade">
                                      <p:cBhvr>
                                        <p:cTn id="77" dur="500"/>
                                        <p:tgtEl>
                                          <p:spTgt spid="36"/>
                                        </p:tgtEl>
                                      </p:cBhvr>
                                    </p:animEffect>
                                  </p:childTnLst>
                                </p:cTn>
                              </p:par>
                            </p:childTnLst>
                          </p:cTn>
                        </p:par>
                        <p:par>
                          <p:cTn id="78" fill="hold">
                            <p:stCondLst>
                              <p:cond delay="4500"/>
                            </p:stCondLst>
                            <p:childTnLst>
                              <p:par>
                                <p:cTn id="79" presetID="53" presetClass="entr" presetSubtype="16" fill="hold" grpId="0" nodeType="afterEffect">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cBhvr>
                                        <p:cTn id="81" dur="500" fill="hold"/>
                                        <p:tgtEl>
                                          <p:spTgt spid="35"/>
                                        </p:tgtEl>
                                        <p:attrNameLst>
                                          <p:attrName>ppt_w</p:attrName>
                                        </p:attrNameLst>
                                      </p:cBhvr>
                                      <p:tavLst>
                                        <p:tav tm="0">
                                          <p:val>
                                            <p:fltVal val="0"/>
                                          </p:val>
                                        </p:tav>
                                        <p:tav tm="100000">
                                          <p:val>
                                            <p:strVal val="#ppt_w"/>
                                          </p:val>
                                        </p:tav>
                                      </p:tavLst>
                                    </p:anim>
                                    <p:anim calcmode="lin" valueType="num">
                                      <p:cBhvr>
                                        <p:cTn id="82" dur="500" fill="hold"/>
                                        <p:tgtEl>
                                          <p:spTgt spid="35"/>
                                        </p:tgtEl>
                                        <p:attrNameLst>
                                          <p:attrName>ppt_h</p:attrName>
                                        </p:attrNameLst>
                                      </p:cBhvr>
                                      <p:tavLst>
                                        <p:tav tm="0">
                                          <p:val>
                                            <p:fltVal val="0"/>
                                          </p:val>
                                        </p:tav>
                                        <p:tav tm="100000">
                                          <p:val>
                                            <p:strVal val="#ppt_h"/>
                                          </p:val>
                                        </p:tav>
                                      </p:tavLst>
                                    </p:anim>
                                    <p:animEffect transition="in" filter="fade">
                                      <p:cBhvr>
                                        <p:cTn id="83" dur="500"/>
                                        <p:tgtEl>
                                          <p:spTgt spid="35"/>
                                        </p:tgtEl>
                                      </p:cBhvr>
                                    </p:animEffect>
                                  </p:childTnLst>
                                </p:cTn>
                              </p:par>
                            </p:childTnLst>
                          </p:cTn>
                        </p:par>
                        <p:par>
                          <p:cTn id="84" fill="hold">
                            <p:stCondLst>
                              <p:cond delay="5000"/>
                            </p:stCondLst>
                            <p:childTnLst>
                              <p:par>
                                <p:cTn id="85" presetID="53" presetClass="entr" presetSubtype="16" fill="hold" grpId="0" nodeType="afterEffect">
                                  <p:stCondLst>
                                    <p:cond delay="0"/>
                                  </p:stCondLst>
                                  <p:childTnLst>
                                    <p:set>
                                      <p:cBhvr>
                                        <p:cTn id="86" dur="1" fill="hold">
                                          <p:stCondLst>
                                            <p:cond delay="0"/>
                                          </p:stCondLst>
                                        </p:cTn>
                                        <p:tgtEl>
                                          <p:spTgt spid="37"/>
                                        </p:tgtEl>
                                        <p:attrNameLst>
                                          <p:attrName>style.visibility</p:attrName>
                                        </p:attrNameLst>
                                      </p:cBhvr>
                                      <p:to>
                                        <p:strVal val="visible"/>
                                      </p:to>
                                    </p:set>
                                    <p:anim calcmode="lin" valueType="num">
                                      <p:cBhvr>
                                        <p:cTn id="87" dur="500" fill="hold"/>
                                        <p:tgtEl>
                                          <p:spTgt spid="37"/>
                                        </p:tgtEl>
                                        <p:attrNameLst>
                                          <p:attrName>ppt_w</p:attrName>
                                        </p:attrNameLst>
                                      </p:cBhvr>
                                      <p:tavLst>
                                        <p:tav tm="0">
                                          <p:val>
                                            <p:fltVal val="0"/>
                                          </p:val>
                                        </p:tav>
                                        <p:tav tm="100000">
                                          <p:val>
                                            <p:strVal val="#ppt_w"/>
                                          </p:val>
                                        </p:tav>
                                      </p:tavLst>
                                    </p:anim>
                                    <p:anim calcmode="lin" valueType="num">
                                      <p:cBhvr>
                                        <p:cTn id="88" dur="500" fill="hold"/>
                                        <p:tgtEl>
                                          <p:spTgt spid="37"/>
                                        </p:tgtEl>
                                        <p:attrNameLst>
                                          <p:attrName>ppt_h</p:attrName>
                                        </p:attrNameLst>
                                      </p:cBhvr>
                                      <p:tavLst>
                                        <p:tav tm="0">
                                          <p:val>
                                            <p:fltVal val="0"/>
                                          </p:val>
                                        </p:tav>
                                        <p:tav tm="100000">
                                          <p:val>
                                            <p:strVal val="#ppt_h"/>
                                          </p:val>
                                        </p:tav>
                                      </p:tavLst>
                                    </p:anim>
                                    <p:animEffect transition="in" filter="fade">
                                      <p:cBhvr>
                                        <p:cTn id="89" dur="500"/>
                                        <p:tgtEl>
                                          <p:spTgt spid="37"/>
                                        </p:tgtEl>
                                      </p:cBhvr>
                                    </p:animEffect>
                                  </p:childTnLst>
                                </p:cTn>
                              </p:par>
                            </p:childTnLst>
                          </p:cTn>
                        </p:par>
                        <p:par>
                          <p:cTn id="90" fill="hold">
                            <p:stCondLst>
                              <p:cond delay="5500"/>
                            </p:stCondLst>
                            <p:childTnLst>
                              <p:par>
                                <p:cTn id="91" presetID="22" presetClass="entr" presetSubtype="1"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wipe(up)">
                                      <p:cBhvr>
                                        <p:cTn id="9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3" grpId="0"/>
      <p:bldP spid="34" grpId="0"/>
      <p:bldP spid="35" grpId="0"/>
      <p:bldP spid="3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304144" y="332235"/>
            <a:ext cx="2804832" cy="584775"/>
          </a:xfrm>
          <a:prstGeom prst="rect">
            <a:avLst/>
          </a:prstGeom>
          <a:noFill/>
        </p:spPr>
        <p:txBody>
          <a:bodyPr wrap="square" rtlCol="0">
            <a:spAutoFit/>
          </a:bodyPr>
          <a:lstStyle/>
          <a:p>
            <a:pPr marL="457200" indent="-457200">
              <a:buFont typeface="Wingdings" panose="05000000000000000000" pitchFamily="2" charset="2"/>
              <a:buChar char="n"/>
            </a:pPr>
            <a:r>
              <a:rPr lang="zh-CN" altLang="en-US" sz="3200" b="1" dirty="0">
                <a:solidFill>
                  <a:schemeClr val="bg1"/>
                </a:solidFill>
                <a:latin typeface="微软雅黑" panose="020B0503020204020204" pitchFamily="34" charset="-122"/>
                <a:ea typeface="微软雅黑" panose="020B0503020204020204" pitchFamily="34" charset="-122"/>
              </a:rPr>
              <a:t>解决方案</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b="4664"/>
          <a:stretch>
            <a:fillRect/>
          </a:stretch>
        </p:blipFill>
        <p:spPr>
          <a:xfrm>
            <a:off x="6533232" y="1254965"/>
            <a:ext cx="5658768" cy="5603036"/>
          </a:xfrm>
          <a:prstGeom prst="rect">
            <a:avLst/>
          </a:prstGeom>
        </p:spPr>
      </p:pic>
      <p:grpSp>
        <p:nvGrpSpPr>
          <p:cNvPr id="3" name="组合 2"/>
          <p:cNvGrpSpPr/>
          <p:nvPr/>
        </p:nvGrpSpPr>
        <p:grpSpPr>
          <a:xfrm>
            <a:off x="2470144" y="1596566"/>
            <a:ext cx="5820231" cy="725719"/>
            <a:chOff x="2470144" y="1596566"/>
            <a:chExt cx="5820231" cy="725719"/>
          </a:xfrm>
        </p:grpSpPr>
        <p:sp>
          <p:nvSpPr>
            <p:cNvPr id="9" name="矩形 8"/>
            <p:cNvSpPr/>
            <p:nvPr/>
          </p:nvSpPr>
          <p:spPr>
            <a:xfrm>
              <a:off x="2470144" y="1726283"/>
              <a:ext cx="1614715" cy="466639"/>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607374" y="1596566"/>
              <a:ext cx="3243938" cy="725719"/>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梯形 22"/>
            <p:cNvSpPr/>
            <p:nvPr/>
          </p:nvSpPr>
          <p:spPr>
            <a:xfrm rot="16200000">
              <a:off x="3985074" y="1699984"/>
              <a:ext cx="722086" cy="522515"/>
            </a:xfrm>
            <a:prstGeom prst="trapezoid">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2685024" y="1774759"/>
              <a:ext cx="1107996"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成本增加</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3" name="矩形 32"/>
            <p:cNvSpPr/>
            <p:nvPr/>
          </p:nvSpPr>
          <p:spPr>
            <a:xfrm>
              <a:off x="4607373" y="1621183"/>
              <a:ext cx="2723823" cy="369332"/>
            </a:xfrm>
            <a:prstGeom prst="rect">
              <a:avLst/>
            </a:prstGeom>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如何解决成本增加问题？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4" name="矩形 33"/>
            <p:cNvSpPr/>
            <p:nvPr/>
          </p:nvSpPr>
          <p:spPr>
            <a:xfrm>
              <a:off x="4376699" y="1917034"/>
              <a:ext cx="3913676" cy="336695"/>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      建立价格审核制度、压缩人工成本来对应。</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2159000" y="2545437"/>
            <a:ext cx="6093275" cy="726502"/>
            <a:chOff x="2159000" y="2545437"/>
            <a:chExt cx="6093275" cy="726502"/>
          </a:xfrm>
        </p:grpSpPr>
        <p:sp>
          <p:nvSpPr>
            <p:cNvPr id="16" name="矩形 15"/>
            <p:cNvSpPr/>
            <p:nvPr/>
          </p:nvSpPr>
          <p:spPr>
            <a:xfrm>
              <a:off x="4607374" y="2545437"/>
              <a:ext cx="3243938" cy="725719"/>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2159000" y="2675937"/>
              <a:ext cx="1925858" cy="466639"/>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梯形 24"/>
            <p:cNvSpPr/>
            <p:nvPr/>
          </p:nvSpPr>
          <p:spPr>
            <a:xfrm rot="16200000">
              <a:off x="3985073" y="2649638"/>
              <a:ext cx="722086" cy="522515"/>
            </a:xfrm>
            <a:prstGeom prst="trapezoid">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2554978" y="2723630"/>
              <a:ext cx="1107996"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用户流失</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6" name="矩形 35"/>
            <p:cNvSpPr/>
            <p:nvPr/>
          </p:nvSpPr>
          <p:spPr>
            <a:xfrm>
              <a:off x="4594673" y="2600445"/>
              <a:ext cx="2723824" cy="369332"/>
            </a:xfrm>
            <a:prstGeom prst="rect">
              <a:avLst/>
            </a:prstGeom>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如何解决用户流失问题？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7" name="矩形 36"/>
            <p:cNvSpPr/>
            <p:nvPr/>
          </p:nvSpPr>
          <p:spPr>
            <a:xfrm>
              <a:off x="4338599" y="2896296"/>
              <a:ext cx="3913676" cy="369332"/>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      绑定会员、建立会员更新机制。</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1851949" y="3494308"/>
            <a:ext cx="6404392" cy="726501"/>
            <a:chOff x="1851949" y="3494308"/>
            <a:chExt cx="6404392" cy="726501"/>
          </a:xfrm>
        </p:grpSpPr>
        <p:sp>
          <p:nvSpPr>
            <p:cNvPr id="17" name="矩形 16"/>
            <p:cNvSpPr/>
            <p:nvPr/>
          </p:nvSpPr>
          <p:spPr>
            <a:xfrm>
              <a:off x="4607374" y="3494308"/>
              <a:ext cx="3243938" cy="725719"/>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851949" y="3624807"/>
              <a:ext cx="2232909" cy="466639"/>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梯形 26"/>
            <p:cNvSpPr/>
            <p:nvPr/>
          </p:nvSpPr>
          <p:spPr>
            <a:xfrm rot="16200000">
              <a:off x="3985073" y="3598508"/>
              <a:ext cx="722086" cy="522515"/>
            </a:xfrm>
            <a:prstGeom prst="trapezoid">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2470145" y="3679075"/>
              <a:ext cx="1107996"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流量减少</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40" name="矩形 39"/>
            <p:cNvSpPr/>
            <p:nvPr/>
          </p:nvSpPr>
          <p:spPr>
            <a:xfrm>
              <a:off x="4598739" y="3543190"/>
              <a:ext cx="2723824" cy="369332"/>
            </a:xfrm>
            <a:prstGeom prst="rect">
              <a:avLst/>
            </a:prstGeom>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如何解决流量减少问题？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1" name="矩形 40"/>
            <p:cNvSpPr/>
            <p:nvPr/>
          </p:nvSpPr>
          <p:spPr>
            <a:xfrm>
              <a:off x="4342665" y="3839041"/>
              <a:ext cx="3913676" cy="336695"/>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     创造内容、不间断进行流量变现的调整。</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1551008" y="4443179"/>
            <a:ext cx="7026020" cy="725719"/>
            <a:chOff x="1551008" y="4443179"/>
            <a:chExt cx="7026020" cy="725719"/>
          </a:xfrm>
        </p:grpSpPr>
        <p:sp>
          <p:nvSpPr>
            <p:cNvPr id="18" name="矩形 17"/>
            <p:cNvSpPr/>
            <p:nvPr/>
          </p:nvSpPr>
          <p:spPr>
            <a:xfrm>
              <a:off x="4607374" y="4443179"/>
              <a:ext cx="3243938" cy="725719"/>
            </a:xfrm>
            <a:prstGeom prst="rect">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551008" y="4572896"/>
              <a:ext cx="2533851" cy="466639"/>
            </a:xfrm>
            <a:prstGeom prst="rect">
              <a:avLst/>
            </a:prstGeom>
            <a:solidFill>
              <a:srgbClr val="3A85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梯形 28"/>
            <p:cNvSpPr/>
            <p:nvPr/>
          </p:nvSpPr>
          <p:spPr>
            <a:xfrm rot="16200000">
              <a:off x="3985074" y="4546597"/>
              <a:ext cx="722086" cy="522515"/>
            </a:xfrm>
            <a:prstGeom prst="trapezoid">
              <a:avLst/>
            </a:prstGeom>
            <a:solidFill>
              <a:srgbClr val="3A85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2320932" y="4620084"/>
              <a:ext cx="1107996"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行业转型</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43" name="矩形 42"/>
            <p:cNvSpPr/>
            <p:nvPr/>
          </p:nvSpPr>
          <p:spPr>
            <a:xfrm>
              <a:off x="4614627" y="4496899"/>
              <a:ext cx="2723823" cy="369332"/>
            </a:xfrm>
            <a:prstGeom prst="rect">
              <a:avLst/>
            </a:prstGeom>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如何面对行业转型问题？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4" name="矩形 43"/>
            <p:cNvSpPr/>
            <p:nvPr/>
          </p:nvSpPr>
          <p:spPr>
            <a:xfrm>
              <a:off x="4663352" y="4792750"/>
              <a:ext cx="3913676" cy="369332"/>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紧跟市场步伐，随机应变做出调整。</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1111171" y="5391268"/>
            <a:ext cx="7507329" cy="726500"/>
            <a:chOff x="1111171" y="5391268"/>
            <a:chExt cx="7507329" cy="726500"/>
          </a:xfrm>
        </p:grpSpPr>
        <p:sp>
          <p:nvSpPr>
            <p:cNvPr id="19" name="矩形 18"/>
            <p:cNvSpPr/>
            <p:nvPr/>
          </p:nvSpPr>
          <p:spPr>
            <a:xfrm>
              <a:off x="4607374" y="5392049"/>
              <a:ext cx="3243938" cy="725719"/>
            </a:xfrm>
            <a:prstGeom prst="rect">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1111171" y="5530052"/>
              <a:ext cx="2973688" cy="466639"/>
            </a:xfrm>
            <a:prstGeom prst="rect">
              <a:avLst/>
            </a:prstGeom>
            <a:solidFill>
              <a:srgbClr val="3A85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梯形 30"/>
            <p:cNvSpPr/>
            <p:nvPr/>
          </p:nvSpPr>
          <p:spPr>
            <a:xfrm rot="16200000">
              <a:off x="3985073" y="5491053"/>
              <a:ext cx="722086" cy="522515"/>
            </a:xfrm>
            <a:prstGeom prst="trapezoid">
              <a:avLst/>
            </a:prstGeom>
            <a:solidFill>
              <a:srgbClr val="3A85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2083004" y="5571658"/>
              <a:ext cx="1107996"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恶意竞争</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46" name="矩形 45"/>
            <p:cNvSpPr/>
            <p:nvPr/>
          </p:nvSpPr>
          <p:spPr>
            <a:xfrm>
              <a:off x="4656099" y="5423073"/>
              <a:ext cx="2723824" cy="369332"/>
            </a:xfrm>
            <a:prstGeom prst="rect">
              <a:avLst/>
            </a:prstGeom>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如何面对恶意竞争问题？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7" name="矩形 46"/>
            <p:cNvSpPr/>
            <p:nvPr/>
          </p:nvSpPr>
          <p:spPr>
            <a:xfrm>
              <a:off x="4704824" y="5718924"/>
              <a:ext cx="3913676" cy="369332"/>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保持行业领先地位，建立创新机制保持活力。</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902"/>
            <a:ext cx="12192000" cy="1262063"/>
            <a:chOff x="0" y="-902"/>
            <a:chExt cx="12192000" cy="1262063"/>
          </a:xfrm>
        </p:grpSpPr>
        <p:sp>
          <p:nvSpPr>
            <p:cNvPr id="2" name="矩形 1"/>
            <p:cNvSpPr/>
            <p:nvPr/>
          </p:nvSpPr>
          <p:spPr>
            <a:xfrm>
              <a:off x="0" y="607367"/>
              <a:ext cx="579549" cy="500216"/>
            </a:xfrm>
            <a:prstGeom prst="rect">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Freeform 62"/>
            <p:cNvSpPr/>
            <p:nvPr/>
          </p:nvSpPr>
          <p:spPr bwMode="auto">
            <a:xfrm>
              <a:off x="1588" y="0"/>
              <a:ext cx="12190412" cy="1260475"/>
            </a:xfrm>
            <a:custGeom>
              <a:avLst/>
              <a:gdLst>
                <a:gd name="T0" fmla="*/ 5758 w 5758"/>
                <a:gd name="T1" fmla="*/ 0 h 794"/>
                <a:gd name="T2" fmla="*/ 5758 w 5758"/>
                <a:gd name="T3" fmla="*/ 794 h 794"/>
                <a:gd name="T4" fmla="*/ 230 w 5758"/>
                <a:gd name="T5" fmla="*/ 794 h 794"/>
                <a:gd name="T6" fmla="*/ 0 w 5758"/>
                <a:gd name="T7" fmla="*/ 396 h 794"/>
                <a:gd name="T8" fmla="*/ 0 w 5758"/>
                <a:gd name="T9" fmla="*/ 0 h 794"/>
                <a:gd name="T10" fmla="*/ 5758 w 5758"/>
                <a:gd name="T11" fmla="*/ 0 h 794"/>
              </a:gdLst>
              <a:ahLst/>
              <a:cxnLst>
                <a:cxn ang="0">
                  <a:pos x="T0" y="T1"/>
                </a:cxn>
                <a:cxn ang="0">
                  <a:pos x="T2" y="T3"/>
                </a:cxn>
                <a:cxn ang="0">
                  <a:pos x="T4" y="T5"/>
                </a:cxn>
                <a:cxn ang="0">
                  <a:pos x="T6" y="T7"/>
                </a:cxn>
                <a:cxn ang="0">
                  <a:pos x="T8" y="T9"/>
                </a:cxn>
                <a:cxn ang="0">
                  <a:pos x="T10" y="T11"/>
                </a:cxn>
              </a:cxnLst>
              <a:rect l="0" t="0" r="r" b="b"/>
              <a:pathLst>
                <a:path w="5758" h="794">
                  <a:moveTo>
                    <a:pt x="5758" y="0"/>
                  </a:moveTo>
                  <a:lnTo>
                    <a:pt x="5758" y="794"/>
                  </a:lnTo>
                  <a:lnTo>
                    <a:pt x="230" y="794"/>
                  </a:lnTo>
                  <a:lnTo>
                    <a:pt x="0" y="396"/>
                  </a:lnTo>
                  <a:lnTo>
                    <a:pt x="0" y="0"/>
                  </a:lnTo>
                  <a:lnTo>
                    <a:pt x="5758" y="0"/>
                  </a:lnTo>
                  <a:close/>
                </a:path>
              </a:pathLst>
            </a:custGeom>
            <a:solidFill>
              <a:srgbClr val="3D485D"/>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3D485D"/>
                </a:solidFill>
                <a:effectLst/>
                <a:uLnTx/>
                <a:uFillTx/>
                <a:latin typeface="Arial" panose="020B0604020202020204"/>
                <a:cs typeface="+mn-cs"/>
              </a:endParaRPr>
            </a:p>
          </p:txBody>
        </p:sp>
        <p:grpSp>
          <p:nvGrpSpPr>
            <p:cNvPr id="72" name="Group 25"/>
            <p:cNvGrpSpPr/>
            <p:nvPr/>
          </p:nvGrpSpPr>
          <p:grpSpPr>
            <a:xfrm rot="5400000">
              <a:off x="10470356" y="-460483"/>
              <a:ext cx="1262063" cy="2181225"/>
              <a:chOff x="4952858" y="2305049"/>
              <a:chExt cx="1016004" cy="1752601"/>
            </a:xfrm>
          </p:grpSpPr>
          <p:grpSp>
            <p:nvGrpSpPr>
              <p:cNvPr id="73" name="Group 26"/>
              <p:cNvGrpSpPr/>
              <p:nvPr userDrawn="1"/>
            </p:nvGrpSpPr>
            <p:grpSpPr>
              <a:xfrm>
                <a:off x="4952858" y="3181347"/>
                <a:ext cx="1016000" cy="584200"/>
                <a:chOff x="3413126" y="3181350"/>
                <a:chExt cx="1016000" cy="584200"/>
              </a:xfrm>
            </p:grpSpPr>
            <p:sp>
              <p:nvSpPr>
                <p:cNvPr id="97" name="Freeform 35"/>
                <p:cNvSpPr/>
                <p:nvPr userDrawn="1"/>
              </p:nvSpPr>
              <p:spPr bwMode="auto">
                <a:xfrm>
                  <a:off x="3921126" y="3473450"/>
                  <a:ext cx="508000" cy="292100"/>
                </a:xfrm>
                <a:custGeom>
                  <a:avLst/>
                  <a:gdLst>
                    <a:gd name="T0" fmla="*/ 0 w 320"/>
                    <a:gd name="T1" fmla="*/ 184 h 184"/>
                    <a:gd name="T2" fmla="*/ 0 w 320"/>
                    <a:gd name="T3" fmla="*/ 184 h 184"/>
                    <a:gd name="T4" fmla="*/ 32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0" y="184"/>
                      </a:lnTo>
                      <a:lnTo>
                        <a:pt x="320" y="0"/>
                      </a:lnTo>
                      <a:lnTo>
                        <a:pt x="0" y="0"/>
                      </a:lnTo>
                      <a:lnTo>
                        <a:pt x="0" y="184"/>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98" name="Freeform 38"/>
                <p:cNvSpPr/>
                <p:nvPr userDrawn="1"/>
              </p:nvSpPr>
              <p:spPr bwMode="auto">
                <a:xfrm>
                  <a:off x="3921126" y="3181350"/>
                  <a:ext cx="508000" cy="292100"/>
                </a:xfrm>
                <a:custGeom>
                  <a:avLst/>
                  <a:gdLst>
                    <a:gd name="T0" fmla="*/ 0 w 320"/>
                    <a:gd name="T1" fmla="*/ 0 h 184"/>
                    <a:gd name="T2" fmla="*/ 0 w 320"/>
                    <a:gd name="T3" fmla="*/ 184 h 184"/>
                    <a:gd name="T4" fmla="*/ 320 w 320"/>
                    <a:gd name="T5" fmla="*/ 184 h 184"/>
                    <a:gd name="T6" fmla="*/ 320 w 320"/>
                    <a:gd name="T7" fmla="*/ 184 h 184"/>
                    <a:gd name="T8" fmla="*/ 0 w 320"/>
                    <a:gd name="T9" fmla="*/ 0 h 184"/>
                    <a:gd name="T10" fmla="*/ 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0" y="0"/>
                      </a:moveTo>
                      <a:lnTo>
                        <a:pt x="0" y="184"/>
                      </a:lnTo>
                      <a:lnTo>
                        <a:pt x="320" y="184"/>
                      </a:lnTo>
                      <a:lnTo>
                        <a:pt x="320" y="184"/>
                      </a:lnTo>
                      <a:lnTo>
                        <a:pt x="0" y="0"/>
                      </a:lnTo>
                      <a:lnTo>
                        <a:pt x="0" y="0"/>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99" name="Freeform 39"/>
                <p:cNvSpPr/>
                <p:nvPr userDrawn="1"/>
              </p:nvSpPr>
              <p:spPr bwMode="auto">
                <a:xfrm>
                  <a:off x="3413126" y="3181350"/>
                  <a:ext cx="508000" cy="292100"/>
                </a:xfrm>
                <a:custGeom>
                  <a:avLst/>
                  <a:gdLst>
                    <a:gd name="T0" fmla="*/ 0 w 320"/>
                    <a:gd name="T1" fmla="*/ 184 h 184"/>
                    <a:gd name="T2" fmla="*/ 0 w 320"/>
                    <a:gd name="T3" fmla="*/ 184 h 184"/>
                    <a:gd name="T4" fmla="*/ 320 w 320"/>
                    <a:gd name="T5" fmla="*/ 184 h 184"/>
                    <a:gd name="T6" fmla="*/ 320 w 320"/>
                    <a:gd name="T7" fmla="*/ 0 h 184"/>
                    <a:gd name="T8" fmla="*/ 222 w 320"/>
                    <a:gd name="T9" fmla="*/ 58 h 184"/>
                    <a:gd name="T10" fmla="*/ 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0" y="184"/>
                      </a:moveTo>
                      <a:lnTo>
                        <a:pt x="0" y="184"/>
                      </a:lnTo>
                      <a:lnTo>
                        <a:pt x="320" y="184"/>
                      </a:lnTo>
                      <a:lnTo>
                        <a:pt x="320" y="0"/>
                      </a:lnTo>
                      <a:lnTo>
                        <a:pt x="222" y="58"/>
                      </a:lnTo>
                      <a:lnTo>
                        <a:pt x="0" y="184"/>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00" name="Freeform 41"/>
                <p:cNvSpPr/>
                <p:nvPr userDrawn="1"/>
              </p:nvSpPr>
              <p:spPr bwMode="auto">
                <a:xfrm>
                  <a:off x="3413126" y="3473450"/>
                  <a:ext cx="508000" cy="292100"/>
                </a:xfrm>
                <a:custGeom>
                  <a:avLst/>
                  <a:gdLst>
                    <a:gd name="T0" fmla="*/ 260 w 320"/>
                    <a:gd name="T1" fmla="*/ 150 h 184"/>
                    <a:gd name="T2" fmla="*/ 320 w 320"/>
                    <a:gd name="T3" fmla="*/ 184 h 184"/>
                    <a:gd name="T4" fmla="*/ 320 w 320"/>
                    <a:gd name="T5" fmla="*/ 0 h 184"/>
                    <a:gd name="T6" fmla="*/ 0 w 320"/>
                    <a:gd name="T7" fmla="*/ 0 h 184"/>
                    <a:gd name="T8" fmla="*/ 260 w 320"/>
                    <a:gd name="T9" fmla="*/ 150 h 184"/>
                  </a:gdLst>
                  <a:ahLst/>
                  <a:cxnLst>
                    <a:cxn ang="0">
                      <a:pos x="T0" y="T1"/>
                    </a:cxn>
                    <a:cxn ang="0">
                      <a:pos x="T2" y="T3"/>
                    </a:cxn>
                    <a:cxn ang="0">
                      <a:pos x="T4" y="T5"/>
                    </a:cxn>
                    <a:cxn ang="0">
                      <a:pos x="T6" y="T7"/>
                    </a:cxn>
                    <a:cxn ang="0">
                      <a:pos x="T8" y="T9"/>
                    </a:cxn>
                  </a:cxnLst>
                  <a:rect l="0" t="0" r="r" b="b"/>
                  <a:pathLst>
                    <a:path w="320" h="184">
                      <a:moveTo>
                        <a:pt x="260" y="150"/>
                      </a:moveTo>
                      <a:lnTo>
                        <a:pt x="320" y="184"/>
                      </a:lnTo>
                      <a:lnTo>
                        <a:pt x="320" y="0"/>
                      </a:lnTo>
                      <a:lnTo>
                        <a:pt x="0" y="0"/>
                      </a:lnTo>
                      <a:lnTo>
                        <a:pt x="260" y="150"/>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74" name="Group 27"/>
              <p:cNvGrpSpPr/>
              <p:nvPr userDrawn="1"/>
            </p:nvGrpSpPr>
            <p:grpSpPr>
              <a:xfrm>
                <a:off x="4952859" y="2889248"/>
                <a:ext cx="508001" cy="584199"/>
                <a:chOff x="3413126" y="2889250"/>
                <a:chExt cx="508000" cy="584200"/>
              </a:xfrm>
            </p:grpSpPr>
            <p:sp>
              <p:nvSpPr>
                <p:cNvPr id="95" name="Freeform 42"/>
                <p:cNvSpPr/>
                <p:nvPr userDrawn="1"/>
              </p:nvSpPr>
              <p:spPr bwMode="auto">
                <a:xfrm>
                  <a:off x="3413126" y="2889250"/>
                  <a:ext cx="508000" cy="292100"/>
                </a:xfrm>
                <a:custGeom>
                  <a:avLst/>
                  <a:gdLst>
                    <a:gd name="T0" fmla="*/ 320 w 320"/>
                    <a:gd name="T1" fmla="*/ 184 h 184"/>
                    <a:gd name="T2" fmla="*/ 78 w 320"/>
                    <a:gd name="T3" fmla="*/ 44 h 184"/>
                    <a:gd name="T4" fmla="*/ 0 w 320"/>
                    <a:gd name="T5" fmla="*/ 0 h 184"/>
                    <a:gd name="T6" fmla="*/ 0 w 320"/>
                    <a:gd name="T7" fmla="*/ 184 h 184"/>
                    <a:gd name="T8" fmla="*/ 32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78" y="44"/>
                      </a:lnTo>
                      <a:lnTo>
                        <a:pt x="0" y="0"/>
                      </a:lnTo>
                      <a:lnTo>
                        <a:pt x="0" y="184"/>
                      </a:lnTo>
                      <a:lnTo>
                        <a:pt x="320" y="184"/>
                      </a:lnTo>
                      <a:lnTo>
                        <a:pt x="320" y="184"/>
                      </a:lnTo>
                      <a:close/>
                    </a:path>
                  </a:pathLst>
                </a:custGeom>
                <a:solidFill>
                  <a:srgbClr val="39AEB5">
                    <a:alpha val="4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96" name="Freeform 43"/>
                <p:cNvSpPr/>
                <p:nvPr userDrawn="1"/>
              </p:nvSpPr>
              <p:spPr bwMode="auto">
                <a:xfrm>
                  <a:off x="3413126" y="3181350"/>
                  <a:ext cx="508000" cy="292100"/>
                </a:xfrm>
                <a:custGeom>
                  <a:avLst/>
                  <a:gdLst>
                    <a:gd name="T0" fmla="*/ 320 w 320"/>
                    <a:gd name="T1" fmla="*/ 0 h 184"/>
                    <a:gd name="T2" fmla="*/ 0 w 320"/>
                    <a:gd name="T3" fmla="*/ 0 h 184"/>
                    <a:gd name="T4" fmla="*/ 0 w 320"/>
                    <a:gd name="T5" fmla="*/ 184 h 184"/>
                    <a:gd name="T6" fmla="*/ 0 w 320"/>
                    <a:gd name="T7" fmla="*/ 184 h 184"/>
                    <a:gd name="T8" fmla="*/ 222 w 320"/>
                    <a:gd name="T9" fmla="*/ 58 h 184"/>
                    <a:gd name="T10" fmla="*/ 32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320" y="0"/>
                      </a:moveTo>
                      <a:lnTo>
                        <a:pt x="0" y="0"/>
                      </a:lnTo>
                      <a:lnTo>
                        <a:pt x="0" y="184"/>
                      </a:lnTo>
                      <a:lnTo>
                        <a:pt x="0" y="184"/>
                      </a:lnTo>
                      <a:lnTo>
                        <a:pt x="222" y="58"/>
                      </a:lnTo>
                      <a:lnTo>
                        <a:pt x="320" y="0"/>
                      </a:lnTo>
                      <a:close/>
                    </a:path>
                  </a:pathLst>
                </a:custGeom>
                <a:solidFill>
                  <a:srgbClr val="39AEB5">
                    <a:alpha val="4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75" name="Group 28"/>
              <p:cNvGrpSpPr/>
              <p:nvPr userDrawn="1"/>
            </p:nvGrpSpPr>
            <p:grpSpPr>
              <a:xfrm>
                <a:off x="4952859" y="2305049"/>
                <a:ext cx="508001" cy="584199"/>
                <a:chOff x="3413126" y="2305050"/>
                <a:chExt cx="508000" cy="584200"/>
              </a:xfrm>
            </p:grpSpPr>
            <p:sp>
              <p:nvSpPr>
                <p:cNvPr id="93" name="Freeform 47"/>
                <p:cNvSpPr/>
                <p:nvPr userDrawn="1"/>
              </p:nvSpPr>
              <p:spPr bwMode="auto">
                <a:xfrm>
                  <a:off x="3413126" y="2305050"/>
                  <a:ext cx="508000" cy="292100"/>
                </a:xfrm>
                <a:custGeom>
                  <a:avLst/>
                  <a:gdLst>
                    <a:gd name="T0" fmla="*/ 320 w 320"/>
                    <a:gd name="T1" fmla="*/ 184 h 184"/>
                    <a:gd name="T2" fmla="*/ 256 w 320"/>
                    <a:gd name="T3" fmla="*/ 148 h 184"/>
                    <a:gd name="T4" fmla="*/ 0 w 320"/>
                    <a:gd name="T5" fmla="*/ 0 h 184"/>
                    <a:gd name="T6" fmla="*/ 0 w 320"/>
                    <a:gd name="T7" fmla="*/ 184 h 184"/>
                    <a:gd name="T8" fmla="*/ 32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256" y="148"/>
                      </a:lnTo>
                      <a:lnTo>
                        <a:pt x="0" y="0"/>
                      </a:lnTo>
                      <a:lnTo>
                        <a:pt x="0" y="184"/>
                      </a:lnTo>
                      <a:lnTo>
                        <a:pt x="320" y="184"/>
                      </a:lnTo>
                      <a:lnTo>
                        <a:pt x="320" y="184"/>
                      </a:lnTo>
                      <a:close/>
                    </a:path>
                  </a:pathLst>
                </a:custGeom>
                <a:solidFill>
                  <a:srgbClr val="39AEB5">
                    <a:alpha val="7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94" name="Freeform 48"/>
                <p:cNvSpPr/>
                <p:nvPr userDrawn="1"/>
              </p:nvSpPr>
              <p:spPr bwMode="auto">
                <a:xfrm>
                  <a:off x="3413126" y="2597150"/>
                  <a:ext cx="508000" cy="292100"/>
                </a:xfrm>
                <a:custGeom>
                  <a:avLst/>
                  <a:gdLst>
                    <a:gd name="T0" fmla="*/ 0 w 320"/>
                    <a:gd name="T1" fmla="*/ 0 h 184"/>
                    <a:gd name="T2" fmla="*/ 0 w 320"/>
                    <a:gd name="T3" fmla="*/ 184 h 184"/>
                    <a:gd name="T4" fmla="*/ 320 w 320"/>
                    <a:gd name="T5" fmla="*/ 0 h 184"/>
                    <a:gd name="T6" fmla="*/ 0 w 320"/>
                    <a:gd name="T7" fmla="*/ 0 h 184"/>
                  </a:gdLst>
                  <a:ahLst/>
                  <a:cxnLst>
                    <a:cxn ang="0">
                      <a:pos x="T0" y="T1"/>
                    </a:cxn>
                    <a:cxn ang="0">
                      <a:pos x="T2" y="T3"/>
                    </a:cxn>
                    <a:cxn ang="0">
                      <a:pos x="T4" y="T5"/>
                    </a:cxn>
                    <a:cxn ang="0">
                      <a:pos x="T6" y="T7"/>
                    </a:cxn>
                  </a:cxnLst>
                  <a:rect l="0" t="0" r="r" b="b"/>
                  <a:pathLst>
                    <a:path w="320" h="184">
                      <a:moveTo>
                        <a:pt x="0" y="0"/>
                      </a:moveTo>
                      <a:lnTo>
                        <a:pt x="0" y="184"/>
                      </a:lnTo>
                      <a:lnTo>
                        <a:pt x="320" y="0"/>
                      </a:lnTo>
                      <a:lnTo>
                        <a:pt x="0" y="0"/>
                      </a:lnTo>
                      <a:close/>
                    </a:path>
                  </a:pathLst>
                </a:custGeom>
                <a:solidFill>
                  <a:srgbClr val="39AEB5">
                    <a:alpha val="7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76" name="Group 29"/>
              <p:cNvGrpSpPr/>
              <p:nvPr userDrawn="1"/>
            </p:nvGrpSpPr>
            <p:grpSpPr>
              <a:xfrm>
                <a:off x="5460858" y="2889248"/>
                <a:ext cx="508001" cy="584199"/>
                <a:chOff x="3921126" y="2889250"/>
                <a:chExt cx="508000" cy="584200"/>
              </a:xfrm>
            </p:grpSpPr>
            <p:sp>
              <p:nvSpPr>
                <p:cNvPr id="91" name="Freeform 49"/>
                <p:cNvSpPr/>
                <p:nvPr userDrawn="1"/>
              </p:nvSpPr>
              <p:spPr bwMode="auto">
                <a:xfrm>
                  <a:off x="3921126" y="3181350"/>
                  <a:ext cx="508000" cy="292100"/>
                </a:xfrm>
                <a:custGeom>
                  <a:avLst/>
                  <a:gdLst>
                    <a:gd name="T0" fmla="*/ 320 w 320"/>
                    <a:gd name="T1" fmla="*/ 184 h 184"/>
                    <a:gd name="T2" fmla="*/ 320 w 320"/>
                    <a:gd name="T3" fmla="*/ 0 h 184"/>
                    <a:gd name="T4" fmla="*/ 0 w 320"/>
                    <a:gd name="T5" fmla="*/ 0 h 184"/>
                    <a:gd name="T6" fmla="*/ 320 w 320"/>
                    <a:gd name="T7" fmla="*/ 184 h 184"/>
                  </a:gdLst>
                  <a:ahLst/>
                  <a:cxnLst>
                    <a:cxn ang="0">
                      <a:pos x="T0" y="T1"/>
                    </a:cxn>
                    <a:cxn ang="0">
                      <a:pos x="T2" y="T3"/>
                    </a:cxn>
                    <a:cxn ang="0">
                      <a:pos x="T4" y="T5"/>
                    </a:cxn>
                    <a:cxn ang="0">
                      <a:pos x="T6" y="T7"/>
                    </a:cxn>
                  </a:cxnLst>
                  <a:rect l="0" t="0" r="r" b="b"/>
                  <a:pathLst>
                    <a:path w="320" h="184">
                      <a:moveTo>
                        <a:pt x="320" y="184"/>
                      </a:moveTo>
                      <a:lnTo>
                        <a:pt x="320" y="0"/>
                      </a:lnTo>
                      <a:lnTo>
                        <a:pt x="0" y="0"/>
                      </a:lnTo>
                      <a:lnTo>
                        <a:pt x="320" y="184"/>
                      </a:lnTo>
                      <a:close/>
                    </a:path>
                  </a:pathLst>
                </a:custGeom>
                <a:solidFill>
                  <a:srgbClr val="39AEB5">
                    <a:alpha val="5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92" name="Freeform 50"/>
                <p:cNvSpPr/>
                <p:nvPr userDrawn="1"/>
              </p:nvSpPr>
              <p:spPr bwMode="auto">
                <a:xfrm>
                  <a:off x="3921126" y="2889250"/>
                  <a:ext cx="508000" cy="292100"/>
                </a:xfrm>
                <a:custGeom>
                  <a:avLst/>
                  <a:gdLst>
                    <a:gd name="T0" fmla="*/ 0 w 320"/>
                    <a:gd name="T1" fmla="*/ 184 h 184"/>
                    <a:gd name="T2" fmla="*/ 320 w 320"/>
                    <a:gd name="T3" fmla="*/ 184 h 184"/>
                    <a:gd name="T4" fmla="*/ 320 w 320"/>
                    <a:gd name="T5" fmla="*/ 0 h 184"/>
                    <a:gd name="T6" fmla="*/ 0 w 320"/>
                    <a:gd name="T7" fmla="*/ 184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320" y="0"/>
                      </a:lnTo>
                      <a:lnTo>
                        <a:pt x="0" y="184"/>
                      </a:lnTo>
                      <a:lnTo>
                        <a:pt x="0" y="184"/>
                      </a:lnTo>
                      <a:close/>
                    </a:path>
                  </a:pathLst>
                </a:custGeom>
                <a:solidFill>
                  <a:srgbClr val="39AEB5">
                    <a:alpha val="5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77" name="Group 30"/>
              <p:cNvGrpSpPr/>
              <p:nvPr userDrawn="1"/>
            </p:nvGrpSpPr>
            <p:grpSpPr>
              <a:xfrm>
                <a:off x="4952858" y="3473448"/>
                <a:ext cx="508002" cy="584202"/>
                <a:chOff x="3413126" y="3473448"/>
                <a:chExt cx="508002" cy="584202"/>
              </a:xfrm>
            </p:grpSpPr>
            <p:sp>
              <p:nvSpPr>
                <p:cNvPr id="89" name="Freeform 51"/>
                <p:cNvSpPr/>
                <p:nvPr userDrawn="1"/>
              </p:nvSpPr>
              <p:spPr bwMode="auto">
                <a:xfrm>
                  <a:off x="3413127" y="3473448"/>
                  <a:ext cx="508001" cy="292100"/>
                </a:xfrm>
                <a:custGeom>
                  <a:avLst/>
                  <a:gdLst>
                    <a:gd name="T0" fmla="*/ 260 w 320"/>
                    <a:gd name="T1" fmla="*/ 150 h 184"/>
                    <a:gd name="T2" fmla="*/ 0 w 320"/>
                    <a:gd name="T3" fmla="*/ 0 h 184"/>
                    <a:gd name="T4" fmla="*/ 0 w 320"/>
                    <a:gd name="T5" fmla="*/ 184 h 184"/>
                    <a:gd name="T6" fmla="*/ 320 w 320"/>
                    <a:gd name="T7" fmla="*/ 184 h 184"/>
                    <a:gd name="T8" fmla="*/ 260 w 320"/>
                    <a:gd name="T9" fmla="*/ 150 h 184"/>
                  </a:gdLst>
                  <a:ahLst/>
                  <a:cxnLst>
                    <a:cxn ang="0">
                      <a:pos x="T0" y="T1"/>
                    </a:cxn>
                    <a:cxn ang="0">
                      <a:pos x="T2" y="T3"/>
                    </a:cxn>
                    <a:cxn ang="0">
                      <a:pos x="T4" y="T5"/>
                    </a:cxn>
                    <a:cxn ang="0">
                      <a:pos x="T6" y="T7"/>
                    </a:cxn>
                    <a:cxn ang="0">
                      <a:pos x="T8" y="T9"/>
                    </a:cxn>
                  </a:cxnLst>
                  <a:rect l="0" t="0" r="r" b="b"/>
                  <a:pathLst>
                    <a:path w="320" h="184">
                      <a:moveTo>
                        <a:pt x="260" y="150"/>
                      </a:moveTo>
                      <a:lnTo>
                        <a:pt x="0" y="0"/>
                      </a:lnTo>
                      <a:lnTo>
                        <a:pt x="0" y="184"/>
                      </a:lnTo>
                      <a:lnTo>
                        <a:pt x="320" y="184"/>
                      </a:lnTo>
                      <a:lnTo>
                        <a:pt x="260" y="150"/>
                      </a:lnTo>
                      <a:close/>
                    </a:path>
                  </a:pathLst>
                </a:custGeom>
                <a:solidFill>
                  <a:srgbClr val="39AEB5">
                    <a:alpha val="2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90" name="Freeform 52"/>
                <p:cNvSpPr/>
                <p:nvPr userDrawn="1"/>
              </p:nvSpPr>
              <p:spPr bwMode="auto">
                <a:xfrm>
                  <a:off x="3413126" y="3765550"/>
                  <a:ext cx="508000" cy="292100"/>
                </a:xfrm>
                <a:custGeom>
                  <a:avLst/>
                  <a:gdLst>
                    <a:gd name="T0" fmla="*/ 0 w 320"/>
                    <a:gd name="T1" fmla="*/ 0 h 184"/>
                    <a:gd name="T2" fmla="*/ 0 w 320"/>
                    <a:gd name="T3" fmla="*/ 184 h 184"/>
                    <a:gd name="T4" fmla="*/ 320 w 320"/>
                    <a:gd name="T5" fmla="*/ 0 h 184"/>
                    <a:gd name="T6" fmla="*/ 320 w 320"/>
                    <a:gd name="T7" fmla="*/ 0 h 184"/>
                    <a:gd name="T8" fmla="*/ 0 w 320"/>
                    <a:gd name="T9" fmla="*/ 0 h 184"/>
                  </a:gdLst>
                  <a:ahLst/>
                  <a:cxnLst>
                    <a:cxn ang="0">
                      <a:pos x="T0" y="T1"/>
                    </a:cxn>
                    <a:cxn ang="0">
                      <a:pos x="T2" y="T3"/>
                    </a:cxn>
                    <a:cxn ang="0">
                      <a:pos x="T4" y="T5"/>
                    </a:cxn>
                    <a:cxn ang="0">
                      <a:pos x="T6" y="T7"/>
                    </a:cxn>
                    <a:cxn ang="0">
                      <a:pos x="T8" y="T9"/>
                    </a:cxn>
                  </a:cxnLst>
                  <a:rect l="0" t="0" r="r" b="b"/>
                  <a:pathLst>
                    <a:path w="320" h="184">
                      <a:moveTo>
                        <a:pt x="0" y="0"/>
                      </a:moveTo>
                      <a:lnTo>
                        <a:pt x="0" y="184"/>
                      </a:lnTo>
                      <a:lnTo>
                        <a:pt x="320" y="0"/>
                      </a:lnTo>
                      <a:lnTo>
                        <a:pt x="320" y="0"/>
                      </a:lnTo>
                      <a:lnTo>
                        <a:pt x="0" y="0"/>
                      </a:lnTo>
                      <a:close/>
                    </a:path>
                  </a:pathLst>
                </a:custGeom>
                <a:solidFill>
                  <a:srgbClr val="39AEB5">
                    <a:alpha val="2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78" name="Group 31"/>
              <p:cNvGrpSpPr/>
              <p:nvPr userDrawn="1"/>
            </p:nvGrpSpPr>
            <p:grpSpPr>
              <a:xfrm>
                <a:off x="5460858" y="2305049"/>
                <a:ext cx="508001" cy="584199"/>
                <a:chOff x="3921126" y="2305050"/>
                <a:chExt cx="508000" cy="584200"/>
              </a:xfrm>
            </p:grpSpPr>
            <p:sp>
              <p:nvSpPr>
                <p:cNvPr id="87" name="Freeform 55"/>
                <p:cNvSpPr/>
                <p:nvPr userDrawn="1"/>
              </p:nvSpPr>
              <p:spPr bwMode="auto">
                <a:xfrm>
                  <a:off x="3921126" y="2305050"/>
                  <a:ext cx="508000" cy="292100"/>
                </a:xfrm>
                <a:custGeom>
                  <a:avLst/>
                  <a:gdLst>
                    <a:gd name="T0" fmla="*/ 0 w 320"/>
                    <a:gd name="T1" fmla="*/ 184 h 184"/>
                    <a:gd name="T2" fmla="*/ 320 w 320"/>
                    <a:gd name="T3" fmla="*/ 184 h 184"/>
                    <a:gd name="T4" fmla="*/ 320 w 320"/>
                    <a:gd name="T5" fmla="*/ 0 h 184"/>
                    <a:gd name="T6" fmla="*/ 0 w 320"/>
                    <a:gd name="T7" fmla="*/ 184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320" y="0"/>
                      </a:lnTo>
                      <a:lnTo>
                        <a:pt x="0" y="184"/>
                      </a:lnTo>
                      <a:lnTo>
                        <a:pt x="0" y="184"/>
                      </a:lnTo>
                      <a:close/>
                    </a:path>
                  </a:pathLst>
                </a:custGeom>
                <a:solidFill>
                  <a:srgbClr val="39AEB5">
                    <a:alpha val="8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8" name="Freeform 56"/>
                <p:cNvSpPr/>
                <p:nvPr userDrawn="1"/>
              </p:nvSpPr>
              <p:spPr bwMode="auto">
                <a:xfrm>
                  <a:off x="3921126" y="2597150"/>
                  <a:ext cx="508000" cy="292100"/>
                </a:xfrm>
                <a:custGeom>
                  <a:avLst/>
                  <a:gdLst>
                    <a:gd name="T0" fmla="*/ 0 w 320"/>
                    <a:gd name="T1" fmla="*/ 0 h 184"/>
                    <a:gd name="T2" fmla="*/ 320 w 320"/>
                    <a:gd name="T3" fmla="*/ 184 h 184"/>
                    <a:gd name="T4" fmla="*/ 320 w 320"/>
                    <a:gd name="T5" fmla="*/ 0 h 184"/>
                    <a:gd name="T6" fmla="*/ 0 w 320"/>
                    <a:gd name="T7" fmla="*/ 0 h 184"/>
                  </a:gdLst>
                  <a:ahLst/>
                  <a:cxnLst>
                    <a:cxn ang="0">
                      <a:pos x="T0" y="T1"/>
                    </a:cxn>
                    <a:cxn ang="0">
                      <a:pos x="T2" y="T3"/>
                    </a:cxn>
                    <a:cxn ang="0">
                      <a:pos x="T4" y="T5"/>
                    </a:cxn>
                    <a:cxn ang="0">
                      <a:pos x="T6" y="T7"/>
                    </a:cxn>
                  </a:cxnLst>
                  <a:rect l="0" t="0" r="r" b="b"/>
                  <a:pathLst>
                    <a:path w="320" h="184">
                      <a:moveTo>
                        <a:pt x="0" y="0"/>
                      </a:moveTo>
                      <a:lnTo>
                        <a:pt x="320" y="184"/>
                      </a:lnTo>
                      <a:lnTo>
                        <a:pt x="320" y="0"/>
                      </a:lnTo>
                      <a:lnTo>
                        <a:pt x="0" y="0"/>
                      </a:lnTo>
                      <a:close/>
                    </a:path>
                  </a:pathLst>
                </a:custGeom>
                <a:solidFill>
                  <a:srgbClr val="39AEB5">
                    <a:alpha val="8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79" name="Group 32"/>
              <p:cNvGrpSpPr/>
              <p:nvPr userDrawn="1"/>
            </p:nvGrpSpPr>
            <p:grpSpPr>
              <a:xfrm>
                <a:off x="4952858" y="2597150"/>
                <a:ext cx="1016000" cy="584200"/>
                <a:chOff x="3413126" y="2597150"/>
                <a:chExt cx="1016000" cy="584200"/>
              </a:xfrm>
            </p:grpSpPr>
            <p:sp>
              <p:nvSpPr>
                <p:cNvPr id="83" name="Freeform 58"/>
                <p:cNvSpPr/>
                <p:nvPr userDrawn="1"/>
              </p:nvSpPr>
              <p:spPr bwMode="auto">
                <a:xfrm>
                  <a:off x="3413126" y="2597150"/>
                  <a:ext cx="508000" cy="292100"/>
                </a:xfrm>
                <a:custGeom>
                  <a:avLst/>
                  <a:gdLst>
                    <a:gd name="T0" fmla="*/ 0 w 320"/>
                    <a:gd name="T1" fmla="*/ 184 h 184"/>
                    <a:gd name="T2" fmla="*/ 0 w 320"/>
                    <a:gd name="T3" fmla="*/ 184 h 184"/>
                    <a:gd name="T4" fmla="*/ 320 w 320"/>
                    <a:gd name="T5" fmla="*/ 184 h 184"/>
                    <a:gd name="T6" fmla="*/ 320 w 320"/>
                    <a:gd name="T7" fmla="*/ 0 h 184"/>
                    <a:gd name="T8" fmla="*/ 320 w 320"/>
                    <a:gd name="T9" fmla="*/ 0 h 184"/>
                    <a:gd name="T10" fmla="*/ 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0" y="184"/>
                      </a:moveTo>
                      <a:lnTo>
                        <a:pt x="0" y="184"/>
                      </a:lnTo>
                      <a:lnTo>
                        <a:pt x="320" y="184"/>
                      </a:lnTo>
                      <a:lnTo>
                        <a:pt x="320" y="0"/>
                      </a:lnTo>
                      <a:lnTo>
                        <a:pt x="320" y="0"/>
                      </a:lnTo>
                      <a:lnTo>
                        <a:pt x="0" y="18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4" name="Freeform 59"/>
                <p:cNvSpPr/>
                <p:nvPr userDrawn="1"/>
              </p:nvSpPr>
              <p:spPr bwMode="auto">
                <a:xfrm>
                  <a:off x="3921126" y="2889250"/>
                  <a:ext cx="508000" cy="292100"/>
                </a:xfrm>
                <a:custGeom>
                  <a:avLst/>
                  <a:gdLst>
                    <a:gd name="T0" fmla="*/ 0 w 320"/>
                    <a:gd name="T1" fmla="*/ 184 h 184"/>
                    <a:gd name="T2" fmla="*/ 0 w 320"/>
                    <a:gd name="T3" fmla="*/ 184 h 184"/>
                    <a:gd name="T4" fmla="*/ 32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0" y="184"/>
                      </a:lnTo>
                      <a:lnTo>
                        <a:pt x="320" y="0"/>
                      </a:lnTo>
                      <a:lnTo>
                        <a:pt x="0" y="0"/>
                      </a:lnTo>
                      <a:lnTo>
                        <a:pt x="0" y="18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5" name="Freeform 60"/>
                <p:cNvSpPr/>
                <p:nvPr userDrawn="1"/>
              </p:nvSpPr>
              <p:spPr bwMode="auto">
                <a:xfrm>
                  <a:off x="3413126" y="2889250"/>
                  <a:ext cx="508000" cy="292100"/>
                </a:xfrm>
                <a:custGeom>
                  <a:avLst/>
                  <a:gdLst>
                    <a:gd name="T0" fmla="*/ 78 w 320"/>
                    <a:gd name="T1" fmla="*/ 44 h 184"/>
                    <a:gd name="T2" fmla="*/ 320 w 320"/>
                    <a:gd name="T3" fmla="*/ 184 h 184"/>
                    <a:gd name="T4" fmla="*/ 320 w 320"/>
                    <a:gd name="T5" fmla="*/ 0 h 184"/>
                    <a:gd name="T6" fmla="*/ 0 w 320"/>
                    <a:gd name="T7" fmla="*/ 0 h 184"/>
                    <a:gd name="T8" fmla="*/ 78 w 320"/>
                    <a:gd name="T9" fmla="*/ 44 h 184"/>
                  </a:gdLst>
                  <a:ahLst/>
                  <a:cxnLst>
                    <a:cxn ang="0">
                      <a:pos x="T0" y="T1"/>
                    </a:cxn>
                    <a:cxn ang="0">
                      <a:pos x="T2" y="T3"/>
                    </a:cxn>
                    <a:cxn ang="0">
                      <a:pos x="T4" y="T5"/>
                    </a:cxn>
                    <a:cxn ang="0">
                      <a:pos x="T6" y="T7"/>
                    </a:cxn>
                    <a:cxn ang="0">
                      <a:pos x="T8" y="T9"/>
                    </a:cxn>
                  </a:cxnLst>
                  <a:rect l="0" t="0" r="r" b="b"/>
                  <a:pathLst>
                    <a:path w="320" h="184">
                      <a:moveTo>
                        <a:pt x="78" y="44"/>
                      </a:moveTo>
                      <a:lnTo>
                        <a:pt x="320" y="184"/>
                      </a:lnTo>
                      <a:lnTo>
                        <a:pt x="320" y="0"/>
                      </a:lnTo>
                      <a:lnTo>
                        <a:pt x="0" y="0"/>
                      </a:lnTo>
                      <a:lnTo>
                        <a:pt x="78" y="4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6" name="Freeform 62"/>
                <p:cNvSpPr/>
                <p:nvPr userDrawn="1"/>
              </p:nvSpPr>
              <p:spPr bwMode="auto">
                <a:xfrm>
                  <a:off x="3921126" y="2597150"/>
                  <a:ext cx="508000" cy="292100"/>
                </a:xfrm>
                <a:custGeom>
                  <a:avLst/>
                  <a:gdLst>
                    <a:gd name="T0" fmla="*/ 0 w 320"/>
                    <a:gd name="T1" fmla="*/ 0 h 184"/>
                    <a:gd name="T2" fmla="*/ 0 w 320"/>
                    <a:gd name="T3" fmla="*/ 184 h 184"/>
                    <a:gd name="T4" fmla="*/ 320 w 320"/>
                    <a:gd name="T5" fmla="*/ 184 h 184"/>
                    <a:gd name="T6" fmla="*/ 320 w 320"/>
                    <a:gd name="T7" fmla="*/ 184 h 184"/>
                    <a:gd name="T8" fmla="*/ 0 w 320"/>
                    <a:gd name="T9" fmla="*/ 0 h 184"/>
                    <a:gd name="T10" fmla="*/ 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0" y="0"/>
                      </a:moveTo>
                      <a:lnTo>
                        <a:pt x="0" y="184"/>
                      </a:lnTo>
                      <a:lnTo>
                        <a:pt x="320" y="184"/>
                      </a:lnTo>
                      <a:lnTo>
                        <a:pt x="320" y="184"/>
                      </a:lnTo>
                      <a:lnTo>
                        <a:pt x="0" y="0"/>
                      </a:lnTo>
                      <a:lnTo>
                        <a:pt x="0" y="0"/>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80" name="Group 33"/>
              <p:cNvGrpSpPr/>
              <p:nvPr userDrawn="1"/>
            </p:nvGrpSpPr>
            <p:grpSpPr>
              <a:xfrm>
                <a:off x="4952861" y="2305051"/>
                <a:ext cx="1016001" cy="292100"/>
                <a:chOff x="3413126" y="2305050"/>
                <a:chExt cx="1016000" cy="292100"/>
              </a:xfrm>
            </p:grpSpPr>
            <p:sp>
              <p:nvSpPr>
                <p:cNvPr id="81" name="Freeform 65"/>
                <p:cNvSpPr/>
                <p:nvPr userDrawn="1"/>
              </p:nvSpPr>
              <p:spPr bwMode="auto">
                <a:xfrm>
                  <a:off x="3413126" y="2305050"/>
                  <a:ext cx="508000" cy="292100"/>
                </a:xfrm>
                <a:custGeom>
                  <a:avLst/>
                  <a:gdLst>
                    <a:gd name="T0" fmla="*/ 320 w 320"/>
                    <a:gd name="T1" fmla="*/ 0 h 184"/>
                    <a:gd name="T2" fmla="*/ 0 w 320"/>
                    <a:gd name="T3" fmla="*/ 0 h 184"/>
                    <a:gd name="T4" fmla="*/ 0 w 320"/>
                    <a:gd name="T5" fmla="*/ 0 h 184"/>
                    <a:gd name="T6" fmla="*/ 256 w 320"/>
                    <a:gd name="T7" fmla="*/ 148 h 184"/>
                    <a:gd name="T8" fmla="*/ 320 w 320"/>
                    <a:gd name="T9" fmla="*/ 184 h 184"/>
                    <a:gd name="T10" fmla="*/ 32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320" y="0"/>
                      </a:moveTo>
                      <a:lnTo>
                        <a:pt x="0" y="0"/>
                      </a:lnTo>
                      <a:lnTo>
                        <a:pt x="0" y="0"/>
                      </a:lnTo>
                      <a:lnTo>
                        <a:pt x="256" y="148"/>
                      </a:lnTo>
                      <a:lnTo>
                        <a:pt x="320" y="184"/>
                      </a:lnTo>
                      <a:lnTo>
                        <a:pt x="320" y="0"/>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2" name="Freeform 66"/>
                <p:cNvSpPr/>
                <p:nvPr userDrawn="1"/>
              </p:nvSpPr>
              <p:spPr bwMode="auto">
                <a:xfrm>
                  <a:off x="3921126" y="2305050"/>
                  <a:ext cx="508000" cy="292100"/>
                </a:xfrm>
                <a:custGeom>
                  <a:avLst/>
                  <a:gdLst>
                    <a:gd name="T0" fmla="*/ 0 w 320"/>
                    <a:gd name="T1" fmla="*/ 184 h 184"/>
                    <a:gd name="T2" fmla="*/ 0 w 320"/>
                    <a:gd name="T3" fmla="*/ 184 h 184"/>
                    <a:gd name="T4" fmla="*/ 0 w 320"/>
                    <a:gd name="T5" fmla="*/ 184 h 184"/>
                    <a:gd name="T6" fmla="*/ 320 w 320"/>
                    <a:gd name="T7" fmla="*/ 0 h 184"/>
                    <a:gd name="T8" fmla="*/ 320 w 320"/>
                    <a:gd name="T9" fmla="*/ 0 h 184"/>
                    <a:gd name="T10" fmla="*/ 0 w 320"/>
                    <a:gd name="T11" fmla="*/ 0 h 184"/>
                    <a:gd name="T12" fmla="*/ 0 w 320"/>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320" h="184">
                      <a:moveTo>
                        <a:pt x="0" y="184"/>
                      </a:moveTo>
                      <a:lnTo>
                        <a:pt x="0" y="184"/>
                      </a:lnTo>
                      <a:lnTo>
                        <a:pt x="0" y="184"/>
                      </a:lnTo>
                      <a:lnTo>
                        <a:pt x="320" y="0"/>
                      </a:lnTo>
                      <a:lnTo>
                        <a:pt x="320" y="0"/>
                      </a:lnTo>
                      <a:lnTo>
                        <a:pt x="0" y="0"/>
                      </a:lnTo>
                      <a:lnTo>
                        <a:pt x="0" y="184"/>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grpSp>
      <p:sp>
        <p:nvSpPr>
          <p:cNvPr id="32" name="文本框 31"/>
          <p:cNvSpPr txBox="1"/>
          <p:nvPr/>
        </p:nvSpPr>
        <p:spPr>
          <a:xfrm>
            <a:off x="363536" y="306867"/>
            <a:ext cx="2804832" cy="584775"/>
          </a:xfrm>
          <a:prstGeom prst="rect">
            <a:avLst/>
          </a:prstGeom>
          <a:noFill/>
        </p:spPr>
        <p:txBody>
          <a:bodyPr wrap="square" rtlCol="0">
            <a:spAutoFit/>
          </a:bodyPr>
          <a:lstStyle/>
          <a:p>
            <a:pPr marL="457200" indent="-457200">
              <a:buFont typeface="Wingdings" panose="05000000000000000000" pitchFamily="2" charset="2"/>
              <a:buChar char="n"/>
            </a:pPr>
            <a:r>
              <a:rPr lang="zh-CN" altLang="en-US" sz="3200" b="1" dirty="0">
                <a:solidFill>
                  <a:schemeClr val="bg1"/>
                </a:solidFill>
                <a:latin typeface="微软雅黑" panose="020B0503020204020204" pitchFamily="34" charset="-122"/>
                <a:ea typeface="微软雅黑" panose="020B0503020204020204" pitchFamily="34" charset="-122"/>
              </a:rPr>
              <a:t>财务计划</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6096000" y="2372006"/>
            <a:ext cx="0" cy="2857500"/>
          </a:xfrm>
          <a:prstGeom prst="line">
            <a:avLst/>
          </a:prstGeom>
          <a:ln w="12700">
            <a:solidFill>
              <a:schemeClr val="dk2">
                <a:lumMod val="100000"/>
              </a:schemeClr>
            </a:solidFill>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1441757" y="1935221"/>
            <a:ext cx="2476500" cy="342900"/>
            <a:chOff x="7563157" y="899755"/>
            <a:chExt cx="2476500" cy="342900"/>
          </a:xfrm>
        </p:grpSpPr>
        <p:sp>
          <p:nvSpPr>
            <p:cNvPr id="16" name="矩形 15"/>
            <p:cNvSpPr/>
            <p:nvPr/>
          </p:nvSpPr>
          <p:spPr>
            <a:xfrm>
              <a:off x="7988300" y="899755"/>
              <a:ext cx="1714500" cy="342900"/>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7563157" y="899755"/>
              <a:ext cx="2476500" cy="3385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资金投入情况</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7715250" y="1890602"/>
            <a:ext cx="2476500" cy="345892"/>
            <a:chOff x="7626350" y="899755"/>
            <a:chExt cx="2476500" cy="345892"/>
          </a:xfrm>
        </p:grpSpPr>
        <p:sp>
          <p:nvSpPr>
            <p:cNvPr id="20" name="矩形 19"/>
            <p:cNvSpPr/>
            <p:nvPr/>
          </p:nvSpPr>
          <p:spPr>
            <a:xfrm>
              <a:off x="7988300" y="899755"/>
              <a:ext cx="1714500" cy="342900"/>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7626350" y="907093"/>
              <a:ext cx="2476500" cy="338554"/>
            </a:xfrm>
            <a:prstGeom prst="rect">
              <a:avLst/>
            </a:prstGeom>
            <a:noFill/>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资金使用计划占比</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1485900" y="2619026"/>
            <a:ext cx="3549650" cy="2146300"/>
            <a:chOff x="1485900" y="2400300"/>
            <a:chExt cx="3549650" cy="2146300"/>
          </a:xfrm>
        </p:grpSpPr>
        <p:sp>
          <p:nvSpPr>
            <p:cNvPr id="9" name="椭圆 8"/>
            <p:cNvSpPr/>
            <p:nvPr/>
          </p:nvSpPr>
          <p:spPr>
            <a:xfrm>
              <a:off x="1485900" y="2400300"/>
              <a:ext cx="2146300" cy="2146300"/>
            </a:xfrm>
            <a:prstGeom prst="ellipse">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3365500" y="3213100"/>
              <a:ext cx="1333500" cy="1333500"/>
            </a:xfrm>
            <a:prstGeom prst="ellipse">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1866900" y="3730595"/>
              <a:ext cx="1371600"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第一期</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3340100" y="4006850"/>
              <a:ext cx="1371600" cy="369332"/>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第一期</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1587500" y="2926889"/>
              <a:ext cx="1968500" cy="769441"/>
            </a:xfrm>
            <a:prstGeom prst="rect">
              <a:avLst/>
            </a:prstGeom>
            <a:noFill/>
          </p:spPr>
          <p:txBody>
            <a:bodyPr wrap="square" rtlCol="0">
              <a:spAutoFit/>
            </a:bodyPr>
            <a:lstStyle/>
            <a:p>
              <a:pPr algn="ctr"/>
              <a:r>
                <a:rPr lang="en-US" altLang="zh-CN" sz="4400" dirty="0">
                  <a:solidFill>
                    <a:schemeClr val="bg1"/>
                  </a:solidFill>
                  <a:latin typeface="微软雅黑" panose="020B0503020204020204" pitchFamily="34" charset="-122"/>
                  <a:ea typeface="微软雅黑" panose="020B0503020204020204" pitchFamily="34" charset="-122"/>
                </a:rPr>
                <a:t>500</a:t>
              </a:r>
              <a:r>
                <a:rPr lang="zh-CN" altLang="en-US" sz="4400" dirty="0">
                  <a:solidFill>
                    <a:schemeClr val="bg1"/>
                  </a:solidFill>
                  <a:latin typeface="微软雅黑" panose="020B0503020204020204" pitchFamily="34" charset="-122"/>
                  <a:ea typeface="微软雅黑" panose="020B0503020204020204" pitchFamily="34" charset="-122"/>
                </a:rPr>
                <a:t>万</a:t>
              </a:r>
              <a:endParaRPr lang="zh-CN" altLang="en-US" sz="4400" dirty="0">
                <a:solidFill>
                  <a:schemeClr val="bg1"/>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3067050" y="3487519"/>
              <a:ext cx="1968500"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200</a:t>
              </a:r>
              <a:r>
                <a:rPr lang="zh-CN" altLang="en-US" sz="2800" dirty="0">
                  <a:solidFill>
                    <a:schemeClr val="bg1"/>
                  </a:solidFill>
                  <a:latin typeface="微软雅黑" panose="020B0503020204020204" pitchFamily="34" charset="-122"/>
                  <a:ea typeface="微软雅黑" panose="020B0503020204020204" pitchFamily="34" charset="-122"/>
                </a:rPr>
                <a:t>万</a:t>
              </a:r>
              <a:endParaRPr lang="zh-CN" altLang="en-US" sz="2800" dirty="0">
                <a:solidFill>
                  <a:schemeClr val="bg1"/>
                </a:solidFill>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1778000" y="3651250"/>
              <a:ext cx="15875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594100" y="3975100"/>
              <a:ext cx="863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6670674" y="2398626"/>
            <a:ext cx="4524375" cy="3016250"/>
            <a:chOff x="6670674" y="2193925"/>
            <a:chExt cx="4524375" cy="3016250"/>
          </a:xfrm>
        </p:grpSpPr>
        <p:graphicFrame>
          <p:nvGraphicFramePr>
            <p:cNvPr id="15" name="图表 14"/>
            <p:cNvGraphicFramePr/>
            <p:nvPr/>
          </p:nvGraphicFramePr>
          <p:xfrm>
            <a:off x="6670674" y="2193925"/>
            <a:ext cx="4524375" cy="3016250"/>
          </p:xfrm>
          <a:graphic>
            <a:graphicData uri="http://schemas.openxmlformats.org/drawingml/2006/chart">
              <c:chart xmlns:c="http://schemas.openxmlformats.org/drawingml/2006/chart" xmlns:r="http://schemas.openxmlformats.org/officeDocument/2006/relationships" r:id="rId1"/>
            </a:graphicData>
          </a:graphic>
        </p:graphicFrame>
        <p:sp>
          <p:nvSpPr>
            <p:cNvPr id="33" name="文本框 32"/>
            <p:cNvSpPr txBox="1"/>
            <p:nvPr/>
          </p:nvSpPr>
          <p:spPr>
            <a:xfrm>
              <a:off x="9702800" y="3470131"/>
              <a:ext cx="749300" cy="276999"/>
            </a:xfrm>
            <a:prstGeom prst="rect">
              <a:avLst/>
            </a:prstGeom>
            <a:noFill/>
          </p:spPr>
          <p:txBody>
            <a:bodyPr wrap="square" rtlCol="0">
              <a:spAutoFit/>
            </a:bodyPr>
            <a:lstStyle/>
            <a:p>
              <a:r>
                <a:rPr lang="en-US" altLang="zh-CN" sz="1200" dirty="0">
                  <a:solidFill>
                    <a:schemeClr val="bg1"/>
                  </a:solidFill>
                  <a:latin typeface="微软雅黑" panose="020B0503020204020204" pitchFamily="34" charset="-122"/>
                  <a:ea typeface="微软雅黑" panose="020B0503020204020204" pitchFamily="34" charset="-122"/>
                </a:rPr>
                <a:t>60%</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7937501" y="2801089"/>
              <a:ext cx="749300" cy="276999"/>
            </a:xfrm>
            <a:prstGeom prst="rect">
              <a:avLst/>
            </a:prstGeom>
            <a:noFill/>
          </p:spPr>
          <p:txBody>
            <a:bodyPr wrap="square" rtlCol="0">
              <a:spAutoFit/>
            </a:bodyPr>
            <a:lstStyle/>
            <a:p>
              <a:r>
                <a:rPr lang="en-US" altLang="zh-CN" sz="1200" dirty="0">
                  <a:solidFill>
                    <a:schemeClr val="bg1"/>
                  </a:solidFill>
                  <a:latin typeface="微软雅黑" panose="020B0503020204020204" pitchFamily="34" charset="-122"/>
                  <a:ea typeface="微软雅黑" panose="020B0503020204020204" pitchFamily="34" charset="-122"/>
                </a:rPr>
                <a:t>10%</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8445501" y="2477636"/>
              <a:ext cx="749300" cy="276999"/>
            </a:xfrm>
            <a:prstGeom prst="rect">
              <a:avLst/>
            </a:prstGeom>
            <a:noFill/>
          </p:spPr>
          <p:txBody>
            <a:bodyPr wrap="square" rtlCol="0">
              <a:spAutoFit/>
            </a:bodyPr>
            <a:lstStyle/>
            <a:p>
              <a:r>
                <a:rPr lang="en-US" altLang="zh-CN" sz="1200" dirty="0">
                  <a:solidFill>
                    <a:schemeClr val="bg1"/>
                  </a:solidFill>
                  <a:latin typeface="微软雅黑" panose="020B0503020204020204" pitchFamily="34" charset="-122"/>
                  <a:ea typeface="微软雅黑" panose="020B0503020204020204" pitchFamily="34" charset="-122"/>
                </a:rPr>
                <a:t>10%</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7715250" y="3674129"/>
              <a:ext cx="749300" cy="276999"/>
            </a:xfrm>
            <a:prstGeom prst="rect">
              <a:avLst/>
            </a:prstGeom>
            <a:noFill/>
          </p:spPr>
          <p:txBody>
            <a:bodyPr wrap="square" rtlCol="0">
              <a:spAutoFit/>
            </a:bodyPr>
            <a:lstStyle/>
            <a:p>
              <a:r>
                <a:rPr lang="en-US" altLang="zh-CN" sz="1200" dirty="0">
                  <a:solidFill>
                    <a:schemeClr val="bg1"/>
                  </a:solidFill>
                  <a:latin typeface="微软雅黑" panose="020B0503020204020204" pitchFamily="34" charset="-122"/>
                  <a:ea typeface="微软雅黑" panose="020B0503020204020204" pitchFamily="34" charset="-122"/>
                </a:rPr>
                <a:t>20%</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38" name="Group 4"/>
            <p:cNvGrpSpPr>
              <a:grpSpLocks noChangeAspect="1"/>
            </p:cNvGrpSpPr>
            <p:nvPr/>
          </p:nvGrpSpPr>
          <p:grpSpPr bwMode="auto">
            <a:xfrm>
              <a:off x="8629649" y="3178874"/>
              <a:ext cx="606426" cy="734095"/>
              <a:chOff x="3688" y="1976"/>
              <a:chExt cx="304" cy="368"/>
            </a:xfrm>
          </p:grpSpPr>
          <p:sp>
            <p:nvSpPr>
              <p:cNvPr id="39" name="AutoShape 3"/>
              <p:cNvSpPr>
                <a:spLocks noChangeAspect="1" noChangeArrowheads="1" noTextEdit="1"/>
              </p:cNvSpPr>
              <p:nvPr/>
            </p:nvSpPr>
            <p:spPr bwMode="auto">
              <a:xfrm>
                <a:off x="3688" y="1976"/>
                <a:ext cx="30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0" name="Freeform 5"/>
              <p:cNvSpPr>
                <a:spLocks noEditPoints="1"/>
              </p:cNvSpPr>
              <p:nvPr/>
            </p:nvSpPr>
            <p:spPr bwMode="auto">
              <a:xfrm>
                <a:off x="3628" y="1969"/>
                <a:ext cx="424" cy="378"/>
              </a:xfrm>
              <a:custGeom>
                <a:avLst/>
                <a:gdLst>
                  <a:gd name="T0" fmla="*/ 85 w 176"/>
                  <a:gd name="T1" fmla="*/ 125 h 157"/>
                  <a:gd name="T2" fmla="*/ 91 w 176"/>
                  <a:gd name="T3" fmla="*/ 125 h 157"/>
                  <a:gd name="T4" fmla="*/ 89 w 176"/>
                  <a:gd name="T5" fmla="*/ 108 h 157"/>
                  <a:gd name="T6" fmla="*/ 73 w 176"/>
                  <a:gd name="T7" fmla="*/ 85 h 157"/>
                  <a:gd name="T8" fmla="*/ 76 w 176"/>
                  <a:gd name="T9" fmla="*/ 90 h 157"/>
                  <a:gd name="T10" fmla="*/ 73 w 176"/>
                  <a:gd name="T11" fmla="*/ 85 h 157"/>
                  <a:gd name="T12" fmla="*/ 85 w 176"/>
                  <a:gd name="T13" fmla="*/ 76 h 157"/>
                  <a:gd name="T14" fmla="*/ 89 w 176"/>
                  <a:gd name="T15" fmla="*/ 95 h 157"/>
                  <a:gd name="T16" fmla="*/ 91 w 176"/>
                  <a:gd name="T17" fmla="*/ 77 h 157"/>
                  <a:gd name="T18" fmla="*/ 129 w 176"/>
                  <a:gd name="T19" fmla="*/ 55 h 157"/>
                  <a:gd name="T20" fmla="*/ 104 w 176"/>
                  <a:gd name="T21" fmla="*/ 32 h 157"/>
                  <a:gd name="T22" fmla="*/ 103 w 176"/>
                  <a:gd name="T23" fmla="*/ 28 h 157"/>
                  <a:gd name="T24" fmla="*/ 112 w 176"/>
                  <a:gd name="T25" fmla="*/ 6 h 157"/>
                  <a:gd name="T26" fmla="*/ 60 w 176"/>
                  <a:gd name="T27" fmla="*/ 6 h 157"/>
                  <a:gd name="T28" fmla="*/ 70 w 176"/>
                  <a:gd name="T29" fmla="*/ 30 h 157"/>
                  <a:gd name="T30" fmla="*/ 73 w 176"/>
                  <a:gd name="T31" fmla="*/ 33 h 157"/>
                  <a:gd name="T32" fmla="*/ 57 w 176"/>
                  <a:gd name="T33" fmla="*/ 156 h 157"/>
                  <a:gd name="T34" fmla="*/ 118 w 176"/>
                  <a:gd name="T35" fmla="*/ 156 h 157"/>
                  <a:gd name="T36" fmla="*/ 114 w 176"/>
                  <a:gd name="T37" fmla="*/ 114 h 157"/>
                  <a:gd name="T38" fmla="*/ 101 w 176"/>
                  <a:gd name="T39" fmla="*/ 129 h 157"/>
                  <a:gd name="T40" fmla="*/ 98 w 176"/>
                  <a:gd name="T41" fmla="*/ 136 h 157"/>
                  <a:gd name="T42" fmla="*/ 91 w 176"/>
                  <a:gd name="T43" fmla="*/ 136 h 157"/>
                  <a:gd name="T44" fmla="*/ 89 w 176"/>
                  <a:gd name="T45" fmla="*/ 132 h 157"/>
                  <a:gd name="T46" fmla="*/ 86 w 176"/>
                  <a:gd name="T47" fmla="*/ 136 h 157"/>
                  <a:gd name="T48" fmla="*/ 78 w 176"/>
                  <a:gd name="T49" fmla="*/ 136 h 157"/>
                  <a:gd name="T50" fmla="*/ 71 w 176"/>
                  <a:gd name="T51" fmla="*/ 127 h 157"/>
                  <a:gd name="T52" fmla="*/ 67 w 176"/>
                  <a:gd name="T53" fmla="*/ 108 h 157"/>
                  <a:gd name="T54" fmla="*/ 77 w 176"/>
                  <a:gd name="T55" fmla="*/ 122 h 157"/>
                  <a:gd name="T56" fmla="*/ 72 w 176"/>
                  <a:gd name="T57" fmla="*/ 102 h 157"/>
                  <a:gd name="T58" fmla="*/ 63 w 176"/>
                  <a:gd name="T59" fmla="*/ 87 h 157"/>
                  <a:gd name="T60" fmla="*/ 71 w 176"/>
                  <a:gd name="T61" fmla="*/ 73 h 157"/>
                  <a:gd name="T62" fmla="*/ 77 w 176"/>
                  <a:gd name="T63" fmla="*/ 63 h 157"/>
                  <a:gd name="T64" fmla="*/ 85 w 176"/>
                  <a:gd name="T65" fmla="*/ 63 h 157"/>
                  <a:gd name="T66" fmla="*/ 87 w 176"/>
                  <a:gd name="T67" fmla="*/ 68 h 157"/>
                  <a:gd name="T68" fmla="*/ 91 w 176"/>
                  <a:gd name="T69" fmla="*/ 63 h 157"/>
                  <a:gd name="T70" fmla="*/ 99 w 176"/>
                  <a:gd name="T71" fmla="*/ 63 h 157"/>
                  <a:gd name="T72" fmla="*/ 100 w 176"/>
                  <a:gd name="T73" fmla="*/ 71 h 157"/>
                  <a:gd name="T74" fmla="*/ 112 w 176"/>
                  <a:gd name="T75" fmla="*/ 87 h 157"/>
                  <a:gd name="T76" fmla="*/ 103 w 176"/>
                  <a:gd name="T77" fmla="*/ 86 h 157"/>
                  <a:gd name="T78" fmla="*/ 100 w 176"/>
                  <a:gd name="T79" fmla="*/ 98 h 157"/>
                  <a:gd name="T80" fmla="*/ 112 w 176"/>
                  <a:gd name="T81" fmla="*/ 106 h 157"/>
                  <a:gd name="T82" fmla="*/ 101 w 176"/>
                  <a:gd name="T83" fmla="*/ 111 h 157"/>
                  <a:gd name="T84" fmla="*/ 99 w 176"/>
                  <a:gd name="T85" fmla="*/ 123 h 157"/>
                  <a:gd name="T86" fmla="*/ 104 w 176"/>
                  <a:gd name="T87" fmla="*/ 11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57">
                    <a:moveTo>
                      <a:pt x="85" y="106"/>
                    </a:moveTo>
                    <a:cubicBezTo>
                      <a:pt x="85" y="125"/>
                      <a:pt x="85" y="125"/>
                      <a:pt x="85" y="125"/>
                    </a:cubicBezTo>
                    <a:cubicBezTo>
                      <a:pt x="87" y="125"/>
                      <a:pt x="88" y="125"/>
                      <a:pt x="89" y="125"/>
                    </a:cubicBezTo>
                    <a:cubicBezTo>
                      <a:pt x="90" y="125"/>
                      <a:pt x="90" y="125"/>
                      <a:pt x="91" y="125"/>
                    </a:cubicBezTo>
                    <a:cubicBezTo>
                      <a:pt x="91" y="108"/>
                      <a:pt x="91" y="108"/>
                      <a:pt x="91" y="108"/>
                    </a:cubicBezTo>
                    <a:cubicBezTo>
                      <a:pt x="90" y="108"/>
                      <a:pt x="90" y="108"/>
                      <a:pt x="89" y="108"/>
                    </a:cubicBezTo>
                    <a:cubicBezTo>
                      <a:pt x="88" y="107"/>
                      <a:pt x="86" y="107"/>
                      <a:pt x="85" y="106"/>
                    </a:cubicBezTo>
                    <a:close/>
                    <a:moveTo>
                      <a:pt x="73" y="85"/>
                    </a:moveTo>
                    <a:cubicBezTo>
                      <a:pt x="73" y="86"/>
                      <a:pt x="73" y="88"/>
                      <a:pt x="74" y="89"/>
                    </a:cubicBezTo>
                    <a:cubicBezTo>
                      <a:pt x="75" y="89"/>
                      <a:pt x="75" y="90"/>
                      <a:pt x="76" y="90"/>
                    </a:cubicBezTo>
                    <a:cubicBezTo>
                      <a:pt x="76" y="79"/>
                      <a:pt x="76" y="79"/>
                      <a:pt x="76" y="79"/>
                    </a:cubicBezTo>
                    <a:cubicBezTo>
                      <a:pt x="74" y="81"/>
                      <a:pt x="73" y="83"/>
                      <a:pt x="73" y="85"/>
                    </a:cubicBezTo>
                    <a:close/>
                    <a:moveTo>
                      <a:pt x="88" y="76"/>
                    </a:moveTo>
                    <a:cubicBezTo>
                      <a:pt x="87" y="76"/>
                      <a:pt x="86" y="76"/>
                      <a:pt x="85" y="76"/>
                    </a:cubicBezTo>
                    <a:cubicBezTo>
                      <a:pt x="85" y="94"/>
                      <a:pt x="85" y="94"/>
                      <a:pt x="85" y="94"/>
                    </a:cubicBezTo>
                    <a:cubicBezTo>
                      <a:pt x="86" y="94"/>
                      <a:pt x="87" y="94"/>
                      <a:pt x="89" y="95"/>
                    </a:cubicBezTo>
                    <a:cubicBezTo>
                      <a:pt x="90" y="95"/>
                      <a:pt x="90" y="95"/>
                      <a:pt x="91" y="95"/>
                    </a:cubicBezTo>
                    <a:cubicBezTo>
                      <a:pt x="91" y="77"/>
                      <a:pt x="91" y="77"/>
                      <a:pt x="91" y="77"/>
                    </a:cubicBezTo>
                    <a:cubicBezTo>
                      <a:pt x="90" y="76"/>
                      <a:pt x="89" y="76"/>
                      <a:pt x="88" y="76"/>
                    </a:cubicBezTo>
                    <a:close/>
                    <a:moveTo>
                      <a:pt x="129" y="55"/>
                    </a:moveTo>
                    <a:cubicBezTo>
                      <a:pt x="122" y="48"/>
                      <a:pt x="105" y="38"/>
                      <a:pt x="104" y="33"/>
                    </a:cubicBezTo>
                    <a:cubicBezTo>
                      <a:pt x="104" y="33"/>
                      <a:pt x="104" y="32"/>
                      <a:pt x="104" y="32"/>
                    </a:cubicBezTo>
                    <a:cubicBezTo>
                      <a:pt x="105" y="32"/>
                      <a:pt x="106" y="31"/>
                      <a:pt x="106" y="30"/>
                    </a:cubicBezTo>
                    <a:cubicBezTo>
                      <a:pt x="106" y="29"/>
                      <a:pt x="105" y="28"/>
                      <a:pt x="103" y="28"/>
                    </a:cubicBezTo>
                    <a:cubicBezTo>
                      <a:pt x="103" y="28"/>
                      <a:pt x="103" y="28"/>
                      <a:pt x="103" y="28"/>
                    </a:cubicBezTo>
                    <a:cubicBezTo>
                      <a:pt x="103" y="23"/>
                      <a:pt x="108" y="21"/>
                      <a:pt x="112" y="6"/>
                    </a:cubicBezTo>
                    <a:cubicBezTo>
                      <a:pt x="95" y="1"/>
                      <a:pt x="95" y="5"/>
                      <a:pt x="82" y="11"/>
                    </a:cubicBezTo>
                    <a:cubicBezTo>
                      <a:pt x="72" y="13"/>
                      <a:pt x="73" y="0"/>
                      <a:pt x="60" y="6"/>
                    </a:cubicBezTo>
                    <a:cubicBezTo>
                      <a:pt x="67" y="19"/>
                      <a:pt x="72" y="23"/>
                      <a:pt x="73" y="28"/>
                    </a:cubicBezTo>
                    <a:cubicBezTo>
                      <a:pt x="71" y="28"/>
                      <a:pt x="70" y="29"/>
                      <a:pt x="70" y="30"/>
                    </a:cubicBezTo>
                    <a:cubicBezTo>
                      <a:pt x="70" y="31"/>
                      <a:pt x="71" y="32"/>
                      <a:pt x="73" y="32"/>
                    </a:cubicBezTo>
                    <a:cubicBezTo>
                      <a:pt x="73" y="32"/>
                      <a:pt x="73" y="32"/>
                      <a:pt x="73" y="33"/>
                    </a:cubicBezTo>
                    <a:cubicBezTo>
                      <a:pt x="71" y="38"/>
                      <a:pt x="54" y="48"/>
                      <a:pt x="47" y="55"/>
                    </a:cubicBezTo>
                    <a:cubicBezTo>
                      <a:pt x="31" y="70"/>
                      <a:pt x="0" y="154"/>
                      <a:pt x="57" y="156"/>
                    </a:cubicBezTo>
                    <a:cubicBezTo>
                      <a:pt x="84" y="157"/>
                      <a:pt x="88" y="157"/>
                      <a:pt x="88" y="157"/>
                    </a:cubicBezTo>
                    <a:cubicBezTo>
                      <a:pt x="88" y="157"/>
                      <a:pt x="91" y="157"/>
                      <a:pt x="118" y="156"/>
                    </a:cubicBezTo>
                    <a:cubicBezTo>
                      <a:pt x="176" y="154"/>
                      <a:pt x="144" y="70"/>
                      <a:pt x="129" y="55"/>
                    </a:cubicBezTo>
                    <a:close/>
                    <a:moveTo>
                      <a:pt x="114" y="114"/>
                    </a:moveTo>
                    <a:cubicBezTo>
                      <a:pt x="113" y="117"/>
                      <a:pt x="112" y="120"/>
                      <a:pt x="110" y="123"/>
                    </a:cubicBezTo>
                    <a:cubicBezTo>
                      <a:pt x="108" y="126"/>
                      <a:pt x="105" y="128"/>
                      <a:pt x="101" y="129"/>
                    </a:cubicBezTo>
                    <a:cubicBezTo>
                      <a:pt x="100" y="130"/>
                      <a:pt x="99" y="130"/>
                      <a:pt x="99" y="130"/>
                    </a:cubicBezTo>
                    <a:cubicBezTo>
                      <a:pt x="98" y="136"/>
                      <a:pt x="98" y="136"/>
                      <a:pt x="98" y="136"/>
                    </a:cubicBezTo>
                    <a:cubicBezTo>
                      <a:pt x="98" y="138"/>
                      <a:pt x="96" y="139"/>
                      <a:pt x="94" y="139"/>
                    </a:cubicBezTo>
                    <a:cubicBezTo>
                      <a:pt x="92" y="139"/>
                      <a:pt x="91" y="138"/>
                      <a:pt x="91" y="136"/>
                    </a:cubicBezTo>
                    <a:cubicBezTo>
                      <a:pt x="91" y="132"/>
                      <a:pt x="91" y="132"/>
                      <a:pt x="91" y="132"/>
                    </a:cubicBezTo>
                    <a:cubicBezTo>
                      <a:pt x="90" y="132"/>
                      <a:pt x="89" y="132"/>
                      <a:pt x="89" y="132"/>
                    </a:cubicBezTo>
                    <a:cubicBezTo>
                      <a:pt x="88" y="132"/>
                      <a:pt x="87" y="132"/>
                      <a:pt x="86" y="132"/>
                    </a:cubicBezTo>
                    <a:cubicBezTo>
                      <a:pt x="86" y="136"/>
                      <a:pt x="86" y="136"/>
                      <a:pt x="86" y="136"/>
                    </a:cubicBezTo>
                    <a:cubicBezTo>
                      <a:pt x="86" y="138"/>
                      <a:pt x="84" y="139"/>
                      <a:pt x="82" y="139"/>
                    </a:cubicBezTo>
                    <a:cubicBezTo>
                      <a:pt x="80" y="139"/>
                      <a:pt x="78" y="138"/>
                      <a:pt x="78" y="136"/>
                    </a:cubicBezTo>
                    <a:cubicBezTo>
                      <a:pt x="78" y="130"/>
                      <a:pt x="78" y="130"/>
                      <a:pt x="78" y="130"/>
                    </a:cubicBezTo>
                    <a:cubicBezTo>
                      <a:pt x="75" y="129"/>
                      <a:pt x="73" y="128"/>
                      <a:pt x="71" y="127"/>
                    </a:cubicBezTo>
                    <a:cubicBezTo>
                      <a:pt x="67" y="124"/>
                      <a:pt x="64" y="119"/>
                      <a:pt x="63" y="113"/>
                    </a:cubicBezTo>
                    <a:cubicBezTo>
                      <a:pt x="62" y="110"/>
                      <a:pt x="64" y="108"/>
                      <a:pt x="67" y="108"/>
                    </a:cubicBezTo>
                    <a:cubicBezTo>
                      <a:pt x="69" y="109"/>
                      <a:pt x="72" y="111"/>
                      <a:pt x="72" y="114"/>
                    </a:cubicBezTo>
                    <a:cubicBezTo>
                      <a:pt x="73" y="117"/>
                      <a:pt x="75" y="120"/>
                      <a:pt x="77" y="122"/>
                    </a:cubicBezTo>
                    <a:cubicBezTo>
                      <a:pt x="76" y="103"/>
                      <a:pt x="76" y="103"/>
                      <a:pt x="76" y="103"/>
                    </a:cubicBezTo>
                    <a:cubicBezTo>
                      <a:pt x="74" y="103"/>
                      <a:pt x="73" y="102"/>
                      <a:pt x="72" y="102"/>
                    </a:cubicBezTo>
                    <a:cubicBezTo>
                      <a:pt x="69" y="100"/>
                      <a:pt x="67" y="98"/>
                      <a:pt x="65" y="95"/>
                    </a:cubicBezTo>
                    <a:cubicBezTo>
                      <a:pt x="64" y="93"/>
                      <a:pt x="63" y="90"/>
                      <a:pt x="63" y="87"/>
                    </a:cubicBezTo>
                    <a:cubicBezTo>
                      <a:pt x="64" y="84"/>
                      <a:pt x="64" y="81"/>
                      <a:pt x="66" y="79"/>
                    </a:cubicBezTo>
                    <a:cubicBezTo>
                      <a:pt x="67" y="77"/>
                      <a:pt x="69" y="75"/>
                      <a:pt x="71" y="73"/>
                    </a:cubicBezTo>
                    <a:cubicBezTo>
                      <a:pt x="72" y="72"/>
                      <a:pt x="74" y="71"/>
                      <a:pt x="77" y="70"/>
                    </a:cubicBezTo>
                    <a:cubicBezTo>
                      <a:pt x="77" y="63"/>
                      <a:pt x="77" y="63"/>
                      <a:pt x="77" y="63"/>
                    </a:cubicBezTo>
                    <a:cubicBezTo>
                      <a:pt x="78" y="62"/>
                      <a:pt x="79" y="60"/>
                      <a:pt x="82" y="60"/>
                    </a:cubicBezTo>
                    <a:cubicBezTo>
                      <a:pt x="84" y="60"/>
                      <a:pt x="85" y="61"/>
                      <a:pt x="85" y="63"/>
                    </a:cubicBezTo>
                    <a:cubicBezTo>
                      <a:pt x="85" y="68"/>
                      <a:pt x="85" y="68"/>
                      <a:pt x="85" y="68"/>
                    </a:cubicBezTo>
                    <a:cubicBezTo>
                      <a:pt x="86" y="68"/>
                      <a:pt x="86" y="68"/>
                      <a:pt x="87" y="68"/>
                    </a:cubicBezTo>
                    <a:cubicBezTo>
                      <a:pt x="88" y="68"/>
                      <a:pt x="90" y="68"/>
                      <a:pt x="91" y="69"/>
                    </a:cubicBezTo>
                    <a:cubicBezTo>
                      <a:pt x="91" y="63"/>
                      <a:pt x="91" y="63"/>
                      <a:pt x="91" y="63"/>
                    </a:cubicBezTo>
                    <a:cubicBezTo>
                      <a:pt x="91" y="61"/>
                      <a:pt x="92" y="60"/>
                      <a:pt x="95" y="60"/>
                    </a:cubicBezTo>
                    <a:cubicBezTo>
                      <a:pt x="97" y="60"/>
                      <a:pt x="99" y="62"/>
                      <a:pt x="99" y="63"/>
                    </a:cubicBezTo>
                    <a:cubicBezTo>
                      <a:pt x="99" y="70"/>
                      <a:pt x="99" y="70"/>
                      <a:pt x="99" y="70"/>
                    </a:cubicBezTo>
                    <a:cubicBezTo>
                      <a:pt x="100" y="70"/>
                      <a:pt x="100" y="70"/>
                      <a:pt x="100" y="71"/>
                    </a:cubicBezTo>
                    <a:cubicBezTo>
                      <a:pt x="104" y="72"/>
                      <a:pt x="106" y="74"/>
                      <a:pt x="108" y="76"/>
                    </a:cubicBezTo>
                    <a:cubicBezTo>
                      <a:pt x="110" y="79"/>
                      <a:pt x="112" y="83"/>
                      <a:pt x="112" y="87"/>
                    </a:cubicBezTo>
                    <a:cubicBezTo>
                      <a:pt x="113" y="90"/>
                      <a:pt x="111" y="92"/>
                      <a:pt x="108" y="92"/>
                    </a:cubicBezTo>
                    <a:cubicBezTo>
                      <a:pt x="105" y="92"/>
                      <a:pt x="103" y="89"/>
                      <a:pt x="103" y="86"/>
                    </a:cubicBezTo>
                    <a:cubicBezTo>
                      <a:pt x="102" y="84"/>
                      <a:pt x="101" y="83"/>
                      <a:pt x="100" y="81"/>
                    </a:cubicBezTo>
                    <a:cubicBezTo>
                      <a:pt x="100" y="98"/>
                      <a:pt x="100" y="98"/>
                      <a:pt x="100" y="98"/>
                    </a:cubicBezTo>
                    <a:cubicBezTo>
                      <a:pt x="103" y="99"/>
                      <a:pt x="105" y="100"/>
                      <a:pt x="106" y="100"/>
                    </a:cubicBezTo>
                    <a:cubicBezTo>
                      <a:pt x="109" y="101"/>
                      <a:pt x="111" y="103"/>
                      <a:pt x="112" y="106"/>
                    </a:cubicBezTo>
                    <a:cubicBezTo>
                      <a:pt x="113" y="108"/>
                      <a:pt x="114" y="111"/>
                      <a:pt x="114" y="114"/>
                    </a:cubicBezTo>
                    <a:close/>
                    <a:moveTo>
                      <a:pt x="101" y="111"/>
                    </a:moveTo>
                    <a:cubicBezTo>
                      <a:pt x="101" y="111"/>
                      <a:pt x="100" y="111"/>
                      <a:pt x="100" y="111"/>
                    </a:cubicBezTo>
                    <a:cubicBezTo>
                      <a:pt x="99" y="123"/>
                      <a:pt x="99" y="123"/>
                      <a:pt x="99" y="123"/>
                    </a:cubicBezTo>
                    <a:cubicBezTo>
                      <a:pt x="99" y="123"/>
                      <a:pt x="99" y="123"/>
                      <a:pt x="100" y="122"/>
                    </a:cubicBezTo>
                    <a:cubicBezTo>
                      <a:pt x="102" y="121"/>
                      <a:pt x="103" y="118"/>
                      <a:pt x="104" y="116"/>
                    </a:cubicBezTo>
                    <a:cubicBezTo>
                      <a:pt x="104" y="114"/>
                      <a:pt x="103" y="112"/>
                      <a:pt x="101" y="111"/>
                    </a:cubicBezTo>
                    <a:close/>
                  </a:path>
                </a:pathLst>
              </a:custGeom>
              <a:solidFill>
                <a:schemeClr val="dk2">
                  <a:lumMod val="10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41" name="矩形 40"/>
          <p:cNvSpPr/>
          <p:nvPr/>
        </p:nvSpPr>
        <p:spPr>
          <a:xfrm>
            <a:off x="1352550" y="5425498"/>
            <a:ext cx="3759200" cy="922020"/>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第一期投资将于</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2020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5</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13</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日进入，用于</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XXX</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开发与推广，第二期预计将</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2021</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日进入，具体占比视第一期财务状况决定。</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矩形 41"/>
          <p:cNvSpPr/>
          <p:nvPr/>
        </p:nvSpPr>
        <p:spPr>
          <a:xfrm>
            <a:off x="6733778" y="5520508"/>
            <a:ext cx="4398168" cy="646331"/>
          </a:xfrm>
          <a:prstGeom prst="rect">
            <a:avLst/>
          </a:prstGeom>
          <a:noFill/>
        </p:spPr>
        <p:txBody>
          <a:bodyPr wrap="square" rtlCol="0">
            <a:spAutoFit/>
          </a:bodyPr>
          <a:lstStyle/>
          <a:p>
            <a:pPr>
              <a:lnSpc>
                <a:spcPct val="150000"/>
              </a:lnSpc>
            </a:pP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第一期投资将主要用在以下方面：技术开发占比为</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60%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、推广拓展占比为</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20%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、设计成本占比</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10%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、人力占比</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10%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p:cTn id="34" dur="1000" fill="hold"/>
                                        <p:tgtEl>
                                          <p:spTgt spid="43"/>
                                        </p:tgtEl>
                                        <p:attrNameLst>
                                          <p:attrName>ppt_x</p:attrName>
                                        </p:attrNameLst>
                                      </p:cBhvr>
                                      <p:tavLst>
                                        <p:tav tm="0">
                                          <p:val>
                                            <p:strVal val="#ppt_x"/>
                                          </p:val>
                                        </p:tav>
                                        <p:tav tm="100000">
                                          <p:val>
                                            <p:strVal val="#ppt_x"/>
                                          </p:val>
                                        </p:tav>
                                      </p:tavLst>
                                    </p:anim>
                                    <p:anim calcmode="lin" valueType="num">
                                      <p:cBhvr>
                                        <p:cTn id="35" dur="1000" fill="hold"/>
                                        <p:tgtEl>
                                          <p:spTgt spid="43"/>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nvSpPr>
        <p:spPr>
          <a:xfrm>
            <a:off x="360956" y="324128"/>
            <a:ext cx="2804832" cy="584775"/>
          </a:xfrm>
          <a:prstGeom prst="rect">
            <a:avLst/>
          </a:prstGeom>
          <a:noFill/>
        </p:spPr>
        <p:txBody>
          <a:bodyPr wrap="square" rtlCol="0">
            <a:spAutoFit/>
          </a:bodyPr>
          <a:lstStyle/>
          <a:p>
            <a:pPr marL="457200" indent="-457200">
              <a:buFont typeface="Wingdings" panose="05000000000000000000" pitchFamily="2" charset="2"/>
              <a:buChar char="n"/>
            </a:pPr>
            <a:r>
              <a:rPr lang="en-US" altLang="zh-CN" sz="3200" b="1" dirty="0">
                <a:solidFill>
                  <a:schemeClr val="bg1"/>
                </a:solidFill>
                <a:latin typeface="微软雅黑" panose="020B0503020204020204" pitchFamily="34" charset="-122"/>
                <a:ea typeface="微软雅黑" panose="020B0503020204020204" pitchFamily="34" charset="-122"/>
              </a:rPr>
              <a:t>SWOT</a:t>
            </a:r>
            <a:r>
              <a:rPr lang="zh-CN" altLang="en-US" sz="3200" b="1" dirty="0">
                <a:solidFill>
                  <a:schemeClr val="bg1"/>
                </a:solidFill>
                <a:latin typeface="微软雅黑" panose="020B0503020204020204" pitchFamily="34" charset="-122"/>
                <a:ea typeface="微软雅黑" panose="020B0503020204020204" pitchFamily="34" charset="-122"/>
              </a:rPr>
              <a:t>分析</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1350963" y="1966477"/>
            <a:ext cx="9390062" cy="3932595"/>
            <a:chOff x="1350963" y="1765300"/>
            <a:chExt cx="9390062" cy="3932595"/>
          </a:xfrm>
        </p:grpSpPr>
        <p:sp>
          <p:nvSpPr>
            <p:cNvPr id="6" name="矩形 5"/>
            <p:cNvSpPr/>
            <p:nvPr/>
          </p:nvSpPr>
          <p:spPr>
            <a:xfrm>
              <a:off x="1460500" y="1765300"/>
              <a:ext cx="4610100" cy="1968500"/>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070600" y="3729395"/>
              <a:ext cx="4610100" cy="1968500"/>
            </a:xfrm>
            <a:prstGeom prst="rect">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070600" y="1765300"/>
              <a:ext cx="4610100" cy="1968500"/>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460500" y="3729395"/>
              <a:ext cx="4610100" cy="1968500"/>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350963" y="2099746"/>
              <a:ext cx="1231900" cy="1200329"/>
            </a:xfrm>
            <a:prstGeom prst="rect">
              <a:avLst/>
            </a:prstGeom>
            <a:noFill/>
          </p:spPr>
          <p:txBody>
            <a:bodyPr wrap="square" rtlCol="0">
              <a:spAutoFit/>
            </a:bodyPr>
            <a:lstStyle/>
            <a:p>
              <a:pPr algn="ctr"/>
              <a:r>
                <a:rPr lang="en-US" altLang="zh-CN" sz="7200" dirty="0">
                  <a:solidFill>
                    <a:schemeClr val="bg1"/>
                  </a:solidFill>
                  <a:latin typeface="微软雅黑" panose="020B0503020204020204" pitchFamily="34" charset="-122"/>
                  <a:ea typeface="微软雅黑" panose="020B0503020204020204" pitchFamily="34" charset="-122"/>
                </a:rPr>
                <a:t>S</a:t>
              </a:r>
              <a:endParaRPr lang="zh-CN" altLang="en-US" sz="7200" dirty="0">
                <a:solidFill>
                  <a:schemeClr val="bg1"/>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9509125" y="2202576"/>
              <a:ext cx="1231900" cy="1200329"/>
            </a:xfrm>
            <a:prstGeom prst="rect">
              <a:avLst/>
            </a:prstGeom>
            <a:noFill/>
          </p:spPr>
          <p:txBody>
            <a:bodyPr wrap="square" rtlCol="0">
              <a:spAutoFit/>
            </a:bodyPr>
            <a:lstStyle/>
            <a:p>
              <a:r>
                <a:rPr lang="en-US" altLang="zh-CN" sz="7200" dirty="0">
                  <a:solidFill>
                    <a:schemeClr val="bg1"/>
                  </a:solidFill>
                  <a:latin typeface="微软雅黑" panose="020B0503020204020204" pitchFamily="34" charset="-122"/>
                  <a:ea typeface="微软雅黑" panose="020B0503020204020204" pitchFamily="34" charset="-122"/>
                </a:rPr>
                <a:t>W</a:t>
              </a:r>
              <a:endParaRPr lang="zh-CN" altLang="en-US" sz="7200" dirty="0">
                <a:solidFill>
                  <a:schemeClr val="bg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9483725" y="4157046"/>
              <a:ext cx="1231900" cy="1200329"/>
            </a:xfrm>
            <a:prstGeom prst="rect">
              <a:avLst/>
            </a:prstGeom>
            <a:noFill/>
          </p:spPr>
          <p:txBody>
            <a:bodyPr wrap="square" rtlCol="0">
              <a:spAutoFit/>
            </a:bodyPr>
            <a:lstStyle>
              <a:defPPr>
                <a:defRPr lang="zh-CN"/>
              </a:defPPr>
              <a:lvl1pPr algn="ctr">
                <a:defRPr sz="7200">
                  <a:solidFill>
                    <a:schemeClr val="bg1"/>
                  </a:solidFill>
                  <a:latin typeface="微软雅黑" panose="020B0503020204020204" pitchFamily="34" charset="-122"/>
                  <a:ea typeface="微软雅黑" panose="020B0503020204020204" pitchFamily="34" charset="-122"/>
                </a:defRPr>
              </a:lvl1pPr>
            </a:lstStyle>
            <a:p>
              <a:r>
                <a:rPr lang="en-US" altLang="zh-CN" dirty="0"/>
                <a:t>T</a:t>
              </a:r>
              <a:endParaRPr lang="zh-CN" altLang="en-US" dirty="0"/>
            </a:p>
          </p:txBody>
        </p:sp>
        <p:sp>
          <p:nvSpPr>
            <p:cNvPr id="18" name="文本框 17"/>
            <p:cNvSpPr txBox="1"/>
            <p:nvPr/>
          </p:nvSpPr>
          <p:spPr>
            <a:xfrm>
              <a:off x="1385888" y="4207957"/>
              <a:ext cx="1231900" cy="1200329"/>
            </a:xfrm>
            <a:prstGeom prst="rect">
              <a:avLst/>
            </a:prstGeom>
            <a:noFill/>
          </p:spPr>
          <p:txBody>
            <a:bodyPr wrap="square" rtlCol="0">
              <a:spAutoFit/>
            </a:bodyPr>
            <a:lstStyle/>
            <a:p>
              <a:pPr algn="ctr"/>
              <a:r>
                <a:rPr lang="en-US" altLang="zh-CN" sz="7200" dirty="0">
                  <a:solidFill>
                    <a:schemeClr val="bg1"/>
                  </a:solidFill>
                  <a:latin typeface="微软雅黑" panose="020B0503020204020204" pitchFamily="34" charset="-122"/>
                  <a:ea typeface="微软雅黑" panose="020B0503020204020204" pitchFamily="34" charset="-122"/>
                </a:rPr>
                <a:t>O</a:t>
              </a:r>
              <a:endParaRPr lang="zh-CN" altLang="en-US" sz="7200"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2736850" y="1916351"/>
              <a:ext cx="2495550" cy="499624"/>
            </a:xfrm>
            <a:prstGeom prst="rect">
              <a:avLst/>
            </a:prstGeom>
            <a:noFill/>
          </p:spPr>
          <p:txBody>
            <a:bodyPr wrap="square" rtlCol="0">
              <a:spAutoFit/>
            </a:bodyPr>
            <a:lstStyle/>
            <a:p>
              <a:pPr>
                <a:lnSpc>
                  <a:spcPct val="150000"/>
                </a:lnSpc>
              </a:pPr>
              <a:r>
                <a:rPr lang="zh-CN" altLang="en-US" sz="2000" dirty="0">
                  <a:solidFill>
                    <a:schemeClr val="bg1"/>
                  </a:solidFill>
                  <a:latin typeface="微软雅黑" panose="020B0503020204020204" pitchFamily="34" charset="-122"/>
                  <a:ea typeface="微软雅黑" panose="020B0503020204020204" pitchFamily="34" charset="-122"/>
                </a:rPr>
                <a:t>我们的优势有哪些？</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6699250" y="1854160"/>
              <a:ext cx="2495550" cy="553998"/>
            </a:xfrm>
            <a:prstGeom prst="rect">
              <a:avLst/>
            </a:prstGeom>
            <a:noFill/>
          </p:spPr>
          <p:txBody>
            <a:bodyPr wrap="square" rtlCol="0">
              <a:spAutoFit/>
            </a:bodyPr>
            <a:lstStyle/>
            <a:p>
              <a:pPr>
                <a:lnSpc>
                  <a:spcPct val="150000"/>
                </a:lnSpc>
              </a:pPr>
              <a:r>
                <a:rPr lang="zh-CN" altLang="en-US" sz="2000" dirty="0">
                  <a:solidFill>
                    <a:schemeClr val="bg1"/>
                  </a:solidFill>
                  <a:latin typeface="微软雅黑" panose="020B0503020204020204" pitchFamily="34" charset="-122"/>
                  <a:ea typeface="微软雅黑" panose="020B0503020204020204" pitchFamily="34" charset="-122"/>
                </a:rPr>
                <a:t>我们的劣势有哪些？</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2692400" y="5010547"/>
              <a:ext cx="2495550" cy="553998"/>
            </a:xfrm>
            <a:prstGeom prst="rect">
              <a:avLst/>
            </a:prstGeom>
            <a:noFill/>
          </p:spPr>
          <p:txBody>
            <a:bodyPr wrap="square" rtlCol="0">
              <a:spAutoFit/>
            </a:bodyPr>
            <a:lstStyle/>
            <a:p>
              <a:pPr>
                <a:lnSpc>
                  <a:spcPct val="150000"/>
                </a:lnSpc>
              </a:pPr>
              <a:r>
                <a:rPr lang="zh-CN" altLang="en-US" sz="2000" dirty="0">
                  <a:solidFill>
                    <a:schemeClr val="bg1"/>
                  </a:solidFill>
                  <a:latin typeface="微软雅黑" panose="020B0503020204020204" pitchFamily="34" charset="-122"/>
                  <a:ea typeface="微软雅黑" panose="020B0503020204020204" pitchFamily="34" charset="-122"/>
                </a:rPr>
                <a:t>我们的机会有哪些？</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6661150" y="5010547"/>
              <a:ext cx="2495550" cy="499624"/>
            </a:xfrm>
            <a:prstGeom prst="rect">
              <a:avLst/>
            </a:prstGeom>
            <a:noFill/>
          </p:spPr>
          <p:txBody>
            <a:bodyPr wrap="square" rtlCol="0">
              <a:spAutoFit/>
            </a:bodyPr>
            <a:lstStyle/>
            <a:p>
              <a:pPr>
                <a:lnSpc>
                  <a:spcPct val="150000"/>
                </a:lnSpc>
              </a:pPr>
              <a:r>
                <a:rPr lang="zh-CN" altLang="en-US" sz="2000" dirty="0">
                  <a:solidFill>
                    <a:schemeClr val="bg1"/>
                  </a:solidFill>
                  <a:latin typeface="微软雅黑" panose="020B0503020204020204" pitchFamily="34" charset="-122"/>
                  <a:ea typeface="微软雅黑" panose="020B0503020204020204" pitchFamily="34" charset="-122"/>
                </a:rPr>
                <a:t>我们的威胁有哪些？</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6378575" y="2479575"/>
              <a:ext cx="3213100" cy="923330"/>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       企业决策层只重视当前战术和策略，忽视长远战略，湮没在日常经营性事物中，不能统观大局。</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2428875" y="2509560"/>
              <a:ext cx="3397250" cy="923330"/>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     在保留原有大部分</a:t>
              </a:r>
              <a:r>
                <a:rPr lang="en-US" altLang="zh-CN" sz="1200" dirty="0">
                  <a:solidFill>
                    <a:schemeClr val="bg1"/>
                  </a:solidFill>
                  <a:latin typeface="微软雅黑" panose="020B0503020204020204" pitchFamily="34" charset="-122"/>
                  <a:ea typeface="微软雅黑" panose="020B0503020204020204" pitchFamily="34" charset="-122"/>
                </a:rPr>
                <a:t>XX</a:t>
              </a:r>
              <a:r>
                <a:rPr lang="zh-CN" altLang="en-US" sz="1200" dirty="0">
                  <a:solidFill>
                    <a:schemeClr val="bg1"/>
                  </a:solidFill>
                  <a:latin typeface="微软雅黑" panose="020B0503020204020204" pitchFamily="34" charset="-122"/>
                  <a:ea typeface="微软雅黑" panose="020B0503020204020204" pitchFamily="34" charset="-122"/>
                </a:rPr>
                <a:t>业务和实现业绩稳步增长的同时，继承了绝大部分的客户资源、保持良好的客户关系，在市场上占领了绝对的优势。</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8" name="矩形 27"/>
            <p:cNvSpPr/>
            <p:nvPr/>
          </p:nvSpPr>
          <p:spPr>
            <a:xfrm>
              <a:off x="2492375" y="4043005"/>
              <a:ext cx="3298825" cy="923330"/>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      中国加入</a:t>
              </a:r>
              <a:r>
                <a:rPr lang="en-US" altLang="zh-CN" sz="1200" dirty="0">
                  <a:solidFill>
                    <a:schemeClr val="bg1"/>
                  </a:solidFill>
                  <a:latin typeface="微软雅黑" panose="020B0503020204020204" pitchFamily="34" charset="-122"/>
                  <a:ea typeface="微软雅黑" panose="020B0503020204020204" pitchFamily="34" charset="-122"/>
                </a:rPr>
                <a:t>WTO</a:t>
              </a:r>
              <a:r>
                <a:rPr lang="zh-CN" altLang="en-US" sz="1200" dirty="0">
                  <a:solidFill>
                    <a:schemeClr val="bg1"/>
                  </a:solidFill>
                  <a:latin typeface="微软雅黑" panose="020B0503020204020204" pitchFamily="34" charset="-122"/>
                  <a:ea typeface="微软雅黑" panose="020B0503020204020204" pitchFamily="34" charset="-122"/>
                </a:rPr>
                <a:t>后市场逐步对外开放，将加快企业的国际化进程，有利于企业的经营管理、运作机制、人才培养与国际接轨。</a:t>
              </a:r>
              <a:endParaRPr lang="zh-CN" altLang="en-US" sz="1200" dirty="0">
                <a:solidFill>
                  <a:schemeClr val="bg1"/>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2428875" y="1916351"/>
              <a:ext cx="0" cy="151653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9461500" y="2039461"/>
              <a:ext cx="0" cy="151653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2492375" y="4043005"/>
              <a:ext cx="0" cy="151653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6216650" y="4121487"/>
              <a:ext cx="3048000" cy="923330"/>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      国内外许多公司采用高薪、高福利等政策吸引移动互联网人才，造成</a:t>
              </a:r>
              <a:r>
                <a:rPr lang="en-US" altLang="zh-CN" sz="1200" dirty="0">
                  <a:solidFill>
                    <a:schemeClr val="bg1"/>
                  </a:solidFill>
                  <a:latin typeface="微软雅黑" panose="020B0503020204020204" pitchFamily="34" charset="-122"/>
                  <a:ea typeface="微软雅黑" panose="020B0503020204020204" pitchFamily="34" charset="-122"/>
                </a:rPr>
                <a:t>XX</a:t>
              </a:r>
              <a:r>
                <a:rPr lang="zh-CN" altLang="en-US" sz="1200" dirty="0">
                  <a:solidFill>
                    <a:schemeClr val="bg1"/>
                  </a:solidFill>
                  <a:latin typeface="微软雅黑" panose="020B0503020204020204" pitchFamily="34" charset="-122"/>
                  <a:ea typeface="微软雅黑" panose="020B0503020204020204" pitchFamily="34" charset="-122"/>
                </a:rPr>
                <a:t>行业人才严重流失。</a:t>
              </a:r>
              <a:endParaRPr lang="zh-CN" altLang="en-US" sz="1200" dirty="0">
                <a:solidFill>
                  <a:schemeClr val="bg1"/>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9483725" y="3955375"/>
              <a:ext cx="0" cy="151653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3D485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Group 21"/>
          <p:cNvGrpSpPr/>
          <p:nvPr/>
        </p:nvGrpSpPr>
        <p:grpSpPr>
          <a:xfrm>
            <a:off x="0" y="0"/>
            <a:ext cx="2621819" cy="3030515"/>
            <a:chOff x="1588" y="4134014"/>
            <a:chExt cx="1016000" cy="1168400"/>
          </a:xfrm>
        </p:grpSpPr>
        <p:grpSp>
          <p:nvGrpSpPr>
            <p:cNvPr id="13" name="Group 41"/>
            <p:cNvGrpSpPr/>
            <p:nvPr userDrawn="1"/>
          </p:nvGrpSpPr>
          <p:grpSpPr>
            <a:xfrm>
              <a:off x="1588" y="4426114"/>
              <a:ext cx="1016000" cy="584200"/>
              <a:chOff x="3413126" y="3181350"/>
              <a:chExt cx="1016000" cy="584200"/>
            </a:xfrm>
          </p:grpSpPr>
          <p:sp>
            <p:nvSpPr>
              <p:cNvPr id="28" name="Freeform 35"/>
              <p:cNvSpPr/>
              <p:nvPr userDrawn="1"/>
            </p:nvSpPr>
            <p:spPr bwMode="auto">
              <a:xfrm>
                <a:off x="3921126" y="3473450"/>
                <a:ext cx="508000" cy="292100"/>
              </a:xfrm>
              <a:custGeom>
                <a:avLst/>
                <a:gdLst>
                  <a:gd name="T0" fmla="*/ 0 w 320"/>
                  <a:gd name="T1" fmla="*/ 184 h 184"/>
                  <a:gd name="T2" fmla="*/ 0 w 320"/>
                  <a:gd name="T3" fmla="*/ 184 h 184"/>
                  <a:gd name="T4" fmla="*/ 32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0" y="184"/>
                    </a:lnTo>
                    <a:lnTo>
                      <a:pt x="320" y="0"/>
                    </a:lnTo>
                    <a:lnTo>
                      <a:pt x="0" y="0"/>
                    </a:lnTo>
                    <a:lnTo>
                      <a:pt x="0" y="184"/>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29" name="Freeform 38"/>
              <p:cNvSpPr/>
              <p:nvPr userDrawn="1"/>
            </p:nvSpPr>
            <p:spPr bwMode="auto">
              <a:xfrm>
                <a:off x="3921126" y="3181350"/>
                <a:ext cx="508000" cy="292100"/>
              </a:xfrm>
              <a:custGeom>
                <a:avLst/>
                <a:gdLst>
                  <a:gd name="T0" fmla="*/ 0 w 320"/>
                  <a:gd name="T1" fmla="*/ 0 h 184"/>
                  <a:gd name="T2" fmla="*/ 0 w 320"/>
                  <a:gd name="T3" fmla="*/ 184 h 184"/>
                  <a:gd name="T4" fmla="*/ 320 w 320"/>
                  <a:gd name="T5" fmla="*/ 184 h 184"/>
                  <a:gd name="T6" fmla="*/ 320 w 320"/>
                  <a:gd name="T7" fmla="*/ 184 h 184"/>
                  <a:gd name="T8" fmla="*/ 0 w 320"/>
                  <a:gd name="T9" fmla="*/ 0 h 184"/>
                  <a:gd name="T10" fmla="*/ 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0" y="0"/>
                    </a:moveTo>
                    <a:lnTo>
                      <a:pt x="0" y="184"/>
                    </a:lnTo>
                    <a:lnTo>
                      <a:pt x="320" y="184"/>
                    </a:lnTo>
                    <a:lnTo>
                      <a:pt x="320" y="184"/>
                    </a:lnTo>
                    <a:lnTo>
                      <a:pt x="0" y="0"/>
                    </a:lnTo>
                    <a:lnTo>
                      <a:pt x="0" y="0"/>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30" name="Freeform 39"/>
              <p:cNvSpPr/>
              <p:nvPr userDrawn="1"/>
            </p:nvSpPr>
            <p:spPr bwMode="auto">
              <a:xfrm>
                <a:off x="3413126" y="3181350"/>
                <a:ext cx="508000" cy="292100"/>
              </a:xfrm>
              <a:custGeom>
                <a:avLst/>
                <a:gdLst>
                  <a:gd name="T0" fmla="*/ 0 w 320"/>
                  <a:gd name="T1" fmla="*/ 184 h 184"/>
                  <a:gd name="T2" fmla="*/ 0 w 320"/>
                  <a:gd name="T3" fmla="*/ 184 h 184"/>
                  <a:gd name="T4" fmla="*/ 320 w 320"/>
                  <a:gd name="T5" fmla="*/ 184 h 184"/>
                  <a:gd name="T6" fmla="*/ 320 w 320"/>
                  <a:gd name="T7" fmla="*/ 0 h 184"/>
                  <a:gd name="T8" fmla="*/ 222 w 320"/>
                  <a:gd name="T9" fmla="*/ 58 h 184"/>
                  <a:gd name="T10" fmla="*/ 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0" y="184"/>
                    </a:moveTo>
                    <a:lnTo>
                      <a:pt x="0" y="184"/>
                    </a:lnTo>
                    <a:lnTo>
                      <a:pt x="320" y="184"/>
                    </a:lnTo>
                    <a:lnTo>
                      <a:pt x="320" y="0"/>
                    </a:lnTo>
                    <a:lnTo>
                      <a:pt x="222" y="58"/>
                    </a:lnTo>
                    <a:lnTo>
                      <a:pt x="0" y="184"/>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31" name="Freeform 41"/>
              <p:cNvSpPr/>
              <p:nvPr userDrawn="1"/>
            </p:nvSpPr>
            <p:spPr bwMode="auto">
              <a:xfrm>
                <a:off x="3413126" y="3473450"/>
                <a:ext cx="508000" cy="292100"/>
              </a:xfrm>
              <a:custGeom>
                <a:avLst/>
                <a:gdLst>
                  <a:gd name="T0" fmla="*/ 260 w 320"/>
                  <a:gd name="T1" fmla="*/ 150 h 184"/>
                  <a:gd name="T2" fmla="*/ 320 w 320"/>
                  <a:gd name="T3" fmla="*/ 184 h 184"/>
                  <a:gd name="T4" fmla="*/ 320 w 320"/>
                  <a:gd name="T5" fmla="*/ 0 h 184"/>
                  <a:gd name="T6" fmla="*/ 0 w 320"/>
                  <a:gd name="T7" fmla="*/ 0 h 184"/>
                  <a:gd name="T8" fmla="*/ 260 w 320"/>
                  <a:gd name="T9" fmla="*/ 150 h 184"/>
                </a:gdLst>
                <a:ahLst/>
                <a:cxnLst>
                  <a:cxn ang="0">
                    <a:pos x="T0" y="T1"/>
                  </a:cxn>
                  <a:cxn ang="0">
                    <a:pos x="T2" y="T3"/>
                  </a:cxn>
                  <a:cxn ang="0">
                    <a:pos x="T4" y="T5"/>
                  </a:cxn>
                  <a:cxn ang="0">
                    <a:pos x="T6" y="T7"/>
                  </a:cxn>
                  <a:cxn ang="0">
                    <a:pos x="T8" y="T9"/>
                  </a:cxn>
                </a:cxnLst>
                <a:rect l="0" t="0" r="r" b="b"/>
                <a:pathLst>
                  <a:path w="320" h="184">
                    <a:moveTo>
                      <a:pt x="260" y="150"/>
                    </a:moveTo>
                    <a:lnTo>
                      <a:pt x="320" y="184"/>
                    </a:lnTo>
                    <a:lnTo>
                      <a:pt x="320" y="0"/>
                    </a:lnTo>
                    <a:lnTo>
                      <a:pt x="0" y="0"/>
                    </a:lnTo>
                    <a:lnTo>
                      <a:pt x="260" y="150"/>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14" name="Group 42"/>
            <p:cNvGrpSpPr/>
            <p:nvPr userDrawn="1"/>
          </p:nvGrpSpPr>
          <p:grpSpPr>
            <a:xfrm>
              <a:off x="1588" y="4134014"/>
              <a:ext cx="508000" cy="584200"/>
              <a:chOff x="3413126" y="2889250"/>
              <a:chExt cx="508000" cy="584200"/>
            </a:xfrm>
          </p:grpSpPr>
          <p:sp>
            <p:nvSpPr>
              <p:cNvPr id="23" name="Freeform 42"/>
              <p:cNvSpPr/>
              <p:nvPr userDrawn="1"/>
            </p:nvSpPr>
            <p:spPr bwMode="auto">
              <a:xfrm>
                <a:off x="3413126" y="2889250"/>
                <a:ext cx="508000" cy="292100"/>
              </a:xfrm>
              <a:custGeom>
                <a:avLst/>
                <a:gdLst>
                  <a:gd name="T0" fmla="*/ 320 w 320"/>
                  <a:gd name="T1" fmla="*/ 184 h 184"/>
                  <a:gd name="T2" fmla="*/ 78 w 320"/>
                  <a:gd name="T3" fmla="*/ 44 h 184"/>
                  <a:gd name="T4" fmla="*/ 0 w 320"/>
                  <a:gd name="T5" fmla="*/ 0 h 184"/>
                  <a:gd name="T6" fmla="*/ 0 w 320"/>
                  <a:gd name="T7" fmla="*/ 184 h 184"/>
                  <a:gd name="T8" fmla="*/ 32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78" y="44"/>
                    </a:lnTo>
                    <a:lnTo>
                      <a:pt x="0" y="0"/>
                    </a:lnTo>
                    <a:lnTo>
                      <a:pt x="0" y="184"/>
                    </a:lnTo>
                    <a:lnTo>
                      <a:pt x="320" y="184"/>
                    </a:lnTo>
                    <a:lnTo>
                      <a:pt x="320" y="184"/>
                    </a:lnTo>
                    <a:close/>
                  </a:path>
                </a:pathLst>
              </a:custGeom>
              <a:solidFill>
                <a:srgbClr val="39AEB5">
                  <a:alpha val="4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25" name="Freeform 43"/>
              <p:cNvSpPr/>
              <p:nvPr userDrawn="1"/>
            </p:nvSpPr>
            <p:spPr bwMode="auto">
              <a:xfrm>
                <a:off x="3413126" y="3181350"/>
                <a:ext cx="508000" cy="292100"/>
              </a:xfrm>
              <a:custGeom>
                <a:avLst/>
                <a:gdLst>
                  <a:gd name="T0" fmla="*/ 320 w 320"/>
                  <a:gd name="T1" fmla="*/ 0 h 184"/>
                  <a:gd name="T2" fmla="*/ 0 w 320"/>
                  <a:gd name="T3" fmla="*/ 0 h 184"/>
                  <a:gd name="T4" fmla="*/ 0 w 320"/>
                  <a:gd name="T5" fmla="*/ 184 h 184"/>
                  <a:gd name="T6" fmla="*/ 0 w 320"/>
                  <a:gd name="T7" fmla="*/ 184 h 184"/>
                  <a:gd name="T8" fmla="*/ 222 w 320"/>
                  <a:gd name="T9" fmla="*/ 58 h 184"/>
                  <a:gd name="T10" fmla="*/ 32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320" y="0"/>
                    </a:moveTo>
                    <a:lnTo>
                      <a:pt x="0" y="0"/>
                    </a:lnTo>
                    <a:lnTo>
                      <a:pt x="0" y="184"/>
                    </a:lnTo>
                    <a:lnTo>
                      <a:pt x="0" y="184"/>
                    </a:lnTo>
                    <a:lnTo>
                      <a:pt x="222" y="58"/>
                    </a:lnTo>
                    <a:lnTo>
                      <a:pt x="320" y="0"/>
                    </a:lnTo>
                    <a:close/>
                  </a:path>
                </a:pathLst>
              </a:custGeom>
              <a:solidFill>
                <a:srgbClr val="39AEB5">
                  <a:alpha val="4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15" name="Group 43"/>
            <p:cNvGrpSpPr/>
            <p:nvPr userDrawn="1"/>
          </p:nvGrpSpPr>
          <p:grpSpPr>
            <a:xfrm>
              <a:off x="509588" y="4134014"/>
              <a:ext cx="508000" cy="584200"/>
              <a:chOff x="3921126" y="2889250"/>
              <a:chExt cx="508000" cy="584200"/>
            </a:xfrm>
          </p:grpSpPr>
          <p:sp>
            <p:nvSpPr>
              <p:cNvPr id="21" name="Freeform 49"/>
              <p:cNvSpPr/>
              <p:nvPr userDrawn="1"/>
            </p:nvSpPr>
            <p:spPr bwMode="auto">
              <a:xfrm>
                <a:off x="3921126" y="3181350"/>
                <a:ext cx="508000" cy="292100"/>
              </a:xfrm>
              <a:custGeom>
                <a:avLst/>
                <a:gdLst>
                  <a:gd name="T0" fmla="*/ 320 w 320"/>
                  <a:gd name="T1" fmla="*/ 184 h 184"/>
                  <a:gd name="T2" fmla="*/ 320 w 320"/>
                  <a:gd name="T3" fmla="*/ 0 h 184"/>
                  <a:gd name="T4" fmla="*/ 0 w 320"/>
                  <a:gd name="T5" fmla="*/ 0 h 184"/>
                  <a:gd name="T6" fmla="*/ 320 w 320"/>
                  <a:gd name="T7" fmla="*/ 184 h 184"/>
                </a:gdLst>
                <a:ahLst/>
                <a:cxnLst>
                  <a:cxn ang="0">
                    <a:pos x="T0" y="T1"/>
                  </a:cxn>
                  <a:cxn ang="0">
                    <a:pos x="T2" y="T3"/>
                  </a:cxn>
                  <a:cxn ang="0">
                    <a:pos x="T4" y="T5"/>
                  </a:cxn>
                  <a:cxn ang="0">
                    <a:pos x="T6" y="T7"/>
                  </a:cxn>
                </a:cxnLst>
                <a:rect l="0" t="0" r="r" b="b"/>
                <a:pathLst>
                  <a:path w="320" h="184">
                    <a:moveTo>
                      <a:pt x="320" y="184"/>
                    </a:moveTo>
                    <a:lnTo>
                      <a:pt x="320" y="0"/>
                    </a:lnTo>
                    <a:lnTo>
                      <a:pt x="0" y="0"/>
                    </a:lnTo>
                    <a:lnTo>
                      <a:pt x="320" y="184"/>
                    </a:lnTo>
                    <a:close/>
                  </a:path>
                </a:pathLst>
              </a:custGeom>
              <a:solidFill>
                <a:srgbClr val="39AEB5">
                  <a:alpha val="5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22" name="Freeform 50"/>
              <p:cNvSpPr/>
              <p:nvPr userDrawn="1"/>
            </p:nvSpPr>
            <p:spPr bwMode="auto">
              <a:xfrm>
                <a:off x="3921126" y="2889250"/>
                <a:ext cx="508000" cy="292100"/>
              </a:xfrm>
              <a:custGeom>
                <a:avLst/>
                <a:gdLst>
                  <a:gd name="T0" fmla="*/ 0 w 320"/>
                  <a:gd name="T1" fmla="*/ 184 h 184"/>
                  <a:gd name="T2" fmla="*/ 320 w 320"/>
                  <a:gd name="T3" fmla="*/ 184 h 184"/>
                  <a:gd name="T4" fmla="*/ 320 w 320"/>
                  <a:gd name="T5" fmla="*/ 0 h 184"/>
                  <a:gd name="T6" fmla="*/ 0 w 320"/>
                  <a:gd name="T7" fmla="*/ 184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320" y="0"/>
                    </a:lnTo>
                    <a:lnTo>
                      <a:pt x="0" y="184"/>
                    </a:lnTo>
                    <a:lnTo>
                      <a:pt x="0" y="184"/>
                    </a:lnTo>
                    <a:close/>
                  </a:path>
                </a:pathLst>
              </a:custGeom>
              <a:solidFill>
                <a:srgbClr val="39AEB5">
                  <a:alpha val="5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16" name="Group 44"/>
            <p:cNvGrpSpPr/>
            <p:nvPr userDrawn="1"/>
          </p:nvGrpSpPr>
          <p:grpSpPr>
            <a:xfrm>
              <a:off x="1588" y="4718214"/>
              <a:ext cx="508000" cy="584200"/>
              <a:chOff x="3413126" y="3473450"/>
              <a:chExt cx="508000" cy="584200"/>
            </a:xfrm>
          </p:grpSpPr>
          <p:sp>
            <p:nvSpPr>
              <p:cNvPr id="19" name="Freeform 51"/>
              <p:cNvSpPr/>
              <p:nvPr userDrawn="1"/>
            </p:nvSpPr>
            <p:spPr bwMode="auto">
              <a:xfrm>
                <a:off x="3413126" y="3473450"/>
                <a:ext cx="508000" cy="292100"/>
              </a:xfrm>
              <a:custGeom>
                <a:avLst/>
                <a:gdLst>
                  <a:gd name="T0" fmla="*/ 260 w 320"/>
                  <a:gd name="T1" fmla="*/ 150 h 184"/>
                  <a:gd name="T2" fmla="*/ 0 w 320"/>
                  <a:gd name="T3" fmla="*/ 0 h 184"/>
                  <a:gd name="T4" fmla="*/ 0 w 320"/>
                  <a:gd name="T5" fmla="*/ 184 h 184"/>
                  <a:gd name="T6" fmla="*/ 320 w 320"/>
                  <a:gd name="T7" fmla="*/ 184 h 184"/>
                  <a:gd name="T8" fmla="*/ 260 w 320"/>
                  <a:gd name="T9" fmla="*/ 150 h 184"/>
                </a:gdLst>
                <a:ahLst/>
                <a:cxnLst>
                  <a:cxn ang="0">
                    <a:pos x="T0" y="T1"/>
                  </a:cxn>
                  <a:cxn ang="0">
                    <a:pos x="T2" y="T3"/>
                  </a:cxn>
                  <a:cxn ang="0">
                    <a:pos x="T4" y="T5"/>
                  </a:cxn>
                  <a:cxn ang="0">
                    <a:pos x="T6" y="T7"/>
                  </a:cxn>
                  <a:cxn ang="0">
                    <a:pos x="T8" y="T9"/>
                  </a:cxn>
                </a:cxnLst>
                <a:rect l="0" t="0" r="r" b="b"/>
                <a:pathLst>
                  <a:path w="320" h="184">
                    <a:moveTo>
                      <a:pt x="260" y="150"/>
                    </a:moveTo>
                    <a:lnTo>
                      <a:pt x="0" y="0"/>
                    </a:lnTo>
                    <a:lnTo>
                      <a:pt x="0" y="184"/>
                    </a:lnTo>
                    <a:lnTo>
                      <a:pt x="320" y="184"/>
                    </a:lnTo>
                    <a:lnTo>
                      <a:pt x="260" y="150"/>
                    </a:lnTo>
                    <a:close/>
                  </a:path>
                </a:pathLst>
              </a:custGeom>
              <a:solidFill>
                <a:srgbClr val="39AEB5">
                  <a:alpha val="2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20" name="Freeform 52"/>
              <p:cNvSpPr/>
              <p:nvPr userDrawn="1"/>
            </p:nvSpPr>
            <p:spPr bwMode="auto">
              <a:xfrm>
                <a:off x="3413126" y="3765550"/>
                <a:ext cx="508000" cy="292100"/>
              </a:xfrm>
              <a:custGeom>
                <a:avLst/>
                <a:gdLst>
                  <a:gd name="T0" fmla="*/ 0 w 320"/>
                  <a:gd name="T1" fmla="*/ 0 h 184"/>
                  <a:gd name="T2" fmla="*/ 0 w 320"/>
                  <a:gd name="T3" fmla="*/ 184 h 184"/>
                  <a:gd name="T4" fmla="*/ 320 w 320"/>
                  <a:gd name="T5" fmla="*/ 0 h 184"/>
                  <a:gd name="T6" fmla="*/ 320 w 320"/>
                  <a:gd name="T7" fmla="*/ 0 h 184"/>
                  <a:gd name="T8" fmla="*/ 0 w 320"/>
                  <a:gd name="T9" fmla="*/ 0 h 184"/>
                </a:gdLst>
                <a:ahLst/>
                <a:cxnLst>
                  <a:cxn ang="0">
                    <a:pos x="T0" y="T1"/>
                  </a:cxn>
                  <a:cxn ang="0">
                    <a:pos x="T2" y="T3"/>
                  </a:cxn>
                  <a:cxn ang="0">
                    <a:pos x="T4" y="T5"/>
                  </a:cxn>
                  <a:cxn ang="0">
                    <a:pos x="T6" y="T7"/>
                  </a:cxn>
                  <a:cxn ang="0">
                    <a:pos x="T8" y="T9"/>
                  </a:cxn>
                </a:cxnLst>
                <a:rect l="0" t="0" r="r" b="b"/>
                <a:pathLst>
                  <a:path w="320" h="184">
                    <a:moveTo>
                      <a:pt x="0" y="0"/>
                    </a:moveTo>
                    <a:lnTo>
                      <a:pt x="0" y="184"/>
                    </a:lnTo>
                    <a:lnTo>
                      <a:pt x="320" y="0"/>
                    </a:lnTo>
                    <a:lnTo>
                      <a:pt x="320" y="0"/>
                    </a:lnTo>
                    <a:lnTo>
                      <a:pt x="0" y="0"/>
                    </a:lnTo>
                    <a:close/>
                  </a:path>
                </a:pathLst>
              </a:custGeom>
              <a:solidFill>
                <a:srgbClr val="39AEB5">
                  <a:alpha val="2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sp>
          <p:nvSpPr>
            <p:cNvPr id="17" name="Freeform 59"/>
            <p:cNvSpPr/>
            <p:nvPr userDrawn="1"/>
          </p:nvSpPr>
          <p:spPr bwMode="auto">
            <a:xfrm>
              <a:off x="509588" y="4134014"/>
              <a:ext cx="508000" cy="292100"/>
            </a:xfrm>
            <a:custGeom>
              <a:avLst/>
              <a:gdLst>
                <a:gd name="T0" fmla="*/ 0 w 320"/>
                <a:gd name="T1" fmla="*/ 184 h 184"/>
                <a:gd name="T2" fmla="*/ 0 w 320"/>
                <a:gd name="T3" fmla="*/ 184 h 184"/>
                <a:gd name="T4" fmla="*/ 32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0" y="184"/>
                  </a:lnTo>
                  <a:lnTo>
                    <a:pt x="320" y="0"/>
                  </a:lnTo>
                  <a:lnTo>
                    <a:pt x="0" y="0"/>
                  </a:lnTo>
                  <a:lnTo>
                    <a:pt x="0" y="18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8" name="Freeform 60"/>
            <p:cNvSpPr/>
            <p:nvPr userDrawn="1"/>
          </p:nvSpPr>
          <p:spPr bwMode="auto">
            <a:xfrm>
              <a:off x="1588" y="4134014"/>
              <a:ext cx="508000" cy="292100"/>
            </a:xfrm>
            <a:custGeom>
              <a:avLst/>
              <a:gdLst>
                <a:gd name="T0" fmla="*/ 78 w 320"/>
                <a:gd name="T1" fmla="*/ 44 h 184"/>
                <a:gd name="T2" fmla="*/ 320 w 320"/>
                <a:gd name="T3" fmla="*/ 184 h 184"/>
                <a:gd name="T4" fmla="*/ 320 w 320"/>
                <a:gd name="T5" fmla="*/ 0 h 184"/>
                <a:gd name="T6" fmla="*/ 0 w 320"/>
                <a:gd name="T7" fmla="*/ 0 h 184"/>
                <a:gd name="T8" fmla="*/ 78 w 320"/>
                <a:gd name="T9" fmla="*/ 44 h 184"/>
              </a:gdLst>
              <a:ahLst/>
              <a:cxnLst>
                <a:cxn ang="0">
                  <a:pos x="T0" y="T1"/>
                </a:cxn>
                <a:cxn ang="0">
                  <a:pos x="T2" y="T3"/>
                </a:cxn>
                <a:cxn ang="0">
                  <a:pos x="T4" y="T5"/>
                </a:cxn>
                <a:cxn ang="0">
                  <a:pos x="T6" y="T7"/>
                </a:cxn>
                <a:cxn ang="0">
                  <a:pos x="T8" y="T9"/>
                </a:cxn>
              </a:cxnLst>
              <a:rect l="0" t="0" r="r" b="b"/>
              <a:pathLst>
                <a:path w="320" h="184">
                  <a:moveTo>
                    <a:pt x="78" y="44"/>
                  </a:moveTo>
                  <a:lnTo>
                    <a:pt x="320" y="184"/>
                  </a:lnTo>
                  <a:lnTo>
                    <a:pt x="320" y="0"/>
                  </a:lnTo>
                  <a:lnTo>
                    <a:pt x="0" y="0"/>
                  </a:lnTo>
                  <a:lnTo>
                    <a:pt x="78" y="4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sp>
        <p:nvSpPr>
          <p:cNvPr id="9" name="文本框 8"/>
          <p:cNvSpPr txBox="1"/>
          <p:nvPr/>
        </p:nvSpPr>
        <p:spPr>
          <a:xfrm>
            <a:off x="609600" y="561340"/>
            <a:ext cx="1590040" cy="583565"/>
          </a:xfrm>
          <a:prstGeom prst="rect">
            <a:avLst/>
          </a:prstGeom>
          <a:noFill/>
        </p:spPr>
        <p:txBody>
          <a:bodyPr wrap="square" rtlCol="0">
            <a:spAutoFit/>
          </a:bodyPr>
          <a:lstStyle/>
          <a:p>
            <a:r>
              <a:rPr lang="en-US" altLang="zh-CN" sz="3200" b="1" dirty="0">
                <a:solidFill>
                  <a:schemeClr val="bg1"/>
                </a:solidFill>
                <a:latin typeface="Arial Narrow" panose="020B0606020202030204" pitchFamily="34" charset="0"/>
              </a:rPr>
              <a:t>LOGO</a:t>
            </a:r>
            <a:endParaRPr lang="zh-CN" altLang="en-US" sz="3200" b="1" dirty="0">
              <a:solidFill>
                <a:schemeClr val="bg1"/>
              </a:solidFill>
              <a:latin typeface="Arial Narrow" panose="020B0606020202030204" pitchFamily="34" charset="0"/>
            </a:endParaRPr>
          </a:p>
        </p:txBody>
      </p:sp>
      <p:grpSp>
        <p:nvGrpSpPr>
          <p:cNvPr id="33" name="Group 22"/>
          <p:cNvGrpSpPr/>
          <p:nvPr/>
        </p:nvGrpSpPr>
        <p:grpSpPr>
          <a:xfrm flipH="1">
            <a:off x="10711343" y="5146535"/>
            <a:ext cx="1480657" cy="1711465"/>
            <a:chOff x="1588" y="2962439"/>
            <a:chExt cx="1016000" cy="1171575"/>
          </a:xfrm>
        </p:grpSpPr>
        <p:grpSp>
          <p:nvGrpSpPr>
            <p:cNvPr id="35" name="Group 23"/>
            <p:cNvGrpSpPr/>
            <p:nvPr userDrawn="1"/>
          </p:nvGrpSpPr>
          <p:grpSpPr>
            <a:xfrm>
              <a:off x="1588" y="3549814"/>
              <a:ext cx="508000" cy="584200"/>
              <a:chOff x="3413126" y="2305050"/>
              <a:chExt cx="508000" cy="584200"/>
            </a:xfrm>
          </p:grpSpPr>
          <p:sp>
            <p:nvSpPr>
              <p:cNvPr id="49" name="Freeform 47"/>
              <p:cNvSpPr/>
              <p:nvPr userDrawn="1"/>
            </p:nvSpPr>
            <p:spPr bwMode="auto">
              <a:xfrm>
                <a:off x="3413126" y="2305050"/>
                <a:ext cx="508000" cy="292100"/>
              </a:xfrm>
              <a:custGeom>
                <a:avLst/>
                <a:gdLst>
                  <a:gd name="T0" fmla="*/ 320 w 320"/>
                  <a:gd name="T1" fmla="*/ 184 h 184"/>
                  <a:gd name="T2" fmla="*/ 256 w 320"/>
                  <a:gd name="T3" fmla="*/ 148 h 184"/>
                  <a:gd name="T4" fmla="*/ 0 w 320"/>
                  <a:gd name="T5" fmla="*/ 0 h 184"/>
                  <a:gd name="T6" fmla="*/ 0 w 320"/>
                  <a:gd name="T7" fmla="*/ 184 h 184"/>
                  <a:gd name="T8" fmla="*/ 32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256" y="148"/>
                    </a:lnTo>
                    <a:lnTo>
                      <a:pt x="0" y="0"/>
                    </a:lnTo>
                    <a:lnTo>
                      <a:pt x="0" y="184"/>
                    </a:lnTo>
                    <a:lnTo>
                      <a:pt x="320" y="184"/>
                    </a:lnTo>
                    <a:lnTo>
                      <a:pt x="320" y="184"/>
                    </a:lnTo>
                    <a:close/>
                  </a:path>
                </a:pathLst>
              </a:custGeom>
              <a:solidFill>
                <a:srgbClr val="39AEB5">
                  <a:alpha val="7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0" name="Freeform 48"/>
              <p:cNvSpPr/>
              <p:nvPr userDrawn="1"/>
            </p:nvSpPr>
            <p:spPr bwMode="auto">
              <a:xfrm>
                <a:off x="3413126" y="2597150"/>
                <a:ext cx="508000" cy="292100"/>
              </a:xfrm>
              <a:custGeom>
                <a:avLst/>
                <a:gdLst>
                  <a:gd name="T0" fmla="*/ 0 w 320"/>
                  <a:gd name="T1" fmla="*/ 0 h 184"/>
                  <a:gd name="T2" fmla="*/ 0 w 320"/>
                  <a:gd name="T3" fmla="*/ 184 h 184"/>
                  <a:gd name="T4" fmla="*/ 320 w 320"/>
                  <a:gd name="T5" fmla="*/ 0 h 184"/>
                  <a:gd name="T6" fmla="*/ 0 w 320"/>
                  <a:gd name="T7" fmla="*/ 0 h 184"/>
                </a:gdLst>
                <a:ahLst/>
                <a:cxnLst>
                  <a:cxn ang="0">
                    <a:pos x="T0" y="T1"/>
                  </a:cxn>
                  <a:cxn ang="0">
                    <a:pos x="T2" y="T3"/>
                  </a:cxn>
                  <a:cxn ang="0">
                    <a:pos x="T4" y="T5"/>
                  </a:cxn>
                  <a:cxn ang="0">
                    <a:pos x="T6" y="T7"/>
                  </a:cxn>
                </a:cxnLst>
                <a:rect l="0" t="0" r="r" b="b"/>
                <a:pathLst>
                  <a:path w="320" h="184">
                    <a:moveTo>
                      <a:pt x="0" y="0"/>
                    </a:moveTo>
                    <a:lnTo>
                      <a:pt x="0" y="184"/>
                    </a:lnTo>
                    <a:lnTo>
                      <a:pt x="320" y="0"/>
                    </a:lnTo>
                    <a:lnTo>
                      <a:pt x="0" y="0"/>
                    </a:lnTo>
                    <a:close/>
                  </a:path>
                </a:pathLst>
              </a:custGeom>
              <a:solidFill>
                <a:srgbClr val="39AEB5">
                  <a:alpha val="7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36" name="Group 24"/>
            <p:cNvGrpSpPr/>
            <p:nvPr userDrawn="1"/>
          </p:nvGrpSpPr>
          <p:grpSpPr>
            <a:xfrm>
              <a:off x="509588" y="3549814"/>
              <a:ext cx="508000" cy="584200"/>
              <a:chOff x="3921126" y="2305050"/>
              <a:chExt cx="508000" cy="584200"/>
            </a:xfrm>
          </p:grpSpPr>
          <p:sp>
            <p:nvSpPr>
              <p:cNvPr id="47" name="Freeform 55"/>
              <p:cNvSpPr/>
              <p:nvPr userDrawn="1"/>
            </p:nvSpPr>
            <p:spPr bwMode="auto">
              <a:xfrm>
                <a:off x="3921126" y="2305050"/>
                <a:ext cx="508000" cy="292100"/>
              </a:xfrm>
              <a:custGeom>
                <a:avLst/>
                <a:gdLst>
                  <a:gd name="T0" fmla="*/ 0 w 320"/>
                  <a:gd name="T1" fmla="*/ 184 h 184"/>
                  <a:gd name="T2" fmla="*/ 320 w 320"/>
                  <a:gd name="T3" fmla="*/ 184 h 184"/>
                  <a:gd name="T4" fmla="*/ 320 w 320"/>
                  <a:gd name="T5" fmla="*/ 0 h 184"/>
                  <a:gd name="T6" fmla="*/ 0 w 320"/>
                  <a:gd name="T7" fmla="*/ 184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320" y="0"/>
                    </a:lnTo>
                    <a:lnTo>
                      <a:pt x="0" y="184"/>
                    </a:lnTo>
                    <a:lnTo>
                      <a:pt x="0" y="184"/>
                    </a:lnTo>
                    <a:close/>
                  </a:path>
                </a:pathLst>
              </a:custGeom>
              <a:solidFill>
                <a:srgbClr val="39AEB5">
                  <a:alpha val="8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8" name="Freeform 56"/>
              <p:cNvSpPr/>
              <p:nvPr userDrawn="1"/>
            </p:nvSpPr>
            <p:spPr bwMode="auto">
              <a:xfrm>
                <a:off x="3921126" y="2597150"/>
                <a:ext cx="508000" cy="292100"/>
              </a:xfrm>
              <a:custGeom>
                <a:avLst/>
                <a:gdLst>
                  <a:gd name="T0" fmla="*/ 0 w 320"/>
                  <a:gd name="T1" fmla="*/ 0 h 184"/>
                  <a:gd name="T2" fmla="*/ 320 w 320"/>
                  <a:gd name="T3" fmla="*/ 184 h 184"/>
                  <a:gd name="T4" fmla="*/ 320 w 320"/>
                  <a:gd name="T5" fmla="*/ 0 h 184"/>
                  <a:gd name="T6" fmla="*/ 0 w 320"/>
                  <a:gd name="T7" fmla="*/ 0 h 184"/>
                </a:gdLst>
                <a:ahLst/>
                <a:cxnLst>
                  <a:cxn ang="0">
                    <a:pos x="T0" y="T1"/>
                  </a:cxn>
                  <a:cxn ang="0">
                    <a:pos x="T2" y="T3"/>
                  </a:cxn>
                  <a:cxn ang="0">
                    <a:pos x="T4" y="T5"/>
                  </a:cxn>
                  <a:cxn ang="0">
                    <a:pos x="T6" y="T7"/>
                  </a:cxn>
                </a:cxnLst>
                <a:rect l="0" t="0" r="r" b="b"/>
                <a:pathLst>
                  <a:path w="320" h="184">
                    <a:moveTo>
                      <a:pt x="0" y="0"/>
                    </a:moveTo>
                    <a:lnTo>
                      <a:pt x="320" y="184"/>
                    </a:lnTo>
                    <a:lnTo>
                      <a:pt x="320" y="0"/>
                    </a:lnTo>
                    <a:lnTo>
                      <a:pt x="0" y="0"/>
                    </a:lnTo>
                    <a:close/>
                  </a:path>
                </a:pathLst>
              </a:custGeom>
              <a:solidFill>
                <a:srgbClr val="39AEB5">
                  <a:alpha val="8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sp>
          <p:nvSpPr>
            <p:cNvPr id="37" name="Freeform 58"/>
            <p:cNvSpPr/>
            <p:nvPr userDrawn="1"/>
          </p:nvSpPr>
          <p:spPr bwMode="auto">
            <a:xfrm>
              <a:off x="1588" y="3841914"/>
              <a:ext cx="508000" cy="292100"/>
            </a:xfrm>
            <a:custGeom>
              <a:avLst/>
              <a:gdLst>
                <a:gd name="T0" fmla="*/ 0 w 320"/>
                <a:gd name="T1" fmla="*/ 184 h 184"/>
                <a:gd name="T2" fmla="*/ 0 w 320"/>
                <a:gd name="T3" fmla="*/ 184 h 184"/>
                <a:gd name="T4" fmla="*/ 320 w 320"/>
                <a:gd name="T5" fmla="*/ 184 h 184"/>
                <a:gd name="T6" fmla="*/ 320 w 320"/>
                <a:gd name="T7" fmla="*/ 0 h 184"/>
                <a:gd name="T8" fmla="*/ 320 w 320"/>
                <a:gd name="T9" fmla="*/ 0 h 184"/>
                <a:gd name="T10" fmla="*/ 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0" y="184"/>
                  </a:moveTo>
                  <a:lnTo>
                    <a:pt x="0" y="184"/>
                  </a:lnTo>
                  <a:lnTo>
                    <a:pt x="320" y="184"/>
                  </a:lnTo>
                  <a:lnTo>
                    <a:pt x="320" y="0"/>
                  </a:lnTo>
                  <a:lnTo>
                    <a:pt x="320" y="0"/>
                  </a:lnTo>
                  <a:lnTo>
                    <a:pt x="0" y="18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38" name="Freeform 62"/>
            <p:cNvSpPr/>
            <p:nvPr userDrawn="1"/>
          </p:nvSpPr>
          <p:spPr bwMode="auto">
            <a:xfrm>
              <a:off x="509588" y="3841914"/>
              <a:ext cx="508000" cy="292100"/>
            </a:xfrm>
            <a:custGeom>
              <a:avLst/>
              <a:gdLst>
                <a:gd name="T0" fmla="*/ 0 w 320"/>
                <a:gd name="T1" fmla="*/ 0 h 184"/>
                <a:gd name="T2" fmla="*/ 0 w 320"/>
                <a:gd name="T3" fmla="*/ 184 h 184"/>
                <a:gd name="T4" fmla="*/ 320 w 320"/>
                <a:gd name="T5" fmla="*/ 184 h 184"/>
                <a:gd name="T6" fmla="*/ 320 w 320"/>
                <a:gd name="T7" fmla="*/ 184 h 184"/>
                <a:gd name="T8" fmla="*/ 0 w 320"/>
                <a:gd name="T9" fmla="*/ 0 h 184"/>
                <a:gd name="T10" fmla="*/ 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0" y="0"/>
                  </a:moveTo>
                  <a:lnTo>
                    <a:pt x="0" y="184"/>
                  </a:lnTo>
                  <a:lnTo>
                    <a:pt x="320" y="184"/>
                  </a:lnTo>
                  <a:lnTo>
                    <a:pt x="320" y="184"/>
                  </a:lnTo>
                  <a:lnTo>
                    <a:pt x="0" y="0"/>
                  </a:lnTo>
                  <a:lnTo>
                    <a:pt x="0" y="0"/>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nvGrpSpPr>
            <p:cNvPr id="39" name="Group 27"/>
            <p:cNvGrpSpPr/>
            <p:nvPr userDrawn="1"/>
          </p:nvGrpSpPr>
          <p:grpSpPr>
            <a:xfrm>
              <a:off x="1588" y="3257714"/>
              <a:ext cx="1016000" cy="584200"/>
              <a:chOff x="3413126" y="2012950"/>
              <a:chExt cx="1016000" cy="584200"/>
            </a:xfrm>
          </p:grpSpPr>
          <p:sp>
            <p:nvSpPr>
              <p:cNvPr id="43" name="Freeform 65"/>
              <p:cNvSpPr/>
              <p:nvPr userDrawn="1"/>
            </p:nvSpPr>
            <p:spPr bwMode="auto">
              <a:xfrm>
                <a:off x="3413126" y="2305050"/>
                <a:ext cx="508000" cy="292100"/>
              </a:xfrm>
              <a:custGeom>
                <a:avLst/>
                <a:gdLst>
                  <a:gd name="T0" fmla="*/ 320 w 320"/>
                  <a:gd name="T1" fmla="*/ 0 h 184"/>
                  <a:gd name="T2" fmla="*/ 0 w 320"/>
                  <a:gd name="T3" fmla="*/ 0 h 184"/>
                  <a:gd name="T4" fmla="*/ 0 w 320"/>
                  <a:gd name="T5" fmla="*/ 0 h 184"/>
                  <a:gd name="T6" fmla="*/ 256 w 320"/>
                  <a:gd name="T7" fmla="*/ 148 h 184"/>
                  <a:gd name="T8" fmla="*/ 320 w 320"/>
                  <a:gd name="T9" fmla="*/ 184 h 184"/>
                  <a:gd name="T10" fmla="*/ 32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320" y="0"/>
                    </a:moveTo>
                    <a:lnTo>
                      <a:pt x="0" y="0"/>
                    </a:lnTo>
                    <a:lnTo>
                      <a:pt x="0" y="0"/>
                    </a:lnTo>
                    <a:lnTo>
                      <a:pt x="256" y="148"/>
                    </a:lnTo>
                    <a:lnTo>
                      <a:pt x="320" y="184"/>
                    </a:lnTo>
                    <a:lnTo>
                      <a:pt x="320" y="0"/>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4" name="Freeform 66"/>
              <p:cNvSpPr/>
              <p:nvPr userDrawn="1"/>
            </p:nvSpPr>
            <p:spPr bwMode="auto">
              <a:xfrm>
                <a:off x="3921126" y="2305050"/>
                <a:ext cx="508000" cy="292100"/>
              </a:xfrm>
              <a:custGeom>
                <a:avLst/>
                <a:gdLst>
                  <a:gd name="T0" fmla="*/ 0 w 320"/>
                  <a:gd name="T1" fmla="*/ 184 h 184"/>
                  <a:gd name="T2" fmla="*/ 0 w 320"/>
                  <a:gd name="T3" fmla="*/ 184 h 184"/>
                  <a:gd name="T4" fmla="*/ 0 w 320"/>
                  <a:gd name="T5" fmla="*/ 184 h 184"/>
                  <a:gd name="T6" fmla="*/ 320 w 320"/>
                  <a:gd name="T7" fmla="*/ 0 h 184"/>
                  <a:gd name="T8" fmla="*/ 320 w 320"/>
                  <a:gd name="T9" fmla="*/ 0 h 184"/>
                  <a:gd name="T10" fmla="*/ 0 w 320"/>
                  <a:gd name="T11" fmla="*/ 0 h 184"/>
                  <a:gd name="T12" fmla="*/ 0 w 320"/>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320" h="184">
                    <a:moveTo>
                      <a:pt x="0" y="184"/>
                    </a:moveTo>
                    <a:lnTo>
                      <a:pt x="0" y="184"/>
                    </a:lnTo>
                    <a:lnTo>
                      <a:pt x="0" y="184"/>
                    </a:lnTo>
                    <a:lnTo>
                      <a:pt x="320" y="0"/>
                    </a:lnTo>
                    <a:lnTo>
                      <a:pt x="320" y="0"/>
                    </a:lnTo>
                    <a:lnTo>
                      <a:pt x="0" y="0"/>
                    </a:lnTo>
                    <a:lnTo>
                      <a:pt x="0" y="184"/>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5" name="Freeform 67"/>
              <p:cNvSpPr/>
              <p:nvPr userDrawn="1"/>
            </p:nvSpPr>
            <p:spPr bwMode="auto">
              <a:xfrm>
                <a:off x="3413126" y="2012950"/>
                <a:ext cx="508000" cy="292100"/>
              </a:xfrm>
              <a:custGeom>
                <a:avLst/>
                <a:gdLst>
                  <a:gd name="T0" fmla="*/ 320 w 320"/>
                  <a:gd name="T1" fmla="*/ 184 h 184"/>
                  <a:gd name="T2" fmla="*/ 320 w 320"/>
                  <a:gd name="T3" fmla="*/ 0 h 184"/>
                  <a:gd name="T4" fmla="*/ 320 w 320"/>
                  <a:gd name="T5" fmla="*/ 0 h 184"/>
                  <a:gd name="T6" fmla="*/ 216 w 320"/>
                  <a:gd name="T7" fmla="*/ 60 h 184"/>
                  <a:gd name="T8" fmla="*/ 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320" y="0"/>
                    </a:lnTo>
                    <a:lnTo>
                      <a:pt x="320" y="0"/>
                    </a:lnTo>
                    <a:lnTo>
                      <a:pt x="216" y="60"/>
                    </a:lnTo>
                    <a:lnTo>
                      <a:pt x="0" y="184"/>
                    </a:lnTo>
                    <a:lnTo>
                      <a:pt x="320" y="184"/>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6" name="Freeform 71"/>
              <p:cNvSpPr/>
              <p:nvPr userDrawn="1"/>
            </p:nvSpPr>
            <p:spPr bwMode="auto">
              <a:xfrm>
                <a:off x="3921126" y="2012950"/>
                <a:ext cx="508000" cy="292100"/>
              </a:xfrm>
              <a:custGeom>
                <a:avLst/>
                <a:gdLst>
                  <a:gd name="T0" fmla="*/ 0 w 320"/>
                  <a:gd name="T1" fmla="*/ 184 h 184"/>
                  <a:gd name="T2" fmla="*/ 320 w 320"/>
                  <a:gd name="T3" fmla="*/ 184 h 184"/>
                  <a:gd name="T4" fmla="*/ 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0" y="0"/>
                    </a:lnTo>
                    <a:lnTo>
                      <a:pt x="0" y="0"/>
                    </a:lnTo>
                    <a:lnTo>
                      <a:pt x="0" y="184"/>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40" name="Group 28"/>
            <p:cNvGrpSpPr/>
            <p:nvPr userDrawn="1"/>
          </p:nvGrpSpPr>
          <p:grpSpPr>
            <a:xfrm>
              <a:off x="1588" y="2962439"/>
              <a:ext cx="508000" cy="587375"/>
              <a:chOff x="3413126" y="1717675"/>
              <a:chExt cx="508000" cy="587375"/>
            </a:xfrm>
          </p:grpSpPr>
          <p:sp>
            <p:nvSpPr>
              <p:cNvPr id="41" name="Freeform 74"/>
              <p:cNvSpPr/>
              <p:nvPr userDrawn="1"/>
            </p:nvSpPr>
            <p:spPr bwMode="auto">
              <a:xfrm>
                <a:off x="3413126" y="2012950"/>
                <a:ext cx="508000" cy="292100"/>
              </a:xfrm>
              <a:custGeom>
                <a:avLst/>
                <a:gdLst>
                  <a:gd name="T0" fmla="*/ 216 w 320"/>
                  <a:gd name="T1" fmla="*/ 60 h 184"/>
                  <a:gd name="T2" fmla="*/ 320 w 320"/>
                  <a:gd name="T3" fmla="*/ 0 h 184"/>
                  <a:gd name="T4" fmla="*/ 0 w 320"/>
                  <a:gd name="T5" fmla="*/ 0 h 184"/>
                  <a:gd name="T6" fmla="*/ 0 w 320"/>
                  <a:gd name="T7" fmla="*/ 184 h 184"/>
                  <a:gd name="T8" fmla="*/ 0 w 320"/>
                  <a:gd name="T9" fmla="*/ 184 h 184"/>
                  <a:gd name="T10" fmla="*/ 216 w 320"/>
                  <a:gd name="T11" fmla="*/ 60 h 184"/>
                </a:gdLst>
                <a:ahLst/>
                <a:cxnLst>
                  <a:cxn ang="0">
                    <a:pos x="T0" y="T1"/>
                  </a:cxn>
                  <a:cxn ang="0">
                    <a:pos x="T2" y="T3"/>
                  </a:cxn>
                  <a:cxn ang="0">
                    <a:pos x="T4" y="T5"/>
                  </a:cxn>
                  <a:cxn ang="0">
                    <a:pos x="T6" y="T7"/>
                  </a:cxn>
                  <a:cxn ang="0">
                    <a:pos x="T8" y="T9"/>
                  </a:cxn>
                  <a:cxn ang="0">
                    <a:pos x="T10" y="T11"/>
                  </a:cxn>
                </a:cxnLst>
                <a:rect l="0" t="0" r="r" b="b"/>
                <a:pathLst>
                  <a:path w="320" h="184">
                    <a:moveTo>
                      <a:pt x="216" y="60"/>
                    </a:moveTo>
                    <a:lnTo>
                      <a:pt x="320" y="0"/>
                    </a:lnTo>
                    <a:lnTo>
                      <a:pt x="0" y="0"/>
                    </a:lnTo>
                    <a:lnTo>
                      <a:pt x="0" y="184"/>
                    </a:lnTo>
                    <a:lnTo>
                      <a:pt x="0" y="184"/>
                    </a:lnTo>
                    <a:lnTo>
                      <a:pt x="216" y="60"/>
                    </a:lnTo>
                    <a:close/>
                  </a:path>
                </a:pathLst>
              </a:custGeom>
              <a:solidFill>
                <a:srgbClr val="39AEB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2" name="Freeform 75"/>
              <p:cNvSpPr/>
              <p:nvPr userDrawn="1"/>
            </p:nvSpPr>
            <p:spPr bwMode="auto">
              <a:xfrm>
                <a:off x="3413126" y="1717675"/>
                <a:ext cx="508000" cy="295275"/>
              </a:xfrm>
              <a:custGeom>
                <a:avLst/>
                <a:gdLst>
                  <a:gd name="T0" fmla="*/ 320 w 320"/>
                  <a:gd name="T1" fmla="*/ 186 h 186"/>
                  <a:gd name="T2" fmla="*/ 0 w 320"/>
                  <a:gd name="T3" fmla="*/ 0 h 186"/>
                  <a:gd name="T4" fmla="*/ 0 w 320"/>
                  <a:gd name="T5" fmla="*/ 186 h 186"/>
                  <a:gd name="T6" fmla="*/ 320 w 320"/>
                  <a:gd name="T7" fmla="*/ 186 h 186"/>
                  <a:gd name="T8" fmla="*/ 320 w 320"/>
                  <a:gd name="T9" fmla="*/ 186 h 186"/>
                </a:gdLst>
                <a:ahLst/>
                <a:cxnLst>
                  <a:cxn ang="0">
                    <a:pos x="T0" y="T1"/>
                  </a:cxn>
                  <a:cxn ang="0">
                    <a:pos x="T2" y="T3"/>
                  </a:cxn>
                  <a:cxn ang="0">
                    <a:pos x="T4" y="T5"/>
                  </a:cxn>
                  <a:cxn ang="0">
                    <a:pos x="T6" y="T7"/>
                  </a:cxn>
                  <a:cxn ang="0">
                    <a:pos x="T8" y="T9"/>
                  </a:cxn>
                </a:cxnLst>
                <a:rect l="0" t="0" r="r" b="b"/>
                <a:pathLst>
                  <a:path w="320" h="186">
                    <a:moveTo>
                      <a:pt x="320" y="186"/>
                    </a:moveTo>
                    <a:lnTo>
                      <a:pt x="0" y="0"/>
                    </a:lnTo>
                    <a:lnTo>
                      <a:pt x="0" y="186"/>
                    </a:lnTo>
                    <a:lnTo>
                      <a:pt x="320" y="186"/>
                    </a:lnTo>
                    <a:lnTo>
                      <a:pt x="320" y="186"/>
                    </a:lnTo>
                    <a:close/>
                  </a:path>
                </a:pathLst>
              </a:custGeom>
              <a:solidFill>
                <a:srgbClr val="39AEB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sp>
        <p:nvSpPr>
          <p:cNvPr id="51" name="Freeform 41"/>
          <p:cNvSpPr/>
          <p:nvPr/>
        </p:nvSpPr>
        <p:spPr bwMode="auto">
          <a:xfrm flipH="1" flipV="1">
            <a:off x="0" y="6100371"/>
            <a:ext cx="1310910" cy="757629"/>
          </a:xfrm>
          <a:custGeom>
            <a:avLst/>
            <a:gdLst>
              <a:gd name="T0" fmla="*/ 260 w 320"/>
              <a:gd name="T1" fmla="*/ 150 h 184"/>
              <a:gd name="T2" fmla="*/ 320 w 320"/>
              <a:gd name="T3" fmla="*/ 184 h 184"/>
              <a:gd name="T4" fmla="*/ 320 w 320"/>
              <a:gd name="T5" fmla="*/ 0 h 184"/>
              <a:gd name="T6" fmla="*/ 0 w 320"/>
              <a:gd name="T7" fmla="*/ 0 h 184"/>
              <a:gd name="T8" fmla="*/ 260 w 320"/>
              <a:gd name="T9" fmla="*/ 150 h 184"/>
            </a:gdLst>
            <a:ahLst/>
            <a:cxnLst>
              <a:cxn ang="0">
                <a:pos x="T0" y="T1"/>
              </a:cxn>
              <a:cxn ang="0">
                <a:pos x="T2" y="T3"/>
              </a:cxn>
              <a:cxn ang="0">
                <a:pos x="T4" y="T5"/>
              </a:cxn>
              <a:cxn ang="0">
                <a:pos x="T6" y="T7"/>
              </a:cxn>
              <a:cxn ang="0">
                <a:pos x="T8" y="T9"/>
              </a:cxn>
            </a:cxnLst>
            <a:rect l="0" t="0" r="r" b="b"/>
            <a:pathLst>
              <a:path w="320" h="184">
                <a:moveTo>
                  <a:pt x="260" y="150"/>
                </a:moveTo>
                <a:lnTo>
                  <a:pt x="320" y="184"/>
                </a:lnTo>
                <a:lnTo>
                  <a:pt x="320" y="0"/>
                </a:lnTo>
                <a:lnTo>
                  <a:pt x="0" y="0"/>
                </a:lnTo>
                <a:lnTo>
                  <a:pt x="260" y="150"/>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2" name="Freeform 50"/>
          <p:cNvSpPr/>
          <p:nvPr/>
        </p:nvSpPr>
        <p:spPr bwMode="auto">
          <a:xfrm flipV="1">
            <a:off x="10881091" y="0"/>
            <a:ext cx="1310910" cy="757629"/>
          </a:xfrm>
          <a:custGeom>
            <a:avLst/>
            <a:gdLst>
              <a:gd name="T0" fmla="*/ 0 w 320"/>
              <a:gd name="T1" fmla="*/ 184 h 184"/>
              <a:gd name="T2" fmla="*/ 320 w 320"/>
              <a:gd name="T3" fmla="*/ 184 h 184"/>
              <a:gd name="T4" fmla="*/ 320 w 320"/>
              <a:gd name="T5" fmla="*/ 0 h 184"/>
              <a:gd name="T6" fmla="*/ 0 w 320"/>
              <a:gd name="T7" fmla="*/ 184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320" y="0"/>
                </a:lnTo>
                <a:lnTo>
                  <a:pt x="0" y="184"/>
                </a:lnTo>
                <a:lnTo>
                  <a:pt x="0" y="184"/>
                </a:lnTo>
                <a:close/>
              </a:path>
            </a:pathLst>
          </a:custGeom>
          <a:solidFill>
            <a:srgbClr val="39AEB5">
              <a:alpha val="5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nvGrpSpPr>
          <p:cNvPr id="3" name="组合 2"/>
          <p:cNvGrpSpPr/>
          <p:nvPr/>
        </p:nvGrpSpPr>
        <p:grpSpPr>
          <a:xfrm>
            <a:off x="3151767" y="2450911"/>
            <a:ext cx="7859669" cy="2623492"/>
            <a:chOff x="3151767" y="2450911"/>
            <a:chExt cx="7859669" cy="2623492"/>
          </a:xfrm>
        </p:grpSpPr>
        <p:grpSp>
          <p:nvGrpSpPr>
            <p:cNvPr id="2" name="组合 1"/>
            <p:cNvGrpSpPr/>
            <p:nvPr/>
          </p:nvGrpSpPr>
          <p:grpSpPr>
            <a:xfrm>
              <a:off x="3151767" y="2450911"/>
              <a:ext cx="5888467" cy="2623492"/>
              <a:chOff x="3151767" y="2450911"/>
              <a:chExt cx="5888467" cy="2623492"/>
            </a:xfrm>
          </p:grpSpPr>
          <p:sp>
            <p:nvSpPr>
              <p:cNvPr id="26" name="文本框 25"/>
              <p:cNvSpPr txBox="1"/>
              <p:nvPr/>
            </p:nvSpPr>
            <p:spPr>
              <a:xfrm>
                <a:off x="3151767" y="2450911"/>
                <a:ext cx="5888467" cy="923330"/>
              </a:xfrm>
              <a:prstGeom prst="rect">
                <a:avLst/>
              </a:prstGeom>
              <a:noFill/>
            </p:spPr>
            <p:txBody>
              <a:bodyPr wrap="square" rtlCol="0">
                <a:spAutoFit/>
              </a:bodyPr>
              <a:lstStyle/>
              <a:p>
                <a:pPr algn="dist"/>
                <a:r>
                  <a:rPr lang="zh-CN" altLang="en-US" sz="5400" b="1" spc="200" dirty="0">
                    <a:solidFill>
                      <a:schemeClr val="bg1"/>
                    </a:solidFill>
                    <a:latin typeface="微软雅黑" panose="020B0503020204020204" pitchFamily="34" charset="-122"/>
                    <a:ea typeface="微软雅黑" panose="020B0503020204020204" pitchFamily="34" charset="-122"/>
                  </a:rPr>
                  <a:t>谢谢观看敬请指导</a:t>
                </a:r>
                <a:endParaRPr lang="zh-CN" altLang="en-US" sz="5400" b="1" spc="200" dirty="0">
                  <a:solidFill>
                    <a:schemeClr val="bg1"/>
                  </a:solidFill>
                  <a:latin typeface="微软雅黑" panose="020B0503020204020204" pitchFamily="34" charset="-122"/>
                  <a:ea typeface="微软雅黑" panose="020B0503020204020204" pitchFamily="34" charset="-122"/>
                </a:endParaRPr>
              </a:p>
            </p:txBody>
          </p:sp>
          <p:sp>
            <p:nvSpPr>
              <p:cNvPr id="34" name="矩形 33"/>
              <p:cNvSpPr/>
              <p:nvPr/>
            </p:nvSpPr>
            <p:spPr>
              <a:xfrm>
                <a:off x="5395645" y="4300054"/>
                <a:ext cx="1690370" cy="398780"/>
              </a:xfrm>
              <a:prstGeom prst="rect">
                <a:avLst/>
              </a:prstGeom>
            </p:spPr>
            <p:txBody>
              <a:bodyPr wrap="none">
                <a:spAutoFit/>
              </a:bodyPr>
              <a:lstStyle/>
              <a:p>
                <a:pPr algn="r"/>
                <a:r>
                  <a:rPr lang="zh-CN" altLang="en-US" sz="2000" dirty="0">
                    <a:solidFill>
                      <a:schemeClr val="bg1"/>
                    </a:solidFill>
                    <a:latin typeface="微软雅黑" panose="020B0503020204020204" pitchFamily="34" charset="-122"/>
                    <a:ea typeface="微软雅黑" panose="020B0503020204020204" pitchFamily="34" charset="-122"/>
                  </a:rPr>
                  <a:t>汇报人</a:t>
                </a:r>
                <a:r>
                  <a:rPr lang="zh-CN" altLang="en-US" sz="2000" dirty="0" smtClean="0">
                    <a:solidFill>
                      <a:schemeClr val="bg1"/>
                    </a:solidFill>
                    <a:latin typeface="微软雅黑" panose="020B0503020204020204" pitchFamily="34" charset="-122"/>
                    <a:ea typeface="微软雅黑" panose="020B0503020204020204" pitchFamily="34" charset="-122"/>
                  </a:rPr>
                  <a:t>：</a:t>
                </a:r>
                <a:r>
                  <a:rPr lang="en-US" sz="2000" dirty="0" smtClean="0">
                    <a:solidFill>
                      <a:schemeClr val="bg1"/>
                    </a:solidFill>
                    <a:latin typeface="微软雅黑" panose="020B0503020204020204" pitchFamily="34" charset="-122"/>
                    <a:ea typeface="微软雅黑" panose="020B0503020204020204" pitchFamily="34" charset="-122"/>
                  </a:rPr>
                  <a:t>XXX</a:t>
                </a:r>
                <a:endParaRPr lang="en-US" sz="2000" dirty="0">
                  <a:solidFill>
                    <a:schemeClr val="bg1"/>
                  </a:solidFill>
                  <a:latin typeface="微软雅黑" panose="020B0503020204020204" pitchFamily="34" charset="-122"/>
                  <a:ea typeface="微软雅黑" panose="020B0503020204020204" pitchFamily="34" charset="-122"/>
                </a:endParaRPr>
              </a:p>
            </p:txBody>
          </p:sp>
          <p:sp>
            <p:nvSpPr>
              <p:cNvPr id="53" name="矩形: 圆角 52"/>
              <p:cNvSpPr/>
              <p:nvPr/>
            </p:nvSpPr>
            <p:spPr>
              <a:xfrm>
                <a:off x="5519780" y="4989863"/>
                <a:ext cx="1152440" cy="84540"/>
              </a:xfrm>
              <a:prstGeom prst="roundRect">
                <a:avLst>
                  <a:gd name="adj" fmla="val 50000"/>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4" name="文本框 53"/>
            <p:cNvSpPr txBox="1"/>
            <p:nvPr/>
          </p:nvSpPr>
          <p:spPr>
            <a:xfrm>
              <a:off x="3515931" y="3513755"/>
              <a:ext cx="7495505" cy="276999"/>
            </a:xfrm>
            <a:prstGeom prst="rect">
              <a:avLst/>
            </a:prstGeom>
            <a:noFill/>
          </p:spPr>
          <p:txBody>
            <a:bodyPr wrap="square" rtlCol="0">
              <a:spAutoFit/>
            </a:bodyPr>
            <a:lstStyle/>
            <a:p>
              <a:r>
                <a:rPr lang="en-US" altLang="zh-CN" sz="1200" spc="600" dirty="0">
                  <a:solidFill>
                    <a:schemeClr val="bg1"/>
                  </a:solidFill>
                  <a:latin typeface="微软雅黑" panose="020B0503020204020204" pitchFamily="34" charset="-122"/>
                  <a:ea typeface="微软雅黑" panose="020B0503020204020204" pitchFamily="34" charset="-122"/>
                </a:rPr>
                <a:t>BUSSINESS POWERPOINT TEMPLATE</a:t>
              </a:r>
              <a:endParaRPr lang="zh-CN" altLang="en-US" sz="1200" spc="6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655320" y="541020"/>
            <a:ext cx="10881360" cy="5775960"/>
          </a:xfrm>
          <a:prstGeom prst="rect">
            <a:avLst/>
          </a:prstGeom>
          <a:solidFill>
            <a:schemeClr val="bg1">
              <a:lumMod val="9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4388515" y="2422633"/>
            <a:ext cx="3208562" cy="830997"/>
          </a:xfrm>
          <a:prstGeom prst="rect">
            <a:avLst/>
          </a:prstGeom>
          <a:noFill/>
        </p:spPr>
        <p:txBody>
          <a:bodyPr wrap="square" rtlCol="0">
            <a:spAutoFit/>
          </a:bodyPr>
          <a:lstStyle/>
          <a:p>
            <a:pPr algn="ctr"/>
            <a:r>
              <a:rPr lang="zh-CN" altLang="en-US" sz="4800" b="1" dirty="0">
                <a:solidFill>
                  <a:schemeClr val="dk2">
                    <a:lumMod val="100000"/>
                  </a:schemeClr>
                </a:solidFill>
                <a:latin typeface="微软雅黑" panose="020B0503020204020204" pitchFamily="34" charset="-122"/>
                <a:ea typeface="微软雅黑" panose="020B0503020204020204" pitchFamily="34" charset="-122"/>
              </a:rPr>
              <a:t>项目介绍</a:t>
            </a:r>
            <a:endParaRPr lang="zh-CN" altLang="en-US" sz="4800" b="1" dirty="0">
              <a:solidFill>
                <a:schemeClr val="dk2">
                  <a:lumMod val="100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3568499" y="3652282"/>
            <a:ext cx="4848594" cy="338554"/>
            <a:chOff x="7422480" y="3505524"/>
            <a:chExt cx="4848594" cy="338554"/>
          </a:xfrm>
        </p:grpSpPr>
        <p:sp>
          <p:nvSpPr>
            <p:cNvPr id="16" name="文本框 15"/>
            <p:cNvSpPr txBox="1"/>
            <p:nvPr/>
          </p:nvSpPr>
          <p:spPr>
            <a:xfrm>
              <a:off x="7422480" y="3505524"/>
              <a:ext cx="1340355" cy="338554"/>
            </a:xfrm>
            <a:prstGeom prst="rect">
              <a:avLst/>
            </a:prstGeom>
            <a:noFill/>
          </p:spPr>
          <p:txBody>
            <a:bodyPr wrap="square" rtlCol="0">
              <a:spAutoFit/>
            </a:bodyPr>
            <a:lstStyle/>
            <a:p>
              <a:pPr algn="ctr"/>
              <a:r>
                <a:rPr lang="zh-CN" altLang="en-US" sz="1600" dirty="0">
                  <a:solidFill>
                    <a:schemeClr val="dk2">
                      <a:lumMod val="100000"/>
                    </a:schemeClr>
                  </a:solidFill>
                  <a:latin typeface="微软雅黑" panose="020B0503020204020204" pitchFamily="34" charset="-122"/>
                  <a:ea typeface="微软雅黑" panose="020B0503020204020204" pitchFamily="34" charset="-122"/>
                </a:rPr>
                <a:t>行业前景</a:t>
              </a:r>
              <a:endParaRPr lang="zh-CN" altLang="en-US" sz="1600"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8611815" y="3505524"/>
              <a:ext cx="1340355" cy="338554"/>
            </a:xfrm>
            <a:prstGeom prst="rect">
              <a:avLst/>
            </a:prstGeom>
            <a:noFill/>
          </p:spPr>
          <p:txBody>
            <a:bodyPr wrap="square" rtlCol="0">
              <a:spAutoFit/>
            </a:bodyPr>
            <a:lstStyle/>
            <a:p>
              <a:pPr algn="ctr"/>
              <a:r>
                <a:rPr lang="zh-CN" altLang="en-US" sz="1600" dirty="0">
                  <a:solidFill>
                    <a:schemeClr val="dk2">
                      <a:lumMod val="100000"/>
                    </a:schemeClr>
                  </a:solidFill>
                  <a:latin typeface="微软雅黑" panose="020B0503020204020204" pitchFamily="34" charset="-122"/>
                  <a:ea typeface="微软雅黑" panose="020B0503020204020204" pitchFamily="34" charset="-122"/>
                </a:rPr>
                <a:t>需求分析</a:t>
              </a:r>
              <a:endParaRPr lang="zh-CN" altLang="en-US" sz="1600"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9783549" y="3505524"/>
              <a:ext cx="1340355" cy="338554"/>
            </a:xfrm>
            <a:prstGeom prst="rect">
              <a:avLst/>
            </a:prstGeom>
            <a:noFill/>
          </p:spPr>
          <p:txBody>
            <a:bodyPr wrap="square" rtlCol="0">
              <a:spAutoFit/>
            </a:bodyPr>
            <a:lstStyle/>
            <a:p>
              <a:pPr algn="ctr"/>
              <a:r>
                <a:rPr lang="zh-CN" altLang="en-US" sz="1600" dirty="0">
                  <a:solidFill>
                    <a:schemeClr val="dk2">
                      <a:lumMod val="100000"/>
                    </a:schemeClr>
                  </a:solidFill>
                  <a:latin typeface="微软雅黑" panose="020B0503020204020204" pitchFamily="34" charset="-122"/>
                  <a:ea typeface="微软雅黑" panose="020B0503020204020204" pitchFamily="34" charset="-122"/>
                </a:rPr>
                <a:t>盈利模式</a:t>
              </a:r>
              <a:endParaRPr lang="zh-CN" altLang="en-US" sz="1600"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0930719" y="3505524"/>
              <a:ext cx="1340355" cy="338554"/>
            </a:xfrm>
            <a:prstGeom prst="rect">
              <a:avLst/>
            </a:prstGeom>
            <a:noFill/>
          </p:spPr>
          <p:txBody>
            <a:bodyPr wrap="square" rtlCol="0">
              <a:spAutoFit/>
            </a:bodyPr>
            <a:lstStyle/>
            <a:p>
              <a:pPr algn="ctr"/>
              <a:r>
                <a:rPr lang="zh-CN" altLang="en-US" sz="1600" dirty="0">
                  <a:solidFill>
                    <a:schemeClr val="dk2">
                      <a:lumMod val="100000"/>
                    </a:schemeClr>
                  </a:solidFill>
                  <a:latin typeface="微软雅黑" panose="020B0503020204020204" pitchFamily="34" charset="-122"/>
                  <a:ea typeface="微软雅黑" panose="020B0503020204020204" pitchFamily="34" charset="-122"/>
                </a:rPr>
                <a:t>核心优势</a:t>
              </a:r>
              <a:endParaRPr lang="zh-CN" altLang="en-US" sz="1600" dirty="0">
                <a:solidFill>
                  <a:schemeClr val="dk2">
                    <a:lumMod val="100000"/>
                  </a:schemeClr>
                </a:solidFill>
                <a:latin typeface="微软雅黑" panose="020B0503020204020204" pitchFamily="34" charset="-122"/>
                <a:ea typeface="微软雅黑" panose="020B0503020204020204" pitchFamily="34" charset="-122"/>
              </a:endParaRPr>
            </a:p>
          </p:txBody>
        </p:sp>
      </p:grpSp>
      <p:sp>
        <p:nvSpPr>
          <p:cNvPr id="28" name="文本框 27"/>
          <p:cNvSpPr txBox="1"/>
          <p:nvPr/>
        </p:nvSpPr>
        <p:spPr>
          <a:xfrm>
            <a:off x="1079500" y="935832"/>
            <a:ext cx="2423837" cy="769441"/>
          </a:xfrm>
          <a:prstGeom prst="rect">
            <a:avLst/>
          </a:prstGeom>
          <a:noFill/>
        </p:spPr>
        <p:txBody>
          <a:bodyPr wrap="square" rtlCol="0">
            <a:spAutoFit/>
          </a:bodyPr>
          <a:lstStyle/>
          <a:p>
            <a:pPr algn="ctr"/>
            <a:r>
              <a:rPr lang="en-US" altLang="zh-CN" sz="4400" dirty="0">
                <a:solidFill>
                  <a:srgbClr val="39A4AC"/>
                </a:solidFill>
                <a:latin typeface="Adobe Gothic Std B" panose="020B0800000000000000" pitchFamily="34" charset="-128"/>
                <a:ea typeface="Adobe Gothic Std B" panose="020B0800000000000000" pitchFamily="34" charset="-128"/>
              </a:rPr>
              <a:t>PART01</a:t>
            </a:r>
            <a:endParaRPr lang="zh-CN" altLang="en-US" sz="4400" dirty="0">
              <a:solidFill>
                <a:srgbClr val="39A4AC"/>
              </a:solidFill>
              <a:latin typeface="Adobe Gothic Std B" panose="020B0800000000000000" pitchFamily="34" charset="-128"/>
              <a:ea typeface="微软雅黑" panose="020B0503020204020204" pitchFamily="34" charset="-122"/>
            </a:endParaRPr>
          </a:p>
        </p:txBody>
      </p:sp>
      <p:grpSp>
        <p:nvGrpSpPr>
          <p:cNvPr id="70" name="Group 22"/>
          <p:cNvGrpSpPr/>
          <p:nvPr/>
        </p:nvGrpSpPr>
        <p:grpSpPr>
          <a:xfrm flipH="1">
            <a:off x="10033000" y="4362450"/>
            <a:ext cx="2159000" cy="2495550"/>
            <a:chOff x="1588" y="2962439"/>
            <a:chExt cx="1016000" cy="1171575"/>
          </a:xfrm>
        </p:grpSpPr>
        <p:grpSp>
          <p:nvGrpSpPr>
            <p:cNvPr id="71" name="Group 23"/>
            <p:cNvGrpSpPr/>
            <p:nvPr userDrawn="1"/>
          </p:nvGrpSpPr>
          <p:grpSpPr>
            <a:xfrm>
              <a:off x="1588" y="3549814"/>
              <a:ext cx="508000" cy="584200"/>
              <a:chOff x="3413126" y="2305050"/>
              <a:chExt cx="508000" cy="584200"/>
            </a:xfrm>
          </p:grpSpPr>
          <p:sp>
            <p:nvSpPr>
              <p:cNvPr id="85" name="Freeform 47"/>
              <p:cNvSpPr/>
              <p:nvPr userDrawn="1"/>
            </p:nvSpPr>
            <p:spPr bwMode="auto">
              <a:xfrm>
                <a:off x="3413126" y="2305050"/>
                <a:ext cx="508000" cy="292100"/>
              </a:xfrm>
              <a:custGeom>
                <a:avLst/>
                <a:gdLst>
                  <a:gd name="T0" fmla="*/ 320 w 320"/>
                  <a:gd name="T1" fmla="*/ 184 h 184"/>
                  <a:gd name="T2" fmla="*/ 256 w 320"/>
                  <a:gd name="T3" fmla="*/ 148 h 184"/>
                  <a:gd name="T4" fmla="*/ 0 w 320"/>
                  <a:gd name="T5" fmla="*/ 0 h 184"/>
                  <a:gd name="T6" fmla="*/ 0 w 320"/>
                  <a:gd name="T7" fmla="*/ 184 h 184"/>
                  <a:gd name="T8" fmla="*/ 32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256" y="148"/>
                    </a:lnTo>
                    <a:lnTo>
                      <a:pt x="0" y="0"/>
                    </a:lnTo>
                    <a:lnTo>
                      <a:pt x="0" y="184"/>
                    </a:lnTo>
                    <a:lnTo>
                      <a:pt x="320" y="184"/>
                    </a:lnTo>
                    <a:lnTo>
                      <a:pt x="320" y="184"/>
                    </a:lnTo>
                    <a:close/>
                  </a:path>
                </a:pathLst>
              </a:custGeom>
              <a:solidFill>
                <a:srgbClr val="39AEB5">
                  <a:alpha val="7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6" name="Freeform 48"/>
              <p:cNvSpPr/>
              <p:nvPr userDrawn="1"/>
            </p:nvSpPr>
            <p:spPr bwMode="auto">
              <a:xfrm>
                <a:off x="3413126" y="2597150"/>
                <a:ext cx="508000" cy="292100"/>
              </a:xfrm>
              <a:custGeom>
                <a:avLst/>
                <a:gdLst>
                  <a:gd name="T0" fmla="*/ 0 w 320"/>
                  <a:gd name="T1" fmla="*/ 0 h 184"/>
                  <a:gd name="T2" fmla="*/ 0 w 320"/>
                  <a:gd name="T3" fmla="*/ 184 h 184"/>
                  <a:gd name="T4" fmla="*/ 320 w 320"/>
                  <a:gd name="T5" fmla="*/ 0 h 184"/>
                  <a:gd name="T6" fmla="*/ 0 w 320"/>
                  <a:gd name="T7" fmla="*/ 0 h 184"/>
                </a:gdLst>
                <a:ahLst/>
                <a:cxnLst>
                  <a:cxn ang="0">
                    <a:pos x="T0" y="T1"/>
                  </a:cxn>
                  <a:cxn ang="0">
                    <a:pos x="T2" y="T3"/>
                  </a:cxn>
                  <a:cxn ang="0">
                    <a:pos x="T4" y="T5"/>
                  </a:cxn>
                  <a:cxn ang="0">
                    <a:pos x="T6" y="T7"/>
                  </a:cxn>
                </a:cxnLst>
                <a:rect l="0" t="0" r="r" b="b"/>
                <a:pathLst>
                  <a:path w="320" h="184">
                    <a:moveTo>
                      <a:pt x="0" y="0"/>
                    </a:moveTo>
                    <a:lnTo>
                      <a:pt x="0" y="184"/>
                    </a:lnTo>
                    <a:lnTo>
                      <a:pt x="320" y="0"/>
                    </a:lnTo>
                    <a:lnTo>
                      <a:pt x="0" y="0"/>
                    </a:lnTo>
                    <a:close/>
                  </a:path>
                </a:pathLst>
              </a:custGeom>
              <a:solidFill>
                <a:srgbClr val="39AEB5">
                  <a:alpha val="7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72" name="Group 24"/>
            <p:cNvGrpSpPr/>
            <p:nvPr userDrawn="1"/>
          </p:nvGrpSpPr>
          <p:grpSpPr>
            <a:xfrm>
              <a:off x="509588" y="3549814"/>
              <a:ext cx="508000" cy="584200"/>
              <a:chOff x="3921126" y="2305050"/>
              <a:chExt cx="508000" cy="584200"/>
            </a:xfrm>
          </p:grpSpPr>
          <p:sp>
            <p:nvSpPr>
              <p:cNvPr id="83" name="Freeform 55"/>
              <p:cNvSpPr/>
              <p:nvPr userDrawn="1"/>
            </p:nvSpPr>
            <p:spPr bwMode="auto">
              <a:xfrm>
                <a:off x="3921126" y="2305050"/>
                <a:ext cx="508000" cy="292100"/>
              </a:xfrm>
              <a:custGeom>
                <a:avLst/>
                <a:gdLst>
                  <a:gd name="T0" fmla="*/ 0 w 320"/>
                  <a:gd name="T1" fmla="*/ 184 h 184"/>
                  <a:gd name="T2" fmla="*/ 320 w 320"/>
                  <a:gd name="T3" fmla="*/ 184 h 184"/>
                  <a:gd name="T4" fmla="*/ 320 w 320"/>
                  <a:gd name="T5" fmla="*/ 0 h 184"/>
                  <a:gd name="T6" fmla="*/ 0 w 320"/>
                  <a:gd name="T7" fmla="*/ 184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320" y="0"/>
                    </a:lnTo>
                    <a:lnTo>
                      <a:pt x="0" y="184"/>
                    </a:lnTo>
                    <a:lnTo>
                      <a:pt x="0" y="184"/>
                    </a:lnTo>
                    <a:close/>
                  </a:path>
                </a:pathLst>
              </a:custGeom>
              <a:solidFill>
                <a:srgbClr val="39AEB5">
                  <a:alpha val="8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4" name="Freeform 56"/>
              <p:cNvSpPr/>
              <p:nvPr userDrawn="1"/>
            </p:nvSpPr>
            <p:spPr bwMode="auto">
              <a:xfrm>
                <a:off x="3921126" y="2597150"/>
                <a:ext cx="508000" cy="292100"/>
              </a:xfrm>
              <a:custGeom>
                <a:avLst/>
                <a:gdLst>
                  <a:gd name="T0" fmla="*/ 0 w 320"/>
                  <a:gd name="T1" fmla="*/ 0 h 184"/>
                  <a:gd name="T2" fmla="*/ 320 w 320"/>
                  <a:gd name="T3" fmla="*/ 184 h 184"/>
                  <a:gd name="T4" fmla="*/ 320 w 320"/>
                  <a:gd name="T5" fmla="*/ 0 h 184"/>
                  <a:gd name="T6" fmla="*/ 0 w 320"/>
                  <a:gd name="T7" fmla="*/ 0 h 184"/>
                </a:gdLst>
                <a:ahLst/>
                <a:cxnLst>
                  <a:cxn ang="0">
                    <a:pos x="T0" y="T1"/>
                  </a:cxn>
                  <a:cxn ang="0">
                    <a:pos x="T2" y="T3"/>
                  </a:cxn>
                  <a:cxn ang="0">
                    <a:pos x="T4" y="T5"/>
                  </a:cxn>
                  <a:cxn ang="0">
                    <a:pos x="T6" y="T7"/>
                  </a:cxn>
                </a:cxnLst>
                <a:rect l="0" t="0" r="r" b="b"/>
                <a:pathLst>
                  <a:path w="320" h="184">
                    <a:moveTo>
                      <a:pt x="0" y="0"/>
                    </a:moveTo>
                    <a:lnTo>
                      <a:pt x="320" y="184"/>
                    </a:lnTo>
                    <a:lnTo>
                      <a:pt x="320" y="0"/>
                    </a:lnTo>
                    <a:lnTo>
                      <a:pt x="0" y="0"/>
                    </a:lnTo>
                    <a:close/>
                  </a:path>
                </a:pathLst>
              </a:custGeom>
              <a:solidFill>
                <a:srgbClr val="39AEB5">
                  <a:alpha val="8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sp>
          <p:nvSpPr>
            <p:cNvPr id="73" name="Freeform 58"/>
            <p:cNvSpPr/>
            <p:nvPr userDrawn="1"/>
          </p:nvSpPr>
          <p:spPr bwMode="auto">
            <a:xfrm>
              <a:off x="1588" y="3841914"/>
              <a:ext cx="508000" cy="292100"/>
            </a:xfrm>
            <a:custGeom>
              <a:avLst/>
              <a:gdLst>
                <a:gd name="T0" fmla="*/ 0 w 320"/>
                <a:gd name="T1" fmla="*/ 184 h 184"/>
                <a:gd name="T2" fmla="*/ 0 w 320"/>
                <a:gd name="T3" fmla="*/ 184 h 184"/>
                <a:gd name="T4" fmla="*/ 320 w 320"/>
                <a:gd name="T5" fmla="*/ 184 h 184"/>
                <a:gd name="T6" fmla="*/ 320 w 320"/>
                <a:gd name="T7" fmla="*/ 0 h 184"/>
                <a:gd name="T8" fmla="*/ 320 w 320"/>
                <a:gd name="T9" fmla="*/ 0 h 184"/>
                <a:gd name="T10" fmla="*/ 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0" y="184"/>
                  </a:moveTo>
                  <a:lnTo>
                    <a:pt x="0" y="184"/>
                  </a:lnTo>
                  <a:lnTo>
                    <a:pt x="320" y="184"/>
                  </a:lnTo>
                  <a:lnTo>
                    <a:pt x="320" y="0"/>
                  </a:lnTo>
                  <a:lnTo>
                    <a:pt x="320" y="0"/>
                  </a:lnTo>
                  <a:lnTo>
                    <a:pt x="0" y="18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74" name="Freeform 62"/>
            <p:cNvSpPr/>
            <p:nvPr userDrawn="1"/>
          </p:nvSpPr>
          <p:spPr bwMode="auto">
            <a:xfrm>
              <a:off x="509588" y="3841914"/>
              <a:ext cx="508000" cy="292100"/>
            </a:xfrm>
            <a:custGeom>
              <a:avLst/>
              <a:gdLst>
                <a:gd name="T0" fmla="*/ 0 w 320"/>
                <a:gd name="T1" fmla="*/ 0 h 184"/>
                <a:gd name="T2" fmla="*/ 0 w 320"/>
                <a:gd name="T3" fmla="*/ 184 h 184"/>
                <a:gd name="T4" fmla="*/ 320 w 320"/>
                <a:gd name="T5" fmla="*/ 184 h 184"/>
                <a:gd name="T6" fmla="*/ 320 w 320"/>
                <a:gd name="T7" fmla="*/ 184 h 184"/>
                <a:gd name="T8" fmla="*/ 0 w 320"/>
                <a:gd name="T9" fmla="*/ 0 h 184"/>
                <a:gd name="T10" fmla="*/ 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0" y="0"/>
                  </a:moveTo>
                  <a:lnTo>
                    <a:pt x="0" y="184"/>
                  </a:lnTo>
                  <a:lnTo>
                    <a:pt x="320" y="184"/>
                  </a:lnTo>
                  <a:lnTo>
                    <a:pt x="320" y="184"/>
                  </a:lnTo>
                  <a:lnTo>
                    <a:pt x="0" y="0"/>
                  </a:lnTo>
                  <a:lnTo>
                    <a:pt x="0" y="0"/>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nvGrpSpPr>
            <p:cNvPr id="75" name="Group 27"/>
            <p:cNvGrpSpPr/>
            <p:nvPr userDrawn="1"/>
          </p:nvGrpSpPr>
          <p:grpSpPr>
            <a:xfrm>
              <a:off x="1588" y="3257714"/>
              <a:ext cx="1016000" cy="584200"/>
              <a:chOff x="3413126" y="2012950"/>
              <a:chExt cx="1016000" cy="584200"/>
            </a:xfrm>
          </p:grpSpPr>
          <p:sp>
            <p:nvSpPr>
              <p:cNvPr id="79" name="Freeform 65"/>
              <p:cNvSpPr/>
              <p:nvPr userDrawn="1"/>
            </p:nvSpPr>
            <p:spPr bwMode="auto">
              <a:xfrm>
                <a:off x="3413126" y="2305050"/>
                <a:ext cx="508000" cy="292100"/>
              </a:xfrm>
              <a:custGeom>
                <a:avLst/>
                <a:gdLst>
                  <a:gd name="T0" fmla="*/ 320 w 320"/>
                  <a:gd name="T1" fmla="*/ 0 h 184"/>
                  <a:gd name="T2" fmla="*/ 0 w 320"/>
                  <a:gd name="T3" fmla="*/ 0 h 184"/>
                  <a:gd name="T4" fmla="*/ 0 w 320"/>
                  <a:gd name="T5" fmla="*/ 0 h 184"/>
                  <a:gd name="T6" fmla="*/ 256 w 320"/>
                  <a:gd name="T7" fmla="*/ 148 h 184"/>
                  <a:gd name="T8" fmla="*/ 320 w 320"/>
                  <a:gd name="T9" fmla="*/ 184 h 184"/>
                  <a:gd name="T10" fmla="*/ 32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320" y="0"/>
                    </a:moveTo>
                    <a:lnTo>
                      <a:pt x="0" y="0"/>
                    </a:lnTo>
                    <a:lnTo>
                      <a:pt x="0" y="0"/>
                    </a:lnTo>
                    <a:lnTo>
                      <a:pt x="256" y="148"/>
                    </a:lnTo>
                    <a:lnTo>
                      <a:pt x="320" y="184"/>
                    </a:lnTo>
                    <a:lnTo>
                      <a:pt x="320" y="0"/>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0" name="Freeform 66"/>
              <p:cNvSpPr/>
              <p:nvPr userDrawn="1"/>
            </p:nvSpPr>
            <p:spPr bwMode="auto">
              <a:xfrm>
                <a:off x="3921126" y="2305050"/>
                <a:ext cx="508000" cy="292100"/>
              </a:xfrm>
              <a:custGeom>
                <a:avLst/>
                <a:gdLst>
                  <a:gd name="T0" fmla="*/ 0 w 320"/>
                  <a:gd name="T1" fmla="*/ 184 h 184"/>
                  <a:gd name="T2" fmla="*/ 0 w 320"/>
                  <a:gd name="T3" fmla="*/ 184 h 184"/>
                  <a:gd name="T4" fmla="*/ 0 w 320"/>
                  <a:gd name="T5" fmla="*/ 184 h 184"/>
                  <a:gd name="T6" fmla="*/ 320 w 320"/>
                  <a:gd name="T7" fmla="*/ 0 h 184"/>
                  <a:gd name="T8" fmla="*/ 320 w 320"/>
                  <a:gd name="T9" fmla="*/ 0 h 184"/>
                  <a:gd name="T10" fmla="*/ 0 w 320"/>
                  <a:gd name="T11" fmla="*/ 0 h 184"/>
                  <a:gd name="T12" fmla="*/ 0 w 320"/>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320" h="184">
                    <a:moveTo>
                      <a:pt x="0" y="184"/>
                    </a:moveTo>
                    <a:lnTo>
                      <a:pt x="0" y="184"/>
                    </a:lnTo>
                    <a:lnTo>
                      <a:pt x="0" y="184"/>
                    </a:lnTo>
                    <a:lnTo>
                      <a:pt x="320" y="0"/>
                    </a:lnTo>
                    <a:lnTo>
                      <a:pt x="320" y="0"/>
                    </a:lnTo>
                    <a:lnTo>
                      <a:pt x="0" y="0"/>
                    </a:lnTo>
                    <a:lnTo>
                      <a:pt x="0" y="184"/>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1" name="Freeform 67"/>
              <p:cNvSpPr/>
              <p:nvPr userDrawn="1"/>
            </p:nvSpPr>
            <p:spPr bwMode="auto">
              <a:xfrm>
                <a:off x="3413126" y="2012950"/>
                <a:ext cx="508000" cy="292100"/>
              </a:xfrm>
              <a:custGeom>
                <a:avLst/>
                <a:gdLst>
                  <a:gd name="T0" fmla="*/ 320 w 320"/>
                  <a:gd name="T1" fmla="*/ 184 h 184"/>
                  <a:gd name="T2" fmla="*/ 320 w 320"/>
                  <a:gd name="T3" fmla="*/ 0 h 184"/>
                  <a:gd name="T4" fmla="*/ 320 w 320"/>
                  <a:gd name="T5" fmla="*/ 0 h 184"/>
                  <a:gd name="T6" fmla="*/ 216 w 320"/>
                  <a:gd name="T7" fmla="*/ 60 h 184"/>
                  <a:gd name="T8" fmla="*/ 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320" y="0"/>
                    </a:lnTo>
                    <a:lnTo>
                      <a:pt x="320" y="0"/>
                    </a:lnTo>
                    <a:lnTo>
                      <a:pt x="216" y="60"/>
                    </a:lnTo>
                    <a:lnTo>
                      <a:pt x="0" y="184"/>
                    </a:lnTo>
                    <a:lnTo>
                      <a:pt x="320" y="184"/>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2" name="Freeform 71"/>
              <p:cNvSpPr/>
              <p:nvPr userDrawn="1"/>
            </p:nvSpPr>
            <p:spPr bwMode="auto">
              <a:xfrm>
                <a:off x="3921126" y="2012950"/>
                <a:ext cx="508000" cy="292100"/>
              </a:xfrm>
              <a:custGeom>
                <a:avLst/>
                <a:gdLst>
                  <a:gd name="T0" fmla="*/ 0 w 320"/>
                  <a:gd name="T1" fmla="*/ 184 h 184"/>
                  <a:gd name="T2" fmla="*/ 320 w 320"/>
                  <a:gd name="T3" fmla="*/ 184 h 184"/>
                  <a:gd name="T4" fmla="*/ 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0" y="0"/>
                    </a:lnTo>
                    <a:lnTo>
                      <a:pt x="0" y="0"/>
                    </a:lnTo>
                    <a:lnTo>
                      <a:pt x="0" y="184"/>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76" name="Group 28"/>
            <p:cNvGrpSpPr/>
            <p:nvPr userDrawn="1"/>
          </p:nvGrpSpPr>
          <p:grpSpPr>
            <a:xfrm>
              <a:off x="1588" y="2962439"/>
              <a:ext cx="508000" cy="587375"/>
              <a:chOff x="3413126" y="1717675"/>
              <a:chExt cx="508000" cy="587375"/>
            </a:xfrm>
          </p:grpSpPr>
          <p:sp>
            <p:nvSpPr>
              <p:cNvPr id="77" name="Freeform 74"/>
              <p:cNvSpPr/>
              <p:nvPr userDrawn="1"/>
            </p:nvSpPr>
            <p:spPr bwMode="auto">
              <a:xfrm>
                <a:off x="3413126" y="2012950"/>
                <a:ext cx="508000" cy="292100"/>
              </a:xfrm>
              <a:custGeom>
                <a:avLst/>
                <a:gdLst>
                  <a:gd name="T0" fmla="*/ 216 w 320"/>
                  <a:gd name="T1" fmla="*/ 60 h 184"/>
                  <a:gd name="T2" fmla="*/ 320 w 320"/>
                  <a:gd name="T3" fmla="*/ 0 h 184"/>
                  <a:gd name="T4" fmla="*/ 0 w 320"/>
                  <a:gd name="T5" fmla="*/ 0 h 184"/>
                  <a:gd name="T6" fmla="*/ 0 w 320"/>
                  <a:gd name="T7" fmla="*/ 184 h 184"/>
                  <a:gd name="T8" fmla="*/ 0 w 320"/>
                  <a:gd name="T9" fmla="*/ 184 h 184"/>
                  <a:gd name="T10" fmla="*/ 216 w 320"/>
                  <a:gd name="T11" fmla="*/ 60 h 184"/>
                </a:gdLst>
                <a:ahLst/>
                <a:cxnLst>
                  <a:cxn ang="0">
                    <a:pos x="T0" y="T1"/>
                  </a:cxn>
                  <a:cxn ang="0">
                    <a:pos x="T2" y="T3"/>
                  </a:cxn>
                  <a:cxn ang="0">
                    <a:pos x="T4" y="T5"/>
                  </a:cxn>
                  <a:cxn ang="0">
                    <a:pos x="T6" y="T7"/>
                  </a:cxn>
                  <a:cxn ang="0">
                    <a:pos x="T8" y="T9"/>
                  </a:cxn>
                  <a:cxn ang="0">
                    <a:pos x="T10" y="T11"/>
                  </a:cxn>
                </a:cxnLst>
                <a:rect l="0" t="0" r="r" b="b"/>
                <a:pathLst>
                  <a:path w="320" h="184">
                    <a:moveTo>
                      <a:pt x="216" y="60"/>
                    </a:moveTo>
                    <a:lnTo>
                      <a:pt x="320" y="0"/>
                    </a:lnTo>
                    <a:lnTo>
                      <a:pt x="0" y="0"/>
                    </a:lnTo>
                    <a:lnTo>
                      <a:pt x="0" y="184"/>
                    </a:lnTo>
                    <a:lnTo>
                      <a:pt x="0" y="184"/>
                    </a:lnTo>
                    <a:lnTo>
                      <a:pt x="216" y="60"/>
                    </a:lnTo>
                    <a:close/>
                  </a:path>
                </a:pathLst>
              </a:custGeom>
              <a:solidFill>
                <a:srgbClr val="39AEB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78" name="Freeform 75"/>
              <p:cNvSpPr/>
              <p:nvPr userDrawn="1"/>
            </p:nvSpPr>
            <p:spPr bwMode="auto">
              <a:xfrm>
                <a:off x="3413126" y="1717675"/>
                <a:ext cx="508000" cy="295275"/>
              </a:xfrm>
              <a:custGeom>
                <a:avLst/>
                <a:gdLst>
                  <a:gd name="T0" fmla="*/ 320 w 320"/>
                  <a:gd name="T1" fmla="*/ 186 h 186"/>
                  <a:gd name="T2" fmla="*/ 0 w 320"/>
                  <a:gd name="T3" fmla="*/ 0 h 186"/>
                  <a:gd name="T4" fmla="*/ 0 w 320"/>
                  <a:gd name="T5" fmla="*/ 186 h 186"/>
                  <a:gd name="T6" fmla="*/ 320 w 320"/>
                  <a:gd name="T7" fmla="*/ 186 h 186"/>
                  <a:gd name="T8" fmla="*/ 320 w 320"/>
                  <a:gd name="T9" fmla="*/ 186 h 186"/>
                </a:gdLst>
                <a:ahLst/>
                <a:cxnLst>
                  <a:cxn ang="0">
                    <a:pos x="T0" y="T1"/>
                  </a:cxn>
                  <a:cxn ang="0">
                    <a:pos x="T2" y="T3"/>
                  </a:cxn>
                  <a:cxn ang="0">
                    <a:pos x="T4" y="T5"/>
                  </a:cxn>
                  <a:cxn ang="0">
                    <a:pos x="T6" y="T7"/>
                  </a:cxn>
                  <a:cxn ang="0">
                    <a:pos x="T8" y="T9"/>
                  </a:cxn>
                </a:cxnLst>
                <a:rect l="0" t="0" r="r" b="b"/>
                <a:pathLst>
                  <a:path w="320" h="186">
                    <a:moveTo>
                      <a:pt x="320" y="186"/>
                    </a:moveTo>
                    <a:lnTo>
                      <a:pt x="0" y="0"/>
                    </a:lnTo>
                    <a:lnTo>
                      <a:pt x="0" y="186"/>
                    </a:lnTo>
                    <a:lnTo>
                      <a:pt x="320" y="186"/>
                    </a:lnTo>
                    <a:lnTo>
                      <a:pt x="320" y="186"/>
                    </a:lnTo>
                    <a:close/>
                  </a:path>
                </a:pathLst>
              </a:custGeom>
              <a:solidFill>
                <a:srgbClr val="39AEB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grpSp>
        <p:nvGrpSpPr>
          <p:cNvPr id="36" name="Group 21"/>
          <p:cNvGrpSpPr/>
          <p:nvPr/>
        </p:nvGrpSpPr>
        <p:grpSpPr>
          <a:xfrm>
            <a:off x="0" y="0"/>
            <a:ext cx="2159000" cy="2495550"/>
            <a:chOff x="1588" y="4134014"/>
            <a:chExt cx="1016000" cy="1168400"/>
          </a:xfrm>
        </p:grpSpPr>
        <p:grpSp>
          <p:nvGrpSpPr>
            <p:cNvPr id="37" name="Group 41"/>
            <p:cNvGrpSpPr/>
            <p:nvPr userDrawn="1"/>
          </p:nvGrpSpPr>
          <p:grpSpPr>
            <a:xfrm>
              <a:off x="1588" y="4426114"/>
              <a:ext cx="1016000" cy="584200"/>
              <a:chOff x="3413126" y="3181350"/>
              <a:chExt cx="1016000" cy="584200"/>
            </a:xfrm>
          </p:grpSpPr>
          <p:sp>
            <p:nvSpPr>
              <p:cNvPr id="49" name="Freeform 35"/>
              <p:cNvSpPr/>
              <p:nvPr userDrawn="1"/>
            </p:nvSpPr>
            <p:spPr bwMode="auto">
              <a:xfrm>
                <a:off x="3921126" y="3473450"/>
                <a:ext cx="508000" cy="292100"/>
              </a:xfrm>
              <a:custGeom>
                <a:avLst/>
                <a:gdLst>
                  <a:gd name="T0" fmla="*/ 0 w 320"/>
                  <a:gd name="T1" fmla="*/ 184 h 184"/>
                  <a:gd name="T2" fmla="*/ 0 w 320"/>
                  <a:gd name="T3" fmla="*/ 184 h 184"/>
                  <a:gd name="T4" fmla="*/ 32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0" y="184"/>
                    </a:lnTo>
                    <a:lnTo>
                      <a:pt x="320" y="0"/>
                    </a:lnTo>
                    <a:lnTo>
                      <a:pt x="0" y="0"/>
                    </a:lnTo>
                    <a:lnTo>
                      <a:pt x="0" y="184"/>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0" name="Freeform 38"/>
              <p:cNvSpPr/>
              <p:nvPr userDrawn="1"/>
            </p:nvSpPr>
            <p:spPr bwMode="auto">
              <a:xfrm>
                <a:off x="3921126" y="3181350"/>
                <a:ext cx="508000" cy="292100"/>
              </a:xfrm>
              <a:custGeom>
                <a:avLst/>
                <a:gdLst>
                  <a:gd name="T0" fmla="*/ 0 w 320"/>
                  <a:gd name="T1" fmla="*/ 0 h 184"/>
                  <a:gd name="T2" fmla="*/ 0 w 320"/>
                  <a:gd name="T3" fmla="*/ 184 h 184"/>
                  <a:gd name="T4" fmla="*/ 320 w 320"/>
                  <a:gd name="T5" fmla="*/ 184 h 184"/>
                  <a:gd name="T6" fmla="*/ 320 w 320"/>
                  <a:gd name="T7" fmla="*/ 184 h 184"/>
                  <a:gd name="T8" fmla="*/ 0 w 320"/>
                  <a:gd name="T9" fmla="*/ 0 h 184"/>
                  <a:gd name="T10" fmla="*/ 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0" y="0"/>
                    </a:moveTo>
                    <a:lnTo>
                      <a:pt x="0" y="184"/>
                    </a:lnTo>
                    <a:lnTo>
                      <a:pt x="320" y="184"/>
                    </a:lnTo>
                    <a:lnTo>
                      <a:pt x="320" y="184"/>
                    </a:lnTo>
                    <a:lnTo>
                      <a:pt x="0" y="0"/>
                    </a:lnTo>
                    <a:lnTo>
                      <a:pt x="0" y="0"/>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1" name="Freeform 39"/>
              <p:cNvSpPr/>
              <p:nvPr userDrawn="1"/>
            </p:nvSpPr>
            <p:spPr bwMode="auto">
              <a:xfrm>
                <a:off x="3413126" y="3181350"/>
                <a:ext cx="508000" cy="292100"/>
              </a:xfrm>
              <a:custGeom>
                <a:avLst/>
                <a:gdLst>
                  <a:gd name="T0" fmla="*/ 0 w 320"/>
                  <a:gd name="T1" fmla="*/ 184 h 184"/>
                  <a:gd name="T2" fmla="*/ 0 w 320"/>
                  <a:gd name="T3" fmla="*/ 184 h 184"/>
                  <a:gd name="T4" fmla="*/ 320 w 320"/>
                  <a:gd name="T5" fmla="*/ 184 h 184"/>
                  <a:gd name="T6" fmla="*/ 320 w 320"/>
                  <a:gd name="T7" fmla="*/ 0 h 184"/>
                  <a:gd name="T8" fmla="*/ 222 w 320"/>
                  <a:gd name="T9" fmla="*/ 58 h 184"/>
                  <a:gd name="T10" fmla="*/ 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0" y="184"/>
                    </a:moveTo>
                    <a:lnTo>
                      <a:pt x="0" y="184"/>
                    </a:lnTo>
                    <a:lnTo>
                      <a:pt x="320" y="184"/>
                    </a:lnTo>
                    <a:lnTo>
                      <a:pt x="320" y="0"/>
                    </a:lnTo>
                    <a:lnTo>
                      <a:pt x="222" y="58"/>
                    </a:lnTo>
                    <a:lnTo>
                      <a:pt x="0" y="184"/>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2" name="Freeform 41"/>
              <p:cNvSpPr/>
              <p:nvPr userDrawn="1"/>
            </p:nvSpPr>
            <p:spPr bwMode="auto">
              <a:xfrm>
                <a:off x="3413126" y="3473450"/>
                <a:ext cx="508000" cy="292100"/>
              </a:xfrm>
              <a:custGeom>
                <a:avLst/>
                <a:gdLst>
                  <a:gd name="T0" fmla="*/ 260 w 320"/>
                  <a:gd name="T1" fmla="*/ 150 h 184"/>
                  <a:gd name="T2" fmla="*/ 320 w 320"/>
                  <a:gd name="T3" fmla="*/ 184 h 184"/>
                  <a:gd name="T4" fmla="*/ 320 w 320"/>
                  <a:gd name="T5" fmla="*/ 0 h 184"/>
                  <a:gd name="T6" fmla="*/ 0 w 320"/>
                  <a:gd name="T7" fmla="*/ 0 h 184"/>
                  <a:gd name="T8" fmla="*/ 260 w 320"/>
                  <a:gd name="T9" fmla="*/ 150 h 184"/>
                </a:gdLst>
                <a:ahLst/>
                <a:cxnLst>
                  <a:cxn ang="0">
                    <a:pos x="T0" y="T1"/>
                  </a:cxn>
                  <a:cxn ang="0">
                    <a:pos x="T2" y="T3"/>
                  </a:cxn>
                  <a:cxn ang="0">
                    <a:pos x="T4" y="T5"/>
                  </a:cxn>
                  <a:cxn ang="0">
                    <a:pos x="T6" y="T7"/>
                  </a:cxn>
                  <a:cxn ang="0">
                    <a:pos x="T8" y="T9"/>
                  </a:cxn>
                </a:cxnLst>
                <a:rect l="0" t="0" r="r" b="b"/>
                <a:pathLst>
                  <a:path w="320" h="184">
                    <a:moveTo>
                      <a:pt x="260" y="150"/>
                    </a:moveTo>
                    <a:lnTo>
                      <a:pt x="320" y="184"/>
                    </a:lnTo>
                    <a:lnTo>
                      <a:pt x="320" y="0"/>
                    </a:lnTo>
                    <a:lnTo>
                      <a:pt x="0" y="0"/>
                    </a:lnTo>
                    <a:lnTo>
                      <a:pt x="260" y="150"/>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38" name="Group 42"/>
            <p:cNvGrpSpPr/>
            <p:nvPr userDrawn="1"/>
          </p:nvGrpSpPr>
          <p:grpSpPr>
            <a:xfrm>
              <a:off x="1588" y="4134014"/>
              <a:ext cx="508000" cy="584200"/>
              <a:chOff x="3413126" y="2889250"/>
              <a:chExt cx="508000" cy="584200"/>
            </a:xfrm>
          </p:grpSpPr>
          <p:sp>
            <p:nvSpPr>
              <p:cNvPr id="47" name="Freeform 42"/>
              <p:cNvSpPr/>
              <p:nvPr userDrawn="1"/>
            </p:nvSpPr>
            <p:spPr bwMode="auto">
              <a:xfrm>
                <a:off x="3413126" y="2889250"/>
                <a:ext cx="508000" cy="292100"/>
              </a:xfrm>
              <a:custGeom>
                <a:avLst/>
                <a:gdLst>
                  <a:gd name="T0" fmla="*/ 320 w 320"/>
                  <a:gd name="T1" fmla="*/ 184 h 184"/>
                  <a:gd name="T2" fmla="*/ 78 w 320"/>
                  <a:gd name="T3" fmla="*/ 44 h 184"/>
                  <a:gd name="T4" fmla="*/ 0 w 320"/>
                  <a:gd name="T5" fmla="*/ 0 h 184"/>
                  <a:gd name="T6" fmla="*/ 0 w 320"/>
                  <a:gd name="T7" fmla="*/ 184 h 184"/>
                  <a:gd name="T8" fmla="*/ 32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78" y="44"/>
                    </a:lnTo>
                    <a:lnTo>
                      <a:pt x="0" y="0"/>
                    </a:lnTo>
                    <a:lnTo>
                      <a:pt x="0" y="184"/>
                    </a:lnTo>
                    <a:lnTo>
                      <a:pt x="320" y="184"/>
                    </a:lnTo>
                    <a:lnTo>
                      <a:pt x="320" y="184"/>
                    </a:lnTo>
                    <a:close/>
                  </a:path>
                </a:pathLst>
              </a:custGeom>
              <a:solidFill>
                <a:srgbClr val="39AEB5">
                  <a:alpha val="4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8" name="Freeform 43"/>
              <p:cNvSpPr/>
              <p:nvPr userDrawn="1"/>
            </p:nvSpPr>
            <p:spPr bwMode="auto">
              <a:xfrm>
                <a:off x="3413126" y="3181350"/>
                <a:ext cx="508000" cy="292100"/>
              </a:xfrm>
              <a:custGeom>
                <a:avLst/>
                <a:gdLst>
                  <a:gd name="T0" fmla="*/ 320 w 320"/>
                  <a:gd name="T1" fmla="*/ 0 h 184"/>
                  <a:gd name="T2" fmla="*/ 0 w 320"/>
                  <a:gd name="T3" fmla="*/ 0 h 184"/>
                  <a:gd name="T4" fmla="*/ 0 w 320"/>
                  <a:gd name="T5" fmla="*/ 184 h 184"/>
                  <a:gd name="T6" fmla="*/ 0 w 320"/>
                  <a:gd name="T7" fmla="*/ 184 h 184"/>
                  <a:gd name="T8" fmla="*/ 222 w 320"/>
                  <a:gd name="T9" fmla="*/ 58 h 184"/>
                  <a:gd name="T10" fmla="*/ 32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320" y="0"/>
                    </a:moveTo>
                    <a:lnTo>
                      <a:pt x="0" y="0"/>
                    </a:lnTo>
                    <a:lnTo>
                      <a:pt x="0" y="184"/>
                    </a:lnTo>
                    <a:lnTo>
                      <a:pt x="0" y="184"/>
                    </a:lnTo>
                    <a:lnTo>
                      <a:pt x="222" y="58"/>
                    </a:lnTo>
                    <a:lnTo>
                      <a:pt x="320" y="0"/>
                    </a:lnTo>
                    <a:close/>
                  </a:path>
                </a:pathLst>
              </a:custGeom>
              <a:solidFill>
                <a:srgbClr val="39AEB5">
                  <a:alpha val="4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39" name="Group 43"/>
            <p:cNvGrpSpPr/>
            <p:nvPr userDrawn="1"/>
          </p:nvGrpSpPr>
          <p:grpSpPr>
            <a:xfrm>
              <a:off x="509588" y="4134014"/>
              <a:ext cx="508000" cy="584200"/>
              <a:chOff x="3921126" y="2889250"/>
              <a:chExt cx="508000" cy="584200"/>
            </a:xfrm>
          </p:grpSpPr>
          <p:sp>
            <p:nvSpPr>
              <p:cNvPr id="45" name="Freeform 49"/>
              <p:cNvSpPr/>
              <p:nvPr userDrawn="1"/>
            </p:nvSpPr>
            <p:spPr bwMode="auto">
              <a:xfrm>
                <a:off x="3921126" y="3181350"/>
                <a:ext cx="508000" cy="292100"/>
              </a:xfrm>
              <a:custGeom>
                <a:avLst/>
                <a:gdLst>
                  <a:gd name="T0" fmla="*/ 320 w 320"/>
                  <a:gd name="T1" fmla="*/ 184 h 184"/>
                  <a:gd name="T2" fmla="*/ 320 w 320"/>
                  <a:gd name="T3" fmla="*/ 0 h 184"/>
                  <a:gd name="T4" fmla="*/ 0 w 320"/>
                  <a:gd name="T5" fmla="*/ 0 h 184"/>
                  <a:gd name="T6" fmla="*/ 320 w 320"/>
                  <a:gd name="T7" fmla="*/ 184 h 184"/>
                </a:gdLst>
                <a:ahLst/>
                <a:cxnLst>
                  <a:cxn ang="0">
                    <a:pos x="T0" y="T1"/>
                  </a:cxn>
                  <a:cxn ang="0">
                    <a:pos x="T2" y="T3"/>
                  </a:cxn>
                  <a:cxn ang="0">
                    <a:pos x="T4" y="T5"/>
                  </a:cxn>
                  <a:cxn ang="0">
                    <a:pos x="T6" y="T7"/>
                  </a:cxn>
                </a:cxnLst>
                <a:rect l="0" t="0" r="r" b="b"/>
                <a:pathLst>
                  <a:path w="320" h="184">
                    <a:moveTo>
                      <a:pt x="320" y="184"/>
                    </a:moveTo>
                    <a:lnTo>
                      <a:pt x="320" y="0"/>
                    </a:lnTo>
                    <a:lnTo>
                      <a:pt x="0" y="0"/>
                    </a:lnTo>
                    <a:lnTo>
                      <a:pt x="320" y="184"/>
                    </a:lnTo>
                    <a:close/>
                  </a:path>
                </a:pathLst>
              </a:custGeom>
              <a:solidFill>
                <a:srgbClr val="39AEB5">
                  <a:alpha val="5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6" name="Freeform 50"/>
              <p:cNvSpPr/>
              <p:nvPr userDrawn="1"/>
            </p:nvSpPr>
            <p:spPr bwMode="auto">
              <a:xfrm>
                <a:off x="3921126" y="2889250"/>
                <a:ext cx="508000" cy="292100"/>
              </a:xfrm>
              <a:custGeom>
                <a:avLst/>
                <a:gdLst>
                  <a:gd name="T0" fmla="*/ 0 w 320"/>
                  <a:gd name="T1" fmla="*/ 184 h 184"/>
                  <a:gd name="T2" fmla="*/ 320 w 320"/>
                  <a:gd name="T3" fmla="*/ 184 h 184"/>
                  <a:gd name="T4" fmla="*/ 320 w 320"/>
                  <a:gd name="T5" fmla="*/ 0 h 184"/>
                  <a:gd name="T6" fmla="*/ 0 w 320"/>
                  <a:gd name="T7" fmla="*/ 184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320" y="0"/>
                    </a:lnTo>
                    <a:lnTo>
                      <a:pt x="0" y="184"/>
                    </a:lnTo>
                    <a:lnTo>
                      <a:pt x="0" y="184"/>
                    </a:lnTo>
                    <a:close/>
                  </a:path>
                </a:pathLst>
              </a:custGeom>
              <a:solidFill>
                <a:srgbClr val="39AEB5">
                  <a:alpha val="5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40" name="Group 44"/>
            <p:cNvGrpSpPr/>
            <p:nvPr userDrawn="1"/>
          </p:nvGrpSpPr>
          <p:grpSpPr>
            <a:xfrm>
              <a:off x="1588" y="4718214"/>
              <a:ext cx="508000" cy="584200"/>
              <a:chOff x="3413126" y="3473450"/>
              <a:chExt cx="508000" cy="584200"/>
            </a:xfrm>
          </p:grpSpPr>
          <p:sp>
            <p:nvSpPr>
              <p:cNvPr id="43" name="Freeform 51"/>
              <p:cNvSpPr/>
              <p:nvPr userDrawn="1"/>
            </p:nvSpPr>
            <p:spPr bwMode="auto">
              <a:xfrm>
                <a:off x="3413126" y="3473450"/>
                <a:ext cx="508000" cy="292100"/>
              </a:xfrm>
              <a:custGeom>
                <a:avLst/>
                <a:gdLst>
                  <a:gd name="T0" fmla="*/ 260 w 320"/>
                  <a:gd name="T1" fmla="*/ 150 h 184"/>
                  <a:gd name="T2" fmla="*/ 0 w 320"/>
                  <a:gd name="T3" fmla="*/ 0 h 184"/>
                  <a:gd name="T4" fmla="*/ 0 w 320"/>
                  <a:gd name="T5" fmla="*/ 184 h 184"/>
                  <a:gd name="T6" fmla="*/ 320 w 320"/>
                  <a:gd name="T7" fmla="*/ 184 h 184"/>
                  <a:gd name="T8" fmla="*/ 260 w 320"/>
                  <a:gd name="T9" fmla="*/ 150 h 184"/>
                </a:gdLst>
                <a:ahLst/>
                <a:cxnLst>
                  <a:cxn ang="0">
                    <a:pos x="T0" y="T1"/>
                  </a:cxn>
                  <a:cxn ang="0">
                    <a:pos x="T2" y="T3"/>
                  </a:cxn>
                  <a:cxn ang="0">
                    <a:pos x="T4" y="T5"/>
                  </a:cxn>
                  <a:cxn ang="0">
                    <a:pos x="T6" y="T7"/>
                  </a:cxn>
                  <a:cxn ang="0">
                    <a:pos x="T8" y="T9"/>
                  </a:cxn>
                </a:cxnLst>
                <a:rect l="0" t="0" r="r" b="b"/>
                <a:pathLst>
                  <a:path w="320" h="184">
                    <a:moveTo>
                      <a:pt x="260" y="150"/>
                    </a:moveTo>
                    <a:lnTo>
                      <a:pt x="0" y="0"/>
                    </a:lnTo>
                    <a:lnTo>
                      <a:pt x="0" y="184"/>
                    </a:lnTo>
                    <a:lnTo>
                      <a:pt x="320" y="184"/>
                    </a:lnTo>
                    <a:lnTo>
                      <a:pt x="260" y="150"/>
                    </a:lnTo>
                    <a:close/>
                  </a:path>
                </a:pathLst>
              </a:custGeom>
              <a:solidFill>
                <a:srgbClr val="39AEB5">
                  <a:alpha val="2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4" name="Freeform 52"/>
              <p:cNvSpPr/>
              <p:nvPr userDrawn="1"/>
            </p:nvSpPr>
            <p:spPr bwMode="auto">
              <a:xfrm>
                <a:off x="3413126" y="3765550"/>
                <a:ext cx="508000" cy="292100"/>
              </a:xfrm>
              <a:custGeom>
                <a:avLst/>
                <a:gdLst>
                  <a:gd name="T0" fmla="*/ 0 w 320"/>
                  <a:gd name="T1" fmla="*/ 0 h 184"/>
                  <a:gd name="T2" fmla="*/ 0 w 320"/>
                  <a:gd name="T3" fmla="*/ 184 h 184"/>
                  <a:gd name="T4" fmla="*/ 320 w 320"/>
                  <a:gd name="T5" fmla="*/ 0 h 184"/>
                  <a:gd name="T6" fmla="*/ 320 w 320"/>
                  <a:gd name="T7" fmla="*/ 0 h 184"/>
                  <a:gd name="T8" fmla="*/ 0 w 320"/>
                  <a:gd name="T9" fmla="*/ 0 h 184"/>
                </a:gdLst>
                <a:ahLst/>
                <a:cxnLst>
                  <a:cxn ang="0">
                    <a:pos x="T0" y="T1"/>
                  </a:cxn>
                  <a:cxn ang="0">
                    <a:pos x="T2" y="T3"/>
                  </a:cxn>
                  <a:cxn ang="0">
                    <a:pos x="T4" y="T5"/>
                  </a:cxn>
                  <a:cxn ang="0">
                    <a:pos x="T6" y="T7"/>
                  </a:cxn>
                  <a:cxn ang="0">
                    <a:pos x="T8" y="T9"/>
                  </a:cxn>
                </a:cxnLst>
                <a:rect l="0" t="0" r="r" b="b"/>
                <a:pathLst>
                  <a:path w="320" h="184">
                    <a:moveTo>
                      <a:pt x="0" y="0"/>
                    </a:moveTo>
                    <a:lnTo>
                      <a:pt x="0" y="184"/>
                    </a:lnTo>
                    <a:lnTo>
                      <a:pt x="320" y="0"/>
                    </a:lnTo>
                    <a:lnTo>
                      <a:pt x="320" y="0"/>
                    </a:lnTo>
                    <a:lnTo>
                      <a:pt x="0" y="0"/>
                    </a:lnTo>
                    <a:close/>
                  </a:path>
                </a:pathLst>
              </a:custGeom>
              <a:solidFill>
                <a:srgbClr val="39AEB5">
                  <a:alpha val="2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sp>
          <p:nvSpPr>
            <p:cNvPr id="41" name="Freeform 59"/>
            <p:cNvSpPr/>
            <p:nvPr userDrawn="1"/>
          </p:nvSpPr>
          <p:spPr bwMode="auto">
            <a:xfrm>
              <a:off x="509588" y="4134014"/>
              <a:ext cx="508000" cy="292100"/>
            </a:xfrm>
            <a:custGeom>
              <a:avLst/>
              <a:gdLst>
                <a:gd name="T0" fmla="*/ 0 w 320"/>
                <a:gd name="T1" fmla="*/ 184 h 184"/>
                <a:gd name="T2" fmla="*/ 0 w 320"/>
                <a:gd name="T3" fmla="*/ 184 h 184"/>
                <a:gd name="T4" fmla="*/ 32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0" y="184"/>
                  </a:lnTo>
                  <a:lnTo>
                    <a:pt x="320" y="0"/>
                  </a:lnTo>
                  <a:lnTo>
                    <a:pt x="0" y="0"/>
                  </a:lnTo>
                  <a:lnTo>
                    <a:pt x="0" y="18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2" name="Freeform 60"/>
            <p:cNvSpPr/>
            <p:nvPr userDrawn="1"/>
          </p:nvSpPr>
          <p:spPr bwMode="auto">
            <a:xfrm>
              <a:off x="1588" y="4134014"/>
              <a:ext cx="508000" cy="292100"/>
            </a:xfrm>
            <a:custGeom>
              <a:avLst/>
              <a:gdLst>
                <a:gd name="T0" fmla="*/ 78 w 320"/>
                <a:gd name="T1" fmla="*/ 44 h 184"/>
                <a:gd name="T2" fmla="*/ 320 w 320"/>
                <a:gd name="T3" fmla="*/ 184 h 184"/>
                <a:gd name="T4" fmla="*/ 320 w 320"/>
                <a:gd name="T5" fmla="*/ 0 h 184"/>
                <a:gd name="T6" fmla="*/ 0 w 320"/>
                <a:gd name="T7" fmla="*/ 0 h 184"/>
                <a:gd name="T8" fmla="*/ 78 w 320"/>
                <a:gd name="T9" fmla="*/ 44 h 184"/>
              </a:gdLst>
              <a:ahLst/>
              <a:cxnLst>
                <a:cxn ang="0">
                  <a:pos x="T0" y="T1"/>
                </a:cxn>
                <a:cxn ang="0">
                  <a:pos x="T2" y="T3"/>
                </a:cxn>
                <a:cxn ang="0">
                  <a:pos x="T4" y="T5"/>
                </a:cxn>
                <a:cxn ang="0">
                  <a:pos x="T6" y="T7"/>
                </a:cxn>
                <a:cxn ang="0">
                  <a:pos x="T8" y="T9"/>
                </a:cxn>
              </a:cxnLst>
              <a:rect l="0" t="0" r="r" b="b"/>
              <a:pathLst>
                <a:path w="320" h="184">
                  <a:moveTo>
                    <a:pt x="78" y="44"/>
                  </a:moveTo>
                  <a:lnTo>
                    <a:pt x="320" y="184"/>
                  </a:lnTo>
                  <a:lnTo>
                    <a:pt x="320" y="0"/>
                  </a:lnTo>
                  <a:lnTo>
                    <a:pt x="0" y="0"/>
                  </a:lnTo>
                  <a:lnTo>
                    <a:pt x="78" y="4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173066" y="2397315"/>
            <a:ext cx="1162050" cy="116205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rot="5400000">
            <a:off x="10525616" y="2397315"/>
            <a:ext cx="1162050" cy="1162050"/>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5400000">
            <a:off x="9173066" y="3768915"/>
            <a:ext cx="1162050" cy="1162050"/>
          </a:xfrm>
          <a:prstGeom prst="rect">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9A4AC"/>
              </a:solidFill>
            </a:endParaRPr>
          </a:p>
        </p:txBody>
      </p:sp>
      <p:sp>
        <p:nvSpPr>
          <p:cNvPr id="11" name="矩形 10"/>
          <p:cNvSpPr/>
          <p:nvPr/>
        </p:nvSpPr>
        <p:spPr>
          <a:xfrm>
            <a:off x="10525616" y="3768915"/>
            <a:ext cx="1162050" cy="116205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5400000">
            <a:off x="10525616" y="5140515"/>
            <a:ext cx="1162050" cy="1162050"/>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9173066" y="5140515"/>
            <a:ext cx="1162050" cy="116205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rot="5400000">
            <a:off x="7820516" y="5140515"/>
            <a:ext cx="1162050" cy="1162050"/>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p:nvPr/>
        </p:nvCxnSpPr>
        <p:spPr>
          <a:xfrm>
            <a:off x="973883" y="5600700"/>
            <a:ext cx="1612058" cy="1889203"/>
          </a:xfrm>
          <a:prstGeom prst="line">
            <a:avLst/>
          </a:prstGeom>
          <a:ln w="12700">
            <a:solidFill>
              <a:schemeClr val="dk2">
                <a:lumMod val="100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434804" y="899755"/>
            <a:ext cx="4214716" cy="4939309"/>
          </a:xfrm>
          <a:prstGeom prst="line">
            <a:avLst/>
          </a:prstGeom>
          <a:ln w="12700">
            <a:solidFill>
              <a:schemeClr val="dk2">
                <a:lumMod val="100000"/>
                <a:alpha val="21000"/>
              </a:schemeClr>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769711" y="2936162"/>
            <a:ext cx="5326289" cy="2785378"/>
          </a:xfrm>
          <a:prstGeom prst="rect">
            <a:avLst/>
          </a:prstGeom>
          <a:noFill/>
        </p:spPr>
        <p:txBody>
          <a:bodyPr wrap="square" rtlCol="0">
            <a:spAutoFit/>
          </a:bodyPr>
          <a:lstStyle/>
          <a:p>
            <a:pPr algn="just" fontAlgn="base">
              <a:lnSpc>
                <a:spcPct val="125000"/>
              </a:lnSpc>
              <a:spcBef>
                <a:spcPct val="0"/>
              </a:spcBef>
              <a:spcAft>
                <a:spcPct val="0"/>
              </a:spcAft>
            </a:pP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Gill Sans" charset="0"/>
              </a:rPr>
              <a:t>        此处添加详细文本描述，建议与标题相关并符合整体语言风格，语言描述尽量简洁生动。尽量将每页幻灯片的字数控制在  </a:t>
            </a:r>
            <a:r>
              <a:rPr lang="en-US" altLang="zh-CN" sz="1400" dirty="0">
                <a:solidFill>
                  <a:schemeClr val="bg1">
                    <a:lumMod val="50000"/>
                  </a:schemeClr>
                </a:solidFill>
                <a:latin typeface="微软雅黑" panose="020B0503020204020204" pitchFamily="34" charset="-122"/>
                <a:ea typeface="微软雅黑" panose="020B0503020204020204" pitchFamily="34" charset="-122"/>
                <a:sym typeface="Gill Sans" charset="0"/>
              </a:rPr>
              <a:t>200</a:t>
            </a: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Gill Sans" charset="0"/>
              </a:rPr>
              <a:t>字以内，据统计每页幻灯片的最好控制在  </a:t>
            </a:r>
            <a:r>
              <a:rPr lang="en-US" altLang="zh-CN" sz="1400" dirty="0">
                <a:solidFill>
                  <a:schemeClr val="bg1">
                    <a:lumMod val="50000"/>
                  </a:schemeClr>
                </a:solidFill>
                <a:latin typeface="微软雅黑" panose="020B0503020204020204" pitchFamily="34" charset="-122"/>
                <a:ea typeface="微软雅黑" panose="020B0503020204020204" pitchFamily="34" charset="-122"/>
                <a:sym typeface="Gill Sans" charset="0"/>
              </a:rPr>
              <a:t>5</a:t>
            </a: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Gill Sans" charset="0"/>
              </a:rPr>
              <a:t>分钟之内。此处添加详细文本描述</a:t>
            </a:r>
            <a:r>
              <a:rPr lang="en-US" altLang="zh-CN" sz="1400" dirty="0">
                <a:solidFill>
                  <a:schemeClr val="bg1">
                    <a:lumMod val="50000"/>
                  </a:schemeClr>
                </a:solidFill>
                <a:latin typeface="微软雅黑" panose="020B0503020204020204" pitchFamily="34" charset="-122"/>
                <a:ea typeface="微软雅黑" panose="020B0503020204020204" pitchFamily="34" charset="-122"/>
                <a:sym typeface="Gill Sans" charset="0"/>
              </a:rPr>
              <a:t> </a:t>
            </a: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Gill Sans" charset="0"/>
              </a:rPr>
              <a:t>，建议与标题相关并符合整体语言风格，语言描述尽量简洁生动。</a:t>
            </a:r>
            <a:endParaRPr lang="en-US" altLang="zh-CN" sz="1400" dirty="0">
              <a:solidFill>
                <a:schemeClr val="bg1">
                  <a:lumMod val="50000"/>
                </a:schemeClr>
              </a:solidFill>
              <a:latin typeface="微软雅黑" panose="020B0503020204020204" pitchFamily="34" charset="-122"/>
              <a:ea typeface="微软雅黑" panose="020B0503020204020204" pitchFamily="34" charset="-122"/>
              <a:sym typeface="Gill Sans" charset="0"/>
            </a:endParaRPr>
          </a:p>
          <a:p>
            <a:pPr algn="just" fontAlgn="base">
              <a:lnSpc>
                <a:spcPct val="125000"/>
              </a:lnSpc>
              <a:spcBef>
                <a:spcPct val="0"/>
              </a:spcBef>
              <a:spcAft>
                <a:spcPct val="0"/>
              </a:spcAft>
            </a:pP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Gill Sans" charset="0"/>
              </a:rPr>
              <a:t>        此处添加详细文本描述，建议与标题相关并符合整体语言风格，语言描述尽量简洁生动。尽量将每页幻灯片的字数控制在  </a:t>
            </a:r>
            <a:r>
              <a:rPr lang="en-US" altLang="zh-CN" sz="1400" dirty="0">
                <a:solidFill>
                  <a:schemeClr val="bg1">
                    <a:lumMod val="50000"/>
                  </a:schemeClr>
                </a:solidFill>
                <a:latin typeface="微软雅黑" panose="020B0503020204020204" pitchFamily="34" charset="-122"/>
                <a:ea typeface="微软雅黑" panose="020B0503020204020204" pitchFamily="34" charset="-122"/>
                <a:sym typeface="Gill Sans" charset="0"/>
              </a:rPr>
              <a:t>200</a:t>
            </a: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Gill Sans" charset="0"/>
              </a:rPr>
              <a:t>字以内，据统计每页幻灯片的最好控制在  </a:t>
            </a:r>
            <a:r>
              <a:rPr lang="en-US" altLang="zh-CN" sz="1400" dirty="0">
                <a:solidFill>
                  <a:schemeClr val="bg1">
                    <a:lumMod val="50000"/>
                  </a:schemeClr>
                </a:solidFill>
                <a:latin typeface="微软雅黑" panose="020B0503020204020204" pitchFamily="34" charset="-122"/>
                <a:ea typeface="微软雅黑" panose="020B0503020204020204" pitchFamily="34" charset="-122"/>
                <a:sym typeface="Gill Sans" charset="0"/>
              </a:rPr>
              <a:t>5</a:t>
            </a: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Gill Sans" charset="0"/>
              </a:rPr>
              <a:t>分钟之内。此处添加详细文本描述</a:t>
            </a:r>
            <a:r>
              <a:rPr lang="en-US" altLang="zh-CN" sz="1400" dirty="0">
                <a:solidFill>
                  <a:schemeClr val="bg1">
                    <a:lumMod val="50000"/>
                  </a:schemeClr>
                </a:solidFill>
                <a:latin typeface="微软雅黑" panose="020B0503020204020204" pitchFamily="34" charset="-122"/>
                <a:ea typeface="微软雅黑" panose="020B0503020204020204" pitchFamily="34" charset="-122"/>
                <a:sym typeface="Gill Sans" charset="0"/>
              </a:rPr>
              <a:t> </a:t>
            </a: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Gill Sans" charset="0"/>
              </a:rPr>
              <a:t>，建议与标题相关并符合整体语言风格，语言描述尽量简洁生动。</a:t>
            </a:r>
            <a:endParaRPr lang="en-US" altLang="zh-CN" sz="1400" dirty="0">
              <a:solidFill>
                <a:schemeClr val="bg1">
                  <a:lumMod val="50000"/>
                </a:schemeClr>
              </a:solidFill>
              <a:latin typeface="微软雅黑" panose="020B0503020204020204" pitchFamily="34" charset="-122"/>
              <a:ea typeface="微软雅黑" panose="020B0503020204020204" pitchFamily="34" charset="-122"/>
              <a:sym typeface="Gill Sans" charset="0"/>
            </a:endParaRPr>
          </a:p>
        </p:txBody>
      </p:sp>
      <p:grpSp>
        <p:nvGrpSpPr>
          <p:cNvPr id="33" name="组合 32"/>
          <p:cNvGrpSpPr/>
          <p:nvPr/>
        </p:nvGrpSpPr>
        <p:grpSpPr>
          <a:xfrm>
            <a:off x="984384" y="2257151"/>
            <a:ext cx="4428618" cy="476147"/>
            <a:chOff x="1265602" y="1767878"/>
            <a:chExt cx="4428618" cy="476147"/>
          </a:xfrm>
        </p:grpSpPr>
        <p:sp>
          <p:nvSpPr>
            <p:cNvPr id="25" name="矩形 24"/>
            <p:cNvSpPr/>
            <p:nvPr/>
          </p:nvSpPr>
          <p:spPr>
            <a:xfrm>
              <a:off x="1265602" y="1767878"/>
              <a:ext cx="4414762" cy="476147"/>
            </a:xfrm>
            <a:prstGeom prst="rect">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1287618" y="1805896"/>
              <a:ext cx="4406602" cy="400110"/>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朝阳产业    革新先锋    市场潜力巨大</a:t>
              </a:r>
              <a:endParaRPr lang="zh-CN" altLang="en-US" sz="2000" dirty="0">
                <a:solidFill>
                  <a:schemeClr val="bg1"/>
                </a:solidFill>
                <a:latin typeface="微软雅黑" panose="020B0503020204020204" pitchFamily="34" charset="-122"/>
                <a:ea typeface="微软雅黑" panose="020B0503020204020204" pitchFamily="34" charset="-122"/>
              </a:endParaRPr>
            </a:p>
          </p:txBody>
        </p:sp>
        <p:cxnSp>
          <p:nvCxnSpPr>
            <p:cNvPr id="28" name="直接连接符 27"/>
            <p:cNvCxnSpPr/>
            <p:nvPr/>
          </p:nvCxnSpPr>
          <p:spPr>
            <a:xfrm>
              <a:off x="2544376" y="1875171"/>
              <a:ext cx="0" cy="2584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846704" y="1875171"/>
              <a:ext cx="0" cy="2584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文本框 19"/>
          <p:cNvSpPr txBox="1"/>
          <p:nvPr/>
        </p:nvSpPr>
        <p:spPr>
          <a:xfrm>
            <a:off x="404869" y="367948"/>
            <a:ext cx="2804832" cy="584775"/>
          </a:xfrm>
          <a:prstGeom prst="rect">
            <a:avLst/>
          </a:prstGeom>
          <a:noFill/>
        </p:spPr>
        <p:txBody>
          <a:bodyPr wrap="square" rtlCol="0">
            <a:spAutoFit/>
          </a:bodyPr>
          <a:lstStyle/>
          <a:p>
            <a:pPr marL="457200" indent="-457200">
              <a:buFont typeface="Wingdings" panose="05000000000000000000" pitchFamily="2" charset="2"/>
              <a:buChar char="n"/>
            </a:pPr>
            <a:r>
              <a:rPr lang="zh-CN" altLang="en-US" sz="3200" b="1" dirty="0">
                <a:solidFill>
                  <a:schemeClr val="bg1"/>
                </a:solidFill>
                <a:latin typeface="微软雅黑" panose="020B0503020204020204" pitchFamily="34" charset="-122"/>
                <a:ea typeface="微软雅黑" panose="020B0503020204020204" pitchFamily="34" charset="-122"/>
              </a:rPr>
              <a:t>行业前景</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1000"/>
                            </p:stCondLst>
                            <p:childTnLst>
                              <p:par>
                                <p:cTn id="33" presetID="53" presetClass="entr" presetSubtype="16"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1500"/>
                            </p:stCondLst>
                            <p:childTnLst>
                              <p:par>
                                <p:cTn id="39" presetID="53" presetClass="entr" presetSubtype="16"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par>
                          <p:cTn id="44" fill="hold">
                            <p:stCondLst>
                              <p:cond delay="2000"/>
                            </p:stCondLst>
                            <p:childTnLst>
                              <p:par>
                                <p:cTn id="45" presetID="53" presetClass="entr" presetSubtype="16"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p:stCondLst>
                              <p:cond delay="2500"/>
                            </p:stCondLst>
                            <p:childTnLst>
                              <p:par>
                                <p:cTn id="51" presetID="2" presetClass="entr" presetSubtype="4"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ppt_x"/>
                                          </p:val>
                                        </p:tav>
                                        <p:tav tm="100000">
                                          <p:val>
                                            <p:strVal val="#ppt_x"/>
                                          </p:val>
                                        </p:tav>
                                      </p:tavLst>
                                    </p:anim>
                                    <p:anim calcmode="lin" valueType="num">
                                      <p:cBhvr additive="base">
                                        <p:cTn id="5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45053" y="366340"/>
            <a:ext cx="2804832" cy="584775"/>
          </a:xfrm>
          <a:prstGeom prst="rect">
            <a:avLst/>
          </a:prstGeom>
          <a:noFill/>
        </p:spPr>
        <p:txBody>
          <a:bodyPr wrap="square" rtlCol="0">
            <a:spAutoFit/>
          </a:bodyPr>
          <a:lstStyle/>
          <a:p>
            <a:pPr marL="457200" indent="-457200">
              <a:buFont typeface="Wingdings" panose="05000000000000000000" pitchFamily="2" charset="2"/>
              <a:buChar char="n"/>
            </a:pPr>
            <a:r>
              <a:rPr lang="zh-CN" altLang="en-US" sz="3200" b="1" dirty="0">
                <a:solidFill>
                  <a:schemeClr val="bg1"/>
                </a:solidFill>
                <a:latin typeface="微软雅黑" panose="020B0503020204020204" pitchFamily="34" charset="-122"/>
                <a:ea typeface="微软雅黑" panose="020B0503020204020204" pitchFamily="34" charset="-122"/>
              </a:rPr>
              <a:t>需求分析</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5039115" y="1749492"/>
            <a:ext cx="2113769" cy="376249"/>
            <a:chOff x="4661659" y="1133032"/>
            <a:chExt cx="2113769" cy="376249"/>
          </a:xfrm>
        </p:grpSpPr>
        <p:sp>
          <p:nvSpPr>
            <p:cNvPr id="35" name="文本框 34"/>
            <p:cNvSpPr txBox="1"/>
            <p:nvPr/>
          </p:nvSpPr>
          <p:spPr>
            <a:xfrm>
              <a:off x="4661659" y="1133032"/>
              <a:ext cx="2113769" cy="369332"/>
            </a:xfrm>
            <a:prstGeom prst="rect">
              <a:avLst/>
            </a:prstGeom>
            <a:noFill/>
          </p:spPr>
          <p:txBody>
            <a:bodyPr wrap="square" rtlCol="0">
              <a:spAutoFit/>
            </a:bodyPr>
            <a:lstStyle/>
            <a:p>
              <a:r>
                <a:rPr lang="zh-CN" altLang="en-US" b="1" dirty="0">
                  <a:solidFill>
                    <a:schemeClr val="dk2">
                      <a:lumMod val="100000"/>
                    </a:schemeClr>
                  </a:solidFill>
                  <a:latin typeface="微软雅黑" panose="020B0503020204020204" pitchFamily="34" charset="-122"/>
                  <a:ea typeface="微软雅黑" panose="020B0503020204020204" pitchFamily="34" charset="-122"/>
                </a:rPr>
                <a:t>近年行业需求走势</a:t>
              </a:r>
              <a:endParaRPr lang="zh-CN" altLang="en-US" b="1"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36" name="矩形 35"/>
            <p:cNvSpPr/>
            <p:nvPr/>
          </p:nvSpPr>
          <p:spPr>
            <a:xfrm>
              <a:off x="4688645" y="1139949"/>
              <a:ext cx="1954112" cy="369332"/>
            </a:xfrm>
            <a:prstGeom prst="rect">
              <a:avLst/>
            </a:prstGeom>
            <a:noFill/>
            <a:ln>
              <a:solidFill>
                <a:schemeClr val="dk2">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43" name="图表 42"/>
          <p:cNvGraphicFramePr/>
          <p:nvPr/>
        </p:nvGraphicFramePr>
        <p:xfrm>
          <a:off x="743740" y="2839827"/>
          <a:ext cx="4160284" cy="2773523"/>
        </p:xfrm>
        <a:graphic>
          <a:graphicData uri="http://schemas.openxmlformats.org/drawingml/2006/chart">
            <c:chart xmlns:c="http://schemas.openxmlformats.org/drawingml/2006/chart" xmlns:r="http://schemas.openxmlformats.org/officeDocument/2006/relationships" r:id="rId1"/>
          </a:graphicData>
        </a:graphic>
      </p:graphicFrame>
      <p:sp>
        <p:nvSpPr>
          <p:cNvPr id="44" name="文本框 43"/>
          <p:cNvSpPr txBox="1"/>
          <p:nvPr/>
        </p:nvSpPr>
        <p:spPr>
          <a:xfrm>
            <a:off x="2823882" y="3892655"/>
            <a:ext cx="1059543"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60%</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nvGrpSpPr>
          <p:cNvPr id="34" name="组合 33"/>
          <p:cNvGrpSpPr/>
          <p:nvPr/>
        </p:nvGrpSpPr>
        <p:grpSpPr>
          <a:xfrm>
            <a:off x="5296415" y="2280337"/>
            <a:ext cx="5204985" cy="4113770"/>
            <a:chOff x="5820228" y="1155991"/>
            <a:chExt cx="5204985" cy="4113770"/>
          </a:xfrm>
        </p:grpSpPr>
        <p:graphicFrame>
          <p:nvGraphicFramePr>
            <p:cNvPr id="22" name="图表 21"/>
            <p:cNvGraphicFramePr/>
            <p:nvPr/>
          </p:nvGraphicFramePr>
          <p:xfrm>
            <a:off x="5820228" y="1799771"/>
            <a:ext cx="5204985" cy="3469990"/>
          </p:xfrm>
          <a:graphic>
            <a:graphicData uri="http://schemas.openxmlformats.org/drawingml/2006/chart">
              <c:chart xmlns:c="http://schemas.openxmlformats.org/drawingml/2006/chart" xmlns:r="http://schemas.openxmlformats.org/officeDocument/2006/relationships" r:id="rId2"/>
            </a:graphicData>
          </a:graphic>
        </p:graphicFrame>
        <p:sp>
          <p:nvSpPr>
            <p:cNvPr id="33" name="任意多边形 32"/>
            <p:cNvSpPr/>
            <p:nvPr/>
          </p:nvSpPr>
          <p:spPr>
            <a:xfrm rot="2920123">
              <a:off x="7353109" y="-215335"/>
              <a:ext cx="2059642" cy="4802293"/>
            </a:xfrm>
            <a:custGeom>
              <a:avLst/>
              <a:gdLst>
                <a:gd name="connsiteX0" fmla="*/ 1554072 w 2059642"/>
                <a:gd name="connsiteY0" fmla="*/ 0 h 4802293"/>
                <a:gd name="connsiteX1" fmla="*/ 2059642 w 2059642"/>
                <a:gd name="connsiteY1" fmla="*/ 470165 h 4802293"/>
                <a:gd name="connsiteX2" fmla="*/ 1779097 w 2059642"/>
                <a:gd name="connsiteY2" fmla="*/ 470165 h 4802293"/>
                <a:gd name="connsiteX3" fmla="*/ 1770526 w 2059642"/>
                <a:gd name="connsiteY3" fmla="*/ 566418 h 4802293"/>
                <a:gd name="connsiteX4" fmla="*/ 1340935 w 2059642"/>
                <a:gd name="connsiteY4" fmla="*/ 2384783 h 4802293"/>
                <a:gd name="connsiteX5" fmla="*/ 118514 w 2059642"/>
                <a:gd name="connsiteY5" fmla="*/ 4676114 h 4802293"/>
                <a:gd name="connsiteX6" fmla="*/ 0 w 2059642"/>
                <a:gd name="connsiteY6" fmla="*/ 4802293 h 4802293"/>
                <a:gd name="connsiteX7" fmla="*/ 100847 w 2059642"/>
                <a:gd name="connsiteY7" fmla="*/ 4649585 h 4802293"/>
                <a:gd name="connsiteX8" fmla="*/ 946208 w 2059642"/>
                <a:gd name="connsiteY8" fmla="*/ 2694678 h 4802293"/>
                <a:gd name="connsiteX9" fmla="*/ 1305085 w 2059642"/>
                <a:gd name="connsiteY9" fmla="*/ 595271 h 4802293"/>
                <a:gd name="connsiteX10" fmla="*/ 1304310 w 2059642"/>
                <a:gd name="connsiteY10" fmla="*/ 470165 h 4802293"/>
                <a:gd name="connsiteX11" fmla="*/ 1048502 w 2059642"/>
                <a:gd name="connsiteY11" fmla="*/ 470165 h 480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9642" h="4802293">
                  <a:moveTo>
                    <a:pt x="1554072" y="0"/>
                  </a:moveTo>
                  <a:lnTo>
                    <a:pt x="2059642" y="470165"/>
                  </a:lnTo>
                  <a:lnTo>
                    <a:pt x="1779097" y="470165"/>
                  </a:lnTo>
                  <a:lnTo>
                    <a:pt x="1770526" y="566418"/>
                  </a:lnTo>
                  <a:cubicBezTo>
                    <a:pt x="1709917" y="1106984"/>
                    <a:pt x="1566484" y="1734248"/>
                    <a:pt x="1340935" y="2384783"/>
                  </a:cubicBezTo>
                  <a:cubicBezTo>
                    <a:pt x="1002613" y="3360586"/>
                    <a:pt x="551595" y="4180897"/>
                    <a:pt x="118514" y="4676114"/>
                  </a:cubicBezTo>
                  <a:lnTo>
                    <a:pt x="0" y="4802293"/>
                  </a:lnTo>
                  <a:lnTo>
                    <a:pt x="100847" y="4649585"/>
                  </a:lnTo>
                  <a:cubicBezTo>
                    <a:pt x="416432" y="4143838"/>
                    <a:pt x="717488" y="3464708"/>
                    <a:pt x="946208" y="2694678"/>
                  </a:cubicBezTo>
                  <a:cubicBezTo>
                    <a:pt x="1174927" y="1924647"/>
                    <a:pt x="1293417" y="1191289"/>
                    <a:pt x="1305085" y="595271"/>
                  </a:cubicBezTo>
                  <a:lnTo>
                    <a:pt x="1304310" y="470165"/>
                  </a:lnTo>
                  <a:lnTo>
                    <a:pt x="1048502" y="470165"/>
                  </a:lnTo>
                  <a:close/>
                </a:path>
              </a:pathLst>
            </a:cu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文本框 44"/>
          <p:cNvSpPr txBox="1"/>
          <p:nvPr/>
        </p:nvSpPr>
        <p:spPr>
          <a:xfrm>
            <a:off x="10231263" y="1937600"/>
            <a:ext cx="1574801" cy="523220"/>
          </a:xfrm>
          <a:prstGeom prst="rect">
            <a:avLst/>
          </a:prstGeom>
          <a:noFill/>
        </p:spPr>
        <p:txBody>
          <a:bodyPr wrap="square" rtlCol="0">
            <a:spAutoFit/>
          </a:bodyPr>
          <a:lstStyle/>
          <a:p>
            <a:r>
              <a:rPr lang="en-US" altLang="zh-CN" sz="2800" b="1" dirty="0">
                <a:solidFill>
                  <a:schemeClr val="dk2">
                    <a:lumMod val="100000"/>
                  </a:schemeClr>
                </a:solidFill>
                <a:latin typeface="微软雅黑" panose="020B0503020204020204" pitchFamily="34" charset="-122"/>
                <a:ea typeface="微软雅黑" panose="020B0503020204020204" pitchFamily="34" charset="-122"/>
              </a:rPr>
              <a:t>32</a:t>
            </a:r>
            <a:r>
              <a:rPr lang="zh-CN" altLang="en-US" sz="2800" b="1" dirty="0">
                <a:solidFill>
                  <a:schemeClr val="dk2">
                    <a:lumMod val="100000"/>
                  </a:schemeClr>
                </a:solidFill>
                <a:latin typeface="微软雅黑" panose="020B0503020204020204" pitchFamily="34" charset="-122"/>
                <a:ea typeface="微软雅黑" panose="020B0503020204020204" pitchFamily="34" charset="-122"/>
              </a:rPr>
              <a:t>亿元</a:t>
            </a:r>
            <a:endParaRPr lang="zh-CN" altLang="en-US" sz="2800" b="1" dirty="0">
              <a:solidFill>
                <a:schemeClr val="dk2">
                  <a:lumMod val="10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anim calcmode="lin" valueType="num">
                                      <p:cBhvr>
                                        <p:cTn id="14" dur="1000" fill="hold"/>
                                        <p:tgtEl>
                                          <p:spTgt spid="43"/>
                                        </p:tgtEl>
                                        <p:attrNameLst>
                                          <p:attrName>ppt_x</p:attrName>
                                        </p:attrNameLst>
                                      </p:cBhvr>
                                      <p:tavLst>
                                        <p:tav tm="0">
                                          <p:val>
                                            <p:strVal val="#ppt_x"/>
                                          </p:val>
                                        </p:tav>
                                        <p:tav tm="100000">
                                          <p:val>
                                            <p:strVal val="#ppt_x"/>
                                          </p:val>
                                        </p:tav>
                                      </p:tavLst>
                                    </p:anim>
                                    <p:anim calcmode="lin" valueType="num">
                                      <p:cBhvr>
                                        <p:cTn id="15" dur="1000" fill="hold"/>
                                        <p:tgtEl>
                                          <p:spTgt spid="4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anim calcmode="lin" valueType="num">
                                      <p:cBhvr>
                                        <p:cTn id="26" dur="1000" fill="hold"/>
                                        <p:tgtEl>
                                          <p:spTgt spid="34"/>
                                        </p:tgtEl>
                                        <p:attrNameLst>
                                          <p:attrName>ppt_x</p:attrName>
                                        </p:attrNameLst>
                                      </p:cBhvr>
                                      <p:tavLst>
                                        <p:tav tm="0">
                                          <p:val>
                                            <p:strVal val="#ppt_x"/>
                                          </p:val>
                                        </p:tav>
                                        <p:tav tm="100000">
                                          <p:val>
                                            <p:strVal val="#ppt_x"/>
                                          </p:val>
                                        </p:tav>
                                      </p:tavLst>
                                    </p:anim>
                                    <p:anim calcmode="lin" valueType="num">
                                      <p:cBhvr>
                                        <p:cTn id="27" dur="1000" fill="hold"/>
                                        <p:tgtEl>
                                          <p:spTgt spid="34"/>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53" presetClass="entr" presetSubtype="16"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p:cTn id="31" dur="500" fill="hold"/>
                                        <p:tgtEl>
                                          <p:spTgt spid="45"/>
                                        </p:tgtEl>
                                        <p:attrNameLst>
                                          <p:attrName>ppt_w</p:attrName>
                                        </p:attrNameLst>
                                      </p:cBhvr>
                                      <p:tavLst>
                                        <p:tav tm="0">
                                          <p:val>
                                            <p:fltVal val="0"/>
                                          </p:val>
                                        </p:tav>
                                        <p:tav tm="100000">
                                          <p:val>
                                            <p:strVal val="#ppt_w"/>
                                          </p:val>
                                        </p:tav>
                                      </p:tavLst>
                                    </p:anim>
                                    <p:anim calcmode="lin" valueType="num">
                                      <p:cBhvr>
                                        <p:cTn id="32" dur="500" fill="hold"/>
                                        <p:tgtEl>
                                          <p:spTgt spid="45"/>
                                        </p:tgtEl>
                                        <p:attrNameLst>
                                          <p:attrName>ppt_h</p:attrName>
                                        </p:attrNameLst>
                                      </p:cBhvr>
                                      <p:tavLst>
                                        <p:tav tm="0">
                                          <p:val>
                                            <p:fltVal val="0"/>
                                          </p:val>
                                        </p:tav>
                                        <p:tav tm="100000">
                                          <p:val>
                                            <p:strVal val="#ppt_h"/>
                                          </p:val>
                                        </p:tav>
                                      </p:tavLst>
                                    </p:anim>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44"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472274" y="360910"/>
            <a:ext cx="2804832" cy="584775"/>
          </a:xfrm>
          <a:prstGeom prst="rect">
            <a:avLst/>
          </a:prstGeom>
          <a:noFill/>
        </p:spPr>
        <p:txBody>
          <a:bodyPr wrap="square" rtlCol="0">
            <a:spAutoFit/>
          </a:bodyPr>
          <a:lstStyle/>
          <a:p>
            <a:pPr marL="457200" indent="-457200">
              <a:buFont typeface="Wingdings" panose="05000000000000000000" pitchFamily="2" charset="2"/>
              <a:buChar char="n"/>
            </a:pPr>
            <a:r>
              <a:rPr lang="zh-CN" altLang="en-US" sz="3200" b="1" dirty="0">
                <a:solidFill>
                  <a:schemeClr val="bg1"/>
                </a:solidFill>
                <a:latin typeface="微软雅黑" panose="020B0503020204020204" pitchFamily="34" charset="-122"/>
                <a:ea typeface="微软雅黑" panose="020B0503020204020204" pitchFamily="34" charset="-122"/>
              </a:rPr>
              <a:t>盈利模式</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1242457" y="5943310"/>
            <a:ext cx="10484193" cy="377411"/>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盈利模式为产品内收费为准，主要手段有广告位出租、付费下载、会员充值，增值服务，另有租借资质、佣金收取等盈利来源。</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6096000" y="2258683"/>
            <a:ext cx="5036483" cy="2738746"/>
            <a:chOff x="5609002" y="1752599"/>
            <a:chExt cx="5920312" cy="3219355"/>
          </a:xfrm>
        </p:grpSpPr>
        <p:grpSp>
          <p:nvGrpSpPr>
            <p:cNvPr id="11" name="组合 10"/>
            <p:cNvGrpSpPr/>
            <p:nvPr/>
          </p:nvGrpSpPr>
          <p:grpSpPr>
            <a:xfrm>
              <a:off x="6877050" y="1752599"/>
              <a:ext cx="3219354" cy="3219355"/>
              <a:chOff x="4248150" y="1885949"/>
              <a:chExt cx="3219354" cy="3219355"/>
            </a:xfrm>
          </p:grpSpPr>
          <p:sp>
            <p:nvSpPr>
              <p:cNvPr id="7" name="矩形 6"/>
              <p:cNvSpPr/>
              <p:nvPr/>
            </p:nvSpPr>
            <p:spPr>
              <a:xfrm rot="2700000">
                <a:off x="4248150" y="1885949"/>
                <a:ext cx="1333500" cy="1333500"/>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2700000">
                <a:off x="6134004" y="1885951"/>
                <a:ext cx="1333500" cy="1333500"/>
              </a:xfrm>
              <a:prstGeom prst="rect">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2700000">
                <a:off x="4248151" y="3771803"/>
                <a:ext cx="1333500" cy="1333500"/>
              </a:xfrm>
              <a:prstGeom prst="rect">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2700000">
                <a:off x="6134004" y="3771804"/>
                <a:ext cx="1333500" cy="1333500"/>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rot="2700000">
              <a:off x="5609002" y="2951428"/>
              <a:ext cx="821693" cy="821693"/>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rot="2700000">
              <a:off x="10542758" y="2951428"/>
              <a:ext cx="821693" cy="821693"/>
            </a:xfrm>
            <a:prstGeom prst="rect">
              <a:avLst/>
            </a:prstGeom>
            <a:solidFill>
              <a:srgbClr val="3D4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8100435" y="2969726"/>
              <a:ext cx="922033" cy="832109"/>
            </a:xfrm>
            <a:prstGeom prst="rect">
              <a:avLst/>
            </a:prstGeom>
            <a:noFill/>
          </p:spPr>
          <p:txBody>
            <a:bodyPr wrap="square" rtlCol="0">
              <a:spAutoFit/>
            </a:bodyPr>
            <a:lstStyle/>
            <a:p>
              <a:r>
                <a:rPr lang="zh-CN" altLang="en-US" sz="2000" b="1" dirty="0">
                  <a:solidFill>
                    <a:schemeClr val="dk2">
                      <a:lumMod val="100000"/>
                    </a:schemeClr>
                  </a:solidFill>
                  <a:latin typeface="微软雅黑" panose="020B0503020204020204" pitchFamily="34" charset="-122"/>
                  <a:ea typeface="微软雅黑" panose="020B0503020204020204" pitchFamily="34" charset="-122"/>
                </a:rPr>
                <a:t>盈利</a:t>
              </a:r>
              <a:endParaRPr lang="en-US" altLang="zh-CN" sz="2000" b="1" dirty="0">
                <a:solidFill>
                  <a:schemeClr val="dk2">
                    <a:lumMod val="100000"/>
                  </a:schemeClr>
                </a:solidFill>
                <a:latin typeface="微软雅黑" panose="020B0503020204020204" pitchFamily="34" charset="-122"/>
                <a:ea typeface="微软雅黑" panose="020B0503020204020204" pitchFamily="34" charset="-122"/>
              </a:endParaRPr>
            </a:p>
            <a:p>
              <a:r>
                <a:rPr lang="zh-CN" altLang="en-US" sz="2000" b="1" dirty="0">
                  <a:solidFill>
                    <a:schemeClr val="dk2">
                      <a:lumMod val="100000"/>
                    </a:schemeClr>
                  </a:solidFill>
                  <a:latin typeface="微软雅黑" panose="020B0503020204020204" pitchFamily="34" charset="-122"/>
                  <a:ea typeface="微软雅黑" panose="020B0503020204020204" pitchFamily="34" charset="-122"/>
                </a:rPr>
                <a:t>手段</a:t>
              </a:r>
              <a:endParaRPr lang="zh-CN" altLang="en-US" sz="2000" b="1"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6961626" y="2073363"/>
              <a:ext cx="1135497" cy="75975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广告位出租</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9060943" y="2051226"/>
              <a:ext cx="922033" cy="75975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付费</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a:solidFill>
                    <a:schemeClr val="bg1"/>
                  </a:solidFill>
                  <a:latin typeface="微软雅黑" panose="020B0503020204020204" pitchFamily="34" charset="-122"/>
                  <a:ea typeface="微软雅黑" panose="020B0503020204020204" pitchFamily="34" charset="-122"/>
                </a:rPr>
                <a:t>下载</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7154710" y="3946064"/>
              <a:ext cx="922033" cy="75975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会员充值</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9040565" y="3946064"/>
              <a:ext cx="922033" cy="75975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增值服务</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5665438" y="3037521"/>
              <a:ext cx="922033" cy="584774"/>
            </a:xfrm>
            <a:prstGeom prst="rect">
              <a:avLst/>
            </a:prstGeom>
            <a:noFill/>
          </p:spPr>
          <p:txBody>
            <a:bodyPr wrap="squar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租借</a:t>
              </a:r>
              <a:endParaRPr lang="en-US" altLang="zh-CN" sz="1600" b="1" dirty="0">
                <a:solidFill>
                  <a:schemeClr val="bg1"/>
                </a:solidFill>
                <a:latin typeface="微软雅黑" panose="020B0503020204020204" pitchFamily="34" charset="-122"/>
                <a:ea typeface="微软雅黑" panose="020B0503020204020204" pitchFamily="34" charset="-122"/>
              </a:endParaRPr>
            </a:p>
            <a:p>
              <a:r>
                <a:rPr lang="zh-CN" altLang="en-US" sz="1600" b="1" dirty="0">
                  <a:solidFill>
                    <a:schemeClr val="bg1"/>
                  </a:solidFill>
                  <a:latin typeface="微软雅黑" panose="020B0503020204020204" pitchFamily="34" charset="-122"/>
                  <a:ea typeface="微软雅黑" panose="020B0503020204020204" pitchFamily="34" charset="-122"/>
                </a:rPr>
                <a:t>资质</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10607281" y="3033685"/>
              <a:ext cx="922033" cy="584774"/>
            </a:xfrm>
            <a:prstGeom prst="rect">
              <a:avLst/>
            </a:prstGeom>
            <a:noFill/>
          </p:spPr>
          <p:txBody>
            <a:bodyPr wrap="squar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佣金</a:t>
              </a:r>
              <a:endParaRPr lang="en-US" altLang="zh-CN" sz="1600" b="1" dirty="0">
                <a:solidFill>
                  <a:schemeClr val="bg1"/>
                </a:solidFill>
                <a:latin typeface="微软雅黑" panose="020B0503020204020204" pitchFamily="34" charset="-122"/>
                <a:ea typeface="微软雅黑" panose="020B0503020204020204" pitchFamily="34" charset="-122"/>
              </a:endParaRPr>
            </a:p>
            <a:p>
              <a:r>
                <a:rPr lang="zh-CN" altLang="en-US" sz="1600" b="1" dirty="0">
                  <a:solidFill>
                    <a:schemeClr val="bg1"/>
                  </a:solidFill>
                  <a:latin typeface="微软雅黑" panose="020B0503020204020204" pitchFamily="34" charset="-122"/>
                  <a:ea typeface="微软雅黑" panose="020B0503020204020204" pitchFamily="34" charset="-122"/>
                </a:rPr>
                <a:t>收取</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rot="2700000">
              <a:off x="8003695" y="2862584"/>
              <a:ext cx="998642" cy="998640"/>
            </a:xfrm>
            <a:prstGeom prst="rect">
              <a:avLst/>
            </a:prstGeom>
            <a:noFill/>
            <a:ln>
              <a:solidFill>
                <a:schemeClr val="dk2">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9" name="直接连接符 28"/>
          <p:cNvCxnSpPr/>
          <p:nvPr/>
        </p:nvCxnSpPr>
        <p:spPr>
          <a:xfrm>
            <a:off x="4405746" y="2065300"/>
            <a:ext cx="734291" cy="0"/>
          </a:xfrm>
          <a:prstGeom prst="line">
            <a:avLst/>
          </a:prstGeom>
          <a:ln w="12700">
            <a:solidFill>
              <a:schemeClr val="dk2">
                <a:lumMod val="10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5400000">
            <a:off x="4767622" y="2432446"/>
            <a:ext cx="734291" cy="0"/>
          </a:xfrm>
          <a:prstGeom prst="line">
            <a:avLst/>
          </a:prstGeom>
          <a:ln w="12700">
            <a:solidFill>
              <a:schemeClr val="dk2">
                <a:lumMod val="100000"/>
              </a:schemeClr>
            </a:solidFill>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rot="10800000">
            <a:off x="875311" y="4640874"/>
            <a:ext cx="734291" cy="734291"/>
            <a:chOff x="4558146" y="1947144"/>
            <a:chExt cx="734291" cy="734291"/>
          </a:xfrm>
        </p:grpSpPr>
        <p:cxnSp>
          <p:nvCxnSpPr>
            <p:cNvPr id="31" name="直接连接符 30"/>
            <p:cNvCxnSpPr/>
            <p:nvPr/>
          </p:nvCxnSpPr>
          <p:spPr>
            <a:xfrm>
              <a:off x="4558146" y="1947144"/>
              <a:ext cx="734291" cy="0"/>
            </a:xfrm>
            <a:prstGeom prst="line">
              <a:avLst/>
            </a:prstGeom>
            <a:ln w="12700">
              <a:solidFill>
                <a:schemeClr val="dk2">
                  <a:lumMod val="10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5400000">
              <a:off x="4920022" y="2314290"/>
              <a:ext cx="734291" cy="0"/>
            </a:xfrm>
            <a:prstGeom prst="line">
              <a:avLst/>
            </a:prstGeom>
            <a:ln w="12700">
              <a:solidFill>
                <a:schemeClr val="dk2">
                  <a:lumMod val="100000"/>
                </a:schemeClr>
              </a:solidFill>
            </a:ln>
          </p:spPr>
          <p:style>
            <a:lnRef idx="1">
              <a:schemeClr val="accent1"/>
            </a:lnRef>
            <a:fillRef idx="0">
              <a:schemeClr val="accent1"/>
            </a:fillRef>
            <a:effectRef idx="0">
              <a:schemeClr val="accent1"/>
            </a:effectRef>
            <a:fontRef idx="minor">
              <a:schemeClr val="tx1"/>
            </a:fontRef>
          </p:style>
        </p:cxnSp>
      </p:grpSp>
      <p:pic>
        <p:nvPicPr>
          <p:cNvPr id="34" name="图片 3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80243" y="2237455"/>
            <a:ext cx="3864245" cy="29949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53" presetClass="entr" presetSubtype="16"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750" fill="hold"/>
                                        <p:tgtEl>
                                          <p:spTgt spid="27"/>
                                        </p:tgtEl>
                                        <p:attrNameLst>
                                          <p:attrName>ppt_w</p:attrName>
                                        </p:attrNameLst>
                                      </p:cBhvr>
                                      <p:tavLst>
                                        <p:tav tm="0">
                                          <p:val>
                                            <p:fltVal val="0"/>
                                          </p:val>
                                        </p:tav>
                                        <p:tav tm="100000">
                                          <p:val>
                                            <p:strVal val="#ppt_w"/>
                                          </p:val>
                                        </p:tav>
                                      </p:tavLst>
                                    </p:anim>
                                    <p:anim calcmode="lin" valueType="num">
                                      <p:cBhvr>
                                        <p:cTn id="29" dur="750" fill="hold"/>
                                        <p:tgtEl>
                                          <p:spTgt spid="27"/>
                                        </p:tgtEl>
                                        <p:attrNameLst>
                                          <p:attrName>ppt_h</p:attrName>
                                        </p:attrNameLst>
                                      </p:cBhvr>
                                      <p:tavLst>
                                        <p:tav tm="0">
                                          <p:val>
                                            <p:fltVal val="0"/>
                                          </p:val>
                                        </p:tav>
                                        <p:tav tm="100000">
                                          <p:val>
                                            <p:strVal val="#ppt_h"/>
                                          </p:val>
                                        </p:tav>
                                      </p:tavLst>
                                    </p:anim>
                                    <p:animEffect transition="in" filter="fade">
                                      <p:cBhvr>
                                        <p:cTn id="30" dur="750"/>
                                        <p:tgtEl>
                                          <p:spTgt spid="27"/>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118821" y="2157618"/>
            <a:ext cx="3954359" cy="3703390"/>
            <a:chOff x="4118821" y="1833937"/>
            <a:chExt cx="3954359" cy="3703390"/>
          </a:xfrm>
        </p:grpSpPr>
        <p:grpSp>
          <p:nvGrpSpPr>
            <p:cNvPr id="2" name="组合 1"/>
            <p:cNvGrpSpPr/>
            <p:nvPr/>
          </p:nvGrpSpPr>
          <p:grpSpPr>
            <a:xfrm>
              <a:off x="4118821" y="1833937"/>
              <a:ext cx="3954359" cy="3703390"/>
              <a:chOff x="2343047" y="1309778"/>
              <a:chExt cx="3954359" cy="3703390"/>
            </a:xfrm>
          </p:grpSpPr>
          <p:sp>
            <p:nvSpPr>
              <p:cNvPr id="14" name="椭圆 13"/>
              <p:cNvSpPr/>
              <p:nvPr/>
            </p:nvSpPr>
            <p:spPr>
              <a:xfrm>
                <a:off x="2343047" y="2537225"/>
                <a:ext cx="1241831" cy="124183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3004850" y="3763513"/>
                <a:ext cx="1241831" cy="124183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4378610" y="3733750"/>
                <a:ext cx="1241831" cy="124183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5055575" y="2564105"/>
                <a:ext cx="1241831" cy="124183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4388135" y="1327601"/>
                <a:ext cx="1241831" cy="124183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3047707" y="1327601"/>
                <a:ext cx="1241831" cy="124183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Freeform 71922"/>
              <p:cNvSpPr/>
              <p:nvPr/>
            </p:nvSpPr>
            <p:spPr bwMode="auto">
              <a:xfrm>
                <a:off x="3095614" y="3809164"/>
                <a:ext cx="2406146" cy="1091836"/>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solidFill>
                <a:schemeClr val="dk2">
                  <a:lumMod val="100000"/>
                </a:schemeClr>
              </a:solidFill>
              <a:ln>
                <a:noFill/>
              </a:ln>
              <a:scene3d>
                <a:camera prst="orthographicFront"/>
                <a:lightRig rig="flat" dir="t"/>
              </a:scene3d>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 name="Freeform 71929"/>
              <p:cNvSpPr/>
              <p:nvPr/>
            </p:nvSpPr>
            <p:spPr bwMode="auto">
              <a:xfrm>
                <a:off x="2347876" y="2524091"/>
                <a:ext cx="1896662" cy="2489077"/>
              </a:xfrm>
              <a:custGeom>
                <a:avLst/>
                <a:gdLst>
                  <a:gd name="T0" fmla="*/ 1283 w 2251"/>
                  <a:gd name="T1" fmla="*/ 448 h 3095"/>
                  <a:gd name="T2" fmla="*/ 1339 w 2251"/>
                  <a:gd name="T3" fmla="*/ 1007 h 3095"/>
                  <a:gd name="T4" fmla="*/ 1407 w 2251"/>
                  <a:gd name="T5" fmla="*/ 1366 h 3095"/>
                  <a:gd name="T6" fmla="*/ 1660 w 2251"/>
                  <a:gd name="T7" fmla="*/ 1616 h 3095"/>
                  <a:gd name="T8" fmla="*/ 1896 w 2251"/>
                  <a:gd name="T9" fmla="*/ 1731 h 3095"/>
                  <a:gd name="T10" fmla="*/ 2075 w 2251"/>
                  <a:gd name="T11" fmla="*/ 1948 h 3095"/>
                  <a:gd name="T12" fmla="*/ 1841 w 2251"/>
                  <a:gd name="T13" fmla="*/ 2903 h 3095"/>
                  <a:gd name="T14" fmla="*/ 968 w 2251"/>
                  <a:gd name="T15" fmla="*/ 2647 h 3095"/>
                  <a:gd name="T16" fmla="*/ 912 w 2251"/>
                  <a:gd name="T17" fmla="*/ 2088 h 3095"/>
                  <a:gd name="T18" fmla="*/ 912 w 2251"/>
                  <a:gd name="T19" fmla="*/ 2088 h 3095"/>
                  <a:gd name="T20" fmla="*/ 837 w 2251"/>
                  <a:gd name="T21" fmla="*/ 1720 h 3095"/>
                  <a:gd name="T22" fmla="*/ 590 w 2251"/>
                  <a:gd name="T23" fmla="*/ 1479 h 3095"/>
                  <a:gd name="T24" fmla="*/ 176 w 2251"/>
                  <a:gd name="T25" fmla="*/ 1147 h 3095"/>
                  <a:gd name="T26" fmla="*/ 410 w 2251"/>
                  <a:gd name="T27" fmla="*/ 192 h 3095"/>
                  <a:gd name="T28" fmla="*/ 1283 w 2251"/>
                  <a:gd name="T29" fmla="*/ 448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5">
                    <a:moveTo>
                      <a:pt x="1283" y="448"/>
                    </a:moveTo>
                    <a:cubicBezTo>
                      <a:pt x="1370" y="613"/>
                      <a:pt x="1390" y="811"/>
                      <a:pt x="1339" y="1007"/>
                    </a:cubicBezTo>
                    <a:cubicBezTo>
                      <a:pt x="1314" y="1104"/>
                      <a:pt x="1339" y="1238"/>
                      <a:pt x="1407" y="1366"/>
                    </a:cubicBezTo>
                    <a:cubicBezTo>
                      <a:pt x="1477" y="1498"/>
                      <a:pt x="1574" y="1594"/>
                      <a:pt x="1660" y="1616"/>
                    </a:cubicBezTo>
                    <a:cubicBezTo>
                      <a:pt x="1746" y="1637"/>
                      <a:pt x="1825" y="1676"/>
                      <a:pt x="1896" y="1731"/>
                    </a:cubicBezTo>
                    <a:cubicBezTo>
                      <a:pt x="1969" y="1789"/>
                      <a:pt x="2029" y="1862"/>
                      <a:pt x="2075" y="1948"/>
                    </a:cubicBezTo>
                    <a:cubicBezTo>
                      <a:pt x="2251" y="2282"/>
                      <a:pt x="2146" y="2710"/>
                      <a:pt x="1841" y="2903"/>
                    </a:cubicBezTo>
                    <a:cubicBezTo>
                      <a:pt x="1536" y="3095"/>
                      <a:pt x="1144" y="2980"/>
                      <a:pt x="968" y="2647"/>
                    </a:cubicBezTo>
                    <a:cubicBezTo>
                      <a:pt x="879" y="2478"/>
                      <a:pt x="858" y="2274"/>
                      <a:pt x="912" y="2088"/>
                    </a:cubicBezTo>
                    <a:cubicBezTo>
                      <a:pt x="912" y="2088"/>
                      <a:pt x="912" y="2088"/>
                      <a:pt x="912" y="2088"/>
                    </a:cubicBezTo>
                    <a:cubicBezTo>
                      <a:pt x="934" y="1989"/>
                      <a:pt x="907" y="1851"/>
                      <a:pt x="837" y="1720"/>
                    </a:cubicBezTo>
                    <a:cubicBezTo>
                      <a:pt x="768" y="1589"/>
                      <a:pt x="674" y="1497"/>
                      <a:pt x="590" y="1479"/>
                    </a:cubicBezTo>
                    <a:cubicBezTo>
                      <a:pt x="416" y="1437"/>
                      <a:pt x="265" y="1316"/>
                      <a:pt x="176" y="1147"/>
                    </a:cubicBezTo>
                    <a:cubicBezTo>
                      <a:pt x="0" y="813"/>
                      <a:pt x="105" y="385"/>
                      <a:pt x="410" y="192"/>
                    </a:cubicBezTo>
                    <a:cubicBezTo>
                      <a:pt x="715" y="0"/>
                      <a:pt x="1107" y="114"/>
                      <a:pt x="1283" y="448"/>
                    </a:cubicBezTo>
                    <a:close/>
                  </a:path>
                </a:pathLst>
              </a:custGeom>
              <a:solidFill>
                <a:schemeClr val="dk2">
                  <a:lumMod val="100000"/>
                </a:schemeClr>
              </a:solidFill>
              <a:ln>
                <a:noFill/>
              </a:ln>
              <a:scene3d>
                <a:camera prst="orthographicFront"/>
                <a:lightRig rig="flat" dir="t"/>
              </a:scene3d>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 name="Freeform 71928"/>
              <p:cNvSpPr/>
              <p:nvPr/>
            </p:nvSpPr>
            <p:spPr bwMode="auto">
              <a:xfrm rot="7240418">
                <a:off x="2066002" y="2005067"/>
                <a:ext cx="2483084" cy="1092506"/>
              </a:xfrm>
              <a:custGeom>
                <a:avLst/>
                <a:gdLst>
                  <a:gd name="T0" fmla="*/ 2222 w 2861"/>
                  <a:gd name="T1" fmla="*/ 1398 h 1398"/>
                  <a:gd name="T2" fmla="*/ 1752 w 2861"/>
                  <a:gd name="T3" fmla="*/ 1172 h 1398"/>
                  <a:gd name="T4" fmla="*/ 1433 w 2861"/>
                  <a:gd name="T5" fmla="*/ 1056 h 1398"/>
                  <a:gd name="T6" fmla="*/ 1109 w 2861"/>
                  <a:gd name="T7" fmla="*/ 1172 h 1398"/>
                  <a:gd name="T8" fmla="*/ 900 w 2861"/>
                  <a:gd name="T9" fmla="*/ 1337 h 1398"/>
                  <a:gd name="T10" fmla="*/ 639 w 2861"/>
                  <a:gd name="T11" fmla="*/ 1398 h 1398"/>
                  <a:gd name="T12" fmla="*/ 0 w 2861"/>
                  <a:gd name="T13" fmla="*/ 699 h 1398"/>
                  <a:gd name="T14" fmla="*/ 639 w 2861"/>
                  <a:gd name="T15" fmla="*/ 0 h 1398"/>
                  <a:gd name="T16" fmla="*/ 1109 w 2861"/>
                  <a:gd name="T17" fmla="*/ 226 h 1398"/>
                  <a:gd name="T18" fmla="*/ 1109 w 2861"/>
                  <a:gd name="T19" fmla="*/ 227 h 1398"/>
                  <a:gd name="T20" fmla="*/ 1438 w 2861"/>
                  <a:gd name="T21" fmla="*/ 340 h 1398"/>
                  <a:gd name="T22" fmla="*/ 1752 w 2861"/>
                  <a:gd name="T23" fmla="*/ 226 h 1398"/>
                  <a:gd name="T24" fmla="*/ 2222 w 2861"/>
                  <a:gd name="T25" fmla="*/ 0 h 1398"/>
                  <a:gd name="T26" fmla="*/ 2861 w 2861"/>
                  <a:gd name="T27" fmla="*/ 699 h 1398"/>
                  <a:gd name="T28" fmla="*/ 2222 w 2861"/>
                  <a:gd name="T29" fmla="*/ 1398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8">
                    <a:moveTo>
                      <a:pt x="2222" y="1398"/>
                    </a:moveTo>
                    <a:cubicBezTo>
                      <a:pt x="2048" y="1398"/>
                      <a:pt x="1881" y="1317"/>
                      <a:pt x="1752" y="1172"/>
                    </a:cubicBezTo>
                    <a:cubicBezTo>
                      <a:pt x="1688" y="1099"/>
                      <a:pt x="1569" y="1056"/>
                      <a:pt x="1433" y="1056"/>
                    </a:cubicBezTo>
                    <a:cubicBezTo>
                      <a:pt x="1294" y="1056"/>
                      <a:pt x="1170" y="1100"/>
                      <a:pt x="1109" y="1172"/>
                    </a:cubicBezTo>
                    <a:cubicBezTo>
                      <a:pt x="1049" y="1242"/>
                      <a:pt x="979" y="1298"/>
                      <a:pt x="900" y="1337"/>
                    </a:cubicBezTo>
                    <a:cubicBezTo>
                      <a:pt x="817" y="1377"/>
                      <a:pt x="729" y="1398"/>
                      <a:pt x="639" y="1398"/>
                    </a:cubicBezTo>
                    <a:cubicBezTo>
                      <a:pt x="286" y="1398"/>
                      <a:pt x="0" y="1084"/>
                      <a:pt x="0" y="699"/>
                    </a:cubicBezTo>
                    <a:cubicBezTo>
                      <a:pt x="0" y="314"/>
                      <a:pt x="286" y="0"/>
                      <a:pt x="639" y="0"/>
                    </a:cubicBezTo>
                    <a:cubicBezTo>
                      <a:pt x="817" y="0"/>
                      <a:pt x="988" y="83"/>
                      <a:pt x="1109" y="226"/>
                    </a:cubicBezTo>
                    <a:cubicBezTo>
                      <a:pt x="1109" y="227"/>
                      <a:pt x="1109" y="227"/>
                      <a:pt x="1109" y="227"/>
                    </a:cubicBezTo>
                    <a:cubicBezTo>
                      <a:pt x="1177" y="297"/>
                      <a:pt x="1299" y="340"/>
                      <a:pt x="1438" y="340"/>
                    </a:cubicBezTo>
                    <a:cubicBezTo>
                      <a:pt x="1576" y="340"/>
                      <a:pt x="1696" y="296"/>
                      <a:pt x="1752" y="226"/>
                    </a:cubicBezTo>
                    <a:cubicBezTo>
                      <a:pt x="1873" y="83"/>
                      <a:pt x="2044" y="0"/>
                      <a:pt x="2222" y="0"/>
                    </a:cubicBezTo>
                    <a:cubicBezTo>
                      <a:pt x="2575" y="0"/>
                      <a:pt x="2861" y="314"/>
                      <a:pt x="2861" y="699"/>
                    </a:cubicBezTo>
                    <a:cubicBezTo>
                      <a:pt x="2861" y="1084"/>
                      <a:pt x="2575" y="1398"/>
                      <a:pt x="2222" y="1398"/>
                    </a:cubicBezTo>
                    <a:close/>
                  </a:path>
                </a:pathLst>
              </a:custGeom>
              <a:solidFill>
                <a:schemeClr val="dk2">
                  <a:lumMod val="100000"/>
                </a:schemeClr>
              </a:solidFill>
              <a:ln>
                <a:noFill/>
              </a:ln>
              <a:scene3d>
                <a:camera prst="orthographicFront"/>
                <a:lightRig rig="flat" dir="t"/>
              </a:scene3d>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Freeform 71922"/>
              <p:cNvSpPr/>
              <p:nvPr/>
            </p:nvSpPr>
            <p:spPr bwMode="auto">
              <a:xfrm>
                <a:off x="3132179" y="1402680"/>
                <a:ext cx="2405790" cy="1091675"/>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solidFill>
                <a:schemeClr val="dk2">
                  <a:lumMod val="100000"/>
                </a:schemeClr>
              </a:solidFill>
              <a:ln>
                <a:noFill/>
              </a:ln>
              <a:scene3d>
                <a:camera prst="orthographicFront"/>
                <a:lightRig rig="flat" dir="t"/>
              </a:scene3d>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Freeform 71924"/>
              <p:cNvSpPr/>
              <p:nvPr/>
            </p:nvSpPr>
            <p:spPr bwMode="auto">
              <a:xfrm>
                <a:off x="4413384" y="1324710"/>
                <a:ext cx="1870765" cy="2489077"/>
              </a:xfrm>
              <a:custGeom>
                <a:avLst/>
                <a:gdLst>
                  <a:gd name="T0" fmla="*/ 1283 w 2251"/>
                  <a:gd name="T1" fmla="*/ 449 h 3096"/>
                  <a:gd name="T2" fmla="*/ 1339 w 2251"/>
                  <a:gd name="T3" fmla="*/ 1007 h 3096"/>
                  <a:gd name="T4" fmla="*/ 1407 w 2251"/>
                  <a:gd name="T5" fmla="*/ 1367 h 3096"/>
                  <a:gd name="T6" fmla="*/ 1661 w 2251"/>
                  <a:gd name="T7" fmla="*/ 1616 h 3096"/>
                  <a:gd name="T8" fmla="*/ 1896 w 2251"/>
                  <a:gd name="T9" fmla="*/ 1732 h 3096"/>
                  <a:gd name="T10" fmla="*/ 2075 w 2251"/>
                  <a:gd name="T11" fmla="*/ 1949 h 3096"/>
                  <a:gd name="T12" fmla="*/ 1841 w 2251"/>
                  <a:gd name="T13" fmla="*/ 2903 h 3096"/>
                  <a:gd name="T14" fmla="*/ 968 w 2251"/>
                  <a:gd name="T15" fmla="*/ 2647 h 3096"/>
                  <a:gd name="T16" fmla="*/ 912 w 2251"/>
                  <a:gd name="T17" fmla="*/ 2089 h 3096"/>
                  <a:gd name="T18" fmla="*/ 912 w 2251"/>
                  <a:gd name="T19" fmla="*/ 2088 h 3096"/>
                  <a:gd name="T20" fmla="*/ 838 w 2251"/>
                  <a:gd name="T21" fmla="*/ 1721 h 3096"/>
                  <a:gd name="T22" fmla="*/ 590 w 2251"/>
                  <a:gd name="T23" fmla="*/ 1480 h 3096"/>
                  <a:gd name="T24" fmla="*/ 177 w 2251"/>
                  <a:gd name="T25" fmla="*/ 1147 h 3096"/>
                  <a:gd name="T26" fmla="*/ 410 w 2251"/>
                  <a:gd name="T27" fmla="*/ 193 h 3096"/>
                  <a:gd name="T28" fmla="*/ 1283 w 2251"/>
                  <a:gd name="T29" fmla="*/ 449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6">
                    <a:moveTo>
                      <a:pt x="1283" y="449"/>
                    </a:moveTo>
                    <a:cubicBezTo>
                      <a:pt x="1370" y="613"/>
                      <a:pt x="1390" y="812"/>
                      <a:pt x="1339" y="1007"/>
                    </a:cubicBezTo>
                    <a:cubicBezTo>
                      <a:pt x="1314" y="1104"/>
                      <a:pt x="1340" y="1239"/>
                      <a:pt x="1407" y="1367"/>
                    </a:cubicBezTo>
                    <a:cubicBezTo>
                      <a:pt x="1477" y="1499"/>
                      <a:pt x="1574" y="1594"/>
                      <a:pt x="1661" y="1616"/>
                    </a:cubicBezTo>
                    <a:cubicBezTo>
                      <a:pt x="1746" y="1638"/>
                      <a:pt x="1826" y="1677"/>
                      <a:pt x="1896" y="1732"/>
                    </a:cubicBezTo>
                    <a:cubicBezTo>
                      <a:pt x="1969" y="1790"/>
                      <a:pt x="2029" y="1863"/>
                      <a:pt x="2075" y="1949"/>
                    </a:cubicBezTo>
                    <a:cubicBezTo>
                      <a:pt x="2251" y="2282"/>
                      <a:pt x="2146" y="2711"/>
                      <a:pt x="1841" y="2903"/>
                    </a:cubicBezTo>
                    <a:cubicBezTo>
                      <a:pt x="1536" y="3096"/>
                      <a:pt x="1145" y="2981"/>
                      <a:pt x="968" y="2647"/>
                    </a:cubicBezTo>
                    <a:cubicBezTo>
                      <a:pt x="879" y="2479"/>
                      <a:pt x="859" y="2275"/>
                      <a:pt x="912" y="2089"/>
                    </a:cubicBezTo>
                    <a:cubicBezTo>
                      <a:pt x="912" y="2088"/>
                      <a:pt x="912" y="2088"/>
                      <a:pt x="912" y="2088"/>
                    </a:cubicBezTo>
                    <a:cubicBezTo>
                      <a:pt x="935" y="1989"/>
                      <a:pt x="907" y="1852"/>
                      <a:pt x="838" y="1721"/>
                    </a:cubicBezTo>
                    <a:cubicBezTo>
                      <a:pt x="769" y="1590"/>
                      <a:pt x="674" y="1498"/>
                      <a:pt x="590" y="1480"/>
                    </a:cubicBezTo>
                    <a:cubicBezTo>
                      <a:pt x="417" y="1437"/>
                      <a:pt x="266" y="1316"/>
                      <a:pt x="177" y="1147"/>
                    </a:cubicBezTo>
                    <a:cubicBezTo>
                      <a:pt x="0" y="814"/>
                      <a:pt x="105" y="386"/>
                      <a:pt x="410" y="193"/>
                    </a:cubicBezTo>
                    <a:cubicBezTo>
                      <a:pt x="715" y="0"/>
                      <a:pt x="1107" y="115"/>
                      <a:pt x="1283" y="449"/>
                    </a:cubicBezTo>
                    <a:close/>
                  </a:path>
                </a:pathLst>
              </a:custGeom>
              <a:solidFill>
                <a:schemeClr val="dk2">
                  <a:lumMod val="100000"/>
                </a:schemeClr>
              </a:solidFill>
              <a:ln>
                <a:noFill/>
              </a:ln>
              <a:scene3d>
                <a:camera prst="orthographicFront"/>
                <a:lightRig rig="flat" dir="t"/>
              </a:scene3d>
              <a:sp3d>
                <a:bevelB/>
              </a:sp3d>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 name="Freeform 71926"/>
              <p:cNvSpPr/>
              <p:nvPr/>
            </p:nvSpPr>
            <p:spPr bwMode="auto">
              <a:xfrm>
                <a:off x="4413160" y="2557960"/>
                <a:ext cx="1865014" cy="2411107"/>
              </a:xfrm>
              <a:custGeom>
                <a:avLst/>
                <a:gdLst>
                  <a:gd name="T0" fmla="*/ 968 w 2250"/>
                  <a:gd name="T1" fmla="*/ 448 h 3096"/>
                  <a:gd name="T2" fmla="*/ 912 w 2250"/>
                  <a:gd name="T3" fmla="*/ 1007 h 3096"/>
                  <a:gd name="T4" fmla="*/ 844 w 2250"/>
                  <a:gd name="T5" fmla="*/ 1366 h 3096"/>
                  <a:gd name="T6" fmla="*/ 590 w 2250"/>
                  <a:gd name="T7" fmla="*/ 1616 h 3096"/>
                  <a:gd name="T8" fmla="*/ 355 w 2250"/>
                  <a:gd name="T9" fmla="*/ 1732 h 3096"/>
                  <a:gd name="T10" fmla="*/ 176 w 2250"/>
                  <a:gd name="T11" fmla="*/ 1948 h 3096"/>
                  <a:gd name="T12" fmla="*/ 410 w 2250"/>
                  <a:gd name="T13" fmla="*/ 2903 h 3096"/>
                  <a:gd name="T14" fmla="*/ 1282 w 2250"/>
                  <a:gd name="T15" fmla="*/ 2647 h 3096"/>
                  <a:gd name="T16" fmla="*/ 1339 w 2250"/>
                  <a:gd name="T17" fmla="*/ 2089 h 3096"/>
                  <a:gd name="T18" fmla="*/ 1338 w 2250"/>
                  <a:gd name="T19" fmla="*/ 2088 h 3096"/>
                  <a:gd name="T20" fmla="*/ 1413 w 2250"/>
                  <a:gd name="T21" fmla="*/ 1721 h 3096"/>
                  <a:gd name="T22" fmla="*/ 1660 w 2250"/>
                  <a:gd name="T23" fmla="*/ 1480 h 3096"/>
                  <a:gd name="T24" fmla="*/ 2074 w 2250"/>
                  <a:gd name="T25" fmla="*/ 1147 h 3096"/>
                  <a:gd name="T26" fmla="*/ 1840 w 2250"/>
                  <a:gd name="T27" fmla="*/ 193 h 3096"/>
                  <a:gd name="T28" fmla="*/ 968 w 2250"/>
                  <a:gd name="T29" fmla="*/ 448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0" h="3096">
                    <a:moveTo>
                      <a:pt x="968" y="448"/>
                    </a:moveTo>
                    <a:cubicBezTo>
                      <a:pt x="881" y="613"/>
                      <a:pt x="861" y="812"/>
                      <a:pt x="912" y="1007"/>
                    </a:cubicBezTo>
                    <a:cubicBezTo>
                      <a:pt x="937" y="1104"/>
                      <a:pt x="911" y="1238"/>
                      <a:pt x="844" y="1366"/>
                    </a:cubicBezTo>
                    <a:cubicBezTo>
                      <a:pt x="774" y="1499"/>
                      <a:pt x="677" y="1594"/>
                      <a:pt x="590" y="1616"/>
                    </a:cubicBezTo>
                    <a:cubicBezTo>
                      <a:pt x="504" y="1637"/>
                      <a:pt x="425" y="1677"/>
                      <a:pt x="355" y="1732"/>
                    </a:cubicBezTo>
                    <a:cubicBezTo>
                      <a:pt x="281" y="1790"/>
                      <a:pt x="221" y="1863"/>
                      <a:pt x="176" y="1948"/>
                    </a:cubicBezTo>
                    <a:cubicBezTo>
                      <a:pt x="0" y="2282"/>
                      <a:pt x="105" y="2710"/>
                      <a:pt x="410" y="2903"/>
                    </a:cubicBezTo>
                    <a:cubicBezTo>
                      <a:pt x="715" y="3096"/>
                      <a:pt x="1106" y="2981"/>
                      <a:pt x="1282" y="2647"/>
                    </a:cubicBezTo>
                    <a:cubicBezTo>
                      <a:pt x="1371" y="2478"/>
                      <a:pt x="1392" y="2275"/>
                      <a:pt x="1339" y="2089"/>
                    </a:cubicBezTo>
                    <a:cubicBezTo>
                      <a:pt x="1338" y="2088"/>
                      <a:pt x="1338" y="2088"/>
                      <a:pt x="1338" y="2088"/>
                    </a:cubicBezTo>
                    <a:cubicBezTo>
                      <a:pt x="1316" y="1989"/>
                      <a:pt x="1344" y="1852"/>
                      <a:pt x="1413" y="1721"/>
                    </a:cubicBezTo>
                    <a:cubicBezTo>
                      <a:pt x="1482" y="1590"/>
                      <a:pt x="1577" y="1498"/>
                      <a:pt x="1660" y="1480"/>
                    </a:cubicBezTo>
                    <a:cubicBezTo>
                      <a:pt x="1834" y="1437"/>
                      <a:pt x="1985" y="1316"/>
                      <a:pt x="2074" y="1147"/>
                    </a:cubicBezTo>
                    <a:cubicBezTo>
                      <a:pt x="2250" y="813"/>
                      <a:pt x="2145" y="385"/>
                      <a:pt x="1840" y="193"/>
                    </a:cubicBezTo>
                    <a:cubicBezTo>
                      <a:pt x="1535" y="0"/>
                      <a:pt x="1144" y="115"/>
                      <a:pt x="968" y="448"/>
                    </a:cubicBezTo>
                    <a:close/>
                  </a:path>
                </a:pathLst>
              </a:custGeom>
              <a:solidFill>
                <a:schemeClr val="dk2">
                  <a:lumMod val="100000"/>
                </a:schemeClr>
              </a:solidFill>
              <a:ln>
                <a:noFill/>
              </a:ln>
              <a:scene3d>
                <a:camera prst="orthographicFront"/>
                <a:lightRig rig="flat" dir="t"/>
              </a:scene3d>
              <a:sp3d/>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0" name="任意多边形 79"/>
              <p:cNvSpPr/>
              <p:nvPr/>
            </p:nvSpPr>
            <p:spPr bwMode="auto">
              <a:xfrm>
                <a:off x="4346312" y="3809164"/>
                <a:ext cx="1202895" cy="1091675"/>
              </a:xfrm>
              <a:custGeom>
                <a:avLst/>
                <a:gdLst>
                  <a:gd name="connsiteX0" fmla="*/ 665566 w 1202895"/>
                  <a:gd name="connsiteY0" fmla="*/ 0 h 1091675"/>
                  <a:gd name="connsiteX1" fmla="*/ 1202895 w 1202895"/>
                  <a:gd name="connsiteY1" fmla="*/ 546228 h 1091675"/>
                  <a:gd name="connsiteX2" fmla="*/ 665566 w 1202895"/>
                  <a:gd name="connsiteY2" fmla="*/ 1091675 h 1091675"/>
                  <a:gd name="connsiteX3" fmla="*/ 270346 w 1202895"/>
                  <a:gd name="connsiteY3" fmla="*/ 915069 h 1091675"/>
                  <a:gd name="connsiteX4" fmla="*/ 2102 w 1202895"/>
                  <a:gd name="connsiteY4" fmla="*/ 825203 h 1091675"/>
                  <a:gd name="connsiteX5" fmla="*/ 0 w 1202895"/>
                  <a:gd name="connsiteY5" fmla="*/ 825358 h 1091675"/>
                  <a:gd name="connsiteX6" fmla="*/ 0 w 1202895"/>
                  <a:gd name="connsiteY6" fmla="*/ 264462 h 1091675"/>
                  <a:gd name="connsiteX7" fmla="*/ 6307 w 1202895"/>
                  <a:gd name="connsiteY7" fmla="*/ 264909 h 1091675"/>
                  <a:gd name="connsiteX8" fmla="*/ 270346 w 1202895"/>
                  <a:gd name="connsiteY8" fmla="*/ 176606 h 1091675"/>
                  <a:gd name="connsiteX9" fmla="*/ 665566 w 1202895"/>
                  <a:gd name="connsiteY9" fmla="*/ 0 h 10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2895" h="1091675">
                    <a:moveTo>
                      <a:pt x="665566" y="0"/>
                    </a:moveTo>
                    <a:cubicBezTo>
                      <a:pt x="962400" y="0"/>
                      <a:pt x="1202895" y="244592"/>
                      <a:pt x="1202895" y="546228"/>
                    </a:cubicBezTo>
                    <a:cubicBezTo>
                      <a:pt x="1202895" y="847084"/>
                      <a:pt x="962400" y="1091675"/>
                      <a:pt x="665566" y="1091675"/>
                    </a:cubicBezTo>
                    <a:cubicBezTo>
                      <a:pt x="519250" y="1091675"/>
                      <a:pt x="378822" y="1029160"/>
                      <a:pt x="270346" y="915069"/>
                    </a:cubicBezTo>
                    <a:cubicBezTo>
                      <a:pt x="216530" y="858805"/>
                      <a:pt x="116464" y="825203"/>
                      <a:pt x="2102" y="825203"/>
                    </a:cubicBezTo>
                    <a:lnTo>
                      <a:pt x="0" y="825358"/>
                    </a:lnTo>
                    <a:lnTo>
                      <a:pt x="0" y="264462"/>
                    </a:lnTo>
                    <a:lnTo>
                      <a:pt x="6307" y="264909"/>
                    </a:lnTo>
                    <a:cubicBezTo>
                      <a:pt x="122350" y="264909"/>
                      <a:pt x="223257" y="231307"/>
                      <a:pt x="270346" y="176606"/>
                    </a:cubicBezTo>
                    <a:cubicBezTo>
                      <a:pt x="372094" y="64078"/>
                      <a:pt x="515887" y="0"/>
                      <a:pt x="665566" y="0"/>
                    </a:cubicBezTo>
                    <a:close/>
                  </a:path>
                </a:pathLst>
              </a:custGeom>
              <a:solidFill>
                <a:schemeClr val="dk2">
                  <a:lumMod val="100000"/>
                </a:schemeClr>
              </a:solidFill>
              <a:ln>
                <a:noFill/>
              </a:ln>
              <a:scene3d>
                <a:camera prst="orthographicFront"/>
                <a:lightRig rig="flat" dir="t"/>
              </a:scene3d>
              <a:sp3d/>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 name="椭圆 14"/>
              <p:cNvSpPr/>
              <p:nvPr/>
            </p:nvSpPr>
            <p:spPr>
              <a:xfrm>
                <a:off x="3205655" y="1485549"/>
                <a:ext cx="925933" cy="925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4565171" y="1491581"/>
                <a:ext cx="925933" cy="925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5213523" y="2706139"/>
                <a:ext cx="925933" cy="925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4529968" y="3900789"/>
                <a:ext cx="925933" cy="925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3162798" y="3927560"/>
                <a:ext cx="925933" cy="925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490109" y="2680659"/>
                <a:ext cx="925933" cy="925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p:cNvSpPr txBox="1"/>
            <p:nvPr/>
          </p:nvSpPr>
          <p:spPr>
            <a:xfrm>
              <a:off x="4940445" y="2208038"/>
              <a:ext cx="965981" cy="584775"/>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广告位出租</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6297773" y="2183283"/>
              <a:ext cx="965981" cy="584775"/>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付费</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下载</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6963763" y="3422678"/>
              <a:ext cx="965981" cy="584775"/>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增值</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服务</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6271203" y="4612610"/>
              <a:ext cx="965981" cy="584775"/>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会员</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充值</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4901633" y="4650656"/>
              <a:ext cx="965981" cy="584775"/>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佣金</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收取</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4242187" y="3409970"/>
              <a:ext cx="965981" cy="584775"/>
            </a:xfrm>
            <a:prstGeom prst="rect">
              <a:avLst/>
            </a:prstGeom>
            <a:noFill/>
          </p:spPr>
          <p:txBody>
            <a:bodyPr wrap="square" rtlCol="0">
              <a:spAutoFit/>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租借</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资质</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5488244" y="3548159"/>
            <a:ext cx="1264667" cy="942444"/>
            <a:chOff x="5488244" y="3224478"/>
            <a:chExt cx="1264667" cy="942444"/>
          </a:xfrm>
        </p:grpSpPr>
        <p:sp>
          <p:nvSpPr>
            <p:cNvPr id="30" name="文本框 29"/>
            <p:cNvSpPr txBox="1"/>
            <p:nvPr/>
          </p:nvSpPr>
          <p:spPr>
            <a:xfrm>
              <a:off x="5488244" y="3766812"/>
              <a:ext cx="1264667" cy="400110"/>
            </a:xfrm>
            <a:prstGeom prst="rect">
              <a:avLst/>
            </a:prstGeom>
            <a:noFill/>
          </p:spPr>
          <p:txBody>
            <a:bodyPr wrap="square" rtlCol="0">
              <a:spAutoFit/>
            </a:bodyPr>
            <a:lstStyle/>
            <a:p>
              <a:r>
                <a:rPr lang="zh-CN" altLang="en-US" sz="2000" b="1" dirty="0">
                  <a:solidFill>
                    <a:schemeClr val="dk2">
                      <a:lumMod val="100000"/>
                    </a:schemeClr>
                  </a:solidFill>
                  <a:latin typeface="微软雅黑" panose="020B0503020204020204" pitchFamily="34" charset="-122"/>
                  <a:ea typeface="微软雅黑" panose="020B0503020204020204" pitchFamily="34" charset="-122"/>
                </a:rPr>
                <a:t>盈利模式</a:t>
              </a:r>
              <a:endParaRPr lang="zh-CN" altLang="en-US" sz="2000" b="1" dirty="0">
                <a:solidFill>
                  <a:schemeClr val="dk2">
                    <a:lumMod val="100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5848321" y="3224478"/>
              <a:ext cx="473410" cy="474493"/>
              <a:chOff x="5848321" y="3224478"/>
              <a:chExt cx="473410" cy="474493"/>
            </a:xfrm>
          </p:grpSpPr>
          <p:sp>
            <p:nvSpPr>
              <p:cNvPr id="31" name="Freeform 83"/>
              <p:cNvSpPr/>
              <p:nvPr/>
            </p:nvSpPr>
            <p:spPr bwMode="auto">
              <a:xfrm>
                <a:off x="6073651" y="3224478"/>
                <a:ext cx="248080" cy="249163"/>
              </a:xfrm>
              <a:custGeom>
                <a:avLst/>
                <a:gdLst>
                  <a:gd name="T0" fmla="*/ 96 w 97"/>
                  <a:gd name="T1" fmla="*/ 48 h 97"/>
                  <a:gd name="T2" fmla="*/ 49 w 97"/>
                  <a:gd name="T3" fmla="*/ 97 h 97"/>
                  <a:gd name="T4" fmla="*/ 0 w 97"/>
                  <a:gd name="T5" fmla="*/ 50 h 97"/>
                  <a:gd name="T6" fmla="*/ 47 w 97"/>
                  <a:gd name="T7" fmla="*/ 1 h 97"/>
                  <a:gd name="T8" fmla="*/ 96 w 97"/>
                  <a:gd name="T9" fmla="*/ 48 h 97"/>
                </a:gdLst>
                <a:ahLst/>
                <a:cxnLst>
                  <a:cxn ang="0">
                    <a:pos x="T0" y="T1"/>
                  </a:cxn>
                  <a:cxn ang="0">
                    <a:pos x="T2" y="T3"/>
                  </a:cxn>
                  <a:cxn ang="0">
                    <a:pos x="T4" y="T5"/>
                  </a:cxn>
                  <a:cxn ang="0">
                    <a:pos x="T6" y="T7"/>
                  </a:cxn>
                  <a:cxn ang="0">
                    <a:pos x="T8" y="T9"/>
                  </a:cxn>
                </a:cxnLst>
                <a:rect l="0" t="0" r="r" b="b"/>
                <a:pathLst>
                  <a:path w="97" h="97">
                    <a:moveTo>
                      <a:pt x="96" y="48"/>
                    </a:moveTo>
                    <a:cubicBezTo>
                      <a:pt x="97" y="74"/>
                      <a:pt x="76" y="96"/>
                      <a:pt x="49" y="97"/>
                    </a:cubicBezTo>
                    <a:cubicBezTo>
                      <a:pt x="23" y="97"/>
                      <a:pt x="1" y="76"/>
                      <a:pt x="0" y="50"/>
                    </a:cubicBezTo>
                    <a:cubicBezTo>
                      <a:pt x="0" y="23"/>
                      <a:pt x="21" y="1"/>
                      <a:pt x="47" y="1"/>
                    </a:cubicBezTo>
                    <a:cubicBezTo>
                      <a:pt x="74" y="0"/>
                      <a:pt x="96" y="21"/>
                      <a:pt x="96" y="48"/>
                    </a:cubicBezTo>
                    <a:close/>
                  </a:path>
                </a:pathLst>
              </a:custGeom>
              <a:noFill/>
              <a:ln w="30163" cap="rnd">
                <a:solidFill>
                  <a:schemeClr val="dk2">
                    <a:lumMod val="100000"/>
                  </a:schemeClr>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2" name="Line 84"/>
              <p:cNvSpPr>
                <a:spLocks noChangeShapeType="1"/>
              </p:cNvSpPr>
              <p:nvPr/>
            </p:nvSpPr>
            <p:spPr bwMode="auto">
              <a:xfrm>
                <a:off x="6114817" y="3350143"/>
                <a:ext cx="82332" cy="0"/>
              </a:xfrm>
              <a:prstGeom prst="line">
                <a:avLst/>
              </a:prstGeom>
              <a:noFill/>
              <a:ln w="30163" cap="rnd">
                <a:solidFill>
                  <a:schemeClr val="dk2">
                    <a:lumMod val="100000"/>
                  </a:schemeClr>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3" name="Line 85"/>
              <p:cNvSpPr>
                <a:spLocks noChangeShapeType="1"/>
              </p:cNvSpPr>
              <p:nvPr/>
            </p:nvSpPr>
            <p:spPr bwMode="auto">
              <a:xfrm>
                <a:off x="6197149" y="3268894"/>
                <a:ext cx="0" cy="81249"/>
              </a:xfrm>
              <a:prstGeom prst="line">
                <a:avLst/>
              </a:prstGeom>
              <a:noFill/>
              <a:ln w="30163" cap="rnd">
                <a:solidFill>
                  <a:schemeClr val="dk2">
                    <a:lumMod val="100000"/>
                  </a:schemeClr>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4" name="Freeform 86"/>
              <p:cNvSpPr/>
              <p:nvPr/>
            </p:nvSpPr>
            <p:spPr bwMode="auto">
              <a:xfrm>
                <a:off x="5848321" y="3227728"/>
                <a:ext cx="471243" cy="471243"/>
              </a:xfrm>
              <a:custGeom>
                <a:avLst/>
                <a:gdLst>
                  <a:gd name="T0" fmla="*/ 118 w 184"/>
                  <a:gd name="T1" fmla="*/ 3 h 184"/>
                  <a:gd name="T2" fmla="*/ 92 w 184"/>
                  <a:gd name="T3" fmla="*/ 0 h 184"/>
                  <a:gd name="T4" fmla="*/ 0 w 184"/>
                  <a:gd name="T5" fmla="*/ 92 h 184"/>
                  <a:gd name="T6" fmla="*/ 92 w 184"/>
                  <a:gd name="T7" fmla="*/ 184 h 184"/>
                  <a:gd name="T8" fmla="*/ 184 w 184"/>
                  <a:gd name="T9" fmla="*/ 92 h 184"/>
                  <a:gd name="T10" fmla="*/ 181 w 184"/>
                  <a:gd name="T11" fmla="*/ 66 h 184"/>
                </a:gdLst>
                <a:ahLst/>
                <a:cxnLst>
                  <a:cxn ang="0">
                    <a:pos x="T0" y="T1"/>
                  </a:cxn>
                  <a:cxn ang="0">
                    <a:pos x="T2" y="T3"/>
                  </a:cxn>
                  <a:cxn ang="0">
                    <a:pos x="T4" y="T5"/>
                  </a:cxn>
                  <a:cxn ang="0">
                    <a:pos x="T6" y="T7"/>
                  </a:cxn>
                  <a:cxn ang="0">
                    <a:pos x="T8" y="T9"/>
                  </a:cxn>
                  <a:cxn ang="0">
                    <a:pos x="T10" y="T11"/>
                  </a:cxn>
                </a:cxnLst>
                <a:rect l="0" t="0" r="r" b="b"/>
                <a:pathLst>
                  <a:path w="184" h="184">
                    <a:moveTo>
                      <a:pt x="118" y="3"/>
                    </a:moveTo>
                    <a:cubicBezTo>
                      <a:pt x="110" y="1"/>
                      <a:pt x="101" y="0"/>
                      <a:pt x="92" y="0"/>
                    </a:cubicBezTo>
                    <a:cubicBezTo>
                      <a:pt x="41" y="0"/>
                      <a:pt x="0" y="41"/>
                      <a:pt x="0" y="92"/>
                    </a:cubicBezTo>
                    <a:cubicBezTo>
                      <a:pt x="0" y="143"/>
                      <a:pt x="41" y="184"/>
                      <a:pt x="92" y="184"/>
                    </a:cubicBezTo>
                    <a:cubicBezTo>
                      <a:pt x="143" y="184"/>
                      <a:pt x="184" y="143"/>
                      <a:pt x="184" y="92"/>
                    </a:cubicBezTo>
                    <a:cubicBezTo>
                      <a:pt x="184" y="83"/>
                      <a:pt x="183" y="74"/>
                      <a:pt x="181" y="66"/>
                    </a:cubicBezTo>
                  </a:path>
                </a:pathLst>
              </a:custGeom>
              <a:noFill/>
              <a:ln w="30163" cap="rnd">
                <a:solidFill>
                  <a:schemeClr val="dk2">
                    <a:lumMod val="100000"/>
                  </a:schemeClr>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6" name="Freeform 87"/>
              <p:cNvSpPr/>
              <p:nvPr/>
            </p:nvSpPr>
            <p:spPr bwMode="auto">
              <a:xfrm>
                <a:off x="5919820" y="3289477"/>
                <a:ext cx="163581" cy="222080"/>
              </a:xfrm>
              <a:custGeom>
                <a:avLst/>
                <a:gdLst>
                  <a:gd name="T0" fmla="*/ 63 w 64"/>
                  <a:gd name="T1" fmla="*/ 8 h 87"/>
                  <a:gd name="T2" fmla="*/ 43 w 64"/>
                  <a:gd name="T3" fmla="*/ 3 h 87"/>
                  <a:gd name="T4" fmla="*/ 6 w 64"/>
                  <a:gd name="T5" fmla="*/ 14 h 87"/>
                  <a:gd name="T6" fmla="*/ 8 w 64"/>
                  <a:gd name="T7" fmla="*/ 33 h 87"/>
                  <a:gd name="T8" fmla="*/ 29 w 64"/>
                  <a:gd name="T9" fmla="*/ 74 h 87"/>
                  <a:gd name="T10" fmla="*/ 57 w 64"/>
                  <a:gd name="T11" fmla="*/ 85 h 87"/>
                  <a:gd name="T12" fmla="*/ 54 w 64"/>
                  <a:gd name="T13" fmla="*/ 81 h 87"/>
                  <a:gd name="T14" fmla="*/ 48 w 64"/>
                  <a:gd name="T15" fmla="*/ 76 h 87"/>
                  <a:gd name="T16" fmla="*/ 45 w 64"/>
                  <a:gd name="T17" fmla="*/ 67 h 87"/>
                  <a:gd name="T18" fmla="*/ 36 w 64"/>
                  <a:gd name="T19" fmla="*/ 64 h 87"/>
                  <a:gd name="T20" fmla="*/ 45 w 64"/>
                  <a:gd name="T21" fmla="*/ 52 h 87"/>
                  <a:gd name="T22" fmla="*/ 64 w 64"/>
                  <a:gd name="T23" fmla="*/ 4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87">
                    <a:moveTo>
                      <a:pt x="63" y="8"/>
                    </a:moveTo>
                    <a:cubicBezTo>
                      <a:pt x="56" y="5"/>
                      <a:pt x="48" y="4"/>
                      <a:pt x="43" y="3"/>
                    </a:cubicBezTo>
                    <a:cubicBezTo>
                      <a:pt x="25" y="0"/>
                      <a:pt x="0" y="7"/>
                      <a:pt x="6" y="14"/>
                    </a:cubicBezTo>
                    <a:cubicBezTo>
                      <a:pt x="12" y="20"/>
                      <a:pt x="9" y="30"/>
                      <a:pt x="8" y="33"/>
                    </a:cubicBezTo>
                    <a:cubicBezTo>
                      <a:pt x="4" y="44"/>
                      <a:pt x="7" y="61"/>
                      <a:pt x="29" y="74"/>
                    </a:cubicBezTo>
                    <a:cubicBezTo>
                      <a:pt x="51" y="86"/>
                      <a:pt x="55" y="83"/>
                      <a:pt x="57" y="85"/>
                    </a:cubicBezTo>
                    <a:cubicBezTo>
                      <a:pt x="59" y="87"/>
                      <a:pt x="53" y="87"/>
                      <a:pt x="54" y="81"/>
                    </a:cubicBezTo>
                    <a:cubicBezTo>
                      <a:pt x="55" y="75"/>
                      <a:pt x="51" y="76"/>
                      <a:pt x="48" y="76"/>
                    </a:cubicBezTo>
                    <a:cubicBezTo>
                      <a:pt x="45" y="76"/>
                      <a:pt x="44" y="70"/>
                      <a:pt x="45" y="67"/>
                    </a:cubicBezTo>
                    <a:cubicBezTo>
                      <a:pt x="46" y="63"/>
                      <a:pt x="41" y="71"/>
                      <a:pt x="36" y="64"/>
                    </a:cubicBezTo>
                    <a:cubicBezTo>
                      <a:pt x="32" y="56"/>
                      <a:pt x="39" y="50"/>
                      <a:pt x="45" y="52"/>
                    </a:cubicBezTo>
                    <a:cubicBezTo>
                      <a:pt x="57" y="56"/>
                      <a:pt x="59" y="49"/>
                      <a:pt x="64" y="42"/>
                    </a:cubicBezTo>
                  </a:path>
                </a:pathLst>
              </a:custGeom>
              <a:noFill/>
              <a:ln w="30163" cap="rnd">
                <a:solidFill>
                  <a:schemeClr val="dk2">
                    <a:lumMod val="100000"/>
                  </a:schemeClr>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7" name="Freeform 88"/>
              <p:cNvSpPr/>
              <p:nvPr/>
            </p:nvSpPr>
            <p:spPr bwMode="auto">
              <a:xfrm>
                <a:off x="6050902" y="3460641"/>
                <a:ext cx="186331" cy="217747"/>
              </a:xfrm>
              <a:custGeom>
                <a:avLst/>
                <a:gdLst>
                  <a:gd name="T0" fmla="*/ 12 w 73"/>
                  <a:gd name="T1" fmla="*/ 32 h 85"/>
                  <a:gd name="T2" fmla="*/ 12 w 73"/>
                  <a:gd name="T3" fmla="*/ 45 h 85"/>
                  <a:gd name="T4" fmla="*/ 25 w 73"/>
                  <a:gd name="T5" fmla="*/ 58 h 85"/>
                  <a:gd name="T6" fmla="*/ 19 w 73"/>
                  <a:gd name="T7" fmla="*/ 80 h 85"/>
                  <a:gd name="T8" fmla="*/ 45 w 73"/>
                  <a:gd name="T9" fmla="*/ 66 h 85"/>
                  <a:gd name="T10" fmla="*/ 66 w 73"/>
                  <a:gd name="T11" fmla="*/ 37 h 85"/>
                  <a:gd name="T12" fmla="*/ 54 w 73"/>
                  <a:gd name="T13" fmla="*/ 24 h 85"/>
                  <a:gd name="T14" fmla="*/ 24 w 73"/>
                  <a:gd name="T15" fmla="*/ 11 h 85"/>
                  <a:gd name="T16" fmla="*/ 12 w 73"/>
                  <a:gd name="T17"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85">
                    <a:moveTo>
                      <a:pt x="12" y="32"/>
                    </a:moveTo>
                    <a:cubicBezTo>
                      <a:pt x="10" y="43"/>
                      <a:pt x="0" y="34"/>
                      <a:pt x="12" y="45"/>
                    </a:cubicBezTo>
                    <a:cubicBezTo>
                      <a:pt x="23" y="56"/>
                      <a:pt x="26" y="33"/>
                      <a:pt x="25" y="58"/>
                    </a:cubicBezTo>
                    <a:cubicBezTo>
                      <a:pt x="23" y="83"/>
                      <a:pt x="2" y="85"/>
                      <a:pt x="19" y="80"/>
                    </a:cubicBezTo>
                    <a:cubicBezTo>
                      <a:pt x="36" y="74"/>
                      <a:pt x="33" y="79"/>
                      <a:pt x="45" y="66"/>
                    </a:cubicBezTo>
                    <a:cubicBezTo>
                      <a:pt x="58" y="54"/>
                      <a:pt x="60" y="47"/>
                      <a:pt x="66" y="37"/>
                    </a:cubicBezTo>
                    <a:cubicBezTo>
                      <a:pt x="73" y="27"/>
                      <a:pt x="62" y="31"/>
                      <a:pt x="54" y="24"/>
                    </a:cubicBezTo>
                    <a:cubicBezTo>
                      <a:pt x="47" y="17"/>
                      <a:pt x="34" y="0"/>
                      <a:pt x="24" y="11"/>
                    </a:cubicBezTo>
                    <a:cubicBezTo>
                      <a:pt x="14" y="21"/>
                      <a:pt x="12" y="32"/>
                      <a:pt x="12" y="32"/>
                    </a:cubicBezTo>
                    <a:close/>
                  </a:path>
                </a:pathLst>
              </a:custGeom>
              <a:noFill/>
              <a:ln w="30163" cap="rnd">
                <a:solidFill>
                  <a:schemeClr val="dk2">
                    <a:lumMod val="100000"/>
                  </a:schemeClr>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8" name="Freeform 89"/>
              <p:cNvSpPr/>
              <p:nvPr/>
            </p:nvSpPr>
            <p:spPr bwMode="auto">
              <a:xfrm>
                <a:off x="6257815" y="3432475"/>
                <a:ext cx="54166" cy="110498"/>
              </a:xfrm>
              <a:custGeom>
                <a:avLst/>
                <a:gdLst>
                  <a:gd name="T0" fmla="*/ 13 w 21"/>
                  <a:gd name="T1" fmla="*/ 0 h 43"/>
                  <a:gd name="T2" fmla="*/ 12 w 21"/>
                  <a:gd name="T3" fmla="*/ 5 h 43"/>
                  <a:gd name="T4" fmla="*/ 10 w 21"/>
                  <a:gd name="T5" fmla="*/ 35 h 43"/>
                  <a:gd name="T6" fmla="*/ 21 w 21"/>
                  <a:gd name="T7" fmla="*/ 37 h 43"/>
                </a:gdLst>
                <a:ahLst/>
                <a:cxnLst>
                  <a:cxn ang="0">
                    <a:pos x="T0" y="T1"/>
                  </a:cxn>
                  <a:cxn ang="0">
                    <a:pos x="T2" y="T3"/>
                  </a:cxn>
                  <a:cxn ang="0">
                    <a:pos x="T4" y="T5"/>
                  </a:cxn>
                  <a:cxn ang="0">
                    <a:pos x="T6" y="T7"/>
                  </a:cxn>
                </a:cxnLst>
                <a:rect l="0" t="0" r="r" b="b"/>
                <a:pathLst>
                  <a:path w="21" h="43">
                    <a:moveTo>
                      <a:pt x="13" y="0"/>
                    </a:moveTo>
                    <a:cubicBezTo>
                      <a:pt x="14" y="2"/>
                      <a:pt x="13" y="2"/>
                      <a:pt x="12" y="5"/>
                    </a:cubicBezTo>
                    <a:cubicBezTo>
                      <a:pt x="8" y="14"/>
                      <a:pt x="0" y="27"/>
                      <a:pt x="10" y="35"/>
                    </a:cubicBezTo>
                    <a:cubicBezTo>
                      <a:pt x="19" y="43"/>
                      <a:pt x="21" y="37"/>
                      <a:pt x="21" y="37"/>
                    </a:cubicBezTo>
                  </a:path>
                </a:pathLst>
              </a:custGeom>
              <a:noFill/>
              <a:ln w="30163" cap="rnd">
                <a:solidFill>
                  <a:schemeClr val="dk2">
                    <a:lumMod val="100000"/>
                  </a:schemeClr>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21" name="组合 20"/>
          <p:cNvGrpSpPr/>
          <p:nvPr/>
        </p:nvGrpSpPr>
        <p:grpSpPr>
          <a:xfrm>
            <a:off x="2188734" y="2476530"/>
            <a:ext cx="2506911" cy="615209"/>
            <a:chOff x="2188734" y="2152849"/>
            <a:chExt cx="2506911" cy="615209"/>
          </a:xfrm>
        </p:grpSpPr>
        <p:cxnSp>
          <p:nvCxnSpPr>
            <p:cNvPr id="48" name="直接连接符 47"/>
            <p:cNvCxnSpPr/>
            <p:nvPr/>
          </p:nvCxnSpPr>
          <p:spPr>
            <a:xfrm>
              <a:off x="2489201" y="2768058"/>
              <a:ext cx="2104572"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188734" y="2152849"/>
              <a:ext cx="2506911" cy="613694"/>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早期的互联网企业，其盈利基本都来自于“流量</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广告”模式。</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7523974" y="2485724"/>
            <a:ext cx="2780088" cy="613694"/>
            <a:chOff x="7523974" y="2162043"/>
            <a:chExt cx="2780088" cy="613694"/>
          </a:xfrm>
        </p:grpSpPr>
        <p:cxnSp>
          <p:nvCxnSpPr>
            <p:cNvPr id="4" name="直接连接符 3"/>
            <p:cNvCxnSpPr/>
            <p:nvPr/>
          </p:nvCxnSpPr>
          <p:spPr>
            <a:xfrm>
              <a:off x="7576457" y="2768058"/>
              <a:ext cx="2104572"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523974" y="2162043"/>
              <a:ext cx="2780088" cy="613694"/>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付费下载模式对于独立开发商来说是一种比较实惠和快速的赚钱方式。</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8186362" y="3900435"/>
            <a:ext cx="3170646" cy="613694"/>
            <a:chOff x="8186362" y="3576754"/>
            <a:chExt cx="3170646" cy="613694"/>
          </a:xfrm>
        </p:grpSpPr>
        <p:cxnSp>
          <p:nvCxnSpPr>
            <p:cNvPr id="49" name="直接连接符 48"/>
            <p:cNvCxnSpPr/>
            <p:nvPr/>
          </p:nvCxnSpPr>
          <p:spPr>
            <a:xfrm>
              <a:off x="8348952" y="4189756"/>
              <a:ext cx="2104572"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8186362" y="3576754"/>
              <a:ext cx="3170646" cy="613694"/>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将某项非核心技术、产品或服务利用新方式加以修正改善，以创造更高的价值。</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909220" y="3806602"/>
            <a:ext cx="3184961" cy="614048"/>
            <a:chOff x="909220" y="3482921"/>
            <a:chExt cx="3184961" cy="614048"/>
          </a:xfrm>
        </p:grpSpPr>
        <p:cxnSp>
          <p:nvCxnSpPr>
            <p:cNvPr id="50" name="直接连接符 49"/>
            <p:cNvCxnSpPr/>
            <p:nvPr/>
          </p:nvCxnSpPr>
          <p:spPr>
            <a:xfrm>
              <a:off x="1623081" y="4096969"/>
              <a:ext cx="2104572"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909220" y="3482921"/>
              <a:ext cx="3184961" cy="613694"/>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资质“挂靠”是指被挂靠方通过出租、出借资质证书等方式，并收取管理费。</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1745084" y="5066123"/>
            <a:ext cx="3048000" cy="646331"/>
            <a:chOff x="1745084" y="4742442"/>
            <a:chExt cx="3048000" cy="646331"/>
          </a:xfrm>
        </p:grpSpPr>
        <p:cxnSp>
          <p:nvCxnSpPr>
            <p:cNvPr id="52" name="直接连接符 51"/>
            <p:cNvCxnSpPr/>
            <p:nvPr/>
          </p:nvCxnSpPr>
          <p:spPr>
            <a:xfrm>
              <a:off x="2675367" y="5377652"/>
              <a:ext cx="2104572"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1745084" y="4742442"/>
              <a:ext cx="3048000" cy="646331"/>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是商业活动中的一种劳务报酬，在商业活动中为他人提供服务所得到的报酬。  </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7405740" y="5059288"/>
            <a:ext cx="3147218" cy="646331"/>
            <a:chOff x="7405740" y="4735607"/>
            <a:chExt cx="3147218" cy="646331"/>
          </a:xfrm>
        </p:grpSpPr>
        <p:cxnSp>
          <p:nvCxnSpPr>
            <p:cNvPr id="53" name="直接连接符 52"/>
            <p:cNvCxnSpPr/>
            <p:nvPr/>
          </p:nvCxnSpPr>
          <p:spPr>
            <a:xfrm>
              <a:off x="7405740" y="5377652"/>
              <a:ext cx="2104572"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7576457" y="4735607"/>
              <a:ext cx="2976501" cy="646331"/>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      到货后您可以按照充值卡上的说明进行自助充值，充值成功金点将会立即到帐。</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60" name="文本框 59"/>
          <p:cNvSpPr txBox="1"/>
          <p:nvPr/>
        </p:nvSpPr>
        <p:spPr>
          <a:xfrm>
            <a:off x="400713" y="346785"/>
            <a:ext cx="2804832" cy="584775"/>
          </a:xfrm>
          <a:prstGeom prst="rect">
            <a:avLst/>
          </a:prstGeom>
          <a:noFill/>
        </p:spPr>
        <p:txBody>
          <a:bodyPr wrap="square" rtlCol="0">
            <a:spAutoFit/>
          </a:bodyPr>
          <a:lstStyle/>
          <a:p>
            <a:pPr marL="457200" indent="-457200">
              <a:buFont typeface="Wingdings" panose="05000000000000000000" pitchFamily="2" charset="2"/>
              <a:buChar char="n"/>
            </a:pPr>
            <a:r>
              <a:rPr lang="zh-CN" altLang="en-US" sz="3200" b="1" dirty="0">
                <a:solidFill>
                  <a:schemeClr val="bg1"/>
                </a:solidFill>
                <a:latin typeface="微软雅黑" panose="020B0503020204020204" pitchFamily="34" charset="-122"/>
                <a:ea typeface="微软雅黑" panose="020B0503020204020204" pitchFamily="34" charset="-122"/>
              </a:rPr>
              <a:t>盈利模式</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2500"/>
                            </p:stCondLst>
                            <p:childTnLst>
                              <p:par>
                                <p:cTn id="15" presetID="22" presetClass="entr" presetSubtype="2"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500"/>
                                        <p:tgtEl>
                                          <p:spTgt spid="21"/>
                                        </p:tgtEl>
                                      </p:cBhvr>
                                    </p:animEffect>
                                  </p:childTnLst>
                                </p:cTn>
                              </p:par>
                            </p:childTnLst>
                          </p:cTn>
                        </p:par>
                        <p:par>
                          <p:cTn id="18" fill="hold">
                            <p:stCondLst>
                              <p:cond delay="3000"/>
                            </p:stCondLst>
                            <p:childTnLst>
                              <p:par>
                                <p:cTn id="19" presetID="22" presetClass="entr" presetSubtype="2"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right)">
                                      <p:cBhvr>
                                        <p:cTn id="21" dur="500"/>
                                        <p:tgtEl>
                                          <p:spTgt spid="40"/>
                                        </p:tgtEl>
                                      </p:cBhvr>
                                    </p:animEffect>
                                  </p:childTnLst>
                                </p:cTn>
                              </p:par>
                            </p:childTnLst>
                          </p:cTn>
                        </p:par>
                        <p:par>
                          <p:cTn id="22" fill="hold">
                            <p:stCondLst>
                              <p:cond delay="3500"/>
                            </p:stCondLst>
                            <p:childTnLst>
                              <p:par>
                                <p:cTn id="23" presetID="22" presetClass="entr" presetSubtype="2"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right)">
                                      <p:cBhvr>
                                        <p:cTn id="25" dur="500"/>
                                        <p:tgtEl>
                                          <p:spTgt spid="42"/>
                                        </p:tgtEl>
                                      </p:cBhvr>
                                    </p:animEffect>
                                  </p:childTnLst>
                                </p:cTn>
                              </p:par>
                            </p:childTnLst>
                          </p:cTn>
                        </p:par>
                        <p:par>
                          <p:cTn id="26" fill="hold">
                            <p:stCondLst>
                              <p:cond delay="4000"/>
                            </p:stCondLst>
                            <p:childTnLst>
                              <p:par>
                                <p:cTn id="27" presetID="22" presetClass="entr" presetSubtype="8"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left)">
                                      <p:cBhvr>
                                        <p:cTn id="29" dur="500"/>
                                        <p:tgtEl>
                                          <p:spTgt spid="39"/>
                                        </p:tgtEl>
                                      </p:cBhvr>
                                    </p:animEffect>
                                  </p:childTnLst>
                                </p:cTn>
                              </p:par>
                            </p:childTnLst>
                          </p:cTn>
                        </p:par>
                        <p:par>
                          <p:cTn id="30" fill="hold">
                            <p:stCondLst>
                              <p:cond delay="4500"/>
                            </p:stCondLst>
                            <p:childTnLst>
                              <p:par>
                                <p:cTn id="31" presetID="22" presetClass="entr" presetSubtype="8" fill="hold"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left)">
                                      <p:cBhvr>
                                        <p:cTn id="33" dur="500"/>
                                        <p:tgtEl>
                                          <p:spTgt spid="44"/>
                                        </p:tgtEl>
                                      </p:cBhvr>
                                    </p:animEffect>
                                  </p:childTnLst>
                                </p:cTn>
                              </p:par>
                            </p:childTnLst>
                          </p:cTn>
                        </p:par>
                        <p:par>
                          <p:cTn id="34" fill="hold">
                            <p:stCondLst>
                              <p:cond delay="5000"/>
                            </p:stCondLst>
                            <p:childTnLst>
                              <p:par>
                                <p:cTn id="35" presetID="22" presetClass="entr" presetSubtype="8"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1" cstate="print">
            <a:extLst>
              <a:ext uri="{28A0092B-C50C-407E-A947-70E740481C1C}">
                <a14:useLocalDpi xmlns:a14="http://schemas.microsoft.com/office/drawing/2010/main" val="0"/>
              </a:ext>
            </a:extLst>
          </a:blip>
          <a:srcRect t="29049" b="34272"/>
          <a:stretch>
            <a:fillRect/>
          </a:stretch>
        </p:blipFill>
        <p:spPr>
          <a:xfrm>
            <a:off x="5603" y="3872819"/>
            <a:ext cx="12192000" cy="2985182"/>
          </a:xfrm>
          <a:prstGeom prst="rect">
            <a:avLst/>
          </a:prstGeom>
        </p:spPr>
      </p:pic>
      <p:grpSp>
        <p:nvGrpSpPr>
          <p:cNvPr id="11" name="组合 10"/>
          <p:cNvGrpSpPr/>
          <p:nvPr/>
        </p:nvGrpSpPr>
        <p:grpSpPr>
          <a:xfrm>
            <a:off x="584272" y="2896125"/>
            <a:ext cx="1592312" cy="1953386"/>
            <a:chOff x="584272" y="2336856"/>
            <a:chExt cx="1592312" cy="1953386"/>
          </a:xfrm>
        </p:grpSpPr>
        <p:grpSp>
          <p:nvGrpSpPr>
            <p:cNvPr id="30" name="组合 29"/>
            <p:cNvGrpSpPr/>
            <p:nvPr/>
          </p:nvGrpSpPr>
          <p:grpSpPr>
            <a:xfrm rot="5400000">
              <a:off x="403735" y="2517393"/>
              <a:ext cx="1953386" cy="1592312"/>
              <a:chOff x="3456897" y="3211271"/>
              <a:chExt cx="1232193" cy="1004428"/>
            </a:xfrm>
          </p:grpSpPr>
          <p:sp>
            <p:nvSpPr>
              <p:cNvPr id="31" name="Freeform 70"/>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32" name="椭圆 31"/>
              <p:cNvSpPr/>
              <p:nvPr/>
            </p:nvSpPr>
            <p:spPr>
              <a:xfrm>
                <a:off x="3561365" y="3313435"/>
                <a:ext cx="800100" cy="800100"/>
              </a:xfrm>
              <a:prstGeom prst="ellipse">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p:cNvSpPr txBox="1"/>
            <p:nvPr/>
          </p:nvSpPr>
          <p:spPr>
            <a:xfrm>
              <a:off x="986149" y="2826330"/>
              <a:ext cx="759529" cy="646331"/>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成本</a:t>
              </a:r>
              <a:endParaRPr lang="en-US" altLang="zh-CN" dirty="0">
                <a:solidFill>
                  <a:schemeClr val="bg1"/>
                </a:solidFill>
                <a:latin typeface="微软雅黑" panose="020B0503020204020204" pitchFamily="34" charset="-122"/>
                <a:ea typeface="微软雅黑" panose="020B0503020204020204" pitchFamily="34" charset="-122"/>
              </a:endParaRPr>
            </a:p>
            <a:p>
              <a:pPr algn="ctr"/>
              <a:r>
                <a:rPr lang="zh-CN" altLang="en-US" dirty="0">
                  <a:solidFill>
                    <a:schemeClr val="bg1"/>
                  </a:solidFill>
                  <a:latin typeface="微软雅黑" panose="020B0503020204020204" pitchFamily="34" charset="-122"/>
                  <a:ea typeface="微软雅黑" panose="020B0503020204020204" pitchFamily="34" charset="-122"/>
                </a:rPr>
                <a:t>优势</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2338544" y="2896125"/>
            <a:ext cx="1592312" cy="1953386"/>
            <a:chOff x="2338544" y="2336856"/>
            <a:chExt cx="1592312" cy="1953386"/>
          </a:xfrm>
        </p:grpSpPr>
        <p:grpSp>
          <p:nvGrpSpPr>
            <p:cNvPr id="27" name="组合 26"/>
            <p:cNvGrpSpPr/>
            <p:nvPr/>
          </p:nvGrpSpPr>
          <p:grpSpPr>
            <a:xfrm rot="5400000">
              <a:off x="2158007" y="2517393"/>
              <a:ext cx="1953386" cy="1592312"/>
              <a:chOff x="3456897" y="3211271"/>
              <a:chExt cx="1232193" cy="1004428"/>
            </a:xfrm>
          </p:grpSpPr>
          <p:sp>
            <p:nvSpPr>
              <p:cNvPr id="28" name="Freeform 70"/>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29" name="椭圆 28"/>
              <p:cNvSpPr/>
              <p:nvPr/>
            </p:nvSpPr>
            <p:spPr>
              <a:xfrm>
                <a:off x="3561365" y="3313435"/>
                <a:ext cx="800100" cy="800100"/>
              </a:xfrm>
              <a:prstGeom prst="ellipse">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2753525" y="2813498"/>
              <a:ext cx="759529" cy="646331"/>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专利</a:t>
              </a:r>
              <a:endParaRPr lang="en-US" altLang="zh-CN" dirty="0">
                <a:solidFill>
                  <a:schemeClr val="bg1"/>
                </a:solidFill>
                <a:latin typeface="微软雅黑" panose="020B0503020204020204" pitchFamily="34" charset="-122"/>
                <a:ea typeface="微软雅黑" panose="020B0503020204020204" pitchFamily="34" charset="-122"/>
              </a:endParaRPr>
            </a:p>
            <a:p>
              <a:pPr algn="ctr"/>
              <a:r>
                <a:rPr lang="zh-CN" altLang="en-US" dirty="0">
                  <a:solidFill>
                    <a:schemeClr val="bg1"/>
                  </a:solidFill>
                  <a:latin typeface="微软雅黑" panose="020B0503020204020204" pitchFamily="34" charset="-122"/>
                  <a:ea typeface="微软雅黑" panose="020B0503020204020204" pitchFamily="34" charset="-122"/>
                </a:rPr>
                <a:t>技术</a:t>
              </a:r>
              <a:endParaRPr lang="en-US" altLang="zh-CN"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4092816" y="2881837"/>
            <a:ext cx="1592312" cy="1953386"/>
            <a:chOff x="4092816" y="2322568"/>
            <a:chExt cx="1592312" cy="1953386"/>
          </a:xfrm>
        </p:grpSpPr>
        <p:grpSp>
          <p:nvGrpSpPr>
            <p:cNvPr id="6" name="组合 5"/>
            <p:cNvGrpSpPr/>
            <p:nvPr/>
          </p:nvGrpSpPr>
          <p:grpSpPr>
            <a:xfrm rot="5400000">
              <a:off x="3912279" y="2503105"/>
              <a:ext cx="1953386" cy="1592312"/>
              <a:chOff x="3456897" y="3211271"/>
              <a:chExt cx="1232193" cy="1004428"/>
            </a:xfrm>
          </p:grpSpPr>
          <p:sp>
            <p:nvSpPr>
              <p:cNvPr id="7" name="Freeform 70"/>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8" name="椭圆 7"/>
              <p:cNvSpPr/>
              <p:nvPr/>
            </p:nvSpPr>
            <p:spPr>
              <a:xfrm>
                <a:off x="3561365" y="3313435"/>
                <a:ext cx="800100" cy="800100"/>
              </a:xfrm>
              <a:prstGeom prst="ellipse">
                <a:avLst/>
              </a:prstGeom>
              <a:solidFill>
                <a:schemeClr val="dk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p:cNvSpPr txBox="1"/>
            <p:nvPr/>
          </p:nvSpPr>
          <p:spPr>
            <a:xfrm>
              <a:off x="4509208" y="2826329"/>
              <a:ext cx="759529" cy="646331"/>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行业</a:t>
              </a:r>
              <a:endParaRPr lang="en-US" altLang="zh-CN" dirty="0">
                <a:solidFill>
                  <a:schemeClr val="bg1"/>
                </a:solidFill>
                <a:latin typeface="微软雅黑" panose="020B0503020204020204" pitchFamily="34" charset="-122"/>
                <a:ea typeface="微软雅黑" panose="020B0503020204020204" pitchFamily="34" charset="-122"/>
              </a:endParaRPr>
            </a:p>
            <a:p>
              <a:pPr algn="ctr"/>
              <a:r>
                <a:rPr lang="zh-CN" altLang="en-US" dirty="0">
                  <a:solidFill>
                    <a:schemeClr val="bg1"/>
                  </a:solidFill>
                  <a:latin typeface="微软雅黑" panose="020B0503020204020204" pitchFamily="34" charset="-122"/>
                  <a:ea typeface="微软雅黑" panose="020B0503020204020204" pitchFamily="34" charset="-122"/>
                </a:rPr>
                <a:t>地位</a:t>
              </a:r>
              <a:endParaRPr lang="en-US" altLang="zh-CN"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5847088" y="2896125"/>
            <a:ext cx="1592312" cy="1953386"/>
            <a:chOff x="5847088" y="2336856"/>
            <a:chExt cx="1592312" cy="1953386"/>
          </a:xfrm>
        </p:grpSpPr>
        <p:grpSp>
          <p:nvGrpSpPr>
            <p:cNvPr id="24" name="组合 23"/>
            <p:cNvGrpSpPr/>
            <p:nvPr/>
          </p:nvGrpSpPr>
          <p:grpSpPr>
            <a:xfrm rot="5400000">
              <a:off x="5666551" y="2517393"/>
              <a:ext cx="1953386" cy="1592312"/>
              <a:chOff x="3456897" y="3211271"/>
              <a:chExt cx="1232193" cy="1004428"/>
            </a:xfrm>
          </p:grpSpPr>
          <p:sp>
            <p:nvSpPr>
              <p:cNvPr id="25" name="Freeform 70"/>
              <p:cNvSpPr>
                <a:spLocks noChangeAspect="1"/>
              </p:cNvSpPr>
              <p:nvPr/>
            </p:nvSpPr>
            <p:spPr bwMode="auto">
              <a:xfrm>
                <a:off x="3456897" y="3211271"/>
                <a:ext cx="1232193" cy="1004428"/>
              </a:xfrm>
              <a:custGeom>
                <a:avLst/>
                <a:gdLst>
                  <a:gd name="T0" fmla="*/ 1210 w 1210"/>
                  <a:gd name="T1" fmla="*/ 491 h 986"/>
                  <a:gd name="T2" fmla="*/ 982 w 1210"/>
                  <a:gd name="T3" fmla="*/ 424 h 986"/>
                  <a:gd name="T4" fmla="*/ 494 w 1210"/>
                  <a:gd name="T5" fmla="*/ 0 h 986"/>
                  <a:gd name="T6" fmla="*/ 0 w 1210"/>
                  <a:gd name="T7" fmla="*/ 493 h 986"/>
                  <a:gd name="T8" fmla="*/ 494 w 1210"/>
                  <a:gd name="T9" fmla="*/ 986 h 986"/>
                  <a:gd name="T10" fmla="*/ 983 w 1210"/>
                  <a:gd name="T11" fmla="*/ 557 h 986"/>
                  <a:gd name="T12" fmla="*/ 1210 w 1210"/>
                  <a:gd name="T13" fmla="*/ 491 h 986"/>
                </a:gdLst>
                <a:ahLst/>
                <a:cxnLst>
                  <a:cxn ang="0">
                    <a:pos x="T0" y="T1"/>
                  </a:cxn>
                  <a:cxn ang="0">
                    <a:pos x="T2" y="T3"/>
                  </a:cxn>
                  <a:cxn ang="0">
                    <a:pos x="T4" y="T5"/>
                  </a:cxn>
                  <a:cxn ang="0">
                    <a:pos x="T6" y="T7"/>
                  </a:cxn>
                  <a:cxn ang="0">
                    <a:pos x="T8" y="T9"/>
                  </a:cxn>
                  <a:cxn ang="0">
                    <a:pos x="T10" y="T11"/>
                  </a:cxn>
                  <a:cxn ang="0">
                    <a:pos x="T12" y="T13"/>
                  </a:cxn>
                </a:cxnLst>
                <a:rect l="0" t="0" r="r" b="b"/>
                <a:pathLst>
                  <a:path w="1210" h="986">
                    <a:moveTo>
                      <a:pt x="1210" y="491"/>
                    </a:moveTo>
                    <a:cubicBezTo>
                      <a:pt x="982" y="424"/>
                      <a:pt x="982" y="424"/>
                      <a:pt x="982" y="424"/>
                    </a:cubicBezTo>
                    <a:cubicBezTo>
                      <a:pt x="949" y="184"/>
                      <a:pt x="743" y="0"/>
                      <a:pt x="494" y="0"/>
                    </a:cubicBezTo>
                    <a:cubicBezTo>
                      <a:pt x="221" y="0"/>
                      <a:pt x="0" y="221"/>
                      <a:pt x="0" y="493"/>
                    </a:cubicBezTo>
                    <a:cubicBezTo>
                      <a:pt x="0" y="766"/>
                      <a:pt x="221" y="986"/>
                      <a:pt x="494" y="986"/>
                    </a:cubicBezTo>
                    <a:cubicBezTo>
                      <a:pt x="745" y="986"/>
                      <a:pt x="952" y="799"/>
                      <a:pt x="983" y="557"/>
                    </a:cubicBezTo>
                    <a:lnTo>
                      <a:pt x="1210" y="491"/>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26" name="椭圆 25"/>
              <p:cNvSpPr/>
              <p:nvPr/>
            </p:nvSpPr>
            <p:spPr>
              <a:xfrm>
                <a:off x="3561365" y="3313435"/>
                <a:ext cx="800100" cy="800100"/>
              </a:xfrm>
              <a:prstGeom prst="ellipse">
                <a:avLst/>
              </a:prstGeom>
              <a:solidFill>
                <a:srgbClr val="39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p:cNvSpPr txBox="1"/>
            <p:nvPr/>
          </p:nvSpPr>
          <p:spPr>
            <a:xfrm>
              <a:off x="6263479" y="2828012"/>
              <a:ext cx="759529" cy="646331"/>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固定</a:t>
              </a:r>
              <a:endParaRPr lang="en-US" altLang="zh-CN" dirty="0">
                <a:solidFill>
                  <a:schemeClr val="bg1"/>
                </a:solidFill>
                <a:latin typeface="微软雅黑" panose="020B0503020204020204" pitchFamily="34" charset="-122"/>
                <a:ea typeface="微软雅黑" panose="020B0503020204020204" pitchFamily="34" charset="-122"/>
              </a:endParaRPr>
            </a:p>
            <a:p>
              <a:pPr algn="ctr"/>
              <a:r>
                <a:rPr lang="zh-CN" altLang="en-US" dirty="0">
                  <a:solidFill>
                    <a:schemeClr val="bg1"/>
                  </a:solidFill>
                  <a:latin typeface="微软雅黑" panose="020B0503020204020204" pitchFamily="34" charset="-122"/>
                  <a:ea typeface="微软雅黑" panose="020B0503020204020204" pitchFamily="34" charset="-122"/>
                </a:rPr>
                <a:t>客源</a:t>
              </a:r>
              <a:endParaRPr lang="en-US" altLang="zh-CN" dirty="0">
                <a:solidFill>
                  <a:schemeClr val="bg1"/>
                </a:solidFill>
                <a:latin typeface="微软雅黑" panose="020B0503020204020204" pitchFamily="34" charset="-122"/>
                <a:ea typeface="微软雅黑" panose="020B0503020204020204" pitchFamily="34" charset="-122"/>
              </a:endParaRPr>
            </a:p>
          </p:txBody>
        </p:sp>
      </p:grpSp>
      <p:sp>
        <p:nvSpPr>
          <p:cNvPr id="2" name="矩形 1"/>
          <p:cNvSpPr/>
          <p:nvPr/>
        </p:nvSpPr>
        <p:spPr>
          <a:xfrm>
            <a:off x="6718208" y="1807632"/>
            <a:ext cx="4958267" cy="890693"/>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多年的商品营销经验使得我们拥有了与众多知名厂商企业的采购渠道，多年的产品销售经验使得我们掌握了众多的高新技术产品信息，开心购物拥有最齐全的商品信息和优质服务，是客户一站式购物的理想选择。</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424566" y="346786"/>
            <a:ext cx="2804832" cy="584775"/>
          </a:xfrm>
          <a:prstGeom prst="rect">
            <a:avLst/>
          </a:prstGeom>
          <a:noFill/>
        </p:spPr>
        <p:txBody>
          <a:bodyPr wrap="square" rtlCol="0">
            <a:spAutoFit/>
          </a:bodyPr>
          <a:lstStyle/>
          <a:p>
            <a:pPr marL="457200" indent="-457200">
              <a:buFont typeface="Wingdings" panose="05000000000000000000" pitchFamily="2" charset="2"/>
              <a:buChar char="n"/>
            </a:pPr>
            <a:r>
              <a:rPr lang="zh-CN" altLang="en-US" sz="3200" b="1" dirty="0">
                <a:solidFill>
                  <a:schemeClr val="bg1"/>
                </a:solidFill>
                <a:latin typeface="微软雅黑" panose="020B0503020204020204" pitchFamily="34" charset="-122"/>
                <a:ea typeface="微软雅黑" panose="020B0503020204020204" pitchFamily="34" charset="-122"/>
              </a:rPr>
              <a:t>核心优势</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22" presetClass="entr" presetSubtype="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655320" y="541020"/>
            <a:ext cx="10881360" cy="5775960"/>
          </a:xfrm>
          <a:prstGeom prst="rect">
            <a:avLst/>
          </a:prstGeom>
          <a:solidFill>
            <a:schemeClr val="bg1">
              <a:lumMod val="9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4388515" y="2422633"/>
            <a:ext cx="3208562" cy="830997"/>
          </a:xfrm>
          <a:prstGeom prst="rect">
            <a:avLst/>
          </a:prstGeom>
          <a:noFill/>
        </p:spPr>
        <p:txBody>
          <a:bodyPr wrap="square" rtlCol="0">
            <a:spAutoFit/>
          </a:bodyPr>
          <a:lstStyle/>
          <a:p>
            <a:pPr algn="ctr"/>
            <a:r>
              <a:rPr lang="zh-CN" altLang="en-US" sz="4800" b="1" dirty="0">
                <a:solidFill>
                  <a:schemeClr val="dk2">
                    <a:lumMod val="100000"/>
                  </a:schemeClr>
                </a:solidFill>
                <a:latin typeface="微软雅黑" panose="020B0503020204020204" pitchFamily="34" charset="-122"/>
                <a:ea typeface="微软雅黑" panose="020B0503020204020204" pitchFamily="34" charset="-122"/>
              </a:rPr>
              <a:t>产品运营</a:t>
            </a:r>
            <a:endParaRPr lang="zh-CN" altLang="en-US" sz="4800" b="1"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1079500" y="935832"/>
            <a:ext cx="2423837" cy="769441"/>
          </a:xfrm>
          <a:prstGeom prst="rect">
            <a:avLst/>
          </a:prstGeom>
          <a:noFill/>
        </p:spPr>
        <p:txBody>
          <a:bodyPr wrap="square" rtlCol="0">
            <a:spAutoFit/>
          </a:bodyPr>
          <a:lstStyle/>
          <a:p>
            <a:pPr algn="ctr"/>
            <a:r>
              <a:rPr lang="en-US" altLang="zh-CN" sz="4400" dirty="0">
                <a:solidFill>
                  <a:srgbClr val="39A4AC"/>
                </a:solidFill>
                <a:latin typeface="Adobe Gothic Std B" panose="020B0800000000000000" pitchFamily="34" charset="-128"/>
                <a:ea typeface="Adobe Gothic Std B" panose="020B0800000000000000" pitchFamily="34" charset="-128"/>
              </a:rPr>
              <a:t>PART02</a:t>
            </a:r>
            <a:endParaRPr lang="zh-CN" altLang="en-US" sz="4400" dirty="0">
              <a:solidFill>
                <a:srgbClr val="39A4AC"/>
              </a:solidFill>
              <a:latin typeface="Adobe Gothic Std B" panose="020B0800000000000000" pitchFamily="34" charset="-128"/>
              <a:ea typeface="微软雅黑" panose="020B0503020204020204" pitchFamily="34" charset="-122"/>
            </a:endParaRPr>
          </a:p>
        </p:txBody>
      </p:sp>
      <p:grpSp>
        <p:nvGrpSpPr>
          <p:cNvPr id="70" name="Group 22"/>
          <p:cNvGrpSpPr/>
          <p:nvPr/>
        </p:nvGrpSpPr>
        <p:grpSpPr>
          <a:xfrm flipH="1">
            <a:off x="10033000" y="4362450"/>
            <a:ext cx="2159000" cy="2495550"/>
            <a:chOff x="1588" y="2962439"/>
            <a:chExt cx="1016000" cy="1171575"/>
          </a:xfrm>
        </p:grpSpPr>
        <p:grpSp>
          <p:nvGrpSpPr>
            <p:cNvPr id="71" name="Group 23"/>
            <p:cNvGrpSpPr/>
            <p:nvPr userDrawn="1"/>
          </p:nvGrpSpPr>
          <p:grpSpPr>
            <a:xfrm>
              <a:off x="1588" y="3549814"/>
              <a:ext cx="508000" cy="584200"/>
              <a:chOff x="3413126" y="2305050"/>
              <a:chExt cx="508000" cy="584200"/>
            </a:xfrm>
          </p:grpSpPr>
          <p:sp>
            <p:nvSpPr>
              <p:cNvPr id="85" name="Freeform 47"/>
              <p:cNvSpPr/>
              <p:nvPr userDrawn="1"/>
            </p:nvSpPr>
            <p:spPr bwMode="auto">
              <a:xfrm>
                <a:off x="3413126" y="2305050"/>
                <a:ext cx="508000" cy="292100"/>
              </a:xfrm>
              <a:custGeom>
                <a:avLst/>
                <a:gdLst>
                  <a:gd name="T0" fmla="*/ 320 w 320"/>
                  <a:gd name="T1" fmla="*/ 184 h 184"/>
                  <a:gd name="T2" fmla="*/ 256 w 320"/>
                  <a:gd name="T3" fmla="*/ 148 h 184"/>
                  <a:gd name="T4" fmla="*/ 0 w 320"/>
                  <a:gd name="T5" fmla="*/ 0 h 184"/>
                  <a:gd name="T6" fmla="*/ 0 w 320"/>
                  <a:gd name="T7" fmla="*/ 184 h 184"/>
                  <a:gd name="T8" fmla="*/ 32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256" y="148"/>
                    </a:lnTo>
                    <a:lnTo>
                      <a:pt x="0" y="0"/>
                    </a:lnTo>
                    <a:lnTo>
                      <a:pt x="0" y="184"/>
                    </a:lnTo>
                    <a:lnTo>
                      <a:pt x="320" y="184"/>
                    </a:lnTo>
                    <a:lnTo>
                      <a:pt x="320" y="184"/>
                    </a:lnTo>
                    <a:close/>
                  </a:path>
                </a:pathLst>
              </a:custGeom>
              <a:solidFill>
                <a:srgbClr val="39AEB5">
                  <a:alpha val="7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6" name="Freeform 48"/>
              <p:cNvSpPr/>
              <p:nvPr userDrawn="1"/>
            </p:nvSpPr>
            <p:spPr bwMode="auto">
              <a:xfrm>
                <a:off x="3413126" y="2597150"/>
                <a:ext cx="508000" cy="292100"/>
              </a:xfrm>
              <a:custGeom>
                <a:avLst/>
                <a:gdLst>
                  <a:gd name="T0" fmla="*/ 0 w 320"/>
                  <a:gd name="T1" fmla="*/ 0 h 184"/>
                  <a:gd name="T2" fmla="*/ 0 w 320"/>
                  <a:gd name="T3" fmla="*/ 184 h 184"/>
                  <a:gd name="T4" fmla="*/ 320 w 320"/>
                  <a:gd name="T5" fmla="*/ 0 h 184"/>
                  <a:gd name="T6" fmla="*/ 0 w 320"/>
                  <a:gd name="T7" fmla="*/ 0 h 184"/>
                </a:gdLst>
                <a:ahLst/>
                <a:cxnLst>
                  <a:cxn ang="0">
                    <a:pos x="T0" y="T1"/>
                  </a:cxn>
                  <a:cxn ang="0">
                    <a:pos x="T2" y="T3"/>
                  </a:cxn>
                  <a:cxn ang="0">
                    <a:pos x="T4" y="T5"/>
                  </a:cxn>
                  <a:cxn ang="0">
                    <a:pos x="T6" y="T7"/>
                  </a:cxn>
                </a:cxnLst>
                <a:rect l="0" t="0" r="r" b="b"/>
                <a:pathLst>
                  <a:path w="320" h="184">
                    <a:moveTo>
                      <a:pt x="0" y="0"/>
                    </a:moveTo>
                    <a:lnTo>
                      <a:pt x="0" y="184"/>
                    </a:lnTo>
                    <a:lnTo>
                      <a:pt x="320" y="0"/>
                    </a:lnTo>
                    <a:lnTo>
                      <a:pt x="0" y="0"/>
                    </a:lnTo>
                    <a:close/>
                  </a:path>
                </a:pathLst>
              </a:custGeom>
              <a:solidFill>
                <a:srgbClr val="39AEB5">
                  <a:alpha val="7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72" name="Group 24"/>
            <p:cNvGrpSpPr/>
            <p:nvPr userDrawn="1"/>
          </p:nvGrpSpPr>
          <p:grpSpPr>
            <a:xfrm>
              <a:off x="509588" y="3549814"/>
              <a:ext cx="508000" cy="584200"/>
              <a:chOff x="3921126" y="2305050"/>
              <a:chExt cx="508000" cy="584200"/>
            </a:xfrm>
          </p:grpSpPr>
          <p:sp>
            <p:nvSpPr>
              <p:cNvPr id="83" name="Freeform 55"/>
              <p:cNvSpPr/>
              <p:nvPr userDrawn="1"/>
            </p:nvSpPr>
            <p:spPr bwMode="auto">
              <a:xfrm>
                <a:off x="3921126" y="2305050"/>
                <a:ext cx="508000" cy="292100"/>
              </a:xfrm>
              <a:custGeom>
                <a:avLst/>
                <a:gdLst>
                  <a:gd name="T0" fmla="*/ 0 w 320"/>
                  <a:gd name="T1" fmla="*/ 184 h 184"/>
                  <a:gd name="T2" fmla="*/ 320 w 320"/>
                  <a:gd name="T3" fmla="*/ 184 h 184"/>
                  <a:gd name="T4" fmla="*/ 320 w 320"/>
                  <a:gd name="T5" fmla="*/ 0 h 184"/>
                  <a:gd name="T6" fmla="*/ 0 w 320"/>
                  <a:gd name="T7" fmla="*/ 184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320" y="0"/>
                    </a:lnTo>
                    <a:lnTo>
                      <a:pt x="0" y="184"/>
                    </a:lnTo>
                    <a:lnTo>
                      <a:pt x="0" y="184"/>
                    </a:lnTo>
                    <a:close/>
                  </a:path>
                </a:pathLst>
              </a:custGeom>
              <a:solidFill>
                <a:srgbClr val="39AEB5">
                  <a:alpha val="8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4" name="Freeform 56"/>
              <p:cNvSpPr/>
              <p:nvPr userDrawn="1"/>
            </p:nvSpPr>
            <p:spPr bwMode="auto">
              <a:xfrm>
                <a:off x="3921126" y="2597150"/>
                <a:ext cx="508000" cy="292100"/>
              </a:xfrm>
              <a:custGeom>
                <a:avLst/>
                <a:gdLst>
                  <a:gd name="T0" fmla="*/ 0 w 320"/>
                  <a:gd name="T1" fmla="*/ 0 h 184"/>
                  <a:gd name="T2" fmla="*/ 320 w 320"/>
                  <a:gd name="T3" fmla="*/ 184 h 184"/>
                  <a:gd name="T4" fmla="*/ 320 w 320"/>
                  <a:gd name="T5" fmla="*/ 0 h 184"/>
                  <a:gd name="T6" fmla="*/ 0 w 320"/>
                  <a:gd name="T7" fmla="*/ 0 h 184"/>
                </a:gdLst>
                <a:ahLst/>
                <a:cxnLst>
                  <a:cxn ang="0">
                    <a:pos x="T0" y="T1"/>
                  </a:cxn>
                  <a:cxn ang="0">
                    <a:pos x="T2" y="T3"/>
                  </a:cxn>
                  <a:cxn ang="0">
                    <a:pos x="T4" y="T5"/>
                  </a:cxn>
                  <a:cxn ang="0">
                    <a:pos x="T6" y="T7"/>
                  </a:cxn>
                </a:cxnLst>
                <a:rect l="0" t="0" r="r" b="b"/>
                <a:pathLst>
                  <a:path w="320" h="184">
                    <a:moveTo>
                      <a:pt x="0" y="0"/>
                    </a:moveTo>
                    <a:lnTo>
                      <a:pt x="320" y="184"/>
                    </a:lnTo>
                    <a:lnTo>
                      <a:pt x="320" y="0"/>
                    </a:lnTo>
                    <a:lnTo>
                      <a:pt x="0" y="0"/>
                    </a:lnTo>
                    <a:close/>
                  </a:path>
                </a:pathLst>
              </a:custGeom>
              <a:solidFill>
                <a:srgbClr val="39AEB5">
                  <a:alpha val="8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sp>
          <p:nvSpPr>
            <p:cNvPr id="73" name="Freeform 58"/>
            <p:cNvSpPr/>
            <p:nvPr userDrawn="1"/>
          </p:nvSpPr>
          <p:spPr bwMode="auto">
            <a:xfrm>
              <a:off x="1588" y="3841914"/>
              <a:ext cx="508000" cy="292100"/>
            </a:xfrm>
            <a:custGeom>
              <a:avLst/>
              <a:gdLst>
                <a:gd name="T0" fmla="*/ 0 w 320"/>
                <a:gd name="T1" fmla="*/ 184 h 184"/>
                <a:gd name="T2" fmla="*/ 0 w 320"/>
                <a:gd name="T3" fmla="*/ 184 h 184"/>
                <a:gd name="T4" fmla="*/ 320 w 320"/>
                <a:gd name="T5" fmla="*/ 184 h 184"/>
                <a:gd name="T6" fmla="*/ 320 w 320"/>
                <a:gd name="T7" fmla="*/ 0 h 184"/>
                <a:gd name="T8" fmla="*/ 320 w 320"/>
                <a:gd name="T9" fmla="*/ 0 h 184"/>
                <a:gd name="T10" fmla="*/ 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0" y="184"/>
                  </a:moveTo>
                  <a:lnTo>
                    <a:pt x="0" y="184"/>
                  </a:lnTo>
                  <a:lnTo>
                    <a:pt x="320" y="184"/>
                  </a:lnTo>
                  <a:lnTo>
                    <a:pt x="320" y="0"/>
                  </a:lnTo>
                  <a:lnTo>
                    <a:pt x="320" y="0"/>
                  </a:lnTo>
                  <a:lnTo>
                    <a:pt x="0" y="18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74" name="Freeform 62"/>
            <p:cNvSpPr/>
            <p:nvPr userDrawn="1"/>
          </p:nvSpPr>
          <p:spPr bwMode="auto">
            <a:xfrm>
              <a:off x="509588" y="3841914"/>
              <a:ext cx="508000" cy="292100"/>
            </a:xfrm>
            <a:custGeom>
              <a:avLst/>
              <a:gdLst>
                <a:gd name="T0" fmla="*/ 0 w 320"/>
                <a:gd name="T1" fmla="*/ 0 h 184"/>
                <a:gd name="T2" fmla="*/ 0 w 320"/>
                <a:gd name="T3" fmla="*/ 184 h 184"/>
                <a:gd name="T4" fmla="*/ 320 w 320"/>
                <a:gd name="T5" fmla="*/ 184 h 184"/>
                <a:gd name="T6" fmla="*/ 320 w 320"/>
                <a:gd name="T7" fmla="*/ 184 h 184"/>
                <a:gd name="T8" fmla="*/ 0 w 320"/>
                <a:gd name="T9" fmla="*/ 0 h 184"/>
                <a:gd name="T10" fmla="*/ 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0" y="0"/>
                  </a:moveTo>
                  <a:lnTo>
                    <a:pt x="0" y="184"/>
                  </a:lnTo>
                  <a:lnTo>
                    <a:pt x="320" y="184"/>
                  </a:lnTo>
                  <a:lnTo>
                    <a:pt x="320" y="184"/>
                  </a:lnTo>
                  <a:lnTo>
                    <a:pt x="0" y="0"/>
                  </a:lnTo>
                  <a:lnTo>
                    <a:pt x="0" y="0"/>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nvGrpSpPr>
            <p:cNvPr id="75" name="Group 27"/>
            <p:cNvGrpSpPr/>
            <p:nvPr userDrawn="1"/>
          </p:nvGrpSpPr>
          <p:grpSpPr>
            <a:xfrm>
              <a:off x="1588" y="3257714"/>
              <a:ext cx="1016000" cy="584200"/>
              <a:chOff x="3413126" y="2012950"/>
              <a:chExt cx="1016000" cy="584200"/>
            </a:xfrm>
          </p:grpSpPr>
          <p:sp>
            <p:nvSpPr>
              <p:cNvPr id="79" name="Freeform 65"/>
              <p:cNvSpPr/>
              <p:nvPr userDrawn="1"/>
            </p:nvSpPr>
            <p:spPr bwMode="auto">
              <a:xfrm>
                <a:off x="3413126" y="2305050"/>
                <a:ext cx="508000" cy="292100"/>
              </a:xfrm>
              <a:custGeom>
                <a:avLst/>
                <a:gdLst>
                  <a:gd name="T0" fmla="*/ 320 w 320"/>
                  <a:gd name="T1" fmla="*/ 0 h 184"/>
                  <a:gd name="T2" fmla="*/ 0 w 320"/>
                  <a:gd name="T3" fmla="*/ 0 h 184"/>
                  <a:gd name="T4" fmla="*/ 0 w 320"/>
                  <a:gd name="T5" fmla="*/ 0 h 184"/>
                  <a:gd name="T6" fmla="*/ 256 w 320"/>
                  <a:gd name="T7" fmla="*/ 148 h 184"/>
                  <a:gd name="T8" fmla="*/ 320 w 320"/>
                  <a:gd name="T9" fmla="*/ 184 h 184"/>
                  <a:gd name="T10" fmla="*/ 32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320" y="0"/>
                    </a:moveTo>
                    <a:lnTo>
                      <a:pt x="0" y="0"/>
                    </a:lnTo>
                    <a:lnTo>
                      <a:pt x="0" y="0"/>
                    </a:lnTo>
                    <a:lnTo>
                      <a:pt x="256" y="148"/>
                    </a:lnTo>
                    <a:lnTo>
                      <a:pt x="320" y="184"/>
                    </a:lnTo>
                    <a:lnTo>
                      <a:pt x="320" y="0"/>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0" name="Freeform 66"/>
              <p:cNvSpPr/>
              <p:nvPr userDrawn="1"/>
            </p:nvSpPr>
            <p:spPr bwMode="auto">
              <a:xfrm>
                <a:off x="3921126" y="2305050"/>
                <a:ext cx="508000" cy="292100"/>
              </a:xfrm>
              <a:custGeom>
                <a:avLst/>
                <a:gdLst>
                  <a:gd name="T0" fmla="*/ 0 w 320"/>
                  <a:gd name="T1" fmla="*/ 184 h 184"/>
                  <a:gd name="T2" fmla="*/ 0 w 320"/>
                  <a:gd name="T3" fmla="*/ 184 h 184"/>
                  <a:gd name="T4" fmla="*/ 0 w 320"/>
                  <a:gd name="T5" fmla="*/ 184 h 184"/>
                  <a:gd name="T6" fmla="*/ 320 w 320"/>
                  <a:gd name="T7" fmla="*/ 0 h 184"/>
                  <a:gd name="T8" fmla="*/ 320 w 320"/>
                  <a:gd name="T9" fmla="*/ 0 h 184"/>
                  <a:gd name="T10" fmla="*/ 0 w 320"/>
                  <a:gd name="T11" fmla="*/ 0 h 184"/>
                  <a:gd name="T12" fmla="*/ 0 w 320"/>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320" h="184">
                    <a:moveTo>
                      <a:pt x="0" y="184"/>
                    </a:moveTo>
                    <a:lnTo>
                      <a:pt x="0" y="184"/>
                    </a:lnTo>
                    <a:lnTo>
                      <a:pt x="0" y="184"/>
                    </a:lnTo>
                    <a:lnTo>
                      <a:pt x="320" y="0"/>
                    </a:lnTo>
                    <a:lnTo>
                      <a:pt x="320" y="0"/>
                    </a:lnTo>
                    <a:lnTo>
                      <a:pt x="0" y="0"/>
                    </a:lnTo>
                    <a:lnTo>
                      <a:pt x="0" y="184"/>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1" name="Freeform 67"/>
              <p:cNvSpPr/>
              <p:nvPr userDrawn="1"/>
            </p:nvSpPr>
            <p:spPr bwMode="auto">
              <a:xfrm>
                <a:off x="3413126" y="2012950"/>
                <a:ext cx="508000" cy="292100"/>
              </a:xfrm>
              <a:custGeom>
                <a:avLst/>
                <a:gdLst>
                  <a:gd name="T0" fmla="*/ 320 w 320"/>
                  <a:gd name="T1" fmla="*/ 184 h 184"/>
                  <a:gd name="T2" fmla="*/ 320 w 320"/>
                  <a:gd name="T3" fmla="*/ 0 h 184"/>
                  <a:gd name="T4" fmla="*/ 320 w 320"/>
                  <a:gd name="T5" fmla="*/ 0 h 184"/>
                  <a:gd name="T6" fmla="*/ 216 w 320"/>
                  <a:gd name="T7" fmla="*/ 60 h 184"/>
                  <a:gd name="T8" fmla="*/ 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320" y="0"/>
                    </a:lnTo>
                    <a:lnTo>
                      <a:pt x="320" y="0"/>
                    </a:lnTo>
                    <a:lnTo>
                      <a:pt x="216" y="60"/>
                    </a:lnTo>
                    <a:lnTo>
                      <a:pt x="0" y="184"/>
                    </a:lnTo>
                    <a:lnTo>
                      <a:pt x="320" y="184"/>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2" name="Freeform 71"/>
              <p:cNvSpPr/>
              <p:nvPr userDrawn="1"/>
            </p:nvSpPr>
            <p:spPr bwMode="auto">
              <a:xfrm>
                <a:off x="3921126" y="2012950"/>
                <a:ext cx="508000" cy="292100"/>
              </a:xfrm>
              <a:custGeom>
                <a:avLst/>
                <a:gdLst>
                  <a:gd name="T0" fmla="*/ 0 w 320"/>
                  <a:gd name="T1" fmla="*/ 184 h 184"/>
                  <a:gd name="T2" fmla="*/ 320 w 320"/>
                  <a:gd name="T3" fmla="*/ 184 h 184"/>
                  <a:gd name="T4" fmla="*/ 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0" y="0"/>
                    </a:lnTo>
                    <a:lnTo>
                      <a:pt x="0" y="0"/>
                    </a:lnTo>
                    <a:lnTo>
                      <a:pt x="0" y="184"/>
                    </a:lnTo>
                    <a:close/>
                  </a:path>
                </a:pathLst>
              </a:custGeom>
              <a:solidFill>
                <a:srgbClr val="39AEB5">
                  <a:alpha val="9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76" name="Group 28"/>
            <p:cNvGrpSpPr/>
            <p:nvPr userDrawn="1"/>
          </p:nvGrpSpPr>
          <p:grpSpPr>
            <a:xfrm>
              <a:off x="1588" y="2962439"/>
              <a:ext cx="508000" cy="587375"/>
              <a:chOff x="3413126" y="1717675"/>
              <a:chExt cx="508000" cy="587375"/>
            </a:xfrm>
          </p:grpSpPr>
          <p:sp>
            <p:nvSpPr>
              <p:cNvPr id="77" name="Freeform 74"/>
              <p:cNvSpPr/>
              <p:nvPr userDrawn="1"/>
            </p:nvSpPr>
            <p:spPr bwMode="auto">
              <a:xfrm>
                <a:off x="3413126" y="2012950"/>
                <a:ext cx="508000" cy="292100"/>
              </a:xfrm>
              <a:custGeom>
                <a:avLst/>
                <a:gdLst>
                  <a:gd name="T0" fmla="*/ 216 w 320"/>
                  <a:gd name="T1" fmla="*/ 60 h 184"/>
                  <a:gd name="T2" fmla="*/ 320 w 320"/>
                  <a:gd name="T3" fmla="*/ 0 h 184"/>
                  <a:gd name="T4" fmla="*/ 0 w 320"/>
                  <a:gd name="T5" fmla="*/ 0 h 184"/>
                  <a:gd name="T6" fmla="*/ 0 w 320"/>
                  <a:gd name="T7" fmla="*/ 184 h 184"/>
                  <a:gd name="T8" fmla="*/ 0 w 320"/>
                  <a:gd name="T9" fmla="*/ 184 h 184"/>
                  <a:gd name="T10" fmla="*/ 216 w 320"/>
                  <a:gd name="T11" fmla="*/ 60 h 184"/>
                </a:gdLst>
                <a:ahLst/>
                <a:cxnLst>
                  <a:cxn ang="0">
                    <a:pos x="T0" y="T1"/>
                  </a:cxn>
                  <a:cxn ang="0">
                    <a:pos x="T2" y="T3"/>
                  </a:cxn>
                  <a:cxn ang="0">
                    <a:pos x="T4" y="T5"/>
                  </a:cxn>
                  <a:cxn ang="0">
                    <a:pos x="T6" y="T7"/>
                  </a:cxn>
                  <a:cxn ang="0">
                    <a:pos x="T8" y="T9"/>
                  </a:cxn>
                  <a:cxn ang="0">
                    <a:pos x="T10" y="T11"/>
                  </a:cxn>
                </a:cxnLst>
                <a:rect l="0" t="0" r="r" b="b"/>
                <a:pathLst>
                  <a:path w="320" h="184">
                    <a:moveTo>
                      <a:pt x="216" y="60"/>
                    </a:moveTo>
                    <a:lnTo>
                      <a:pt x="320" y="0"/>
                    </a:lnTo>
                    <a:lnTo>
                      <a:pt x="0" y="0"/>
                    </a:lnTo>
                    <a:lnTo>
                      <a:pt x="0" y="184"/>
                    </a:lnTo>
                    <a:lnTo>
                      <a:pt x="0" y="184"/>
                    </a:lnTo>
                    <a:lnTo>
                      <a:pt x="216" y="60"/>
                    </a:lnTo>
                    <a:close/>
                  </a:path>
                </a:pathLst>
              </a:custGeom>
              <a:solidFill>
                <a:srgbClr val="39AEB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78" name="Freeform 75"/>
              <p:cNvSpPr/>
              <p:nvPr userDrawn="1"/>
            </p:nvSpPr>
            <p:spPr bwMode="auto">
              <a:xfrm>
                <a:off x="3413126" y="1717675"/>
                <a:ext cx="508000" cy="295275"/>
              </a:xfrm>
              <a:custGeom>
                <a:avLst/>
                <a:gdLst>
                  <a:gd name="T0" fmla="*/ 320 w 320"/>
                  <a:gd name="T1" fmla="*/ 186 h 186"/>
                  <a:gd name="T2" fmla="*/ 0 w 320"/>
                  <a:gd name="T3" fmla="*/ 0 h 186"/>
                  <a:gd name="T4" fmla="*/ 0 w 320"/>
                  <a:gd name="T5" fmla="*/ 186 h 186"/>
                  <a:gd name="T6" fmla="*/ 320 w 320"/>
                  <a:gd name="T7" fmla="*/ 186 h 186"/>
                  <a:gd name="T8" fmla="*/ 320 w 320"/>
                  <a:gd name="T9" fmla="*/ 186 h 186"/>
                </a:gdLst>
                <a:ahLst/>
                <a:cxnLst>
                  <a:cxn ang="0">
                    <a:pos x="T0" y="T1"/>
                  </a:cxn>
                  <a:cxn ang="0">
                    <a:pos x="T2" y="T3"/>
                  </a:cxn>
                  <a:cxn ang="0">
                    <a:pos x="T4" y="T5"/>
                  </a:cxn>
                  <a:cxn ang="0">
                    <a:pos x="T6" y="T7"/>
                  </a:cxn>
                  <a:cxn ang="0">
                    <a:pos x="T8" y="T9"/>
                  </a:cxn>
                </a:cxnLst>
                <a:rect l="0" t="0" r="r" b="b"/>
                <a:pathLst>
                  <a:path w="320" h="186">
                    <a:moveTo>
                      <a:pt x="320" y="186"/>
                    </a:moveTo>
                    <a:lnTo>
                      <a:pt x="0" y="0"/>
                    </a:lnTo>
                    <a:lnTo>
                      <a:pt x="0" y="186"/>
                    </a:lnTo>
                    <a:lnTo>
                      <a:pt x="320" y="186"/>
                    </a:lnTo>
                    <a:lnTo>
                      <a:pt x="320" y="186"/>
                    </a:lnTo>
                    <a:close/>
                  </a:path>
                </a:pathLst>
              </a:custGeom>
              <a:solidFill>
                <a:srgbClr val="39AEB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grpSp>
        <p:nvGrpSpPr>
          <p:cNvPr id="36" name="Group 21"/>
          <p:cNvGrpSpPr/>
          <p:nvPr/>
        </p:nvGrpSpPr>
        <p:grpSpPr>
          <a:xfrm>
            <a:off x="0" y="0"/>
            <a:ext cx="2159000" cy="2495550"/>
            <a:chOff x="1588" y="4134014"/>
            <a:chExt cx="1016000" cy="1168400"/>
          </a:xfrm>
        </p:grpSpPr>
        <p:grpSp>
          <p:nvGrpSpPr>
            <p:cNvPr id="37" name="Group 41"/>
            <p:cNvGrpSpPr/>
            <p:nvPr userDrawn="1"/>
          </p:nvGrpSpPr>
          <p:grpSpPr>
            <a:xfrm>
              <a:off x="1588" y="4426114"/>
              <a:ext cx="1016000" cy="584200"/>
              <a:chOff x="3413126" y="3181350"/>
              <a:chExt cx="1016000" cy="584200"/>
            </a:xfrm>
          </p:grpSpPr>
          <p:sp>
            <p:nvSpPr>
              <p:cNvPr id="49" name="Freeform 35"/>
              <p:cNvSpPr/>
              <p:nvPr userDrawn="1"/>
            </p:nvSpPr>
            <p:spPr bwMode="auto">
              <a:xfrm>
                <a:off x="3921126" y="3473450"/>
                <a:ext cx="508000" cy="292100"/>
              </a:xfrm>
              <a:custGeom>
                <a:avLst/>
                <a:gdLst>
                  <a:gd name="T0" fmla="*/ 0 w 320"/>
                  <a:gd name="T1" fmla="*/ 184 h 184"/>
                  <a:gd name="T2" fmla="*/ 0 w 320"/>
                  <a:gd name="T3" fmla="*/ 184 h 184"/>
                  <a:gd name="T4" fmla="*/ 32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0" y="184"/>
                    </a:lnTo>
                    <a:lnTo>
                      <a:pt x="320" y="0"/>
                    </a:lnTo>
                    <a:lnTo>
                      <a:pt x="0" y="0"/>
                    </a:lnTo>
                    <a:lnTo>
                      <a:pt x="0" y="184"/>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0" name="Freeform 38"/>
              <p:cNvSpPr/>
              <p:nvPr userDrawn="1"/>
            </p:nvSpPr>
            <p:spPr bwMode="auto">
              <a:xfrm>
                <a:off x="3921126" y="3181350"/>
                <a:ext cx="508000" cy="292100"/>
              </a:xfrm>
              <a:custGeom>
                <a:avLst/>
                <a:gdLst>
                  <a:gd name="T0" fmla="*/ 0 w 320"/>
                  <a:gd name="T1" fmla="*/ 0 h 184"/>
                  <a:gd name="T2" fmla="*/ 0 w 320"/>
                  <a:gd name="T3" fmla="*/ 184 h 184"/>
                  <a:gd name="T4" fmla="*/ 320 w 320"/>
                  <a:gd name="T5" fmla="*/ 184 h 184"/>
                  <a:gd name="T6" fmla="*/ 320 w 320"/>
                  <a:gd name="T7" fmla="*/ 184 h 184"/>
                  <a:gd name="T8" fmla="*/ 0 w 320"/>
                  <a:gd name="T9" fmla="*/ 0 h 184"/>
                  <a:gd name="T10" fmla="*/ 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0" y="0"/>
                    </a:moveTo>
                    <a:lnTo>
                      <a:pt x="0" y="184"/>
                    </a:lnTo>
                    <a:lnTo>
                      <a:pt x="320" y="184"/>
                    </a:lnTo>
                    <a:lnTo>
                      <a:pt x="320" y="184"/>
                    </a:lnTo>
                    <a:lnTo>
                      <a:pt x="0" y="0"/>
                    </a:lnTo>
                    <a:lnTo>
                      <a:pt x="0" y="0"/>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1" name="Freeform 39"/>
              <p:cNvSpPr/>
              <p:nvPr userDrawn="1"/>
            </p:nvSpPr>
            <p:spPr bwMode="auto">
              <a:xfrm>
                <a:off x="3413126" y="3181350"/>
                <a:ext cx="508000" cy="292100"/>
              </a:xfrm>
              <a:custGeom>
                <a:avLst/>
                <a:gdLst>
                  <a:gd name="T0" fmla="*/ 0 w 320"/>
                  <a:gd name="T1" fmla="*/ 184 h 184"/>
                  <a:gd name="T2" fmla="*/ 0 w 320"/>
                  <a:gd name="T3" fmla="*/ 184 h 184"/>
                  <a:gd name="T4" fmla="*/ 320 w 320"/>
                  <a:gd name="T5" fmla="*/ 184 h 184"/>
                  <a:gd name="T6" fmla="*/ 320 w 320"/>
                  <a:gd name="T7" fmla="*/ 0 h 184"/>
                  <a:gd name="T8" fmla="*/ 222 w 320"/>
                  <a:gd name="T9" fmla="*/ 58 h 184"/>
                  <a:gd name="T10" fmla="*/ 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0" y="184"/>
                    </a:moveTo>
                    <a:lnTo>
                      <a:pt x="0" y="184"/>
                    </a:lnTo>
                    <a:lnTo>
                      <a:pt x="320" y="184"/>
                    </a:lnTo>
                    <a:lnTo>
                      <a:pt x="320" y="0"/>
                    </a:lnTo>
                    <a:lnTo>
                      <a:pt x="222" y="58"/>
                    </a:lnTo>
                    <a:lnTo>
                      <a:pt x="0" y="184"/>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52" name="Freeform 41"/>
              <p:cNvSpPr/>
              <p:nvPr userDrawn="1"/>
            </p:nvSpPr>
            <p:spPr bwMode="auto">
              <a:xfrm>
                <a:off x="3413126" y="3473450"/>
                <a:ext cx="508000" cy="292100"/>
              </a:xfrm>
              <a:custGeom>
                <a:avLst/>
                <a:gdLst>
                  <a:gd name="T0" fmla="*/ 260 w 320"/>
                  <a:gd name="T1" fmla="*/ 150 h 184"/>
                  <a:gd name="T2" fmla="*/ 320 w 320"/>
                  <a:gd name="T3" fmla="*/ 184 h 184"/>
                  <a:gd name="T4" fmla="*/ 320 w 320"/>
                  <a:gd name="T5" fmla="*/ 0 h 184"/>
                  <a:gd name="T6" fmla="*/ 0 w 320"/>
                  <a:gd name="T7" fmla="*/ 0 h 184"/>
                  <a:gd name="T8" fmla="*/ 260 w 320"/>
                  <a:gd name="T9" fmla="*/ 150 h 184"/>
                </a:gdLst>
                <a:ahLst/>
                <a:cxnLst>
                  <a:cxn ang="0">
                    <a:pos x="T0" y="T1"/>
                  </a:cxn>
                  <a:cxn ang="0">
                    <a:pos x="T2" y="T3"/>
                  </a:cxn>
                  <a:cxn ang="0">
                    <a:pos x="T4" y="T5"/>
                  </a:cxn>
                  <a:cxn ang="0">
                    <a:pos x="T6" y="T7"/>
                  </a:cxn>
                  <a:cxn ang="0">
                    <a:pos x="T8" y="T9"/>
                  </a:cxn>
                </a:cxnLst>
                <a:rect l="0" t="0" r="r" b="b"/>
                <a:pathLst>
                  <a:path w="320" h="184">
                    <a:moveTo>
                      <a:pt x="260" y="150"/>
                    </a:moveTo>
                    <a:lnTo>
                      <a:pt x="320" y="184"/>
                    </a:lnTo>
                    <a:lnTo>
                      <a:pt x="320" y="0"/>
                    </a:lnTo>
                    <a:lnTo>
                      <a:pt x="0" y="0"/>
                    </a:lnTo>
                    <a:lnTo>
                      <a:pt x="260" y="150"/>
                    </a:lnTo>
                    <a:close/>
                  </a:path>
                </a:pathLst>
              </a:custGeom>
              <a:solidFill>
                <a:srgbClr val="39AEB5">
                  <a:alpha val="3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38" name="Group 42"/>
            <p:cNvGrpSpPr/>
            <p:nvPr userDrawn="1"/>
          </p:nvGrpSpPr>
          <p:grpSpPr>
            <a:xfrm>
              <a:off x="1588" y="4134014"/>
              <a:ext cx="508000" cy="584200"/>
              <a:chOff x="3413126" y="2889250"/>
              <a:chExt cx="508000" cy="584200"/>
            </a:xfrm>
          </p:grpSpPr>
          <p:sp>
            <p:nvSpPr>
              <p:cNvPr id="47" name="Freeform 42"/>
              <p:cNvSpPr/>
              <p:nvPr userDrawn="1"/>
            </p:nvSpPr>
            <p:spPr bwMode="auto">
              <a:xfrm>
                <a:off x="3413126" y="2889250"/>
                <a:ext cx="508000" cy="292100"/>
              </a:xfrm>
              <a:custGeom>
                <a:avLst/>
                <a:gdLst>
                  <a:gd name="T0" fmla="*/ 320 w 320"/>
                  <a:gd name="T1" fmla="*/ 184 h 184"/>
                  <a:gd name="T2" fmla="*/ 78 w 320"/>
                  <a:gd name="T3" fmla="*/ 44 h 184"/>
                  <a:gd name="T4" fmla="*/ 0 w 320"/>
                  <a:gd name="T5" fmla="*/ 0 h 184"/>
                  <a:gd name="T6" fmla="*/ 0 w 320"/>
                  <a:gd name="T7" fmla="*/ 184 h 184"/>
                  <a:gd name="T8" fmla="*/ 320 w 320"/>
                  <a:gd name="T9" fmla="*/ 184 h 184"/>
                  <a:gd name="T10" fmla="*/ 320 w 320"/>
                  <a:gd name="T11" fmla="*/ 184 h 184"/>
                </a:gdLst>
                <a:ahLst/>
                <a:cxnLst>
                  <a:cxn ang="0">
                    <a:pos x="T0" y="T1"/>
                  </a:cxn>
                  <a:cxn ang="0">
                    <a:pos x="T2" y="T3"/>
                  </a:cxn>
                  <a:cxn ang="0">
                    <a:pos x="T4" y="T5"/>
                  </a:cxn>
                  <a:cxn ang="0">
                    <a:pos x="T6" y="T7"/>
                  </a:cxn>
                  <a:cxn ang="0">
                    <a:pos x="T8" y="T9"/>
                  </a:cxn>
                  <a:cxn ang="0">
                    <a:pos x="T10" y="T11"/>
                  </a:cxn>
                </a:cxnLst>
                <a:rect l="0" t="0" r="r" b="b"/>
                <a:pathLst>
                  <a:path w="320" h="184">
                    <a:moveTo>
                      <a:pt x="320" y="184"/>
                    </a:moveTo>
                    <a:lnTo>
                      <a:pt x="78" y="44"/>
                    </a:lnTo>
                    <a:lnTo>
                      <a:pt x="0" y="0"/>
                    </a:lnTo>
                    <a:lnTo>
                      <a:pt x="0" y="184"/>
                    </a:lnTo>
                    <a:lnTo>
                      <a:pt x="320" y="184"/>
                    </a:lnTo>
                    <a:lnTo>
                      <a:pt x="320" y="184"/>
                    </a:lnTo>
                    <a:close/>
                  </a:path>
                </a:pathLst>
              </a:custGeom>
              <a:solidFill>
                <a:srgbClr val="39AEB5">
                  <a:alpha val="4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8" name="Freeform 43"/>
              <p:cNvSpPr/>
              <p:nvPr userDrawn="1"/>
            </p:nvSpPr>
            <p:spPr bwMode="auto">
              <a:xfrm>
                <a:off x="3413126" y="3181350"/>
                <a:ext cx="508000" cy="292100"/>
              </a:xfrm>
              <a:custGeom>
                <a:avLst/>
                <a:gdLst>
                  <a:gd name="T0" fmla="*/ 320 w 320"/>
                  <a:gd name="T1" fmla="*/ 0 h 184"/>
                  <a:gd name="T2" fmla="*/ 0 w 320"/>
                  <a:gd name="T3" fmla="*/ 0 h 184"/>
                  <a:gd name="T4" fmla="*/ 0 w 320"/>
                  <a:gd name="T5" fmla="*/ 184 h 184"/>
                  <a:gd name="T6" fmla="*/ 0 w 320"/>
                  <a:gd name="T7" fmla="*/ 184 h 184"/>
                  <a:gd name="T8" fmla="*/ 222 w 320"/>
                  <a:gd name="T9" fmla="*/ 58 h 184"/>
                  <a:gd name="T10" fmla="*/ 320 w 320"/>
                  <a:gd name="T11" fmla="*/ 0 h 184"/>
                </a:gdLst>
                <a:ahLst/>
                <a:cxnLst>
                  <a:cxn ang="0">
                    <a:pos x="T0" y="T1"/>
                  </a:cxn>
                  <a:cxn ang="0">
                    <a:pos x="T2" y="T3"/>
                  </a:cxn>
                  <a:cxn ang="0">
                    <a:pos x="T4" y="T5"/>
                  </a:cxn>
                  <a:cxn ang="0">
                    <a:pos x="T6" y="T7"/>
                  </a:cxn>
                  <a:cxn ang="0">
                    <a:pos x="T8" y="T9"/>
                  </a:cxn>
                  <a:cxn ang="0">
                    <a:pos x="T10" y="T11"/>
                  </a:cxn>
                </a:cxnLst>
                <a:rect l="0" t="0" r="r" b="b"/>
                <a:pathLst>
                  <a:path w="320" h="184">
                    <a:moveTo>
                      <a:pt x="320" y="0"/>
                    </a:moveTo>
                    <a:lnTo>
                      <a:pt x="0" y="0"/>
                    </a:lnTo>
                    <a:lnTo>
                      <a:pt x="0" y="184"/>
                    </a:lnTo>
                    <a:lnTo>
                      <a:pt x="0" y="184"/>
                    </a:lnTo>
                    <a:lnTo>
                      <a:pt x="222" y="58"/>
                    </a:lnTo>
                    <a:lnTo>
                      <a:pt x="320" y="0"/>
                    </a:lnTo>
                    <a:close/>
                  </a:path>
                </a:pathLst>
              </a:custGeom>
              <a:solidFill>
                <a:srgbClr val="39AEB5">
                  <a:alpha val="4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39" name="Group 43"/>
            <p:cNvGrpSpPr/>
            <p:nvPr userDrawn="1"/>
          </p:nvGrpSpPr>
          <p:grpSpPr>
            <a:xfrm>
              <a:off x="509588" y="4134014"/>
              <a:ext cx="508000" cy="584200"/>
              <a:chOff x="3921126" y="2889250"/>
              <a:chExt cx="508000" cy="584200"/>
            </a:xfrm>
          </p:grpSpPr>
          <p:sp>
            <p:nvSpPr>
              <p:cNvPr id="45" name="Freeform 49"/>
              <p:cNvSpPr/>
              <p:nvPr userDrawn="1"/>
            </p:nvSpPr>
            <p:spPr bwMode="auto">
              <a:xfrm>
                <a:off x="3921126" y="3181350"/>
                <a:ext cx="508000" cy="292100"/>
              </a:xfrm>
              <a:custGeom>
                <a:avLst/>
                <a:gdLst>
                  <a:gd name="T0" fmla="*/ 320 w 320"/>
                  <a:gd name="T1" fmla="*/ 184 h 184"/>
                  <a:gd name="T2" fmla="*/ 320 w 320"/>
                  <a:gd name="T3" fmla="*/ 0 h 184"/>
                  <a:gd name="T4" fmla="*/ 0 w 320"/>
                  <a:gd name="T5" fmla="*/ 0 h 184"/>
                  <a:gd name="T6" fmla="*/ 320 w 320"/>
                  <a:gd name="T7" fmla="*/ 184 h 184"/>
                </a:gdLst>
                <a:ahLst/>
                <a:cxnLst>
                  <a:cxn ang="0">
                    <a:pos x="T0" y="T1"/>
                  </a:cxn>
                  <a:cxn ang="0">
                    <a:pos x="T2" y="T3"/>
                  </a:cxn>
                  <a:cxn ang="0">
                    <a:pos x="T4" y="T5"/>
                  </a:cxn>
                  <a:cxn ang="0">
                    <a:pos x="T6" y="T7"/>
                  </a:cxn>
                </a:cxnLst>
                <a:rect l="0" t="0" r="r" b="b"/>
                <a:pathLst>
                  <a:path w="320" h="184">
                    <a:moveTo>
                      <a:pt x="320" y="184"/>
                    </a:moveTo>
                    <a:lnTo>
                      <a:pt x="320" y="0"/>
                    </a:lnTo>
                    <a:lnTo>
                      <a:pt x="0" y="0"/>
                    </a:lnTo>
                    <a:lnTo>
                      <a:pt x="320" y="184"/>
                    </a:lnTo>
                    <a:close/>
                  </a:path>
                </a:pathLst>
              </a:custGeom>
              <a:solidFill>
                <a:srgbClr val="39AEB5">
                  <a:alpha val="5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6" name="Freeform 50"/>
              <p:cNvSpPr/>
              <p:nvPr userDrawn="1"/>
            </p:nvSpPr>
            <p:spPr bwMode="auto">
              <a:xfrm>
                <a:off x="3921126" y="2889250"/>
                <a:ext cx="508000" cy="292100"/>
              </a:xfrm>
              <a:custGeom>
                <a:avLst/>
                <a:gdLst>
                  <a:gd name="T0" fmla="*/ 0 w 320"/>
                  <a:gd name="T1" fmla="*/ 184 h 184"/>
                  <a:gd name="T2" fmla="*/ 320 w 320"/>
                  <a:gd name="T3" fmla="*/ 184 h 184"/>
                  <a:gd name="T4" fmla="*/ 320 w 320"/>
                  <a:gd name="T5" fmla="*/ 0 h 184"/>
                  <a:gd name="T6" fmla="*/ 0 w 320"/>
                  <a:gd name="T7" fmla="*/ 184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320" y="184"/>
                    </a:lnTo>
                    <a:lnTo>
                      <a:pt x="320" y="0"/>
                    </a:lnTo>
                    <a:lnTo>
                      <a:pt x="0" y="184"/>
                    </a:lnTo>
                    <a:lnTo>
                      <a:pt x="0" y="184"/>
                    </a:lnTo>
                    <a:close/>
                  </a:path>
                </a:pathLst>
              </a:custGeom>
              <a:solidFill>
                <a:srgbClr val="39AEB5">
                  <a:alpha val="5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40" name="Group 44"/>
            <p:cNvGrpSpPr/>
            <p:nvPr userDrawn="1"/>
          </p:nvGrpSpPr>
          <p:grpSpPr>
            <a:xfrm>
              <a:off x="1588" y="4718214"/>
              <a:ext cx="508000" cy="584200"/>
              <a:chOff x="3413126" y="3473450"/>
              <a:chExt cx="508000" cy="584200"/>
            </a:xfrm>
          </p:grpSpPr>
          <p:sp>
            <p:nvSpPr>
              <p:cNvPr id="43" name="Freeform 51"/>
              <p:cNvSpPr/>
              <p:nvPr userDrawn="1"/>
            </p:nvSpPr>
            <p:spPr bwMode="auto">
              <a:xfrm>
                <a:off x="3413126" y="3473450"/>
                <a:ext cx="508000" cy="292100"/>
              </a:xfrm>
              <a:custGeom>
                <a:avLst/>
                <a:gdLst>
                  <a:gd name="T0" fmla="*/ 260 w 320"/>
                  <a:gd name="T1" fmla="*/ 150 h 184"/>
                  <a:gd name="T2" fmla="*/ 0 w 320"/>
                  <a:gd name="T3" fmla="*/ 0 h 184"/>
                  <a:gd name="T4" fmla="*/ 0 w 320"/>
                  <a:gd name="T5" fmla="*/ 184 h 184"/>
                  <a:gd name="T6" fmla="*/ 320 w 320"/>
                  <a:gd name="T7" fmla="*/ 184 h 184"/>
                  <a:gd name="T8" fmla="*/ 260 w 320"/>
                  <a:gd name="T9" fmla="*/ 150 h 184"/>
                </a:gdLst>
                <a:ahLst/>
                <a:cxnLst>
                  <a:cxn ang="0">
                    <a:pos x="T0" y="T1"/>
                  </a:cxn>
                  <a:cxn ang="0">
                    <a:pos x="T2" y="T3"/>
                  </a:cxn>
                  <a:cxn ang="0">
                    <a:pos x="T4" y="T5"/>
                  </a:cxn>
                  <a:cxn ang="0">
                    <a:pos x="T6" y="T7"/>
                  </a:cxn>
                  <a:cxn ang="0">
                    <a:pos x="T8" y="T9"/>
                  </a:cxn>
                </a:cxnLst>
                <a:rect l="0" t="0" r="r" b="b"/>
                <a:pathLst>
                  <a:path w="320" h="184">
                    <a:moveTo>
                      <a:pt x="260" y="150"/>
                    </a:moveTo>
                    <a:lnTo>
                      <a:pt x="0" y="0"/>
                    </a:lnTo>
                    <a:lnTo>
                      <a:pt x="0" y="184"/>
                    </a:lnTo>
                    <a:lnTo>
                      <a:pt x="320" y="184"/>
                    </a:lnTo>
                    <a:lnTo>
                      <a:pt x="260" y="150"/>
                    </a:lnTo>
                    <a:close/>
                  </a:path>
                </a:pathLst>
              </a:custGeom>
              <a:solidFill>
                <a:srgbClr val="39AEB5">
                  <a:alpha val="2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4" name="Freeform 52"/>
              <p:cNvSpPr/>
              <p:nvPr userDrawn="1"/>
            </p:nvSpPr>
            <p:spPr bwMode="auto">
              <a:xfrm>
                <a:off x="3413126" y="3765550"/>
                <a:ext cx="508000" cy="292100"/>
              </a:xfrm>
              <a:custGeom>
                <a:avLst/>
                <a:gdLst>
                  <a:gd name="T0" fmla="*/ 0 w 320"/>
                  <a:gd name="T1" fmla="*/ 0 h 184"/>
                  <a:gd name="T2" fmla="*/ 0 w 320"/>
                  <a:gd name="T3" fmla="*/ 184 h 184"/>
                  <a:gd name="T4" fmla="*/ 320 w 320"/>
                  <a:gd name="T5" fmla="*/ 0 h 184"/>
                  <a:gd name="T6" fmla="*/ 320 w 320"/>
                  <a:gd name="T7" fmla="*/ 0 h 184"/>
                  <a:gd name="T8" fmla="*/ 0 w 320"/>
                  <a:gd name="T9" fmla="*/ 0 h 184"/>
                </a:gdLst>
                <a:ahLst/>
                <a:cxnLst>
                  <a:cxn ang="0">
                    <a:pos x="T0" y="T1"/>
                  </a:cxn>
                  <a:cxn ang="0">
                    <a:pos x="T2" y="T3"/>
                  </a:cxn>
                  <a:cxn ang="0">
                    <a:pos x="T4" y="T5"/>
                  </a:cxn>
                  <a:cxn ang="0">
                    <a:pos x="T6" y="T7"/>
                  </a:cxn>
                  <a:cxn ang="0">
                    <a:pos x="T8" y="T9"/>
                  </a:cxn>
                </a:cxnLst>
                <a:rect l="0" t="0" r="r" b="b"/>
                <a:pathLst>
                  <a:path w="320" h="184">
                    <a:moveTo>
                      <a:pt x="0" y="0"/>
                    </a:moveTo>
                    <a:lnTo>
                      <a:pt x="0" y="184"/>
                    </a:lnTo>
                    <a:lnTo>
                      <a:pt x="320" y="0"/>
                    </a:lnTo>
                    <a:lnTo>
                      <a:pt x="320" y="0"/>
                    </a:lnTo>
                    <a:lnTo>
                      <a:pt x="0" y="0"/>
                    </a:lnTo>
                    <a:close/>
                  </a:path>
                </a:pathLst>
              </a:custGeom>
              <a:solidFill>
                <a:srgbClr val="39AEB5">
                  <a:alpha val="2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sp>
          <p:nvSpPr>
            <p:cNvPr id="41" name="Freeform 59"/>
            <p:cNvSpPr/>
            <p:nvPr userDrawn="1"/>
          </p:nvSpPr>
          <p:spPr bwMode="auto">
            <a:xfrm>
              <a:off x="509588" y="4134014"/>
              <a:ext cx="508000" cy="292100"/>
            </a:xfrm>
            <a:custGeom>
              <a:avLst/>
              <a:gdLst>
                <a:gd name="T0" fmla="*/ 0 w 320"/>
                <a:gd name="T1" fmla="*/ 184 h 184"/>
                <a:gd name="T2" fmla="*/ 0 w 320"/>
                <a:gd name="T3" fmla="*/ 184 h 184"/>
                <a:gd name="T4" fmla="*/ 320 w 320"/>
                <a:gd name="T5" fmla="*/ 0 h 184"/>
                <a:gd name="T6" fmla="*/ 0 w 320"/>
                <a:gd name="T7" fmla="*/ 0 h 184"/>
                <a:gd name="T8" fmla="*/ 0 w 320"/>
                <a:gd name="T9" fmla="*/ 184 h 184"/>
              </a:gdLst>
              <a:ahLst/>
              <a:cxnLst>
                <a:cxn ang="0">
                  <a:pos x="T0" y="T1"/>
                </a:cxn>
                <a:cxn ang="0">
                  <a:pos x="T2" y="T3"/>
                </a:cxn>
                <a:cxn ang="0">
                  <a:pos x="T4" y="T5"/>
                </a:cxn>
                <a:cxn ang="0">
                  <a:pos x="T6" y="T7"/>
                </a:cxn>
                <a:cxn ang="0">
                  <a:pos x="T8" y="T9"/>
                </a:cxn>
              </a:cxnLst>
              <a:rect l="0" t="0" r="r" b="b"/>
              <a:pathLst>
                <a:path w="320" h="184">
                  <a:moveTo>
                    <a:pt x="0" y="184"/>
                  </a:moveTo>
                  <a:lnTo>
                    <a:pt x="0" y="184"/>
                  </a:lnTo>
                  <a:lnTo>
                    <a:pt x="320" y="0"/>
                  </a:lnTo>
                  <a:lnTo>
                    <a:pt x="0" y="0"/>
                  </a:lnTo>
                  <a:lnTo>
                    <a:pt x="0" y="18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42" name="Freeform 60"/>
            <p:cNvSpPr/>
            <p:nvPr userDrawn="1"/>
          </p:nvSpPr>
          <p:spPr bwMode="auto">
            <a:xfrm>
              <a:off x="1588" y="4134014"/>
              <a:ext cx="508000" cy="292100"/>
            </a:xfrm>
            <a:custGeom>
              <a:avLst/>
              <a:gdLst>
                <a:gd name="T0" fmla="*/ 78 w 320"/>
                <a:gd name="T1" fmla="*/ 44 h 184"/>
                <a:gd name="T2" fmla="*/ 320 w 320"/>
                <a:gd name="T3" fmla="*/ 184 h 184"/>
                <a:gd name="T4" fmla="*/ 320 w 320"/>
                <a:gd name="T5" fmla="*/ 0 h 184"/>
                <a:gd name="T6" fmla="*/ 0 w 320"/>
                <a:gd name="T7" fmla="*/ 0 h 184"/>
                <a:gd name="T8" fmla="*/ 78 w 320"/>
                <a:gd name="T9" fmla="*/ 44 h 184"/>
              </a:gdLst>
              <a:ahLst/>
              <a:cxnLst>
                <a:cxn ang="0">
                  <a:pos x="T0" y="T1"/>
                </a:cxn>
                <a:cxn ang="0">
                  <a:pos x="T2" y="T3"/>
                </a:cxn>
                <a:cxn ang="0">
                  <a:pos x="T4" y="T5"/>
                </a:cxn>
                <a:cxn ang="0">
                  <a:pos x="T6" y="T7"/>
                </a:cxn>
                <a:cxn ang="0">
                  <a:pos x="T8" y="T9"/>
                </a:cxn>
              </a:cxnLst>
              <a:rect l="0" t="0" r="r" b="b"/>
              <a:pathLst>
                <a:path w="320" h="184">
                  <a:moveTo>
                    <a:pt x="78" y="44"/>
                  </a:moveTo>
                  <a:lnTo>
                    <a:pt x="320" y="184"/>
                  </a:lnTo>
                  <a:lnTo>
                    <a:pt x="320" y="0"/>
                  </a:lnTo>
                  <a:lnTo>
                    <a:pt x="0" y="0"/>
                  </a:lnTo>
                  <a:lnTo>
                    <a:pt x="78" y="44"/>
                  </a:lnTo>
                  <a:close/>
                </a:path>
              </a:pathLst>
            </a:custGeom>
            <a:solidFill>
              <a:srgbClr val="39AEB5">
                <a:alpha val="60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53" name="组合 52"/>
          <p:cNvGrpSpPr/>
          <p:nvPr/>
        </p:nvGrpSpPr>
        <p:grpSpPr>
          <a:xfrm>
            <a:off x="3503337" y="3794650"/>
            <a:ext cx="4848594" cy="338554"/>
            <a:chOff x="53509" y="3639877"/>
            <a:chExt cx="4848594" cy="338554"/>
          </a:xfrm>
        </p:grpSpPr>
        <p:sp>
          <p:nvSpPr>
            <p:cNvPr id="54" name="文本框 53"/>
            <p:cNvSpPr txBox="1"/>
            <p:nvPr/>
          </p:nvSpPr>
          <p:spPr>
            <a:xfrm>
              <a:off x="53509" y="3639877"/>
              <a:ext cx="1340355" cy="338554"/>
            </a:xfrm>
            <a:prstGeom prst="rect">
              <a:avLst/>
            </a:prstGeom>
            <a:noFill/>
          </p:spPr>
          <p:txBody>
            <a:bodyPr wrap="square" rtlCol="0">
              <a:spAutoFit/>
            </a:bodyPr>
            <a:lstStyle/>
            <a:p>
              <a:pPr algn="ctr"/>
              <a:r>
                <a:rPr lang="zh-CN" altLang="en-US" sz="1600" dirty="0">
                  <a:solidFill>
                    <a:schemeClr val="dk2">
                      <a:lumMod val="100000"/>
                    </a:schemeClr>
                  </a:solidFill>
                  <a:latin typeface="微软雅黑" panose="020B0503020204020204" pitchFamily="34" charset="-122"/>
                  <a:ea typeface="微软雅黑" panose="020B0503020204020204" pitchFamily="34" charset="-122"/>
                </a:rPr>
                <a:t>产品介绍</a:t>
              </a:r>
              <a:endParaRPr lang="zh-CN" altLang="en-US" sz="1600"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55" name="文本框 54"/>
            <p:cNvSpPr txBox="1"/>
            <p:nvPr/>
          </p:nvSpPr>
          <p:spPr>
            <a:xfrm>
              <a:off x="1242844" y="3639877"/>
              <a:ext cx="1340355" cy="338554"/>
            </a:xfrm>
            <a:prstGeom prst="rect">
              <a:avLst/>
            </a:prstGeom>
            <a:noFill/>
          </p:spPr>
          <p:txBody>
            <a:bodyPr wrap="square" rtlCol="0">
              <a:spAutoFit/>
            </a:bodyPr>
            <a:lstStyle/>
            <a:p>
              <a:pPr algn="ctr"/>
              <a:r>
                <a:rPr lang="zh-CN" altLang="en-US" sz="1600" dirty="0">
                  <a:solidFill>
                    <a:schemeClr val="dk2">
                      <a:lumMod val="100000"/>
                    </a:schemeClr>
                  </a:solidFill>
                  <a:latin typeface="微软雅黑" panose="020B0503020204020204" pitchFamily="34" charset="-122"/>
                  <a:ea typeface="微软雅黑" panose="020B0503020204020204" pitchFamily="34" charset="-122"/>
                </a:rPr>
                <a:t>销售渠道</a:t>
              </a:r>
              <a:endParaRPr lang="zh-CN" altLang="en-US" sz="1600"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56" name="文本框 55"/>
            <p:cNvSpPr txBox="1"/>
            <p:nvPr/>
          </p:nvSpPr>
          <p:spPr>
            <a:xfrm>
              <a:off x="2414578" y="3639877"/>
              <a:ext cx="1340355" cy="338554"/>
            </a:xfrm>
            <a:prstGeom prst="rect">
              <a:avLst/>
            </a:prstGeom>
            <a:noFill/>
          </p:spPr>
          <p:txBody>
            <a:bodyPr wrap="square" rtlCol="0">
              <a:spAutoFit/>
            </a:bodyPr>
            <a:lstStyle/>
            <a:p>
              <a:pPr algn="ctr"/>
              <a:r>
                <a:rPr lang="zh-CN" altLang="en-US" sz="1600" dirty="0">
                  <a:solidFill>
                    <a:schemeClr val="dk2">
                      <a:lumMod val="100000"/>
                    </a:schemeClr>
                  </a:solidFill>
                  <a:latin typeface="微软雅黑" panose="020B0503020204020204" pitchFamily="34" charset="-122"/>
                  <a:ea typeface="微软雅黑" panose="020B0503020204020204" pitchFamily="34" charset="-122"/>
                </a:rPr>
                <a:t>技术核心</a:t>
              </a:r>
              <a:endParaRPr lang="zh-CN" altLang="en-US" sz="1600" dirty="0">
                <a:solidFill>
                  <a:schemeClr val="dk2">
                    <a:lumMod val="100000"/>
                  </a:schemeClr>
                </a:solidFill>
                <a:latin typeface="微软雅黑" panose="020B0503020204020204" pitchFamily="34" charset="-122"/>
                <a:ea typeface="微软雅黑" panose="020B0503020204020204" pitchFamily="34" charset="-122"/>
              </a:endParaRPr>
            </a:p>
          </p:txBody>
        </p:sp>
        <p:sp>
          <p:nvSpPr>
            <p:cNvPr id="57" name="文本框 56"/>
            <p:cNvSpPr txBox="1"/>
            <p:nvPr/>
          </p:nvSpPr>
          <p:spPr>
            <a:xfrm>
              <a:off x="3561748" y="3639877"/>
              <a:ext cx="1340355" cy="338554"/>
            </a:xfrm>
            <a:prstGeom prst="rect">
              <a:avLst/>
            </a:prstGeom>
            <a:noFill/>
          </p:spPr>
          <p:txBody>
            <a:bodyPr wrap="square" rtlCol="0">
              <a:spAutoFit/>
            </a:bodyPr>
            <a:lstStyle/>
            <a:p>
              <a:pPr algn="ctr"/>
              <a:r>
                <a:rPr lang="zh-CN" altLang="en-US" sz="1600" dirty="0">
                  <a:solidFill>
                    <a:schemeClr val="dk2">
                      <a:lumMod val="100000"/>
                    </a:schemeClr>
                  </a:solidFill>
                  <a:latin typeface="微软雅黑" panose="020B0503020204020204" pitchFamily="34" charset="-122"/>
                  <a:ea typeface="微软雅黑" panose="020B0503020204020204" pitchFamily="34" charset="-122"/>
                </a:rPr>
                <a:t>推广渠道</a:t>
              </a:r>
              <a:endParaRPr lang="zh-CN" altLang="en-US" sz="1600" dirty="0">
                <a:solidFill>
                  <a:schemeClr val="dk2">
                    <a:lumMod val="10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25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fill="hold"/>
                                        <p:tgtEl>
                                          <p:spTgt spid="53"/>
                                        </p:tgtEl>
                                        <p:attrNameLst>
                                          <p:attrName>ppt_x</p:attrName>
                                        </p:attrNameLst>
                                      </p:cBhvr>
                                      <p:tavLst>
                                        <p:tav tm="0">
                                          <p:val>
                                            <p:strVal val="0-#ppt_w/2"/>
                                          </p:val>
                                        </p:tav>
                                        <p:tav tm="100000">
                                          <p:val>
                                            <p:strVal val="#ppt_x"/>
                                          </p:val>
                                        </p:tav>
                                      </p:tavLst>
                                    </p:anim>
                                    <p:anim calcmode="lin" valueType="num">
                                      <p:cBhvr additive="base">
                                        <p:cTn id="18"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p:bldLst>
  </p:timing>
</p:sld>
</file>

<file path=ppt/tags/tag1.xml><?xml version="1.0" encoding="utf-8"?>
<p:tagLst xmlns:p="http://schemas.openxmlformats.org/presentationml/2006/main">
  <p:tag name="ISPRING_PRESENTATION_TITLE" val="蓝色会议室背景简约商业计划书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3263</Words>
  <Application>WPS 演示</Application>
  <PresentationFormat>宽屏</PresentationFormat>
  <Paragraphs>512</Paragraphs>
  <Slides>24</Slides>
  <Notes>25</Notes>
  <HiddenSlides>0</HiddenSlides>
  <MMClips>2</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24</vt:i4>
      </vt:variant>
    </vt:vector>
  </HeadingPairs>
  <TitlesOfParts>
    <vt:vector size="37" baseType="lpstr">
      <vt:lpstr>Arial</vt:lpstr>
      <vt:lpstr>宋体</vt:lpstr>
      <vt:lpstr>Wingdings</vt:lpstr>
      <vt:lpstr>Arial</vt:lpstr>
      <vt:lpstr>Arial Narrow</vt:lpstr>
      <vt:lpstr>微软雅黑</vt:lpstr>
      <vt:lpstr>Adobe Gothic Std B</vt:lpstr>
      <vt:lpstr>Yu Gothic UI Semibold</vt:lpstr>
      <vt:lpstr>Gill Sans</vt:lpstr>
      <vt:lpstr>Gill Sans MT</vt:lpstr>
      <vt:lpstr>Calibri</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小鹿ppt ；http://pptx.taobao.com</dc:title>
  <dc:creator/>
  <dc:description>小鹿ppt ；http://pptx.taobao.com</dc:description>
  <cp:lastModifiedBy>娜娜</cp:lastModifiedBy>
  <cp:revision>9</cp:revision>
  <dcterms:created xsi:type="dcterms:W3CDTF">2016-11-25T05:04:00Z</dcterms:created>
  <dcterms:modified xsi:type="dcterms:W3CDTF">2021-09-16T16:21:27Z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2052-11.1.0.10938</vt:lpwstr>
  </property>
  <property fmtid="{D5CDD505-2E9C-101B-9397-08002B2CF9AE}" pid="3" name="ICV">
    <vt:lpwstr>3F3E33C5B3BC43A59B94C1519385BE56</vt:lpwstr>
  </property>
</Properties>
</file>