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8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82"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dirty="0" smtClean="0">
                <a:sym typeface="+mn-ea"/>
              </a:rPr>
              <a:t>好客模板</a:t>
            </a:r>
            <a:r>
              <a:rPr lang="en-US" altLang="zh-CN" dirty="0" smtClean="0">
                <a:sym typeface="+mn-ea"/>
              </a:rPr>
              <a:t>https://www.haoke.com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E03948-D416-49AA-81A6-9D281A1AE0FF}"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E03948-D416-49AA-81A6-9D281A1AE0FF}"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E03948-D416-49AA-81A6-9D281A1AE0FF}"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3948-D416-49AA-81A6-9D281A1AE0F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391E-76C9-40C9-B421-3F9EB660625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9" name="Rectangle 3"/>
          <p:cNvSpPr txBox="1"/>
          <p:nvPr/>
        </p:nvSpPr>
        <p:spPr>
          <a:xfrm>
            <a:off x="1645285" y="2510790"/>
            <a:ext cx="8900160" cy="1890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normAutofit/>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charset="-122"/>
              </a:defRPr>
            </a:lvl9pPr>
          </a:lstStyle>
          <a:p>
            <a:pPr algn="ctr"/>
            <a:r>
              <a:rPr lang="en-US" altLang="zh-CN" sz="8800" b="1" dirty="0" err="1">
                <a:solidFill>
                  <a:srgbClr val="CC0D2E"/>
                </a:solidFill>
                <a:latin typeface="思源等宽 L"/>
                <a:ea typeface="微软雅黑" panose="020B0503020204020204" charset="-122"/>
              </a:rPr>
              <a:t>新团员入团培训</a:t>
            </a:r>
            <a:endParaRPr lang="en-US" altLang="zh-CN" sz="8800" b="1" dirty="0">
              <a:solidFill>
                <a:srgbClr val="CC0D2E"/>
              </a:solidFill>
              <a:latin typeface="思源等宽 L"/>
              <a:ea typeface="微软雅黑" panose="020B0503020204020204" charset="-122"/>
            </a:endParaRPr>
          </a:p>
        </p:txBody>
      </p:sp>
      <p:sp>
        <p:nvSpPr>
          <p:cNvPr id="11" name="TextBox 27"/>
          <p:cNvSpPr txBox="1"/>
          <p:nvPr/>
        </p:nvSpPr>
        <p:spPr>
          <a:xfrm>
            <a:off x="5253334" y="4508403"/>
            <a:ext cx="876820" cy="369188"/>
          </a:xfrm>
          <a:prstGeom prst="rect">
            <a:avLst/>
          </a:prstGeom>
          <a:solidFill>
            <a:srgbClr val="CC0D2E"/>
          </a:solidFill>
        </p:spPr>
        <p:txBody>
          <a:bodyPr wrap="none" rtlCol="0">
            <a:spAutoFit/>
          </a:bodyPr>
          <a:lstStyle/>
          <a:p>
            <a:r>
              <a:rPr lang="zh-CN" altLang="en-US" sz="1800">
                <a:solidFill>
                  <a:schemeClr val="bg1"/>
                </a:solidFill>
                <a:latin typeface="思源等宽 L"/>
                <a:ea typeface="微软雅黑" panose="020B0503020204020204" charset="-122"/>
              </a:rPr>
              <a:t>汇报人</a:t>
            </a:r>
            <a:endParaRPr lang="zh-CN" altLang="en-US" sz="1800">
              <a:solidFill>
                <a:schemeClr val="bg1"/>
              </a:solidFill>
              <a:latin typeface="思源等宽 L"/>
              <a:ea typeface="微软雅黑" panose="020B0503020204020204" charset="-122"/>
            </a:endParaRPr>
          </a:p>
        </p:txBody>
      </p:sp>
      <p:sp>
        <p:nvSpPr>
          <p:cNvPr id="12" name="TextBox 28"/>
          <p:cNvSpPr txBox="1"/>
          <p:nvPr/>
        </p:nvSpPr>
        <p:spPr>
          <a:xfrm>
            <a:off x="6433823" y="4508403"/>
            <a:ext cx="1097280" cy="368300"/>
          </a:xfrm>
          <a:prstGeom prst="rect">
            <a:avLst/>
          </a:prstGeom>
          <a:solidFill>
            <a:srgbClr val="CC0D2E"/>
          </a:solidFill>
        </p:spPr>
        <p:txBody>
          <a:bodyPr wrap="none" rtlCol="0">
            <a:spAutoFit/>
          </a:bodyPr>
          <a:lstStyle/>
          <a:p>
            <a:r>
              <a:rPr lang="zh-CN" altLang="en-US">
                <a:solidFill>
                  <a:schemeClr val="bg1"/>
                </a:solidFill>
                <a:latin typeface="思源等宽 L"/>
                <a:ea typeface="微软雅黑" panose="020B0503020204020204" charset="-122"/>
              </a:rPr>
              <a:t>好客模板</a:t>
            </a:r>
            <a:endParaRPr lang="zh-CN" altLang="en-US" sz="1800">
              <a:solidFill>
                <a:schemeClr val="bg1"/>
              </a:solidFill>
              <a:latin typeface="思源等宽 L"/>
              <a:ea typeface="微软雅黑" panose="020B0503020204020204" charset="-122"/>
            </a:endParaRPr>
          </a:p>
        </p:txBody>
      </p:sp>
      <p:pic>
        <p:nvPicPr>
          <p:cNvPr id="14" name="图片 13" descr="8b2aa8cd0ee32ba7e508288bd027fd0c"/>
          <p:cNvPicPr/>
          <p:nvPr/>
        </p:nvPicPr>
        <p:blipFill>
          <a:blip r:embed="rId2"/>
          <a:srcRect/>
          <a:stretch>
            <a:fillRect/>
          </a:stretch>
        </p:blipFill>
        <p:spPr>
          <a:xfrm>
            <a:off x="5254625" y="635635"/>
            <a:ext cx="1682750" cy="175577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rLst="">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by="(-#ppt_w*2)" calcmode="lin" valueType="num">
                                      <p:cBhvr rctx="PPT">
                                        <p:cTn id="13" dur="500" autoRev="1" fill="hold">
                                          <p:stCondLst>
                                            <p:cond delay="0"/>
                                          </p:stCondLst>
                                        </p:cTn>
                                        <p:tgtEl>
                                          <p:spTgt spid="9"/>
                                        </p:tgtEl>
                                        <p:attrNameLst>
                                          <p:attrName>ppt_w</p:attrName>
                                        </p:attrNameLst>
                                      </p:cBhvr>
                                    </p:anim>
                                    <p:anim by="(#ppt_w*0.50)" calcmode="lin" valueType="num">
                                      <p:cBhvr>
                                        <p:cTn id="14" dur="500" decel="50000" autoRev="1" fill="hold">
                                          <p:stCondLst>
                                            <p:cond delay="0"/>
                                          </p:stCondLst>
                                        </p:cTn>
                                        <p:tgtEl>
                                          <p:spTgt spid="9"/>
                                        </p:tgtEl>
                                        <p:attrNameLst>
                                          <p:attrName>ppt_x</p:attrName>
                                        </p:attrNameLst>
                                      </p:cBhvr>
                                    </p:anim>
                                    <p:anim from="(-#ppt_h/2)" to="(#ppt_y)" calcmode="lin" valueType="num">
                                      <p:cBhvr>
                                        <p:cTn id="15" dur="1000" fill="hold">
                                          <p:stCondLst>
                                            <p:cond delay="0"/>
                                          </p:stCondLst>
                                        </p:cTn>
                                        <p:tgtEl>
                                          <p:spTgt spid="9"/>
                                        </p:tgtEl>
                                        <p:attrNameLst>
                                          <p:attrName>ppt_y</p:attrName>
                                        </p:attrNameLst>
                                      </p:cBhvr>
                                    </p:anim>
                                    <p:animRot by="0">
                                      <p:cBhvr>
                                        <p:cTn id="16" dur="1000" fill="hold">
                                          <p:stCondLst>
                                            <p:cond delay="0"/>
                                          </p:stCondLst>
                                        </p:cTn>
                                        <p:tgtEl>
                                          <p:spTgt spid="9"/>
                                        </p:tgtEl>
                                        <p:attrNameLst>
                                          <p:attrName>r</p:attrName>
                                        </p:attrNameLst>
                                      </p:cBhvr>
                                    </p:animRot>
                                  </p:childTnLst>
                                </p:cTn>
                              </p:par>
                            </p:childTnLst>
                          </p:cTn>
                        </p:par>
                        <p:par>
                          <p:cTn id="17" fill="hold">
                            <p:stCondLst>
                              <p:cond delay="2599"/>
                            </p:stCondLst>
                            <p:childTnLst>
                              <p:par>
                                <p:cTn id="18" presetID="2" presetClass="entr" presetSubtype="8" fill="hold" grpId="1"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grpId="2"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1" animBg="1"/>
      <p:bldP spid="12" grpId="2"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Oval 1"/>
          <p:cNvSpPr/>
          <p:nvPr/>
        </p:nvSpPr>
        <p:spPr>
          <a:xfrm>
            <a:off x="3371850" y="1138238"/>
            <a:ext cx="5240338" cy="5240337"/>
          </a:xfrm>
          <a:prstGeom prst="ellipse">
            <a:avLst/>
          </a:prstGeom>
          <a:noFill/>
          <a:ln>
            <a:solidFill>
              <a:srgbClr val="3DA59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endParaRPr>
          </a:p>
        </p:txBody>
      </p:sp>
      <p:sp>
        <p:nvSpPr>
          <p:cNvPr id="5" name="椭圆 4"/>
          <p:cNvSpPr/>
          <p:nvPr/>
        </p:nvSpPr>
        <p:spPr>
          <a:xfrm>
            <a:off x="3256520" y="1074617"/>
            <a:ext cx="5392402" cy="5392401"/>
          </a:xfrm>
          <a:prstGeom prst="ellipse">
            <a:avLst/>
          </a:prstGeom>
          <a:noFill/>
          <a:ln w="6350">
            <a:solidFill>
              <a:srgbClr val="CFD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6" name="椭圆 5"/>
          <p:cNvSpPr/>
          <p:nvPr/>
        </p:nvSpPr>
        <p:spPr>
          <a:xfrm>
            <a:off x="2208853" y="26951"/>
            <a:ext cx="7487735" cy="7487734"/>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7" name="椭圆 6"/>
          <p:cNvSpPr/>
          <p:nvPr/>
        </p:nvSpPr>
        <p:spPr>
          <a:xfrm>
            <a:off x="3298510" y="1388062"/>
            <a:ext cx="6810228" cy="6810226"/>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1" name="椭圆 10"/>
          <p:cNvSpPr/>
          <p:nvPr/>
        </p:nvSpPr>
        <p:spPr>
          <a:xfrm>
            <a:off x="2654977" y="-1429908"/>
            <a:ext cx="7487735" cy="7487734"/>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8" name="Oval 1"/>
          <p:cNvSpPr/>
          <p:nvPr/>
        </p:nvSpPr>
        <p:spPr>
          <a:xfrm>
            <a:off x="3462338" y="1228725"/>
            <a:ext cx="5059362" cy="5059363"/>
          </a:xfrm>
          <a:prstGeom prst="ellipse">
            <a:avLst/>
          </a:prstGeom>
          <a:solidFill>
            <a:srgbClr val="BB0B3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endParaRPr>
          </a:p>
        </p:txBody>
      </p:sp>
      <p:sp>
        <p:nvSpPr>
          <p:cNvPr id="10" name="矩形 9"/>
          <p:cNvSpPr/>
          <p:nvPr/>
        </p:nvSpPr>
        <p:spPr>
          <a:xfrm>
            <a:off x="4036670" y="2736304"/>
            <a:ext cx="3910699" cy="204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zh-CN" sz="3200" b="1" noProof="1">
                <a:solidFill>
                  <a:schemeClr val="bg1"/>
                </a:solidFill>
                <a:latin typeface="思源等宽 L"/>
                <a:ea typeface="微软雅黑" panose="020B0503020204020204" charset="-122"/>
                <a:cs typeface="Arial" panose="020B0604020202020204" pitchFamily="34" charset="0"/>
              </a:rPr>
              <a:t>团在中国共产党领导下发展壮大，始终站在革命斗争的前列，有着光荣的历史</a:t>
            </a:r>
            <a:endParaRPr lang="en-US" altLang="zh-CN" sz="3200" b="1" noProof="1">
              <a:solidFill>
                <a:schemeClr val="bg1"/>
              </a:solidFill>
              <a:latin typeface="思源等宽 L"/>
              <a:ea typeface="微软雅黑" panose="020B0503020204020204" charset="-122"/>
              <a:cs typeface="Arial" panose="020B0604020202020204" pitchFamily="34" charset="0"/>
            </a:endParaRPr>
          </a:p>
        </p:txBody>
      </p:sp>
      <p:sp>
        <p:nvSpPr>
          <p:cNvPr id="12" name="椭圆 11"/>
          <p:cNvSpPr/>
          <p:nvPr/>
        </p:nvSpPr>
        <p:spPr>
          <a:xfrm>
            <a:off x="1309668" y="-930611"/>
            <a:ext cx="9328824" cy="9328824"/>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3" name="椭圆 12"/>
          <p:cNvSpPr/>
          <p:nvPr/>
        </p:nvSpPr>
        <p:spPr>
          <a:xfrm>
            <a:off x="-338392" y="-2578671"/>
            <a:ext cx="12624944" cy="12624944"/>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4" name="椭圆 13"/>
          <p:cNvSpPr/>
          <p:nvPr/>
        </p:nvSpPr>
        <p:spPr>
          <a:xfrm>
            <a:off x="-486156" y="-2726435"/>
            <a:ext cx="12920472" cy="12920472"/>
          </a:xfrm>
          <a:prstGeom prst="ellipse">
            <a:avLst/>
          </a:prstGeom>
          <a:no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6" name="椭圆 15"/>
          <p:cNvSpPr/>
          <p:nvPr/>
        </p:nvSpPr>
        <p:spPr>
          <a:xfrm>
            <a:off x="2684647" y="444368"/>
            <a:ext cx="6578866" cy="6578866"/>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7" name="椭圆 16"/>
          <p:cNvSpPr/>
          <p:nvPr/>
        </p:nvSpPr>
        <p:spPr>
          <a:xfrm>
            <a:off x="2607647" y="367368"/>
            <a:ext cx="6732866" cy="6732866"/>
          </a:xfrm>
          <a:prstGeom prst="ellipse">
            <a:avLst/>
          </a:prstGeom>
          <a:no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6" name="椭圆 25"/>
          <p:cNvSpPr/>
          <p:nvPr/>
        </p:nvSpPr>
        <p:spPr>
          <a:xfrm>
            <a:off x="3541002" y="1300723"/>
            <a:ext cx="4866156" cy="4866156"/>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7" name="椭圆 26"/>
          <p:cNvSpPr/>
          <p:nvPr/>
        </p:nvSpPr>
        <p:spPr>
          <a:xfrm>
            <a:off x="-3247961" y="-5488240"/>
            <a:ext cx="18444082" cy="18444082"/>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8" name="椭圆 27"/>
          <p:cNvSpPr/>
          <p:nvPr/>
        </p:nvSpPr>
        <p:spPr>
          <a:xfrm>
            <a:off x="-3463833" y="-5704112"/>
            <a:ext cx="18875826" cy="18875826"/>
          </a:xfrm>
          <a:prstGeom prst="ellipse">
            <a:avLst/>
          </a:prstGeom>
          <a:no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pic>
        <p:nvPicPr>
          <p:cNvPr id="29" name="New picture"/>
          <p:cNvPicPr/>
          <p:nvPr/>
        </p:nvPicPr>
        <p:blipFill>
          <a:blip r:embed="rId2"/>
          <a:srcRect/>
          <a:stretch>
            <a:fillRect/>
          </a:stretch>
        </p:blipFill>
        <p:spPr>
          <a:xfrm>
            <a:off x="307975" y="184150"/>
            <a:ext cx="675005" cy="704850"/>
          </a:xfrm>
          <a:prstGeom prst="rect">
            <a:avLst/>
          </a:prstGeom>
          <a:ln>
            <a:noFill/>
          </a:ln>
        </p:spPr>
      </p:pic>
      <p:sp>
        <p:nvSpPr>
          <p:cNvPr id="30"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团的基础知识</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3" name="Shape 1593"/>
          <p:cNvSpPr/>
          <p:nvPr/>
        </p:nvSpPr>
        <p:spPr>
          <a:xfrm flipH="1">
            <a:off x="1389756" y="1846475"/>
            <a:ext cx="789899" cy="9120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BB0B30"/>
          </a:solidFill>
          <a:ln w="25400">
            <a:noFill/>
          </a:ln>
        </p:spPr>
        <p:txBody>
          <a:bodyPr lIns="35719" tIns="35719" rIns="35719" bIns="35719"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grpSp>
        <p:nvGrpSpPr>
          <p:cNvPr id="25" name="组合 24"/>
          <p:cNvGrpSpPr/>
          <p:nvPr/>
        </p:nvGrpSpPr>
        <p:grpSpPr>
          <a:xfrm>
            <a:off x="1389756" y="3215004"/>
            <a:ext cx="789899" cy="912097"/>
            <a:chOff x="3342276" y="3286458"/>
            <a:chExt cx="1171412" cy="1352630"/>
          </a:xfrm>
        </p:grpSpPr>
        <p:sp>
          <p:nvSpPr>
            <p:cNvPr id="26" name="Shape 1594"/>
            <p:cNvSpPr/>
            <p:nvPr/>
          </p:nvSpPr>
          <p:spPr>
            <a:xfrm flipH="1">
              <a:off x="3342276" y="3286458"/>
              <a:ext cx="1171412" cy="13526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BB0B30"/>
            </a:solidFill>
            <a:ln w="25400">
              <a:noFill/>
            </a:ln>
          </p:spPr>
          <p:txBody>
            <a:bodyPr lIns="35719" tIns="35719" rIns="35719" bIns="35719"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sp>
          <p:nvSpPr>
            <p:cNvPr id="27" name="Shape 1604"/>
            <p:cNvSpPr/>
            <p:nvPr/>
          </p:nvSpPr>
          <p:spPr>
            <a:xfrm>
              <a:off x="3734783" y="3777511"/>
              <a:ext cx="386398" cy="370524"/>
            </a:xfrm>
            <a:custGeom>
              <a:avLst/>
              <a:gdLst/>
              <a:ahLst/>
              <a:cxnLst>
                <a:cxn ang="0">
                  <a:pos x="wd2" y="hd2"/>
                </a:cxn>
                <a:cxn ang="5400000">
                  <a:pos x="wd2" y="hd2"/>
                </a:cxn>
                <a:cxn ang="10800000">
                  <a:pos x="wd2" y="hd2"/>
                </a:cxn>
                <a:cxn ang="16200000">
                  <a:pos x="wd2" y="hd2"/>
                </a:cxn>
              </a:cxnLst>
              <a:rect l="0" t="0" r="r" b="b"/>
              <a:pathLst>
                <a:path w="21597" h="21587" extrusionOk="0">
                  <a:moveTo>
                    <a:pt x="12025" y="0"/>
                  </a:moveTo>
                  <a:cubicBezTo>
                    <a:pt x="11590" y="-5"/>
                    <a:pt x="11171" y="174"/>
                    <a:pt x="10874" y="512"/>
                  </a:cubicBezTo>
                  <a:cubicBezTo>
                    <a:pt x="10568" y="822"/>
                    <a:pt x="10396" y="1239"/>
                    <a:pt x="10402" y="1692"/>
                  </a:cubicBezTo>
                  <a:lnTo>
                    <a:pt x="9835" y="4939"/>
                  </a:lnTo>
                  <a:cubicBezTo>
                    <a:pt x="9372" y="6379"/>
                    <a:pt x="8782" y="7571"/>
                    <a:pt x="8099" y="8501"/>
                  </a:cubicBezTo>
                  <a:cubicBezTo>
                    <a:pt x="7533" y="9272"/>
                    <a:pt x="6883" y="9816"/>
                    <a:pt x="6173" y="10253"/>
                  </a:cubicBezTo>
                  <a:cubicBezTo>
                    <a:pt x="6127" y="10090"/>
                    <a:pt x="6120" y="9911"/>
                    <a:pt x="6003" y="9780"/>
                  </a:cubicBezTo>
                  <a:cubicBezTo>
                    <a:pt x="5894" y="9659"/>
                    <a:pt x="5753" y="9579"/>
                    <a:pt x="5607" y="9524"/>
                  </a:cubicBezTo>
                  <a:cubicBezTo>
                    <a:pt x="5460" y="9470"/>
                    <a:pt x="5309" y="9446"/>
                    <a:pt x="5154" y="9446"/>
                  </a:cubicBezTo>
                  <a:lnTo>
                    <a:pt x="5116" y="9446"/>
                  </a:lnTo>
                  <a:lnTo>
                    <a:pt x="1227" y="9446"/>
                  </a:lnTo>
                  <a:lnTo>
                    <a:pt x="1170" y="9446"/>
                  </a:lnTo>
                  <a:cubicBezTo>
                    <a:pt x="1012" y="9446"/>
                    <a:pt x="846" y="9470"/>
                    <a:pt x="698" y="9524"/>
                  </a:cubicBezTo>
                  <a:cubicBezTo>
                    <a:pt x="476" y="9602"/>
                    <a:pt x="286" y="9761"/>
                    <a:pt x="170" y="9977"/>
                  </a:cubicBezTo>
                  <a:cubicBezTo>
                    <a:pt x="51" y="10194"/>
                    <a:pt x="0" y="10438"/>
                    <a:pt x="0" y="10685"/>
                  </a:cubicBezTo>
                  <a:lnTo>
                    <a:pt x="0" y="20013"/>
                  </a:lnTo>
                  <a:cubicBezTo>
                    <a:pt x="-2" y="20343"/>
                    <a:pt x="82" y="20674"/>
                    <a:pt x="321" y="20918"/>
                  </a:cubicBezTo>
                  <a:cubicBezTo>
                    <a:pt x="559" y="21162"/>
                    <a:pt x="886" y="21254"/>
                    <a:pt x="1208" y="21253"/>
                  </a:cubicBezTo>
                  <a:lnTo>
                    <a:pt x="5116" y="21253"/>
                  </a:lnTo>
                  <a:cubicBezTo>
                    <a:pt x="5433" y="21255"/>
                    <a:pt x="5751" y="21162"/>
                    <a:pt x="5984" y="20918"/>
                  </a:cubicBezTo>
                  <a:cubicBezTo>
                    <a:pt x="6030" y="20871"/>
                    <a:pt x="6006" y="20794"/>
                    <a:pt x="6041" y="20741"/>
                  </a:cubicBezTo>
                  <a:cubicBezTo>
                    <a:pt x="6759" y="21194"/>
                    <a:pt x="7567" y="21495"/>
                    <a:pt x="8514" y="21587"/>
                  </a:cubicBezTo>
                  <a:lnTo>
                    <a:pt x="8571" y="21587"/>
                  </a:lnTo>
                  <a:lnTo>
                    <a:pt x="17972" y="21587"/>
                  </a:lnTo>
                  <a:cubicBezTo>
                    <a:pt x="18465" y="21594"/>
                    <a:pt x="18944" y="21390"/>
                    <a:pt x="19294" y="21017"/>
                  </a:cubicBezTo>
                  <a:lnTo>
                    <a:pt x="19388" y="20898"/>
                  </a:lnTo>
                  <a:lnTo>
                    <a:pt x="19426" y="20859"/>
                  </a:lnTo>
                  <a:cubicBezTo>
                    <a:pt x="19693" y="20512"/>
                    <a:pt x="19822" y="20108"/>
                    <a:pt x="19841" y="19678"/>
                  </a:cubicBezTo>
                  <a:lnTo>
                    <a:pt x="19841" y="19639"/>
                  </a:lnTo>
                  <a:cubicBezTo>
                    <a:pt x="19848" y="19125"/>
                    <a:pt x="19651" y="18646"/>
                    <a:pt x="19294" y="18281"/>
                  </a:cubicBezTo>
                  <a:cubicBezTo>
                    <a:pt x="19270" y="18257"/>
                    <a:pt x="19259" y="18245"/>
                    <a:pt x="19237" y="18222"/>
                  </a:cubicBezTo>
                  <a:cubicBezTo>
                    <a:pt x="19469" y="18131"/>
                    <a:pt x="19736" y="18126"/>
                    <a:pt x="19917" y="17947"/>
                  </a:cubicBezTo>
                  <a:lnTo>
                    <a:pt x="19954" y="17907"/>
                  </a:lnTo>
                  <a:lnTo>
                    <a:pt x="20030" y="17809"/>
                  </a:lnTo>
                  <a:cubicBezTo>
                    <a:pt x="20323" y="17458"/>
                    <a:pt x="20465" y="17017"/>
                    <a:pt x="20483" y="16589"/>
                  </a:cubicBezTo>
                  <a:lnTo>
                    <a:pt x="20483" y="16550"/>
                  </a:lnTo>
                  <a:cubicBezTo>
                    <a:pt x="20470" y="16132"/>
                    <a:pt x="20264" y="15770"/>
                    <a:pt x="20011" y="15448"/>
                  </a:cubicBezTo>
                  <a:cubicBezTo>
                    <a:pt x="20228" y="15352"/>
                    <a:pt x="20486" y="15351"/>
                    <a:pt x="20653" y="15172"/>
                  </a:cubicBezTo>
                  <a:lnTo>
                    <a:pt x="20672" y="15152"/>
                  </a:lnTo>
                  <a:lnTo>
                    <a:pt x="20691" y="15133"/>
                  </a:lnTo>
                  <a:cubicBezTo>
                    <a:pt x="21002" y="14770"/>
                    <a:pt x="21184" y="14305"/>
                    <a:pt x="21181" y="13814"/>
                  </a:cubicBezTo>
                  <a:cubicBezTo>
                    <a:pt x="21187" y="13301"/>
                    <a:pt x="20999" y="12830"/>
                    <a:pt x="20653" y="12476"/>
                  </a:cubicBezTo>
                  <a:cubicBezTo>
                    <a:pt x="20642" y="12465"/>
                    <a:pt x="20626" y="12467"/>
                    <a:pt x="20615" y="12457"/>
                  </a:cubicBezTo>
                  <a:cubicBezTo>
                    <a:pt x="20770" y="12374"/>
                    <a:pt x="20960" y="12394"/>
                    <a:pt x="21087" y="12260"/>
                  </a:cubicBezTo>
                  <a:cubicBezTo>
                    <a:pt x="21416" y="11898"/>
                    <a:pt x="21579" y="11439"/>
                    <a:pt x="21597" y="10981"/>
                  </a:cubicBezTo>
                  <a:lnTo>
                    <a:pt x="21597" y="10863"/>
                  </a:lnTo>
                  <a:cubicBezTo>
                    <a:pt x="21594" y="10840"/>
                    <a:pt x="21598" y="10741"/>
                    <a:pt x="21597" y="10587"/>
                  </a:cubicBezTo>
                  <a:cubicBezTo>
                    <a:pt x="21596" y="10431"/>
                    <a:pt x="21578" y="10219"/>
                    <a:pt x="21578" y="9957"/>
                  </a:cubicBezTo>
                  <a:lnTo>
                    <a:pt x="21578" y="9879"/>
                  </a:lnTo>
                  <a:cubicBezTo>
                    <a:pt x="21517" y="9502"/>
                    <a:pt x="21354" y="9130"/>
                    <a:pt x="21087" y="8855"/>
                  </a:cubicBezTo>
                  <a:cubicBezTo>
                    <a:pt x="20908" y="8669"/>
                    <a:pt x="20675" y="8540"/>
                    <a:pt x="20426" y="8462"/>
                  </a:cubicBezTo>
                  <a:cubicBezTo>
                    <a:pt x="20177" y="8383"/>
                    <a:pt x="19898" y="8364"/>
                    <a:pt x="19596" y="8363"/>
                  </a:cubicBezTo>
                  <a:lnTo>
                    <a:pt x="13743" y="8363"/>
                  </a:lnTo>
                  <a:cubicBezTo>
                    <a:pt x="13966" y="7952"/>
                    <a:pt x="14141" y="7497"/>
                    <a:pt x="14196" y="7006"/>
                  </a:cubicBezTo>
                  <a:cubicBezTo>
                    <a:pt x="14208" y="6878"/>
                    <a:pt x="14209" y="6638"/>
                    <a:pt x="14215" y="6238"/>
                  </a:cubicBezTo>
                  <a:cubicBezTo>
                    <a:pt x="14222" y="5843"/>
                    <a:pt x="14234" y="5299"/>
                    <a:pt x="14234" y="4605"/>
                  </a:cubicBezTo>
                  <a:lnTo>
                    <a:pt x="14215" y="4546"/>
                  </a:lnTo>
                  <a:lnTo>
                    <a:pt x="13781" y="1456"/>
                  </a:lnTo>
                  <a:lnTo>
                    <a:pt x="13781" y="1437"/>
                  </a:lnTo>
                  <a:cubicBezTo>
                    <a:pt x="13715" y="1087"/>
                    <a:pt x="13552" y="765"/>
                    <a:pt x="13309" y="512"/>
                  </a:cubicBezTo>
                  <a:cubicBezTo>
                    <a:pt x="13010" y="193"/>
                    <a:pt x="12594" y="-6"/>
                    <a:pt x="12158" y="0"/>
                  </a:cubicBezTo>
                  <a:lnTo>
                    <a:pt x="12120" y="0"/>
                  </a:lnTo>
                  <a:lnTo>
                    <a:pt x="12025" y="0"/>
                  </a:lnTo>
                  <a:close/>
                  <a:moveTo>
                    <a:pt x="12025" y="945"/>
                  </a:moveTo>
                  <a:lnTo>
                    <a:pt x="12063" y="945"/>
                  </a:lnTo>
                  <a:lnTo>
                    <a:pt x="12120" y="945"/>
                  </a:lnTo>
                  <a:lnTo>
                    <a:pt x="12158" y="945"/>
                  </a:lnTo>
                  <a:cubicBezTo>
                    <a:pt x="12368" y="951"/>
                    <a:pt x="12491" y="1007"/>
                    <a:pt x="12667" y="1181"/>
                  </a:cubicBezTo>
                  <a:cubicBezTo>
                    <a:pt x="12788" y="1308"/>
                    <a:pt x="12857" y="1427"/>
                    <a:pt x="12894" y="1594"/>
                  </a:cubicBezTo>
                  <a:lnTo>
                    <a:pt x="13328" y="4684"/>
                  </a:lnTo>
                  <a:cubicBezTo>
                    <a:pt x="13328" y="5326"/>
                    <a:pt x="13315" y="5849"/>
                    <a:pt x="13309" y="6218"/>
                  </a:cubicBezTo>
                  <a:cubicBezTo>
                    <a:pt x="13303" y="6603"/>
                    <a:pt x="13296" y="6859"/>
                    <a:pt x="13290" y="6907"/>
                  </a:cubicBezTo>
                  <a:cubicBezTo>
                    <a:pt x="13215" y="7542"/>
                    <a:pt x="12955" y="8061"/>
                    <a:pt x="12535" y="8501"/>
                  </a:cubicBezTo>
                  <a:cubicBezTo>
                    <a:pt x="12405" y="8636"/>
                    <a:pt x="12371" y="8836"/>
                    <a:pt x="12441" y="9013"/>
                  </a:cubicBezTo>
                  <a:cubicBezTo>
                    <a:pt x="12510" y="9189"/>
                    <a:pt x="12673" y="9308"/>
                    <a:pt x="12856" y="9308"/>
                  </a:cubicBezTo>
                  <a:lnTo>
                    <a:pt x="19596" y="9308"/>
                  </a:lnTo>
                  <a:cubicBezTo>
                    <a:pt x="19832" y="9307"/>
                    <a:pt x="20025" y="9323"/>
                    <a:pt x="20162" y="9367"/>
                  </a:cubicBezTo>
                  <a:cubicBezTo>
                    <a:pt x="20300" y="9411"/>
                    <a:pt x="20389" y="9466"/>
                    <a:pt x="20445" y="9524"/>
                  </a:cubicBezTo>
                  <a:cubicBezTo>
                    <a:pt x="20572" y="9660"/>
                    <a:pt x="20631" y="9806"/>
                    <a:pt x="20672" y="9997"/>
                  </a:cubicBezTo>
                  <a:cubicBezTo>
                    <a:pt x="20672" y="10271"/>
                    <a:pt x="20688" y="10484"/>
                    <a:pt x="20691" y="10646"/>
                  </a:cubicBezTo>
                  <a:cubicBezTo>
                    <a:pt x="20692" y="10732"/>
                    <a:pt x="20688" y="10802"/>
                    <a:pt x="20691" y="10863"/>
                  </a:cubicBezTo>
                  <a:cubicBezTo>
                    <a:pt x="20692" y="10882"/>
                    <a:pt x="20690" y="10905"/>
                    <a:pt x="20691" y="10922"/>
                  </a:cubicBezTo>
                  <a:cubicBezTo>
                    <a:pt x="20676" y="11190"/>
                    <a:pt x="20607" y="11398"/>
                    <a:pt x="20445" y="11591"/>
                  </a:cubicBezTo>
                  <a:cubicBezTo>
                    <a:pt x="20441" y="11595"/>
                    <a:pt x="20431" y="11586"/>
                    <a:pt x="20426" y="11591"/>
                  </a:cubicBezTo>
                  <a:cubicBezTo>
                    <a:pt x="20422" y="11596"/>
                    <a:pt x="20431" y="11605"/>
                    <a:pt x="20426" y="11610"/>
                  </a:cubicBezTo>
                  <a:cubicBezTo>
                    <a:pt x="20265" y="11767"/>
                    <a:pt x="20086" y="11844"/>
                    <a:pt x="19841" y="11846"/>
                  </a:cubicBezTo>
                  <a:lnTo>
                    <a:pt x="19803" y="11846"/>
                  </a:lnTo>
                  <a:lnTo>
                    <a:pt x="19577" y="11866"/>
                  </a:lnTo>
                  <a:cubicBezTo>
                    <a:pt x="19340" y="11883"/>
                    <a:pt x="19143" y="12091"/>
                    <a:pt x="19143" y="12338"/>
                  </a:cubicBezTo>
                  <a:lnTo>
                    <a:pt x="19143" y="12397"/>
                  </a:lnTo>
                  <a:cubicBezTo>
                    <a:pt x="19143" y="12624"/>
                    <a:pt x="19307" y="12828"/>
                    <a:pt x="19520" y="12870"/>
                  </a:cubicBezTo>
                  <a:cubicBezTo>
                    <a:pt x="19711" y="12910"/>
                    <a:pt x="19848" y="12979"/>
                    <a:pt x="20011" y="13145"/>
                  </a:cubicBezTo>
                  <a:cubicBezTo>
                    <a:pt x="20203" y="13352"/>
                    <a:pt x="20270" y="13522"/>
                    <a:pt x="20275" y="13814"/>
                  </a:cubicBezTo>
                  <a:cubicBezTo>
                    <a:pt x="20273" y="14059"/>
                    <a:pt x="20205" y="14269"/>
                    <a:pt x="20011" y="14503"/>
                  </a:cubicBezTo>
                  <a:cubicBezTo>
                    <a:pt x="19812" y="14703"/>
                    <a:pt x="19632" y="14773"/>
                    <a:pt x="19350" y="14779"/>
                  </a:cubicBezTo>
                  <a:lnTo>
                    <a:pt x="19350" y="14798"/>
                  </a:lnTo>
                  <a:lnTo>
                    <a:pt x="19180" y="14779"/>
                  </a:lnTo>
                  <a:cubicBezTo>
                    <a:pt x="18957" y="14759"/>
                    <a:pt x="18760" y="14905"/>
                    <a:pt x="18708" y="15133"/>
                  </a:cubicBezTo>
                  <a:cubicBezTo>
                    <a:pt x="18657" y="15360"/>
                    <a:pt x="18764" y="15597"/>
                    <a:pt x="18973" y="15684"/>
                  </a:cubicBezTo>
                  <a:cubicBezTo>
                    <a:pt x="19082" y="15730"/>
                    <a:pt x="19167" y="15778"/>
                    <a:pt x="19256" y="15881"/>
                  </a:cubicBezTo>
                  <a:lnTo>
                    <a:pt x="19294" y="15920"/>
                  </a:lnTo>
                  <a:cubicBezTo>
                    <a:pt x="19470" y="16098"/>
                    <a:pt x="19557" y="16275"/>
                    <a:pt x="19577" y="16569"/>
                  </a:cubicBezTo>
                  <a:cubicBezTo>
                    <a:pt x="19560" y="16830"/>
                    <a:pt x="19490" y="17028"/>
                    <a:pt x="19350" y="17199"/>
                  </a:cubicBezTo>
                  <a:lnTo>
                    <a:pt x="19294" y="17258"/>
                  </a:lnTo>
                  <a:cubicBezTo>
                    <a:pt x="19093" y="17449"/>
                    <a:pt x="18910" y="17530"/>
                    <a:pt x="18652" y="17534"/>
                  </a:cubicBezTo>
                  <a:cubicBezTo>
                    <a:pt x="18594" y="17534"/>
                    <a:pt x="18608" y="17631"/>
                    <a:pt x="18557" y="17652"/>
                  </a:cubicBezTo>
                  <a:cubicBezTo>
                    <a:pt x="18544" y="17657"/>
                    <a:pt x="18533" y="17664"/>
                    <a:pt x="18520" y="17671"/>
                  </a:cubicBezTo>
                  <a:cubicBezTo>
                    <a:pt x="18295" y="17621"/>
                    <a:pt x="18044" y="17734"/>
                    <a:pt x="17972" y="17966"/>
                  </a:cubicBezTo>
                  <a:cubicBezTo>
                    <a:pt x="17905" y="18182"/>
                    <a:pt x="18056" y="18369"/>
                    <a:pt x="18236" y="18478"/>
                  </a:cubicBezTo>
                  <a:lnTo>
                    <a:pt x="18199" y="18517"/>
                  </a:lnTo>
                  <a:cubicBezTo>
                    <a:pt x="18205" y="18521"/>
                    <a:pt x="18255" y="18564"/>
                    <a:pt x="18331" y="18635"/>
                  </a:cubicBezTo>
                  <a:cubicBezTo>
                    <a:pt x="18408" y="18707"/>
                    <a:pt x="18526" y="18819"/>
                    <a:pt x="18652" y="18950"/>
                  </a:cubicBezTo>
                  <a:cubicBezTo>
                    <a:pt x="18865" y="19183"/>
                    <a:pt x="18928" y="19346"/>
                    <a:pt x="18935" y="19639"/>
                  </a:cubicBezTo>
                  <a:cubicBezTo>
                    <a:pt x="18918" y="19900"/>
                    <a:pt x="18840" y="20115"/>
                    <a:pt x="18708" y="20288"/>
                  </a:cubicBezTo>
                  <a:lnTo>
                    <a:pt x="18652" y="20348"/>
                  </a:lnTo>
                  <a:cubicBezTo>
                    <a:pt x="18429" y="20569"/>
                    <a:pt x="18252" y="20636"/>
                    <a:pt x="17972" y="20643"/>
                  </a:cubicBezTo>
                  <a:lnTo>
                    <a:pt x="8608" y="20643"/>
                  </a:lnTo>
                  <a:cubicBezTo>
                    <a:pt x="7699" y="20552"/>
                    <a:pt x="6960" y="20265"/>
                    <a:pt x="6343" y="19836"/>
                  </a:cubicBezTo>
                  <a:lnTo>
                    <a:pt x="6343" y="11256"/>
                  </a:lnTo>
                  <a:cubicBezTo>
                    <a:pt x="7280" y="10741"/>
                    <a:pt x="8116" y="10026"/>
                    <a:pt x="8816" y="9072"/>
                  </a:cubicBezTo>
                  <a:cubicBezTo>
                    <a:pt x="9585" y="8023"/>
                    <a:pt x="10212" y="6721"/>
                    <a:pt x="10704" y="5176"/>
                  </a:cubicBezTo>
                  <a:lnTo>
                    <a:pt x="10723" y="5117"/>
                  </a:lnTo>
                  <a:lnTo>
                    <a:pt x="11289" y="1870"/>
                  </a:lnTo>
                  <a:lnTo>
                    <a:pt x="11308" y="1791"/>
                  </a:lnTo>
                  <a:lnTo>
                    <a:pt x="11308" y="1771"/>
                  </a:lnTo>
                  <a:lnTo>
                    <a:pt x="11308" y="1752"/>
                  </a:lnTo>
                  <a:lnTo>
                    <a:pt x="11308" y="1692"/>
                  </a:lnTo>
                  <a:cubicBezTo>
                    <a:pt x="11314" y="1474"/>
                    <a:pt x="11349" y="1363"/>
                    <a:pt x="11516" y="1181"/>
                  </a:cubicBezTo>
                  <a:lnTo>
                    <a:pt x="11535" y="1161"/>
                  </a:lnTo>
                  <a:cubicBezTo>
                    <a:pt x="11679" y="1007"/>
                    <a:pt x="11809" y="950"/>
                    <a:pt x="12025" y="945"/>
                  </a:cubicBezTo>
                  <a:close/>
                  <a:moveTo>
                    <a:pt x="1170" y="10390"/>
                  </a:moveTo>
                  <a:lnTo>
                    <a:pt x="1189" y="10390"/>
                  </a:lnTo>
                  <a:lnTo>
                    <a:pt x="1208" y="10390"/>
                  </a:lnTo>
                  <a:lnTo>
                    <a:pt x="5116" y="10390"/>
                  </a:lnTo>
                  <a:lnTo>
                    <a:pt x="5135" y="10390"/>
                  </a:lnTo>
                  <a:lnTo>
                    <a:pt x="5154" y="10390"/>
                  </a:lnTo>
                  <a:cubicBezTo>
                    <a:pt x="5227" y="10390"/>
                    <a:pt x="5278" y="10400"/>
                    <a:pt x="5305" y="10410"/>
                  </a:cubicBezTo>
                  <a:lnTo>
                    <a:pt x="5361" y="10449"/>
                  </a:lnTo>
                  <a:cubicBezTo>
                    <a:pt x="5377" y="10476"/>
                    <a:pt x="5400" y="10550"/>
                    <a:pt x="5399" y="10685"/>
                  </a:cubicBezTo>
                  <a:cubicBezTo>
                    <a:pt x="5399" y="10794"/>
                    <a:pt x="5529" y="10802"/>
                    <a:pt x="5588" y="10882"/>
                  </a:cubicBezTo>
                  <a:cubicBezTo>
                    <a:pt x="5561" y="10960"/>
                    <a:pt x="5497" y="11015"/>
                    <a:pt x="5512" y="11099"/>
                  </a:cubicBezTo>
                  <a:cubicBezTo>
                    <a:pt x="5502" y="11139"/>
                    <a:pt x="5437" y="11134"/>
                    <a:pt x="5437" y="11177"/>
                  </a:cubicBezTo>
                  <a:lnTo>
                    <a:pt x="5437" y="19678"/>
                  </a:lnTo>
                  <a:cubicBezTo>
                    <a:pt x="5434" y="19699"/>
                    <a:pt x="5399" y="19696"/>
                    <a:pt x="5399" y="19718"/>
                  </a:cubicBezTo>
                  <a:lnTo>
                    <a:pt x="5399" y="20013"/>
                  </a:lnTo>
                  <a:cubicBezTo>
                    <a:pt x="5397" y="20191"/>
                    <a:pt x="5357" y="20234"/>
                    <a:pt x="5342" y="20249"/>
                  </a:cubicBezTo>
                  <a:cubicBezTo>
                    <a:pt x="5328" y="20264"/>
                    <a:pt x="5286" y="20306"/>
                    <a:pt x="5116" y="20308"/>
                  </a:cubicBezTo>
                  <a:lnTo>
                    <a:pt x="1208" y="20308"/>
                  </a:lnTo>
                  <a:cubicBezTo>
                    <a:pt x="1026" y="20307"/>
                    <a:pt x="977" y="20264"/>
                    <a:pt x="963" y="20249"/>
                  </a:cubicBezTo>
                  <a:cubicBezTo>
                    <a:pt x="948" y="20234"/>
                    <a:pt x="908" y="20191"/>
                    <a:pt x="906" y="20013"/>
                  </a:cubicBezTo>
                  <a:lnTo>
                    <a:pt x="906" y="10685"/>
                  </a:lnTo>
                  <a:cubicBezTo>
                    <a:pt x="907" y="10502"/>
                    <a:pt x="952" y="10440"/>
                    <a:pt x="963" y="10430"/>
                  </a:cubicBezTo>
                  <a:lnTo>
                    <a:pt x="1000" y="10410"/>
                  </a:lnTo>
                  <a:cubicBezTo>
                    <a:pt x="1029" y="10400"/>
                    <a:pt x="1092" y="10390"/>
                    <a:pt x="1170" y="10390"/>
                  </a:cubicBezTo>
                  <a:close/>
                </a:path>
              </a:pathLst>
            </a:custGeom>
            <a:solidFill>
              <a:schemeClr val="bg1"/>
            </a:solidFill>
            <a:ln w="12700">
              <a:miter lim="400000"/>
            </a:ln>
          </p:spPr>
          <p:txBody>
            <a:bodyPr lIns="19051" tIns="19051" rIns="19051" bIns="19051"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grpSp>
      <p:sp>
        <p:nvSpPr>
          <p:cNvPr id="29" name="Shape 1595"/>
          <p:cNvSpPr/>
          <p:nvPr/>
        </p:nvSpPr>
        <p:spPr>
          <a:xfrm flipH="1">
            <a:off x="1389756" y="4534348"/>
            <a:ext cx="789899" cy="9120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BB0B30"/>
          </a:solidFill>
          <a:ln w="25400">
            <a:noFill/>
          </a:ln>
        </p:spPr>
        <p:txBody>
          <a:bodyPr lIns="35719" tIns="35719" rIns="35719" bIns="35719"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sp>
        <p:nvSpPr>
          <p:cNvPr id="32" name="文本框 6"/>
          <p:cNvSpPr txBox="1"/>
          <p:nvPr/>
        </p:nvSpPr>
        <p:spPr>
          <a:xfrm>
            <a:off x="2343399" y="1834627"/>
            <a:ext cx="8566241" cy="854293"/>
          </a:xfrm>
          <a:prstGeom prst="rect">
            <a:avLst/>
          </a:prstGeom>
          <a:noFill/>
        </p:spPr>
        <p:txBody>
          <a:bodyPr wrap="square" anchor="ctr">
            <a:spAutoFit/>
            <a:scene3d>
              <a:camera prst="orthographicFront"/>
              <a:lightRig rig="threePt" dir="t"/>
            </a:scene3d>
            <a:sp3d contourW="12700"/>
          </a:bodyPr>
          <a:lstStyle>
            <a:defPPr>
              <a:defRPr lang="en-US"/>
            </a:defPPr>
            <a:lvl1pPr marR="0" lvl="0" indent="0" defTabSz="914400" fontAlgn="auto">
              <a:lnSpc>
                <a:spcPct val="130000"/>
              </a:lnSpc>
              <a:spcBef>
                <a:spcPct val="0"/>
              </a:spcBef>
              <a:spcAft>
                <a:spcPct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tileRect/>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8565">
              <a:lnSpc>
                <a:spcPts val="2000"/>
              </a:lnSpc>
            </a:pPr>
            <a:r>
              <a:rPr lang="en-US" altLang="zh-CN" sz="2000" b="1">
                <a:ln w="38100" cap="flat" cmpd="sng">
                  <a:noFill/>
                  <a:miter lim="800000"/>
                </a:ln>
                <a:solidFill>
                  <a:schemeClr val="tx1">
                    <a:lumMod val="85000"/>
                    <a:lumOff val="15000"/>
                  </a:schemeClr>
                </a:solidFill>
                <a:latin typeface="思源等宽 L"/>
                <a:ea typeface="微软雅黑" panose="020B0503020204020204" charset="-122"/>
                <a:sym typeface="+mn-ea"/>
              </a:rPr>
              <a:t>在建立新中国</a:t>
            </a:r>
            <a:endParaRPr lang="en-US" altLang="zh-CN" sz="2000" b="1">
              <a:ln w="38100" cap="flat" cmpd="sng">
                <a:noFill/>
                <a:miter lim="800000"/>
              </a:ln>
              <a:solidFill>
                <a:schemeClr val="tx1">
                  <a:lumMod val="85000"/>
                  <a:lumOff val="15000"/>
                </a:schemeClr>
              </a:solidFill>
              <a:latin typeface="思源等宽 L"/>
              <a:ea typeface="微软雅黑" panose="020B0503020204020204" charset="-122"/>
              <a:sym typeface="+mn-ea"/>
            </a:endParaRPr>
          </a:p>
          <a:p>
            <a:pPr lvl="0" algn="l" defTabSz="1218565">
              <a:lnSpc>
                <a:spcPts val="2000"/>
              </a:lnSpc>
            </a:pPr>
            <a:r>
              <a:rPr lang="en-US" altLang="zh-CN" sz="1800">
                <a:solidFill>
                  <a:schemeClr val="tx1">
                    <a:lumMod val="85000"/>
                    <a:lumOff val="15000"/>
                  </a:schemeClr>
                </a:solidFill>
                <a:latin typeface="思源等宽 L"/>
                <a:ea typeface="微软雅黑" panose="020B0503020204020204" charset="-122"/>
                <a:sym typeface="FZHei-B01S" panose="02010601030101010101" pitchFamily="2" charset="-122"/>
              </a:rPr>
              <a:t>确立和巩固社会主义制度，发展社会主义的经济、政治、文化的进程中发挥了生力军和突击队作用，为党培养、输送了大批新生力量和工作骨干</a:t>
            </a:r>
            <a:endParaRPr lang="en-US" altLang="zh-CN" sz="1800">
              <a:solidFill>
                <a:schemeClr val="tx1">
                  <a:lumMod val="85000"/>
                  <a:lumOff val="15000"/>
                </a:schemeClr>
              </a:solidFill>
              <a:latin typeface="思源等宽 L"/>
              <a:ea typeface="微软雅黑" panose="020B0503020204020204" charset="-122"/>
              <a:sym typeface="FZHei-B01S" panose="02010601030101010101" pitchFamily="2" charset="-122"/>
            </a:endParaRPr>
          </a:p>
        </p:txBody>
      </p:sp>
      <p:sp>
        <p:nvSpPr>
          <p:cNvPr id="49" name="Shape 1604"/>
          <p:cNvSpPr/>
          <p:nvPr/>
        </p:nvSpPr>
        <p:spPr>
          <a:xfrm>
            <a:off x="1654428" y="2179832"/>
            <a:ext cx="260553" cy="249849"/>
          </a:xfrm>
          <a:custGeom>
            <a:avLst/>
            <a:gdLst/>
            <a:ahLst/>
            <a:cxnLst>
              <a:cxn ang="0">
                <a:pos x="wd2" y="hd2"/>
              </a:cxn>
              <a:cxn ang="5400000">
                <a:pos x="wd2" y="hd2"/>
              </a:cxn>
              <a:cxn ang="10800000">
                <a:pos x="wd2" y="hd2"/>
              </a:cxn>
              <a:cxn ang="16200000">
                <a:pos x="wd2" y="hd2"/>
              </a:cxn>
            </a:cxnLst>
            <a:rect l="0" t="0" r="r" b="b"/>
            <a:pathLst>
              <a:path w="21597" h="21587" extrusionOk="0">
                <a:moveTo>
                  <a:pt x="12025" y="0"/>
                </a:moveTo>
                <a:cubicBezTo>
                  <a:pt x="11590" y="-5"/>
                  <a:pt x="11171" y="174"/>
                  <a:pt x="10874" y="512"/>
                </a:cubicBezTo>
                <a:cubicBezTo>
                  <a:pt x="10568" y="822"/>
                  <a:pt x="10396" y="1239"/>
                  <a:pt x="10402" y="1692"/>
                </a:cubicBezTo>
                <a:lnTo>
                  <a:pt x="9835" y="4939"/>
                </a:lnTo>
                <a:cubicBezTo>
                  <a:pt x="9372" y="6379"/>
                  <a:pt x="8782" y="7571"/>
                  <a:pt x="8099" y="8501"/>
                </a:cubicBezTo>
                <a:cubicBezTo>
                  <a:pt x="7533" y="9272"/>
                  <a:pt x="6883" y="9816"/>
                  <a:pt x="6173" y="10253"/>
                </a:cubicBezTo>
                <a:cubicBezTo>
                  <a:pt x="6127" y="10090"/>
                  <a:pt x="6120" y="9911"/>
                  <a:pt x="6003" y="9780"/>
                </a:cubicBezTo>
                <a:cubicBezTo>
                  <a:pt x="5894" y="9659"/>
                  <a:pt x="5753" y="9579"/>
                  <a:pt x="5607" y="9524"/>
                </a:cubicBezTo>
                <a:cubicBezTo>
                  <a:pt x="5460" y="9470"/>
                  <a:pt x="5309" y="9446"/>
                  <a:pt x="5154" y="9446"/>
                </a:cubicBezTo>
                <a:lnTo>
                  <a:pt x="5116" y="9446"/>
                </a:lnTo>
                <a:lnTo>
                  <a:pt x="1227" y="9446"/>
                </a:lnTo>
                <a:lnTo>
                  <a:pt x="1170" y="9446"/>
                </a:lnTo>
                <a:cubicBezTo>
                  <a:pt x="1012" y="9446"/>
                  <a:pt x="846" y="9470"/>
                  <a:pt x="698" y="9524"/>
                </a:cubicBezTo>
                <a:cubicBezTo>
                  <a:pt x="476" y="9602"/>
                  <a:pt x="286" y="9761"/>
                  <a:pt x="170" y="9977"/>
                </a:cubicBezTo>
                <a:cubicBezTo>
                  <a:pt x="51" y="10194"/>
                  <a:pt x="0" y="10438"/>
                  <a:pt x="0" y="10685"/>
                </a:cubicBezTo>
                <a:lnTo>
                  <a:pt x="0" y="20013"/>
                </a:lnTo>
                <a:cubicBezTo>
                  <a:pt x="-2" y="20343"/>
                  <a:pt x="82" y="20674"/>
                  <a:pt x="321" y="20918"/>
                </a:cubicBezTo>
                <a:cubicBezTo>
                  <a:pt x="559" y="21162"/>
                  <a:pt x="886" y="21254"/>
                  <a:pt x="1208" y="21253"/>
                </a:cubicBezTo>
                <a:lnTo>
                  <a:pt x="5116" y="21253"/>
                </a:lnTo>
                <a:cubicBezTo>
                  <a:pt x="5433" y="21255"/>
                  <a:pt x="5751" y="21162"/>
                  <a:pt x="5984" y="20918"/>
                </a:cubicBezTo>
                <a:cubicBezTo>
                  <a:pt x="6030" y="20871"/>
                  <a:pt x="6006" y="20794"/>
                  <a:pt x="6041" y="20741"/>
                </a:cubicBezTo>
                <a:cubicBezTo>
                  <a:pt x="6759" y="21194"/>
                  <a:pt x="7567" y="21495"/>
                  <a:pt x="8514" y="21587"/>
                </a:cubicBezTo>
                <a:lnTo>
                  <a:pt x="8571" y="21587"/>
                </a:lnTo>
                <a:lnTo>
                  <a:pt x="17972" y="21587"/>
                </a:lnTo>
                <a:cubicBezTo>
                  <a:pt x="18465" y="21594"/>
                  <a:pt x="18944" y="21390"/>
                  <a:pt x="19294" y="21017"/>
                </a:cubicBezTo>
                <a:lnTo>
                  <a:pt x="19388" y="20898"/>
                </a:lnTo>
                <a:lnTo>
                  <a:pt x="19426" y="20859"/>
                </a:lnTo>
                <a:cubicBezTo>
                  <a:pt x="19693" y="20512"/>
                  <a:pt x="19822" y="20108"/>
                  <a:pt x="19841" y="19678"/>
                </a:cubicBezTo>
                <a:lnTo>
                  <a:pt x="19841" y="19639"/>
                </a:lnTo>
                <a:cubicBezTo>
                  <a:pt x="19848" y="19125"/>
                  <a:pt x="19651" y="18646"/>
                  <a:pt x="19294" y="18281"/>
                </a:cubicBezTo>
                <a:cubicBezTo>
                  <a:pt x="19270" y="18257"/>
                  <a:pt x="19259" y="18245"/>
                  <a:pt x="19237" y="18222"/>
                </a:cubicBezTo>
                <a:cubicBezTo>
                  <a:pt x="19469" y="18131"/>
                  <a:pt x="19736" y="18126"/>
                  <a:pt x="19917" y="17947"/>
                </a:cubicBezTo>
                <a:lnTo>
                  <a:pt x="19954" y="17907"/>
                </a:lnTo>
                <a:lnTo>
                  <a:pt x="20030" y="17809"/>
                </a:lnTo>
                <a:cubicBezTo>
                  <a:pt x="20323" y="17458"/>
                  <a:pt x="20465" y="17017"/>
                  <a:pt x="20483" y="16589"/>
                </a:cubicBezTo>
                <a:lnTo>
                  <a:pt x="20483" y="16550"/>
                </a:lnTo>
                <a:cubicBezTo>
                  <a:pt x="20470" y="16132"/>
                  <a:pt x="20264" y="15770"/>
                  <a:pt x="20011" y="15448"/>
                </a:cubicBezTo>
                <a:cubicBezTo>
                  <a:pt x="20228" y="15352"/>
                  <a:pt x="20486" y="15351"/>
                  <a:pt x="20653" y="15172"/>
                </a:cubicBezTo>
                <a:lnTo>
                  <a:pt x="20672" y="15152"/>
                </a:lnTo>
                <a:lnTo>
                  <a:pt x="20691" y="15133"/>
                </a:lnTo>
                <a:cubicBezTo>
                  <a:pt x="21002" y="14770"/>
                  <a:pt x="21184" y="14305"/>
                  <a:pt x="21181" y="13814"/>
                </a:cubicBezTo>
                <a:cubicBezTo>
                  <a:pt x="21187" y="13301"/>
                  <a:pt x="20999" y="12830"/>
                  <a:pt x="20653" y="12476"/>
                </a:cubicBezTo>
                <a:cubicBezTo>
                  <a:pt x="20642" y="12465"/>
                  <a:pt x="20626" y="12467"/>
                  <a:pt x="20615" y="12457"/>
                </a:cubicBezTo>
                <a:cubicBezTo>
                  <a:pt x="20770" y="12374"/>
                  <a:pt x="20960" y="12394"/>
                  <a:pt x="21087" y="12260"/>
                </a:cubicBezTo>
                <a:cubicBezTo>
                  <a:pt x="21416" y="11898"/>
                  <a:pt x="21579" y="11439"/>
                  <a:pt x="21597" y="10981"/>
                </a:cubicBezTo>
                <a:lnTo>
                  <a:pt x="21597" y="10863"/>
                </a:lnTo>
                <a:cubicBezTo>
                  <a:pt x="21594" y="10840"/>
                  <a:pt x="21598" y="10741"/>
                  <a:pt x="21597" y="10587"/>
                </a:cubicBezTo>
                <a:cubicBezTo>
                  <a:pt x="21596" y="10431"/>
                  <a:pt x="21578" y="10219"/>
                  <a:pt x="21578" y="9957"/>
                </a:cubicBezTo>
                <a:lnTo>
                  <a:pt x="21578" y="9879"/>
                </a:lnTo>
                <a:cubicBezTo>
                  <a:pt x="21517" y="9502"/>
                  <a:pt x="21354" y="9130"/>
                  <a:pt x="21087" y="8855"/>
                </a:cubicBezTo>
                <a:cubicBezTo>
                  <a:pt x="20908" y="8669"/>
                  <a:pt x="20675" y="8540"/>
                  <a:pt x="20426" y="8462"/>
                </a:cubicBezTo>
                <a:cubicBezTo>
                  <a:pt x="20177" y="8383"/>
                  <a:pt x="19898" y="8364"/>
                  <a:pt x="19596" y="8363"/>
                </a:cubicBezTo>
                <a:lnTo>
                  <a:pt x="13743" y="8363"/>
                </a:lnTo>
                <a:cubicBezTo>
                  <a:pt x="13966" y="7952"/>
                  <a:pt x="14141" y="7497"/>
                  <a:pt x="14196" y="7006"/>
                </a:cubicBezTo>
                <a:cubicBezTo>
                  <a:pt x="14208" y="6878"/>
                  <a:pt x="14209" y="6638"/>
                  <a:pt x="14215" y="6238"/>
                </a:cubicBezTo>
                <a:cubicBezTo>
                  <a:pt x="14222" y="5843"/>
                  <a:pt x="14234" y="5299"/>
                  <a:pt x="14234" y="4605"/>
                </a:cubicBezTo>
                <a:lnTo>
                  <a:pt x="14215" y="4546"/>
                </a:lnTo>
                <a:lnTo>
                  <a:pt x="13781" y="1456"/>
                </a:lnTo>
                <a:lnTo>
                  <a:pt x="13781" y="1437"/>
                </a:lnTo>
                <a:cubicBezTo>
                  <a:pt x="13715" y="1087"/>
                  <a:pt x="13552" y="765"/>
                  <a:pt x="13309" y="512"/>
                </a:cubicBezTo>
                <a:cubicBezTo>
                  <a:pt x="13010" y="193"/>
                  <a:pt x="12594" y="-6"/>
                  <a:pt x="12158" y="0"/>
                </a:cubicBezTo>
                <a:lnTo>
                  <a:pt x="12120" y="0"/>
                </a:lnTo>
                <a:lnTo>
                  <a:pt x="12025" y="0"/>
                </a:lnTo>
                <a:close/>
                <a:moveTo>
                  <a:pt x="12025" y="945"/>
                </a:moveTo>
                <a:lnTo>
                  <a:pt x="12063" y="945"/>
                </a:lnTo>
                <a:lnTo>
                  <a:pt x="12120" y="945"/>
                </a:lnTo>
                <a:lnTo>
                  <a:pt x="12158" y="945"/>
                </a:lnTo>
                <a:cubicBezTo>
                  <a:pt x="12368" y="951"/>
                  <a:pt x="12491" y="1007"/>
                  <a:pt x="12667" y="1181"/>
                </a:cubicBezTo>
                <a:cubicBezTo>
                  <a:pt x="12788" y="1308"/>
                  <a:pt x="12857" y="1427"/>
                  <a:pt x="12894" y="1594"/>
                </a:cubicBezTo>
                <a:lnTo>
                  <a:pt x="13328" y="4684"/>
                </a:lnTo>
                <a:cubicBezTo>
                  <a:pt x="13328" y="5326"/>
                  <a:pt x="13315" y="5849"/>
                  <a:pt x="13309" y="6218"/>
                </a:cubicBezTo>
                <a:cubicBezTo>
                  <a:pt x="13303" y="6603"/>
                  <a:pt x="13296" y="6859"/>
                  <a:pt x="13290" y="6907"/>
                </a:cubicBezTo>
                <a:cubicBezTo>
                  <a:pt x="13215" y="7542"/>
                  <a:pt x="12955" y="8061"/>
                  <a:pt x="12535" y="8501"/>
                </a:cubicBezTo>
                <a:cubicBezTo>
                  <a:pt x="12405" y="8636"/>
                  <a:pt x="12371" y="8836"/>
                  <a:pt x="12441" y="9013"/>
                </a:cubicBezTo>
                <a:cubicBezTo>
                  <a:pt x="12510" y="9189"/>
                  <a:pt x="12673" y="9308"/>
                  <a:pt x="12856" y="9308"/>
                </a:cubicBezTo>
                <a:lnTo>
                  <a:pt x="19596" y="9308"/>
                </a:lnTo>
                <a:cubicBezTo>
                  <a:pt x="19832" y="9307"/>
                  <a:pt x="20025" y="9323"/>
                  <a:pt x="20162" y="9367"/>
                </a:cubicBezTo>
                <a:cubicBezTo>
                  <a:pt x="20300" y="9411"/>
                  <a:pt x="20389" y="9466"/>
                  <a:pt x="20445" y="9524"/>
                </a:cubicBezTo>
                <a:cubicBezTo>
                  <a:pt x="20572" y="9660"/>
                  <a:pt x="20631" y="9806"/>
                  <a:pt x="20672" y="9997"/>
                </a:cubicBezTo>
                <a:cubicBezTo>
                  <a:pt x="20672" y="10271"/>
                  <a:pt x="20688" y="10484"/>
                  <a:pt x="20691" y="10646"/>
                </a:cubicBezTo>
                <a:cubicBezTo>
                  <a:pt x="20692" y="10732"/>
                  <a:pt x="20688" y="10802"/>
                  <a:pt x="20691" y="10863"/>
                </a:cubicBezTo>
                <a:cubicBezTo>
                  <a:pt x="20692" y="10882"/>
                  <a:pt x="20690" y="10905"/>
                  <a:pt x="20691" y="10922"/>
                </a:cubicBezTo>
                <a:cubicBezTo>
                  <a:pt x="20676" y="11190"/>
                  <a:pt x="20607" y="11398"/>
                  <a:pt x="20445" y="11591"/>
                </a:cubicBezTo>
                <a:cubicBezTo>
                  <a:pt x="20441" y="11595"/>
                  <a:pt x="20431" y="11586"/>
                  <a:pt x="20426" y="11591"/>
                </a:cubicBezTo>
                <a:cubicBezTo>
                  <a:pt x="20422" y="11596"/>
                  <a:pt x="20431" y="11605"/>
                  <a:pt x="20426" y="11610"/>
                </a:cubicBezTo>
                <a:cubicBezTo>
                  <a:pt x="20265" y="11767"/>
                  <a:pt x="20086" y="11844"/>
                  <a:pt x="19841" y="11846"/>
                </a:cubicBezTo>
                <a:lnTo>
                  <a:pt x="19803" y="11846"/>
                </a:lnTo>
                <a:lnTo>
                  <a:pt x="19577" y="11866"/>
                </a:lnTo>
                <a:cubicBezTo>
                  <a:pt x="19340" y="11883"/>
                  <a:pt x="19143" y="12091"/>
                  <a:pt x="19143" y="12338"/>
                </a:cubicBezTo>
                <a:lnTo>
                  <a:pt x="19143" y="12397"/>
                </a:lnTo>
                <a:cubicBezTo>
                  <a:pt x="19143" y="12624"/>
                  <a:pt x="19307" y="12828"/>
                  <a:pt x="19520" y="12870"/>
                </a:cubicBezTo>
                <a:cubicBezTo>
                  <a:pt x="19711" y="12910"/>
                  <a:pt x="19848" y="12979"/>
                  <a:pt x="20011" y="13145"/>
                </a:cubicBezTo>
                <a:cubicBezTo>
                  <a:pt x="20203" y="13352"/>
                  <a:pt x="20270" y="13522"/>
                  <a:pt x="20275" y="13814"/>
                </a:cubicBezTo>
                <a:cubicBezTo>
                  <a:pt x="20273" y="14059"/>
                  <a:pt x="20205" y="14269"/>
                  <a:pt x="20011" y="14503"/>
                </a:cubicBezTo>
                <a:cubicBezTo>
                  <a:pt x="19812" y="14703"/>
                  <a:pt x="19632" y="14773"/>
                  <a:pt x="19350" y="14779"/>
                </a:cubicBezTo>
                <a:lnTo>
                  <a:pt x="19350" y="14798"/>
                </a:lnTo>
                <a:lnTo>
                  <a:pt x="19180" y="14779"/>
                </a:lnTo>
                <a:cubicBezTo>
                  <a:pt x="18957" y="14759"/>
                  <a:pt x="18760" y="14905"/>
                  <a:pt x="18708" y="15133"/>
                </a:cubicBezTo>
                <a:cubicBezTo>
                  <a:pt x="18657" y="15360"/>
                  <a:pt x="18764" y="15597"/>
                  <a:pt x="18973" y="15684"/>
                </a:cubicBezTo>
                <a:cubicBezTo>
                  <a:pt x="19082" y="15730"/>
                  <a:pt x="19167" y="15778"/>
                  <a:pt x="19256" y="15881"/>
                </a:cubicBezTo>
                <a:lnTo>
                  <a:pt x="19294" y="15920"/>
                </a:lnTo>
                <a:cubicBezTo>
                  <a:pt x="19470" y="16098"/>
                  <a:pt x="19557" y="16275"/>
                  <a:pt x="19577" y="16569"/>
                </a:cubicBezTo>
                <a:cubicBezTo>
                  <a:pt x="19560" y="16830"/>
                  <a:pt x="19490" y="17028"/>
                  <a:pt x="19350" y="17199"/>
                </a:cubicBezTo>
                <a:lnTo>
                  <a:pt x="19294" y="17258"/>
                </a:lnTo>
                <a:cubicBezTo>
                  <a:pt x="19093" y="17449"/>
                  <a:pt x="18910" y="17530"/>
                  <a:pt x="18652" y="17534"/>
                </a:cubicBezTo>
                <a:cubicBezTo>
                  <a:pt x="18594" y="17534"/>
                  <a:pt x="18608" y="17631"/>
                  <a:pt x="18557" y="17652"/>
                </a:cubicBezTo>
                <a:cubicBezTo>
                  <a:pt x="18544" y="17657"/>
                  <a:pt x="18533" y="17664"/>
                  <a:pt x="18520" y="17671"/>
                </a:cubicBezTo>
                <a:cubicBezTo>
                  <a:pt x="18295" y="17621"/>
                  <a:pt x="18044" y="17734"/>
                  <a:pt x="17972" y="17966"/>
                </a:cubicBezTo>
                <a:cubicBezTo>
                  <a:pt x="17905" y="18182"/>
                  <a:pt x="18056" y="18369"/>
                  <a:pt x="18236" y="18478"/>
                </a:cubicBezTo>
                <a:lnTo>
                  <a:pt x="18199" y="18517"/>
                </a:lnTo>
                <a:cubicBezTo>
                  <a:pt x="18205" y="18521"/>
                  <a:pt x="18255" y="18564"/>
                  <a:pt x="18331" y="18635"/>
                </a:cubicBezTo>
                <a:cubicBezTo>
                  <a:pt x="18408" y="18707"/>
                  <a:pt x="18526" y="18819"/>
                  <a:pt x="18652" y="18950"/>
                </a:cubicBezTo>
                <a:cubicBezTo>
                  <a:pt x="18865" y="19183"/>
                  <a:pt x="18928" y="19346"/>
                  <a:pt x="18935" y="19639"/>
                </a:cubicBezTo>
                <a:cubicBezTo>
                  <a:pt x="18918" y="19900"/>
                  <a:pt x="18840" y="20115"/>
                  <a:pt x="18708" y="20288"/>
                </a:cubicBezTo>
                <a:lnTo>
                  <a:pt x="18652" y="20348"/>
                </a:lnTo>
                <a:cubicBezTo>
                  <a:pt x="18429" y="20569"/>
                  <a:pt x="18252" y="20636"/>
                  <a:pt x="17972" y="20643"/>
                </a:cubicBezTo>
                <a:lnTo>
                  <a:pt x="8608" y="20643"/>
                </a:lnTo>
                <a:cubicBezTo>
                  <a:pt x="7699" y="20552"/>
                  <a:pt x="6960" y="20265"/>
                  <a:pt x="6343" y="19836"/>
                </a:cubicBezTo>
                <a:lnTo>
                  <a:pt x="6343" y="11256"/>
                </a:lnTo>
                <a:cubicBezTo>
                  <a:pt x="7280" y="10741"/>
                  <a:pt x="8116" y="10026"/>
                  <a:pt x="8816" y="9072"/>
                </a:cubicBezTo>
                <a:cubicBezTo>
                  <a:pt x="9585" y="8023"/>
                  <a:pt x="10212" y="6721"/>
                  <a:pt x="10704" y="5176"/>
                </a:cubicBezTo>
                <a:lnTo>
                  <a:pt x="10723" y="5117"/>
                </a:lnTo>
                <a:lnTo>
                  <a:pt x="11289" y="1870"/>
                </a:lnTo>
                <a:lnTo>
                  <a:pt x="11308" y="1791"/>
                </a:lnTo>
                <a:lnTo>
                  <a:pt x="11308" y="1771"/>
                </a:lnTo>
                <a:lnTo>
                  <a:pt x="11308" y="1752"/>
                </a:lnTo>
                <a:lnTo>
                  <a:pt x="11308" y="1692"/>
                </a:lnTo>
                <a:cubicBezTo>
                  <a:pt x="11314" y="1474"/>
                  <a:pt x="11349" y="1363"/>
                  <a:pt x="11516" y="1181"/>
                </a:cubicBezTo>
                <a:lnTo>
                  <a:pt x="11535" y="1161"/>
                </a:lnTo>
                <a:cubicBezTo>
                  <a:pt x="11679" y="1007"/>
                  <a:pt x="11809" y="950"/>
                  <a:pt x="12025" y="945"/>
                </a:cubicBezTo>
                <a:close/>
                <a:moveTo>
                  <a:pt x="1170" y="10390"/>
                </a:moveTo>
                <a:lnTo>
                  <a:pt x="1189" y="10390"/>
                </a:lnTo>
                <a:lnTo>
                  <a:pt x="1208" y="10390"/>
                </a:lnTo>
                <a:lnTo>
                  <a:pt x="5116" y="10390"/>
                </a:lnTo>
                <a:lnTo>
                  <a:pt x="5135" y="10390"/>
                </a:lnTo>
                <a:lnTo>
                  <a:pt x="5154" y="10390"/>
                </a:lnTo>
                <a:cubicBezTo>
                  <a:pt x="5227" y="10390"/>
                  <a:pt x="5278" y="10400"/>
                  <a:pt x="5305" y="10410"/>
                </a:cubicBezTo>
                <a:lnTo>
                  <a:pt x="5361" y="10449"/>
                </a:lnTo>
                <a:cubicBezTo>
                  <a:pt x="5377" y="10476"/>
                  <a:pt x="5400" y="10550"/>
                  <a:pt x="5399" y="10685"/>
                </a:cubicBezTo>
                <a:cubicBezTo>
                  <a:pt x="5399" y="10794"/>
                  <a:pt x="5529" y="10802"/>
                  <a:pt x="5588" y="10882"/>
                </a:cubicBezTo>
                <a:cubicBezTo>
                  <a:pt x="5561" y="10960"/>
                  <a:pt x="5497" y="11015"/>
                  <a:pt x="5512" y="11099"/>
                </a:cubicBezTo>
                <a:cubicBezTo>
                  <a:pt x="5502" y="11139"/>
                  <a:pt x="5437" y="11134"/>
                  <a:pt x="5437" y="11177"/>
                </a:cubicBezTo>
                <a:lnTo>
                  <a:pt x="5437" y="19678"/>
                </a:lnTo>
                <a:cubicBezTo>
                  <a:pt x="5434" y="19699"/>
                  <a:pt x="5399" y="19696"/>
                  <a:pt x="5399" y="19718"/>
                </a:cubicBezTo>
                <a:lnTo>
                  <a:pt x="5399" y="20013"/>
                </a:lnTo>
                <a:cubicBezTo>
                  <a:pt x="5397" y="20191"/>
                  <a:pt x="5357" y="20234"/>
                  <a:pt x="5342" y="20249"/>
                </a:cubicBezTo>
                <a:cubicBezTo>
                  <a:pt x="5328" y="20264"/>
                  <a:pt x="5286" y="20306"/>
                  <a:pt x="5116" y="20308"/>
                </a:cubicBezTo>
                <a:lnTo>
                  <a:pt x="1208" y="20308"/>
                </a:lnTo>
                <a:cubicBezTo>
                  <a:pt x="1026" y="20307"/>
                  <a:pt x="977" y="20264"/>
                  <a:pt x="963" y="20249"/>
                </a:cubicBezTo>
                <a:cubicBezTo>
                  <a:pt x="948" y="20234"/>
                  <a:pt x="908" y="20191"/>
                  <a:pt x="906" y="20013"/>
                </a:cubicBezTo>
                <a:lnTo>
                  <a:pt x="906" y="10685"/>
                </a:lnTo>
                <a:cubicBezTo>
                  <a:pt x="907" y="10502"/>
                  <a:pt x="952" y="10440"/>
                  <a:pt x="963" y="10430"/>
                </a:cubicBezTo>
                <a:lnTo>
                  <a:pt x="1000" y="10410"/>
                </a:lnTo>
                <a:cubicBezTo>
                  <a:pt x="1029" y="10400"/>
                  <a:pt x="1092" y="10390"/>
                  <a:pt x="1170" y="10390"/>
                </a:cubicBezTo>
                <a:close/>
              </a:path>
            </a:pathLst>
          </a:custGeom>
          <a:solidFill>
            <a:schemeClr val="bg1"/>
          </a:solidFill>
          <a:ln w="12700">
            <a:miter lim="400000"/>
          </a:ln>
        </p:spPr>
        <p:txBody>
          <a:bodyPr lIns="19051" tIns="19051" rIns="19051" bIns="19051"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sp>
        <p:nvSpPr>
          <p:cNvPr id="50" name="Shape 1604"/>
          <p:cNvSpPr/>
          <p:nvPr/>
        </p:nvSpPr>
        <p:spPr>
          <a:xfrm>
            <a:off x="1654428" y="4865471"/>
            <a:ext cx="260553" cy="249849"/>
          </a:xfrm>
          <a:custGeom>
            <a:avLst/>
            <a:gdLst/>
            <a:ahLst/>
            <a:cxnLst>
              <a:cxn ang="0">
                <a:pos x="wd2" y="hd2"/>
              </a:cxn>
              <a:cxn ang="5400000">
                <a:pos x="wd2" y="hd2"/>
              </a:cxn>
              <a:cxn ang="10800000">
                <a:pos x="wd2" y="hd2"/>
              </a:cxn>
              <a:cxn ang="16200000">
                <a:pos x="wd2" y="hd2"/>
              </a:cxn>
            </a:cxnLst>
            <a:rect l="0" t="0" r="r" b="b"/>
            <a:pathLst>
              <a:path w="21597" h="21587" extrusionOk="0">
                <a:moveTo>
                  <a:pt x="12025" y="0"/>
                </a:moveTo>
                <a:cubicBezTo>
                  <a:pt x="11590" y="-5"/>
                  <a:pt x="11171" y="174"/>
                  <a:pt x="10874" y="512"/>
                </a:cubicBezTo>
                <a:cubicBezTo>
                  <a:pt x="10568" y="822"/>
                  <a:pt x="10396" y="1239"/>
                  <a:pt x="10402" y="1692"/>
                </a:cubicBezTo>
                <a:lnTo>
                  <a:pt x="9835" y="4939"/>
                </a:lnTo>
                <a:cubicBezTo>
                  <a:pt x="9372" y="6379"/>
                  <a:pt x="8782" y="7571"/>
                  <a:pt x="8099" y="8501"/>
                </a:cubicBezTo>
                <a:cubicBezTo>
                  <a:pt x="7533" y="9272"/>
                  <a:pt x="6883" y="9816"/>
                  <a:pt x="6173" y="10253"/>
                </a:cubicBezTo>
                <a:cubicBezTo>
                  <a:pt x="6127" y="10090"/>
                  <a:pt x="6120" y="9911"/>
                  <a:pt x="6003" y="9780"/>
                </a:cubicBezTo>
                <a:cubicBezTo>
                  <a:pt x="5894" y="9659"/>
                  <a:pt x="5753" y="9579"/>
                  <a:pt x="5607" y="9524"/>
                </a:cubicBezTo>
                <a:cubicBezTo>
                  <a:pt x="5460" y="9470"/>
                  <a:pt x="5309" y="9446"/>
                  <a:pt x="5154" y="9446"/>
                </a:cubicBezTo>
                <a:lnTo>
                  <a:pt x="5116" y="9446"/>
                </a:lnTo>
                <a:lnTo>
                  <a:pt x="1227" y="9446"/>
                </a:lnTo>
                <a:lnTo>
                  <a:pt x="1170" y="9446"/>
                </a:lnTo>
                <a:cubicBezTo>
                  <a:pt x="1012" y="9446"/>
                  <a:pt x="846" y="9470"/>
                  <a:pt x="698" y="9524"/>
                </a:cubicBezTo>
                <a:cubicBezTo>
                  <a:pt x="476" y="9602"/>
                  <a:pt x="286" y="9761"/>
                  <a:pt x="170" y="9977"/>
                </a:cubicBezTo>
                <a:cubicBezTo>
                  <a:pt x="51" y="10194"/>
                  <a:pt x="0" y="10438"/>
                  <a:pt x="0" y="10685"/>
                </a:cubicBezTo>
                <a:lnTo>
                  <a:pt x="0" y="20013"/>
                </a:lnTo>
                <a:cubicBezTo>
                  <a:pt x="-2" y="20343"/>
                  <a:pt x="82" y="20674"/>
                  <a:pt x="321" y="20918"/>
                </a:cubicBezTo>
                <a:cubicBezTo>
                  <a:pt x="559" y="21162"/>
                  <a:pt x="886" y="21254"/>
                  <a:pt x="1208" y="21253"/>
                </a:cubicBezTo>
                <a:lnTo>
                  <a:pt x="5116" y="21253"/>
                </a:lnTo>
                <a:cubicBezTo>
                  <a:pt x="5433" y="21255"/>
                  <a:pt x="5751" y="21162"/>
                  <a:pt x="5984" y="20918"/>
                </a:cubicBezTo>
                <a:cubicBezTo>
                  <a:pt x="6030" y="20871"/>
                  <a:pt x="6006" y="20794"/>
                  <a:pt x="6041" y="20741"/>
                </a:cubicBezTo>
                <a:cubicBezTo>
                  <a:pt x="6759" y="21194"/>
                  <a:pt x="7567" y="21495"/>
                  <a:pt x="8514" y="21587"/>
                </a:cubicBezTo>
                <a:lnTo>
                  <a:pt x="8571" y="21587"/>
                </a:lnTo>
                <a:lnTo>
                  <a:pt x="17972" y="21587"/>
                </a:lnTo>
                <a:cubicBezTo>
                  <a:pt x="18465" y="21594"/>
                  <a:pt x="18944" y="21390"/>
                  <a:pt x="19294" y="21017"/>
                </a:cubicBezTo>
                <a:lnTo>
                  <a:pt x="19388" y="20898"/>
                </a:lnTo>
                <a:lnTo>
                  <a:pt x="19426" y="20859"/>
                </a:lnTo>
                <a:cubicBezTo>
                  <a:pt x="19693" y="20512"/>
                  <a:pt x="19822" y="20108"/>
                  <a:pt x="19841" y="19678"/>
                </a:cubicBezTo>
                <a:lnTo>
                  <a:pt x="19841" y="19639"/>
                </a:lnTo>
                <a:cubicBezTo>
                  <a:pt x="19848" y="19125"/>
                  <a:pt x="19651" y="18646"/>
                  <a:pt x="19294" y="18281"/>
                </a:cubicBezTo>
                <a:cubicBezTo>
                  <a:pt x="19270" y="18257"/>
                  <a:pt x="19259" y="18245"/>
                  <a:pt x="19237" y="18222"/>
                </a:cubicBezTo>
                <a:cubicBezTo>
                  <a:pt x="19469" y="18131"/>
                  <a:pt x="19736" y="18126"/>
                  <a:pt x="19917" y="17947"/>
                </a:cubicBezTo>
                <a:lnTo>
                  <a:pt x="19954" y="17907"/>
                </a:lnTo>
                <a:lnTo>
                  <a:pt x="20030" y="17809"/>
                </a:lnTo>
                <a:cubicBezTo>
                  <a:pt x="20323" y="17458"/>
                  <a:pt x="20465" y="17017"/>
                  <a:pt x="20483" y="16589"/>
                </a:cubicBezTo>
                <a:lnTo>
                  <a:pt x="20483" y="16550"/>
                </a:lnTo>
                <a:cubicBezTo>
                  <a:pt x="20470" y="16132"/>
                  <a:pt x="20264" y="15770"/>
                  <a:pt x="20011" y="15448"/>
                </a:cubicBezTo>
                <a:cubicBezTo>
                  <a:pt x="20228" y="15352"/>
                  <a:pt x="20486" y="15351"/>
                  <a:pt x="20653" y="15172"/>
                </a:cubicBezTo>
                <a:lnTo>
                  <a:pt x="20672" y="15152"/>
                </a:lnTo>
                <a:lnTo>
                  <a:pt x="20691" y="15133"/>
                </a:lnTo>
                <a:cubicBezTo>
                  <a:pt x="21002" y="14770"/>
                  <a:pt x="21184" y="14305"/>
                  <a:pt x="21181" y="13814"/>
                </a:cubicBezTo>
                <a:cubicBezTo>
                  <a:pt x="21187" y="13301"/>
                  <a:pt x="20999" y="12830"/>
                  <a:pt x="20653" y="12476"/>
                </a:cubicBezTo>
                <a:cubicBezTo>
                  <a:pt x="20642" y="12465"/>
                  <a:pt x="20626" y="12467"/>
                  <a:pt x="20615" y="12457"/>
                </a:cubicBezTo>
                <a:cubicBezTo>
                  <a:pt x="20770" y="12374"/>
                  <a:pt x="20960" y="12394"/>
                  <a:pt x="21087" y="12260"/>
                </a:cubicBezTo>
                <a:cubicBezTo>
                  <a:pt x="21416" y="11898"/>
                  <a:pt x="21579" y="11439"/>
                  <a:pt x="21597" y="10981"/>
                </a:cubicBezTo>
                <a:lnTo>
                  <a:pt x="21597" y="10863"/>
                </a:lnTo>
                <a:cubicBezTo>
                  <a:pt x="21594" y="10840"/>
                  <a:pt x="21598" y="10741"/>
                  <a:pt x="21597" y="10587"/>
                </a:cubicBezTo>
                <a:cubicBezTo>
                  <a:pt x="21596" y="10431"/>
                  <a:pt x="21578" y="10219"/>
                  <a:pt x="21578" y="9957"/>
                </a:cubicBezTo>
                <a:lnTo>
                  <a:pt x="21578" y="9879"/>
                </a:lnTo>
                <a:cubicBezTo>
                  <a:pt x="21517" y="9502"/>
                  <a:pt x="21354" y="9130"/>
                  <a:pt x="21087" y="8855"/>
                </a:cubicBezTo>
                <a:cubicBezTo>
                  <a:pt x="20908" y="8669"/>
                  <a:pt x="20675" y="8540"/>
                  <a:pt x="20426" y="8462"/>
                </a:cubicBezTo>
                <a:cubicBezTo>
                  <a:pt x="20177" y="8383"/>
                  <a:pt x="19898" y="8364"/>
                  <a:pt x="19596" y="8363"/>
                </a:cubicBezTo>
                <a:lnTo>
                  <a:pt x="13743" y="8363"/>
                </a:lnTo>
                <a:cubicBezTo>
                  <a:pt x="13966" y="7952"/>
                  <a:pt x="14141" y="7497"/>
                  <a:pt x="14196" y="7006"/>
                </a:cubicBezTo>
                <a:cubicBezTo>
                  <a:pt x="14208" y="6878"/>
                  <a:pt x="14209" y="6638"/>
                  <a:pt x="14215" y="6238"/>
                </a:cubicBezTo>
                <a:cubicBezTo>
                  <a:pt x="14222" y="5843"/>
                  <a:pt x="14234" y="5299"/>
                  <a:pt x="14234" y="4605"/>
                </a:cubicBezTo>
                <a:lnTo>
                  <a:pt x="14215" y="4546"/>
                </a:lnTo>
                <a:lnTo>
                  <a:pt x="13781" y="1456"/>
                </a:lnTo>
                <a:lnTo>
                  <a:pt x="13781" y="1437"/>
                </a:lnTo>
                <a:cubicBezTo>
                  <a:pt x="13715" y="1087"/>
                  <a:pt x="13552" y="765"/>
                  <a:pt x="13309" y="512"/>
                </a:cubicBezTo>
                <a:cubicBezTo>
                  <a:pt x="13010" y="193"/>
                  <a:pt x="12594" y="-6"/>
                  <a:pt x="12158" y="0"/>
                </a:cubicBezTo>
                <a:lnTo>
                  <a:pt x="12120" y="0"/>
                </a:lnTo>
                <a:lnTo>
                  <a:pt x="12025" y="0"/>
                </a:lnTo>
                <a:close/>
                <a:moveTo>
                  <a:pt x="12025" y="945"/>
                </a:moveTo>
                <a:lnTo>
                  <a:pt x="12063" y="945"/>
                </a:lnTo>
                <a:lnTo>
                  <a:pt x="12120" y="945"/>
                </a:lnTo>
                <a:lnTo>
                  <a:pt x="12158" y="945"/>
                </a:lnTo>
                <a:cubicBezTo>
                  <a:pt x="12368" y="951"/>
                  <a:pt x="12491" y="1007"/>
                  <a:pt x="12667" y="1181"/>
                </a:cubicBezTo>
                <a:cubicBezTo>
                  <a:pt x="12788" y="1308"/>
                  <a:pt x="12857" y="1427"/>
                  <a:pt x="12894" y="1594"/>
                </a:cubicBezTo>
                <a:lnTo>
                  <a:pt x="13328" y="4684"/>
                </a:lnTo>
                <a:cubicBezTo>
                  <a:pt x="13328" y="5326"/>
                  <a:pt x="13315" y="5849"/>
                  <a:pt x="13309" y="6218"/>
                </a:cubicBezTo>
                <a:cubicBezTo>
                  <a:pt x="13303" y="6603"/>
                  <a:pt x="13296" y="6859"/>
                  <a:pt x="13290" y="6907"/>
                </a:cubicBezTo>
                <a:cubicBezTo>
                  <a:pt x="13215" y="7542"/>
                  <a:pt x="12955" y="8061"/>
                  <a:pt x="12535" y="8501"/>
                </a:cubicBezTo>
                <a:cubicBezTo>
                  <a:pt x="12405" y="8636"/>
                  <a:pt x="12371" y="8836"/>
                  <a:pt x="12441" y="9013"/>
                </a:cubicBezTo>
                <a:cubicBezTo>
                  <a:pt x="12510" y="9189"/>
                  <a:pt x="12673" y="9308"/>
                  <a:pt x="12856" y="9308"/>
                </a:cubicBezTo>
                <a:lnTo>
                  <a:pt x="19596" y="9308"/>
                </a:lnTo>
                <a:cubicBezTo>
                  <a:pt x="19832" y="9307"/>
                  <a:pt x="20025" y="9323"/>
                  <a:pt x="20162" y="9367"/>
                </a:cubicBezTo>
                <a:cubicBezTo>
                  <a:pt x="20300" y="9411"/>
                  <a:pt x="20389" y="9466"/>
                  <a:pt x="20445" y="9524"/>
                </a:cubicBezTo>
                <a:cubicBezTo>
                  <a:pt x="20572" y="9660"/>
                  <a:pt x="20631" y="9806"/>
                  <a:pt x="20672" y="9997"/>
                </a:cubicBezTo>
                <a:cubicBezTo>
                  <a:pt x="20672" y="10271"/>
                  <a:pt x="20688" y="10484"/>
                  <a:pt x="20691" y="10646"/>
                </a:cubicBezTo>
                <a:cubicBezTo>
                  <a:pt x="20692" y="10732"/>
                  <a:pt x="20688" y="10802"/>
                  <a:pt x="20691" y="10863"/>
                </a:cubicBezTo>
                <a:cubicBezTo>
                  <a:pt x="20692" y="10882"/>
                  <a:pt x="20690" y="10905"/>
                  <a:pt x="20691" y="10922"/>
                </a:cubicBezTo>
                <a:cubicBezTo>
                  <a:pt x="20676" y="11190"/>
                  <a:pt x="20607" y="11398"/>
                  <a:pt x="20445" y="11591"/>
                </a:cubicBezTo>
                <a:cubicBezTo>
                  <a:pt x="20441" y="11595"/>
                  <a:pt x="20431" y="11586"/>
                  <a:pt x="20426" y="11591"/>
                </a:cubicBezTo>
                <a:cubicBezTo>
                  <a:pt x="20422" y="11596"/>
                  <a:pt x="20431" y="11605"/>
                  <a:pt x="20426" y="11610"/>
                </a:cubicBezTo>
                <a:cubicBezTo>
                  <a:pt x="20265" y="11767"/>
                  <a:pt x="20086" y="11844"/>
                  <a:pt x="19841" y="11846"/>
                </a:cubicBezTo>
                <a:lnTo>
                  <a:pt x="19803" y="11846"/>
                </a:lnTo>
                <a:lnTo>
                  <a:pt x="19577" y="11866"/>
                </a:lnTo>
                <a:cubicBezTo>
                  <a:pt x="19340" y="11883"/>
                  <a:pt x="19143" y="12091"/>
                  <a:pt x="19143" y="12338"/>
                </a:cubicBezTo>
                <a:lnTo>
                  <a:pt x="19143" y="12397"/>
                </a:lnTo>
                <a:cubicBezTo>
                  <a:pt x="19143" y="12624"/>
                  <a:pt x="19307" y="12828"/>
                  <a:pt x="19520" y="12870"/>
                </a:cubicBezTo>
                <a:cubicBezTo>
                  <a:pt x="19711" y="12910"/>
                  <a:pt x="19848" y="12979"/>
                  <a:pt x="20011" y="13145"/>
                </a:cubicBezTo>
                <a:cubicBezTo>
                  <a:pt x="20203" y="13352"/>
                  <a:pt x="20270" y="13522"/>
                  <a:pt x="20275" y="13814"/>
                </a:cubicBezTo>
                <a:cubicBezTo>
                  <a:pt x="20273" y="14059"/>
                  <a:pt x="20205" y="14269"/>
                  <a:pt x="20011" y="14503"/>
                </a:cubicBezTo>
                <a:cubicBezTo>
                  <a:pt x="19812" y="14703"/>
                  <a:pt x="19632" y="14773"/>
                  <a:pt x="19350" y="14779"/>
                </a:cubicBezTo>
                <a:lnTo>
                  <a:pt x="19350" y="14798"/>
                </a:lnTo>
                <a:lnTo>
                  <a:pt x="19180" y="14779"/>
                </a:lnTo>
                <a:cubicBezTo>
                  <a:pt x="18957" y="14759"/>
                  <a:pt x="18760" y="14905"/>
                  <a:pt x="18708" y="15133"/>
                </a:cubicBezTo>
                <a:cubicBezTo>
                  <a:pt x="18657" y="15360"/>
                  <a:pt x="18764" y="15597"/>
                  <a:pt x="18973" y="15684"/>
                </a:cubicBezTo>
                <a:cubicBezTo>
                  <a:pt x="19082" y="15730"/>
                  <a:pt x="19167" y="15778"/>
                  <a:pt x="19256" y="15881"/>
                </a:cubicBezTo>
                <a:lnTo>
                  <a:pt x="19294" y="15920"/>
                </a:lnTo>
                <a:cubicBezTo>
                  <a:pt x="19470" y="16098"/>
                  <a:pt x="19557" y="16275"/>
                  <a:pt x="19577" y="16569"/>
                </a:cubicBezTo>
                <a:cubicBezTo>
                  <a:pt x="19560" y="16830"/>
                  <a:pt x="19490" y="17028"/>
                  <a:pt x="19350" y="17199"/>
                </a:cubicBezTo>
                <a:lnTo>
                  <a:pt x="19294" y="17258"/>
                </a:lnTo>
                <a:cubicBezTo>
                  <a:pt x="19093" y="17449"/>
                  <a:pt x="18910" y="17530"/>
                  <a:pt x="18652" y="17534"/>
                </a:cubicBezTo>
                <a:cubicBezTo>
                  <a:pt x="18594" y="17534"/>
                  <a:pt x="18608" y="17631"/>
                  <a:pt x="18557" y="17652"/>
                </a:cubicBezTo>
                <a:cubicBezTo>
                  <a:pt x="18544" y="17657"/>
                  <a:pt x="18533" y="17664"/>
                  <a:pt x="18520" y="17671"/>
                </a:cubicBezTo>
                <a:cubicBezTo>
                  <a:pt x="18295" y="17621"/>
                  <a:pt x="18044" y="17734"/>
                  <a:pt x="17972" y="17966"/>
                </a:cubicBezTo>
                <a:cubicBezTo>
                  <a:pt x="17905" y="18182"/>
                  <a:pt x="18056" y="18369"/>
                  <a:pt x="18236" y="18478"/>
                </a:cubicBezTo>
                <a:lnTo>
                  <a:pt x="18199" y="18517"/>
                </a:lnTo>
                <a:cubicBezTo>
                  <a:pt x="18205" y="18521"/>
                  <a:pt x="18255" y="18564"/>
                  <a:pt x="18331" y="18635"/>
                </a:cubicBezTo>
                <a:cubicBezTo>
                  <a:pt x="18408" y="18707"/>
                  <a:pt x="18526" y="18819"/>
                  <a:pt x="18652" y="18950"/>
                </a:cubicBezTo>
                <a:cubicBezTo>
                  <a:pt x="18865" y="19183"/>
                  <a:pt x="18928" y="19346"/>
                  <a:pt x="18935" y="19639"/>
                </a:cubicBezTo>
                <a:cubicBezTo>
                  <a:pt x="18918" y="19900"/>
                  <a:pt x="18840" y="20115"/>
                  <a:pt x="18708" y="20288"/>
                </a:cubicBezTo>
                <a:lnTo>
                  <a:pt x="18652" y="20348"/>
                </a:lnTo>
                <a:cubicBezTo>
                  <a:pt x="18429" y="20569"/>
                  <a:pt x="18252" y="20636"/>
                  <a:pt x="17972" y="20643"/>
                </a:cubicBezTo>
                <a:lnTo>
                  <a:pt x="8608" y="20643"/>
                </a:lnTo>
                <a:cubicBezTo>
                  <a:pt x="7699" y="20552"/>
                  <a:pt x="6960" y="20265"/>
                  <a:pt x="6343" y="19836"/>
                </a:cubicBezTo>
                <a:lnTo>
                  <a:pt x="6343" y="11256"/>
                </a:lnTo>
                <a:cubicBezTo>
                  <a:pt x="7280" y="10741"/>
                  <a:pt x="8116" y="10026"/>
                  <a:pt x="8816" y="9072"/>
                </a:cubicBezTo>
                <a:cubicBezTo>
                  <a:pt x="9585" y="8023"/>
                  <a:pt x="10212" y="6721"/>
                  <a:pt x="10704" y="5176"/>
                </a:cubicBezTo>
                <a:lnTo>
                  <a:pt x="10723" y="5117"/>
                </a:lnTo>
                <a:lnTo>
                  <a:pt x="11289" y="1870"/>
                </a:lnTo>
                <a:lnTo>
                  <a:pt x="11308" y="1791"/>
                </a:lnTo>
                <a:lnTo>
                  <a:pt x="11308" y="1771"/>
                </a:lnTo>
                <a:lnTo>
                  <a:pt x="11308" y="1752"/>
                </a:lnTo>
                <a:lnTo>
                  <a:pt x="11308" y="1692"/>
                </a:lnTo>
                <a:cubicBezTo>
                  <a:pt x="11314" y="1474"/>
                  <a:pt x="11349" y="1363"/>
                  <a:pt x="11516" y="1181"/>
                </a:cubicBezTo>
                <a:lnTo>
                  <a:pt x="11535" y="1161"/>
                </a:lnTo>
                <a:cubicBezTo>
                  <a:pt x="11679" y="1007"/>
                  <a:pt x="11809" y="950"/>
                  <a:pt x="12025" y="945"/>
                </a:cubicBezTo>
                <a:close/>
                <a:moveTo>
                  <a:pt x="1170" y="10390"/>
                </a:moveTo>
                <a:lnTo>
                  <a:pt x="1189" y="10390"/>
                </a:lnTo>
                <a:lnTo>
                  <a:pt x="1208" y="10390"/>
                </a:lnTo>
                <a:lnTo>
                  <a:pt x="5116" y="10390"/>
                </a:lnTo>
                <a:lnTo>
                  <a:pt x="5135" y="10390"/>
                </a:lnTo>
                <a:lnTo>
                  <a:pt x="5154" y="10390"/>
                </a:lnTo>
                <a:cubicBezTo>
                  <a:pt x="5227" y="10390"/>
                  <a:pt x="5278" y="10400"/>
                  <a:pt x="5305" y="10410"/>
                </a:cubicBezTo>
                <a:lnTo>
                  <a:pt x="5361" y="10449"/>
                </a:lnTo>
                <a:cubicBezTo>
                  <a:pt x="5377" y="10476"/>
                  <a:pt x="5400" y="10550"/>
                  <a:pt x="5399" y="10685"/>
                </a:cubicBezTo>
                <a:cubicBezTo>
                  <a:pt x="5399" y="10794"/>
                  <a:pt x="5529" y="10802"/>
                  <a:pt x="5588" y="10882"/>
                </a:cubicBezTo>
                <a:cubicBezTo>
                  <a:pt x="5561" y="10960"/>
                  <a:pt x="5497" y="11015"/>
                  <a:pt x="5512" y="11099"/>
                </a:cubicBezTo>
                <a:cubicBezTo>
                  <a:pt x="5502" y="11139"/>
                  <a:pt x="5437" y="11134"/>
                  <a:pt x="5437" y="11177"/>
                </a:cubicBezTo>
                <a:lnTo>
                  <a:pt x="5437" y="19678"/>
                </a:lnTo>
                <a:cubicBezTo>
                  <a:pt x="5434" y="19699"/>
                  <a:pt x="5399" y="19696"/>
                  <a:pt x="5399" y="19718"/>
                </a:cubicBezTo>
                <a:lnTo>
                  <a:pt x="5399" y="20013"/>
                </a:lnTo>
                <a:cubicBezTo>
                  <a:pt x="5397" y="20191"/>
                  <a:pt x="5357" y="20234"/>
                  <a:pt x="5342" y="20249"/>
                </a:cubicBezTo>
                <a:cubicBezTo>
                  <a:pt x="5328" y="20264"/>
                  <a:pt x="5286" y="20306"/>
                  <a:pt x="5116" y="20308"/>
                </a:cubicBezTo>
                <a:lnTo>
                  <a:pt x="1208" y="20308"/>
                </a:lnTo>
                <a:cubicBezTo>
                  <a:pt x="1026" y="20307"/>
                  <a:pt x="977" y="20264"/>
                  <a:pt x="963" y="20249"/>
                </a:cubicBezTo>
                <a:cubicBezTo>
                  <a:pt x="948" y="20234"/>
                  <a:pt x="908" y="20191"/>
                  <a:pt x="906" y="20013"/>
                </a:cubicBezTo>
                <a:lnTo>
                  <a:pt x="906" y="10685"/>
                </a:lnTo>
                <a:cubicBezTo>
                  <a:pt x="907" y="10502"/>
                  <a:pt x="952" y="10440"/>
                  <a:pt x="963" y="10430"/>
                </a:cubicBezTo>
                <a:lnTo>
                  <a:pt x="1000" y="10410"/>
                </a:lnTo>
                <a:cubicBezTo>
                  <a:pt x="1029" y="10400"/>
                  <a:pt x="1092" y="10390"/>
                  <a:pt x="1170" y="10390"/>
                </a:cubicBezTo>
                <a:close/>
              </a:path>
            </a:pathLst>
          </a:custGeom>
          <a:solidFill>
            <a:schemeClr val="bg1"/>
          </a:solidFill>
          <a:ln w="12700">
            <a:miter lim="400000"/>
          </a:ln>
        </p:spPr>
        <p:txBody>
          <a:bodyPr lIns="19051" tIns="19051" rIns="19051" bIns="19051"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sp>
        <p:nvSpPr>
          <p:cNvPr id="18" name="文本框 6"/>
          <p:cNvSpPr txBox="1"/>
          <p:nvPr/>
        </p:nvSpPr>
        <p:spPr>
          <a:xfrm>
            <a:off x="2343399" y="3243906"/>
            <a:ext cx="8566241" cy="854293"/>
          </a:xfrm>
          <a:prstGeom prst="rect">
            <a:avLst/>
          </a:prstGeom>
          <a:noFill/>
        </p:spPr>
        <p:txBody>
          <a:bodyPr wrap="square" anchor="ctr">
            <a:spAutoFit/>
            <a:scene3d>
              <a:camera prst="orthographicFront"/>
              <a:lightRig rig="threePt" dir="t"/>
            </a:scene3d>
            <a:sp3d contourW="12700"/>
          </a:bodyPr>
          <a:lstStyle>
            <a:defPPr>
              <a:defRPr lang="en-US"/>
            </a:defPPr>
            <a:lvl1pPr marR="0" lvl="0" indent="0" defTabSz="914400" fontAlgn="auto">
              <a:lnSpc>
                <a:spcPct val="130000"/>
              </a:lnSpc>
              <a:spcBef>
                <a:spcPct val="0"/>
              </a:spcBef>
              <a:spcAft>
                <a:spcPct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tileRect/>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8565">
              <a:lnSpc>
                <a:spcPts val="2000"/>
              </a:lnSpc>
            </a:pPr>
            <a:r>
              <a:rPr lang="en-US" altLang="zh-CN" sz="2000" b="1">
                <a:ln w="38100" cap="flat" cmpd="sng">
                  <a:noFill/>
                  <a:miter lim="800000"/>
                </a:ln>
                <a:solidFill>
                  <a:schemeClr val="tx1">
                    <a:lumMod val="85000"/>
                    <a:lumOff val="15000"/>
                  </a:schemeClr>
                </a:solidFill>
                <a:latin typeface="思源等宽 L"/>
                <a:ea typeface="微软雅黑" panose="020B0503020204020204" charset="-122"/>
                <a:sym typeface="+mn-ea"/>
              </a:rPr>
              <a:t>党的十一届三中全会以来</a:t>
            </a:r>
            <a:endParaRPr lang="en-US" altLang="zh-CN" sz="2000" b="1">
              <a:ln w="38100" cap="flat" cmpd="sng">
                <a:noFill/>
                <a:miter lim="800000"/>
              </a:ln>
              <a:solidFill>
                <a:schemeClr val="tx1">
                  <a:lumMod val="85000"/>
                  <a:lumOff val="15000"/>
                </a:schemeClr>
              </a:solidFill>
              <a:latin typeface="思源等宽 L"/>
              <a:ea typeface="微软雅黑" panose="020B0503020204020204" charset="-122"/>
              <a:sym typeface="+mn-ea"/>
            </a:endParaRPr>
          </a:p>
          <a:p>
            <a:pPr lvl="0" algn="l" defTabSz="1218565">
              <a:lnSpc>
                <a:spcPts val="2000"/>
              </a:lnSpc>
            </a:pPr>
            <a:r>
              <a:rPr lang="en-US" altLang="zh-CN" sz="1800">
                <a:solidFill>
                  <a:schemeClr val="tx1">
                    <a:lumMod val="85000"/>
                    <a:lumOff val="15000"/>
                  </a:schemeClr>
                </a:solidFill>
                <a:latin typeface="思源等宽 L"/>
                <a:ea typeface="微软雅黑" panose="020B0503020204020204" charset="-122"/>
                <a:sym typeface="FZHei-B01S" panose="02010601030101010101" pitchFamily="2" charset="-122"/>
              </a:rPr>
              <a:t>共青团根据党的工作重心的转移，紧密围绕改革开放和经济建设开展工作，为推进社会主义现代化建设事业作出了重要贡献，促进了青年一代的健康成长</a:t>
            </a:r>
            <a:endParaRPr lang="en-US" altLang="zh-CN" sz="1800">
              <a:solidFill>
                <a:schemeClr val="tx1">
                  <a:lumMod val="85000"/>
                  <a:lumOff val="15000"/>
                </a:schemeClr>
              </a:solidFill>
              <a:latin typeface="思源等宽 L"/>
              <a:ea typeface="微软雅黑" panose="020B0503020204020204" charset="-122"/>
              <a:sym typeface="FZHei-B01S" panose="02010601030101010101" pitchFamily="2" charset="-122"/>
            </a:endParaRPr>
          </a:p>
        </p:txBody>
      </p:sp>
      <p:sp>
        <p:nvSpPr>
          <p:cNvPr id="19" name="文本框 6"/>
          <p:cNvSpPr txBox="1"/>
          <p:nvPr/>
        </p:nvSpPr>
        <p:spPr>
          <a:xfrm>
            <a:off x="2343399" y="4563249"/>
            <a:ext cx="8566241" cy="854293"/>
          </a:xfrm>
          <a:prstGeom prst="rect">
            <a:avLst/>
          </a:prstGeom>
          <a:noFill/>
        </p:spPr>
        <p:txBody>
          <a:bodyPr wrap="square" anchor="ctr">
            <a:spAutoFit/>
            <a:scene3d>
              <a:camera prst="orthographicFront"/>
              <a:lightRig rig="threePt" dir="t"/>
            </a:scene3d>
            <a:sp3d contourW="12700"/>
          </a:bodyPr>
          <a:lstStyle>
            <a:defPPr>
              <a:defRPr lang="en-US"/>
            </a:defPPr>
            <a:lvl1pPr marR="0" lvl="0" indent="0" defTabSz="914400" fontAlgn="auto">
              <a:lnSpc>
                <a:spcPct val="130000"/>
              </a:lnSpc>
              <a:spcBef>
                <a:spcPct val="0"/>
              </a:spcBef>
              <a:spcAft>
                <a:spcPct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tileRect/>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8565">
              <a:lnSpc>
                <a:spcPts val="2000"/>
              </a:lnSpc>
            </a:pPr>
            <a:r>
              <a:rPr lang="en-US" altLang="zh-CN" sz="2000" b="1">
                <a:ln w="38100" cap="flat" cmpd="sng">
                  <a:noFill/>
                  <a:miter lim="800000"/>
                </a:ln>
                <a:solidFill>
                  <a:schemeClr val="tx1">
                    <a:lumMod val="85000"/>
                    <a:lumOff val="15000"/>
                  </a:schemeClr>
                </a:solidFill>
                <a:latin typeface="思源等宽 L"/>
                <a:ea typeface="微软雅黑" panose="020B0503020204020204" charset="-122"/>
                <a:sym typeface="+mn-ea"/>
              </a:rPr>
              <a:t>中国特色社会主义进入新时代</a:t>
            </a:r>
            <a:endParaRPr lang="en-US" altLang="zh-CN" sz="2000" b="1">
              <a:ln w="38100" cap="flat" cmpd="sng">
                <a:noFill/>
                <a:miter lim="800000"/>
              </a:ln>
              <a:solidFill>
                <a:schemeClr val="tx1">
                  <a:lumMod val="85000"/>
                  <a:lumOff val="15000"/>
                </a:schemeClr>
              </a:solidFill>
              <a:latin typeface="思源等宽 L"/>
              <a:ea typeface="微软雅黑" panose="020B0503020204020204" charset="-122"/>
              <a:sym typeface="+mn-ea"/>
            </a:endParaRPr>
          </a:p>
          <a:p>
            <a:pPr lvl="0" algn="l" defTabSz="1218565">
              <a:lnSpc>
                <a:spcPts val="2000"/>
              </a:lnSpc>
            </a:pPr>
            <a:r>
              <a:rPr lang="en-US" altLang="zh-CN" sz="1800">
                <a:solidFill>
                  <a:schemeClr val="tx1">
                    <a:lumMod val="85000"/>
                    <a:lumOff val="15000"/>
                  </a:schemeClr>
                </a:solidFill>
                <a:latin typeface="思源等宽 L"/>
                <a:ea typeface="微软雅黑" panose="020B0503020204020204" charset="-122"/>
                <a:sym typeface="FZHei-B01S" panose="02010601030101010101" pitchFamily="2" charset="-122"/>
              </a:rPr>
              <a:t>共青团紧扣时代主题，锐意改革创新，坚持从严治团，团结带领广大青年在党的领导下奋力投身伟大斗争、伟大工程、伟大事业、伟大梦想的生动实践</a:t>
            </a:r>
            <a:endParaRPr lang="en-US" altLang="zh-CN" sz="1800">
              <a:solidFill>
                <a:schemeClr val="tx1">
                  <a:lumMod val="85000"/>
                  <a:lumOff val="15000"/>
                </a:schemeClr>
              </a:solidFill>
              <a:latin typeface="思源等宽 L"/>
              <a:ea typeface="微软雅黑" panose="020B0503020204020204" charset="-122"/>
              <a:sym typeface="FZHei-B01S" panose="02010601030101010101" pitchFamily="2" charset="-122"/>
            </a:endParaRPr>
          </a:p>
        </p:txBody>
      </p:sp>
      <p:pic>
        <p:nvPicPr>
          <p:cNvPr id="51" name="New picture"/>
          <p:cNvPicPr/>
          <p:nvPr/>
        </p:nvPicPr>
        <p:blipFill>
          <a:blip r:embed="rId2"/>
          <a:srcRect/>
          <a:stretch>
            <a:fillRect/>
          </a:stretch>
        </p:blipFill>
        <p:spPr>
          <a:xfrm>
            <a:off x="307975" y="184150"/>
            <a:ext cx="675005" cy="704850"/>
          </a:xfrm>
          <a:prstGeom prst="rect">
            <a:avLst/>
          </a:prstGeom>
          <a:ln>
            <a:noFill/>
          </a:ln>
        </p:spPr>
      </p:pic>
      <p:sp>
        <p:nvSpPr>
          <p:cNvPr id="52"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团的基础知识</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rLst="">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930233" y="2252407"/>
            <a:ext cx="10331533" cy="3276482"/>
          </a:xfrm>
          <a:prstGeom prst="rect">
            <a:avLst/>
          </a:prstGeom>
          <a:solidFill>
            <a:srgbClr val="F2F2F2">
              <a:alpha val="80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7"/>
          <p:cNvSpPr txBox="1"/>
          <p:nvPr/>
        </p:nvSpPr>
        <p:spPr>
          <a:xfrm>
            <a:off x="1308848" y="2658456"/>
            <a:ext cx="9760789" cy="2562881"/>
          </a:xfrm>
          <a:prstGeom prst="rect">
            <a:avLst/>
          </a:prstGeom>
          <a:noFill/>
        </p:spPr>
        <p:txBody>
          <a:bodyPr wrap="square" rtlCol="0">
            <a:spAutoFit/>
          </a:bodyPr>
          <a:lstStyle/>
          <a:p>
            <a:pPr>
              <a:lnSpc>
                <a:spcPct val="150000"/>
              </a:lnSpc>
            </a:pPr>
            <a:r>
              <a:rPr lang="en-US" altLang="zh-CN" spc="300">
                <a:solidFill>
                  <a:schemeClr val="tx1">
                    <a:lumMod val="75000"/>
                    <a:lumOff val="25000"/>
                  </a:schemeClr>
                </a:solidFill>
                <a:latin typeface="思源等宽 L"/>
                <a:ea typeface="微软雅黑" panose="020B0503020204020204" charset="-122"/>
                <a:cs typeface="+mn-ea"/>
                <a:sym typeface="+mn-lt"/>
              </a:rPr>
              <a:t>年龄在十四周岁以上，二十八周岁以下的中国青年，承认团的章程，愿意参加团的一个组织并在其中积极工作、执行团的决议和按期交纳团费的，可以申请加入中国共产主义青年团
团员年满二十八周岁，没有担任团内职务，应该办理离团手续
团员加入共产党以后仍保留团籍，年满二十八周岁，没有在团内担任职务，不再保留团籍</a:t>
            </a:r>
            <a:endParaRPr lang="en-US" altLang="zh-CN" spc="300">
              <a:solidFill>
                <a:schemeClr val="tx1">
                  <a:lumMod val="75000"/>
                  <a:lumOff val="25000"/>
                </a:schemeClr>
              </a:solidFill>
              <a:latin typeface="思源等宽 L"/>
              <a:ea typeface="微软雅黑" panose="020B0503020204020204" charset="-122"/>
              <a:cs typeface="+mn-ea"/>
              <a:sym typeface="+mn-lt"/>
            </a:endParaRPr>
          </a:p>
        </p:txBody>
      </p:sp>
      <p:sp>
        <p:nvSpPr>
          <p:cNvPr id="10" name="圆角矩形 32"/>
          <p:cNvSpPr/>
          <p:nvPr/>
        </p:nvSpPr>
        <p:spPr>
          <a:xfrm>
            <a:off x="2062503" y="1861544"/>
            <a:ext cx="8066993" cy="650206"/>
          </a:xfrm>
          <a:prstGeom prst="roundRect">
            <a:avLst/>
          </a:prstGeom>
          <a:solidFill>
            <a:srgbClr val="BB0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等宽 L"/>
                <a:ea typeface="微软雅黑" panose="020B0503020204020204" charset="-122"/>
              </a:rPr>
              <a:t>组织成员</a:t>
            </a:r>
            <a:endParaRPr lang="en-US" altLang="zh-CN" sz="2400">
              <a:latin typeface="思源等宽 L"/>
              <a:ea typeface="微软雅黑" panose="020B0503020204020204" charset="-122"/>
            </a:endParaRPr>
          </a:p>
        </p:txBody>
      </p:sp>
      <p:pic>
        <p:nvPicPr>
          <p:cNvPr id="11" name="New picture"/>
          <p:cNvPicPr/>
          <p:nvPr/>
        </p:nvPicPr>
        <p:blipFill>
          <a:blip r:embed="rId2"/>
          <a:srcRect/>
          <a:stretch>
            <a:fillRect/>
          </a:stretch>
        </p:blipFill>
        <p:spPr>
          <a:xfrm>
            <a:off x="307975" y="184150"/>
            <a:ext cx="675005" cy="704850"/>
          </a:xfrm>
          <a:prstGeom prst="rect">
            <a:avLst/>
          </a:prstGeom>
          <a:ln>
            <a:noFill/>
          </a:ln>
        </p:spPr>
      </p:pic>
      <p:sp>
        <p:nvSpPr>
          <p:cNvPr id="12"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团的基础知识</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rLst="">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rLst="">
                                      <p:cBhvr>
                                        <p:cTn id="11" dur="750"/>
                                        <p:tgtEl>
                                          <p:spTgt spid="8"/>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9"/>
                                        </p:tgtEl>
                                        <p:attrNameLst>
                                          <p:attrName>ppt_y</p:attrName>
                                        </p:attrNameLst>
                                      </p:cBhvr>
                                      <p:tavLst>
                                        <p:tav tm="0">
                                          <p:val>
                                            <p:strVal val="#ppt_y"/>
                                          </p:val>
                                        </p:tav>
                                        <p:tav tm="100000">
                                          <p:val>
                                            <p:strVal val="#ppt_y"/>
                                          </p:val>
                                        </p:tav>
                                      </p:tavLst>
                                    </p:anim>
                                    <p:anim calcmode="lin" valueType="num">
                                      <p:cBhvr>
                                        <p:cTn id="1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rLst="">
                                      <p:cBhvr>
                                        <p:cTn id="1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p:bldP spid="10"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9" name="Oval 1"/>
          <p:cNvSpPr/>
          <p:nvPr/>
        </p:nvSpPr>
        <p:spPr>
          <a:xfrm>
            <a:off x="3371850" y="1138238"/>
            <a:ext cx="5240338" cy="5240337"/>
          </a:xfrm>
          <a:prstGeom prst="ellipse">
            <a:avLst/>
          </a:prstGeom>
          <a:noFill/>
          <a:ln>
            <a:solidFill>
              <a:srgbClr val="3DA59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prstClr val="white"/>
              </a:solidFill>
            </a:endParaRPr>
          </a:p>
        </p:txBody>
      </p:sp>
      <p:sp>
        <p:nvSpPr>
          <p:cNvPr id="5" name="椭圆 4"/>
          <p:cNvSpPr/>
          <p:nvPr/>
        </p:nvSpPr>
        <p:spPr>
          <a:xfrm>
            <a:off x="3256520" y="1074617"/>
            <a:ext cx="5392402" cy="5392401"/>
          </a:xfrm>
          <a:prstGeom prst="ellipse">
            <a:avLst/>
          </a:prstGeom>
          <a:noFill/>
          <a:ln w="6350">
            <a:solidFill>
              <a:srgbClr val="CFD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6" name="椭圆 5"/>
          <p:cNvSpPr/>
          <p:nvPr/>
        </p:nvSpPr>
        <p:spPr>
          <a:xfrm>
            <a:off x="2208853" y="26951"/>
            <a:ext cx="7487735" cy="7487734"/>
          </a:xfrm>
          <a:prstGeom prst="ellipse">
            <a:avLst/>
          </a:prstGeom>
          <a:no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7" name="椭圆 6"/>
          <p:cNvSpPr/>
          <p:nvPr/>
        </p:nvSpPr>
        <p:spPr>
          <a:xfrm>
            <a:off x="3298510" y="1388062"/>
            <a:ext cx="6810228" cy="6810226"/>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1" name="椭圆 10"/>
          <p:cNvSpPr/>
          <p:nvPr/>
        </p:nvSpPr>
        <p:spPr>
          <a:xfrm>
            <a:off x="2654977" y="-1429908"/>
            <a:ext cx="7487735" cy="7487734"/>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8" name="Oval 1"/>
          <p:cNvSpPr/>
          <p:nvPr/>
        </p:nvSpPr>
        <p:spPr>
          <a:xfrm>
            <a:off x="4483037" y="2249425"/>
            <a:ext cx="3017964" cy="3017964"/>
          </a:xfrm>
          <a:prstGeom prst="ellipse">
            <a:avLst/>
          </a:prstGeom>
          <a:solidFill>
            <a:srgbClr val="BB0B3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solidFill>
                <a:schemeClr val="bg1"/>
              </a:solidFill>
            </a:endParaRPr>
          </a:p>
        </p:txBody>
      </p:sp>
      <p:sp>
        <p:nvSpPr>
          <p:cNvPr id="10" name="矩形 9"/>
          <p:cNvSpPr/>
          <p:nvPr/>
        </p:nvSpPr>
        <p:spPr>
          <a:xfrm>
            <a:off x="4737778" y="2907323"/>
            <a:ext cx="2508481" cy="172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p>
            <a:pPr algn="ctr"/>
            <a:r>
              <a:rPr lang="en-US" altLang="zh-CN" sz="3200" b="1" noProof="1">
                <a:solidFill>
                  <a:schemeClr val="bg1"/>
                </a:solidFill>
                <a:latin typeface="思源等宽 L"/>
                <a:ea typeface="微软雅黑" panose="020B0503020204020204" charset="-122"/>
                <a:cs typeface="Arial" panose="020B0604020202020204" pitchFamily="34" charset="0"/>
              </a:rPr>
              <a:t>领导体制</a:t>
            </a:r>
            <a:endParaRPr lang="en-US" altLang="zh-CN" sz="3200" b="1" noProof="1">
              <a:solidFill>
                <a:schemeClr val="bg1"/>
              </a:solidFill>
              <a:latin typeface="思源等宽 L"/>
              <a:ea typeface="微软雅黑" panose="020B0503020204020204" charset="-122"/>
              <a:cs typeface="Arial" panose="020B0604020202020204" pitchFamily="34" charset="0"/>
            </a:endParaRPr>
          </a:p>
        </p:txBody>
      </p:sp>
      <p:sp>
        <p:nvSpPr>
          <p:cNvPr id="12" name="椭圆 11"/>
          <p:cNvSpPr/>
          <p:nvPr/>
        </p:nvSpPr>
        <p:spPr>
          <a:xfrm>
            <a:off x="1309668" y="-930611"/>
            <a:ext cx="9328824" cy="9328824"/>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3" name="椭圆 12"/>
          <p:cNvSpPr/>
          <p:nvPr/>
        </p:nvSpPr>
        <p:spPr>
          <a:xfrm>
            <a:off x="-338392" y="-2578671"/>
            <a:ext cx="12624944" cy="12624944"/>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4" name="椭圆 13"/>
          <p:cNvSpPr/>
          <p:nvPr/>
        </p:nvSpPr>
        <p:spPr>
          <a:xfrm>
            <a:off x="-486156" y="-2726435"/>
            <a:ext cx="12920472" cy="12920472"/>
          </a:xfrm>
          <a:prstGeom prst="ellipse">
            <a:avLst/>
          </a:prstGeom>
          <a:no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6" name="椭圆 15"/>
          <p:cNvSpPr/>
          <p:nvPr/>
        </p:nvSpPr>
        <p:spPr>
          <a:xfrm>
            <a:off x="2684647" y="444368"/>
            <a:ext cx="6578866" cy="6578866"/>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17" name="椭圆 16"/>
          <p:cNvSpPr/>
          <p:nvPr/>
        </p:nvSpPr>
        <p:spPr>
          <a:xfrm>
            <a:off x="2607647" y="367368"/>
            <a:ext cx="6732866" cy="6732866"/>
          </a:xfrm>
          <a:prstGeom prst="ellipse">
            <a:avLst/>
          </a:prstGeom>
          <a:no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6" name="椭圆 25"/>
          <p:cNvSpPr/>
          <p:nvPr/>
        </p:nvSpPr>
        <p:spPr>
          <a:xfrm>
            <a:off x="3541002" y="1300723"/>
            <a:ext cx="4866156" cy="4866156"/>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7" name="椭圆 26"/>
          <p:cNvSpPr/>
          <p:nvPr/>
        </p:nvSpPr>
        <p:spPr>
          <a:xfrm>
            <a:off x="-3247961" y="-5488240"/>
            <a:ext cx="18444082" cy="18444082"/>
          </a:xfrm>
          <a:prstGeom prst="ellipse">
            <a:avLst/>
          </a:prstGeom>
          <a:noFill/>
          <a:ln w="63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sp>
        <p:nvSpPr>
          <p:cNvPr id="28" name="椭圆 27"/>
          <p:cNvSpPr/>
          <p:nvPr/>
        </p:nvSpPr>
        <p:spPr>
          <a:xfrm>
            <a:off x="-3463833" y="-5704112"/>
            <a:ext cx="18875826" cy="18875826"/>
          </a:xfrm>
          <a:prstGeom prst="ellipse">
            <a:avLst/>
          </a:prstGeom>
          <a:noFill/>
          <a:ln w="6350">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Light" panose="020B0502040204020203" charset="-122"/>
              <a:cs typeface="+mn-cs"/>
            </a:endParaRPr>
          </a:p>
        </p:txBody>
      </p:sp>
      <p:pic>
        <p:nvPicPr>
          <p:cNvPr id="29" name="New picture"/>
          <p:cNvPicPr/>
          <p:nvPr/>
        </p:nvPicPr>
        <p:blipFill>
          <a:blip r:embed="rId2"/>
          <a:srcRect/>
          <a:stretch>
            <a:fillRect/>
          </a:stretch>
        </p:blipFill>
        <p:spPr>
          <a:xfrm>
            <a:off x="307975" y="184150"/>
            <a:ext cx="675005" cy="704850"/>
          </a:xfrm>
          <a:prstGeom prst="rect">
            <a:avLst/>
          </a:prstGeom>
          <a:ln>
            <a:noFill/>
          </a:ln>
        </p:spPr>
      </p:pic>
      <p:sp>
        <p:nvSpPr>
          <p:cNvPr id="30"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团的基础知识</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l">
              <a:lnSpc>
                <a:spcPct val="150000"/>
              </a:lnSpc>
            </a:pPr>
            <a:r>
              <a:rPr lang="en-US" sz="2000">
                <a:solidFill>
                  <a:srgbClr val="000000"/>
                </a:solidFill>
                <a:latin typeface="思源等宽 L"/>
              </a:rPr>
              <a:t>中国共产主义青年团是按照民主集中制组织起来的统一整体。团的全国领导机关，是团的全国代表大会和它产生的中央委员会。地方各级团的领导机关，是同级团的代表大会和它产生的团的委员会，团的各级委员会向同级代表大会负责并报告工作。有关全团性的工作，由团的中央委员会作出决定，统一部署
团的全国代表大会每五年举行一次，由中央委员会召集，在特殊情况下，可以提前或延期举行
在全国代表大会闭会期间，中央委员会执行全国代表大会的决议，领导团的全部工作
中国共产主义青年团在中国共产党的领导下，指导中华全国学生联合会开展工作</a:t>
            </a:r>
            <a:endParaRPr lang="en-US" sz="2000">
              <a:solidFill>
                <a:srgbClr val="000000"/>
              </a:solidFill>
              <a:latin typeface="思源等宽 L"/>
            </a:endParaRPr>
          </a:p>
        </p:txBody>
      </p:sp>
      <p:pic>
        <p:nvPicPr>
          <p:cNvPr id="9" name="New picture"/>
          <p:cNvPicPr/>
          <p:nvPr/>
        </p:nvPicPr>
        <p:blipFill>
          <a:blip r:embed="rId2"/>
          <a:srcRect/>
          <a:stretch>
            <a:fillRect/>
          </a:stretch>
        </p:blipFill>
        <p:spPr>
          <a:xfrm>
            <a:off x="307975" y="184150"/>
            <a:ext cx="675005" cy="704850"/>
          </a:xfrm>
          <a:prstGeom prst="rect">
            <a:avLst/>
          </a:prstGeom>
          <a:ln>
            <a:noFill/>
          </a:ln>
        </p:spPr>
      </p:pic>
      <p:sp>
        <p:nvSpPr>
          <p:cNvPr id="10"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团的基础知识</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PA-1022262"/>
          <p:cNvSpPr/>
          <p:nvPr>
            <p:custDataLst>
              <p:tags r:id="rId2"/>
            </p:custDataLst>
          </p:nvPr>
        </p:nvSpPr>
        <p:spPr>
          <a:xfrm>
            <a:off x="1290557" y="1700211"/>
            <a:ext cx="9610885" cy="4099954"/>
          </a:xfrm>
          <a:prstGeom prst="rect">
            <a:avLst/>
          </a:prstGeom>
          <a:noFill/>
          <a:ln w="317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26" tIns="60963" rIns="121926" bIns="60963" anchor="ctr"/>
          <a:lstStyle/>
          <a:p>
            <a:pPr algn="ctr" eaLnBrk="1" hangingPunct="1">
              <a:defRPr/>
            </a:pPr>
            <a:endParaRPr lang="zh-CN" altLang="en-US">
              <a:latin typeface="Arial" panose="020B0604020202020204" pitchFamily="34" charset="0"/>
              <a:sym typeface="Arial" panose="020B0604020202020204" pitchFamily="34" charset="0"/>
            </a:endParaRPr>
          </a:p>
        </p:txBody>
      </p:sp>
      <p:sp>
        <p:nvSpPr>
          <p:cNvPr id="9" name="PA-1022263"/>
          <p:cNvSpPr/>
          <p:nvPr>
            <p:custDataLst>
              <p:tags r:id="rId3"/>
            </p:custDataLst>
          </p:nvPr>
        </p:nvSpPr>
        <p:spPr>
          <a:xfrm>
            <a:off x="3647280" y="1484311"/>
            <a:ext cx="4897437" cy="431799"/>
          </a:xfrm>
          <a:prstGeom prst="roundRect">
            <a:avLst>
              <a:gd name="adj" fmla="val 37579"/>
            </a:avLst>
          </a:prstGeom>
          <a:solidFill>
            <a:srgbClr val="BB0B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b="1"/>
              <a:t>基本任务</a:t>
            </a:r>
            <a:endParaRPr lang="en-US" altLang="zh-CN" b="1"/>
          </a:p>
        </p:txBody>
      </p:sp>
      <p:sp>
        <p:nvSpPr>
          <p:cNvPr id="10" name="PA-1022264"/>
          <p:cNvSpPr txBox="1"/>
          <p:nvPr>
            <p:custDataLst>
              <p:tags r:id="rId4"/>
            </p:custDataLst>
          </p:nvPr>
        </p:nvSpPr>
        <p:spPr>
          <a:xfrm>
            <a:off x="1627093" y="2002536"/>
            <a:ext cx="89378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103651" tIns="51825" rIns="103651" bIns="51825" anchor="ctr"/>
          <a:lstStyle>
            <a:lvl1pPr defTabSz="1217930">
              <a:defRPr>
                <a:solidFill>
                  <a:schemeClr val="tx1"/>
                </a:solidFill>
                <a:latin typeface="Arial" panose="020B0604020202020204" pitchFamily="34" charset="0"/>
                <a:ea typeface="微软雅黑" panose="020B0503020204020204" charset="-122"/>
              </a:defRPr>
            </a:lvl1pPr>
            <a:lvl2pPr marL="742950" indent="-285750" defTabSz="1217930">
              <a:defRPr>
                <a:solidFill>
                  <a:schemeClr val="tx1"/>
                </a:solidFill>
                <a:latin typeface="Arial" panose="020B0604020202020204" pitchFamily="34" charset="0"/>
                <a:ea typeface="微软雅黑" panose="020B0503020204020204" charset="-122"/>
              </a:defRPr>
            </a:lvl2pPr>
            <a:lvl3pPr marL="1143000" indent="-228600" defTabSz="1217930">
              <a:defRPr>
                <a:solidFill>
                  <a:schemeClr val="tx1"/>
                </a:solidFill>
                <a:latin typeface="Arial" panose="020B0604020202020204" pitchFamily="34" charset="0"/>
                <a:ea typeface="微软雅黑" panose="020B0503020204020204" charset="-122"/>
              </a:defRPr>
            </a:lvl3pPr>
            <a:lvl4pPr marL="1600200" indent="-228600" defTabSz="1217930">
              <a:defRPr>
                <a:solidFill>
                  <a:schemeClr val="tx1"/>
                </a:solidFill>
                <a:latin typeface="Arial" panose="020B0604020202020204" pitchFamily="34" charset="0"/>
                <a:ea typeface="微软雅黑" panose="020B0503020204020204" charset="-122"/>
              </a:defRPr>
            </a:lvl4pPr>
            <a:lvl5pPr marL="2057400" indent="-228600" defTabSz="1217930">
              <a:defRPr>
                <a:solidFill>
                  <a:schemeClr val="tx1"/>
                </a:solidFill>
                <a:latin typeface="Arial" panose="020B0604020202020204" pitchFamily="34" charset="0"/>
                <a:ea typeface="微软雅黑" panose="020B0503020204020204" charset="-122"/>
              </a:defRPr>
            </a:lvl5pPr>
            <a:lvl6pPr marL="25146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6pPr>
            <a:lvl7pPr marL="29718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7pPr>
            <a:lvl8pPr marL="34290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8pPr>
            <a:lvl9pPr marL="3886200" indent="-228600" defTabSz="1217930" eaLnBrk="0" fontAlgn="base" hangingPunct="0">
              <a:spcBef>
                <a:spcPct val="0"/>
              </a:spcBef>
              <a:spcAft>
                <a:spcPct val="0"/>
              </a:spcAft>
              <a:defRPr>
                <a:solidFill>
                  <a:schemeClr val="tx1"/>
                </a:solidFill>
                <a:latin typeface="Arial" panose="020B0604020202020204" pitchFamily="34" charset="0"/>
                <a:ea typeface="微软雅黑" panose="020B0503020204020204" charset="-122"/>
              </a:defRPr>
            </a:lvl9pPr>
          </a:lstStyle>
          <a:p>
            <a:pPr algn="just" defTabSz="914400" fontAlgn="base">
              <a:lnSpc>
                <a:spcPct val="130000"/>
              </a:lnSpc>
              <a:spcBef>
                <a:spcPct val="0"/>
              </a:spcBef>
              <a:spcAft>
                <a:spcPct val="0"/>
              </a:spcAft>
              <a:defRPr/>
            </a:pPr>
            <a:r>
              <a:rPr lang="en-US" altLang="zh-CN">
                <a:latin typeface="思源等宽 L"/>
                <a:sym typeface="Arial" panose="020B0604020202020204" pitchFamily="34" charset="0"/>
              </a:rPr>
              <a:t>高举中国特色社会主义伟大旗帜，以习近平新时代中国特色社会主义思想为指导，坚定不移地贯彻党在社会主义初级阶段的基本路线，以经济建设为中心，坚持四项基本原则，坚持改革开放，切实保持和增强政治性、先进性、群众性，把培养社会主义建设者和接班人作为根本任务，把巩固和扩大党执政的青年群众基础作为政治责任，把围绕中心、服务大局作为工作主线，用社会主义核心价值体系教育青年，在建设中国特色社会主义的伟大实践中，造就有理想、有道德、有文化、有纪律的青年，努力为党输送新鲜血液，为国家培养青年建设人才，团结带领广大青年，自力更生，艰苦创业，积极推动社会主义经济建设、政治建设、文化建设、社会建设、生态文明建设，踊跃投身全面建设社会主义现代化国家、全面深化改革、全面依法治国、全面从严治党实践，为实现“两个一百年”奋斗目标、实现中华民族伟大复兴的中国梦贡献智慧和力量</a:t>
            </a:r>
            <a:endParaRPr lang="en-US" altLang="zh-CN">
              <a:latin typeface="思源等宽 L"/>
              <a:sym typeface="Arial" panose="020B0604020202020204" pitchFamily="34" charset="0"/>
            </a:endParaRPr>
          </a:p>
        </p:txBody>
      </p:sp>
      <p:pic>
        <p:nvPicPr>
          <p:cNvPr id="11" name="New picture"/>
          <p:cNvPicPr/>
          <p:nvPr/>
        </p:nvPicPr>
        <p:blipFill>
          <a:blip r:embed="rId5"/>
          <a:srcRect/>
          <a:stretch>
            <a:fillRect/>
          </a:stretch>
        </p:blipFill>
        <p:spPr>
          <a:xfrm>
            <a:off x="307975" y="184150"/>
            <a:ext cx="675005" cy="704850"/>
          </a:xfrm>
          <a:prstGeom prst="rect">
            <a:avLst/>
          </a:prstGeom>
          <a:ln>
            <a:noFill/>
          </a:ln>
        </p:spPr>
      </p:pic>
      <p:sp>
        <p:nvSpPr>
          <p:cNvPr id="12"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团的基础知识</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rLst="">
                                      <p:cBhvr>
                                        <p:cTn id="7" dur="500"/>
                                        <p:tgtEl>
                                          <p:spTgt spid="8"/>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rLst="">
                                      <p:cBhvr>
                                        <p:cTn id="11" dur="500"/>
                                        <p:tgtEl>
                                          <p:spTgt spid="9"/>
                                        </p:tgtEl>
                                      </p:cBhvr>
                                    </p:animEffect>
                                  </p:childTnLst>
                                </p:cTn>
                              </p:par>
                            </p:childTnLst>
                          </p:cTn>
                        </p:par>
                        <p:par>
                          <p:cTn id="12" fill="hold">
                            <p:stCondLst>
                              <p:cond delay="1000"/>
                            </p:stCondLst>
                            <p:childTnLst>
                              <p:par>
                                <p:cTn id="13" presetID="22" presetClass="entr" presetSubtype="1" fill="hold" grpId="2"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rLst="">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animBg="1"/>
      <p:bldP spid="10" grpId="2"/>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9" name="TextBox 64"/>
          <p:cNvSpPr txBox="1"/>
          <p:nvPr/>
        </p:nvSpPr>
        <p:spPr>
          <a:xfrm>
            <a:off x="5230777" y="2092226"/>
            <a:ext cx="3926107" cy="1830629"/>
          </a:xfrm>
          <a:prstGeom prst="rect">
            <a:avLst/>
          </a:prstGeom>
          <a:noFill/>
        </p:spPr>
        <p:txBody>
          <a:bodyPr wrap="square" rtlCol="0" anchor="ctr">
            <a:spAutoFit/>
          </a:bodyPr>
          <a:lstStyle/>
          <a:p>
            <a:pPr marL="0" lvl="1" algn="l"/>
            <a:r>
              <a:rPr lang="zh-CN" altLang="en-US" sz="1865" b="1">
                <a:solidFill>
                  <a:srgbClr val="CC0D2E"/>
                </a:solidFill>
                <a:latin typeface="思源等宽 L"/>
                <a:ea typeface="微软雅黑" panose="020B0503020204020204" charset="-122"/>
              </a:rPr>
              <a:t> 第3部分</a:t>
            </a:r>
            <a:endParaRPr lang="zh-CN" altLang="en-US" sz="1865" b="1">
              <a:solidFill>
                <a:srgbClr val="CC0D2E"/>
              </a:solidFill>
              <a:latin typeface="思源等宽 L"/>
              <a:ea typeface="微软雅黑" panose="020B0503020204020204" charset="-122"/>
            </a:endParaRPr>
          </a:p>
          <a:p>
            <a:pPr marL="0" lvl="1" algn="l"/>
            <a:r>
              <a:rPr lang="en-US" altLang="zh-CN" sz="4800" b="1">
                <a:solidFill>
                  <a:srgbClr val="CC0D2E"/>
                </a:solidFill>
                <a:latin typeface="思源等宽 L"/>
                <a:ea typeface="微软雅黑" panose="020B0503020204020204" charset="-122"/>
              </a:rPr>
              <a:t>组织象征和标志</a:t>
            </a:r>
            <a:endParaRPr lang="en-US" altLang="zh-CN" sz="4800" b="1">
              <a:solidFill>
                <a:srgbClr val="CC0D2E"/>
              </a:solidFill>
              <a:latin typeface="思源等宽 L"/>
              <a:ea typeface="微软雅黑" panose="020B0503020204020204" charset="-122"/>
            </a:endParaRPr>
          </a:p>
        </p:txBody>
      </p:sp>
      <p:cxnSp>
        <p:nvCxnSpPr>
          <p:cNvPr id="10" name="直接连接符 9"/>
          <p:cNvCxnSpPr/>
          <p:nvPr/>
        </p:nvCxnSpPr>
        <p:spPr>
          <a:xfrm flipV="1">
            <a:off x="4942745" y="2031573"/>
            <a:ext cx="0" cy="256589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1" name="TextBox 66"/>
          <p:cNvSpPr txBox="1"/>
          <p:nvPr/>
        </p:nvSpPr>
        <p:spPr>
          <a:xfrm>
            <a:off x="3204072" y="4045053"/>
            <a:ext cx="1204999" cy="320360"/>
          </a:xfrm>
          <a:prstGeom prst="rect">
            <a:avLst/>
          </a:prstGeom>
          <a:noFill/>
        </p:spPr>
        <p:txBody>
          <a:bodyPr wrap="square" lIns="0" tIns="0" rIns="0" bIns="0" rtlCol="0">
            <a:spAutoFit/>
          </a:bodyPr>
          <a:lstStyle/>
          <a:p>
            <a:r>
              <a:rPr lang="en-US" altLang="zh-CN" sz="2135">
                <a:solidFill>
                  <a:srgbClr val="080808"/>
                </a:solidFill>
                <a:latin typeface="思源等宽 L"/>
                <a:ea typeface="微软雅黑" panose="020B0503020204020204" charset="-122"/>
              </a:rPr>
              <a:t>PART 3</a:t>
            </a:r>
            <a:endParaRPr lang="en-US" altLang="zh-CN" sz="2135">
              <a:solidFill>
                <a:srgbClr val="080808"/>
              </a:solidFill>
              <a:latin typeface="思源等宽 L"/>
              <a:ea typeface="微软雅黑" panose="020B0503020204020204" charset="-122"/>
            </a:endParaRPr>
          </a:p>
        </p:txBody>
      </p:sp>
      <p:grpSp>
        <p:nvGrpSpPr>
          <p:cNvPr id="12" name="组合 11"/>
          <p:cNvGrpSpPr/>
          <p:nvPr/>
        </p:nvGrpSpPr>
        <p:grpSpPr>
          <a:xfrm>
            <a:off x="2926522" y="2127588"/>
            <a:ext cx="1596233" cy="1596233"/>
            <a:chOff x="304800" y="673100"/>
            <a:chExt cx="4000500" cy="4000500"/>
          </a:xfrm>
          <a:effectLst>
            <a:outerShdw blurRad="444500" dist="254000" dir="8100000" algn="tr" rotWithShape="0">
              <a:prstClr val="black">
                <a:alpha val="50000"/>
              </a:prstClr>
            </a:outerShdw>
          </a:effectLst>
        </p:grpSpPr>
        <p:sp>
          <p:nvSpPr>
            <p:cNvPr id="13"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思源等宽 L"/>
                <a:ea typeface="微软雅黑" panose="020B0503020204020204" charset="-122"/>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思源等宽 L"/>
                <a:ea typeface="微软雅黑" panose="020B0503020204020204" charset="-122"/>
              </a:endParaRPr>
            </a:p>
          </p:txBody>
        </p:sp>
      </p:grpSp>
      <p:sp>
        <p:nvSpPr>
          <p:cNvPr id="21" name="TextBox 13"/>
          <p:cNvSpPr txBox="1"/>
          <p:nvPr/>
        </p:nvSpPr>
        <p:spPr>
          <a:xfrm>
            <a:off x="2960597" y="2412741"/>
            <a:ext cx="1528082" cy="1006846"/>
          </a:xfrm>
          <a:prstGeom prst="rect">
            <a:avLst/>
          </a:prstGeom>
          <a:noFill/>
        </p:spPr>
        <p:txBody>
          <a:bodyPr wrap="square" lIns="0" tIns="0" rIns="0" bIns="0" rtlCol="0">
            <a:spAutoFit/>
          </a:bodyPr>
          <a:lstStyle/>
          <a:p>
            <a:pPr algn="ctr"/>
            <a:r>
              <a:rPr lang="en-US" altLang="zh-CN" sz="6665" b="1">
                <a:solidFill>
                  <a:srgbClr val="CC0D2E"/>
                </a:solidFill>
                <a:latin typeface="思源等宽 L"/>
                <a:ea typeface="微软雅黑" panose="020B0503020204020204" charset="-122"/>
              </a:rPr>
              <a:t>3</a:t>
            </a:r>
            <a:endParaRPr lang="en-US" altLang="zh-CN" sz="6665"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2"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rLst="">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rLst="">
                                      <p:cBhvr>
                                        <p:cTn id="18" dur="500"/>
                                        <p:tgtEl>
                                          <p:spTgt spid="10"/>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rLst="">
                                      <p:cBhvr>
                                        <p:cTn id="23" dur="500"/>
                                        <p:tgtEl>
                                          <p:spTgt spid="9"/>
                                        </p:tgtEl>
                                      </p:cBhvr>
                                    </p:animEffect>
                                  </p:childTnLst>
                                </p:cTn>
                              </p:par>
                            </p:childTnLst>
                          </p:cTn>
                        </p:par>
                        <p:par>
                          <p:cTn id="24" fill="hold">
                            <p:stCondLst>
                              <p:cond delay="2000"/>
                            </p:stCondLst>
                            <p:childTnLst>
                              <p:par>
                                <p:cTn id="25" presetID="47" presetClass="entr" presetSubtype="0" fill="hold" grpId="1"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rLst="">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1"/>
      <p:bldP spid="21" grpId="2"/>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233672" y="1362635"/>
            <a:ext cx="6949440" cy="4652683"/>
          </a:xfrm>
          <a:prstGeom prst="rect">
            <a:avLst/>
          </a:prstGeom>
          <a:ln>
            <a:noFill/>
          </a:ln>
        </p:spPr>
      </p:pic>
      <p:sp>
        <p:nvSpPr>
          <p:cNvPr id="9" name="文本框 8"/>
          <p:cNvSpPr txBox="1"/>
          <p:nvPr/>
        </p:nvSpPr>
        <p:spPr>
          <a:xfrm>
            <a:off x="947559" y="1837731"/>
            <a:ext cx="2892225" cy="3182538"/>
          </a:xfrm>
          <a:prstGeom prst="rect">
            <a:avLst/>
          </a:prstGeom>
          <a:noFill/>
        </p:spPr>
        <p:txBody>
          <a:bodyPr wrap="square" rtlCol="0" anchor="ctr">
            <a:spAutoFit/>
          </a:bodyPr>
          <a:lstStyle/>
          <a:p>
            <a:pPr>
              <a:lnSpc>
                <a:spcPct val="150000"/>
              </a:lnSpc>
            </a:pPr>
            <a:r>
              <a:rPr lang="en-US" altLang="zh-CN" sz="2800" b="1" dirty="0" err="1">
                <a:latin typeface="思源等宽 L"/>
                <a:ea typeface="微软雅黑" panose="020B0503020204020204" charset="-122"/>
              </a:rPr>
              <a:t>团旗</a:t>
            </a:r>
            <a:endParaRPr lang="en-US" altLang="zh-CN" sz="2800" b="1" dirty="0">
              <a:latin typeface="思源等宽 L"/>
              <a:ea typeface="微软雅黑" panose="020B0503020204020204" charset="-122"/>
            </a:endParaRPr>
          </a:p>
          <a:p>
            <a:pPr>
              <a:lnSpc>
                <a:spcPct val="150000"/>
              </a:lnSpc>
            </a:pPr>
            <a:r>
              <a:rPr lang="en-US" altLang="zh-CN" dirty="0" err="1">
                <a:latin typeface="思源等宽 L"/>
                <a:ea typeface="微软雅黑" panose="020B0503020204020204" charset="-122"/>
              </a:rPr>
              <a:t>中国共产主义青年团团旗旗面为红色，象征革命胜利；左上角缀黄色五角星，周围环绕黄色圆圈，象征中国青年一代紧密团结在中国共产党周围</a:t>
            </a:r>
            <a:endParaRPr lang="en-US" altLang="zh-CN" dirty="0">
              <a:latin typeface="思源等宽 L"/>
              <a:ea typeface="微软雅黑" panose="020B0503020204020204" charset="-122"/>
            </a:endParaRPr>
          </a:p>
        </p:txBody>
      </p:sp>
      <p:pic>
        <p:nvPicPr>
          <p:cNvPr id="10" name="New picture"/>
          <p:cNvPicPr/>
          <p:nvPr/>
        </p:nvPicPr>
        <p:blipFill>
          <a:blip r:embed="rId3"/>
          <a:srcRect/>
          <a:stretch>
            <a:fillRect/>
          </a:stretch>
        </p:blipFill>
        <p:spPr>
          <a:xfrm>
            <a:off x="307975" y="184150"/>
            <a:ext cx="675005" cy="704850"/>
          </a:xfrm>
          <a:prstGeom prst="rect">
            <a:avLst/>
          </a:prstGeom>
          <a:ln>
            <a:noFill/>
          </a:ln>
        </p:spPr>
      </p:pic>
      <p:sp>
        <p:nvSpPr>
          <p:cNvPr id="11"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组织象征和标志</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243356" y="1552575"/>
            <a:ext cx="5019674" cy="4543424"/>
          </a:xfrm>
          <a:prstGeom prst="rect">
            <a:avLst/>
          </a:prstGeom>
          <a:ln>
            <a:noFill/>
          </a:ln>
        </p:spPr>
      </p:pic>
      <p:sp>
        <p:nvSpPr>
          <p:cNvPr id="9" name="文本框 8"/>
          <p:cNvSpPr txBox="1"/>
          <p:nvPr/>
        </p:nvSpPr>
        <p:spPr>
          <a:xfrm>
            <a:off x="961845" y="1701989"/>
            <a:ext cx="4849706" cy="3454022"/>
          </a:xfrm>
          <a:prstGeom prst="rect">
            <a:avLst/>
          </a:prstGeom>
          <a:noFill/>
        </p:spPr>
        <p:txBody>
          <a:bodyPr wrap="square" rtlCol="0" anchor="ctr">
            <a:spAutoFit/>
          </a:bodyPr>
          <a:lstStyle/>
          <a:p>
            <a:pPr algn="just">
              <a:lnSpc>
                <a:spcPct val="150000"/>
              </a:lnSpc>
            </a:pPr>
            <a:r>
              <a:rPr lang="en-US" altLang="zh-CN" sz="2800" b="1" dirty="0" err="1">
                <a:solidFill>
                  <a:schemeClr val="tx1">
                    <a:lumMod val="95000"/>
                    <a:lumOff val="5000"/>
                  </a:schemeClr>
                </a:solidFill>
                <a:latin typeface="思源等宽 L"/>
                <a:ea typeface="微软雅黑" panose="020B0503020204020204" charset="-122"/>
              </a:rPr>
              <a:t>团徽</a:t>
            </a:r>
            <a:endParaRPr lang="en-US" altLang="zh-CN" sz="2800" b="1" dirty="0">
              <a:solidFill>
                <a:schemeClr val="tx1">
                  <a:lumMod val="95000"/>
                  <a:lumOff val="5000"/>
                </a:schemeClr>
              </a:solidFill>
              <a:latin typeface="思源等宽 L"/>
              <a:ea typeface="微软雅黑" panose="020B0503020204020204" charset="-122"/>
            </a:endParaRPr>
          </a:p>
          <a:p>
            <a:pPr algn="just">
              <a:lnSpc>
                <a:spcPct val="150000"/>
              </a:lnSpc>
            </a:pPr>
            <a:r>
              <a:rPr lang="en-US" altLang="zh-CN" sz="2000" dirty="0">
                <a:solidFill>
                  <a:schemeClr val="tx1">
                    <a:lumMod val="75000"/>
                    <a:lumOff val="25000"/>
                  </a:schemeClr>
                </a:solidFill>
                <a:latin typeface="思源等宽 L"/>
                <a:ea typeface="微软雅黑" panose="020B0503020204020204" charset="-122"/>
              </a:rPr>
              <a:t>中国共产主义青年团团徽的内容为团旗、齿轮、麦穗、初升的太阳及其光芒，写有“中国共青团”五字的绶带。它象征着共青团在马克思列宁主义、毛泽东思想的光辉照耀下，团结各族青年，朝着党所指引的方向奋勇前进</a:t>
            </a:r>
            <a:endParaRPr lang="en-US" altLang="zh-CN" sz="2000" dirty="0">
              <a:solidFill>
                <a:schemeClr val="tx1">
                  <a:lumMod val="75000"/>
                  <a:lumOff val="25000"/>
                </a:schemeClr>
              </a:solidFill>
              <a:latin typeface="思源等宽 L"/>
              <a:ea typeface="微软雅黑" panose="020B0503020204020204" charset="-122"/>
            </a:endParaRPr>
          </a:p>
        </p:txBody>
      </p:sp>
      <p:sp>
        <p:nvSpPr>
          <p:cNvPr id="11" name="矩形 10"/>
          <p:cNvSpPr/>
          <p:nvPr/>
        </p:nvSpPr>
        <p:spPr>
          <a:xfrm>
            <a:off x="5486400" y="5648325"/>
            <a:ext cx="2095500" cy="447675"/>
          </a:xfrm>
          <a:prstGeom prst="rect">
            <a:avLst/>
          </a:prstGeom>
          <a:solidFill>
            <a:srgbClr val="BB0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New picture"/>
          <p:cNvPicPr/>
          <p:nvPr/>
        </p:nvPicPr>
        <p:blipFill>
          <a:blip r:embed="rId3"/>
          <a:srcRect/>
          <a:stretch>
            <a:fillRect/>
          </a:stretch>
        </p:blipFill>
        <p:spPr>
          <a:xfrm>
            <a:off x="307975" y="184150"/>
            <a:ext cx="675005" cy="704850"/>
          </a:xfrm>
          <a:prstGeom prst="rect">
            <a:avLst/>
          </a:prstGeom>
          <a:ln>
            <a:noFill/>
          </a:ln>
        </p:spPr>
      </p:pic>
      <p:sp>
        <p:nvSpPr>
          <p:cNvPr id="13"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组织象征和标志</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7532370" y="1297470"/>
            <a:ext cx="3243686" cy="4604601"/>
          </a:xfrm>
          <a:prstGeom prst="rect">
            <a:avLst/>
          </a:prstGeom>
          <a:ln>
            <a:noFill/>
          </a:ln>
        </p:spPr>
      </p:pic>
      <p:sp>
        <p:nvSpPr>
          <p:cNvPr id="8" name="Rectangle 3"/>
          <p:cNvSpPr/>
          <p:nvPr/>
        </p:nvSpPr>
        <p:spPr>
          <a:xfrm>
            <a:off x="1066799" y="2551926"/>
            <a:ext cx="6003877" cy="1761251"/>
          </a:xfrm>
          <a:prstGeom prst="rect">
            <a:avLst/>
          </a:prstGeom>
          <a:noFill/>
          <a:ln w="9525">
            <a:noFill/>
          </a:ln>
        </p:spPr>
        <p:txBody>
          <a:bodyPr vert="horz" wrap="square" lIns="91440" tIns="45720" rIns="91440" bIns="45720"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b="1" dirty="0" err="1">
                <a:latin typeface="思源等宽 L"/>
                <a:ea typeface="微软雅黑" panose="020B0503020204020204" charset="-122"/>
                <a:cs typeface="阿里巴巴普惠体 L" panose="00020600040101010101" pitchFamily="18" charset="-122"/>
              </a:rPr>
              <a:t>团歌</a:t>
            </a:r>
            <a:endParaRPr lang="en-US" altLang="zh-CN" b="1" dirty="0">
              <a:latin typeface="思源等宽 L"/>
              <a:ea typeface="微软雅黑" panose="020B0503020204020204" charset="-122"/>
              <a:cs typeface="阿里巴巴普惠体 L" panose="00020600040101010101" pitchFamily="18" charset="-122"/>
            </a:endParaRPr>
          </a:p>
          <a:p>
            <a:pPr marL="0" indent="0">
              <a:lnSpc>
                <a:spcPct val="150000"/>
              </a:lnSpc>
              <a:buNone/>
            </a:pPr>
            <a:r>
              <a:rPr lang="en-US" altLang="zh-CN" sz="2000" dirty="0" err="1">
                <a:latin typeface="思源等宽 L"/>
                <a:ea typeface="微软雅黑" panose="020B0503020204020204" charset="-122"/>
                <a:cs typeface="阿里巴巴普惠体 L" panose="00020600040101010101" pitchFamily="18" charset="-122"/>
              </a:rPr>
              <a:t>中国共产主义青年团团歌为《光荣啊，中国共青团</a:t>
            </a:r>
            <a:r>
              <a:rPr lang="en-US" altLang="zh-CN" sz="2000" dirty="0">
                <a:latin typeface="思源等宽 L"/>
                <a:ea typeface="微软雅黑" panose="020B0503020204020204" charset="-122"/>
                <a:cs typeface="阿里巴巴普惠体 L" panose="00020600040101010101" pitchFamily="18" charset="-122"/>
              </a:rPr>
              <a:t>》</a:t>
            </a:r>
            <a:endParaRPr lang="en-US" altLang="zh-CN" sz="2000" dirty="0">
              <a:latin typeface="思源等宽 L"/>
              <a:ea typeface="微软雅黑" panose="020B0503020204020204" charset="-122"/>
              <a:cs typeface="阿里巴巴普惠体 L" panose="00020600040101010101" pitchFamily="18" charset="-122"/>
            </a:endParaRPr>
          </a:p>
        </p:txBody>
      </p:sp>
      <p:pic>
        <p:nvPicPr>
          <p:cNvPr id="9" name="New picture"/>
          <p:cNvPicPr/>
          <p:nvPr/>
        </p:nvPicPr>
        <p:blipFill>
          <a:blip r:embed="rId3"/>
          <a:srcRect/>
          <a:stretch>
            <a:fillRect/>
          </a:stretch>
        </p:blipFill>
        <p:spPr>
          <a:xfrm>
            <a:off x="307975" y="184150"/>
            <a:ext cx="675005" cy="704850"/>
          </a:xfrm>
          <a:prstGeom prst="rect">
            <a:avLst/>
          </a:prstGeom>
          <a:ln>
            <a:noFill/>
          </a:ln>
        </p:spPr>
      </p:pic>
      <p:sp>
        <p:nvSpPr>
          <p:cNvPr id="10"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组织象征和标志</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4" name="矩形 13"/>
          <p:cNvSpPr/>
          <p:nvPr/>
        </p:nvSpPr>
        <p:spPr>
          <a:xfrm>
            <a:off x="3011498" y="1757520"/>
            <a:ext cx="576064" cy="576064"/>
          </a:xfrm>
          <a:prstGeom prst="rect">
            <a:avLst/>
          </a:prstGeom>
          <a:solidFill>
            <a:srgbClr val="BB0B3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600">
                <a:cs typeface="+mn-ea"/>
                <a:sym typeface="+mn-lt"/>
              </a:rPr>
              <a:t>1</a:t>
            </a:r>
            <a:endParaRPr lang="zh-CN" altLang="en-US" sz="3600">
              <a:cs typeface="+mn-ea"/>
              <a:sym typeface="+mn-lt"/>
            </a:endParaRPr>
          </a:p>
        </p:txBody>
      </p:sp>
      <p:cxnSp>
        <p:nvCxnSpPr>
          <p:cNvPr id="16" name="直接连接符 15"/>
          <p:cNvCxnSpPr/>
          <p:nvPr/>
        </p:nvCxnSpPr>
        <p:spPr>
          <a:xfrm>
            <a:off x="3570821" y="2314533"/>
            <a:ext cx="5240212" cy="0"/>
          </a:xfrm>
          <a:prstGeom prst="line">
            <a:avLst/>
          </a:prstGeom>
          <a:ln>
            <a:solidFill>
              <a:srgbClr val="26377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735694" y="1695377"/>
            <a:ext cx="5162321" cy="640710"/>
          </a:xfrm>
          <a:prstGeom prst="rect">
            <a:avLst/>
          </a:prstGeom>
        </p:spPr>
        <p:txBody>
          <a:bodyPr wrap="square" lIns="91431" tIns="45715" rIns="91431" bIns="45715">
            <a:spAutoFit/>
          </a:bodyPr>
          <a:lstStyle/>
          <a:p>
            <a:pPr lvl="0">
              <a:lnSpc>
                <a:spcPct val="150000"/>
              </a:lnSpc>
            </a:pPr>
            <a:r>
              <a:rPr lang="en-US" altLang="zh-CN" sz="2400">
                <a:solidFill>
                  <a:schemeClr val="tx1">
                    <a:lumMod val="65000"/>
                    <a:lumOff val="35000"/>
                  </a:schemeClr>
                </a:solidFill>
                <a:cs typeface="+mn-ea"/>
                <a:sym typeface="+mn-lt"/>
              </a:rPr>
              <a:t>团的历史</a:t>
            </a:r>
            <a:endParaRPr lang="en-US" altLang="zh-CN" sz="2400">
              <a:solidFill>
                <a:schemeClr val="tx1">
                  <a:lumMod val="65000"/>
                  <a:lumOff val="35000"/>
                </a:schemeClr>
              </a:solidFill>
              <a:cs typeface="+mn-ea"/>
              <a:sym typeface="+mn-lt"/>
            </a:endParaRPr>
          </a:p>
        </p:txBody>
      </p:sp>
      <p:sp>
        <p:nvSpPr>
          <p:cNvPr id="19" name="矩形 18"/>
          <p:cNvSpPr/>
          <p:nvPr/>
        </p:nvSpPr>
        <p:spPr>
          <a:xfrm>
            <a:off x="3011498" y="2713856"/>
            <a:ext cx="576064" cy="576064"/>
          </a:xfrm>
          <a:prstGeom prst="rect">
            <a:avLst/>
          </a:prstGeom>
          <a:solidFill>
            <a:srgbClr val="BB0B3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600">
                <a:cs typeface="+mn-ea"/>
                <a:sym typeface="+mn-lt"/>
              </a:rPr>
              <a:t>2</a:t>
            </a:r>
            <a:endParaRPr lang="zh-CN" altLang="en-US" sz="3600">
              <a:cs typeface="+mn-ea"/>
              <a:sym typeface="+mn-lt"/>
            </a:endParaRPr>
          </a:p>
        </p:txBody>
      </p:sp>
      <p:cxnSp>
        <p:nvCxnSpPr>
          <p:cNvPr id="20" name="直接连接符 19"/>
          <p:cNvCxnSpPr/>
          <p:nvPr/>
        </p:nvCxnSpPr>
        <p:spPr>
          <a:xfrm>
            <a:off x="3570821" y="3270870"/>
            <a:ext cx="5240212" cy="0"/>
          </a:xfrm>
          <a:prstGeom prst="line">
            <a:avLst/>
          </a:prstGeom>
          <a:ln>
            <a:solidFill>
              <a:srgbClr val="263770"/>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735694" y="2651713"/>
            <a:ext cx="5245453" cy="640710"/>
          </a:xfrm>
          <a:prstGeom prst="rect">
            <a:avLst/>
          </a:prstGeom>
        </p:spPr>
        <p:txBody>
          <a:bodyPr wrap="square" lIns="91431" tIns="45715" rIns="91431" bIns="45715">
            <a:spAutoFit/>
          </a:bodyPr>
          <a:lstStyle/>
          <a:p>
            <a:pPr lvl="0">
              <a:lnSpc>
                <a:spcPct val="150000"/>
              </a:lnSpc>
            </a:pPr>
            <a:r>
              <a:rPr lang="en-US" altLang="zh-CN" sz="2400">
                <a:solidFill>
                  <a:schemeClr val="tx1">
                    <a:lumMod val="65000"/>
                    <a:lumOff val="35000"/>
                  </a:schemeClr>
                </a:solidFill>
                <a:cs typeface="+mn-ea"/>
                <a:sym typeface="+mn-lt"/>
              </a:rPr>
              <a:t>团的基础知识</a:t>
            </a:r>
            <a:endParaRPr lang="en-US" altLang="zh-CN" sz="2400">
              <a:solidFill>
                <a:schemeClr val="tx1">
                  <a:lumMod val="65000"/>
                  <a:lumOff val="35000"/>
                </a:schemeClr>
              </a:solidFill>
              <a:cs typeface="+mn-ea"/>
              <a:sym typeface="+mn-lt"/>
            </a:endParaRPr>
          </a:p>
        </p:txBody>
      </p:sp>
      <p:sp>
        <p:nvSpPr>
          <p:cNvPr id="22" name="矩形 21"/>
          <p:cNvSpPr/>
          <p:nvPr/>
        </p:nvSpPr>
        <p:spPr>
          <a:xfrm>
            <a:off x="3011498" y="3635492"/>
            <a:ext cx="576064" cy="576064"/>
          </a:xfrm>
          <a:prstGeom prst="rect">
            <a:avLst/>
          </a:prstGeom>
          <a:solidFill>
            <a:srgbClr val="BB0B3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600">
                <a:cs typeface="+mn-ea"/>
                <a:sym typeface="+mn-lt"/>
              </a:rPr>
              <a:t>3</a:t>
            </a:r>
            <a:endParaRPr lang="zh-CN" altLang="en-US" sz="3600">
              <a:cs typeface="+mn-ea"/>
              <a:sym typeface="+mn-lt"/>
            </a:endParaRPr>
          </a:p>
        </p:txBody>
      </p:sp>
      <p:cxnSp>
        <p:nvCxnSpPr>
          <p:cNvPr id="23" name="直接连接符 22"/>
          <p:cNvCxnSpPr/>
          <p:nvPr/>
        </p:nvCxnSpPr>
        <p:spPr>
          <a:xfrm>
            <a:off x="3570821" y="4192505"/>
            <a:ext cx="5240212" cy="0"/>
          </a:xfrm>
          <a:prstGeom prst="line">
            <a:avLst/>
          </a:prstGeom>
          <a:ln>
            <a:solidFill>
              <a:srgbClr val="26377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735694" y="3573349"/>
            <a:ext cx="5245453" cy="640710"/>
          </a:xfrm>
          <a:prstGeom prst="rect">
            <a:avLst/>
          </a:prstGeom>
        </p:spPr>
        <p:txBody>
          <a:bodyPr wrap="square" lIns="91431" tIns="45715" rIns="91431" bIns="45715">
            <a:spAutoFit/>
          </a:bodyPr>
          <a:lstStyle/>
          <a:p>
            <a:pPr lvl="0">
              <a:lnSpc>
                <a:spcPct val="150000"/>
              </a:lnSpc>
            </a:pPr>
            <a:r>
              <a:rPr lang="en-US" altLang="zh-CN" sz="2400">
                <a:solidFill>
                  <a:schemeClr val="tx1">
                    <a:lumMod val="65000"/>
                    <a:lumOff val="35000"/>
                  </a:schemeClr>
                </a:solidFill>
                <a:cs typeface="+mn-ea"/>
                <a:sym typeface="+mn-lt"/>
              </a:rPr>
              <a:t>组织象征和标志</a:t>
            </a:r>
            <a:endParaRPr lang="en-US" altLang="zh-CN" sz="2400">
              <a:solidFill>
                <a:schemeClr val="tx1">
                  <a:lumMod val="65000"/>
                  <a:lumOff val="35000"/>
                </a:schemeClr>
              </a:solidFill>
              <a:cs typeface="+mn-ea"/>
              <a:sym typeface="+mn-lt"/>
            </a:endParaRPr>
          </a:p>
        </p:txBody>
      </p:sp>
      <p:sp>
        <p:nvSpPr>
          <p:cNvPr id="25" name="矩形 24"/>
          <p:cNvSpPr/>
          <p:nvPr/>
        </p:nvSpPr>
        <p:spPr>
          <a:xfrm>
            <a:off x="3011498" y="4565832"/>
            <a:ext cx="576064" cy="576064"/>
          </a:xfrm>
          <a:prstGeom prst="rect">
            <a:avLst/>
          </a:prstGeom>
          <a:solidFill>
            <a:srgbClr val="BB0B3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altLang="zh-CN" sz="3600">
                <a:cs typeface="+mn-ea"/>
                <a:sym typeface="+mn-lt"/>
              </a:rPr>
              <a:t>4</a:t>
            </a:r>
            <a:endParaRPr lang="zh-CN" altLang="en-US" sz="3600">
              <a:cs typeface="+mn-ea"/>
              <a:sym typeface="+mn-lt"/>
            </a:endParaRPr>
          </a:p>
        </p:txBody>
      </p:sp>
      <p:cxnSp>
        <p:nvCxnSpPr>
          <p:cNvPr id="26" name="直接连接符 25"/>
          <p:cNvCxnSpPr/>
          <p:nvPr/>
        </p:nvCxnSpPr>
        <p:spPr>
          <a:xfrm>
            <a:off x="3570819" y="5113320"/>
            <a:ext cx="5240212" cy="0"/>
          </a:xfrm>
          <a:prstGeom prst="line">
            <a:avLst/>
          </a:prstGeom>
          <a:ln>
            <a:solidFill>
              <a:srgbClr val="26377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3735694" y="4503689"/>
            <a:ext cx="5245453" cy="640710"/>
          </a:xfrm>
          <a:prstGeom prst="rect">
            <a:avLst/>
          </a:prstGeom>
        </p:spPr>
        <p:txBody>
          <a:bodyPr wrap="square" lIns="91431" tIns="45715" rIns="91431" bIns="45715">
            <a:spAutoFit/>
          </a:bodyPr>
          <a:lstStyle/>
          <a:p>
            <a:pPr lvl="0">
              <a:lnSpc>
                <a:spcPct val="150000"/>
              </a:lnSpc>
            </a:pPr>
            <a:r>
              <a:rPr lang="en-US" altLang="zh-CN" sz="2400">
                <a:solidFill>
                  <a:schemeClr val="tx1">
                    <a:lumMod val="65000"/>
                    <a:lumOff val="35000"/>
                  </a:schemeClr>
                </a:solidFill>
                <a:cs typeface="+mn-ea"/>
                <a:sym typeface="+mn-lt"/>
              </a:rPr>
              <a:t>团员的权力与义务</a:t>
            </a:r>
            <a:endParaRPr lang="en-US" altLang="zh-CN" sz="2400">
              <a:solidFill>
                <a:schemeClr val="tx1">
                  <a:lumMod val="65000"/>
                  <a:lumOff val="35000"/>
                </a:schemeClr>
              </a:solidFill>
              <a:cs typeface="+mn-ea"/>
              <a:sym typeface="+mn-lt"/>
            </a:endParaRPr>
          </a:p>
        </p:txBody>
      </p:sp>
      <p:pic>
        <p:nvPicPr>
          <p:cNvPr id="28" name="New picture"/>
          <p:cNvPicPr/>
          <p:nvPr/>
        </p:nvPicPr>
        <p:blipFill>
          <a:blip r:embed="rId2"/>
          <a:srcRect/>
          <a:stretch>
            <a:fillRect/>
          </a:stretch>
        </p:blipFill>
        <p:spPr>
          <a:xfrm>
            <a:off x="196215" y="184150"/>
            <a:ext cx="675005" cy="704850"/>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5" presetClass="entr" presetSubtype="0" fill="hold" grpId="1" nodeType="afterEffect">
                                  <p:stCondLst>
                                    <p:cond delay="0"/>
                                  </p:stCondLst>
                                  <p:iterate type="lt">
                                    <p:tmPct val="10000"/>
                                  </p:iterate>
                                  <p:childTnLst>
                                    <p:set>
                                      <p:cBhvr>
                                        <p:cTn id="15" dur="1" fill="hold">
                                          <p:stCondLst>
                                            <p:cond delay="0"/>
                                          </p:stCondLst>
                                        </p:cTn>
                                        <p:tgtEl>
                                          <p:spTgt spid="18"/>
                                        </p:tgtEl>
                                        <p:attrNameLst>
                                          <p:attrName>style.visibility</p:attrName>
                                        </p:attrNameLst>
                                      </p:cBhvr>
                                      <p:to>
                                        <p:strVal val="visible"/>
                                      </p:to>
                                    </p:set>
                                    <p:anim calcmode="lin" valueType="num">
                                      <p:cBhvr>
                                        <p:cTn id="16" dur="750" fill="hold"/>
                                        <p:tgtEl>
                                          <p:spTgt spid="18"/>
                                        </p:tgtEl>
                                        <p:attrNameLst>
                                          <p:attrName>ppt_w</p:attrName>
                                        </p:attrNameLst>
                                      </p:cBhvr>
                                      <p:tavLst>
                                        <p:tav tm="0">
                                          <p:val>
                                            <p:strVal val="#ppt_w*0.70"/>
                                          </p:val>
                                        </p:tav>
                                        <p:tav tm="100000">
                                          <p:val>
                                            <p:strVal val="#ppt_w"/>
                                          </p:val>
                                        </p:tav>
                                      </p:tavLst>
                                    </p:anim>
                                    <p:anim calcmode="lin" valueType="num">
                                      <p:cBhvr>
                                        <p:cTn id="17" dur="750" fill="hold"/>
                                        <p:tgtEl>
                                          <p:spTgt spid="18"/>
                                        </p:tgtEl>
                                        <p:attrNameLst>
                                          <p:attrName>ppt_h</p:attrName>
                                        </p:attrNameLst>
                                      </p:cBhvr>
                                      <p:tavLst>
                                        <p:tav tm="0">
                                          <p:val>
                                            <p:strVal val="#ppt_h"/>
                                          </p:val>
                                        </p:tav>
                                        <p:tav tm="100000">
                                          <p:val>
                                            <p:strVal val="#ppt_h"/>
                                          </p:val>
                                        </p:tav>
                                      </p:tavLst>
                                    </p:anim>
                                    <p:animEffect transition="in" filter="fade" prLst="">
                                      <p:cBhvr>
                                        <p:cTn id="18" dur="750"/>
                                        <p:tgtEl>
                                          <p:spTgt spid="18"/>
                                        </p:tgtEl>
                                      </p:cBhvr>
                                    </p:animEffect>
                                  </p:childTnLst>
                                </p:cTn>
                              </p:par>
                            </p:childTnLst>
                          </p:cTn>
                        </p:par>
                        <p:par>
                          <p:cTn id="19" fill="hold">
                            <p:stCondLst>
                              <p:cond delay="1475"/>
                            </p:stCondLst>
                            <p:childTnLst>
                              <p:par>
                                <p:cTn id="20" presetID="2" presetClass="entr" presetSubtype="2" fill="hold" grpId="2"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0-#ppt_w/2"/>
                                          </p:val>
                                        </p:tav>
                                        <p:tav tm="100000">
                                          <p:val>
                                            <p:strVal val="#ppt_x"/>
                                          </p:val>
                                        </p:tav>
                                      </p:tavLst>
                                    </p:anim>
                                    <p:anim calcmode="lin" valueType="num">
                                      <p:cBhvr additive="base">
                                        <p:cTn id="27" dur="5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1975"/>
                            </p:stCondLst>
                            <p:childTnLst>
                              <p:par>
                                <p:cTn id="29" presetID="55" presetClass="entr" presetSubtype="0" fill="hold" grpId="3"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calcmode="lin" valueType="num">
                                      <p:cBhvr>
                                        <p:cTn id="31" dur="750" fill="hold"/>
                                        <p:tgtEl>
                                          <p:spTgt spid="21"/>
                                        </p:tgtEl>
                                        <p:attrNameLst>
                                          <p:attrName>ppt_w</p:attrName>
                                        </p:attrNameLst>
                                      </p:cBhvr>
                                      <p:tavLst>
                                        <p:tav tm="0">
                                          <p:val>
                                            <p:strVal val="#ppt_w*0.70"/>
                                          </p:val>
                                        </p:tav>
                                        <p:tav tm="100000">
                                          <p:val>
                                            <p:strVal val="#ppt_w"/>
                                          </p:val>
                                        </p:tav>
                                      </p:tavLst>
                                    </p:anim>
                                    <p:anim calcmode="lin" valueType="num">
                                      <p:cBhvr>
                                        <p:cTn id="32" dur="750" fill="hold"/>
                                        <p:tgtEl>
                                          <p:spTgt spid="21"/>
                                        </p:tgtEl>
                                        <p:attrNameLst>
                                          <p:attrName>ppt_h</p:attrName>
                                        </p:attrNameLst>
                                      </p:cBhvr>
                                      <p:tavLst>
                                        <p:tav tm="0">
                                          <p:val>
                                            <p:strVal val="#ppt_h"/>
                                          </p:val>
                                        </p:tav>
                                        <p:tav tm="100000">
                                          <p:val>
                                            <p:strVal val="#ppt_h"/>
                                          </p:val>
                                        </p:tav>
                                      </p:tavLst>
                                    </p:anim>
                                    <p:animEffect transition="in" filter="fade" prLst="">
                                      <p:cBhvr>
                                        <p:cTn id="33" dur="750"/>
                                        <p:tgtEl>
                                          <p:spTgt spid="21"/>
                                        </p:tgtEl>
                                      </p:cBhvr>
                                    </p:animEffect>
                                  </p:childTnLst>
                                </p:cTn>
                              </p:par>
                            </p:childTnLst>
                          </p:cTn>
                        </p:par>
                        <p:par>
                          <p:cTn id="34" fill="hold">
                            <p:stCondLst>
                              <p:cond delay="3099"/>
                            </p:stCondLst>
                            <p:childTnLst>
                              <p:par>
                                <p:cTn id="35" presetID="2" presetClass="entr" presetSubtype="2" fill="hold" grpId="4"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0-#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par>
                          <p:cTn id="43" fill="hold">
                            <p:stCondLst>
                              <p:cond delay="3599"/>
                            </p:stCondLst>
                            <p:childTnLst>
                              <p:par>
                                <p:cTn id="44" presetID="55" presetClass="entr" presetSubtype="0" fill="hold" grpId="5" nodeType="afterEffect">
                                  <p:stCondLst>
                                    <p:cond delay="0"/>
                                  </p:stCondLst>
                                  <p:iterate type="lt">
                                    <p:tmPct val="10000"/>
                                  </p:iterate>
                                  <p:childTnLst>
                                    <p:set>
                                      <p:cBhvr>
                                        <p:cTn id="45" dur="1" fill="hold">
                                          <p:stCondLst>
                                            <p:cond delay="0"/>
                                          </p:stCondLst>
                                        </p:cTn>
                                        <p:tgtEl>
                                          <p:spTgt spid="24"/>
                                        </p:tgtEl>
                                        <p:attrNameLst>
                                          <p:attrName>style.visibility</p:attrName>
                                        </p:attrNameLst>
                                      </p:cBhvr>
                                      <p:to>
                                        <p:strVal val="visible"/>
                                      </p:to>
                                    </p:set>
                                    <p:anim calcmode="lin" valueType="num">
                                      <p:cBhvr>
                                        <p:cTn id="46" dur="750" fill="hold"/>
                                        <p:tgtEl>
                                          <p:spTgt spid="24"/>
                                        </p:tgtEl>
                                        <p:attrNameLst>
                                          <p:attrName>ppt_w</p:attrName>
                                        </p:attrNameLst>
                                      </p:cBhvr>
                                      <p:tavLst>
                                        <p:tav tm="0">
                                          <p:val>
                                            <p:strVal val="#ppt_w*0.70"/>
                                          </p:val>
                                        </p:tav>
                                        <p:tav tm="100000">
                                          <p:val>
                                            <p:strVal val="#ppt_w"/>
                                          </p:val>
                                        </p:tav>
                                      </p:tavLst>
                                    </p:anim>
                                    <p:anim calcmode="lin" valueType="num">
                                      <p:cBhvr>
                                        <p:cTn id="47" dur="750" fill="hold"/>
                                        <p:tgtEl>
                                          <p:spTgt spid="24"/>
                                        </p:tgtEl>
                                        <p:attrNameLst>
                                          <p:attrName>ppt_h</p:attrName>
                                        </p:attrNameLst>
                                      </p:cBhvr>
                                      <p:tavLst>
                                        <p:tav tm="0">
                                          <p:val>
                                            <p:strVal val="#ppt_h"/>
                                          </p:val>
                                        </p:tav>
                                        <p:tav tm="100000">
                                          <p:val>
                                            <p:strVal val="#ppt_h"/>
                                          </p:val>
                                        </p:tav>
                                      </p:tavLst>
                                    </p:anim>
                                    <p:animEffect transition="in" filter="fade" prLst="">
                                      <p:cBhvr>
                                        <p:cTn id="48" dur="750"/>
                                        <p:tgtEl>
                                          <p:spTgt spid="24"/>
                                        </p:tgtEl>
                                      </p:cBhvr>
                                    </p:animEffect>
                                  </p:childTnLst>
                                </p:cTn>
                              </p:par>
                            </p:childTnLst>
                          </p:cTn>
                        </p:par>
                        <p:par>
                          <p:cTn id="49" fill="hold">
                            <p:stCondLst>
                              <p:cond delay="4800"/>
                            </p:stCondLst>
                            <p:childTnLst>
                              <p:par>
                                <p:cTn id="50" presetID="2" presetClass="entr" presetSubtype="2" fill="hold" grpId="6"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1+#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0-#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childTnLst>
                          </p:cTn>
                        </p:par>
                        <p:par>
                          <p:cTn id="58" fill="hold">
                            <p:stCondLst>
                              <p:cond delay="5300"/>
                            </p:stCondLst>
                            <p:childTnLst>
                              <p:par>
                                <p:cTn id="59" presetID="55" presetClass="entr" presetSubtype="0" fill="hold" grpId="7" nodeType="afterEffect">
                                  <p:stCondLst>
                                    <p:cond delay="0"/>
                                  </p:stCondLst>
                                  <p:iterate type="lt">
                                    <p:tmPct val="10000"/>
                                  </p:iterate>
                                  <p:childTnLst>
                                    <p:set>
                                      <p:cBhvr>
                                        <p:cTn id="60" dur="1" fill="hold">
                                          <p:stCondLst>
                                            <p:cond delay="0"/>
                                          </p:stCondLst>
                                        </p:cTn>
                                        <p:tgtEl>
                                          <p:spTgt spid="27"/>
                                        </p:tgtEl>
                                        <p:attrNameLst>
                                          <p:attrName>style.visibility</p:attrName>
                                        </p:attrNameLst>
                                      </p:cBhvr>
                                      <p:to>
                                        <p:strVal val="visible"/>
                                      </p:to>
                                    </p:set>
                                    <p:anim calcmode="lin" valueType="num">
                                      <p:cBhvr>
                                        <p:cTn id="61" dur="750" fill="hold"/>
                                        <p:tgtEl>
                                          <p:spTgt spid="27"/>
                                        </p:tgtEl>
                                        <p:attrNameLst>
                                          <p:attrName>ppt_w</p:attrName>
                                        </p:attrNameLst>
                                      </p:cBhvr>
                                      <p:tavLst>
                                        <p:tav tm="0">
                                          <p:val>
                                            <p:strVal val="#ppt_w*0.70"/>
                                          </p:val>
                                        </p:tav>
                                        <p:tav tm="100000">
                                          <p:val>
                                            <p:strVal val="#ppt_w"/>
                                          </p:val>
                                        </p:tav>
                                      </p:tavLst>
                                    </p:anim>
                                    <p:anim calcmode="lin" valueType="num">
                                      <p:cBhvr>
                                        <p:cTn id="62" dur="750" fill="hold"/>
                                        <p:tgtEl>
                                          <p:spTgt spid="27"/>
                                        </p:tgtEl>
                                        <p:attrNameLst>
                                          <p:attrName>ppt_h</p:attrName>
                                        </p:attrNameLst>
                                      </p:cBhvr>
                                      <p:tavLst>
                                        <p:tav tm="0">
                                          <p:val>
                                            <p:strVal val="#ppt_h"/>
                                          </p:val>
                                        </p:tav>
                                        <p:tav tm="100000">
                                          <p:val>
                                            <p:strVal val="#ppt_h"/>
                                          </p:val>
                                        </p:tav>
                                      </p:tavLst>
                                    </p:anim>
                                    <p:animEffect transition="in" filter="fade" prLst="">
                                      <p:cBhvr>
                                        <p:cTn id="6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1"/>
      <p:bldP spid="19" grpId="2" animBg="1"/>
      <p:bldP spid="21" grpId="3"/>
      <p:bldP spid="22" grpId="4" animBg="1"/>
      <p:bldP spid="24" grpId="5"/>
      <p:bldP spid="25" grpId="6" animBg="1"/>
      <p:bldP spid="27" grpId="7"/>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pic>
        <p:nvPicPr>
          <p:cNvPr id="4" name="图片 3" descr="8b2aa8cd0ee32ba7e508288bd027fd0c"/>
          <p:cNvPicPr/>
          <p:nvPr/>
        </p:nvPicPr>
        <p:blipFill>
          <a:blip r:embed="rId2"/>
          <a:srcRect/>
          <a:stretch>
            <a:fillRect/>
          </a:stretch>
        </p:blipFill>
        <p:spPr>
          <a:xfrm>
            <a:off x="307975" y="184150"/>
            <a:ext cx="675005" cy="704850"/>
          </a:xfrm>
          <a:prstGeom prst="rect">
            <a:avLst/>
          </a:prstGeom>
        </p:spPr>
      </p:pic>
      <p:sp>
        <p:nvSpPr>
          <p:cNvPr id="5"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组织象征和标志 &gt; 团歌</a:t>
            </a:r>
            <a:endParaRPr lang="en-US" altLang="zh-CN" sz="2800" b="1">
              <a:solidFill>
                <a:srgbClr val="CC0D2E"/>
              </a:solidFill>
              <a:latin typeface="思源等宽 L"/>
              <a:ea typeface="微软雅黑" panose="020B0503020204020204" charset="-122"/>
            </a:endParaRPr>
          </a:p>
        </p:txBody>
      </p:sp>
      <p:sp>
        <p:nvSpPr>
          <p:cNvPr id="6" name="New shape"/>
          <p:cNvSpPr/>
          <p:nvPr/>
        </p:nvSpPr>
        <p:spPr>
          <a:xfrm>
            <a:off x="1270000" y="1524000"/>
            <a:ext cx="9652000" cy="3810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ctr">
              <a:lnSpc>
                <a:spcPct val="150000"/>
              </a:lnSpc>
            </a:pPr>
            <a:r>
              <a:rPr sz="3200" dirty="0" err="1">
                <a:solidFill>
                  <a:srgbClr val="000000"/>
                </a:solidFill>
                <a:latin typeface="思源等宽 L"/>
              </a:rPr>
              <a:t>中国共产主义青年团的团旗、团徽、团歌是中国共产主义青年团的象征和标志。要按照规定制作和使用团旗、团徽、团歌</a:t>
            </a:r>
            <a:endParaRPr sz="3200" dirty="0">
              <a:solidFill>
                <a:srgbClr val="000000"/>
              </a:solidFill>
              <a:latin typeface="思源等宽 L"/>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9" name="TextBox 64"/>
          <p:cNvSpPr txBox="1"/>
          <p:nvPr/>
        </p:nvSpPr>
        <p:spPr>
          <a:xfrm>
            <a:off x="5230777" y="2092226"/>
            <a:ext cx="3926107" cy="1830629"/>
          </a:xfrm>
          <a:prstGeom prst="rect">
            <a:avLst/>
          </a:prstGeom>
          <a:noFill/>
        </p:spPr>
        <p:txBody>
          <a:bodyPr wrap="square" rtlCol="0" anchor="ctr">
            <a:spAutoFit/>
          </a:bodyPr>
          <a:lstStyle/>
          <a:p>
            <a:pPr marL="0" lvl="1" algn="l"/>
            <a:r>
              <a:rPr lang="zh-CN" altLang="en-US" sz="1865" b="1">
                <a:solidFill>
                  <a:srgbClr val="CC0D2E"/>
                </a:solidFill>
                <a:latin typeface="思源等宽 L"/>
                <a:ea typeface="微软雅黑" panose="020B0503020204020204" charset="-122"/>
              </a:rPr>
              <a:t> 第4部分</a:t>
            </a:r>
            <a:endParaRPr lang="zh-CN" altLang="en-US" sz="1865" b="1">
              <a:solidFill>
                <a:srgbClr val="CC0D2E"/>
              </a:solidFill>
              <a:latin typeface="思源等宽 L"/>
              <a:ea typeface="微软雅黑" panose="020B0503020204020204" charset="-122"/>
            </a:endParaRPr>
          </a:p>
          <a:p>
            <a:pPr marL="0" lvl="1" algn="l"/>
            <a:r>
              <a:rPr lang="en-US" altLang="zh-CN" sz="4800" b="1">
                <a:solidFill>
                  <a:srgbClr val="CC0D2E"/>
                </a:solidFill>
                <a:latin typeface="思源等宽 L"/>
                <a:ea typeface="微软雅黑" panose="020B0503020204020204" charset="-122"/>
              </a:rPr>
              <a:t>团员的权力与义务</a:t>
            </a:r>
            <a:endParaRPr lang="en-US" altLang="zh-CN" sz="4800" b="1">
              <a:solidFill>
                <a:srgbClr val="CC0D2E"/>
              </a:solidFill>
              <a:latin typeface="思源等宽 L"/>
              <a:ea typeface="微软雅黑" panose="020B0503020204020204" charset="-122"/>
            </a:endParaRPr>
          </a:p>
        </p:txBody>
      </p:sp>
      <p:cxnSp>
        <p:nvCxnSpPr>
          <p:cNvPr id="10" name="直接连接符 9"/>
          <p:cNvCxnSpPr/>
          <p:nvPr/>
        </p:nvCxnSpPr>
        <p:spPr>
          <a:xfrm flipV="1">
            <a:off x="4942745" y="2031573"/>
            <a:ext cx="0" cy="256589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1" name="TextBox 66"/>
          <p:cNvSpPr txBox="1"/>
          <p:nvPr/>
        </p:nvSpPr>
        <p:spPr>
          <a:xfrm>
            <a:off x="3204072" y="4045053"/>
            <a:ext cx="1204999" cy="320360"/>
          </a:xfrm>
          <a:prstGeom prst="rect">
            <a:avLst/>
          </a:prstGeom>
          <a:noFill/>
        </p:spPr>
        <p:txBody>
          <a:bodyPr wrap="square" lIns="0" tIns="0" rIns="0" bIns="0" rtlCol="0">
            <a:spAutoFit/>
          </a:bodyPr>
          <a:lstStyle/>
          <a:p>
            <a:r>
              <a:rPr lang="en-US" altLang="zh-CN" sz="2135">
                <a:solidFill>
                  <a:srgbClr val="080808"/>
                </a:solidFill>
                <a:latin typeface="思源等宽 L"/>
                <a:ea typeface="微软雅黑" panose="020B0503020204020204" charset="-122"/>
              </a:rPr>
              <a:t>PART 4</a:t>
            </a:r>
            <a:endParaRPr lang="en-US" altLang="zh-CN" sz="2135">
              <a:solidFill>
                <a:srgbClr val="080808"/>
              </a:solidFill>
              <a:latin typeface="思源等宽 L"/>
              <a:ea typeface="微软雅黑" panose="020B0503020204020204" charset="-122"/>
            </a:endParaRPr>
          </a:p>
        </p:txBody>
      </p:sp>
      <p:grpSp>
        <p:nvGrpSpPr>
          <p:cNvPr id="12" name="组合 11"/>
          <p:cNvGrpSpPr/>
          <p:nvPr/>
        </p:nvGrpSpPr>
        <p:grpSpPr>
          <a:xfrm>
            <a:off x="2926522" y="2127588"/>
            <a:ext cx="1596233" cy="1596233"/>
            <a:chOff x="304800" y="673100"/>
            <a:chExt cx="4000500" cy="4000500"/>
          </a:xfrm>
          <a:effectLst>
            <a:outerShdw blurRad="444500" dist="254000" dir="8100000" algn="tr" rotWithShape="0">
              <a:prstClr val="black">
                <a:alpha val="50000"/>
              </a:prstClr>
            </a:outerShdw>
          </a:effectLst>
        </p:grpSpPr>
        <p:sp>
          <p:nvSpPr>
            <p:cNvPr id="13"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思源等宽 L"/>
                <a:ea typeface="微软雅黑" panose="020B0503020204020204" charset="-122"/>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思源等宽 L"/>
                <a:ea typeface="微软雅黑" panose="020B0503020204020204" charset="-122"/>
              </a:endParaRPr>
            </a:p>
          </p:txBody>
        </p:sp>
      </p:grpSp>
      <p:sp>
        <p:nvSpPr>
          <p:cNvPr id="21" name="TextBox 13"/>
          <p:cNvSpPr txBox="1"/>
          <p:nvPr/>
        </p:nvSpPr>
        <p:spPr>
          <a:xfrm>
            <a:off x="2960597" y="2412741"/>
            <a:ext cx="1528082" cy="1006846"/>
          </a:xfrm>
          <a:prstGeom prst="rect">
            <a:avLst/>
          </a:prstGeom>
          <a:noFill/>
        </p:spPr>
        <p:txBody>
          <a:bodyPr wrap="square" lIns="0" tIns="0" rIns="0" bIns="0" rtlCol="0">
            <a:spAutoFit/>
          </a:bodyPr>
          <a:lstStyle/>
          <a:p>
            <a:pPr algn="ctr"/>
            <a:r>
              <a:rPr lang="en-US" altLang="zh-CN" sz="6665" b="1">
                <a:solidFill>
                  <a:srgbClr val="CC0D2E"/>
                </a:solidFill>
                <a:latin typeface="思源等宽 L"/>
                <a:ea typeface="微软雅黑" panose="020B0503020204020204" charset="-122"/>
              </a:rPr>
              <a:t>4</a:t>
            </a:r>
            <a:endParaRPr lang="en-US" altLang="zh-CN" sz="6665"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2"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rLst="">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rLst="">
                                      <p:cBhvr>
                                        <p:cTn id="18" dur="500"/>
                                        <p:tgtEl>
                                          <p:spTgt spid="10"/>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rLst="">
                                      <p:cBhvr>
                                        <p:cTn id="23" dur="500"/>
                                        <p:tgtEl>
                                          <p:spTgt spid="9"/>
                                        </p:tgtEl>
                                      </p:cBhvr>
                                    </p:animEffect>
                                  </p:childTnLst>
                                </p:cTn>
                              </p:par>
                            </p:childTnLst>
                          </p:cTn>
                        </p:par>
                        <p:par>
                          <p:cTn id="24" fill="hold">
                            <p:stCondLst>
                              <p:cond delay="2000"/>
                            </p:stCondLst>
                            <p:childTnLst>
                              <p:par>
                                <p:cTn id="25" presetID="47" presetClass="entr" presetSubtype="0" fill="hold" grpId="1"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rLst="">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1"/>
      <p:bldP spid="21" grpId="2"/>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ctr">
              <a:lnSpc>
                <a:spcPct val="150000"/>
              </a:lnSpc>
            </a:pPr>
            <a:r>
              <a:rPr lang="en-US" altLang="zh-CN" sz="3200" b="1">
                <a:solidFill>
                  <a:srgbClr val="000000"/>
                </a:solidFill>
                <a:latin typeface="思源等宽 L"/>
              </a:rPr>
              <a:t>团员必须履行下列义务</a:t>
            </a:r>
            <a:endParaRPr lang="en-US" altLang="zh-CN" sz="3200" b="1">
              <a:solidFill>
                <a:srgbClr val="000000"/>
              </a:solidFill>
              <a:latin typeface="思源等宽 L"/>
            </a:endParaRPr>
          </a:p>
        </p:txBody>
      </p:sp>
      <p:pic>
        <p:nvPicPr>
          <p:cNvPr id="9" name="New picture"/>
          <p:cNvPicPr/>
          <p:nvPr/>
        </p:nvPicPr>
        <p:blipFill>
          <a:blip r:embed="rId2"/>
          <a:srcRect/>
          <a:stretch>
            <a:fillRect/>
          </a:stretch>
        </p:blipFill>
        <p:spPr>
          <a:xfrm>
            <a:off x="307975" y="184150"/>
            <a:ext cx="675005" cy="704850"/>
          </a:xfrm>
          <a:prstGeom prst="rect">
            <a:avLst/>
          </a:prstGeom>
          <a:ln>
            <a:noFill/>
          </a:ln>
        </p:spPr>
      </p:pic>
      <p:sp>
        <p:nvSpPr>
          <p:cNvPr id="10"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团员的权力与义务</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34" name="矩形 33"/>
          <p:cNvSpPr/>
          <p:nvPr/>
        </p:nvSpPr>
        <p:spPr>
          <a:xfrm>
            <a:off x="1520373" y="1573853"/>
            <a:ext cx="9376428" cy="646331"/>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mn-ea"/>
              </a:rPr>
              <a:t>努力学习马克思列宁主义、毛泽东思想和邓小平理论，学习科学、文化和业务知识，不断提高为人民服务的本领</a:t>
            </a:r>
            <a:endParaRPr lang="en-US" altLang="zh-CN" b="1">
              <a:solidFill>
                <a:schemeClr val="tx1">
                  <a:lumMod val="95000"/>
                  <a:lumOff val="5000"/>
                </a:schemeClr>
              </a:solidFill>
              <a:latin typeface="+mn-ea"/>
            </a:endParaRPr>
          </a:p>
        </p:txBody>
      </p:sp>
      <p:sp>
        <p:nvSpPr>
          <p:cNvPr id="35" name="Oval 10"/>
          <p:cNvSpPr/>
          <p:nvPr/>
        </p:nvSpPr>
        <p:spPr>
          <a:xfrm>
            <a:off x="1044839" y="1705115"/>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1</a:t>
            </a:r>
            <a:endParaRPr lang="zh-CN" altLang="en-US" b="1">
              <a:solidFill>
                <a:schemeClr val="bg2"/>
              </a:solidFill>
              <a:latin typeface="+mj-ea"/>
              <a:ea typeface="+mj-ea"/>
            </a:endParaRPr>
          </a:p>
        </p:txBody>
      </p:sp>
      <p:sp>
        <p:nvSpPr>
          <p:cNvPr id="36" name="Oval 10"/>
          <p:cNvSpPr/>
          <p:nvPr/>
        </p:nvSpPr>
        <p:spPr>
          <a:xfrm>
            <a:off x="1044839" y="2508902"/>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2</a:t>
            </a:r>
            <a:endParaRPr lang="zh-CN" altLang="en-US" b="1">
              <a:solidFill>
                <a:schemeClr val="bg2"/>
              </a:solidFill>
              <a:latin typeface="+mj-ea"/>
              <a:ea typeface="+mj-ea"/>
            </a:endParaRPr>
          </a:p>
        </p:txBody>
      </p:sp>
      <p:sp>
        <p:nvSpPr>
          <p:cNvPr id="37" name="Oval 10"/>
          <p:cNvSpPr/>
          <p:nvPr/>
        </p:nvSpPr>
        <p:spPr>
          <a:xfrm>
            <a:off x="1044839" y="3301287"/>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3</a:t>
            </a:r>
            <a:endParaRPr lang="zh-CN" altLang="en-US" b="1">
              <a:solidFill>
                <a:schemeClr val="bg2"/>
              </a:solidFill>
              <a:latin typeface="+mj-ea"/>
              <a:ea typeface="+mj-ea"/>
            </a:endParaRPr>
          </a:p>
        </p:txBody>
      </p:sp>
      <p:sp>
        <p:nvSpPr>
          <p:cNvPr id="38" name="Oval 10"/>
          <p:cNvSpPr/>
          <p:nvPr/>
        </p:nvSpPr>
        <p:spPr>
          <a:xfrm>
            <a:off x="1044839" y="4003625"/>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4</a:t>
            </a:r>
            <a:endParaRPr lang="zh-CN" altLang="en-US" b="1">
              <a:solidFill>
                <a:schemeClr val="bg2"/>
              </a:solidFill>
              <a:latin typeface="+mj-ea"/>
              <a:ea typeface="+mj-ea"/>
            </a:endParaRPr>
          </a:p>
        </p:txBody>
      </p:sp>
      <p:sp>
        <p:nvSpPr>
          <p:cNvPr id="39" name="Oval 10"/>
          <p:cNvSpPr/>
          <p:nvPr/>
        </p:nvSpPr>
        <p:spPr>
          <a:xfrm>
            <a:off x="1044839" y="4710957"/>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5</a:t>
            </a:r>
            <a:endParaRPr lang="zh-CN" altLang="en-US" b="1">
              <a:solidFill>
                <a:schemeClr val="bg2"/>
              </a:solidFill>
              <a:latin typeface="+mj-ea"/>
              <a:ea typeface="+mj-ea"/>
            </a:endParaRPr>
          </a:p>
        </p:txBody>
      </p:sp>
      <p:sp>
        <p:nvSpPr>
          <p:cNvPr id="40" name="Oval 10"/>
          <p:cNvSpPr/>
          <p:nvPr/>
        </p:nvSpPr>
        <p:spPr>
          <a:xfrm>
            <a:off x="1044839" y="5384415"/>
            <a:ext cx="407987" cy="42020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6</a:t>
            </a:r>
            <a:endParaRPr lang="zh-CN" altLang="en-US" b="1">
              <a:solidFill>
                <a:schemeClr val="bg2"/>
              </a:solidFill>
              <a:latin typeface="+mj-ea"/>
              <a:ea typeface="+mj-ea"/>
            </a:endParaRPr>
          </a:p>
        </p:txBody>
      </p:sp>
      <p:sp>
        <p:nvSpPr>
          <p:cNvPr id="44" name="矩形 43"/>
          <p:cNvSpPr/>
          <p:nvPr/>
        </p:nvSpPr>
        <p:spPr>
          <a:xfrm>
            <a:off x="1520373" y="2385544"/>
            <a:ext cx="9376428" cy="646331"/>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mn-ea"/>
                <a:ea typeface="+mn-ea"/>
              </a:rPr>
              <a:t>宣传、执行党的路线、方针和政策，积极参加改革开放和社会主义现代化建设，努力完成团组织交给的任务，在学习、劳动、工作及其他社会活动中起模范作用</a:t>
            </a:r>
            <a:endParaRPr lang="en-US" altLang="zh-CN" b="1">
              <a:solidFill>
                <a:schemeClr val="tx1">
                  <a:lumMod val="95000"/>
                  <a:lumOff val="5000"/>
                </a:schemeClr>
              </a:solidFill>
              <a:latin typeface="+mn-ea"/>
              <a:ea typeface="+mn-ea"/>
            </a:endParaRPr>
          </a:p>
        </p:txBody>
      </p:sp>
      <p:sp>
        <p:nvSpPr>
          <p:cNvPr id="45" name="矩形 44"/>
          <p:cNvSpPr/>
          <p:nvPr/>
        </p:nvSpPr>
        <p:spPr>
          <a:xfrm>
            <a:off x="1520373" y="3178233"/>
            <a:ext cx="9376428" cy="646331"/>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mn-ea"/>
                <a:ea typeface="+mn-ea"/>
              </a:rPr>
              <a:t>自觉遵守国家的法律和团的纪律，执行团的决议，发扬社会主义新风尚，提倡共产主义道德风尚，维护国家和人民的利益，为保护国家财产和人民群众的安全挺身而出，英勇斗争</a:t>
            </a:r>
            <a:endParaRPr lang="en-US" altLang="zh-CN" b="1">
              <a:solidFill>
                <a:schemeClr val="tx1">
                  <a:lumMod val="95000"/>
                  <a:lumOff val="5000"/>
                </a:schemeClr>
              </a:solidFill>
              <a:latin typeface="+mn-ea"/>
              <a:ea typeface="+mn-ea"/>
            </a:endParaRPr>
          </a:p>
        </p:txBody>
      </p:sp>
      <p:sp>
        <p:nvSpPr>
          <p:cNvPr id="46" name="矩形 45"/>
          <p:cNvSpPr/>
          <p:nvPr/>
        </p:nvSpPr>
        <p:spPr>
          <a:xfrm>
            <a:off x="1520373" y="4036042"/>
            <a:ext cx="9376428"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mn-ea"/>
                <a:ea typeface="+mn-ea"/>
              </a:rPr>
              <a:t>接受国防教育，增强国防意识，积极履行保卫祖国的职责</a:t>
            </a:r>
            <a:endParaRPr lang="en-US" altLang="zh-CN" b="1">
              <a:solidFill>
                <a:schemeClr val="tx1">
                  <a:lumMod val="95000"/>
                  <a:lumOff val="5000"/>
                </a:schemeClr>
              </a:solidFill>
              <a:latin typeface="+mn-ea"/>
              <a:ea typeface="+mn-ea"/>
            </a:endParaRPr>
          </a:p>
        </p:txBody>
      </p:sp>
      <p:sp>
        <p:nvSpPr>
          <p:cNvPr id="47" name="矩形 46"/>
          <p:cNvSpPr/>
          <p:nvPr/>
        </p:nvSpPr>
        <p:spPr>
          <a:xfrm>
            <a:off x="1520373" y="4753520"/>
            <a:ext cx="9376428"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mn-ea"/>
                <a:ea typeface="+mn-ea"/>
              </a:rPr>
              <a:t>虚心向人民群众学习，热心帮助青年进步，及时反映青年的意见和要求</a:t>
            </a:r>
            <a:endParaRPr lang="en-US" altLang="zh-CN" b="1">
              <a:solidFill>
                <a:schemeClr val="tx1">
                  <a:lumMod val="95000"/>
                  <a:lumOff val="5000"/>
                </a:schemeClr>
              </a:solidFill>
              <a:latin typeface="+mn-ea"/>
              <a:ea typeface="+mn-ea"/>
            </a:endParaRPr>
          </a:p>
        </p:txBody>
      </p:sp>
      <p:sp>
        <p:nvSpPr>
          <p:cNvPr id="48" name="矩形 47"/>
          <p:cNvSpPr/>
          <p:nvPr/>
        </p:nvSpPr>
        <p:spPr>
          <a:xfrm>
            <a:off x="1520373" y="5423758"/>
            <a:ext cx="9376428"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mn-ea"/>
                <a:ea typeface="+mn-ea"/>
              </a:rPr>
              <a:t>开展批评与自我批评，勇于改正缺点和错误，自觉维护团结</a:t>
            </a:r>
            <a:endParaRPr lang="en-US" altLang="zh-CN" b="1">
              <a:solidFill>
                <a:schemeClr val="tx1">
                  <a:lumMod val="95000"/>
                  <a:lumOff val="5000"/>
                </a:schemeClr>
              </a:solidFill>
              <a:latin typeface="+mn-ea"/>
              <a:ea typeface="+mn-ea"/>
            </a:endParaRPr>
          </a:p>
        </p:txBody>
      </p:sp>
      <p:pic>
        <p:nvPicPr>
          <p:cNvPr id="49" name="New picture"/>
          <p:cNvPicPr/>
          <p:nvPr/>
        </p:nvPicPr>
        <p:blipFill>
          <a:blip r:embed="rId2"/>
          <a:srcRect/>
          <a:stretch>
            <a:fillRect/>
          </a:stretch>
        </p:blipFill>
        <p:spPr>
          <a:xfrm>
            <a:off x="307975" y="184150"/>
            <a:ext cx="675005" cy="704850"/>
          </a:xfrm>
          <a:prstGeom prst="rect">
            <a:avLst/>
          </a:prstGeom>
          <a:ln>
            <a:noFill/>
          </a:ln>
        </p:spPr>
      </p:pic>
      <p:sp>
        <p:nvSpPr>
          <p:cNvPr id="50"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团员的权力与义务</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1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grpId="3" nodeType="withEffect">
                                  <p:stCondLst>
                                    <p:cond delay="2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grpId="4" nodeType="withEffect">
                                  <p:stCondLst>
                                    <p:cond delay="3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5" nodeType="withEffect">
                                  <p:stCondLst>
                                    <p:cond delay="4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2" fill="hold" grpId="6" nodeType="withEffect">
                                  <p:stCondLst>
                                    <p:cond delay="50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rLst="">
                                      <p:cBhvr>
                                        <p:cTn id="32" dur="500"/>
                                        <p:tgtEl>
                                          <p:spTgt spid="34"/>
                                        </p:tgtEl>
                                      </p:cBhvr>
                                    </p:animEffect>
                                  </p:childTnLst>
                                </p:cTn>
                              </p:par>
                              <p:par>
                                <p:cTn id="33" presetID="22" presetClass="entr" presetSubtype="8" fill="hold" grpId="7"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rLst="">
                                      <p:cBhvr>
                                        <p:cTn id="35" dur="500"/>
                                        <p:tgtEl>
                                          <p:spTgt spid="44"/>
                                        </p:tgtEl>
                                      </p:cBhvr>
                                    </p:animEffect>
                                  </p:childTnLst>
                                </p:cTn>
                              </p:par>
                              <p:par>
                                <p:cTn id="36" presetID="22" presetClass="entr" presetSubtype="8" fill="hold" grpId="8"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left)" prLst="">
                                      <p:cBhvr>
                                        <p:cTn id="38" dur="500"/>
                                        <p:tgtEl>
                                          <p:spTgt spid="45"/>
                                        </p:tgtEl>
                                      </p:cBhvr>
                                    </p:animEffect>
                                  </p:childTnLst>
                                </p:cTn>
                              </p:par>
                              <p:par>
                                <p:cTn id="39" presetID="22" presetClass="entr" presetSubtype="8" fill="hold" grpId="9"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rLst="">
                                      <p:cBhvr>
                                        <p:cTn id="41" dur="500"/>
                                        <p:tgtEl>
                                          <p:spTgt spid="46"/>
                                        </p:tgtEl>
                                      </p:cBhvr>
                                    </p:animEffect>
                                  </p:childTnLst>
                                </p:cTn>
                              </p:par>
                              <p:par>
                                <p:cTn id="42" presetID="22" presetClass="entr" presetSubtype="8" fill="hold" grpId="10" nodeType="with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wipe(left)" prLst="">
                                      <p:cBhvr>
                                        <p:cTn id="44" dur="500"/>
                                        <p:tgtEl>
                                          <p:spTgt spid="47"/>
                                        </p:tgtEl>
                                      </p:cBhvr>
                                    </p:animEffect>
                                  </p:childTnLst>
                                </p:cTn>
                              </p:par>
                              <p:par>
                                <p:cTn id="45" presetID="22" presetClass="entr" presetSubtype="8" fill="hold" grpId="11"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rLst="">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1" animBg="1"/>
      <p:bldP spid="36" grpId="2" animBg="1"/>
      <p:bldP spid="37" grpId="3" animBg="1"/>
      <p:bldP spid="38" grpId="4" animBg="1"/>
      <p:bldP spid="39" grpId="5" animBg="1"/>
      <p:bldP spid="40" grpId="6" animBg="1"/>
      <p:bldP spid="44" grpId="7"/>
      <p:bldP spid="45" grpId="8"/>
      <p:bldP spid="46" grpId="9"/>
      <p:bldP spid="47" grpId="10"/>
      <p:bldP spid="48" grpId="1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ctr">
              <a:lnSpc>
                <a:spcPct val="150000"/>
              </a:lnSpc>
            </a:pPr>
            <a:r>
              <a:rPr lang="en-US" altLang="zh-CN" sz="3200" b="1">
                <a:solidFill>
                  <a:srgbClr val="000000"/>
                </a:solidFill>
                <a:latin typeface="思源等宽 L"/>
              </a:rPr>
              <a:t>团员应该享有下列权利</a:t>
            </a:r>
            <a:endParaRPr lang="en-US" altLang="zh-CN" sz="3200" b="1">
              <a:solidFill>
                <a:srgbClr val="000000"/>
              </a:solidFill>
              <a:latin typeface="思源等宽 L"/>
            </a:endParaRPr>
          </a:p>
        </p:txBody>
      </p:sp>
      <p:pic>
        <p:nvPicPr>
          <p:cNvPr id="9" name="New picture"/>
          <p:cNvPicPr/>
          <p:nvPr/>
        </p:nvPicPr>
        <p:blipFill>
          <a:blip r:embed="rId2"/>
          <a:srcRect/>
          <a:stretch>
            <a:fillRect/>
          </a:stretch>
        </p:blipFill>
        <p:spPr>
          <a:xfrm>
            <a:off x="307975" y="184150"/>
            <a:ext cx="675005" cy="704850"/>
          </a:xfrm>
          <a:prstGeom prst="rect">
            <a:avLst/>
          </a:prstGeom>
          <a:ln>
            <a:noFill/>
          </a:ln>
        </p:spPr>
      </p:pic>
      <p:sp>
        <p:nvSpPr>
          <p:cNvPr id="10"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团员的权力与义务</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34" name="矩形 33"/>
          <p:cNvSpPr/>
          <p:nvPr/>
        </p:nvSpPr>
        <p:spPr>
          <a:xfrm>
            <a:off x="1364924" y="1436240"/>
            <a:ext cx="9827331"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参加团的有关会议和团组织开展的各类活动，接受团组织的教育和培训</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35" name="Oval 10"/>
          <p:cNvSpPr/>
          <p:nvPr/>
        </p:nvSpPr>
        <p:spPr>
          <a:xfrm>
            <a:off x="889391" y="1429002"/>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1</a:t>
            </a:r>
            <a:endParaRPr lang="zh-CN" altLang="en-US" b="1">
              <a:solidFill>
                <a:schemeClr val="bg2"/>
              </a:solidFill>
              <a:latin typeface="+mj-ea"/>
              <a:ea typeface="+mj-ea"/>
            </a:endParaRPr>
          </a:p>
        </p:txBody>
      </p:sp>
      <p:sp>
        <p:nvSpPr>
          <p:cNvPr id="36" name="Oval 10"/>
          <p:cNvSpPr/>
          <p:nvPr/>
        </p:nvSpPr>
        <p:spPr>
          <a:xfrm>
            <a:off x="889391" y="2104773"/>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2</a:t>
            </a:r>
            <a:endParaRPr lang="zh-CN" altLang="en-US" b="1">
              <a:solidFill>
                <a:schemeClr val="bg2"/>
              </a:solidFill>
              <a:latin typeface="+mj-ea"/>
              <a:ea typeface="+mj-ea"/>
            </a:endParaRPr>
          </a:p>
        </p:txBody>
      </p:sp>
      <p:sp>
        <p:nvSpPr>
          <p:cNvPr id="37" name="Oval 10"/>
          <p:cNvSpPr/>
          <p:nvPr/>
        </p:nvSpPr>
        <p:spPr>
          <a:xfrm>
            <a:off x="889391" y="2824006"/>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3</a:t>
            </a:r>
            <a:endParaRPr lang="zh-CN" altLang="en-US" b="1">
              <a:solidFill>
                <a:schemeClr val="bg2"/>
              </a:solidFill>
              <a:latin typeface="+mj-ea"/>
              <a:ea typeface="+mj-ea"/>
            </a:endParaRPr>
          </a:p>
        </p:txBody>
      </p:sp>
      <p:sp>
        <p:nvSpPr>
          <p:cNvPr id="38" name="Oval 10"/>
          <p:cNvSpPr/>
          <p:nvPr/>
        </p:nvSpPr>
        <p:spPr>
          <a:xfrm>
            <a:off x="889391" y="3526344"/>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4</a:t>
            </a:r>
            <a:endParaRPr lang="zh-CN" altLang="en-US" b="1">
              <a:solidFill>
                <a:schemeClr val="bg2"/>
              </a:solidFill>
              <a:latin typeface="+mj-ea"/>
              <a:ea typeface="+mj-ea"/>
            </a:endParaRPr>
          </a:p>
        </p:txBody>
      </p:sp>
      <p:sp>
        <p:nvSpPr>
          <p:cNvPr id="39" name="Oval 10"/>
          <p:cNvSpPr/>
          <p:nvPr/>
        </p:nvSpPr>
        <p:spPr>
          <a:xfrm>
            <a:off x="889391" y="4233676"/>
            <a:ext cx="407987" cy="40798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5</a:t>
            </a:r>
            <a:endParaRPr lang="zh-CN" altLang="en-US" b="1">
              <a:solidFill>
                <a:schemeClr val="bg2"/>
              </a:solidFill>
              <a:latin typeface="+mj-ea"/>
              <a:ea typeface="+mj-ea"/>
            </a:endParaRPr>
          </a:p>
        </p:txBody>
      </p:sp>
      <p:sp>
        <p:nvSpPr>
          <p:cNvPr id="40" name="Oval 10"/>
          <p:cNvSpPr/>
          <p:nvPr/>
        </p:nvSpPr>
        <p:spPr>
          <a:xfrm>
            <a:off x="889391" y="4907134"/>
            <a:ext cx="407987" cy="42020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6</a:t>
            </a:r>
            <a:endParaRPr lang="zh-CN" altLang="en-US" b="1">
              <a:solidFill>
                <a:schemeClr val="bg2"/>
              </a:solidFill>
              <a:latin typeface="+mj-ea"/>
              <a:ea typeface="+mj-ea"/>
            </a:endParaRPr>
          </a:p>
        </p:txBody>
      </p:sp>
      <p:sp>
        <p:nvSpPr>
          <p:cNvPr id="41" name="Oval 10"/>
          <p:cNvSpPr/>
          <p:nvPr/>
        </p:nvSpPr>
        <p:spPr>
          <a:xfrm>
            <a:off x="889391" y="5599249"/>
            <a:ext cx="407987" cy="420208"/>
          </a:xfrm>
          <a:prstGeom prst="ellipse">
            <a:avLst/>
          </a:prstGeom>
          <a:solidFill>
            <a:srgbClr val="BB0B30"/>
          </a:solidFill>
          <a:ln w="28575" cap="flat" cmpd="sng" algn="ctr">
            <a:solidFill>
              <a:schemeClr val="bg2"/>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algn="ctr" eaLnBrk="1" hangingPunct="1">
              <a:buFont typeface="Arial" panose="020B0604020202020204" pitchFamily="34" charset="0"/>
              <a:buNone/>
            </a:pPr>
            <a:r>
              <a:rPr lang="en-US" altLang="zh-CN" b="1">
                <a:solidFill>
                  <a:schemeClr val="bg2"/>
                </a:solidFill>
                <a:latin typeface="+mj-ea"/>
                <a:ea typeface="+mj-ea"/>
              </a:rPr>
              <a:t>7</a:t>
            </a:r>
            <a:endParaRPr lang="zh-CN" altLang="en-US" b="1">
              <a:solidFill>
                <a:schemeClr val="bg2"/>
              </a:solidFill>
              <a:latin typeface="+mj-ea"/>
              <a:ea typeface="+mj-ea"/>
            </a:endParaRPr>
          </a:p>
        </p:txBody>
      </p:sp>
      <p:sp>
        <p:nvSpPr>
          <p:cNvPr id="44" name="矩形 43"/>
          <p:cNvSpPr/>
          <p:nvPr/>
        </p:nvSpPr>
        <p:spPr>
          <a:xfrm>
            <a:off x="1364924" y="2119915"/>
            <a:ext cx="9827331"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在团内有选举权、被选举权和表决权</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5" name="矩形 44"/>
          <p:cNvSpPr/>
          <p:nvPr/>
        </p:nvSpPr>
        <p:spPr>
          <a:xfrm>
            <a:off x="1364924" y="2700951"/>
            <a:ext cx="9827331" cy="646331"/>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在团的会议和团的报刊上，参加关于团的工作和青年关心的问题的讨论，对团的工作提出建议，监督、批评团的领导机关和团的工作人员</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6" name="矩形 45"/>
          <p:cNvSpPr/>
          <p:nvPr/>
        </p:nvSpPr>
        <p:spPr>
          <a:xfrm>
            <a:off x="1364924" y="3558760"/>
            <a:ext cx="9827331"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对团的决议如有不同意见，在坚决执行的前提下，可以保留，并且可以向团的上级组织提出</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7" name="矩形 46"/>
          <p:cNvSpPr/>
          <p:nvPr/>
        </p:nvSpPr>
        <p:spPr>
          <a:xfrm>
            <a:off x="1364924" y="4276239"/>
            <a:ext cx="9827331"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参加团的组织讨论对自己的处分的会议，并且可以申辩，其他团员可以为其作证和辨护</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8" name="矩形 47"/>
          <p:cNvSpPr/>
          <p:nvPr/>
        </p:nvSpPr>
        <p:spPr>
          <a:xfrm>
            <a:off x="1364924" y="4946476"/>
            <a:ext cx="9827331"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向团的任何一级组织直至中央委员会提出请求、申诉和控告，并要求有关组织给予负责的答复</a:t>
            </a:r>
            <a:endParaRPr lang="en-US" altLang="zh-CN" b="1">
              <a:solidFill>
                <a:schemeClr val="tx1">
                  <a:lumMod val="95000"/>
                  <a:lumOff val="5000"/>
                </a:schemeClr>
              </a:solidFill>
              <a:latin typeface="思源等宽 L"/>
              <a:ea typeface="思源黑体 CN Normal" panose="020B0400000000000000" pitchFamily="34" charset="-122"/>
            </a:endParaRPr>
          </a:p>
        </p:txBody>
      </p:sp>
      <p:sp>
        <p:nvSpPr>
          <p:cNvPr id="49" name="矩形 48"/>
          <p:cNvSpPr/>
          <p:nvPr/>
        </p:nvSpPr>
        <p:spPr>
          <a:xfrm>
            <a:off x="1364924" y="5652617"/>
            <a:ext cx="9827331" cy="369332"/>
          </a:xfrm>
          <a:prstGeom prst="rect">
            <a:avLst/>
          </a:prstGeom>
          <a:noFill/>
        </p:spPr>
        <p:txBody>
          <a:bodyPr wrap="square" rtlCol="0" anchor="ctr">
            <a:spAutoFit/>
          </a:bodyPr>
          <a:lstStyle/>
          <a:p>
            <a:pPr algn="just" eaLnBrk="1"/>
            <a:r>
              <a:rPr lang="en-US" altLang="zh-CN" b="1">
                <a:solidFill>
                  <a:schemeClr val="tx1">
                    <a:lumMod val="95000"/>
                    <a:lumOff val="5000"/>
                  </a:schemeClr>
                </a:solidFill>
                <a:latin typeface="思源等宽 L"/>
                <a:ea typeface="思源黑体 CN Normal" panose="020B0400000000000000" pitchFamily="34" charset="-122"/>
              </a:rPr>
              <a:t>团的任何一级组织或个人都无权剥夺团员的权利</a:t>
            </a:r>
            <a:endParaRPr lang="en-US" altLang="zh-CN" b="1">
              <a:solidFill>
                <a:schemeClr val="tx1">
                  <a:lumMod val="95000"/>
                  <a:lumOff val="5000"/>
                </a:schemeClr>
              </a:solidFill>
              <a:latin typeface="思源等宽 L"/>
              <a:ea typeface="思源黑体 CN Normal" panose="020B0400000000000000" pitchFamily="34" charset="-122"/>
            </a:endParaRPr>
          </a:p>
        </p:txBody>
      </p:sp>
      <p:pic>
        <p:nvPicPr>
          <p:cNvPr id="50" name="New picture"/>
          <p:cNvPicPr/>
          <p:nvPr/>
        </p:nvPicPr>
        <p:blipFill>
          <a:blip r:embed="rId2"/>
          <a:srcRect/>
          <a:stretch>
            <a:fillRect/>
          </a:stretch>
        </p:blipFill>
        <p:spPr>
          <a:xfrm>
            <a:off x="307975" y="184150"/>
            <a:ext cx="675005" cy="704850"/>
          </a:xfrm>
          <a:prstGeom prst="rect">
            <a:avLst/>
          </a:prstGeom>
          <a:ln>
            <a:noFill/>
          </a:ln>
        </p:spPr>
      </p:pic>
      <p:sp>
        <p:nvSpPr>
          <p:cNvPr id="51"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团员的权力与义务</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2" fill="hold" grpId="2" nodeType="withEffect">
                                  <p:stCondLst>
                                    <p:cond delay="1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1+#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2" fill="hold" grpId="3" nodeType="withEffect">
                                  <p:stCondLst>
                                    <p:cond delay="20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1+#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2" presetClass="entr" presetSubtype="2" fill="hold" grpId="4" nodeType="withEffect">
                                  <p:stCondLst>
                                    <p:cond delay="30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par>
                                <p:cTn id="21" presetID="2" presetClass="entr" presetSubtype="2" fill="hold" grpId="5" nodeType="withEffect">
                                  <p:stCondLst>
                                    <p:cond delay="40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1+#ppt_w/2"/>
                                          </p:val>
                                        </p:tav>
                                        <p:tav tm="100000">
                                          <p:val>
                                            <p:strVal val="#ppt_x"/>
                                          </p:val>
                                        </p:tav>
                                      </p:tavLst>
                                    </p:anim>
                                    <p:anim calcmode="lin" valueType="num">
                                      <p:cBhvr additive="base">
                                        <p:cTn id="24" dur="500" fill="hold"/>
                                        <p:tgtEl>
                                          <p:spTgt spid="39"/>
                                        </p:tgtEl>
                                        <p:attrNameLst>
                                          <p:attrName>ppt_y</p:attrName>
                                        </p:attrNameLst>
                                      </p:cBhvr>
                                      <p:tavLst>
                                        <p:tav tm="0">
                                          <p:val>
                                            <p:strVal val="#ppt_y"/>
                                          </p:val>
                                        </p:tav>
                                        <p:tav tm="100000">
                                          <p:val>
                                            <p:strVal val="#ppt_y"/>
                                          </p:val>
                                        </p:tav>
                                      </p:tavLst>
                                    </p:anim>
                                  </p:childTnLst>
                                </p:cTn>
                              </p:par>
                              <p:par>
                                <p:cTn id="25" presetID="2" presetClass="entr" presetSubtype="2" fill="hold" grpId="6" nodeType="withEffect">
                                  <p:stCondLst>
                                    <p:cond delay="50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1+#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par>
                                <p:cTn id="29" presetID="2" presetClass="entr" presetSubtype="2" fill="hold" grpId="7" nodeType="withEffect">
                                  <p:stCondLst>
                                    <p:cond delay="60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rLst="">
                                      <p:cBhvr>
                                        <p:cTn id="36" dur="500"/>
                                        <p:tgtEl>
                                          <p:spTgt spid="34"/>
                                        </p:tgtEl>
                                      </p:cBhvr>
                                    </p:animEffect>
                                  </p:childTnLst>
                                </p:cTn>
                              </p:par>
                              <p:par>
                                <p:cTn id="37" presetID="22" presetClass="entr" presetSubtype="8" fill="hold" grpId="8"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left)" prLst="">
                                      <p:cBhvr>
                                        <p:cTn id="39" dur="500"/>
                                        <p:tgtEl>
                                          <p:spTgt spid="44"/>
                                        </p:tgtEl>
                                      </p:cBhvr>
                                    </p:animEffect>
                                  </p:childTnLst>
                                </p:cTn>
                              </p:par>
                              <p:par>
                                <p:cTn id="40" presetID="22" presetClass="entr" presetSubtype="8" fill="hold" grpId="9"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rLst="">
                                      <p:cBhvr>
                                        <p:cTn id="42" dur="500"/>
                                        <p:tgtEl>
                                          <p:spTgt spid="45"/>
                                        </p:tgtEl>
                                      </p:cBhvr>
                                    </p:animEffect>
                                  </p:childTnLst>
                                </p:cTn>
                              </p:par>
                              <p:par>
                                <p:cTn id="43" presetID="22" presetClass="entr" presetSubtype="8" fill="hold" grpId="1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left)" prLst="">
                                      <p:cBhvr>
                                        <p:cTn id="45" dur="500"/>
                                        <p:tgtEl>
                                          <p:spTgt spid="46"/>
                                        </p:tgtEl>
                                      </p:cBhvr>
                                    </p:animEffect>
                                  </p:childTnLst>
                                </p:cTn>
                              </p:par>
                              <p:par>
                                <p:cTn id="46" presetID="22" presetClass="entr" presetSubtype="8" fill="hold" grpId="11"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left)" prLst="">
                                      <p:cBhvr>
                                        <p:cTn id="48" dur="500"/>
                                        <p:tgtEl>
                                          <p:spTgt spid="47"/>
                                        </p:tgtEl>
                                      </p:cBhvr>
                                    </p:animEffect>
                                  </p:childTnLst>
                                </p:cTn>
                              </p:par>
                              <p:par>
                                <p:cTn id="49" presetID="22" presetClass="entr" presetSubtype="8" fill="hold" grpId="12"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rLst="">
                                      <p:cBhvr>
                                        <p:cTn id="51" dur="500"/>
                                        <p:tgtEl>
                                          <p:spTgt spid="48"/>
                                        </p:tgtEl>
                                      </p:cBhvr>
                                    </p:animEffect>
                                  </p:childTnLst>
                                </p:cTn>
                              </p:par>
                              <p:par>
                                <p:cTn id="52" presetID="22" presetClass="entr" presetSubtype="8" fill="hold" grpId="13" nodeType="with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left)" prLst="">
                                      <p:cBhvr>
                                        <p:cTn id="5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1" animBg="1"/>
      <p:bldP spid="36" grpId="2" animBg="1"/>
      <p:bldP spid="37" grpId="3" animBg="1"/>
      <p:bldP spid="38" grpId="4" animBg="1"/>
      <p:bldP spid="39" grpId="5" animBg="1"/>
      <p:bldP spid="40" grpId="6" animBg="1"/>
      <p:bldP spid="41" grpId="7" animBg="1"/>
      <p:bldP spid="44" grpId="8"/>
      <p:bldP spid="45" grpId="9"/>
      <p:bldP spid="46" grpId="10"/>
      <p:bldP spid="47" grpId="11"/>
      <p:bldP spid="48" grpId="12"/>
      <p:bldP spid="49" grpId="13"/>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58"/>
          <p:cNvSpPr txBox="1"/>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5" name="文本框 58"/>
          <p:cNvSpPr txBox="1"/>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6" name="文本框 58"/>
          <p:cNvSpPr txBox="1"/>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7" name="文本框 58"/>
          <p:cNvSpPr txBox="1"/>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8" name="文本框 58"/>
          <p:cNvSpPr txBox="1"/>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sp>
        <p:nvSpPr>
          <p:cNvPr id="9" name="文本框 58"/>
          <p:cNvSpPr txBox="1"/>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charset="-122"/>
            </a:endParaRPr>
          </a:p>
        </p:txBody>
      </p:sp>
      <p:grpSp>
        <p:nvGrpSpPr>
          <p:cNvPr id="10" name="组合 9"/>
          <p:cNvGrpSpPr/>
          <p:nvPr/>
        </p:nvGrpSpPr>
        <p:grpSpPr>
          <a:xfrm>
            <a:off x="3547745" y="4068835"/>
            <a:ext cx="4915202" cy="953378"/>
            <a:chOff x="3629025" y="3688851"/>
            <a:chExt cx="4915202" cy="953378"/>
          </a:xfrm>
        </p:grpSpPr>
        <p:cxnSp>
          <p:nvCxnSpPr>
            <p:cNvPr id="11" name="直接连接符 10"/>
            <p:cNvCxnSpPr/>
            <p:nvPr/>
          </p:nvCxnSpPr>
          <p:spPr>
            <a:xfrm>
              <a:off x="3752849" y="4456681"/>
              <a:ext cx="1600201"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a:xfrm>
              <a:off x="6832672" y="4456681"/>
              <a:ext cx="16788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圆角矩形 24"/>
            <p:cNvSpPr/>
            <p:nvPr/>
          </p:nvSpPr>
          <p:spPr>
            <a:xfrm>
              <a:off x="4591050" y="4271133"/>
              <a:ext cx="3079408" cy="371096"/>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a:solidFill>
                    <a:schemeClr val="tx1">
                      <a:lumMod val="95000"/>
                      <a:lumOff val="5000"/>
                    </a:schemeClr>
                  </a:solidFill>
                </a:rPr>
                <a:t>2021年XX月</a:t>
              </a:r>
              <a:endParaRPr lang="en-US" altLang="zh-CN" sz="1400" spc="300">
                <a:solidFill>
                  <a:schemeClr val="tx1">
                    <a:lumMod val="95000"/>
                    <a:lumOff val="5000"/>
                  </a:schemeClr>
                </a:solidFill>
              </a:endParaRPr>
            </a:p>
          </p:txBody>
        </p:sp>
        <p:sp>
          <p:nvSpPr>
            <p:cNvPr id="14" name="矩形: 圆角 13"/>
            <p:cNvSpPr/>
            <p:nvPr/>
          </p:nvSpPr>
          <p:spPr>
            <a:xfrm>
              <a:off x="3629025" y="3688851"/>
              <a:ext cx="4915202" cy="466725"/>
            </a:xfrm>
            <a:prstGeom prst="roundRect">
              <a:avLst>
                <a:gd name="adj" fmla="val 50000"/>
              </a:avLst>
            </a:prstGeom>
            <a:solidFill>
              <a:srgbClr val="BB0B30"/>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文本框 59"/>
            <p:cNvSpPr txBox="1"/>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1600" spc="600">
                  <a:solidFill>
                    <a:schemeClr val="bg1"/>
                  </a:solidFill>
                  <a:latin typeface="微软雅黑 Light" panose="020B0502040204020203" charset="-122"/>
                  <a:ea typeface="微软雅黑 Light" panose="020B0502040204020203" charset="-122"/>
                </a:rPr>
                <a:t>感谢观看</a:t>
              </a:r>
              <a:endParaRPr lang="zh-CN" altLang="en-US" sz="1600" spc="600">
                <a:solidFill>
                  <a:schemeClr val="bg1"/>
                </a:solidFill>
                <a:latin typeface="微软雅黑 Light" panose="020B0502040204020203" charset="-122"/>
                <a:ea typeface="微软雅黑 Light" panose="020B0502040204020203" charset="-122"/>
              </a:endParaRPr>
            </a:p>
          </p:txBody>
        </p:sp>
      </p:grpSp>
      <p:pic>
        <p:nvPicPr>
          <p:cNvPr id="16" name="New picture"/>
          <p:cNvPicPr/>
          <p:nvPr/>
        </p:nvPicPr>
        <p:blipFill>
          <a:blip r:embed="rId2"/>
          <a:srcRect/>
          <a:stretch>
            <a:fillRect/>
          </a:stretch>
        </p:blipFill>
        <p:spPr>
          <a:xfrm>
            <a:off x="196215" y="184150"/>
            <a:ext cx="675005" cy="704850"/>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9" name="TextBox 64"/>
          <p:cNvSpPr txBox="1"/>
          <p:nvPr/>
        </p:nvSpPr>
        <p:spPr>
          <a:xfrm>
            <a:off x="5230777" y="2458352"/>
            <a:ext cx="3926107" cy="1098377"/>
          </a:xfrm>
          <a:prstGeom prst="rect">
            <a:avLst/>
          </a:prstGeom>
          <a:noFill/>
        </p:spPr>
        <p:txBody>
          <a:bodyPr wrap="square" rtlCol="0" anchor="ctr">
            <a:spAutoFit/>
          </a:bodyPr>
          <a:lstStyle/>
          <a:p>
            <a:pPr marL="0" lvl="1" algn="l"/>
            <a:r>
              <a:rPr lang="zh-CN" altLang="en-US" sz="1865" b="1">
                <a:solidFill>
                  <a:srgbClr val="CC0D2E"/>
                </a:solidFill>
                <a:latin typeface="思源等宽 L"/>
                <a:ea typeface="微软雅黑" panose="020B0503020204020204" charset="-122"/>
              </a:rPr>
              <a:t> 第1部分</a:t>
            </a:r>
            <a:endParaRPr lang="zh-CN" altLang="en-US" sz="1865" b="1">
              <a:solidFill>
                <a:srgbClr val="CC0D2E"/>
              </a:solidFill>
              <a:latin typeface="思源等宽 L"/>
              <a:ea typeface="微软雅黑" panose="020B0503020204020204" charset="-122"/>
            </a:endParaRPr>
          </a:p>
          <a:p>
            <a:pPr marL="0" lvl="1" algn="l"/>
            <a:r>
              <a:rPr lang="en-US" altLang="zh-CN" sz="4800" b="1">
                <a:solidFill>
                  <a:srgbClr val="CC0D2E"/>
                </a:solidFill>
                <a:latin typeface="思源等宽 L"/>
                <a:ea typeface="微软雅黑" panose="020B0503020204020204" charset="-122"/>
              </a:rPr>
              <a:t>团的历史</a:t>
            </a:r>
            <a:endParaRPr lang="en-US" altLang="zh-CN" sz="4800" b="1">
              <a:solidFill>
                <a:srgbClr val="CC0D2E"/>
              </a:solidFill>
              <a:latin typeface="思源等宽 L"/>
              <a:ea typeface="微软雅黑" panose="020B0503020204020204" charset="-122"/>
            </a:endParaRPr>
          </a:p>
        </p:txBody>
      </p:sp>
      <p:cxnSp>
        <p:nvCxnSpPr>
          <p:cNvPr id="10" name="直接连接符 9"/>
          <p:cNvCxnSpPr/>
          <p:nvPr/>
        </p:nvCxnSpPr>
        <p:spPr>
          <a:xfrm flipV="1">
            <a:off x="4942745" y="2031573"/>
            <a:ext cx="0" cy="256589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1" name="TextBox 66"/>
          <p:cNvSpPr txBox="1"/>
          <p:nvPr/>
        </p:nvSpPr>
        <p:spPr>
          <a:xfrm>
            <a:off x="3204072" y="4045053"/>
            <a:ext cx="1204999" cy="320360"/>
          </a:xfrm>
          <a:prstGeom prst="rect">
            <a:avLst/>
          </a:prstGeom>
          <a:noFill/>
        </p:spPr>
        <p:txBody>
          <a:bodyPr wrap="square" lIns="0" tIns="0" rIns="0" bIns="0" rtlCol="0">
            <a:spAutoFit/>
          </a:bodyPr>
          <a:lstStyle/>
          <a:p>
            <a:r>
              <a:rPr lang="en-US" altLang="zh-CN" sz="2135">
                <a:solidFill>
                  <a:srgbClr val="080808"/>
                </a:solidFill>
                <a:latin typeface="思源等宽 L"/>
                <a:ea typeface="微软雅黑" panose="020B0503020204020204" charset="-122"/>
              </a:rPr>
              <a:t>PART 1</a:t>
            </a:r>
            <a:endParaRPr lang="en-US" altLang="zh-CN" sz="2135">
              <a:solidFill>
                <a:srgbClr val="080808"/>
              </a:solidFill>
              <a:latin typeface="思源等宽 L"/>
              <a:ea typeface="微软雅黑" panose="020B0503020204020204" charset="-122"/>
            </a:endParaRPr>
          </a:p>
        </p:txBody>
      </p:sp>
      <p:grpSp>
        <p:nvGrpSpPr>
          <p:cNvPr id="12" name="组合 11"/>
          <p:cNvGrpSpPr/>
          <p:nvPr/>
        </p:nvGrpSpPr>
        <p:grpSpPr>
          <a:xfrm>
            <a:off x="2926522" y="2127588"/>
            <a:ext cx="1596233" cy="1596233"/>
            <a:chOff x="304800" y="673100"/>
            <a:chExt cx="4000500" cy="4000500"/>
          </a:xfrm>
          <a:effectLst>
            <a:outerShdw blurRad="444500" dist="254000" dir="8100000" algn="tr" rotWithShape="0">
              <a:prstClr val="black">
                <a:alpha val="50000"/>
              </a:prstClr>
            </a:outerShdw>
          </a:effectLst>
        </p:grpSpPr>
        <p:sp>
          <p:nvSpPr>
            <p:cNvPr id="13"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思源等宽 L"/>
                <a:ea typeface="微软雅黑" panose="020B0503020204020204" charset="-122"/>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思源等宽 L"/>
                <a:ea typeface="微软雅黑" panose="020B0503020204020204" charset="-122"/>
              </a:endParaRPr>
            </a:p>
          </p:txBody>
        </p:sp>
      </p:grpSp>
      <p:sp>
        <p:nvSpPr>
          <p:cNvPr id="21" name="TextBox 13"/>
          <p:cNvSpPr txBox="1"/>
          <p:nvPr/>
        </p:nvSpPr>
        <p:spPr>
          <a:xfrm>
            <a:off x="2960597" y="2412741"/>
            <a:ext cx="1528082" cy="1006846"/>
          </a:xfrm>
          <a:prstGeom prst="rect">
            <a:avLst/>
          </a:prstGeom>
          <a:noFill/>
        </p:spPr>
        <p:txBody>
          <a:bodyPr wrap="square" lIns="0" tIns="0" rIns="0" bIns="0" rtlCol="0">
            <a:spAutoFit/>
          </a:bodyPr>
          <a:lstStyle/>
          <a:p>
            <a:pPr algn="ctr"/>
            <a:r>
              <a:rPr lang="en-US" altLang="zh-CN" sz="6665" b="1">
                <a:solidFill>
                  <a:srgbClr val="CC0D2E"/>
                </a:solidFill>
                <a:latin typeface="思源等宽 L"/>
                <a:ea typeface="微软雅黑" panose="020B0503020204020204" charset="-122"/>
              </a:rPr>
              <a:t>1</a:t>
            </a:r>
            <a:endParaRPr lang="en-US" altLang="zh-CN" sz="6665"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2"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rLst="">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rLst="">
                                      <p:cBhvr>
                                        <p:cTn id="18" dur="500"/>
                                        <p:tgtEl>
                                          <p:spTgt spid="10"/>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rLst="">
                                      <p:cBhvr>
                                        <p:cTn id="23" dur="500"/>
                                        <p:tgtEl>
                                          <p:spTgt spid="9"/>
                                        </p:tgtEl>
                                      </p:cBhvr>
                                    </p:animEffect>
                                  </p:childTnLst>
                                </p:cTn>
                              </p:par>
                            </p:childTnLst>
                          </p:cTn>
                        </p:par>
                        <p:par>
                          <p:cTn id="24" fill="hold">
                            <p:stCondLst>
                              <p:cond delay="2000"/>
                            </p:stCondLst>
                            <p:childTnLst>
                              <p:par>
                                <p:cTn id="25" presetID="47" presetClass="entr" presetSubtype="0" fill="hold" grpId="1"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rLst="">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1"/>
      <p:bldP spid="21" grpId="2"/>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243356" y="1552575"/>
            <a:ext cx="5019674" cy="4543424"/>
          </a:xfrm>
          <a:prstGeom prst="rect">
            <a:avLst/>
          </a:prstGeom>
          <a:ln>
            <a:noFill/>
          </a:ln>
        </p:spPr>
      </p:pic>
      <p:sp>
        <p:nvSpPr>
          <p:cNvPr id="9" name="文本框 8"/>
          <p:cNvSpPr txBox="1"/>
          <p:nvPr/>
        </p:nvSpPr>
        <p:spPr>
          <a:xfrm>
            <a:off x="961845" y="1917304"/>
            <a:ext cx="4849706" cy="3731021"/>
          </a:xfrm>
          <a:prstGeom prst="rect">
            <a:avLst/>
          </a:prstGeom>
          <a:noFill/>
        </p:spPr>
        <p:txBody>
          <a:bodyPr wrap="square" rtlCol="0" anchor="ctr">
            <a:spAutoFit/>
          </a:bodyPr>
          <a:lstStyle/>
          <a:p>
            <a:pPr algn="just">
              <a:lnSpc>
                <a:spcPct val="150000"/>
              </a:lnSpc>
            </a:pPr>
            <a:r>
              <a:rPr lang="en-US" altLang="zh-CN" sz="2000" dirty="0">
                <a:solidFill>
                  <a:schemeClr val="tx1">
                    <a:lumMod val="75000"/>
                    <a:lumOff val="25000"/>
                  </a:schemeClr>
                </a:solidFill>
                <a:latin typeface="思源等宽 L"/>
                <a:ea typeface="微软雅黑" panose="020B0503020204020204" charset="-122"/>
              </a:rPr>
              <a:t>1919年爆发的五四运动，是一场彻底反帝反封建的伟大爱国革命运动。由于这场运动是以一批先进青年知识分子为先锋，因此，五四运动也是一场伟大的青年运动，为中国共产党和中国共青团的建立作了思想上和组织上的准备，开辟了中国青年运动的新纪元。五四爱国运动标志着中国青年群体首次登上社会历史舞台</a:t>
            </a:r>
            <a:endParaRPr lang="en-US" altLang="zh-CN" sz="2000" dirty="0">
              <a:solidFill>
                <a:schemeClr val="tx1">
                  <a:lumMod val="75000"/>
                  <a:lumOff val="25000"/>
                </a:schemeClr>
              </a:solidFill>
              <a:latin typeface="思源等宽 L"/>
              <a:ea typeface="微软雅黑" panose="020B0503020204020204" charset="-122"/>
            </a:endParaRPr>
          </a:p>
        </p:txBody>
      </p:sp>
      <p:sp>
        <p:nvSpPr>
          <p:cNvPr id="11" name="矩形 10"/>
          <p:cNvSpPr/>
          <p:nvPr/>
        </p:nvSpPr>
        <p:spPr>
          <a:xfrm>
            <a:off x="5486400" y="5648325"/>
            <a:ext cx="2095500" cy="447675"/>
          </a:xfrm>
          <a:prstGeom prst="rect">
            <a:avLst/>
          </a:prstGeom>
          <a:solidFill>
            <a:srgbClr val="BB0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New picture"/>
          <p:cNvPicPr/>
          <p:nvPr/>
        </p:nvPicPr>
        <p:blipFill>
          <a:blip r:embed="rId3"/>
          <a:srcRect/>
          <a:stretch>
            <a:fillRect/>
          </a:stretch>
        </p:blipFill>
        <p:spPr>
          <a:xfrm>
            <a:off x="307975" y="184150"/>
            <a:ext cx="675005" cy="704850"/>
          </a:xfrm>
          <a:prstGeom prst="rect">
            <a:avLst/>
          </a:prstGeom>
          <a:ln>
            <a:noFill/>
          </a:ln>
        </p:spPr>
      </p:pic>
      <p:sp>
        <p:nvSpPr>
          <p:cNvPr id="13"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团的历史</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1078991" y="1755137"/>
            <a:ext cx="4561204" cy="3680054"/>
          </a:xfrm>
          <a:prstGeom prst="rect">
            <a:avLst/>
          </a:prstGeom>
          <a:ln>
            <a:noFill/>
          </a:ln>
        </p:spPr>
      </p:pic>
      <p:sp>
        <p:nvSpPr>
          <p:cNvPr id="11" name="文本框 10"/>
          <p:cNvSpPr txBox="1"/>
          <p:nvPr/>
        </p:nvSpPr>
        <p:spPr>
          <a:xfrm>
            <a:off x="6096000" y="2081590"/>
            <a:ext cx="5080967" cy="2807692"/>
          </a:xfrm>
          <a:prstGeom prst="rect">
            <a:avLst/>
          </a:prstGeom>
          <a:noFill/>
        </p:spPr>
        <p:txBody>
          <a:bodyPr wrap="square" rtlCol="0">
            <a:spAutoFit/>
          </a:bodyPr>
          <a:lstStyle/>
          <a:p>
            <a:pPr>
              <a:lnSpc>
                <a:spcPct val="150000"/>
              </a:lnSpc>
            </a:pPr>
            <a:r>
              <a:rPr lang="en-US" altLang="zh-CN" sz="2000" dirty="0">
                <a:latin typeface="思源等宽 L"/>
                <a:ea typeface="微软雅黑" panose="020B0503020204020204" charset="-122"/>
              </a:rPr>
              <a:t>1921年7月，中国共产党召开了第一次全国代表大会，宣告正式成立。党的“一大”研究了在各地建立和发展社会主义青年团作为党的预备学校问题，决定了吸收优秀团员入党的办法。“一大”后，中央和各地党组织派了大批党员去开展团的工作</a:t>
            </a:r>
            <a:endParaRPr lang="en-US" altLang="zh-CN" sz="2000" dirty="0">
              <a:latin typeface="思源等宽 L"/>
              <a:ea typeface="微软雅黑" panose="020B0503020204020204" charset="-122"/>
            </a:endParaRPr>
          </a:p>
        </p:txBody>
      </p:sp>
      <p:pic>
        <p:nvPicPr>
          <p:cNvPr id="12" name="New picture"/>
          <p:cNvPicPr/>
          <p:nvPr/>
        </p:nvPicPr>
        <p:blipFill>
          <a:blip r:embed="rId3"/>
          <a:srcRect/>
          <a:stretch>
            <a:fillRect/>
          </a:stretch>
        </p:blipFill>
        <p:spPr>
          <a:xfrm>
            <a:off x="307975" y="184150"/>
            <a:ext cx="675005" cy="704850"/>
          </a:xfrm>
          <a:prstGeom prst="rect">
            <a:avLst/>
          </a:prstGeom>
          <a:ln>
            <a:noFill/>
          </a:ln>
        </p:spPr>
      </p:pic>
      <p:sp>
        <p:nvSpPr>
          <p:cNvPr id="13"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团的历史</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964267" y="1380744"/>
            <a:ext cx="6229350" cy="4602961"/>
          </a:xfrm>
          <a:prstGeom prst="rect">
            <a:avLst/>
          </a:prstGeom>
          <a:ln>
            <a:noFill/>
          </a:ln>
        </p:spPr>
      </p:pic>
      <p:sp>
        <p:nvSpPr>
          <p:cNvPr id="13" name="文本框 12"/>
          <p:cNvSpPr txBox="1"/>
          <p:nvPr/>
        </p:nvSpPr>
        <p:spPr>
          <a:xfrm>
            <a:off x="7517501" y="1790033"/>
            <a:ext cx="3779918" cy="3654077"/>
          </a:xfrm>
          <a:prstGeom prst="rect">
            <a:avLst/>
          </a:prstGeom>
          <a:noFill/>
        </p:spPr>
        <p:txBody>
          <a:bodyPr wrap="square" rtlCol="0" anchor="ctr">
            <a:spAutoFit/>
          </a:bodyPr>
          <a:lstStyle/>
          <a:p>
            <a:pPr algn="just">
              <a:lnSpc>
                <a:spcPct val="130000"/>
              </a:lnSpc>
            </a:pPr>
            <a:r>
              <a:rPr lang="en-US" altLang="zh-CN" sz="2000" dirty="0">
                <a:solidFill>
                  <a:schemeClr val="tx1">
                    <a:lumMod val="75000"/>
                    <a:lumOff val="25000"/>
                  </a:schemeClr>
                </a:solidFill>
                <a:latin typeface="思源等宽 L"/>
                <a:ea typeface="微软雅黑" panose="020B0503020204020204" charset="-122"/>
              </a:rPr>
              <a:t>中国社会主义青年团第一次全国代表大会的召开，使中国社会主义青年团实现了思想上、组织上的完全统一，成为在政治纲领和奋斗目标上与中国共产党保持一致的全国性的先进青年组织。由此，中国青年团组织正式诞生了，这是中国青年运动发展史上的一个里程碑</a:t>
            </a:r>
            <a:endParaRPr lang="en-US" altLang="zh-CN" sz="2000" dirty="0">
              <a:solidFill>
                <a:schemeClr val="tx1">
                  <a:lumMod val="75000"/>
                  <a:lumOff val="25000"/>
                </a:schemeClr>
              </a:solidFill>
              <a:latin typeface="思源等宽 L"/>
              <a:ea typeface="微软雅黑" panose="020B0503020204020204" charset="-122"/>
            </a:endParaRPr>
          </a:p>
        </p:txBody>
      </p:sp>
      <p:pic>
        <p:nvPicPr>
          <p:cNvPr id="14" name="New picture"/>
          <p:cNvPicPr/>
          <p:nvPr/>
        </p:nvPicPr>
        <p:blipFill>
          <a:blip r:embed="rId3"/>
          <a:srcRect/>
          <a:stretch>
            <a:fillRect/>
          </a:stretch>
        </p:blipFill>
        <p:spPr>
          <a:xfrm>
            <a:off x="307975" y="184150"/>
            <a:ext cx="675005" cy="704850"/>
          </a:xfrm>
          <a:prstGeom prst="rect">
            <a:avLst/>
          </a:prstGeom>
          <a:ln>
            <a:noFill/>
          </a:ln>
        </p:spPr>
      </p:pic>
      <p:sp>
        <p:nvSpPr>
          <p:cNvPr id="15"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团的历史</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0" r="-10000"/>
          </a:stretch>
        </a:blipFill>
        <a:effectLst/>
      </p:bgPr>
    </p:bg>
    <p:spTree>
      <p:nvGrpSpPr>
        <p:cNvPr id="1" name=""/>
        <p:cNvGrpSpPr/>
        <p:nvPr/>
      </p:nvGrpSpPr>
      <p:grpSpPr>
        <a:xfrm>
          <a:off x="0" y="0"/>
          <a:ext cx="0" cy="0"/>
          <a:chOff x="0" y="0"/>
          <a:chExt cx="0" cy="0"/>
        </a:xfrm>
      </p:grpSpPr>
      <p:sp>
        <p:nvSpPr>
          <p:cNvPr id="9" name="TextBox 64"/>
          <p:cNvSpPr txBox="1"/>
          <p:nvPr/>
        </p:nvSpPr>
        <p:spPr>
          <a:xfrm>
            <a:off x="5230777" y="2458352"/>
            <a:ext cx="3926107" cy="1098377"/>
          </a:xfrm>
          <a:prstGeom prst="rect">
            <a:avLst/>
          </a:prstGeom>
          <a:noFill/>
        </p:spPr>
        <p:txBody>
          <a:bodyPr wrap="square" rtlCol="0" anchor="ctr">
            <a:spAutoFit/>
          </a:bodyPr>
          <a:lstStyle/>
          <a:p>
            <a:pPr marL="0" lvl="1" algn="l"/>
            <a:r>
              <a:rPr lang="zh-CN" altLang="en-US" sz="1865" b="1">
                <a:solidFill>
                  <a:srgbClr val="CC0D2E"/>
                </a:solidFill>
                <a:latin typeface="思源等宽 L"/>
                <a:ea typeface="微软雅黑" panose="020B0503020204020204" charset="-122"/>
              </a:rPr>
              <a:t> 第2部分</a:t>
            </a:r>
            <a:endParaRPr lang="zh-CN" altLang="en-US" sz="1865" b="1">
              <a:solidFill>
                <a:srgbClr val="CC0D2E"/>
              </a:solidFill>
              <a:latin typeface="思源等宽 L"/>
              <a:ea typeface="微软雅黑" panose="020B0503020204020204" charset="-122"/>
            </a:endParaRPr>
          </a:p>
          <a:p>
            <a:pPr marL="0" lvl="1" algn="l"/>
            <a:r>
              <a:rPr lang="en-US" altLang="zh-CN" sz="4800" b="1">
                <a:solidFill>
                  <a:srgbClr val="CC0D2E"/>
                </a:solidFill>
                <a:latin typeface="思源等宽 L"/>
                <a:ea typeface="微软雅黑" panose="020B0503020204020204" charset="-122"/>
              </a:rPr>
              <a:t>团的基础知识</a:t>
            </a:r>
            <a:endParaRPr lang="en-US" altLang="zh-CN" sz="4800" b="1">
              <a:solidFill>
                <a:srgbClr val="CC0D2E"/>
              </a:solidFill>
              <a:latin typeface="思源等宽 L"/>
              <a:ea typeface="微软雅黑" panose="020B0503020204020204" charset="-122"/>
            </a:endParaRPr>
          </a:p>
        </p:txBody>
      </p:sp>
      <p:cxnSp>
        <p:nvCxnSpPr>
          <p:cNvPr id="10" name="直接连接符 9"/>
          <p:cNvCxnSpPr/>
          <p:nvPr/>
        </p:nvCxnSpPr>
        <p:spPr>
          <a:xfrm flipV="1">
            <a:off x="4942745" y="2031573"/>
            <a:ext cx="0" cy="2565899"/>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1" name="TextBox 66"/>
          <p:cNvSpPr txBox="1"/>
          <p:nvPr/>
        </p:nvSpPr>
        <p:spPr>
          <a:xfrm>
            <a:off x="3204072" y="4045053"/>
            <a:ext cx="1204999" cy="320360"/>
          </a:xfrm>
          <a:prstGeom prst="rect">
            <a:avLst/>
          </a:prstGeom>
          <a:noFill/>
        </p:spPr>
        <p:txBody>
          <a:bodyPr wrap="square" lIns="0" tIns="0" rIns="0" bIns="0" rtlCol="0">
            <a:spAutoFit/>
          </a:bodyPr>
          <a:lstStyle/>
          <a:p>
            <a:r>
              <a:rPr lang="en-US" altLang="zh-CN" sz="2135">
                <a:solidFill>
                  <a:srgbClr val="080808"/>
                </a:solidFill>
                <a:latin typeface="思源等宽 L"/>
                <a:ea typeface="微软雅黑" panose="020B0503020204020204" charset="-122"/>
              </a:rPr>
              <a:t>PART 2</a:t>
            </a:r>
            <a:endParaRPr lang="en-US" altLang="zh-CN" sz="2135">
              <a:solidFill>
                <a:srgbClr val="080808"/>
              </a:solidFill>
              <a:latin typeface="思源等宽 L"/>
              <a:ea typeface="微软雅黑" panose="020B0503020204020204" charset="-122"/>
            </a:endParaRPr>
          </a:p>
        </p:txBody>
      </p:sp>
      <p:grpSp>
        <p:nvGrpSpPr>
          <p:cNvPr id="12" name="组合 11"/>
          <p:cNvGrpSpPr/>
          <p:nvPr/>
        </p:nvGrpSpPr>
        <p:grpSpPr>
          <a:xfrm>
            <a:off x="2926522" y="2127588"/>
            <a:ext cx="1596233" cy="1596233"/>
            <a:chOff x="304800" y="673100"/>
            <a:chExt cx="4000500" cy="4000500"/>
          </a:xfrm>
          <a:effectLst>
            <a:outerShdw blurRad="444500" dist="254000" dir="8100000" algn="tr" rotWithShape="0">
              <a:prstClr val="black">
                <a:alpha val="50000"/>
              </a:prstClr>
            </a:outerShdw>
          </a:effectLst>
        </p:grpSpPr>
        <p:sp>
          <p:nvSpPr>
            <p:cNvPr id="13"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思源等宽 L"/>
                <a:ea typeface="微软雅黑" panose="020B0503020204020204" charset="-122"/>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80808"/>
                </a:solidFill>
                <a:latin typeface="思源等宽 L"/>
                <a:ea typeface="微软雅黑" panose="020B0503020204020204" charset="-122"/>
              </a:endParaRPr>
            </a:p>
          </p:txBody>
        </p:sp>
      </p:grpSp>
      <p:sp>
        <p:nvSpPr>
          <p:cNvPr id="21" name="TextBox 13"/>
          <p:cNvSpPr txBox="1"/>
          <p:nvPr/>
        </p:nvSpPr>
        <p:spPr>
          <a:xfrm>
            <a:off x="2960597" y="2412741"/>
            <a:ext cx="1528082" cy="1006846"/>
          </a:xfrm>
          <a:prstGeom prst="rect">
            <a:avLst/>
          </a:prstGeom>
          <a:noFill/>
        </p:spPr>
        <p:txBody>
          <a:bodyPr wrap="square" lIns="0" tIns="0" rIns="0" bIns="0" rtlCol="0">
            <a:spAutoFit/>
          </a:bodyPr>
          <a:lstStyle/>
          <a:p>
            <a:pPr algn="ctr"/>
            <a:r>
              <a:rPr lang="en-US" altLang="zh-CN" sz="6665" b="1">
                <a:solidFill>
                  <a:srgbClr val="CC0D2E"/>
                </a:solidFill>
                <a:latin typeface="思源等宽 L"/>
                <a:ea typeface="微软雅黑" panose="020B0503020204020204" charset="-122"/>
              </a:rPr>
              <a:t>2</a:t>
            </a:r>
            <a:endParaRPr lang="en-US" altLang="zh-CN" sz="6665"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grpId="2"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rLst="">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rLst="">
                                      <p:cBhvr>
                                        <p:cTn id="18" dur="500"/>
                                        <p:tgtEl>
                                          <p:spTgt spid="10"/>
                                        </p:tgtEl>
                                      </p:cBhvr>
                                    </p:animEffect>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rLst="">
                                      <p:cBhvr>
                                        <p:cTn id="23" dur="500"/>
                                        <p:tgtEl>
                                          <p:spTgt spid="9"/>
                                        </p:tgtEl>
                                      </p:cBhvr>
                                    </p:animEffect>
                                  </p:childTnLst>
                                </p:cTn>
                              </p:par>
                            </p:childTnLst>
                          </p:cTn>
                        </p:par>
                        <p:par>
                          <p:cTn id="24" fill="hold">
                            <p:stCondLst>
                              <p:cond delay="2000"/>
                            </p:stCondLst>
                            <p:childTnLst>
                              <p:par>
                                <p:cTn id="25" presetID="47" presetClass="entr" presetSubtype="0" fill="hold" grpId="1"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rLst="">
                                      <p:cBhvr>
                                        <p:cTn id="27" dur="500"/>
                                        <p:tgtEl>
                                          <p:spTgt spid="11"/>
                                        </p:tgtEl>
                                      </p:cBhvr>
                                    </p:animEffect>
                                    <p:anim calcmode="lin" valueType="num">
                                      <p:cBhvr>
                                        <p:cTn id="28" dur="500" fill="hold"/>
                                        <p:tgtEl>
                                          <p:spTgt spid="11"/>
                                        </p:tgtEl>
                                        <p:attrNameLst>
                                          <p:attrName>ppt_x</p:attrName>
                                        </p:attrNameLst>
                                      </p:cBhvr>
                                      <p:tavLst>
                                        <p:tav tm="0">
                                          <p:val>
                                            <p:strVal val="#ppt_x"/>
                                          </p:val>
                                        </p:tav>
                                        <p:tav tm="100000">
                                          <p:val>
                                            <p:strVal val="#ppt_x"/>
                                          </p:val>
                                        </p:tav>
                                      </p:tavLst>
                                    </p:anim>
                                    <p:anim calcmode="lin" valueType="num">
                                      <p:cBhvr>
                                        <p:cTn id="2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1"/>
      <p:bldP spid="21" grpId="2"/>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ctr">
              <a:lnSpc>
                <a:spcPct val="150000"/>
              </a:lnSpc>
            </a:pPr>
            <a:r>
              <a:rPr lang="en-US" altLang="zh-CN" sz="3200" b="1">
                <a:solidFill>
                  <a:srgbClr val="000000"/>
                </a:solidFill>
                <a:latin typeface="思源等宽 L"/>
              </a:rPr>
              <a:t>组织性质</a:t>
            </a:r>
            <a:endParaRPr lang="en-US" altLang="zh-CN" sz="3200" b="1">
              <a:solidFill>
                <a:srgbClr val="000000"/>
              </a:solidFill>
              <a:latin typeface="思源等宽 L"/>
            </a:endParaRPr>
          </a:p>
        </p:txBody>
      </p:sp>
      <p:pic>
        <p:nvPicPr>
          <p:cNvPr id="9" name="New picture"/>
          <p:cNvPicPr/>
          <p:nvPr/>
        </p:nvPicPr>
        <p:blipFill>
          <a:blip r:embed="rId2"/>
          <a:srcRect/>
          <a:stretch>
            <a:fillRect/>
          </a:stretch>
        </p:blipFill>
        <p:spPr>
          <a:xfrm>
            <a:off x="307975" y="184150"/>
            <a:ext cx="675005" cy="704850"/>
          </a:xfrm>
          <a:prstGeom prst="rect">
            <a:avLst/>
          </a:prstGeom>
          <a:ln>
            <a:noFill/>
          </a:ln>
        </p:spPr>
      </p:pic>
      <p:sp>
        <p:nvSpPr>
          <p:cNvPr id="10"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团的基础知识</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8" name="淘宝网Chenying0907出品 36"/>
          <p:cNvSpPr/>
          <p:nvPr/>
        </p:nvSpPr>
        <p:spPr>
          <a:xfrm>
            <a:off x="1569384" y="2215914"/>
            <a:ext cx="9376918" cy="961032"/>
          </a:xfrm>
          <a:prstGeom prst="rect">
            <a:avLst/>
          </a:prstGeom>
        </p:spPr>
        <p:txBody>
          <a:bodyPr wrap="square" anchor="ctr">
            <a:spAutoFit/>
          </a:bodyPr>
          <a:lstStyle/>
          <a:p>
            <a:pPr>
              <a:lnSpc>
                <a:spcPct val="150000"/>
              </a:lnSpc>
              <a:defRPr/>
            </a:pPr>
            <a:r>
              <a:rPr lang="en-US" altLang="zh-CN" sz="2000">
                <a:solidFill>
                  <a:schemeClr val="tx1">
                    <a:lumMod val="85000"/>
                    <a:lumOff val="15000"/>
                  </a:schemeClr>
                </a:solidFill>
                <a:latin typeface="思源等宽 L"/>
                <a:ea typeface="微软雅黑" panose="020B0503020204020204" charset="-122"/>
                <a:sym typeface="Source Han Serif SC" panose="02020400000000000000" pitchFamily="18" charset="-122"/>
              </a:rPr>
              <a:t>是中国共产党领导的先进青年的群团组织，是广大青年在实践中学习中国特色社会主义和共产主义的学校，是中国共产党的助手和后备军</a:t>
            </a:r>
            <a:endParaRPr lang="en-US" altLang="zh-CN" sz="2000">
              <a:solidFill>
                <a:schemeClr val="tx1">
                  <a:lumMod val="85000"/>
                  <a:lumOff val="15000"/>
                </a:schemeClr>
              </a:solidFill>
              <a:latin typeface="思源等宽 L"/>
              <a:ea typeface="微软雅黑" panose="020B0503020204020204" charset="-122"/>
              <a:sym typeface="Source Han Serif SC" panose="02020400000000000000" pitchFamily="18" charset="-122"/>
            </a:endParaRPr>
          </a:p>
        </p:txBody>
      </p:sp>
      <p:sp>
        <p:nvSpPr>
          <p:cNvPr id="50" name="圆角淘宝网Chenying0907出品 39"/>
          <p:cNvSpPr/>
          <p:nvPr/>
        </p:nvSpPr>
        <p:spPr>
          <a:xfrm>
            <a:off x="1255065" y="2256502"/>
            <a:ext cx="83084" cy="911719"/>
          </a:xfrm>
          <a:prstGeom prst="roundRect">
            <a:avLst>
              <a:gd name="adj" fmla="val 50000"/>
            </a:avLst>
          </a:prstGeom>
          <a:solidFill>
            <a:srgbClr val="BB0B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3200">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53" name="圆角淘宝网Chenying0907出品 42"/>
          <p:cNvSpPr/>
          <p:nvPr/>
        </p:nvSpPr>
        <p:spPr>
          <a:xfrm>
            <a:off x="1255065" y="4084271"/>
            <a:ext cx="83084" cy="911719"/>
          </a:xfrm>
          <a:prstGeom prst="roundRect">
            <a:avLst>
              <a:gd name="adj" fmla="val 50000"/>
            </a:avLst>
          </a:prstGeom>
          <a:solidFill>
            <a:srgbClr val="BB0B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algn="ctr"/>
            <a:endParaRPr lang="zh-CN" altLang="en-US" sz="3200">
              <a:latin typeface="Source Han Serif SC" panose="02020400000000000000" pitchFamily="18" charset="-122"/>
              <a:ea typeface="Source Han Serif SC" panose="02020400000000000000" pitchFamily="18" charset="-122"/>
              <a:sym typeface="Source Han Serif SC" panose="02020400000000000000" pitchFamily="18" charset="-122"/>
            </a:endParaRPr>
          </a:p>
        </p:txBody>
      </p:sp>
      <p:sp>
        <p:nvSpPr>
          <p:cNvPr id="8" name="淘宝网Chenying0907出品 36"/>
          <p:cNvSpPr/>
          <p:nvPr/>
        </p:nvSpPr>
        <p:spPr>
          <a:xfrm>
            <a:off x="1569384" y="4040236"/>
            <a:ext cx="9376918" cy="961032"/>
          </a:xfrm>
          <a:prstGeom prst="rect">
            <a:avLst/>
          </a:prstGeom>
        </p:spPr>
        <p:txBody>
          <a:bodyPr wrap="square" anchor="ctr">
            <a:spAutoFit/>
          </a:bodyPr>
          <a:lstStyle/>
          <a:p>
            <a:pPr>
              <a:lnSpc>
                <a:spcPct val="150000"/>
              </a:lnSpc>
              <a:defRPr/>
            </a:pPr>
            <a:r>
              <a:rPr lang="en-US" altLang="zh-CN" sz="2000">
                <a:solidFill>
                  <a:schemeClr val="tx1">
                    <a:lumMod val="85000"/>
                    <a:lumOff val="15000"/>
                  </a:schemeClr>
                </a:solidFill>
                <a:latin typeface="思源等宽 L"/>
                <a:ea typeface="微软雅黑" panose="020B0503020204020204" charset="-122"/>
                <a:sym typeface="Source Han Serif SC" panose="02020400000000000000" pitchFamily="18" charset="-122"/>
              </a:rPr>
              <a:t>坚决拥护中国共产党的纲领，以马克思列宁主义、毛泽东思想、邓小平理论、“三个代表”重要思想、科学发展观、习近平新时代中国特色社会主义思想为行动指南</a:t>
            </a:r>
            <a:endParaRPr lang="en-US" altLang="zh-CN" sz="2000">
              <a:solidFill>
                <a:schemeClr val="tx1">
                  <a:lumMod val="85000"/>
                  <a:lumOff val="15000"/>
                </a:schemeClr>
              </a:solidFill>
              <a:latin typeface="思源等宽 L"/>
              <a:ea typeface="微软雅黑" panose="020B0503020204020204" charset="-122"/>
              <a:sym typeface="Source Han Serif SC" panose="02020400000000000000" pitchFamily="18" charset="-122"/>
            </a:endParaRPr>
          </a:p>
        </p:txBody>
      </p:sp>
      <p:pic>
        <p:nvPicPr>
          <p:cNvPr id="54" name="New picture"/>
          <p:cNvPicPr/>
          <p:nvPr/>
        </p:nvPicPr>
        <p:blipFill>
          <a:blip r:embed="rId2"/>
          <a:srcRect/>
          <a:stretch>
            <a:fillRect/>
          </a:stretch>
        </p:blipFill>
        <p:spPr>
          <a:xfrm>
            <a:off x="307975" y="184150"/>
            <a:ext cx="675005" cy="704850"/>
          </a:xfrm>
          <a:prstGeom prst="rect">
            <a:avLst/>
          </a:prstGeom>
          <a:ln>
            <a:noFill/>
          </a:ln>
        </p:spPr>
      </p:pic>
      <p:sp>
        <p:nvSpPr>
          <p:cNvPr id="55" name="Rectangle 39"/>
          <p:cNvSpPr/>
          <p:nvPr/>
        </p:nvSpPr>
        <p:spPr>
          <a:xfrm>
            <a:off x="1078991" y="309176"/>
            <a:ext cx="10703152" cy="42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2800" b="1">
                <a:solidFill>
                  <a:srgbClr val="CC0D2E"/>
                </a:solidFill>
                <a:latin typeface="思源等宽 L"/>
                <a:ea typeface="微软雅黑" panose="020B0503020204020204" charset="-122"/>
              </a:rPr>
              <a:t>团的基础知识</a:t>
            </a:r>
            <a:endParaRPr lang="en-US" altLang="zh-CN" sz="2800" b="1">
              <a:solidFill>
                <a:srgbClr val="CC0D2E"/>
              </a:solidFill>
              <a:latin typeface="思源等宽 L"/>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rLst="">
                                      <p:cBhvr>
                                        <p:cTn id="9" dur="500"/>
                                        <p:tgtEl>
                                          <p:spTgt spid="50"/>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1+#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53" presetClass="entr" presetSubtype="16" fill="hold" grpId="2"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rLst="">
                                      <p:cBhvr>
                                        <p:cTn id="20" dur="500"/>
                                        <p:tgtEl>
                                          <p:spTgt spid="53"/>
                                        </p:tgtEl>
                                      </p:cBhvr>
                                    </p:animEffect>
                                  </p:childTnLst>
                                </p:cTn>
                              </p:par>
                            </p:childTnLst>
                          </p:cTn>
                        </p:par>
                        <p:par>
                          <p:cTn id="21" fill="hold">
                            <p:stCondLst>
                              <p:cond delay="1500"/>
                            </p:stCondLst>
                            <p:childTnLst>
                              <p:par>
                                <p:cTn id="22" presetID="2" presetClass="entr" presetSubtype="2" fill="hold" grpId="3"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1" animBg="1"/>
      <p:bldP spid="53" grpId="2" animBg="1"/>
      <p:bldP spid="8" grpId="3"/>
    </p:bldLst>
  </p:timing>
</p:sld>
</file>

<file path=ppt/tags/tag1.xml><?xml version="1.0" encoding="utf-8"?>
<p:tagLst xmlns:p="http://schemas.openxmlformats.org/presentationml/2006/main">
  <p:tag name="PA" val="v5.2.5"/>
</p:tagLst>
</file>

<file path=ppt/tags/tag2.xml><?xml version="1.0" encoding="utf-8"?>
<p:tagLst xmlns:p="http://schemas.openxmlformats.org/presentationml/2006/main">
  <p:tag name="PA" val="v5.2.5"/>
</p:tagLst>
</file>

<file path=ppt/tags/tag3.xml><?xml version="1.0" encoding="utf-8"?>
<p:tagLst xmlns:p="http://schemas.openxmlformats.org/presentationml/2006/main">
  <p:tag name="PA" val="v5.2.5"/>
</p:tagLst>
</file>

<file path=ppt/theme/theme1.xml><?xml version="1.0" encoding="utf-8"?>
<a:theme xmlns:a="http://schemas.openxmlformats.org/drawingml/2006/main" name="好客模板www.haoke.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2607</Words>
  <Application>WPS 演示</Application>
  <PresentationFormat>宽屏</PresentationFormat>
  <Paragraphs>206</Paragraphs>
  <Slides>26</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Arial</vt:lpstr>
      <vt:lpstr>宋体</vt:lpstr>
      <vt:lpstr>Wingdings</vt:lpstr>
      <vt:lpstr>微软雅黑</vt:lpstr>
      <vt:lpstr>思源等宽 L</vt:lpstr>
      <vt:lpstr>Hilda Sonnenschein</vt:lpstr>
      <vt:lpstr>Source Han Serif SC</vt:lpstr>
      <vt:lpstr>Arial</vt:lpstr>
      <vt:lpstr>微软雅黑 Light</vt:lpstr>
      <vt:lpstr>等线 Light</vt:lpstr>
      <vt:lpstr>等线</vt:lpstr>
      <vt:lpstr>Calibri</vt:lpstr>
      <vt:lpstr>Arial Unicode MS</vt:lpstr>
      <vt:lpstr>Helvetica Light</vt:lpstr>
      <vt:lpstr>FZHei-B01S</vt:lpstr>
      <vt:lpstr>阿里巴巴普惠体 L</vt:lpstr>
      <vt:lpstr>思源黑体 CN Normal</vt:lpstr>
      <vt:lpstr>黑体</vt:lpstr>
      <vt:lpstr>好客模板www.haoke.com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14</cp:revision>
  <dcterms:created xsi:type="dcterms:W3CDTF">2020-12-30T08:37:00Z</dcterms:created>
  <dcterms:modified xsi:type="dcterms:W3CDTF">2021-09-04T03:13:40Z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324B77969EF34125882881420EE96E35</vt:lpwstr>
  </property>
  <property fmtid="{D5CDD505-2E9C-101B-9397-08002B2CF9AE}" pid="3" name="KSOProductBuildVer">
    <vt:lpwstr>2052-11.1.0.10463</vt:lpwstr>
  </property>
</Properties>
</file>