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00"/>
    <a:srgbClr val="FEFCF0"/>
    <a:srgbClr val="000000"/>
    <a:srgbClr val="F6F6F6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5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2164466" y="1"/>
            <a:ext cx="10027533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" y="1"/>
            <a:ext cx="857684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7000">
                <a:srgbClr val="FAFBF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1"/>
          <p:cNvSpPr/>
          <p:nvPr/>
        </p:nvSpPr>
        <p:spPr>
          <a:xfrm>
            <a:off x="0" y="1748743"/>
            <a:ext cx="6879771" cy="3607028"/>
          </a:xfrm>
          <a:prstGeom prst="rect">
            <a:avLst/>
          </a:prstGeom>
          <a:solidFill>
            <a:srgbClr val="AE1022"/>
          </a:solidFill>
          <a:ln>
            <a:noFill/>
          </a:ln>
          <a:effectLst>
            <a:outerShdw blurRad="444500" dist="1524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523557" y="2657181"/>
            <a:ext cx="5946691" cy="1746319"/>
          </a:xfrm>
          <a:prstGeom prst="rect">
            <a:avLst/>
          </a:prstGeom>
          <a:noFill/>
        </p:spPr>
        <p:txBody>
          <a:bodyPr wrap="square" rtlCol="0" anchor="ctr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6600" dirty="0" err="1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消防安全小知识</a:t>
            </a:r>
            <a:endParaRPr lang="en-US" altLang="zh-CN" sz="660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8317" y="1955442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20XX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圆角矩形 21"/>
          <p:cNvSpPr/>
          <p:nvPr/>
        </p:nvSpPr>
        <p:spPr>
          <a:xfrm>
            <a:off x="585467" y="4581097"/>
            <a:ext cx="1619585" cy="3602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0734" y="4606635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E52D2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汇报人：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E52D2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XXXX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E52D2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1"/>
      <p:bldP spid="26" grpId="2"/>
      <p:bldP spid="27" grpId="3" animBg="1"/>
      <p:bldP spid="28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142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一旦发生火灾就近取灭火器一手提灭火器，另一手拔掉保险栓，上下摇动数下，站在火势上风3-4米处。紧握压把对准火源根部喷射并不断向前推进，直到火灭为止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charset="-122"/>
              </a:rPr>
              <a:t>使用干粉灭火器有哪些注意事项？</a:t>
            </a:r>
            <a:endParaRPr lang="en-US" altLang="zh-CN" sz="2400">
              <a:latin typeface="思源等宽 L"/>
              <a:ea typeface="微软雅黑" panose="020B050302020402020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如何使用干粉灭火器？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175006" y="2015959"/>
            <a:ext cx="5988332" cy="4729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■  冲准火焰根部加压喷射，不可过高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75006" y="3148646"/>
            <a:ext cx="5988332" cy="4729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■  距离火焰2至3米喷射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75006" y="4281333"/>
            <a:ext cx="5988332" cy="8924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■  站在火焰的上风方向喷射</a:t>
            </a:r>
            <a:endParaRPr lang="zh-CN" altLang="en-US" sz="2000" b="1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（简记：上风向2-3米处冲火根喷）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任意多边形 5"/>
          <p:cNvSpPr/>
          <p:nvPr/>
        </p:nvSpPr>
        <p:spPr>
          <a:xfrm rot="15392536">
            <a:off x="8900593" y="1406493"/>
            <a:ext cx="1188629" cy="2205314"/>
          </a:xfrm>
          <a:custGeom>
            <a:avLst/>
            <a:gdLst>
              <a:gd name="connsiteX0" fmla="*/ 883835 w 1767672"/>
              <a:gd name="connsiteY0" fmla="*/ 199836 h 3279640"/>
              <a:gd name="connsiteX1" fmla="*/ 199835 w 1767672"/>
              <a:gd name="connsiteY1" fmla="*/ 883836 h 3279640"/>
              <a:gd name="connsiteX2" fmla="*/ 883835 w 1767672"/>
              <a:gd name="connsiteY2" fmla="*/ 1567836 h 3279640"/>
              <a:gd name="connsiteX3" fmla="*/ 1567835 w 1767672"/>
              <a:gd name="connsiteY3" fmla="*/ 883836 h 3279640"/>
              <a:gd name="connsiteX4" fmla="*/ 883835 w 1767672"/>
              <a:gd name="connsiteY4" fmla="*/ 199836 h 3279640"/>
              <a:gd name="connsiteX5" fmla="*/ 883836 w 1767672"/>
              <a:gd name="connsiteY5" fmla="*/ 0 h 3279640"/>
              <a:gd name="connsiteX6" fmla="*/ 1767672 w 1767672"/>
              <a:gd name="connsiteY6" fmla="*/ 883836 h 3279640"/>
              <a:gd name="connsiteX7" fmla="*/ 1061960 w 1767672"/>
              <a:gd name="connsiteY7" fmla="*/ 1749716 h 3279640"/>
              <a:gd name="connsiteX8" fmla="*/ 1021593 w 1767672"/>
              <a:gd name="connsiteY8" fmla="*/ 1753785 h 3279640"/>
              <a:gd name="connsiteX9" fmla="*/ 1021593 w 1767672"/>
              <a:gd name="connsiteY9" fmla="*/ 2135092 h 3279640"/>
              <a:gd name="connsiteX10" fmla="*/ 1033985 w 1767672"/>
              <a:gd name="connsiteY10" fmla="*/ 2135092 h 3279640"/>
              <a:gd name="connsiteX11" fmla="*/ 1109062 w 1767672"/>
              <a:gd name="connsiteY11" fmla="*/ 2210169 h 3279640"/>
              <a:gd name="connsiteX12" fmla="*/ 1109062 w 1767672"/>
              <a:gd name="connsiteY12" fmla="*/ 3204563 h 3279640"/>
              <a:gd name="connsiteX13" fmla="*/ 1033985 w 1767672"/>
              <a:gd name="connsiteY13" fmla="*/ 3279640 h 3279640"/>
              <a:gd name="connsiteX14" fmla="*/ 733685 w 1767672"/>
              <a:gd name="connsiteY14" fmla="*/ 3279640 h 3279640"/>
              <a:gd name="connsiteX15" fmla="*/ 658608 w 1767672"/>
              <a:gd name="connsiteY15" fmla="*/ 3204563 h 3279640"/>
              <a:gd name="connsiteX16" fmla="*/ 658608 w 1767672"/>
              <a:gd name="connsiteY16" fmla="*/ 2210169 h 3279640"/>
              <a:gd name="connsiteX17" fmla="*/ 733685 w 1767672"/>
              <a:gd name="connsiteY17" fmla="*/ 2135092 h 3279640"/>
              <a:gd name="connsiteX18" fmla="*/ 746078 w 1767672"/>
              <a:gd name="connsiteY18" fmla="*/ 2135092 h 3279640"/>
              <a:gd name="connsiteX19" fmla="*/ 746078 w 1767672"/>
              <a:gd name="connsiteY19" fmla="*/ 1753785 h 3279640"/>
              <a:gd name="connsiteX20" fmla="*/ 705712 w 1767672"/>
              <a:gd name="connsiteY20" fmla="*/ 1749716 h 3279640"/>
              <a:gd name="connsiteX21" fmla="*/ 0 w 1767672"/>
              <a:gd name="connsiteY21" fmla="*/ 883836 h 3279640"/>
              <a:gd name="connsiteX22" fmla="*/ 883836 w 1767672"/>
              <a:gd name="connsiteY22" fmla="*/ 0 h 32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67672" h="3279640">
                <a:moveTo>
                  <a:pt x="883835" y="199836"/>
                </a:moveTo>
                <a:cubicBezTo>
                  <a:pt x="506072" y="199836"/>
                  <a:pt x="199835" y="506073"/>
                  <a:pt x="199835" y="883836"/>
                </a:cubicBezTo>
                <a:cubicBezTo>
                  <a:pt x="199835" y="1261599"/>
                  <a:pt x="506072" y="1567836"/>
                  <a:pt x="883835" y="1567836"/>
                </a:cubicBezTo>
                <a:cubicBezTo>
                  <a:pt x="1261598" y="1567836"/>
                  <a:pt x="1567835" y="1261599"/>
                  <a:pt x="1567835" y="883836"/>
                </a:cubicBezTo>
                <a:cubicBezTo>
                  <a:pt x="1567835" y="506073"/>
                  <a:pt x="1261598" y="199836"/>
                  <a:pt x="883835" y="199836"/>
                </a:cubicBezTo>
                <a:close/>
                <a:moveTo>
                  <a:pt x="883836" y="0"/>
                </a:moveTo>
                <a:cubicBezTo>
                  <a:pt x="1371965" y="0"/>
                  <a:pt x="1767672" y="395707"/>
                  <a:pt x="1767672" y="883836"/>
                </a:cubicBezTo>
                <a:cubicBezTo>
                  <a:pt x="1767672" y="1310949"/>
                  <a:pt x="1464709" y="1667301"/>
                  <a:pt x="1061960" y="1749716"/>
                </a:cubicBezTo>
                <a:lnTo>
                  <a:pt x="1021593" y="1753785"/>
                </a:lnTo>
                <a:lnTo>
                  <a:pt x="1021593" y="2135092"/>
                </a:lnTo>
                <a:lnTo>
                  <a:pt x="1033985" y="2135092"/>
                </a:lnTo>
                <a:cubicBezTo>
                  <a:pt x="1075449" y="2135092"/>
                  <a:pt x="1109062" y="2168705"/>
                  <a:pt x="1109062" y="2210169"/>
                </a:cubicBezTo>
                <a:lnTo>
                  <a:pt x="1109062" y="3204563"/>
                </a:lnTo>
                <a:cubicBezTo>
                  <a:pt x="1109062" y="3246027"/>
                  <a:pt x="1075449" y="3279640"/>
                  <a:pt x="1033985" y="3279640"/>
                </a:cubicBezTo>
                <a:lnTo>
                  <a:pt x="733685" y="3279640"/>
                </a:lnTo>
                <a:cubicBezTo>
                  <a:pt x="692221" y="3279640"/>
                  <a:pt x="658608" y="3246027"/>
                  <a:pt x="658608" y="3204563"/>
                </a:cubicBezTo>
                <a:lnTo>
                  <a:pt x="658608" y="2210169"/>
                </a:lnTo>
                <a:cubicBezTo>
                  <a:pt x="658608" y="2168705"/>
                  <a:pt x="692221" y="2135092"/>
                  <a:pt x="733685" y="2135092"/>
                </a:cubicBezTo>
                <a:lnTo>
                  <a:pt x="746078" y="2135092"/>
                </a:lnTo>
                <a:lnTo>
                  <a:pt x="746078" y="1753785"/>
                </a:lnTo>
                <a:lnTo>
                  <a:pt x="705712" y="1749716"/>
                </a:lnTo>
                <a:cubicBezTo>
                  <a:pt x="302963" y="1667301"/>
                  <a:pt x="0" y="1310949"/>
                  <a:pt x="0" y="883836"/>
                </a:cubicBezTo>
                <a:cubicBezTo>
                  <a:pt x="0" y="395707"/>
                  <a:pt x="395707" y="0"/>
                  <a:pt x="883836" y="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/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任意多边形 6"/>
          <p:cNvSpPr/>
          <p:nvPr/>
        </p:nvSpPr>
        <p:spPr>
          <a:xfrm rot="19800000">
            <a:off x="7665330" y="3773874"/>
            <a:ext cx="1188629" cy="2205314"/>
          </a:xfrm>
          <a:custGeom>
            <a:avLst/>
            <a:gdLst>
              <a:gd name="connsiteX0" fmla="*/ 883835 w 1767672"/>
              <a:gd name="connsiteY0" fmla="*/ 199836 h 3279640"/>
              <a:gd name="connsiteX1" fmla="*/ 199835 w 1767672"/>
              <a:gd name="connsiteY1" fmla="*/ 883836 h 3279640"/>
              <a:gd name="connsiteX2" fmla="*/ 883835 w 1767672"/>
              <a:gd name="connsiteY2" fmla="*/ 1567836 h 3279640"/>
              <a:gd name="connsiteX3" fmla="*/ 1567835 w 1767672"/>
              <a:gd name="connsiteY3" fmla="*/ 883836 h 3279640"/>
              <a:gd name="connsiteX4" fmla="*/ 883835 w 1767672"/>
              <a:gd name="connsiteY4" fmla="*/ 199836 h 3279640"/>
              <a:gd name="connsiteX5" fmla="*/ 883836 w 1767672"/>
              <a:gd name="connsiteY5" fmla="*/ 0 h 3279640"/>
              <a:gd name="connsiteX6" fmla="*/ 1767672 w 1767672"/>
              <a:gd name="connsiteY6" fmla="*/ 883836 h 3279640"/>
              <a:gd name="connsiteX7" fmla="*/ 1061960 w 1767672"/>
              <a:gd name="connsiteY7" fmla="*/ 1749716 h 3279640"/>
              <a:gd name="connsiteX8" fmla="*/ 1021593 w 1767672"/>
              <a:gd name="connsiteY8" fmla="*/ 1753785 h 3279640"/>
              <a:gd name="connsiteX9" fmla="*/ 1021593 w 1767672"/>
              <a:gd name="connsiteY9" fmla="*/ 2135092 h 3279640"/>
              <a:gd name="connsiteX10" fmla="*/ 1033985 w 1767672"/>
              <a:gd name="connsiteY10" fmla="*/ 2135092 h 3279640"/>
              <a:gd name="connsiteX11" fmla="*/ 1109062 w 1767672"/>
              <a:gd name="connsiteY11" fmla="*/ 2210169 h 3279640"/>
              <a:gd name="connsiteX12" fmla="*/ 1109062 w 1767672"/>
              <a:gd name="connsiteY12" fmla="*/ 3204563 h 3279640"/>
              <a:gd name="connsiteX13" fmla="*/ 1033985 w 1767672"/>
              <a:gd name="connsiteY13" fmla="*/ 3279640 h 3279640"/>
              <a:gd name="connsiteX14" fmla="*/ 733685 w 1767672"/>
              <a:gd name="connsiteY14" fmla="*/ 3279640 h 3279640"/>
              <a:gd name="connsiteX15" fmla="*/ 658608 w 1767672"/>
              <a:gd name="connsiteY15" fmla="*/ 3204563 h 3279640"/>
              <a:gd name="connsiteX16" fmla="*/ 658608 w 1767672"/>
              <a:gd name="connsiteY16" fmla="*/ 2210169 h 3279640"/>
              <a:gd name="connsiteX17" fmla="*/ 733685 w 1767672"/>
              <a:gd name="connsiteY17" fmla="*/ 2135092 h 3279640"/>
              <a:gd name="connsiteX18" fmla="*/ 746078 w 1767672"/>
              <a:gd name="connsiteY18" fmla="*/ 2135092 h 3279640"/>
              <a:gd name="connsiteX19" fmla="*/ 746078 w 1767672"/>
              <a:gd name="connsiteY19" fmla="*/ 1753785 h 3279640"/>
              <a:gd name="connsiteX20" fmla="*/ 705712 w 1767672"/>
              <a:gd name="connsiteY20" fmla="*/ 1749716 h 3279640"/>
              <a:gd name="connsiteX21" fmla="*/ 0 w 1767672"/>
              <a:gd name="connsiteY21" fmla="*/ 883836 h 3279640"/>
              <a:gd name="connsiteX22" fmla="*/ 883836 w 1767672"/>
              <a:gd name="connsiteY22" fmla="*/ 0 h 32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67672" h="3279640">
                <a:moveTo>
                  <a:pt x="883835" y="199836"/>
                </a:moveTo>
                <a:cubicBezTo>
                  <a:pt x="506072" y="199836"/>
                  <a:pt x="199835" y="506073"/>
                  <a:pt x="199835" y="883836"/>
                </a:cubicBezTo>
                <a:cubicBezTo>
                  <a:pt x="199835" y="1261599"/>
                  <a:pt x="506072" y="1567836"/>
                  <a:pt x="883835" y="1567836"/>
                </a:cubicBezTo>
                <a:cubicBezTo>
                  <a:pt x="1261598" y="1567836"/>
                  <a:pt x="1567835" y="1261599"/>
                  <a:pt x="1567835" y="883836"/>
                </a:cubicBezTo>
                <a:cubicBezTo>
                  <a:pt x="1567835" y="506073"/>
                  <a:pt x="1261598" y="199836"/>
                  <a:pt x="883835" y="199836"/>
                </a:cubicBezTo>
                <a:close/>
                <a:moveTo>
                  <a:pt x="883836" y="0"/>
                </a:moveTo>
                <a:cubicBezTo>
                  <a:pt x="1371965" y="0"/>
                  <a:pt x="1767672" y="395707"/>
                  <a:pt x="1767672" y="883836"/>
                </a:cubicBezTo>
                <a:cubicBezTo>
                  <a:pt x="1767672" y="1310949"/>
                  <a:pt x="1464709" y="1667301"/>
                  <a:pt x="1061960" y="1749716"/>
                </a:cubicBezTo>
                <a:lnTo>
                  <a:pt x="1021593" y="1753785"/>
                </a:lnTo>
                <a:lnTo>
                  <a:pt x="1021593" y="2135092"/>
                </a:lnTo>
                <a:lnTo>
                  <a:pt x="1033985" y="2135092"/>
                </a:lnTo>
                <a:cubicBezTo>
                  <a:pt x="1075449" y="2135092"/>
                  <a:pt x="1109062" y="2168705"/>
                  <a:pt x="1109062" y="2210169"/>
                </a:cubicBezTo>
                <a:lnTo>
                  <a:pt x="1109062" y="3204563"/>
                </a:lnTo>
                <a:cubicBezTo>
                  <a:pt x="1109062" y="3246027"/>
                  <a:pt x="1075449" y="3279640"/>
                  <a:pt x="1033985" y="3279640"/>
                </a:cubicBezTo>
                <a:lnTo>
                  <a:pt x="733685" y="3279640"/>
                </a:lnTo>
                <a:cubicBezTo>
                  <a:pt x="692221" y="3279640"/>
                  <a:pt x="658608" y="3246027"/>
                  <a:pt x="658608" y="3204563"/>
                </a:cubicBezTo>
                <a:lnTo>
                  <a:pt x="658608" y="2210169"/>
                </a:lnTo>
                <a:cubicBezTo>
                  <a:pt x="658608" y="2168705"/>
                  <a:pt x="692221" y="2135092"/>
                  <a:pt x="733685" y="2135092"/>
                </a:cubicBezTo>
                <a:lnTo>
                  <a:pt x="746078" y="2135092"/>
                </a:lnTo>
                <a:lnTo>
                  <a:pt x="746078" y="1753785"/>
                </a:lnTo>
                <a:lnTo>
                  <a:pt x="705712" y="1749716"/>
                </a:lnTo>
                <a:cubicBezTo>
                  <a:pt x="302963" y="1667301"/>
                  <a:pt x="0" y="1310949"/>
                  <a:pt x="0" y="883836"/>
                </a:cubicBezTo>
                <a:cubicBezTo>
                  <a:pt x="0" y="395707"/>
                  <a:pt x="395707" y="0"/>
                  <a:pt x="883836" y="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/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任意多边形 8"/>
          <p:cNvSpPr/>
          <p:nvPr/>
        </p:nvSpPr>
        <p:spPr>
          <a:xfrm rot="18000000">
            <a:off x="8407562" y="2549974"/>
            <a:ext cx="1479372" cy="2744742"/>
          </a:xfrm>
          <a:custGeom>
            <a:avLst/>
            <a:gdLst>
              <a:gd name="connsiteX0" fmla="*/ 883835 w 1767672"/>
              <a:gd name="connsiteY0" fmla="*/ 199836 h 3279640"/>
              <a:gd name="connsiteX1" fmla="*/ 199835 w 1767672"/>
              <a:gd name="connsiteY1" fmla="*/ 883836 h 3279640"/>
              <a:gd name="connsiteX2" fmla="*/ 883835 w 1767672"/>
              <a:gd name="connsiteY2" fmla="*/ 1567836 h 3279640"/>
              <a:gd name="connsiteX3" fmla="*/ 1567835 w 1767672"/>
              <a:gd name="connsiteY3" fmla="*/ 883836 h 3279640"/>
              <a:gd name="connsiteX4" fmla="*/ 883835 w 1767672"/>
              <a:gd name="connsiteY4" fmla="*/ 199836 h 3279640"/>
              <a:gd name="connsiteX5" fmla="*/ 883836 w 1767672"/>
              <a:gd name="connsiteY5" fmla="*/ 0 h 3279640"/>
              <a:gd name="connsiteX6" fmla="*/ 1767672 w 1767672"/>
              <a:gd name="connsiteY6" fmla="*/ 883836 h 3279640"/>
              <a:gd name="connsiteX7" fmla="*/ 1061960 w 1767672"/>
              <a:gd name="connsiteY7" fmla="*/ 1749716 h 3279640"/>
              <a:gd name="connsiteX8" fmla="*/ 1021593 w 1767672"/>
              <a:gd name="connsiteY8" fmla="*/ 1753785 h 3279640"/>
              <a:gd name="connsiteX9" fmla="*/ 1021593 w 1767672"/>
              <a:gd name="connsiteY9" fmla="*/ 2135092 h 3279640"/>
              <a:gd name="connsiteX10" fmla="*/ 1033985 w 1767672"/>
              <a:gd name="connsiteY10" fmla="*/ 2135092 h 3279640"/>
              <a:gd name="connsiteX11" fmla="*/ 1109062 w 1767672"/>
              <a:gd name="connsiteY11" fmla="*/ 2210169 h 3279640"/>
              <a:gd name="connsiteX12" fmla="*/ 1109062 w 1767672"/>
              <a:gd name="connsiteY12" fmla="*/ 3204563 h 3279640"/>
              <a:gd name="connsiteX13" fmla="*/ 1033985 w 1767672"/>
              <a:gd name="connsiteY13" fmla="*/ 3279640 h 3279640"/>
              <a:gd name="connsiteX14" fmla="*/ 733685 w 1767672"/>
              <a:gd name="connsiteY14" fmla="*/ 3279640 h 3279640"/>
              <a:gd name="connsiteX15" fmla="*/ 658608 w 1767672"/>
              <a:gd name="connsiteY15" fmla="*/ 3204563 h 3279640"/>
              <a:gd name="connsiteX16" fmla="*/ 658608 w 1767672"/>
              <a:gd name="connsiteY16" fmla="*/ 2210169 h 3279640"/>
              <a:gd name="connsiteX17" fmla="*/ 733685 w 1767672"/>
              <a:gd name="connsiteY17" fmla="*/ 2135092 h 3279640"/>
              <a:gd name="connsiteX18" fmla="*/ 746078 w 1767672"/>
              <a:gd name="connsiteY18" fmla="*/ 2135092 h 3279640"/>
              <a:gd name="connsiteX19" fmla="*/ 746078 w 1767672"/>
              <a:gd name="connsiteY19" fmla="*/ 1753785 h 3279640"/>
              <a:gd name="connsiteX20" fmla="*/ 705712 w 1767672"/>
              <a:gd name="connsiteY20" fmla="*/ 1749716 h 3279640"/>
              <a:gd name="connsiteX21" fmla="*/ 0 w 1767672"/>
              <a:gd name="connsiteY21" fmla="*/ 883836 h 3279640"/>
              <a:gd name="connsiteX22" fmla="*/ 883836 w 1767672"/>
              <a:gd name="connsiteY22" fmla="*/ 0 h 327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67672" h="3279640">
                <a:moveTo>
                  <a:pt x="883835" y="199836"/>
                </a:moveTo>
                <a:cubicBezTo>
                  <a:pt x="506072" y="199836"/>
                  <a:pt x="199835" y="506073"/>
                  <a:pt x="199835" y="883836"/>
                </a:cubicBezTo>
                <a:cubicBezTo>
                  <a:pt x="199835" y="1261599"/>
                  <a:pt x="506072" y="1567836"/>
                  <a:pt x="883835" y="1567836"/>
                </a:cubicBezTo>
                <a:cubicBezTo>
                  <a:pt x="1261598" y="1567836"/>
                  <a:pt x="1567835" y="1261599"/>
                  <a:pt x="1567835" y="883836"/>
                </a:cubicBezTo>
                <a:cubicBezTo>
                  <a:pt x="1567835" y="506073"/>
                  <a:pt x="1261598" y="199836"/>
                  <a:pt x="883835" y="199836"/>
                </a:cubicBezTo>
                <a:close/>
                <a:moveTo>
                  <a:pt x="883836" y="0"/>
                </a:moveTo>
                <a:cubicBezTo>
                  <a:pt x="1371965" y="0"/>
                  <a:pt x="1767672" y="395707"/>
                  <a:pt x="1767672" y="883836"/>
                </a:cubicBezTo>
                <a:cubicBezTo>
                  <a:pt x="1767672" y="1310949"/>
                  <a:pt x="1464709" y="1667301"/>
                  <a:pt x="1061960" y="1749716"/>
                </a:cubicBezTo>
                <a:lnTo>
                  <a:pt x="1021593" y="1753785"/>
                </a:lnTo>
                <a:lnTo>
                  <a:pt x="1021593" y="2135092"/>
                </a:lnTo>
                <a:lnTo>
                  <a:pt x="1033985" y="2135092"/>
                </a:lnTo>
                <a:cubicBezTo>
                  <a:pt x="1075449" y="2135092"/>
                  <a:pt x="1109062" y="2168705"/>
                  <a:pt x="1109062" y="2210169"/>
                </a:cubicBezTo>
                <a:lnTo>
                  <a:pt x="1109062" y="3204563"/>
                </a:lnTo>
                <a:cubicBezTo>
                  <a:pt x="1109062" y="3246027"/>
                  <a:pt x="1075449" y="3279640"/>
                  <a:pt x="1033985" y="3279640"/>
                </a:cubicBezTo>
                <a:lnTo>
                  <a:pt x="733685" y="3279640"/>
                </a:lnTo>
                <a:cubicBezTo>
                  <a:pt x="692221" y="3279640"/>
                  <a:pt x="658608" y="3246027"/>
                  <a:pt x="658608" y="3204563"/>
                </a:cubicBezTo>
                <a:lnTo>
                  <a:pt x="658608" y="2210169"/>
                </a:lnTo>
                <a:cubicBezTo>
                  <a:pt x="658608" y="2168705"/>
                  <a:pt x="692221" y="2135092"/>
                  <a:pt x="733685" y="2135092"/>
                </a:cubicBezTo>
                <a:lnTo>
                  <a:pt x="746078" y="2135092"/>
                </a:lnTo>
                <a:lnTo>
                  <a:pt x="746078" y="1753785"/>
                </a:lnTo>
                <a:lnTo>
                  <a:pt x="705712" y="1749716"/>
                </a:lnTo>
                <a:cubicBezTo>
                  <a:pt x="302963" y="1667301"/>
                  <a:pt x="0" y="1310949"/>
                  <a:pt x="0" y="883836"/>
                </a:cubicBezTo>
                <a:cubicBezTo>
                  <a:pt x="0" y="395707"/>
                  <a:pt x="395707" y="0"/>
                  <a:pt x="883836" y="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 anchorCtr="0"/>
          <a:lstStyle/>
          <a:p>
            <a:pPr algn="ctr"/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如何使用干粉灭火器？ &gt; 使用干粉灭火器有哪些注意事项？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0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4"/>
                            </p:stCondLst>
                            <p:childTnLst>
                              <p:par>
                                <p:cTn id="18" presetID="3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0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4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35"/>
                            </p:stCondLst>
                            <p:childTnLst>
                              <p:par>
                                <p:cTn id="31" presetID="3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3" dur="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35"/>
                            </p:stCondLst>
                            <p:childTnLst>
                              <p:par>
                                <p:cTn id="4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1"/>
      <p:bldP spid="25" grpId="2"/>
      <p:bldP spid="26" grpId="3" animBg="1"/>
      <p:bldP spid="27" grpId="4" animBg="1"/>
      <p:bldP spid="28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652015"/>
            <a:ext cx="4826000" cy="4063999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1143000" y="2253647"/>
            <a:ext cx="4458348" cy="2350708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压力表如何辨认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？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思源等宽 L"/>
              </a:rPr>
              <a:t>压力表指针指向绿区为压力正好合适；压力表指针指向黄区为压力过大；压力表指针指向红区说明压力不足</a:t>
            </a:r>
            <a:r>
              <a:rPr lang="en-US" dirty="0">
                <a:solidFill>
                  <a:srgbClr val="000000"/>
                </a:solidFill>
                <a:latin typeface="思源等宽 L"/>
              </a:rPr>
              <a:t>。（</a:t>
            </a:r>
            <a:r>
              <a:rPr lang="en-US" dirty="0" err="1">
                <a:solidFill>
                  <a:srgbClr val="000000"/>
                </a:solidFill>
                <a:latin typeface="思源等宽 L"/>
              </a:rPr>
              <a:t>简记：绿区好、黄区大、红区小</a:t>
            </a:r>
            <a:r>
              <a:rPr lang="en-US" dirty="0">
                <a:solidFill>
                  <a:srgbClr val="000000"/>
                </a:solidFill>
                <a:latin typeface="思源等宽 L"/>
              </a:rPr>
              <a:t>）</a:t>
            </a:r>
            <a:endParaRPr lang="en-US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如何使用干粉灭火器？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2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消火栓的使用方法？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33672" y="1362635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592633"/>
            <a:ext cx="3068856" cy="41926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latin typeface="思源等宽 L"/>
                <a:ea typeface="微软雅黑" panose="020B0503020204020204" charset="-122"/>
              </a:rPr>
              <a:t>使用消防栓时首先关闭所有灭火现场的电源，打开消火栓的玻璃门，按下手动报警器按钮，与之相连的水泵结合会自动加压，接好水带枪后</a:t>
            </a:r>
            <a:r>
              <a:rPr lang="en-US" altLang="zh-CN" sz="2000" dirty="0">
                <a:latin typeface="思源等宽 L"/>
                <a:ea typeface="微软雅黑" panose="020B0503020204020204" charset="-122"/>
              </a:rPr>
              <a:t>(</a:t>
            </a:r>
            <a:r>
              <a:rPr lang="en-US" altLang="zh-CN" sz="2000" dirty="0" err="1">
                <a:latin typeface="思源等宽 L"/>
                <a:ea typeface="微软雅黑" panose="020B0503020204020204" charset="-122"/>
              </a:rPr>
              <a:t>打开水阀门后由于水的压力较大，要将水枪头抱平</a:t>
            </a:r>
            <a:r>
              <a:rPr lang="en-US" altLang="zh-CN" sz="2000" dirty="0">
                <a:latin typeface="思源等宽 L"/>
                <a:ea typeface="微软雅黑" panose="020B0503020204020204" charset="-122"/>
              </a:rPr>
              <a:t>)</a:t>
            </a:r>
            <a:r>
              <a:rPr lang="en-US" altLang="zh-CN" sz="2000" dirty="0" err="1">
                <a:latin typeface="思源等宽 L"/>
                <a:ea typeface="微软雅黑" panose="020B0503020204020204" charset="-122"/>
              </a:rPr>
              <a:t>朝火场直射，直到火灭为止</a:t>
            </a:r>
            <a:endParaRPr lang="en-US" altLang="zh-CN" sz="2000" dirty="0">
              <a:latin typeface="思源等宽 L"/>
              <a:ea typeface="微软雅黑" panose="020B050302020402020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消火栓的使用方法？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1209361" y="2094713"/>
            <a:ext cx="576622" cy="57678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charset="-122"/>
              </a:rPr>
              <a:t>1</a:t>
            </a:r>
            <a:endParaRPr lang="en-US" altLang="zh-CN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773799" y="2361445"/>
            <a:ext cx="1464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 11"/>
          <p:cNvSpPr txBox="1"/>
          <p:nvPr/>
        </p:nvSpPr>
        <p:spPr>
          <a:xfrm>
            <a:off x="1966537" y="2022382"/>
            <a:ext cx="4824885" cy="7078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</a:rPr>
              <a:t>打开消火栓门，如有按钮则按下内部火警按钮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209362" y="3026665"/>
            <a:ext cx="576622" cy="57678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charset="-122"/>
              </a:rPr>
              <a:t>2</a:t>
            </a:r>
            <a:endParaRPr lang="en-US" altLang="zh-CN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1773800" y="3291689"/>
            <a:ext cx="146440" cy="170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标题 11"/>
          <p:cNvSpPr txBox="1"/>
          <p:nvPr/>
        </p:nvSpPr>
        <p:spPr>
          <a:xfrm>
            <a:off x="1966538" y="3108223"/>
            <a:ext cx="482488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</a:rPr>
              <a:t>一人接好枪头和水带奔向起火点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209362" y="3941963"/>
            <a:ext cx="576622" cy="57678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charset="-122"/>
              </a:rPr>
              <a:t>3</a:t>
            </a:r>
            <a:endParaRPr lang="en-US" altLang="zh-CN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1773800" y="4208695"/>
            <a:ext cx="14644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1"/>
          <p:cNvSpPr txBox="1"/>
          <p:nvPr/>
        </p:nvSpPr>
        <p:spPr>
          <a:xfrm>
            <a:off x="1966538" y="4023519"/>
            <a:ext cx="482488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</a:rPr>
              <a:t>另一人接好水带和阀门口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209363" y="4840461"/>
            <a:ext cx="576622" cy="57678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Impact MT Std" pitchFamily="34" charset="0"/>
                <a:ea typeface="微软雅黑" panose="020B0503020204020204" charset="-122"/>
              </a:rPr>
              <a:t>4</a:t>
            </a:r>
            <a:endParaRPr lang="en-US" altLang="zh-CN">
              <a:latin typeface="Impact MT Std" pitchFamily="34" charset="0"/>
              <a:ea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773801" y="5107193"/>
            <a:ext cx="146439" cy="6831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标题 11"/>
          <p:cNvSpPr txBox="1"/>
          <p:nvPr/>
        </p:nvSpPr>
        <p:spPr>
          <a:xfrm>
            <a:off x="1966539" y="4768129"/>
            <a:ext cx="4824883" cy="7078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</a:rPr>
              <a:t>逆时针打开阀门水喷出即可：（简记按报警、接枪带、开阀门）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57" name="Shape 1135"/>
          <p:cNvSpPr/>
          <p:nvPr/>
        </p:nvSpPr>
        <p:spPr>
          <a:xfrm rot="10800000">
            <a:off x="7421878" y="2057026"/>
            <a:ext cx="3270250" cy="3268662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C5053"/>
            </a:solidFill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Shape 1142"/>
          <p:cNvSpPr/>
          <p:nvPr/>
        </p:nvSpPr>
        <p:spPr>
          <a:xfrm rot="1790900">
            <a:off x="9090340" y="1834776"/>
            <a:ext cx="1382713" cy="1196975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Shape 1145"/>
          <p:cNvSpPr/>
          <p:nvPr/>
        </p:nvSpPr>
        <p:spPr>
          <a:xfrm rot="1790900">
            <a:off x="9828528" y="3087313"/>
            <a:ext cx="1381125" cy="1196975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Shape 1148"/>
          <p:cNvSpPr/>
          <p:nvPr/>
        </p:nvSpPr>
        <p:spPr>
          <a:xfrm rot="1790900">
            <a:off x="9091928" y="4370013"/>
            <a:ext cx="1382712" cy="1196975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Shape 1151"/>
          <p:cNvSpPr/>
          <p:nvPr/>
        </p:nvSpPr>
        <p:spPr>
          <a:xfrm rot="1790900">
            <a:off x="7644128" y="4355726"/>
            <a:ext cx="1381125" cy="1196975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Shape 1154"/>
          <p:cNvSpPr/>
          <p:nvPr/>
        </p:nvSpPr>
        <p:spPr>
          <a:xfrm rot="1790900">
            <a:off x="6901178" y="3112713"/>
            <a:ext cx="1381125" cy="1196975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Shape 1157"/>
          <p:cNvSpPr/>
          <p:nvPr/>
        </p:nvSpPr>
        <p:spPr>
          <a:xfrm rot="1790900">
            <a:off x="7636190" y="1830013"/>
            <a:ext cx="1382713" cy="1196975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 Placeholder 2"/>
          <p:cNvSpPr/>
          <p:nvPr/>
        </p:nvSpPr>
        <p:spPr>
          <a:xfrm>
            <a:off x="7734615" y="1763338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 Placeholder 2"/>
          <p:cNvSpPr/>
          <p:nvPr/>
        </p:nvSpPr>
        <p:spPr>
          <a:xfrm>
            <a:off x="9190353" y="1776038"/>
            <a:ext cx="1190625" cy="1381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 Placeholder 2"/>
          <p:cNvSpPr/>
          <p:nvPr/>
        </p:nvSpPr>
        <p:spPr>
          <a:xfrm>
            <a:off x="9923778" y="3031751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 Placeholder 2"/>
          <p:cNvSpPr/>
          <p:nvPr/>
        </p:nvSpPr>
        <p:spPr>
          <a:xfrm>
            <a:off x="9190353" y="431286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 Placeholder 2"/>
          <p:cNvSpPr/>
          <p:nvPr/>
        </p:nvSpPr>
        <p:spPr>
          <a:xfrm>
            <a:off x="7737790" y="430651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 Placeholder 2"/>
          <p:cNvSpPr/>
          <p:nvPr/>
        </p:nvSpPr>
        <p:spPr>
          <a:xfrm>
            <a:off x="6990078" y="3057151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Shape 1139"/>
          <p:cNvSpPr/>
          <p:nvPr/>
        </p:nvSpPr>
        <p:spPr>
          <a:xfrm rot="1790900">
            <a:off x="8331515" y="3058738"/>
            <a:ext cx="1484313" cy="1285875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AE1022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 Placeholder 2"/>
          <p:cNvSpPr/>
          <p:nvPr/>
        </p:nvSpPr>
        <p:spPr>
          <a:xfrm>
            <a:off x="8442640" y="2965076"/>
            <a:ext cx="12715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Freeform 250"/>
          <p:cNvSpPr/>
          <p:nvPr/>
        </p:nvSpPr>
        <p:spPr>
          <a:xfrm>
            <a:off x="10409553" y="3484981"/>
            <a:ext cx="217488" cy="401638"/>
          </a:xfrm>
          <a:custGeom>
            <a:avLst/>
            <a:gdLst>
              <a:gd name="T0" fmla="*/ 57 w 137"/>
              <a:gd name="T1" fmla="*/ 0 h 253"/>
              <a:gd name="T2" fmla="*/ 124 w 137"/>
              <a:gd name="T3" fmla="*/ 0 h 253"/>
              <a:gd name="T4" fmla="*/ 124 w 137"/>
              <a:gd name="T5" fmla="*/ 39 h 253"/>
              <a:gd name="T6" fmla="*/ 111 w 137"/>
              <a:gd name="T7" fmla="*/ 39 h 253"/>
              <a:gd name="T8" fmla="*/ 137 w 137"/>
              <a:gd name="T9" fmla="*/ 208 h 253"/>
              <a:gd name="T10" fmla="*/ 93 w 137"/>
              <a:gd name="T11" fmla="*/ 253 h 253"/>
              <a:gd name="T12" fmla="*/ 44 w 137"/>
              <a:gd name="T13" fmla="*/ 210 h 253"/>
              <a:gd name="T14" fmla="*/ 60 w 137"/>
              <a:gd name="T15" fmla="*/ 117 h 253"/>
              <a:gd name="T16" fmla="*/ 11 w 137"/>
              <a:gd name="T17" fmla="*/ 159 h 253"/>
              <a:gd name="T18" fmla="*/ 0 w 137"/>
              <a:gd name="T19" fmla="*/ 142 h 253"/>
              <a:gd name="T20" fmla="*/ 66 w 137"/>
              <a:gd name="T21" fmla="*/ 71 h 253"/>
              <a:gd name="T22" fmla="*/ 71 w 137"/>
              <a:gd name="T23" fmla="*/ 39 h 253"/>
              <a:gd name="T24" fmla="*/ 57 w 137"/>
              <a:gd name="T25" fmla="*/ 39 h 253"/>
              <a:gd name="T26" fmla="*/ 57 w 137"/>
              <a:gd name="T2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53">
                <a:moveTo>
                  <a:pt x="57" y="0"/>
                </a:moveTo>
                <a:lnTo>
                  <a:pt x="124" y="0"/>
                </a:lnTo>
                <a:lnTo>
                  <a:pt x="124" y="39"/>
                </a:lnTo>
                <a:lnTo>
                  <a:pt x="111" y="39"/>
                </a:lnTo>
                <a:lnTo>
                  <a:pt x="137" y="208"/>
                </a:lnTo>
                <a:lnTo>
                  <a:pt x="93" y="253"/>
                </a:lnTo>
                <a:lnTo>
                  <a:pt x="44" y="210"/>
                </a:lnTo>
                <a:lnTo>
                  <a:pt x="60" y="117"/>
                </a:lnTo>
                <a:lnTo>
                  <a:pt x="11" y="159"/>
                </a:lnTo>
                <a:lnTo>
                  <a:pt x="0" y="142"/>
                </a:lnTo>
                <a:lnTo>
                  <a:pt x="66" y="71"/>
                </a:lnTo>
                <a:lnTo>
                  <a:pt x="71" y="39"/>
                </a:lnTo>
                <a:lnTo>
                  <a:pt x="57" y="39"/>
                </a:ln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Freeform 277"/>
          <p:cNvSpPr/>
          <p:nvPr/>
        </p:nvSpPr>
        <p:spPr>
          <a:xfrm>
            <a:off x="7385670" y="3478634"/>
            <a:ext cx="271463" cy="373063"/>
          </a:xfrm>
          <a:custGeom>
            <a:avLst/>
            <a:gdLst>
              <a:gd name="T0" fmla="*/ 8 w 77"/>
              <a:gd name="T1" fmla="*/ 0 h 106"/>
              <a:gd name="T2" fmla="*/ 64 w 77"/>
              <a:gd name="T3" fmla="*/ 0 h 106"/>
              <a:gd name="T4" fmla="*/ 73 w 77"/>
              <a:gd name="T5" fmla="*/ 9 h 106"/>
              <a:gd name="T6" fmla="*/ 73 w 77"/>
              <a:gd name="T7" fmla="*/ 62 h 106"/>
              <a:gd name="T8" fmla="*/ 63 w 77"/>
              <a:gd name="T9" fmla="*/ 60 h 106"/>
              <a:gd name="T10" fmla="*/ 63 w 77"/>
              <a:gd name="T11" fmla="*/ 56 h 106"/>
              <a:gd name="T12" fmla="*/ 63 w 77"/>
              <a:gd name="T13" fmla="*/ 11 h 106"/>
              <a:gd name="T14" fmla="*/ 9 w 77"/>
              <a:gd name="T15" fmla="*/ 11 h 106"/>
              <a:gd name="T16" fmla="*/ 9 w 77"/>
              <a:gd name="T17" fmla="*/ 87 h 106"/>
              <a:gd name="T18" fmla="*/ 36 w 77"/>
              <a:gd name="T19" fmla="*/ 87 h 106"/>
              <a:gd name="T20" fmla="*/ 40 w 77"/>
              <a:gd name="T21" fmla="*/ 96 h 106"/>
              <a:gd name="T22" fmla="*/ 8 w 77"/>
              <a:gd name="T23" fmla="*/ 96 h 106"/>
              <a:gd name="T24" fmla="*/ 0 w 77"/>
              <a:gd name="T25" fmla="*/ 88 h 106"/>
              <a:gd name="T26" fmla="*/ 0 w 77"/>
              <a:gd name="T27" fmla="*/ 9 h 106"/>
              <a:gd name="T28" fmla="*/ 8 w 77"/>
              <a:gd name="T29" fmla="*/ 0 h 106"/>
              <a:gd name="T30" fmla="*/ 16 w 77"/>
              <a:gd name="T31" fmla="*/ 47 h 106"/>
              <a:gd name="T32" fmla="*/ 16 w 77"/>
              <a:gd name="T33" fmla="*/ 54 h 106"/>
              <a:gd name="T34" fmla="*/ 36 w 77"/>
              <a:gd name="T35" fmla="*/ 54 h 106"/>
              <a:gd name="T36" fmla="*/ 36 w 77"/>
              <a:gd name="T37" fmla="*/ 47 h 106"/>
              <a:gd name="T38" fmla="*/ 16 w 77"/>
              <a:gd name="T39" fmla="*/ 47 h 106"/>
              <a:gd name="T40" fmla="*/ 16 w 77"/>
              <a:gd name="T41" fmla="*/ 34 h 106"/>
              <a:gd name="T42" fmla="*/ 16 w 77"/>
              <a:gd name="T43" fmla="*/ 41 h 106"/>
              <a:gd name="T44" fmla="*/ 36 w 77"/>
              <a:gd name="T45" fmla="*/ 41 h 106"/>
              <a:gd name="T46" fmla="*/ 36 w 77"/>
              <a:gd name="T47" fmla="*/ 34 h 106"/>
              <a:gd name="T48" fmla="*/ 16 w 77"/>
              <a:gd name="T49" fmla="*/ 34 h 106"/>
              <a:gd name="T50" fmla="*/ 16 w 77"/>
              <a:gd name="T51" fmla="*/ 21 h 106"/>
              <a:gd name="T52" fmla="*/ 16 w 77"/>
              <a:gd name="T53" fmla="*/ 28 h 106"/>
              <a:gd name="T54" fmla="*/ 55 w 77"/>
              <a:gd name="T55" fmla="*/ 28 h 106"/>
              <a:gd name="T56" fmla="*/ 55 w 77"/>
              <a:gd name="T57" fmla="*/ 21 h 106"/>
              <a:gd name="T58" fmla="*/ 16 w 77"/>
              <a:gd name="T59" fmla="*/ 21 h 106"/>
              <a:gd name="T60" fmla="*/ 47 w 77"/>
              <a:gd name="T61" fmla="*/ 42 h 106"/>
              <a:gd name="T62" fmla="*/ 45 w 77"/>
              <a:gd name="T63" fmla="*/ 70 h 106"/>
              <a:gd name="T64" fmla="*/ 43 w 77"/>
              <a:gd name="T65" fmla="*/ 69 h 106"/>
              <a:gd name="T66" fmla="*/ 39 w 77"/>
              <a:gd name="T67" fmla="*/ 71 h 106"/>
              <a:gd name="T68" fmla="*/ 38 w 77"/>
              <a:gd name="T69" fmla="*/ 74 h 106"/>
              <a:gd name="T70" fmla="*/ 48 w 77"/>
              <a:gd name="T71" fmla="*/ 98 h 106"/>
              <a:gd name="T72" fmla="*/ 48 w 77"/>
              <a:gd name="T73" fmla="*/ 106 h 106"/>
              <a:gd name="T74" fmla="*/ 71 w 77"/>
              <a:gd name="T75" fmla="*/ 106 h 106"/>
              <a:gd name="T76" fmla="*/ 71 w 77"/>
              <a:gd name="T77" fmla="*/ 97 h 106"/>
              <a:gd name="T78" fmla="*/ 77 w 77"/>
              <a:gd name="T79" fmla="*/ 73 h 106"/>
              <a:gd name="T80" fmla="*/ 76 w 77"/>
              <a:gd name="T81" fmla="*/ 69 h 106"/>
              <a:gd name="T82" fmla="*/ 71 w 77"/>
              <a:gd name="T83" fmla="*/ 68 h 106"/>
              <a:gd name="T84" fmla="*/ 69 w 77"/>
              <a:gd name="T85" fmla="*/ 70 h 106"/>
              <a:gd name="T86" fmla="*/ 68 w 77"/>
              <a:gd name="T87" fmla="*/ 68 h 106"/>
              <a:gd name="T88" fmla="*/ 64 w 77"/>
              <a:gd name="T89" fmla="*/ 67 h 106"/>
              <a:gd name="T90" fmla="*/ 62 w 77"/>
              <a:gd name="T91" fmla="*/ 68 h 106"/>
              <a:gd name="T92" fmla="*/ 61 w 77"/>
              <a:gd name="T93" fmla="*/ 66 h 106"/>
              <a:gd name="T94" fmla="*/ 57 w 77"/>
              <a:gd name="T95" fmla="*/ 66 h 106"/>
              <a:gd name="T96" fmla="*/ 55 w 77"/>
              <a:gd name="T97" fmla="*/ 41 h 106"/>
              <a:gd name="T98" fmla="*/ 47 w 77"/>
              <a:gd name="T99" fmla="*/ 42 h 106"/>
              <a:gd name="T100" fmla="*/ 25 w 77"/>
              <a:gd name="T101" fmla="*/ 4 h 106"/>
              <a:gd name="T102" fmla="*/ 25 w 77"/>
              <a:gd name="T103" fmla="*/ 7 h 106"/>
              <a:gd name="T104" fmla="*/ 47 w 77"/>
              <a:gd name="T105" fmla="*/ 7 h 106"/>
              <a:gd name="T106" fmla="*/ 47 w 77"/>
              <a:gd name="T107" fmla="*/ 4 h 106"/>
              <a:gd name="T108" fmla="*/ 25 w 77"/>
              <a:gd name="T109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Freeform 283"/>
          <p:cNvSpPr/>
          <p:nvPr/>
        </p:nvSpPr>
        <p:spPr>
          <a:xfrm>
            <a:off x="8810703" y="3467964"/>
            <a:ext cx="333375" cy="422275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Freeform 288"/>
          <p:cNvSpPr/>
          <p:nvPr/>
        </p:nvSpPr>
        <p:spPr>
          <a:xfrm>
            <a:off x="9648597" y="2135484"/>
            <a:ext cx="384175" cy="366713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Freeform 82"/>
          <p:cNvSpPr/>
          <p:nvPr/>
        </p:nvSpPr>
        <p:spPr>
          <a:xfrm>
            <a:off x="8145921" y="2212157"/>
            <a:ext cx="347796" cy="341850"/>
          </a:xfrm>
          <a:custGeom>
            <a:avLst/>
            <a:gdLst>
              <a:gd name="T0" fmla="*/ 31 w 99"/>
              <a:gd name="T1" fmla="*/ 1 h 97"/>
              <a:gd name="T2" fmla="*/ 50 w 99"/>
              <a:gd name="T3" fmla="*/ 21 h 97"/>
              <a:gd name="T4" fmla="*/ 50 w 99"/>
              <a:gd name="T5" fmla="*/ 23 h 97"/>
              <a:gd name="T6" fmla="*/ 44 w 99"/>
              <a:gd name="T7" fmla="*/ 37 h 97"/>
              <a:gd name="T8" fmla="*/ 37 w 99"/>
              <a:gd name="T9" fmla="*/ 30 h 97"/>
              <a:gd name="T10" fmla="*/ 34 w 99"/>
              <a:gd name="T11" fmla="*/ 20 h 97"/>
              <a:gd name="T12" fmla="*/ 24 w 99"/>
              <a:gd name="T13" fmla="*/ 16 h 97"/>
              <a:gd name="T14" fmla="*/ 17 w 99"/>
              <a:gd name="T15" fmla="*/ 9 h 97"/>
              <a:gd name="T16" fmla="*/ 31 w 99"/>
              <a:gd name="T17" fmla="*/ 1 h 97"/>
              <a:gd name="T18" fmla="*/ 23 w 99"/>
              <a:gd name="T19" fmla="*/ 21 h 97"/>
              <a:gd name="T20" fmla="*/ 24 w 99"/>
              <a:gd name="T21" fmla="*/ 30 h 97"/>
              <a:gd name="T22" fmla="*/ 33 w 99"/>
              <a:gd name="T23" fmla="*/ 31 h 97"/>
              <a:gd name="T24" fmla="*/ 32 w 99"/>
              <a:gd name="T25" fmla="*/ 22 h 97"/>
              <a:gd name="T26" fmla="*/ 23 w 99"/>
              <a:gd name="T27" fmla="*/ 21 h 97"/>
              <a:gd name="T28" fmla="*/ 2 w 99"/>
              <a:gd name="T29" fmla="*/ 35 h 97"/>
              <a:gd name="T30" fmla="*/ 0 w 99"/>
              <a:gd name="T31" fmla="*/ 40 h 97"/>
              <a:gd name="T32" fmla="*/ 48 w 99"/>
              <a:gd name="T33" fmla="*/ 88 h 97"/>
              <a:gd name="T34" fmla="*/ 89 w 99"/>
              <a:gd name="T35" fmla="*/ 47 h 97"/>
              <a:gd name="T36" fmla="*/ 42 w 99"/>
              <a:gd name="T37" fmla="*/ 0 h 97"/>
              <a:gd name="T38" fmla="*/ 37 w 99"/>
              <a:gd name="T39" fmla="*/ 1 h 97"/>
              <a:gd name="T40" fmla="*/ 53 w 99"/>
              <a:gd name="T41" fmla="*/ 18 h 97"/>
              <a:gd name="T42" fmla="*/ 54 w 99"/>
              <a:gd name="T43" fmla="*/ 19 h 97"/>
              <a:gd name="T44" fmla="*/ 54 w 99"/>
              <a:gd name="T45" fmla="*/ 20 h 97"/>
              <a:gd name="T46" fmla="*/ 54 w 99"/>
              <a:gd name="T47" fmla="*/ 24 h 97"/>
              <a:gd name="T48" fmla="*/ 44 w 99"/>
              <a:gd name="T49" fmla="*/ 44 h 97"/>
              <a:gd name="T50" fmla="*/ 25 w 99"/>
              <a:gd name="T51" fmla="*/ 53 h 97"/>
              <a:gd name="T52" fmla="*/ 21 w 99"/>
              <a:gd name="T53" fmla="*/ 53 h 97"/>
              <a:gd name="T54" fmla="*/ 20 w 99"/>
              <a:gd name="T55" fmla="*/ 53 h 97"/>
              <a:gd name="T56" fmla="*/ 19 w 99"/>
              <a:gd name="T57" fmla="*/ 52 h 97"/>
              <a:gd name="T58" fmla="*/ 2 w 99"/>
              <a:gd name="T59" fmla="*/ 35 h 97"/>
              <a:gd name="T60" fmla="*/ 12 w 99"/>
              <a:gd name="T61" fmla="*/ 14 h 97"/>
              <a:gd name="T62" fmla="*/ 3 w 99"/>
              <a:gd name="T63" fmla="*/ 28 h 97"/>
              <a:gd name="T64" fmla="*/ 23 w 99"/>
              <a:gd name="T65" fmla="*/ 48 h 97"/>
              <a:gd name="T66" fmla="*/ 24 w 99"/>
              <a:gd name="T67" fmla="*/ 48 h 97"/>
              <a:gd name="T68" fmla="*/ 39 w 99"/>
              <a:gd name="T69" fmla="*/ 42 h 97"/>
              <a:gd name="T70" fmla="*/ 32 w 99"/>
              <a:gd name="T71" fmla="*/ 35 h 97"/>
              <a:gd name="T72" fmla="*/ 22 w 99"/>
              <a:gd name="T73" fmla="*/ 31 h 97"/>
              <a:gd name="T74" fmla="*/ 18 w 99"/>
              <a:gd name="T75" fmla="*/ 21 h 97"/>
              <a:gd name="T76" fmla="*/ 12 w 99"/>
              <a:gd name="T77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Freeform 280"/>
          <p:cNvSpPr/>
          <p:nvPr/>
        </p:nvSpPr>
        <p:spPr>
          <a:xfrm>
            <a:off x="9690665" y="4735213"/>
            <a:ext cx="300038" cy="334963"/>
          </a:xfrm>
          <a:custGeom>
            <a:avLst/>
            <a:gdLst>
              <a:gd name="T0" fmla="*/ 18 w 85"/>
              <a:gd name="T1" fmla="*/ 18 h 95"/>
              <a:gd name="T2" fmla="*/ 7 w 85"/>
              <a:gd name="T3" fmla="*/ 26 h 95"/>
              <a:gd name="T4" fmla="*/ 39 w 85"/>
              <a:gd name="T5" fmla="*/ 57 h 95"/>
              <a:gd name="T6" fmla="*/ 37 w 85"/>
              <a:gd name="T7" fmla="*/ 40 h 95"/>
              <a:gd name="T8" fmla="*/ 27 w 85"/>
              <a:gd name="T9" fmla="*/ 40 h 95"/>
              <a:gd name="T10" fmla="*/ 22 w 85"/>
              <a:gd name="T11" fmla="*/ 30 h 95"/>
              <a:gd name="T12" fmla="*/ 22 w 85"/>
              <a:gd name="T13" fmla="*/ 18 h 95"/>
              <a:gd name="T14" fmla="*/ 22 w 85"/>
              <a:gd name="T15" fmla="*/ 0 h 95"/>
              <a:gd name="T16" fmla="*/ 85 w 85"/>
              <a:gd name="T17" fmla="*/ 40 h 95"/>
              <a:gd name="T18" fmla="*/ 46 w 85"/>
              <a:gd name="T19" fmla="*/ 95 h 95"/>
              <a:gd name="T20" fmla="*/ 0 w 85"/>
              <a:gd name="T21" fmla="*/ 18 h 95"/>
              <a:gd name="T22" fmla="*/ 31 w 85"/>
              <a:gd name="T23" fmla="*/ 28 h 95"/>
              <a:gd name="T24" fmla="*/ 43 w 85"/>
              <a:gd name="T25" fmla="*/ 27 h 95"/>
              <a:gd name="T26" fmla="*/ 42 w 85"/>
              <a:gd name="T27" fmla="*/ 21 h 95"/>
              <a:gd name="T28" fmla="*/ 36 w 85"/>
              <a:gd name="T29" fmla="*/ 13 h 95"/>
              <a:gd name="T30" fmla="*/ 37 w 85"/>
              <a:gd name="T31" fmla="*/ 10 h 95"/>
              <a:gd name="T32" fmla="*/ 38 w 85"/>
              <a:gd name="T33" fmla="*/ 16 h 95"/>
              <a:gd name="T34" fmla="*/ 43 w 85"/>
              <a:gd name="T35" fmla="*/ 11 h 95"/>
              <a:gd name="T36" fmla="*/ 31 w 85"/>
              <a:gd name="T37" fmla="*/ 12 h 95"/>
              <a:gd name="T38" fmla="*/ 32 w 85"/>
              <a:gd name="T39" fmla="*/ 17 h 95"/>
              <a:gd name="T40" fmla="*/ 38 w 85"/>
              <a:gd name="T41" fmla="*/ 25 h 95"/>
              <a:gd name="T42" fmla="*/ 37 w 85"/>
              <a:gd name="T43" fmla="*/ 29 h 95"/>
              <a:gd name="T44" fmla="*/ 36 w 85"/>
              <a:gd name="T45" fmla="*/ 22 h 95"/>
              <a:gd name="T46" fmla="*/ 64 w 85"/>
              <a:gd name="T47" fmla="*/ 32 h 95"/>
              <a:gd name="T48" fmla="*/ 56 w 85"/>
              <a:gd name="T49" fmla="*/ 7 h 95"/>
              <a:gd name="T50" fmla="*/ 52 w 85"/>
              <a:gd name="T51" fmla="*/ 7 h 95"/>
              <a:gd name="T52" fmla="*/ 45 w 85"/>
              <a:gd name="T53" fmla="*/ 32 h 95"/>
              <a:gd name="T54" fmla="*/ 49 w 85"/>
              <a:gd name="T55" fmla="*/ 18 h 95"/>
              <a:gd name="T56" fmla="*/ 56 w 85"/>
              <a:gd name="T57" fmla="*/ 32 h 95"/>
              <a:gd name="T58" fmla="*/ 59 w 85"/>
              <a:gd name="T59" fmla="*/ 32 h 95"/>
              <a:gd name="T60" fmla="*/ 65 w 85"/>
              <a:gd name="T61" fmla="*/ 22 h 95"/>
              <a:gd name="T62" fmla="*/ 71 w 85"/>
              <a:gd name="T63" fmla="*/ 32 h 95"/>
              <a:gd name="T64" fmla="*/ 77 w 85"/>
              <a:gd name="T65" fmla="*/ 24 h 95"/>
              <a:gd name="T66" fmla="*/ 72 w 85"/>
              <a:gd name="T67" fmla="*/ 17 h 95"/>
              <a:gd name="T68" fmla="*/ 70 w 85"/>
              <a:gd name="T69" fmla="*/ 12 h 95"/>
              <a:gd name="T70" fmla="*/ 72 w 85"/>
              <a:gd name="T71" fmla="*/ 11 h 95"/>
              <a:gd name="T72" fmla="*/ 77 w 85"/>
              <a:gd name="T73" fmla="*/ 16 h 95"/>
              <a:gd name="T74" fmla="*/ 71 w 85"/>
              <a:gd name="T75" fmla="*/ 7 h 95"/>
              <a:gd name="T76" fmla="*/ 65 w 85"/>
              <a:gd name="T77" fmla="*/ 15 h 95"/>
              <a:gd name="T78" fmla="*/ 70 w 85"/>
              <a:gd name="T79" fmla="*/ 22 h 95"/>
              <a:gd name="T80" fmla="*/ 72 w 85"/>
              <a:gd name="T81" fmla="*/ 28 h 95"/>
              <a:gd name="T82" fmla="*/ 70 w 85"/>
              <a:gd name="T83" fmla="*/ 28 h 95"/>
              <a:gd name="T84" fmla="*/ 65 w 85"/>
              <a:gd name="T85" fmla="*/ 22 h 95"/>
              <a:gd name="T86" fmla="*/ 7 w 85"/>
              <a:gd name="T87" fmla="*/ 68 h 95"/>
              <a:gd name="T88" fmla="*/ 20 w 85"/>
              <a:gd name="T89" fmla="*/ 62 h 95"/>
              <a:gd name="T90" fmla="*/ 26 w 85"/>
              <a:gd name="T91" fmla="*/ 62 h 95"/>
              <a:gd name="T92" fmla="*/ 39 w 85"/>
              <a:gd name="T93" fmla="*/ 68 h 95"/>
              <a:gd name="T94" fmla="*/ 26 w 85"/>
              <a:gd name="T95" fmla="*/ 62 h 95"/>
              <a:gd name="T96" fmla="*/ 7 w 85"/>
              <a:gd name="T97" fmla="*/ 79 h 95"/>
              <a:gd name="T98" fmla="*/ 20 w 85"/>
              <a:gd name="T99" fmla="*/ 73 h 95"/>
              <a:gd name="T100" fmla="*/ 26 w 85"/>
              <a:gd name="T101" fmla="*/ 73 h 95"/>
              <a:gd name="T102" fmla="*/ 39 w 85"/>
              <a:gd name="T103" fmla="*/ 79 h 95"/>
              <a:gd name="T104" fmla="*/ 26 w 85"/>
              <a:gd name="T105" fmla="*/ 73 h 95"/>
              <a:gd name="T106" fmla="*/ 7 w 85"/>
              <a:gd name="T107" fmla="*/ 89 h 95"/>
              <a:gd name="T108" fmla="*/ 20 w 85"/>
              <a:gd name="T109" fmla="*/ 83 h 95"/>
              <a:gd name="T110" fmla="*/ 26 w 85"/>
              <a:gd name="T111" fmla="*/ 83 h 95"/>
              <a:gd name="T112" fmla="*/ 39 w 85"/>
              <a:gd name="T113" fmla="*/ 89 h 95"/>
              <a:gd name="T114" fmla="*/ 26 w 85"/>
              <a:gd name="T115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95">
                <a:moveTo>
                  <a:pt x="0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57"/>
                  <a:pt x="7" y="57"/>
                  <a:pt x="7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40"/>
                  <a:pt x="39" y="40"/>
                  <a:pt x="39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22" y="51"/>
                  <a:pt x="22" y="51"/>
                  <a:pt x="22" y="51"/>
                </a:cubicBezTo>
                <a:cubicBezTo>
                  <a:pt x="27" y="40"/>
                  <a:pt x="27" y="40"/>
                  <a:pt x="27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0"/>
                  <a:pt x="22" y="0"/>
                  <a:pt x="22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40"/>
                  <a:pt x="85" y="40"/>
                  <a:pt x="85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95"/>
                  <a:pt x="46" y="95"/>
                  <a:pt x="46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8"/>
                  <a:pt x="0" y="18"/>
                  <a:pt x="0" y="18"/>
                </a:cubicBezTo>
                <a:close/>
                <a:moveTo>
                  <a:pt x="31" y="22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1"/>
                  <a:pt x="33" y="32"/>
                  <a:pt x="37" y="32"/>
                </a:cubicBezTo>
                <a:cubicBezTo>
                  <a:pt x="41" y="32"/>
                  <a:pt x="43" y="31"/>
                  <a:pt x="43" y="27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2"/>
                  <a:pt x="42" y="21"/>
                </a:cubicBezTo>
                <a:cubicBezTo>
                  <a:pt x="42" y="20"/>
                  <a:pt x="40" y="19"/>
                  <a:pt x="38" y="17"/>
                </a:cubicBezTo>
                <a:cubicBezTo>
                  <a:pt x="37" y="15"/>
                  <a:pt x="36" y="14"/>
                  <a:pt x="36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0"/>
                  <a:pt x="37" y="10"/>
                </a:cubicBezTo>
                <a:cubicBezTo>
                  <a:pt x="38" y="10"/>
                  <a:pt x="38" y="11"/>
                  <a:pt x="38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8"/>
                  <a:pt x="41" y="7"/>
                  <a:pt x="37" y="7"/>
                </a:cubicBezTo>
                <a:cubicBezTo>
                  <a:pt x="33" y="7"/>
                  <a:pt x="31" y="9"/>
                  <a:pt x="31" y="12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6"/>
                  <a:pt x="32" y="17"/>
                </a:cubicBezTo>
                <a:cubicBezTo>
                  <a:pt x="32" y="18"/>
                  <a:pt x="34" y="19"/>
                  <a:pt x="36" y="22"/>
                </a:cubicBezTo>
                <a:cubicBezTo>
                  <a:pt x="37" y="23"/>
                  <a:pt x="38" y="24"/>
                  <a:pt x="38" y="25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7" y="29"/>
                  <a:pt x="37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64" y="32"/>
                </a:moveTo>
                <a:cubicBezTo>
                  <a:pt x="64" y="7"/>
                  <a:pt x="64" y="7"/>
                  <a:pt x="64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7"/>
                  <a:pt x="52" y="7"/>
                  <a:pt x="52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2"/>
                  <a:pt x="45" y="32"/>
                  <a:pt x="45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18"/>
                  <a:pt x="49" y="18"/>
                  <a:pt x="49" y="18"/>
                </a:cubicBezTo>
                <a:cubicBezTo>
                  <a:pt x="52" y="32"/>
                  <a:pt x="52" y="32"/>
                  <a:pt x="52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32"/>
                  <a:pt x="59" y="32"/>
                  <a:pt x="59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65" y="22"/>
                </a:moveTo>
                <a:cubicBezTo>
                  <a:pt x="65" y="28"/>
                  <a:pt x="65" y="28"/>
                  <a:pt x="65" y="28"/>
                </a:cubicBezTo>
                <a:cubicBezTo>
                  <a:pt x="65" y="31"/>
                  <a:pt x="67" y="32"/>
                  <a:pt x="71" y="32"/>
                </a:cubicBezTo>
                <a:cubicBezTo>
                  <a:pt x="75" y="32"/>
                  <a:pt x="77" y="31"/>
                  <a:pt x="77" y="27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1"/>
                </a:cubicBezTo>
                <a:cubicBezTo>
                  <a:pt x="76" y="20"/>
                  <a:pt x="74" y="19"/>
                  <a:pt x="72" y="17"/>
                </a:cubicBezTo>
                <a:cubicBezTo>
                  <a:pt x="71" y="15"/>
                  <a:pt x="70" y="14"/>
                  <a:pt x="70" y="13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1"/>
                  <a:pt x="70" y="10"/>
                  <a:pt x="71" y="10"/>
                </a:cubicBezTo>
                <a:cubicBezTo>
                  <a:pt x="72" y="10"/>
                  <a:pt x="72" y="11"/>
                  <a:pt x="72" y="11"/>
                </a:cubicBezTo>
                <a:cubicBezTo>
                  <a:pt x="72" y="16"/>
                  <a:pt x="72" y="16"/>
                  <a:pt x="72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5" y="7"/>
                  <a:pt x="71" y="7"/>
                </a:cubicBezTo>
                <a:cubicBezTo>
                  <a:pt x="67" y="7"/>
                  <a:pt x="65" y="9"/>
                  <a:pt x="65" y="12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6"/>
                  <a:pt x="65" y="16"/>
                  <a:pt x="66" y="17"/>
                </a:cubicBezTo>
                <a:cubicBezTo>
                  <a:pt x="66" y="18"/>
                  <a:pt x="68" y="19"/>
                  <a:pt x="70" y="22"/>
                </a:cubicBezTo>
                <a:cubicBezTo>
                  <a:pt x="71" y="23"/>
                  <a:pt x="72" y="24"/>
                  <a:pt x="72" y="25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1" y="29"/>
                  <a:pt x="71" y="29"/>
                </a:cubicBezTo>
                <a:cubicBezTo>
                  <a:pt x="70" y="29"/>
                  <a:pt x="70" y="28"/>
                  <a:pt x="70" y="28"/>
                </a:cubicBezTo>
                <a:cubicBezTo>
                  <a:pt x="70" y="22"/>
                  <a:pt x="70" y="22"/>
                  <a:pt x="70" y="22"/>
                </a:cubicBezTo>
                <a:cubicBezTo>
                  <a:pt x="65" y="22"/>
                  <a:pt x="65" y="22"/>
                  <a:pt x="65" y="22"/>
                </a:cubicBezTo>
                <a:close/>
                <a:moveTo>
                  <a:pt x="7" y="62"/>
                </a:moveTo>
                <a:cubicBezTo>
                  <a:pt x="7" y="68"/>
                  <a:pt x="7" y="68"/>
                  <a:pt x="7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2"/>
                  <a:pt x="20" y="62"/>
                  <a:pt x="20" y="62"/>
                </a:cubicBezTo>
                <a:cubicBezTo>
                  <a:pt x="7" y="62"/>
                  <a:pt x="7" y="62"/>
                  <a:pt x="7" y="62"/>
                </a:cubicBezTo>
                <a:close/>
                <a:moveTo>
                  <a:pt x="26" y="62"/>
                </a:moveTo>
                <a:cubicBezTo>
                  <a:pt x="26" y="68"/>
                  <a:pt x="26" y="68"/>
                  <a:pt x="26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2"/>
                  <a:pt x="39" y="62"/>
                  <a:pt x="39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7" y="73"/>
                </a:moveTo>
                <a:cubicBezTo>
                  <a:pt x="7" y="79"/>
                  <a:pt x="7" y="79"/>
                  <a:pt x="7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3"/>
                  <a:pt x="20" y="73"/>
                  <a:pt x="20" y="73"/>
                </a:cubicBezTo>
                <a:cubicBezTo>
                  <a:pt x="7" y="73"/>
                  <a:pt x="7" y="73"/>
                  <a:pt x="7" y="73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73"/>
                  <a:pt x="39" y="73"/>
                  <a:pt x="39" y="73"/>
                </a:cubicBezTo>
                <a:cubicBezTo>
                  <a:pt x="26" y="73"/>
                  <a:pt x="26" y="73"/>
                  <a:pt x="26" y="73"/>
                </a:cubicBezTo>
                <a:close/>
                <a:moveTo>
                  <a:pt x="7" y="83"/>
                </a:moveTo>
                <a:cubicBezTo>
                  <a:pt x="7" y="89"/>
                  <a:pt x="7" y="89"/>
                  <a:pt x="7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3"/>
                  <a:pt x="20" y="83"/>
                  <a:pt x="20" y="83"/>
                </a:cubicBezTo>
                <a:cubicBezTo>
                  <a:pt x="7" y="83"/>
                  <a:pt x="7" y="83"/>
                  <a:pt x="7" y="83"/>
                </a:cubicBezTo>
                <a:close/>
                <a:moveTo>
                  <a:pt x="26" y="83"/>
                </a:moveTo>
                <a:cubicBezTo>
                  <a:pt x="26" y="89"/>
                  <a:pt x="26" y="89"/>
                  <a:pt x="26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3"/>
                  <a:pt x="39" y="83"/>
                  <a:pt x="39" y="83"/>
                </a:cubicBezTo>
                <a:lnTo>
                  <a:pt x="26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Freeform 13"/>
          <p:cNvSpPr/>
          <p:nvPr/>
        </p:nvSpPr>
        <p:spPr>
          <a:xfrm>
            <a:off x="8192004" y="4708151"/>
            <a:ext cx="285371" cy="39387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消火栓的使用方法？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0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42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2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42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42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2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2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42" presetClass="entr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42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42" presetClass="entr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42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42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42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1" presetID="42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42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42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42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5" presetID="42" presetClass="entr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42" presetClass="entr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42" presetClass="entr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8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1"/>
      <p:bldP spid="48" grpId="2" animBg="1"/>
      <p:bldP spid="50" grpId="3"/>
      <p:bldP spid="51" grpId="4" animBg="1"/>
      <p:bldP spid="53" grpId="5"/>
      <p:bldP spid="54" grpId="6" animBg="1"/>
      <p:bldP spid="56" grpId="7"/>
      <p:bldP spid="57" grpId="8" animBg="1"/>
      <p:bldP spid="58" grpId="9" animBg="1"/>
      <p:bldP spid="59" grpId="10" animBg="1"/>
      <p:bldP spid="60" grpId="11" animBg="1"/>
      <p:bldP spid="61" grpId="12" animBg="1"/>
      <p:bldP spid="62" grpId="13" animBg="1"/>
      <p:bldP spid="63" grpId="14" animBg="1"/>
      <p:bldP spid="64" grpId="15"/>
      <p:bldP spid="65" grpId="16"/>
      <p:bldP spid="66" grpId="17"/>
      <p:bldP spid="67" grpId="18"/>
      <p:bldP spid="68" grpId="19"/>
      <p:bldP spid="69" grpId="20"/>
      <p:bldP spid="70" grpId="21" animBg="1"/>
      <p:bldP spid="71" grpId="22"/>
      <p:bldP spid="72" grpId="23" animBg="1"/>
      <p:bldP spid="73" grpId="24" animBg="1"/>
      <p:bldP spid="74" grpId="25" animBg="1"/>
      <p:bldP spid="75" grpId="26" animBg="1"/>
      <p:bldP spid="76" grpId="27" animBg="1"/>
      <p:bldP spid="77" grpId="28" animBg="1"/>
      <p:bldP spid="78" grpId="29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当发现火灾发生时，应立即采取以下措施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771846" y="2147283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241460" y="1833970"/>
            <a:ext cx="996283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打火警电话119报警，报警时头脑要冷静，沉着应答，说明火灾的准确地点、起火单位名称、所在街道、报警人姓名及电话号码、起火部位及火势大小，如较为偏僻的地方派专人在路口接应消防车，以免耽误扑救工作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771847" y="3313146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241460" y="3158003"/>
            <a:ext cx="99628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现场负责人马上组织力量，迅速疏散受困人员，帮助他们逃生时，必须注意路线，不能乘坐电梯，并切断电源，及时阻止火势蔓延并找水源(消防栓)，进入扑救工作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771847" y="4388149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241459" y="4233007"/>
            <a:ext cx="99628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现场工作人员应立即向管理处汇报情况，抢救人员时应先抢救老、幼、病、残、孕妇，抢救物资时先贵重后一般，严防非法份子趁机而入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771847" y="5387632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241459" y="5386377"/>
            <a:ext cx="99628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火灾扑灭后，管理处要落实专人保护好现场，便于协助公安、消防部门展开调查工作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当发现火灾发生时，应立即采取以下措施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预防火灾的基本措施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"/>
          <p:cNvSpPr/>
          <p:nvPr/>
        </p:nvSpPr>
        <p:spPr>
          <a:xfrm>
            <a:off x="1205820" y="1526987"/>
            <a:ext cx="2008485" cy="1344148"/>
          </a:xfrm>
          <a:prstGeom prst="roundRect">
            <a:avLst>
              <a:gd name="adj" fmla="val 13125"/>
            </a:avLst>
          </a:prstGeom>
          <a:solidFill>
            <a:srgbClr val="AE1022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控制可燃物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45" name="AutoShape 6"/>
          <p:cNvSpPr/>
          <p:nvPr/>
        </p:nvSpPr>
        <p:spPr>
          <a:xfrm>
            <a:off x="3322385" y="1526987"/>
            <a:ext cx="7772533" cy="1344148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kern="0">
                <a:solidFill>
                  <a:srgbClr val="FFFFFF"/>
                </a:solidFill>
                <a:latin typeface="思源等宽 L"/>
                <a:ea typeface="微软雅黑" panose="020B0503020204020204" charset="-122"/>
              </a:rPr>
              <a:t>具体方法有：控制可燃物品的储存量;以难燃或不燃材料代替易燃或可燃材料;用防火涂料浸涂可燃材料，提高其耐火极限;保持可燃物处于良好的通风状态等，从而降低可燃气体、蒸汽和粉尘的浓度，使它们的浓度控制在爆炸下限以下</a:t>
            </a:r>
            <a:endParaRPr lang="en-US" altLang="zh-CN" sz="1600" kern="0">
              <a:solidFill>
                <a:srgbClr val="FFFFFF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46" name="AutoShape 8"/>
          <p:cNvSpPr/>
          <p:nvPr/>
        </p:nvSpPr>
        <p:spPr>
          <a:xfrm>
            <a:off x="1205820" y="3048719"/>
            <a:ext cx="2008485" cy="1344149"/>
          </a:xfrm>
          <a:prstGeom prst="roundRect">
            <a:avLst>
              <a:gd name="adj" fmla="val 13125"/>
            </a:avLst>
          </a:prstGeom>
          <a:solidFill>
            <a:srgbClr val="AE1022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隔绝助燃物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47" name="AutoShape 10"/>
          <p:cNvSpPr/>
          <p:nvPr/>
        </p:nvSpPr>
        <p:spPr>
          <a:xfrm>
            <a:off x="3322384" y="3048719"/>
            <a:ext cx="7772532" cy="1344149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隔绝助燃物就是破坏燃烧的助燃条件，具体措施有：将易燃、易爆物的生产置于密闭的设备中进行;对容易自燃的物品进行隔绝空气存放;变压器充惰性气体进行防火保护;关闭防火门、窗，切断空气对流;用沙、土覆盖可燃油液等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48" name="AutoShape 12"/>
          <p:cNvSpPr/>
          <p:nvPr/>
        </p:nvSpPr>
        <p:spPr>
          <a:xfrm>
            <a:off x="1205820" y="4584890"/>
            <a:ext cx="2008485" cy="1344149"/>
          </a:xfrm>
          <a:prstGeom prst="roundRect">
            <a:avLst>
              <a:gd name="adj" fmla="val 13125"/>
            </a:avLst>
          </a:prstGeom>
          <a:solidFill>
            <a:srgbClr val="AE1022"/>
          </a:solidFill>
          <a:ln w="3175">
            <a:noFill/>
            <a:round/>
          </a:ln>
        </p:spPr>
        <p:txBody>
          <a:bodyPr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消除引火源</a:t>
            </a:r>
            <a:endParaRPr kumimoji="0" lang="en-US" altLang="zh-CN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49" name="AutoShape 14"/>
          <p:cNvSpPr/>
          <p:nvPr/>
        </p:nvSpPr>
        <p:spPr>
          <a:xfrm>
            <a:off x="3322384" y="4584890"/>
            <a:ext cx="7772532" cy="1344149"/>
          </a:xfrm>
          <a:prstGeom prst="roundRect">
            <a:avLst>
              <a:gd name="adj" fmla="val 13125"/>
            </a:avLst>
          </a:prstGeom>
          <a:solidFill>
            <a:srgbClr val="A0A0A0">
              <a:alpha val="89804"/>
            </a:srgbClr>
          </a:soli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 anchor="ctr"/>
          <a:lstStyle/>
          <a:p>
            <a:pPr marL="0" marR="0" lvl="0" indent="0" algn="just" defTabSz="12192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思源等宽 L"/>
                <a:ea typeface="微软雅黑" panose="020B0503020204020204" charset="-122"/>
              </a:rPr>
              <a:t>消除引火源，就是破坏燃烧的热能源，具体措施有：安装防雷、防爆装置;采取控温、遮阳等措施避免引火源;在建筑物之间构筑防火墙，在同一大厦不同楼层之间及同一楼层的不同区域安装防火卷帘等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思源等宽 L"/>
              <a:ea typeface="微软雅黑" panose="020B0503020204020204" charset="-122"/>
            </a:endParaRPr>
          </a:p>
        </p:txBody>
      </p:sp>
      <p:sp>
        <p:nvSpPr>
          <p:cNvPr id="50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预防火灾的基本措施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1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 prLst="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1" animBg="1"/>
      <p:bldP spid="46" grpId="2" animBg="1"/>
      <p:bldP spid="47" grpId="3" animBg="1"/>
      <p:bldP spid="48" grpId="4" animBg="1"/>
      <p:bldP spid="49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消防安全“四个能力”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火灾扑救的基本方法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771846" y="1672718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241460" y="1302791"/>
            <a:ext cx="10043858" cy="1128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窒息灭火法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根据可燃物燃烧需要足够的空气(氧气)这一条件，采取适当措施阻止空气流入燃烧区，或采用不燃物、惰性气体冲淡空气中的氧气含量，使燃烧物缺乏氧气的助燃而熄灭。这种灭火方法适用于扑救密闭的房间和生产装置、设备容器内的火灾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771847" y="2954328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241460" y="2588684"/>
            <a:ext cx="10043855" cy="1128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冷却灭火法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根据可燃物发生燃烧必须达到一定温度的这一条件，将水或灭火剂直接喷洒在燃烧物上，使燃烧物的温度降低到燃点以下，从而终止燃烧。此法还可用于冷却尚未燃烧的物体，如建筑构件、设备等，避免它们受热幅射影响而发生燃烧或爆炸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771847" y="4237678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241459" y="4116118"/>
            <a:ext cx="10043855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隔离灭火法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根据发生燃烧必须具备可燃物这一条件，将与燃烧物邻近的可燃物隔离开，阻止燃烧进一步扩散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771847" y="5399206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241459" y="5155603"/>
            <a:ext cx="10043855" cy="8848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抑制灭火法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抑制灭火法就是将灭火剂喷在燃烧物上，使其参与燃烧反应，使燃烧中产生的游离基消失，形成稳定分子或低活性游离基，从而使燃烧终止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火灾扑救的基本方法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组织引导人员疏散的程序是什么？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35"/>
          <p:cNvSpPr txBox="1"/>
          <p:nvPr/>
        </p:nvSpPr>
        <p:spPr>
          <a:xfrm>
            <a:off x="1851660" y="1779977"/>
            <a:ext cx="4048995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通报火情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TextBox 36"/>
          <p:cNvSpPr txBox="1"/>
          <p:nvPr/>
        </p:nvSpPr>
        <p:spPr>
          <a:xfrm>
            <a:off x="1851660" y="2841062"/>
            <a:ext cx="4104931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保证疏散照明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TextBox 37"/>
          <p:cNvSpPr txBox="1"/>
          <p:nvPr/>
        </p:nvSpPr>
        <p:spPr>
          <a:xfrm>
            <a:off x="1851660" y="3898971"/>
            <a:ext cx="4104931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作好必要的疏散准备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TextBox 38"/>
          <p:cNvSpPr txBox="1"/>
          <p:nvPr/>
        </p:nvSpPr>
        <p:spPr>
          <a:xfrm>
            <a:off x="1851660" y="5044512"/>
            <a:ext cx="4104931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清点人数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0" name="Group 43"/>
          <p:cNvGrpSpPr/>
          <p:nvPr/>
        </p:nvGrpSpPr>
        <p:grpSpPr>
          <a:xfrm>
            <a:off x="1044575" y="1750187"/>
            <a:ext cx="608330" cy="591185"/>
            <a:chOff x="860271" y="1518068"/>
            <a:chExt cx="493370" cy="479245"/>
          </a:xfrm>
        </p:grpSpPr>
        <p:sp>
          <p:nvSpPr>
            <p:cNvPr id="61" name="Rounded Rectangle 44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6"/>
            <p:cNvSpPr/>
            <p:nvPr/>
          </p:nvSpPr>
          <p:spPr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3" name="Group 46"/>
          <p:cNvGrpSpPr/>
          <p:nvPr/>
        </p:nvGrpSpPr>
        <p:grpSpPr>
          <a:xfrm>
            <a:off x="1044575" y="2763647"/>
            <a:ext cx="608330" cy="591185"/>
            <a:chOff x="840159" y="2185414"/>
            <a:chExt cx="493370" cy="479245"/>
          </a:xfrm>
        </p:grpSpPr>
        <p:sp>
          <p:nvSpPr>
            <p:cNvPr id="64" name="Rounded Rectangle 47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5" name="Freeform 100"/>
            <p:cNvSpPr/>
            <p:nvPr/>
          </p:nvSpPr>
          <p:spPr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6" name="Group 49"/>
          <p:cNvGrpSpPr/>
          <p:nvPr/>
        </p:nvGrpSpPr>
        <p:grpSpPr>
          <a:xfrm>
            <a:off x="1044575" y="3821557"/>
            <a:ext cx="608330" cy="591185"/>
            <a:chOff x="840159" y="2852760"/>
            <a:chExt cx="493370" cy="479245"/>
          </a:xfrm>
        </p:grpSpPr>
        <p:sp>
          <p:nvSpPr>
            <p:cNvPr id="67" name="Rounded Rectangle 50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8" name="Freeform 144"/>
            <p:cNvSpPr/>
            <p:nvPr/>
          </p:nvSpPr>
          <p:spPr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9" name="Group 52"/>
          <p:cNvGrpSpPr/>
          <p:nvPr/>
        </p:nvGrpSpPr>
        <p:grpSpPr>
          <a:xfrm>
            <a:off x="1044575" y="4995672"/>
            <a:ext cx="608330" cy="591185"/>
            <a:chOff x="840159" y="3520106"/>
            <a:chExt cx="493370" cy="479245"/>
          </a:xfrm>
        </p:grpSpPr>
        <p:sp>
          <p:nvSpPr>
            <p:cNvPr id="70" name="Rounded Rectangle 53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1" name="Freeform 152"/>
            <p:cNvSpPr/>
            <p:nvPr/>
          </p:nvSpPr>
          <p:spPr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317615" y="5004562"/>
            <a:ext cx="613410" cy="562610"/>
            <a:chOff x="4674" y="7979"/>
            <a:chExt cx="966" cy="886"/>
          </a:xfrm>
        </p:grpSpPr>
        <p:sp>
          <p:nvSpPr>
            <p:cNvPr id="73" name="Rounded Rectangle 53"/>
            <p:cNvSpPr/>
            <p:nvPr/>
          </p:nvSpPr>
          <p:spPr>
            <a:xfrm>
              <a:off x="4674" y="7979"/>
              <a:ext cx="967" cy="886"/>
            </a:xfrm>
            <a:prstGeom prst="roundRect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sz="2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4" name="稻壳儿小白白(http://dwz.cn/Wu2UP)"/>
            <p:cNvSpPr/>
            <p:nvPr/>
          </p:nvSpPr>
          <p:spPr>
            <a:xfrm>
              <a:off x="4911" y="8179"/>
              <a:ext cx="490" cy="480"/>
            </a:xfrm>
            <a:custGeom>
              <a:avLst/>
              <a:gdLst/>
              <a:ahLst/>
              <a:cxnLst>
                <a:cxn ang="0">
                  <a:pos x="309935" y="165867"/>
                </a:cxn>
                <a:cxn ang="0">
                  <a:pos x="289273" y="193511"/>
                </a:cxn>
                <a:cxn ang="0">
                  <a:pos x="254835" y="200422"/>
                </a:cxn>
                <a:cxn ang="0">
                  <a:pos x="268610" y="234978"/>
                </a:cxn>
                <a:cxn ang="0">
                  <a:pos x="268610" y="241889"/>
                </a:cxn>
                <a:cxn ang="0">
                  <a:pos x="241061" y="269533"/>
                </a:cxn>
                <a:cxn ang="0">
                  <a:pos x="220398" y="248800"/>
                </a:cxn>
                <a:cxn ang="0">
                  <a:pos x="206623" y="221156"/>
                </a:cxn>
                <a:cxn ang="0">
                  <a:pos x="151524" y="241889"/>
                </a:cxn>
                <a:cxn ang="0">
                  <a:pos x="158411" y="269533"/>
                </a:cxn>
                <a:cxn ang="0">
                  <a:pos x="165299" y="276445"/>
                </a:cxn>
                <a:cxn ang="0">
                  <a:pos x="137749" y="304089"/>
                </a:cxn>
                <a:cxn ang="0">
                  <a:pos x="110199" y="290267"/>
                </a:cxn>
                <a:cxn ang="0">
                  <a:pos x="103312" y="255711"/>
                </a:cxn>
                <a:cxn ang="0">
                  <a:pos x="68874" y="269533"/>
                </a:cxn>
                <a:cxn ang="0">
                  <a:pos x="61987" y="269533"/>
                </a:cxn>
                <a:cxn ang="0">
                  <a:pos x="34437" y="241889"/>
                </a:cxn>
                <a:cxn ang="0">
                  <a:pos x="55100" y="214245"/>
                </a:cxn>
                <a:cxn ang="0">
                  <a:pos x="82649" y="207333"/>
                </a:cxn>
                <a:cxn ang="0">
                  <a:pos x="61987" y="152045"/>
                </a:cxn>
                <a:cxn ang="0">
                  <a:pos x="34437" y="158956"/>
                </a:cxn>
                <a:cxn ang="0">
                  <a:pos x="27550" y="158956"/>
                </a:cxn>
                <a:cxn ang="0">
                  <a:pos x="0" y="131311"/>
                </a:cxn>
                <a:cxn ang="0">
                  <a:pos x="20662" y="110578"/>
                </a:cxn>
                <a:cxn ang="0">
                  <a:pos x="48212" y="96756"/>
                </a:cxn>
                <a:cxn ang="0">
                  <a:pos x="34437" y="69111"/>
                </a:cxn>
                <a:cxn ang="0">
                  <a:pos x="34437" y="62200"/>
                </a:cxn>
                <a:cxn ang="0">
                  <a:pos x="61987" y="34556"/>
                </a:cxn>
                <a:cxn ang="0">
                  <a:pos x="89537" y="55289"/>
                </a:cxn>
                <a:cxn ang="0">
                  <a:pos x="96424" y="82933"/>
                </a:cxn>
                <a:cxn ang="0">
                  <a:pos x="158411" y="62200"/>
                </a:cxn>
                <a:cxn ang="0">
                  <a:pos x="144636" y="34556"/>
                </a:cxn>
                <a:cxn ang="0">
                  <a:pos x="144636" y="27644"/>
                </a:cxn>
                <a:cxn ang="0">
                  <a:pos x="172186" y="0"/>
                </a:cxn>
                <a:cxn ang="0">
                  <a:pos x="192848" y="13822"/>
                </a:cxn>
                <a:cxn ang="0">
                  <a:pos x="206623" y="48378"/>
                </a:cxn>
                <a:cxn ang="0">
                  <a:pos x="234173" y="34556"/>
                </a:cxn>
                <a:cxn ang="0">
                  <a:pos x="241061" y="34556"/>
                </a:cxn>
                <a:cxn ang="0">
                  <a:pos x="268610" y="62200"/>
                </a:cxn>
                <a:cxn ang="0">
                  <a:pos x="247948" y="82933"/>
                </a:cxn>
                <a:cxn ang="0">
                  <a:pos x="220398" y="96756"/>
                </a:cxn>
                <a:cxn ang="0">
                  <a:pos x="241061" y="152045"/>
                </a:cxn>
                <a:cxn ang="0">
                  <a:pos x="268610" y="145133"/>
                </a:cxn>
                <a:cxn ang="0">
                  <a:pos x="282385" y="138222"/>
                </a:cxn>
                <a:cxn ang="0">
                  <a:pos x="309935" y="165867"/>
                </a:cxn>
                <a:cxn ang="0">
                  <a:pos x="192848" y="172778"/>
                </a:cxn>
                <a:cxn ang="0">
                  <a:pos x="172186" y="110578"/>
                </a:cxn>
                <a:cxn ang="0">
                  <a:pos x="117087" y="131311"/>
                </a:cxn>
                <a:cxn ang="0">
                  <a:pos x="130861" y="186600"/>
                </a:cxn>
                <a:cxn ang="0">
                  <a:pos x="192848" y="172778"/>
                </a:cxn>
              </a:cxnLst>
              <a:rect l="0" t="0" r="0" b="0"/>
              <a:pathLst>
                <a:path w="45" h="44">
                  <a:moveTo>
                    <a:pt x="45" y="24"/>
                  </a:moveTo>
                  <a:cubicBezTo>
                    <a:pt x="45" y="26"/>
                    <a:pt x="44" y="27"/>
                    <a:pt x="42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5"/>
                    <a:pt x="39" y="35"/>
                  </a:cubicBezTo>
                  <a:cubicBezTo>
                    <a:pt x="39" y="37"/>
                    <a:pt x="37" y="39"/>
                    <a:pt x="35" y="39"/>
                  </a:cubicBezTo>
                  <a:cubicBezTo>
                    <a:pt x="34" y="39"/>
                    <a:pt x="32" y="38"/>
                    <a:pt x="32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4" y="40"/>
                    <a:pt x="24" y="40"/>
                  </a:cubicBezTo>
                  <a:cubicBezTo>
                    <a:pt x="24" y="42"/>
                    <a:pt x="22" y="44"/>
                    <a:pt x="20" y="44"/>
                  </a:cubicBezTo>
                  <a:cubicBezTo>
                    <a:pt x="18" y="44"/>
                    <a:pt x="17" y="43"/>
                    <a:pt x="16" y="4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9" y="39"/>
                  </a:cubicBezTo>
                  <a:cubicBezTo>
                    <a:pt x="7" y="39"/>
                    <a:pt x="5" y="37"/>
                    <a:pt x="5" y="35"/>
                  </a:cubicBezTo>
                  <a:cubicBezTo>
                    <a:pt x="5" y="33"/>
                    <a:pt x="6" y="32"/>
                    <a:pt x="8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3"/>
                    <a:pt x="4" y="23"/>
                  </a:cubicBezTo>
                  <a:cubicBezTo>
                    <a:pt x="2" y="23"/>
                    <a:pt x="0" y="22"/>
                    <a:pt x="0" y="19"/>
                  </a:cubicBezTo>
                  <a:cubicBezTo>
                    <a:pt x="0" y="18"/>
                    <a:pt x="1" y="16"/>
                    <a:pt x="3" y="1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ubicBezTo>
                    <a:pt x="11" y="5"/>
                    <a:pt x="12" y="6"/>
                    <a:pt x="13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6" y="0"/>
                    <a:pt x="28" y="1"/>
                    <a:pt x="28" y="2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9" y="7"/>
                    <a:pt x="39" y="9"/>
                  </a:cubicBezTo>
                  <a:cubicBezTo>
                    <a:pt x="39" y="10"/>
                    <a:pt x="38" y="12"/>
                    <a:pt x="36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0"/>
                    <a:pt x="41" y="20"/>
                  </a:cubicBezTo>
                  <a:cubicBezTo>
                    <a:pt x="43" y="20"/>
                    <a:pt x="45" y="22"/>
                    <a:pt x="45" y="24"/>
                  </a:cubicBezTo>
                  <a:close/>
                  <a:moveTo>
                    <a:pt x="28" y="25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2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309995" y="3897757"/>
            <a:ext cx="613410" cy="562610"/>
            <a:chOff x="4674" y="6183"/>
            <a:chExt cx="966" cy="886"/>
          </a:xfrm>
        </p:grpSpPr>
        <p:sp>
          <p:nvSpPr>
            <p:cNvPr id="76" name="Rounded Rectangle 50"/>
            <p:cNvSpPr/>
            <p:nvPr/>
          </p:nvSpPr>
          <p:spPr>
            <a:xfrm>
              <a:off x="4674" y="6183"/>
              <a:ext cx="967" cy="886"/>
            </a:xfrm>
            <a:prstGeom prst="roundRect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7" name="稻壳儿小白白(http://dwz.cn/Wu2UP)"/>
            <p:cNvSpPr/>
            <p:nvPr/>
          </p:nvSpPr>
          <p:spPr>
            <a:xfrm>
              <a:off x="4911" y="6419"/>
              <a:ext cx="470" cy="447"/>
            </a:xfrm>
            <a:custGeom>
              <a:avLst/>
              <a:gdLst/>
              <a:ahLst/>
              <a:cxnLst>
                <a:cxn ang="0">
                  <a:pos x="76294" y="249031"/>
                </a:cxn>
                <a:cxn ang="0">
                  <a:pos x="62422" y="262866"/>
                </a:cxn>
                <a:cxn ang="0">
                  <a:pos x="6936" y="262866"/>
                </a:cxn>
                <a:cxn ang="0">
                  <a:pos x="0" y="249031"/>
                </a:cxn>
                <a:cxn ang="0">
                  <a:pos x="0" y="131433"/>
                </a:cxn>
                <a:cxn ang="0">
                  <a:pos x="6936" y="117598"/>
                </a:cxn>
                <a:cxn ang="0">
                  <a:pos x="62422" y="117598"/>
                </a:cxn>
                <a:cxn ang="0">
                  <a:pos x="76294" y="131433"/>
                </a:cxn>
                <a:cxn ang="0">
                  <a:pos x="76294" y="249031"/>
                </a:cxn>
                <a:cxn ang="0">
                  <a:pos x="34679" y="214444"/>
                </a:cxn>
                <a:cxn ang="0">
                  <a:pos x="20807" y="228279"/>
                </a:cxn>
                <a:cxn ang="0">
                  <a:pos x="34679" y="235196"/>
                </a:cxn>
                <a:cxn ang="0">
                  <a:pos x="48551" y="228279"/>
                </a:cxn>
                <a:cxn ang="0">
                  <a:pos x="34679" y="214444"/>
                </a:cxn>
                <a:cxn ang="0">
                  <a:pos x="284367" y="159103"/>
                </a:cxn>
                <a:cxn ang="0">
                  <a:pos x="284367" y="172938"/>
                </a:cxn>
                <a:cxn ang="0">
                  <a:pos x="277432" y="200609"/>
                </a:cxn>
                <a:cxn ang="0">
                  <a:pos x="277432" y="221361"/>
                </a:cxn>
                <a:cxn ang="0">
                  <a:pos x="270496" y="235196"/>
                </a:cxn>
                <a:cxn ang="0">
                  <a:pos x="263560" y="269784"/>
                </a:cxn>
                <a:cxn ang="0">
                  <a:pos x="221945" y="283619"/>
                </a:cxn>
                <a:cxn ang="0">
                  <a:pos x="215010" y="283619"/>
                </a:cxn>
                <a:cxn ang="0">
                  <a:pos x="201138" y="283619"/>
                </a:cxn>
                <a:cxn ang="0">
                  <a:pos x="201138" y="283619"/>
                </a:cxn>
                <a:cxn ang="0">
                  <a:pos x="124844" y="269784"/>
                </a:cxn>
                <a:cxn ang="0">
                  <a:pos x="97101" y="262866"/>
                </a:cxn>
                <a:cxn ang="0">
                  <a:pos x="90165" y="249031"/>
                </a:cxn>
                <a:cxn ang="0">
                  <a:pos x="90165" y="131433"/>
                </a:cxn>
                <a:cxn ang="0">
                  <a:pos x="97101" y="117598"/>
                </a:cxn>
                <a:cxn ang="0">
                  <a:pos x="131780" y="83010"/>
                </a:cxn>
                <a:cxn ang="0">
                  <a:pos x="152587" y="62258"/>
                </a:cxn>
                <a:cxn ang="0">
                  <a:pos x="159523" y="34588"/>
                </a:cxn>
                <a:cxn ang="0">
                  <a:pos x="173395" y="6918"/>
                </a:cxn>
                <a:cxn ang="0">
                  <a:pos x="180331" y="0"/>
                </a:cxn>
                <a:cxn ang="0">
                  <a:pos x="221945" y="48423"/>
                </a:cxn>
                <a:cxn ang="0">
                  <a:pos x="215010" y="83010"/>
                </a:cxn>
                <a:cxn ang="0">
                  <a:pos x="208074" y="96846"/>
                </a:cxn>
                <a:cxn ang="0">
                  <a:pos x="256624" y="96846"/>
                </a:cxn>
                <a:cxn ang="0">
                  <a:pos x="298239" y="131433"/>
                </a:cxn>
                <a:cxn ang="0">
                  <a:pos x="284367" y="159103"/>
                </a:cxn>
              </a:cxnLst>
              <a:rect l="0" t="0" r="0" b="0"/>
              <a:pathLst>
                <a:path w="43" h="41">
                  <a:moveTo>
                    <a:pt x="11" y="36"/>
                  </a:moveTo>
                  <a:cubicBezTo>
                    <a:pt x="11" y="37"/>
                    <a:pt x="10" y="38"/>
                    <a:pt x="9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1" y="18"/>
                    <a:pt x="11" y="19"/>
                  </a:cubicBezTo>
                  <a:lnTo>
                    <a:pt x="11" y="36"/>
                  </a:lnTo>
                  <a:close/>
                  <a:moveTo>
                    <a:pt x="5" y="31"/>
                  </a:moveTo>
                  <a:cubicBezTo>
                    <a:pt x="4" y="31"/>
                    <a:pt x="3" y="32"/>
                    <a:pt x="3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6" y="31"/>
                    <a:pt x="5" y="31"/>
                  </a:cubicBezTo>
                  <a:close/>
                  <a:moveTo>
                    <a:pt x="41" y="23"/>
                  </a:moveTo>
                  <a:cubicBezTo>
                    <a:pt x="41" y="24"/>
                    <a:pt x="41" y="25"/>
                    <a:pt x="41" y="25"/>
                  </a:cubicBezTo>
                  <a:cubicBezTo>
                    <a:pt x="42" y="26"/>
                    <a:pt x="41" y="28"/>
                    <a:pt x="40" y="29"/>
                  </a:cubicBezTo>
                  <a:cubicBezTo>
                    <a:pt x="41" y="30"/>
                    <a:pt x="41" y="31"/>
                    <a:pt x="40" y="32"/>
                  </a:cubicBezTo>
                  <a:cubicBezTo>
                    <a:pt x="40" y="33"/>
                    <a:pt x="40" y="34"/>
                    <a:pt x="39" y="34"/>
                  </a:cubicBezTo>
                  <a:cubicBezTo>
                    <a:pt x="39" y="36"/>
                    <a:pt x="39" y="38"/>
                    <a:pt x="38" y="39"/>
                  </a:cubicBezTo>
                  <a:cubicBezTo>
                    <a:pt x="36" y="41"/>
                    <a:pt x="35" y="41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1"/>
                    <a:pt x="21" y="40"/>
                    <a:pt x="18" y="39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13" y="38"/>
                    <a:pt x="13" y="37"/>
                    <a:pt x="13" y="3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7"/>
                    <a:pt x="14" y="17"/>
                  </a:cubicBezTo>
                  <a:cubicBezTo>
                    <a:pt x="15" y="17"/>
                    <a:pt x="18" y="14"/>
                    <a:pt x="19" y="12"/>
                  </a:cubicBezTo>
                  <a:cubicBezTo>
                    <a:pt x="20" y="11"/>
                    <a:pt x="21" y="10"/>
                    <a:pt x="22" y="9"/>
                  </a:cubicBezTo>
                  <a:cubicBezTo>
                    <a:pt x="23" y="8"/>
                    <a:pt x="23" y="7"/>
                    <a:pt x="23" y="5"/>
                  </a:cubicBezTo>
                  <a:cubicBezTo>
                    <a:pt x="24" y="3"/>
                    <a:pt x="24" y="2"/>
                    <a:pt x="25" y="1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32" y="0"/>
                    <a:pt x="32" y="5"/>
                    <a:pt x="32" y="7"/>
                  </a:cubicBezTo>
                  <a:cubicBezTo>
                    <a:pt x="32" y="9"/>
                    <a:pt x="31" y="11"/>
                    <a:pt x="31" y="12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4"/>
                    <a:pt x="43" y="16"/>
                    <a:pt x="43" y="19"/>
                  </a:cubicBezTo>
                  <a:cubicBezTo>
                    <a:pt x="43" y="20"/>
                    <a:pt x="42" y="22"/>
                    <a:pt x="41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317615" y="2856357"/>
            <a:ext cx="613410" cy="562610"/>
            <a:chOff x="4674" y="4704"/>
            <a:chExt cx="966" cy="886"/>
          </a:xfrm>
        </p:grpSpPr>
        <p:sp>
          <p:nvSpPr>
            <p:cNvPr id="79" name="Rounded Rectangle 47"/>
            <p:cNvSpPr/>
            <p:nvPr/>
          </p:nvSpPr>
          <p:spPr>
            <a:xfrm>
              <a:off x="4674" y="4704"/>
              <a:ext cx="967" cy="886"/>
            </a:xfrm>
            <a:prstGeom prst="roundRect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80" name="稻壳儿小白白(http://dwz.cn/Wu2UP)"/>
            <p:cNvSpPr/>
            <p:nvPr/>
          </p:nvSpPr>
          <p:spPr>
            <a:xfrm>
              <a:off x="4901" y="4924"/>
              <a:ext cx="490" cy="492"/>
            </a:xfrm>
            <a:custGeom>
              <a:avLst/>
              <a:gdLst/>
              <a:ahLst/>
              <a:cxnLst>
                <a:cxn ang="0">
                  <a:pos x="289273" y="312861"/>
                </a:cxn>
                <a:cxn ang="0">
                  <a:pos x="268610" y="305909"/>
                </a:cxn>
                <a:cxn ang="0">
                  <a:pos x="206623" y="243336"/>
                </a:cxn>
                <a:cxn ang="0">
                  <a:pos x="130861" y="264194"/>
                </a:cxn>
                <a:cxn ang="0">
                  <a:pos x="0" y="132097"/>
                </a:cxn>
                <a:cxn ang="0">
                  <a:pos x="130861" y="0"/>
                </a:cxn>
                <a:cxn ang="0">
                  <a:pos x="261723" y="132097"/>
                </a:cxn>
                <a:cxn ang="0">
                  <a:pos x="241061" y="208574"/>
                </a:cxn>
                <a:cxn ang="0">
                  <a:pos x="303048" y="271146"/>
                </a:cxn>
                <a:cxn ang="0">
                  <a:pos x="309935" y="285051"/>
                </a:cxn>
                <a:cxn ang="0">
                  <a:pos x="289273" y="312861"/>
                </a:cxn>
                <a:cxn ang="0">
                  <a:pos x="130861" y="48667"/>
                </a:cxn>
                <a:cxn ang="0">
                  <a:pos x="48212" y="132097"/>
                </a:cxn>
                <a:cxn ang="0">
                  <a:pos x="130861" y="215526"/>
                </a:cxn>
                <a:cxn ang="0">
                  <a:pos x="213511" y="132097"/>
                </a:cxn>
                <a:cxn ang="0">
                  <a:pos x="130861" y="48667"/>
                </a:cxn>
              </a:cxnLst>
              <a:rect l="0" t="0" r="0" b="0"/>
              <a:pathLst>
                <a:path w="45" h="45">
                  <a:moveTo>
                    <a:pt x="42" y="45"/>
                  </a:moveTo>
                  <a:cubicBezTo>
                    <a:pt x="41" y="45"/>
                    <a:pt x="40" y="44"/>
                    <a:pt x="39" y="4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7" y="37"/>
                    <a:pt x="23" y="38"/>
                    <a:pt x="19" y="38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23"/>
                    <a:pt x="37" y="27"/>
                    <a:pt x="35" y="30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5" y="40"/>
                    <a:pt x="45" y="41"/>
                    <a:pt x="45" y="41"/>
                  </a:cubicBezTo>
                  <a:cubicBezTo>
                    <a:pt x="45" y="43"/>
                    <a:pt x="43" y="45"/>
                    <a:pt x="42" y="45"/>
                  </a:cubicBezTo>
                  <a:close/>
                  <a:moveTo>
                    <a:pt x="19" y="7"/>
                  </a:moveTo>
                  <a:cubicBezTo>
                    <a:pt x="13" y="7"/>
                    <a:pt x="7" y="13"/>
                    <a:pt x="7" y="19"/>
                  </a:cubicBezTo>
                  <a:cubicBezTo>
                    <a:pt x="7" y="26"/>
                    <a:pt x="13" y="31"/>
                    <a:pt x="19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3"/>
                    <a:pt x="26" y="7"/>
                    <a:pt x="19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343015" y="1798447"/>
            <a:ext cx="613410" cy="562610"/>
            <a:chOff x="4714" y="2996"/>
            <a:chExt cx="966" cy="886"/>
          </a:xfrm>
        </p:grpSpPr>
        <p:sp>
          <p:nvSpPr>
            <p:cNvPr id="82" name="Rounded Rectangle 44"/>
            <p:cNvSpPr/>
            <p:nvPr/>
          </p:nvSpPr>
          <p:spPr>
            <a:xfrm>
              <a:off x="4714" y="2996"/>
              <a:ext cx="967" cy="886"/>
            </a:xfrm>
            <a:prstGeom prst="roundRect">
              <a:avLst/>
            </a:prstGeom>
            <a:solidFill>
              <a:srgbClr val="AE1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83" name="稻壳儿小白白(http://dwz.cn/Wu2UP)"/>
            <p:cNvSpPr/>
            <p:nvPr/>
          </p:nvSpPr>
          <p:spPr>
            <a:xfrm>
              <a:off x="4975" y="3222"/>
              <a:ext cx="445" cy="445"/>
            </a:xfrm>
            <a:custGeom>
              <a:avLst/>
              <a:gdLst/>
              <a:ahLst/>
              <a:cxnLst>
                <a:cxn ang="0">
                  <a:pos x="76093" y="138351"/>
                </a:cxn>
                <a:cxn ang="0">
                  <a:pos x="0" y="124516"/>
                </a:cxn>
                <a:cxn ang="0">
                  <a:pos x="13835" y="89928"/>
                </a:cxn>
                <a:cxn ang="0">
                  <a:pos x="89928" y="110681"/>
                </a:cxn>
                <a:cxn ang="0">
                  <a:pos x="69176" y="83010"/>
                </a:cxn>
                <a:cxn ang="0">
                  <a:pos x="20753" y="6918"/>
                </a:cxn>
                <a:cxn ang="0">
                  <a:pos x="62258" y="0"/>
                </a:cxn>
                <a:cxn ang="0">
                  <a:pos x="69176" y="83010"/>
                </a:cxn>
                <a:cxn ang="0">
                  <a:pos x="62258" y="283619"/>
                </a:cxn>
                <a:cxn ang="0">
                  <a:pos x="20753" y="276701"/>
                </a:cxn>
                <a:cxn ang="0">
                  <a:pos x="69176" y="152186"/>
                </a:cxn>
                <a:cxn ang="0">
                  <a:pos x="186774" y="214444"/>
                </a:cxn>
                <a:cxn ang="0">
                  <a:pos x="110681" y="235196"/>
                </a:cxn>
                <a:cxn ang="0">
                  <a:pos x="89928" y="207526"/>
                </a:cxn>
                <a:cxn ang="0">
                  <a:pos x="172939" y="186773"/>
                </a:cxn>
                <a:cxn ang="0">
                  <a:pos x="186774" y="214444"/>
                </a:cxn>
                <a:cxn ang="0">
                  <a:pos x="117599" y="172938"/>
                </a:cxn>
                <a:cxn ang="0">
                  <a:pos x="124516" y="0"/>
                </a:cxn>
                <a:cxn ang="0">
                  <a:pos x="166021" y="6918"/>
                </a:cxn>
                <a:cxn ang="0">
                  <a:pos x="166021" y="276701"/>
                </a:cxn>
                <a:cxn ang="0">
                  <a:pos x="124516" y="283619"/>
                </a:cxn>
                <a:cxn ang="0">
                  <a:pos x="117599" y="249031"/>
                </a:cxn>
                <a:cxn ang="0">
                  <a:pos x="166021" y="276701"/>
                </a:cxn>
                <a:cxn ang="0">
                  <a:pos x="262867" y="89928"/>
                </a:cxn>
                <a:cxn ang="0">
                  <a:pos x="186774" y="76093"/>
                </a:cxn>
                <a:cxn ang="0">
                  <a:pos x="207527" y="48423"/>
                </a:cxn>
                <a:cxn ang="0">
                  <a:pos x="283620" y="62258"/>
                </a:cxn>
                <a:cxn ang="0">
                  <a:pos x="255950" y="34588"/>
                </a:cxn>
                <a:cxn ang="0">
                  <a:pos x="214444" y="6918"/>
                </a:cxn>
                <a:cxn ang="0">
                  <a:pos x="255950" y="0"/>
                </a:cxn>
                <a:cxn ang="0">
                  <a:pos x="255950" y="34588"/>
                </a:cxn>
                <a:cxn ang="0">
                  <a:pos x="255950" y="283619"/>
                </a:cxn>
                <a:cxn ang="0">
                  <a:pos x="214444" y="276701"/>
                </a:cxn>
                <a:cxn ang="0">
                  <a:pos x="255950" y="103763"/>
                </a:cxn>
              </a:cxnLst>
              <a:rect l="0" t="0" r="0" b="0"/>
              <a:pathLst>
                <a:path w="41" h="41">
                  <a:moveTo>
                    <a:pt x="13" y="18"/>
                  </a:moveTo>
                  <a:cubicBezTo>
                    <a:pt x="13" y="19"/>
                    <a:pt x="12" y="20"/>
                    <a:pt x="1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3" y="15"/>
                    <a:pt x="13" y="16"/>
                  </a:cubicBezTo>
                  <a:lnTo>
                    <a:pt x="13" y="18"/>
                  </a:lnTo>
                  <a:close/>
                  <a:moveTo>
                    <a:pt x="10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lnTo>
                    <a:pt x="10" y="12"/>
                  </a:ln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9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3" y="40"/>
                    <a:pt x="3" y="4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40"/>
                  </a:lnTo>
                  <a:close/>
                  <a:moveTo>
                    <a:pt x="27" y="31"/>
                  </a:moveTo>
                  <a:cubicBezTo>
                    <a:pt x="27" y="33"/>
                    <a:pt x="26" y="34"/>
                    <a:pt x="2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3" y="33"/>
                    <a:pt x="13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7" y="28"/>
                    <a:pt x="27" y="30"/>
                  </a:cubicBezTo>
                  <a:lnTo>
                    <a:pt x="27" y="31"/>
                  </a:lnTo>
                  <a:close/>
                  <a:moveTo>
                    <a:pt x="24" y="25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lnTo>
                    <a:pt x="24" y="25"/>
                  </a:lnTo>
                  <a:close/>
                  <a:moveTo>
                    <a:pt x="24" y="40"/>
                  </a:moveTo>
                  <a:cubicBezTo>
                    <a:pt x="24" y="40"/>
                    <a:pt x="23" y="41"/>
                    <a:pt x="23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0"/>
                    <a:pt x="17" y="4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4" y="36"/>
                    <a:pt x="24" y="36"/>
                    <a:pt x="24" y="36"/>
                  </a:cubicBezTo>
                  <a:lnTo>
                    <a:pt x="24" y="40"/>
                  </a:lnTo>
                  <a:close/>
                  <a:moveTo>
                    <a:pt x="41" y="11"/>
                  </a:moveTo>
                  <a:cubicBezTo>
                    <a:pt x="41" y="12"/>
                    <a:pt x="40" y="13"/>
                    <a:pt x="38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13"/>
                    <a:pt x="27" y="12"/>
                    <a:pt x="27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30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7"/>
                    <a:pt x="41" y="8"/>
                    <a:pt x="41" y="9"/>
                  </a:cubicBezTo>
                  <a:lnTo>
                    <a:pt x="41" y="11"/>
                  </a:lnTo>
                  <a:close/>
                  <a:moveTo>
                    <a:pt x="37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1"/>
                  </a:cubicBezTo>
                  <a:lnTo>
                    <a:pt x="37" y="5"/>
                  </a:lnTo>
                  <a:close/>
                  <a:moveTo>
                    <a:pt x="37" y="40"/>
                  </a:moveTo>
                  <a:cubicBezTo>
                    <a:pt x="37" y="40"/>
                    <a:pt x="37" y="41"/>
                    <a:pt x="37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0"/>
                    <a:pt x="31" y="40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7" y="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4" name="TextBox 35"/>
          <p:cNvSpPr txBox="1"/>
          <p:nvPr/>
        </p:nvSpPr>
        <p:spPr>
          <a:xfrm>
            <a:off x="7156449" y="1813376"/>
            <a:ext cx="4048995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按职责分工引导疏散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TextBox 36"/>
          <p:cNvSpPr txBox="1"/>
          <p:nvPr/>
        </p:nvSpPr>
        <p:spPr>
          <a:xfrm>
            <a:off x="7156449" y="2874461"/>
            <a:ext cx="4104931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稳定现场人员情绪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TextBox 37"/>
          <p:cNvSpPr txBox="1"/>
          <p:nvPr/>
        </p:nvSpPr>
        <p:spPr>
          <a:xfrm>
            <a:off x="7156449" y="3932370"/>
            <a:ext cx="4104931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引导疏散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TextBox 38"/>
          <p:cNvSpPr txBox="1"/>
          <p:nvPr/>
        </p:nvSpPr>
        <p:spPr>
          <a:xfrm>
            <a:off x="7156449" y="5077911"/>
            <a:ext cx="4104931" cy="49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保护好已疏散人员的安全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组织引导人员疏散的程序是什么？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9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发生下列情况时，你会用什么方法灭火？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4"/>
          <p:cNvSpPr txBox="1"/>
          <p:nvPr/>
        </p:nvSpPr>
        <p:spPr>
          <a:xfrm>
            <a:off x="1566241" y="1954993"/>
            <a:ext cx="9281361" cy="5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炒菜时锅中菜油着火？（盖上锅盖）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燕尾形 16"/>
          <p:cNvSpPr/>
          <p:nvPr/>
        </p:nvSpPr>
        <p:spPr>
          <a:xfrm>
            <a:off x="1064981" y="2035186"/>
            <a:ext cx="344487" cy="420414"/>
          </a:xfrm>
          <a:prstGeom prst="chevron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1566241" y="3300646"/>
            <a:ext cx="9281361" cy="5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做实验时，酒精撒在桌子上燃烧起来？（用湿的抹布盖灭）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燕尾形 16"/>
          <p:cNvSpPr/>
          <p:nvPr/>
        </p:nvSpPr>
        <p:spPr>
          <a:xfrm>
            <a:off x="1064981" y="3380839"/>
            <a:ext cx="344487" cy="420414"/>
          </a:xfrm>
          <a:prstGeom prst="chevron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1566241" y="4736895"/>
            <a:ext cx="9281361" cy="5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charset="-122"/>
                <a:cs typeface="+mn-ea"/>
                <a:sym typeface="+mn-lt"/>
              </a:rPr>
              <a:t>图书馆中图书着火？（用液态二氧化碳灭火）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燕尾形 16"/>
          <p:cNvSpPr/>
          <p:nvPr/>
        </p:nvSpPr>
        <p:spPr>
          <a:xfrm>
            <a:off x="1064981" y="4817087"/>
            <a:ext cx="344487" cy="420414"/>
          </a:xfrm>
          <a:prstGeom prst="chevron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发生下列情况时，你会用什么方法灭火？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/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5" name="文本框 58"/>
          <p:cNvSpPr txBox="1"/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7" name="文本框 58"/>
          <p:cNvSpPr txBox="1"/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2021年XX月</a:t>
              </a:r>
              <a:endParaRPr lang="en-US" altLang="zh-CN" sz="1400" spc="3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AE1022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92500" lnSpcReduction="1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感谢观看</a:t>
              </a:r>
              <a:endParaRPr lang="zh-CN" altLang="en-US" sz="1600" spc="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矩形 4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46244" y="1718244"/>
            <a:ext cx="4779304" cy="1892512"/>
            <a:chOff x="1092200" y="1808239"/>
            <a:chExt cx="4779304" cy="1892512"/>
          </a:xfrm>
        </p:grpSpPr>
        <p:sp>
          <p:nvSpPr>
            <p:cNvPr id="32" name="矩形 31"/>
            <p:cNvSpPr/>
            <p:nvPr/>
          </p:nvSpPr>
          <p:spPr>
            <a:xfrm>
              <a:off x="1092200" y="1808239"/>
              <a:ext cx="4779304" cy="18925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698500" dist="419100" dir="2700000" algn="tl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60050" y="1808239"/>
              <a:ext cx="435428" cy="105231"/>
            </a:xfrm>
            <a:prstGeom prst="rect">
              <a:avLst/>
            </a:prstGeom>
            <a:solidFill>
              <a:srgbClr val="AE1022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06598" y="1718592"/>
            <a:ext cx="4779304" cy="1892512"/>
            <a:chOff x="6320496" y="1808239"/>
            <a:chExt cx="4779304" cy="1892512"/>
          </a:xfrm>
        </p:grpSpPr>
        <p:sp>
          <p:nvSpPr>
            <p:cNvPr id="35" name="矩形 34"/>
            <p:cNvSpPr/>
            <p:nvPr/>
          </p:nvSpPr>
          <p:spPr>
            <a:xfrm>
              <a:off x="6320496" y="1808239"/>
              <a:ext cx="4779304" cy="18925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698500" dist="419100" dir="2700000" algn="tl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406743" y="1808239"/>
              <a:ext cx="435428" cy="105231"/>
            </a:xfrm>
            <a:prstGeom prst="rect">
              <a:avLst/>
            </a:prstGeom>
            <a:solidFill>
              <a:srgbClr val="AE1022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06598" y="3986385"/>
            <a:ext cx="4779304" cy="1892512"/>
            <a:chOff x="6320496" y="4159945"/>
            <a:chExt cx="4779304" cy="1892512"/>
          </a:xfrm>
        </p:grpSpPr>
        <p:sp>
          <p:nvSpPr>
            <p:cNvPr id="38" name="矩形 37"/>
            <p:cNvSpPr/>
            <p:nvPr/>
          </p:nvSpPr>
          <p:spPr>
            <a:xfrm>
              <a:off x="6320496" y="4159945"/>
              <a:ext cx="4779304" cy="18925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698500" dist="419100" dir="2700000" algn="tl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406743" y="4159945"/>
              <a:ext cx="435428" cy="105231"/>
            </a:xfrm>
            <a:prstGeom prst="rect">
              <a:avLst/>
            </a:prstGeom>
            <a:solidFill>
              <a:srgbClr val="AE1022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16230" y="3986385"/>
            <a:ext cx="4779304" cy="1892512"/>
            <a:chOff x="1092200" y="4159945"/>
            <a:chExt cx="4779304" cy="1892512"/>
          </a:xfrm>
        </p:grpSpPr>
        <p:sp>
          <p:nvSpPr>
            <p:cNvPr id="41" name="矩形 40"/>
            <p:cNvSpPr/>
            <p:nvPr/>
          </p:nvSpPr>
          <p:spPr>
            <a:xfrm>
              <a:off x="1092200" y="4159945"/>
              <a:ext cx="4779304" cy="18925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>
              <a:outerShdw blurRad="698500" dist="419100" dir="2700000" algn="tl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160050" y="4159945"/>
              <a:ext cx="435428" cy="105231"/>
            </a:xfrm>
            <a:prstGeom prst="rect">
              <a:avLst/>
            </a:prstGeom>
            <a:solidFill>
              <a:srgbClr val="AE1022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等宽 L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76084" y="1959860"/>
            <a:ext cx="4225653" cy="5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>
                <a:solidFill>
                  <a:srgbClr val="3A404B"/>
                </a:solidFill>
                <a:latin typeface="思源等宽 L"/>
                <a:ea typeface="微软雅黑" panose="020B0503020204020204" charset="-122"/>
              </a:rPr>
              <a:t>检查消除火灾隐患的能力</a:t>
            </a:r>
            <a:endParaRPr lang="en-US" altLang="zh-CN">
              <a:solidFill>
                <a:srgbClr val="3A404B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76086" y="2636632"/>
            <a:ext cx="4251444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cxnSp>
        <p:nvCxnSpPr>
          <p:cNvPr id="45" name="直接连接符 44"/>
          <p:cNvCxnSpPr/>
          <p:nvPr/>
        </p:nvCxnSpPr>
        <p:spPr>
          <a:xfrm>
            <a:off x="1277685" y="2500246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46" name="文本框 45"/>
          <p:cNvSpPr txBox="1"/>
          <p:nvPr/>
        </p:nvSpPr>
        <p:spPr>
          <a:xfrm>
            <a:off x="6561186" y="1960208"/>
            <a:ext cx="4271352" cy="5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>
                <a:solidFill>
                  <a:srgbClr val="3A404B"/>
                </a:solidFill>
                <a:latin typeface="思源等宽 L"/>
                <a:ea typeface="微软雅黑" panose="020B0503020204020204" charset="-122"/>
              </a:rPr>
              <a:t>扑救初期火灾的能力</a:t>
            </a:r>
            <a:endParaRPr lang="en-US" altLang="zh-CN">
              <a:solidFill>
                <a:srgbClr val="3A404B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61187" y="2636980"/>
            <a:ext cx="4267086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cxnSp>
        <p:nvCxnSpPr>
          <p:cNvPr id="48" name="直接连接符 47"/>
          <p:cNvCxnSpPr/>
          <p:nvPr/>
        </p:nvCxnSpPr>
        <p:spPr>
          <a:xfrm>
            <a:off x="6662786" y="2500594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49" name="文本框 48"/>
          <p:cNvSpPr txBox="1"/>
          <p:nvPr/>
        </p:nvSpPr>
        <p:spPr>
          <a:xfrm>
            <a:off x="1146070" y="4228000"/>
            <a:ext cx="4255695" cy="5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>
                <a:solidFill>
                  <a:srgbClr val="3A404B"/>
                </a:solidFill>
                <a:latin typeface="思源等宽 L"/>
                <a:ea typeface="微软雅黑" panose="020B0503020204020204" charset="-122"/>
              </a:rPr>
              <a:t>组织疏散逃生的能力</a:t>
            </a:r>
            <a:endParaRPr lang="en-US" altLang="zh-CN">
              <a:solidFill>
                <a:srgbClr val="3A404B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46072" y="4904773"/>
            <a:ext cx="4251444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cxnSp>
        <p:nvCxnSpPr>
          <p:cNvPr id="51" name="直接连接符 50"/>
          <p:cNvCxnSpPr/>
          <p:nvPr/>
        </p:nvCxnSpPr>
        <p:spPr>
          <a:xfrm>
            <a:off x="1247671" y="4768387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52" name="文本框 51"/>
          <p:cNvSpPr txBox="1"/>
          <p:nvPr/>
        </p:nvSpPr>
        <p:spPr>
          <a:xfrm>
            <a:off x="6561187" y="4228000"/>
            <a:ext cx="4271352" cy="5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 spc="15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>
                <a:solidFill>
                  <a:srgbClr val="3A404B"/>
                </a:solidFill>
                <a:latin typeface="思源等宽 L"/>
                <a:ea typeface="微软雅黑" panose="020B0503020204020204" charset="-122"/>
              </a:rPr>
              <a:t>宣传教育培训的能力</a:t>
            </a:r>
            <a:endParaRPr lang="en-US" altLang="zh-CN">
              <a:solidFill>
                <a:srgbClr val="3A404B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561187" y="4904773"/>
            <a:ext cx="4267086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cxnSp>
        <p:nvCxnSpPr>
          <p:cNvPr id="54" name="直接连接符 53"/>
          <p:cNvCxnSpPr/>
          <p:nvPr/>
        </p:nvCxnSpPr>
        <p:spPr>
          <a:xfrm>
            <a:off x="6662786" y="4768387"/>
            <a:ext cx="266700" cy="0"/>
          </a:xfrm>
          <a:prstGeom prst="line">
            <a:avLst/>
          </a:prstGeom>
          <a:noFill/>
          <a:ln w="12700" cap="flat" cmpd="sng" algn="ctr">
            <a:solidFill>
              <a:srgbClr val="3A404B">
                <a:alpha val="23000"/>
              </a:srgbClr>
            </a:solidFill>
            <a:prstDash val="solid"/>
            <a:miter lim="800000"/>
          </a:ln>
          <a:effectLst/>
        </p:spPr>
      </p:cxnSp>
      <p:sp>
        <p:nvSpPr>
          <p:cNvPr id="55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消防安全“四个能力”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6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1.85185E-06 L -0.03321 -0.05949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9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1.85185E-06 L 0.0336 -0.07107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35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3.7037E-06 L 0.0336 0.0588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9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3.7037E-06 L -0.03529 0.0588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9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253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253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25300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25300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06 -3.33333E-06 L 0.06901 0.00023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2"/>
      <p:bldP spid="46" grpId="3"/>
      <p:bldP spid="46" grpId="4"/>
      <p:bldP spid="47" grpId="5"/>
      <p:bldP spid="49" grpId="6"/>
      <p:bldP spid="49" grpId="7"/>
      <p:bldP spid="50" grpId="8"/>
      <p:bldP spid="52" grpId="9"/>
      <p:bldP spid="52" grpId="10"/>
      <p:bldP spid="53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消防工作的方针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90557" y="2011298"/>
            <a:ext cx="9610885" cy="1411537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3647279" y="1780521"/>
            <a:ext cx="4897437" cy="431799"/>
          </a:xfrm>
          <a:prstGeom prst="roundRect">
            <a:avLst>
              <a:gd name="adj" fmla="val 37579"/>
            </a:avLst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charset="-122"/>
                <a:sym typeface="Arial" panose="020B0604020202020204" pitchFamily="34" charset="0"/>
              </a:rPr>
              <a:t>预防为主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27093" y="2337580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latin typeface="思源等宽 L"/>
                <a:sym typeface="Arial" panose="020B0604020202020204" pitchFamily="34" charset="0"/>
              </a:rPr>
              <a:t>在处理消与防两者的关系上，在同火灾作斗争 中，必须把预防火灾放在首位，从思想上，组织上制度上采取各种积极措施，以防止火灾的发生</a:t>
            </a:r>
            <a:endParaRPr lang="en-US" altLang="zh-CN" sz="160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90557" y="3987433"/>
            <a:ext cx="9610885" cy="2027886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3647279" y="3771533"/>
            <a:ext cx="4897437" cy="431800"/>
          </a:xfrm>
          <a:prstGeom prst="roundRect">
            <a:avLst>
              <a:gd name="adj" fmla="val 37579"/>
            </a:avLst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charset="-122"/>
                <a:sym typeface="Arial" panose="020B0604020202020204" pitchFamily="34" charset="0"/>
              </a:rPr>
              <a:t>防消结合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27093" y="4326042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latin typeface="思源等宽 L"/>
                <a:sym typeface="Arial" panose="020B0604020202020204" pitchFamily="34" charset="0"/>
              </a:rPr>
              <a:t>就是在积极做好预防火灾工作的同时，在人力物力 技术上做好灭火的充分准备。加强企业内部义务消防队伍的建设，配备足够的消防器材，加强灭火训练，值勤备战，做到长备不懈，一旦发生火灾，能迅速及时扑灭，把火灾危害减少到最低限度</a:t>
            </a:r>
            <a:endParaRPr lang="en-US" altLang="zh-CN" sz="160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消防工作的方针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0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消防工作任务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103907" y="1811052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573521" y="1820904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控制、消防发生火灾、爆炸的一切不安全条件和因素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103908" y="2594224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573522" y="2608357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限制、消除火灾、爆炸蔓延、扩大的条件和因素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103906" y="3409947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573519" y="3424080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保证有足够的消防人员和消防设备、以便一旦发生火灾，及时扑灭减少损失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103906" y="4222569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573519" y="4236702"/>
            <a:ext cx="93009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保证有足够的安全出口和通道，以便人员逃生和物资疏散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0" name="Oval 20"/>
          <p:cNvSpPr/>
          <p:nvPr/>
        </p:nvSpPr>
        <p:spPr>
          <a:xfrm>
            <a:off x="1103906" y="5063460"/>
            <a:ext cx="366823" cy="366823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等宽 L"/>
                <a:ea typeface="微软雅黑" panose="020B0503020204020204" charset="-122"/>
              </a:rPr>
              <a:t>5</a:t>
            </a:r>
            <a:endParaRPr lang="en-US" altLang="zh-CN" sz="2000">
              <a:solidFill>
                <a:schemeClr val="bg1"/>
              </a:solidFill>
              <a:latin typeface="思源等宽 L"/>
              <a:ea typeface="微软雅黑" panose="020B0503020204020204" charset="-122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573520" y="4934811"/>
            <a:ext cx="93009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charset="-122"/>
                <a:cs typeface="Open Sans" panose="020B0606030504020204" pitchFamily="34" charset="0"/>
              </a:rPr>
              <a:t>彻底查清火灾、爆炸原因，做到“三不放过”（即原因不明不放过;事故责任以及员工未受到教育不放过;防范措施不落实不放过）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消防工作任务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  <p:bldP spid="10" grpId="8" animBg="1"/>
      <p:bldP spid="11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4713" y="1268413"/>
            <a:ext cx="10442575" cy="5040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096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28350" y="521697"/>
            <a:ext cx="388938" cy="165169"/>
            <a:chOff x="7677150" y="895350"/>
            <a:chExt cx="1657350" cy="2667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677150" y="8953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677150" y="102870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677150" y="1162050"/>
              <a:ext cx="165735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892413" y="266121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40560" y="4296504"/>
            <a:ext cx="8310880" cy="1407102"/>
          </a:xfrm>
          <a:prstGeom prst="rect">
            <a:avLst/>
          </a:prstGeom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>
                <a:solidFill>
                  <a:srgbClr val="F00000"/>
                </a:solidFill>
                <a:latin typeface="+mj-ea"/>
                <a:ea typeface="+mj-ea"/>
              </a:rPr>
              <a:t>如何使用干粉灭火器？</a:t>
            </a:r>
            <a:endParaRPr lang="en-US" altLang="zh-CN" sz="3600" b="1">
              <a:solidFill>
                <a:srgbClr val="F00000"/>
              </a:solidFill>
              <a:latin typeface="+mj-ea"/>
              <a:ea typeface="+mj-ea"/>
            </a:endParaRPr>
          </a:p>
        </p:txBody>
      </p:sp>
      <p:pic>
        <p:nvPicPr>
          <p:cNvPr id="35" name="图片占位符 15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68400" y="1520155"/>
            <a:ext cx="9865360" cy="24819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1241460" y="500596"/>
            <a:ext cx="10638077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如何使用干粉灭火器？</a:t>
            </a:r>
            <a:endParaRPr lang="en-US" altLang="zh-CN" sz="280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4296"/>
            <a:ext cx="765211" cy="765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6250" y="469754"/>
            <a:ext cx="582321" cy="582321"/>
          </a:xfrm>
          <a:prstGeom prst="rect">
            <a:avLst/>
          </a:prstGeom>
          <a:solidFill>
            <a:srgbClr val="AE10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11851" y="1338805"/>
            <a:ext cx="6455297" cy="3997124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6" name="New shape"/>
          <p:cNvSpPr/>
          <p:nvPr/>
        </p:nvSpPr>
        <p:spPr>
          <a:xfrm>
            <a:off x="1124024" y="5484023"/>
            <a:ext cx="9943951" cy="873381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sz="1800" dirty="0" err="1">
                <a:solidFill>
                  <a:srgbClr val="000000"/>
                </a:solidFill>
                <a:latin typeface="思源等宽 L"/>
              </a:rPr>
              <a:t>使用手提式干粉灭火器时，应拔去保险销，一只手握住胶管，将喷嘴对准火焰的根部；另一只手按下压把，干粉即可喷出灭火</a:t>
            </a:r>
            <a:r>
              <a:rPr sz="1800" dirty="0">
                <a:solidFill>
                  <a:srgbClr val="000000"/>
                </a:solidFill>
                <a:latin typeface="思源等宽 L"/>
              </a:rPr>
              <a:t>。（</a:t>
            </a:r>
            <a:r>
              <a:rPr sz="1800" dirty="0" err="1">
                <a:solidFill>
                  <a:srgbClr val="000000"/>
                </a:solidFill>
                <a:latin typeface="思源等宽 L"/>
              </a:rPr>
              <a:t>简记：拔销子、握管子、压把子</a:t>
            </a:r>
            <a:r>
              <a:rPr sz="1800" dirty="0">
                <a:solidFill>
                  <a:srgbClr val="000000"/>
                </a:solidFill>
                <a:latin typeface="思源等宽 L"/>
              </a:rPr>
              <a:t>）</a:t>
            </a:r>
            <a:endParaRPr sz="1800" dirty="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PA" val="v5.2.5"/>
</p:tagLst>
</file>

<file path=ppt/tags/tag2.xml><?xml version="1.0" encoding="utf-8"?>
<p:tagLst xmlns:p="http://schemas.openxmlformats.org/presentationml/2006/main">
  <p:tag name="PA" val="v5.2.5"/>
</p:tagLst>
</file>

<file path=ppt/tags/tag3.xml><?xml version="1.0" encoding="utf-8"?>
<p:tagLst xmlns:p="http://schemas.openxmlformats.org/presentationml/2006/main">
  <p:tag name="PA" val="v5.2.5"/>
</p:tagLst>
</file>

<file path=ppt/tags/tag4.xml><?xml version="1.0" encoding="utf-8"?>
<p:tagLst xmlns:p="http://schemas.openxmlformats.org/presentationml/2006/main">
  <p:tag name="PA" val="v5.2.5"/>
</p:tagLst>
</file>

<file path=ppt/tags/tag5.xml><?xml version="1.0" encoding="utf-8"?>
<p:tagLst xmlns:p="http://schemas.openxmlformats.org/presentationml/2006/main">
  <p:tag name="PA" val="v5.2.5"/>
</p:tagLst>
</file>

<file path=ppt/tags/tag6.xml><?xml version="1.0" encoding="utf-8"?>
<p:tagLst xmlns:p="http://schemas.openxmlformats.org/presentationml/2006/main">
  <p:tag name="PA" val="v5.2.5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2281</Words>
  <Application>WPS 演示</Application>
  <PresentationFormat>宽屏</PresentationFormat>
  <Paragraphs>230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Arial</vt:lpstr>
      <vt:lpstr>微软雅黑</vt:lpstr>
      <vt:lpstr>思源等宽 L</vt:lpstr>
      <vt:lpstr>Hilda Sonnenschein</vt:lpstr>
      <vt:lpstr>方正黑体简体</vt:lpstr>
      <vt:lpstr>Open Sans</vt:lpstr>
      <vt:lpstr>等线</vt:lpstr>
      <vt:lpstr>等线 Light</vt:lpstr>
      <vt:lpstr>Calibri</vt:lpstr>
      <vt:lpstr>Arial Unicode MS</vt:lpstr>
      <vt:lpstr>Impact MT Std</vt:lpstr>
      <vt:lpstr>Kontrapunkt Bob</vt:lpstr>
      <vt:lpstr>FontAwesome</vt:lpstr>
      <vt:lpstr>微软雅黑 Light</vt:lpstr>
      <vt:lpstr>Zebrra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86</cp:revision>
  <dcterms:created xsi:type="dcterms:W3CDTF">2021-01-15T08:42:00Z</dcterms:created>
  <dcterms:modified xsi:type="dcterms:W3CDTF">2021-09-04T03:13:50Z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5E405670186F469DA310265790D83EFF</vt:lpwstr>
  </property>
  <property fmtid="{D5CDD505-2E9C-101B-9397-08002B2CF9AE}" pid="3" name="KSOProductBuildVer">
    <vt:lpwstr>2052-11.1.0.10463</vt:lpwstr>
  </property>
</Properties>
</file>