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71" r:id="rId2"/>
    <p:sldId id="260" r:id="rId3"/>
    <p:sldId id="256" r:id="rId4"/>
    <p:sldId id="258" r:id="rId5"/>
    <p:sldId id="276" r:id="rId6"/>
    <p:sldId id="257" r:id="rId7"/>
    <p:sldId id="274" r:id="rId8"/>
    <p:sldId id="266" r:id="rId9"/>
    <p:sldId id="259" r:id="rId10"/>
    <p:sldId id="265" r:id="rId11"/>
    <p:sldId id="262" r:id="rId12"/>
    <p:sldId id="267" r:id="rId13"/>
    <p:sldId id="270" r:id="rId14"/>
    <p:sldId id="269" r:id="rId15"/>
    <p:sldId id="272" r:id="rId16"/>
    <p:sldId id="26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7B4A"/>
    <a:srgbClr val="666666"/>
    <a:srgbClr val="F4F4F4"/>
    <a:srgbClr val="AE3423"/>
    <a:srgbClr val="333333"/>
    <a:srgbClr val="AA7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21"/>
    <p:restoredTop sz="94772"/>
  </p:normalViewPr>
  <p:slideViewPr>
    <p:cSldViewPr snapToGrid="0" snapToObjects="1">
      <p:cViewPr varScale="1">
        <p:scale>
          <a:sx n="146" d="100"/>
          <a:sy n="146" d="100"/>
        </p:scale>
        <p:origin x="114" y="24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3A8AA-64A0-C24A-958C-D9A1DAFDD641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D9998-5E49-EB47-A8B0-7CADF7614C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980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940E0-9ECB-5D48-A0DD-64F8BA2A5A13}" type="datetimeFigureOut">
              <a:rPr kumimoji="1" lang="zh-CN" altLang="en-US" smtClean="0"/>
              <a:t>2018/8/16 Thursday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738A-50B1-CE49-8BA1-8333F1D3FC2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3578" y="1058091"/>
            <a:ext cx="1661993" cy="51467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96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中国风</a:t>
            </a:r>
            <a:endParaRPr kumimoji="1" lang="zh-CN" altLang="en-US" sz="96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97151" y="1058091"/>
            <a:ext cx="738664" cy="53753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中国风通用</a:t>
            </a:r>
            <a:r>
              <a:rPr kumimoji="1" lang="en-US" altLang="zh-CN" sz="36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PPT</a:t>
            </a:r>
            <a:r>
              <a:rPr kumimoji="1" lang="zh-CN" altLang="en-US" sz="36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模板</a:t>
            </a:r>
            <a:endParaRPr kumimoji="1" lang="zh-CN" altLang="en-US" sz="36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/>
          <p:cNvGrpSpPr/>
          <p:nvPr/>
        </p:nvGrpSpPr>
        <p:grpSpPr>
          <a:xfrm>
            <a:off x="945503" y="1105678"/>
            <a:ext cx="10300994" cy="4646645"/>
            <a:chOff x="1007706" y="1343609"/>
            <a:chExt cx="10300994" cy="4646645"/>
          </a:xfrm>
        </p:grpSpPr>
        <p:grpSp>
          <p:nvGrpSpPr>
            <p:cNvPr id="11" name="组 10"/>
            <p:cNvGrpSpPr/>
            <p:nvPr/>
          </p:nvGrpSpPr>
          <p:grpSpPr>
            <a:xfrm>
              <a:off x="1007706" y="1343609"/>
              <a:ext cx="3023117" cy="4646645"/>
              <a:chOff x="1007706" y="1343609"/>
              <a:chExt cx="3023117" cy="4646645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007706" y="1343609"/>
                <a:ext cx="3023117" cy="4646645"/>
              </a:xfrm>
              <a:prstGeom prst="roundRect">
                <a:avLst>
                  <a:gd name="adj" fmla="val 6498"/>
                </a:avLst>
              </a:prstGeom>
              <a:solidFill>
                <a:srgbClr val="AE3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490564" y="4061983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300398" y="4747203"/>
                <a:ext cx="24377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</a:t>
                </a:r>
                <a:endParaRPr kumimoji="1" lang="en-US" altLang="zh-CN" sz="2800" dirty="0" smtClean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处</a:t>
                </a:r>
                <a:r>
                  <a:rPr kumimoji="1" lang="zh-CN" altLang="en-US" sz="28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输入</a:t>
                </a:r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8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1545740" y="1847348"/>
                <a:ext cx="2002224" cy="2002224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12" name="组 11"/>
            <p:cNvGrpSpPr/>
            <p:nvPr/>
          </p:nvGrpSpPr>
          <p:grpSpPr>
            <a:xfrm>
              <a:off x="4646644" y="1343609"/>
              <a:ext cx="3023117" cy="4646645"/>
              <a:chOff x="1007706" y="1343609"/>
              <a:chExt cx="3023117" cy="4646645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1007706" y="1343609"/>
                <a:ext cx="3023117" cy="4646645"/>
              </a:xfrm>
              <a:prstGeom prst="roundRect">
                <a:avLst>
                  <a:gd name="adj" fmla="val 6498"/>
                </a:avLst>
              </a:prstGeom>
              <a:solidFill>
                <a:srgbClr val="AE3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490564" y="4061983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00398" y="4747203"/>
                <a:ext cx="24377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</a:t>
                </a:r>
                <a:endParaRPr kumimoji="1" lang="en-US" altLang="zh-CN" sz="2800" dirty="0" smtClean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处</a:t>
                </a:r>
                <a:r>
                  <a:rPr kumimoji="1" lang="zh-CN" altLang="en-US" sz="28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输入</a:t>
                </a:r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8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545740" y="1847348"/>
                <a:ext cx="2002224" cy="2002224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17" name="组 16"/>
            <p:cNvGrpSpPr/>
            <p:nvPr/>
          </p:nvGrpSpPr>
          <p:grpSpPr>
            <a:xfrm>
              <a:off x="8285583" y="1343609"/>
              <a:ext cx="3023117" cy="4646645"/>
              <a:chOff x="1007706" y="1343609"/>
              <a:chExt cx="3023117" cy="4646645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1007706" y="1343609"/>
                <a:ext cx="3023117" cy="4646645"/>
              </a:xfrm>
              <a:prstGeom prst="roundRect">
                <a:avLst>
                  <a:gd name="adj" fmla="val 6498"/>
                </a:avLst>
              </a:prstGeom>
              <a:solidFill>
                <a:srgbClr val="AE3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490564" y="4061983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300398" y="4747203"/>
                <a:ext cx="24377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</a:t>
                </a:r>
                <a:endParaRPr kumimoji="1" lang="en-US" altLang="zh-CN" sz="2800" dirty="0" smtClean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algn="ctr"/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处</a:t>
                </a:r>
                <a:r>
                  <a:rPr kumimoji="1" lang="zh-CN" altLang="en-US" sz="28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输入</a:t>
                </a:r>
                <a:r>
                  <a:rPr kumimoji="1" lang="zh-CN" altLang="en-US" sz="28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8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545740" y="1847348"/>
                <a:ext cx="2002224" cy="2002224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0"/>
          <a:stretch>
            <a:fillRect/>
          </a:stretch>
        </p:blipFill>
        <p:spPr>
          <a:xfrm>
            <a:off x="9759820" y="0"/>
            <a:ext cx="243218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0"/>
          <a:stretch>
            <a:fillRect/>
          </a:stretch>
        </p:blipFill>
        <p:spPr>
          <a:xfrm flipH="1">
            <a:off x="0" y="0"/>
            <a:ext cx="243218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82212" y="853751"/>
            <a:ext cx="6027576" cy="5150498"/>
          </a:xfrm>
          <a:prstGeom prst="rect">
            <a:avLst/>
          </a:prstGeom>
          <a:noFill/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76325" y="1484995"/>
            <a:ext cx="223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AE342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77682" y="2309701"/>
            <a:ext cx="5374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</a:t>
            </a: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明代正统皇帝被俘的土木之变、嘉靖皇帝被宫女谋刺的壬寅宫变、清初诸王大臣为确立皇权的三官庙之争、清末慈禧皇太后谋取权力的辛酉政变等等。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3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/>
          <a:stretch>
            <a:fillRect/>
          </a:stretch>
        </p:blipFill>
        <p:spPr>
          <a:xfrm>
            <a:off x="3452327" y="0"/>
            <a:ext cx="873967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9755" y="872691"/>
            <a:ext cx="1166915" cy="113177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31383" y="2508312"/>
            <a:ext cx="2123658" cy="3519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谋刺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9755" y="872691"/>
            <a:ext cx="1166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目录标题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99592" y="914400"/>
            <a:ext cx="9274628" cy="2505049"/>
          </a:xfrm>
          <a:prstGeom prst="rect">
            <a:avLst/>
          </a:prstGeom>
          <a:solidFill>
            <a:schemeClr val="tx1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b="66504"/>
          <a:stretch>
            <a:fillRect/>
          </a:stretch>
        </p:blipFill>
        <p:spPr>
          <a:xfrm>
            <a:off x="1554097" y="1067551"/>
            <a:ext cx="8965618" cy="2196504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634161" y="3700092"/>
            <a:ext cx="2923678" cy="662214"/>
            <a:chOff x="2220340" y="830685"/>
            <a:chExt cx="2923678" cy="6622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340" y="830685"/>
              <a:ext cx="441476" cy="6622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542" y="830685"/>
              <a:ext cx="441476" cy="66221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645142" y="869405"/>
              <a:ext cx="205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目录标题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99592" y="4401026"/>
            <a:ext cx="9274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</a:t>
            </a: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明代正统皇帝被俘的土木之变、嘉靖皇帝被宫女谋刺的壬寅宫变、清初诸王大臣为确立皇权的三官庙之争、清末慈禧皇太后谋取权力的辛酉政变等等。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90057"/>
            <a:ext cx="12192000" cy="339634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16754" y="2659223"/>
            <a:ext cx="7940635" cy="2258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如明代正统皇帝被俘的土木之变、嘉靖皇帝被宫女谋刺的壬寅宫变、清初诸王大臣为确立皇权的三官庙之争、清末慈禧皇太后谋取权力的辛酉政变等等。</a:t>
            </a:r>
            <a:endParaRPr kumimoji="1" lang="zh-CN" altLang="en-US" sz="2800" dirty="0">
              <a:solidFill>
                <a:srgbClr val="333333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endParaRPr kumimoji="1" lang="zh-CN" altLang="en-US" sz="2800" dirty="0">
              <a:solidFill>
                <a:srgbClr val="33333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70289" y="2659223"/>
            <a:ext cx="783771" cy="2258010"/>
          </a:xfrm>
          <a:prstGeom prst="rect">
            <a:avLst/>
          </a:prstGeom>
          <a:noFill/>
          <a:ln w="254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70289" y="2712442"/>
            <a:ext cx="783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目录标题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7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/>
          <a:stretch>
            <a:fillRect/>
          </a:stretch>
        </p:blipFill>
        <p:spPr>
          <a:xfrm>
            <a:off x="4572000" y="36513"/>
            <a:ext cx="7620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279919" y="1629716"/>
            <a:ext cx="4062651" cy="43060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如明代正统皇帝被俘的土木之变、嘉靖皇帝被宫女谋刺的壬寅宫变、清初诸王大臣为确立皇权的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三官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640424" y="2183363"/>
            <a:ext cx="2911151" cy="2911151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368211" y="2536448"/>
            <a:ext cx="14555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完</a:t>
            </a:r>
            <a:endParaRPr kumimoji="1" lang="zh-CN" altLang="en-US" sz="110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011743" y="0"/>
            <a:ext cx="3102510" cy="6858000"/>
          </a:xfrm>
          <a:prstGeom prst="rect">
            <a:avLst/>
          </a:prstGeom>
          <a:solidFill>
            <a:srgbClr val="9E7B4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17772" y="0"/>
            <a:ext cx="2971718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114373" y="0"/>
            <a:ext cx="3102510" cy="6858000"/>
          </a:xfrm>
          <a:prstGeom prst="rect">
            <a:avLst/>
          </a:prstGeom>
          <a:solidFill>
            <a:srgbClr val="9E7B4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299349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464"/>
            <a:ext cx="12192000" cy="5272536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069633" y="4012165"/>
            <a:ext cx="2052734" cy="2052734"/>
          </a:xfrm>
          <a:prstGeom prst="ellipse">
            <a:avLst/>
          </a:prstGeom>
          <a:solidFill>
            <a:srgbClr val="9E7B4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33381" y="4208863"/>
            <a:ext cx="112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</a:t>
            </a:r>
            <a:endParaRPr kumimoji="1" lang="zh-CN" altLang="en-US" sz="4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1222310" y="1138330"/>
            <a:ext cx="548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输入目录标题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8301" y="457908"/>
            <a:ext cx="71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solidFill>
                  <a:srgbClr val="AE342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壹</a:t>
            </a:r>
            <a:endParaRPr kumimoji="1" lang="zh-CN" altLang="en-US" sz="3600" dirty="0">
              <a:solidFill>
                <a:srgbClr val="AE3423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7340082" y="1138330"/>
            <a:ext cx="548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输入目录标题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56073" y="457908"/>
            <a:ext cx="71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solidFill>
                  <a:srgbClr val="AE342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叁</a:t>
            </a:r>
            <a:endParaRPr kumimoji="1" lang="zh-CN" altLang="en-US" sz="3600" dirty="0">
              <a:solidFill>
                <a:srgbClr val="AE3423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10398720" y="1138330"/>
            <a:ext cx="548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输入目录标题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14711" y="457908"/>
            <a:ext cx="71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solidFill>
                  <a:srgbClr val="AE342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肆</a:t>
            </a:r>
            <a:endParaRPr kumimoji="1" lang="zh-CN" altLang="en-US" sz="3600" dirty="0">
              <a:solidFill>
                <a:srgbClr val="AE3423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4296090" y="1138330"/>
            <a:ext cx="548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输入目录标题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12081" y="457908"/>
            <a:ext cx="71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solidFill>
                  <a:srgbClr val="AE342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贰</a:t>
            </a:r>
            <a:endParaRPr kumimoji="1" lang="zh-CN" altLang="en-US" sz="3600" dirty="0">
              <a:solidFill>
                <a:srgbClr val="AE3423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281" cy="6858000"/>
          </a:xfrm>
          <a:prstGeom prst="rect">
            <a:avLst/>
          </a:prstGeom>
        </p:spPr>
      </p:pic>
      <p:grpSp>
        <p:nvGrpSpPr>
          <p:cNvPr id="17" name="组 16"/>
          <p:cNvGrpSpPr/>
          <p:nvPr/>
        </p:nvGrpSpPr>
        <p:grpSpPr>
          <a:xfrm>
            <a:off x="5169157" y="981141"/>
            <a:ext cx="6120883" cy="4895718"/>
            <a:chOff x="4889239" y="1001229"/>
            <a:chExt cx="6120883" cy="4895718"/>
          </a:xfrm>
        </p:grpSpPr>
        <p:grpSp>
          <p:nvGrpSpPr>
            <p:cNvPr id="11" name="组 10"/>
            <p:cNvGrpSpPr/>
            <p:nvPr/>
          </p:nvGrpSpPr>
          <p:grpSpPr>
            <a:xfrm>
              <a:off x="4889239" y="1001229"/>
              <a:ext cx="6120883" cy="2077873"/>
              <a:chOff x="4889239" y="1001229"/>
              <a:chExt cx="6120883" cy="2077873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889241" y="1026368"/>
                <a:ext cx="6120881" cy="2052734"/>
              </a:xfrm>
              <a:prstGeom prst="rect">
                <a:avLst/>
              </a:prstGeom>
              <a:solidFill>
                <a:srgbClr val="F4F4F4"/>
              </a:solidFill>
              <a:ln>
                <a:solidFill>
                  <a:srgbClr val="AE3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889240" y="1026368"/>
                <a:ext cx="802433" cy="205273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E3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889239" y="1001229"/>
                <a:ext cx="80243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903166" y="1026368"/>
                <a:ext cx="50509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由于</a:t>
                </a:r>
                <a:r>
                  <a:rPr lang="zh-CN" altLang="en-US" sz="28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明清宫廷是封建制度高度完备的最高统治中心，不寻常</a:t>
                </a:r>
                <a:r>
                  <a:rPr lang="zh-CN" altLang="en-US" sz="280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的</a:t>
                </a:r>
                <a:r>
                  <a:rPr lang="zh-CN" altLang="en-US" sz="280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大事。</a:t>
                </a:r>
                <a:endParaRPr kumimoji="1" lang="zh-CN" altLang="en-US" sz="28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  <p:grpSp>
          <p:nvGrpSpPr>
            <p:cNvPr id="12" name="组 11"/>
            <p:cNvGrpSpPr/>
            <p:nvPr/>
          </p:nvGrpSpPr>
          <p:grpSpPr>
            <a:xfrm>
              <a:off x="4889239" y="3819074"/>
              <a:ext cx="6120883" cy="2077873"/>
              <a:chOff x="4889239" y="1001229"/>
              <a:chExt cx="6120883" cy="2077873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4889241" y="1026368"/>
                <a:ext cx="6120881" cy="2052734"/>
              </a:xfrm>
              <a:prstGeom prst="rect">
                <a:avLst/>
              </a:prstGeom>
              <a:solidFill>
                <a:srgbClr val="F4F4F4"/>
              </a:solidFill>
              <a:ln>
                <a:solidFill>
                  <a:srgbClr val="AE3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889240" y="1026368"/>
                <a:ext cx="802433" cy="205273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E3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4889239" y="1001229"/>
                <a:ext cx="80243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903166" y="1026368"/>
                <a:ext cx="50509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由于</a:t>
                </a:r>
                <a:r>
                  <a:rPr lang="zh-CN" altLang="en-US" sz="28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明清宫廷是封建制度高度完备的最高统治中心，不寻常</a:t>
                </a:r>
                <a:r>
                  <a:rPr lang="zh-CN" altLang="en-US" sz="280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的</a:t>
                </a:r>
                <a:r>
                  <a:rPr lang="zh-CN" altLang="en-US" sz="280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大事。</a:t>
                </a:r>
                <a:endParaRPr kumimoji="1" lang="zh-CN" altLang="en-US" sz="28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1" y="0"/>
            <a:ext cx="12192000" cy="6858000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9529307" y="3181418"/>
            <a:ext cx="733979" cy="2790493"/>
            <a:chOff x="5705101" y="772161"/>
            <a:chExt cx="733979" cy="27904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77165" y="3075341"/>
              <a:ext cx="389850" cy="5847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77165" y="674698"/>
              <a:ext cx="389850" cy="58477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705101" y="1117694"/>
              <a:ext cx="7339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目录标题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20428" y="3429000"/>
            <a:ext cx="7940635" cy="2258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如明代正统皇帝被俘的土木之变、嘉靖皇帝被宫女谋刺的壬寅宫变、清初诸王大臣为确立皇权的三官庙之争、清末慈禧皇太后谋取权力的辛酉政变等等。</a:t>
            </a:r>
            <a:endParaRPr kumimoji="1" lang="zh-CN" altLang="en-US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endParaRPr kumimoji="1"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t="14615" r="59133" b="13548"/>
          <a:stretch>
            <a:fillRect/>
          </a:stretch>
        </p:blipFill>
        <p:spPr>
          <a:xfrm>
            <a:off x="4310746" y="1002230"/>
            <a:ext cx="2388636" cy="4926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0" t="14615" r="38928" b="13548"/>
          <a:stretch>
            <a:fillRect/>
          </a:stretch>
        </p:blipFill>
        <p:spPr>
          <a:xfrm>
            <a:off x="6774026" y="1002230"/>
            <a:ext cx="2388636" cy="4926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4" t="14615" r="18724" b="13548"/>
          <a:stretch>
            <a:fillRect/>
          </a:stretch>
        </p:blipFill>
        <p:spPr>
          <a:xfrm>
            <a:off x="9237306" y="1002230"/>
            <a:ext cx="2388636" cy="49265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2662" y="1002230"/>
            <a:ext cx="2769989" cy="49265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由于明清宫廷是封建制度高度完备的最高统治中心，不寻常的大事，往往都是围绕皇权的传承与安危展开的</a:t>
            </a:r>
            <a:r>
              <a:rPr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265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组 27"/>
          <p:cNvGrpSpPr/>
          <p:nvPr/>
        </p:nvGrpSpPr>
        <p:grpSpPr>
          <a:xfrm>
            <a:off x="1406042" y="816829"/>
            <a:ext cx="9379916" cy="2333418"/>
            <a:chOff x="1616910" y="816829"/>
            <a:chExt cx="9379916" cy="2333418"/>
          </a:xfrm>
        </p:grpSpPr>
        <p:grpSp>
          <p:nvGrpSpPr>
            <p:cNvPr id="13" name="组 12"/>
            <p:cNvGrpSpPr/>
            <p:nvPr/>
          </p:nvGrpSpPr>
          <p:grpSpPr>
            <a:xfrm>
              <a:off x="1616910" y="816829"/>
              <a:ext cx="2437732" cy="2333418"/>
              <a:chOff x="1616910" y="816829"/>
              <a:chExt cx="2437732" cy="2333418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11" name="组 10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9" name="六边形 8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0" name="六边形 9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12" name="文本框 11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壹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  <p:grpSp>
          <p:nvGrpSpPr>
            <p:cNvPr id="14" name="组 13"/>
            <p:cNvGrpSpPr/>
            <p:nvPr/>
          </p:nvGrpSpPr>
          <p:grpSpPr>
            <a:xfrm>
              <a:off x="5088002" y="816829"/>
              <a:ext cx="2437732" cy="2333418"/>
              <a:chOff x="1616910" y="816829"/>
              <a:chExt cx="2437732" cy="2333418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17" name="组 16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19" name="六边形 18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0" name="六边形 19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18" name="文本框 17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贰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  <p:grpSp>
          <p:nvGrpSpPr>
            <p:cNvPr id="21" name="组 20"/>
            <p:cNvGrpSpPr/>
            <p:nvPr/>
          </p:nvGrpSpPr>
          <p:grpSpPr>
            <a:xfrm>
              <a:off x="8559094" y="816829"/>
              <a:ext cx="2437732" cy="2333418"/>
              <a:chOff x="1616910" y="816829"/>
              <a:chExt cx="2437732" cy="2333418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24" name="组 23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26" name="六边形 25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7" name="六边形 26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叁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</p:grpSp>
      <p:grpSp>
        <p:nvGrpSpPr>
          <p:cNvPr id="29" name="组 28"/>
          <p:cNvGrpSpPr/>
          <p:nvPr/>
        </p:nvGrpSpPr>
        <p:grpSpPr>
          <a:xfrm>
            <a:off x="1406042" y="3839947"/>
            <a:ext cx="9379916" cy="2333418"/>
            <a:chOff x="1616910" y="816829"/>
            <a:chExt cx="9379916" cy="2333418"/>
          </a:xfrm>
        </p:grpSpPr>
        <p:grpSp>
          <p:nvGrpSpPr>
            <p:cNvPr id="30" name="组 29"/>
            <p:cNvGrpSpPr/>
            <p:nvPr/>
          </p:nvGrpSpPr>
          <p:grpSpPr>
            <a:xfrm>
              <a:off x="1616910" y="816829"/>
              <a:ext cx="2437732" cy="2333418"/>
              <a:chOff x="1616910" y="816829"/>
              <a:chExt cx="2437732" cy="2333418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47" name="组 46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49" name="六边形 48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0" name="六边形 49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肆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  <p:grpSp>
          <p:nvGrpSpPr>
            <p:cNvPr id="31" name="组 30"/>
            <p:cNvGrpSpPr/>
            <p:nvPr/>
          </p:nvGrpSpPr>
          <p:grpSpPr>
            <a:xfrm>
              <a:off x="5088002" y="816829"/>
              <a:ext cx="2437732" cy="2333418"/>
              <a:chOff x="1616910" y="816829"/>
              <a:chExt cx="2437732" cy="2333418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41" name="组 40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43" name="六边形 42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4" name="六边形 43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42" name="文本框 41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伍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  <p:grpSp>
          <p:nvGrpSpPr>
            <p:cNvPr id="32" name="组 31"/>
            <p:cNvGrpSpPr/>
            <p:nvPr/>
          </p:nvGrpSpPr>
          <p:grpSpPr>
            <a:xfrm>
              <a:off x="8559094" y="816829"/>
              <a:ext cx="2437732" cy="2333418"/>
              <a:chOff x="1616910" y="816829"/>
              <a:chExt cx="2437732" cy="2333418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807076" y="219554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2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目录标题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616910" y="2750137"/>
                <a:ext cx="24377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2000" dirty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点击此处输入</a:t>
                </a:r>
                <a:r>
                  <a:rPr kumimoji="1" lang="zh-CN" altLang="en-US" sz="2000" dirty="0" smtClean="0">
                    <a:solidFill>
                      <a:srgbClr val="666666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内容</a:t>
                </a:r>
                <a:endParaRPr kumimoji="1" lang="zh-CN" altLang="en-US" sz="2000" dirty="0">
                  <a:solidFill>
                    <a:srgbClr val="66666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  <p:grpSp>
            <p:nvGrpSpPr>
              <p:cNvPr id="35" name="组 34"/>
              <p:cNvGrpSpPr/>
              <p:nvPr/>
            </p:nvGrpSpPr>
            <p:grpSpPr>
              <a:xfrm rot="21427384">
                <a:off x="2144923" y="816829"/>
                <a:ext cx="1381706" cy="1191126"/>
                <a:chOff x="2144923" y="742185"/>
                <a:chExt cx="1381706" cy="1191126"/>
              </a:xfrm>
            </p:grpSpPr>
            <p:sp>
              <p:nvSpPr>
                <p:cNvPr id="37" name="六边形 36"/>
                <p:cNvSpPr/>
                <p:nvPr/>
              </p:nvSpPr>
              <p:spPr>
                <a:xfrm rot="1800000">
                  <a:off x="2144923" y="742185"/>
                  <a:ext cx="1381706" cy="1191126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8" name="六边形 37"/>
                <p:cNvSpPr/>
                <p:nvPr/>
              </p:nvSpPr>
              <p:spPr>
                <a:xfrm rot="1800000">
                  <a:off x="2242309" y="826138"/>
                  <a:ext cx="1186935" cy="1023220"/>
                </a:xfrm>
                <a:prstGeom prst="hexagon">
                  <a:avLst/>
                </a:prstGeom>
                <a:solidFill>
                  <a:srgbClr val="9E7B4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36" name="文本框 35"/>
              <p:cNvSpPr txBox="1"/>
              <p:nvPr/>
            </p:nvSpPr>
            <p:spPr>
              <a:xfrm>
                <a:off x="2479681" y="1059580"/>
                <a:ext cx="712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36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陆</a:t>
                </a:r>
                <a:endParaRPr kumimoji="1" lang="zh-CN" altLang="en-US" sz="36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0"/>
          <a:stretch>
            <a:fillRect/>
          </a:stretch>
        </p:blipFill>
        <p:spPr>
          <a:xfrm>
            <a:off x="7626220" y="0"/>
            <a:ext cx="4565780" cy="685800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2220340" y="886670"/>
            <a:ext cx="2923678" cy="662214"/>
            <a:chOff x="2220340" y="830685"/>
            <a:chExt cx="2923678" cy="6622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340" y="830685"/>
              <a:ext cx="441476" cy="66221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542" y="830685"/>
              <a:ext cx="441476" cy="66221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645142" y="869405"/>
              <a:ext cx="205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目录标题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53142" y="1736892"/>
            <a:ext cx="645678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由于</a:t>
            </a: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清宫廷是封建制度高度完备的最高统治中心，不寻常的大事，往往都是围绕皇权的传承与安危展开的。如明代正统皇帝被俘的土木之变、嘉靖皇帝被宫女谋刺的壬寅宫变、清初诸王大臣为确立皇权的三官庙之争、清末慈禧皇太后谋取权力的辛酉政变等等。</a:t>
            </a:r>
            <a:endParaRPr kumimoji="1" lang="zh-CN" altLang="en-US" sz="2800" dirty="0">
              <a:solidFill>
                <a:srgbClr val="66666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0"/>
            <a:ext cx="7607300" cy="6019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01012" y="2327178"/>
            <a:ext cx="783771" cy="2649894"/>
          </a:xfrm>
          <a:prstGeom prst="rect">
            <a:avLst/>
          </a:prstGeom>
          <a:solidFill>
            <a:srgbClr val="F4F4F4"/>
          </a:solidFill>
          <a:ln w="254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267927" y="2004461"/>
            <a:ext cx="5355312" cy="3519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如明代正统皇帝被俘的土木之变、嘉靖皇帝被宫女谋刺的壬寅宫变、清初诸王大臣为确立皇权的三官庙之争、清末慈禧皇太后谋取权力的辛酉政变</a:t>
            </a:r>
            <a:r>
              <a:rPr lang="zh-CN" altLang="en-US" sz="280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等等</a:t>
            </a:r>
            <a:r>
              <a:rPr lang="zh-CN" altLang="en-US" sz="2800" smtClean="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kumimoji="1" lang="zh-CN" altLang="en-US" sz="2800" dirty="0">
              <a:solidFill>
                <a:srgbClr val="33333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1012" y="2619136"/>
            <a:ext cx="783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2"/>
          <a:stretch>
            <a:fillRect/>
          </a:stretch>
        </p:blipFill>
        <p:spPr>
          <a:xfrm>
            <a:off x="0" y="3465512"/>
            <a:ext cx="12192000" cy="339248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685176" y="653143"/>
            <a:ext cx="783771" cy="2513790"/>
          </a:xfrm>
          <a:prstGeom prst="rect">
            <a:avLst/>
          </a:prstGeom>
          <a:noFill/>
          <a:ln w="254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99437" y="517039"/>
            <a:ext cx="7940635" cy="26498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如明代正统皇帝被俘的土木之变、嘉靖皇帝被宫女谋刺的壬寅宫变、清初诸王大臣为确立皇权的三官庙之争、清末慈禧皇太后谋取权力的辛酉政变等等</a:t>
            </a:r>
            <a:r>
              <a:rPr lang="zh-CN" altLang="en-US" sz="2800" dirty="0" smtClean="0">
                <a:solidFill>
                  <a:srgbClr val="333333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如明代正统皇帝被俘的土木之</a:t>
            </a:r>
            <a:r>
              <a:rPr lang="zh-CN" altLang="en-US" sz="2800" dirty="0" smtClean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变</a:t>
            </a:r>
            <a:r>
              <a:rPr lang="zh-CN" altLang="en-US" sz="2800" dirty="0">
                <a:solidFill>
                  <a:srgbClr val="66666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kumimoji="1" lang="zh-CN" altLang="en-US" sz="2800" dirty="0">
              <a:solidFill>
                <a:srgbClr val="33333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85176" y="808997"/>
            <a:ext cx="783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目录标题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571</Words>
  <Application>Microsoft Office PowerPoint</Application>
  <PresentationFormat>宽屏</PresentationFormat>
  <Paragraphs>61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DengXian</vt:lpstr>
      <vt:lpstr>DengXian Light</vt:lpstr>
      <vt:lpstr>华文楷体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2017-12-30T12:35:00Z</dcterms:created>
  <dcterms:modified xsi:type="dcterms:W3CDTF">2018-08-16T11:40:35Z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