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8" r:id="rId15"/>
    <p:sldId id="270" r:id="rId16"/>
    <p:sldId id="272" r:id="rId17"/>
    <p:sldId id="274" r:id="rId18"/>
    <p:sldId id="276" r:id="rId19"/>
    <p:sldId id="278" r:id="rId20"/>
    <p:sldId id="279" r:id="rId21"/>
    <p:sldId id="280" r:id="rId22"/>
    <p:sldId id="282" r:id="rId23"/>
    <p:sldId id="283" r:id="rId24"/>
    <p:sldId id="285" r:id="rId25"/>
    <p:sldId id="287" r:id="rId26"/>
    <p:sldId id="289" r:id="rId27"/>
    <p:sldId id="29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6F6F6"/>
    <a:srgbClr val="F00000"/>
    <a:srgbClr val="1E9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363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26A54-4191-45C6-9A42-2B3DD1C14350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399F2-3EB0-44A2-A1B6-97D555FC87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A0268-6879-415A-9E8B-68519B9FA1B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4EB5C-543B-44BE-A57B-7C2E15EDE1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15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1349114" y="700795"/>
            <a:ext cx="4032354" cy="545642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609904" y="974361"/>
            <a:ext cx="3510773" cy="4961744"/>
          </a:xfrm>
          <a:prstGeom prst="rect">
            <a:avLst/>
          </a:prstGeom>
          <a:noFill/>
          <a:ln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43390" y="1231457"/>
            <a:ext cx="2215991" cy="4537962"/>
          </a:xfrm>
          <a:prstGeom prst="rect">
            <a:avLst/>
          </a:prstGeom>
          <a:noFill/>
        </p:spPr>
        <p:txBody>
          <a:bodyPr vert="eaVert" wrap="square" rtlCol="0" anchor="ctr">
            <a:spAutoFit/>
          </a:bodyPr>
          <a:lstStyle/>
          <a:p>
            <a:pPr algn="ctr"/>
            <a:r>
              <a:rPr lang="en-US" altLang="zh-CN" sz="6600" dirty="0" err="1">
                <a:latin typeface="思源等宽 L"/>
                <a:ea typeface="思源黑体 CN Normal" panose="020B0400000000000000" pitchFamily="34" charset="-122"/>
              </a:rPr>
              <a:t>教师礼仪规范内容及则</a:t>
            </a:r>
            <a:endParaRPr lang="en-US" altLang="zh-CN" sz="6600" dirty="0">
              <a:latin typeface="思源等宽 L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 prLst="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8301" y="1822937"/>
            <a:ext cx="2926416" cy="3811380"/>
          </a:xfrm>
          <a:prstGeom prst="rect">
            <a:avLst/>
          </a:prstGeom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550024" y="3161926"/>
            <a:ext cx="2447365" cy="2284132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2" name="图形 11" descr="Internet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16505" y="3846792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6476439" y="2358746"/>
            <a:ext cx="4675844" cy="224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进入校门时，主动向值勤教师和学生问候。非机动车推行，汽车慢行至指定地点。离开校园时，汽车慢行至校门口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6439" y="1601922"/>
            <a:ext cx="4675844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进出校门礼仪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1"/>
      <p:bldP spid="14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78301" y="1822937"/>
            <a:ext cx="2926416" cy="3811380"/>
          </a:xfrm>
          <a:prstGeom prst="rect">
            <a:avLst/>
          </a:prstGeom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3550024" y="3161926"/>
            <a:ext cx="2447365" cy="2284132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Source Han Sans CN Normal" panose="020B0400000000000000" pitchFamily="34" charset="-128"/>
              <a:ea typeface="Source Han Sans CN Normal" panose="020B0400000000000000" pitchFamily="34" charset="-128"/>
            </a:endParaRPr>
          </a:p>
        </p:txBody>
      </p:sp>
      <p:pic>
        <p:nvPicPr>
          <p:cNvPr id="12" name="图形 11" descr="Internet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316505" y="3846792"/>
            <a:ext cx="914400" cy="914400"/>
          </a:xfrm>
          <a:prstGeom prst="rect">
            <a:avLst/>
          </a:prstGeom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6476439" y="2358746"/>
            <a:ext cx="4675844" cy="2346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在校内，上下楼梯靠右走。课间，护导老师按时上岗，做好值勤工作。行走在校园中，不随地扔杂物，看到杂物主动捡拾，用实际行动给学生做榜样，一起维护校园的公共卫生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76439" y="1601922"/>
            <a:ext cx="4675844" cy="640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课间礼仪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1"/>
      <p:bldP spid="1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0"/>
          <p:cNvSpPr/>
          <p:nvPr/>
        </p:nvSpPr>
        <p:spPr>
          <a:xfrm>
            <a:off x="863601" y="1671561"/>
            <a:ext cx="366823" cy="366823"/>
          </a:xfrm>
          <a:prstGeom prst="ellipse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1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1333215" y="1512136"/>
            <a:ext cx="97767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进教室前，教师应准备好上课用品，并检查整理好自己的仪表，关闭通讯工具，或将通讯工具设置成无声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6" name="Oval 23"/>
          <p:cNvSpPr/>
          <p:nvPr/>
        </p:nvSpPr>
        <p:spPr>
          <a:xfrm>
            <a:off x="863602" y="2709331"/>
            <a:ext cx="366823" cy="366823"/>
          </a:xfrm>
          <a:prstGeom prst="ellipse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2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333215" y="2554188"/>
            <a:ext cx="97767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上课预备铃响，教师准时走进教室，并了解学生上课准备情况。上课铃响，师生互相问候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863602" y="4236521"/>
            <a:ext cx="366823" cy="366823"/>
          </a:xfrm>
          <a:prstGeom prst="ellipse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3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1333214" y="3619713"/>
            <a:ext cx="9776745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教学过程中，教师用普通话教学，写规范字。并多用敬语“请”字和尊敬手势。认真、耐心地倾听学生发言，适时点拨引导。仪态举止优雅，讲课时不坐着，不靠着，注意避免不雅举止。珍惜学生的上课时间，不讲与课堂教学无关的内容，不长时间责备学生。学生练习时，教师认真耐心地巡回辅导，关注每一个学生。规划操作实物投影等教学媒体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8" name="Oval 23"/>
          <p:cNvSpPr/>
          <p:nvPr/>
        </p:nvSpPr>
        <p:spPr>
          <a:xfrm>
            <a:off x="863602" y="5504729"/>
            <a:ext cx="366823" cy="366823"/>
          </a:xfrm>
          <a:prstGeom prst="ellipse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4</a:t>
            </a:r>
            <a:endParaRPr lang="en-US" sz="2000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9" name="TextBox 24"/>
          <p:cNvSpPr txBox="1"/>
          <p:nvPr/>
        </p:nvSpPr>
        <p:spPr>
          <a:xfrm>
            <a:off x="1333214" y="5503474"/>
            <a:ext cx="977674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</a:rPr>
              <a:t>下课时，教师切忌拖堂，与学生礼貌告别，保持愉快的心境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教师课堂礼仪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1"/>
      <p:bldP spid="26" grpId="2" animBg="1"/>
      <p:bldP spid="27" grpId="3"/>
      <p:bldP spid="28" grpId="4" animBg="1"/>
      <p:bldP spid="29" grpId="5"/>
      <p:bldP spid="8" grpId="6" animBg="1"/>
      <p:bldP spid="9" grpId="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081024" y="1705932"/>
            <a:ext cx="974725" cy="1009650"/>
            <a:chOff x="2108201" y="1866221"/>
            <a:chExt cx="974725" cy="1009650"/>
          </a:xfrm>
        </p:grpSpPr>
        <p:sp>
          <p:nvSpPr>
            <p:cNvPr id="45" name="MH_Other_1"/>
            <p:cNvSpPr/>
            <p:nvPr>
              <p:custDataLst>
                <p:tags r:id="rId2"/>
              </p:custDataLst>
            </p:nvPr>
          </p:nvSpPr>
          <p:spPr>
            <a:xfrm>
              <a:off x="2243138" y="2005921"/>
              <a:ext cx="704850" cy="730250"/>
            </a:xfrm>
            <a:prstGeom prst="rect">
              <a:avLst/>
            </a:prstGeom>
            <a:solidFill>
              <a:srgbClr val="7C6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6" name="MH_Other_2"/>
            <p:cNvSpPr/>
            <p:nvPr>
              <p:custDataLst>
                <p:tags r:id="rId3"/>
              </p:custDataLst>
            </p:nvPr>
          </p:nvSpPr>
          <p:spPr>
            <a:xfrm>
              <a:off x="2108201" y="1866221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MH_Other_7"/>
            <p:cNvSpPr/>
            <p:nvPr>
              <p:custDataLst>
                <p:tags r:id="rId4"/>
              </p:custDataLst>
            </p:nvPr>
          </p:nvSpPr>
          <p:spPr>
            <a:xfrm>
              <a:off x="2390776" y="2175784"/>
              <a:ext cx="398463" cy="396875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081024" y="3177544"/>
            <a:ext cx="974725" cy="1009650"/>
            <a:chOff x="2108201" y="3337833"/>
            <a:chExt cx="974725" cy="1009650"/>
          </a:xfrm>
        </p:grpSpPr>
        <p:sp>
          <p:nvSpPr>
            <p:cNvPr id="51" name="MH_Other_3"/>
            <p:cNvSpPr/>
            <p:nvPr>
              <p:custDataLst>
                <p:tags r:id="rId5"/>
              </p:custDataLst>
            </p:nvPr>
          </p:nvSpPr>
          <p:spPr>
            <a:xfrm>
              <a:off x="2243138" y="3477533"/>
              <a:ext cx="704850" cy="730250"/>
            </a:xfrm>
            <a:prstGeom prst="rect">
              <a:avLst/>
            </a:prstGeom>
            <a:solidFill>
              <a:srgbClr val="7C6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2" name="MH_Other_4"/>
            <p:cNvSpPr/>
            <p:nvPr>
              <p:custDataLst>
                <p:tags r:id="rId6"/>
              </p:custDataLst>
            </p:nvPr>
          </p:nvSpPr>
          <p:spPr>
            <a:xfrm>
              <a:off x="2108201" y="3337833"/>
              <a:ext cx="974725" cy="1009650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MH_Other_8"/>
            <p:cNvSpPr/>
            <p:nvPr>
              <p:custDataLst>
                <p:tags r:id="rId7"/>
              </p:custDataLst>
            </p:nvPr>
          </p:nvSpPr>
          <p:spPr>
            <a:xfrm>
              <a:off x="2408239" y="3645808"/>
              <a:ext cx="396875" cy="393700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81024" y="4649157"/>
            <a:ext cx="974725" cy="1008062"/>
            <a:chOff x="2108201" y="4809446"/>
            <a:chExt cx="974725" cy="1008062"/>
          </a:xfrm>
        </p:grpSpPr>
        <p:sp>
          <p:nvSpPr>
            <p:cNvPr id="57" name="MH_Other_5"/>
            <p:cNvSpPr/>
            <p:nvPr>
              <p:custDataLst>
                <p:tags r:id="rId8"/>
              </p:custDataLst>
            </p:nvPr>
          </p:nvSpPr>
          <p:spPr>
            <a:xfrm>
              <a:off x="2243138" y="4949146"/>
              <a:ext cx="704850" cy="730250"/>
            </a:xfrm>
            <a:prstGeom prst="rect">
              <a:avLst/>
            </a:prstGeom>
            <a:solidFill>
              <a:srgbClr val="7C67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8" name="MH_Other_6"/>
            <p:cNvSpPr/>
            <p:nvPr>
              <p:custDataLst>
                <p:tags r:id="rId9"/>
              </p:custDataLst>
            </p:nvPr>
          </p:nvSpPr>
          <p:spPr>
            <a:xfrm>
              <a:off x="2108201" y="4809446"/>
              <a:ext cx="974725" cy="1008062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rgbClr val="57B39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9" name="MH_Other_9"/>
            <p:cNvSpPr/>
            <p:nvPr>
              <p:custDataLst>
                <p:tags r:id="rId10"/>
              </p:custDataLst>
            </p:nvPr>
          </p:nvSpPr>
          <p:spPr>
            <a:xfrm>
              <a:off x="2390776" y="5111071"/>
              <a:ext cx="398463" cy="398462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2199001" y="1627175"/>
            <a:ext cx="8781425" cy="11742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做好办公室的整洁卫生和物品摆放工作。负责卫生值日工作的老师，要提前到办公室，按要求自觉做好清洁卫生工作。最后一个离开办公室的老师把门、窗、灯、饮水机、空调、电脑关闭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99001" y="3460988"/>
            <a:ext cx="8781425" cy="4356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有外校参加者，办公室老师应起立热情打招呼；有家长来访时，要微笑接待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199001" y="4738163"/>
            <a:ext cx="8781425" cy="8049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kumimoji="0" lang="en-US" altLang="zh-CN" sz="2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cs"/>
              </a:rPr>
              <a:t>集体办公室内不得吸烟和大声喧哗。不妨碍他人办公，营造良好的学习、研究的环境。上班时间不做与工作无关的事情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uLnTx/>
              <a:uFillTx/>
              <a:latin typeface="Calibri" panose="020F050202020403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办公室礼仪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80471" y="2357357"/>
            <a:ext cx="798285" cy="798285"/>
            <a:chOff x="2959100" y="1866900"/>
            <a:chExt cx="1536700" cy="1536700"/>
          </a:xfrm>
        </p:grpSpPr>
        <p:sp>
          <p:nvSpPr>
            <p:cNvPr id="18" name="椭圆 17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椭圆 2"/>
            <p:cNvSpPr/>
            <p:nvPr/>
          </p:nvSpPr>
          <p:spPr>
            <a:xfrm>
              <a:off x="3420804" y="2269390"/>
              <a:ext cx="613291" cy="731720"/>
            </a:xfrm>
            <a:custGeom>
              <a:avLst/>
              <a:gdLst>
                <a:gd name="connsiteX0" fmla="*/ 105284 w 507577"/>
                <a:gd name="connsiteY0" fmla="*/ 315145 h 605592"/>
                <a:gd name="connsiteX1" fmla="*/ 328130 w 507577"/>
                <a:gd name="connsiteY1" fmla="*/ 315145 h 605592"/>
                <a:gd name="connsiteX2" fmla="*/ 328130 w 507577"/>
                <a:gd name="connsiteY2" fmla="*/ 339913 h 605592"/>
                <a:gd name="connsiteX3" fmla="*/ 105284 w 507577"/>
                <a:gd name="connsiteY3" fmla="*/ 339913 h 605592"/>
                <a:gd name="connsiteX4" fmla="*/ 445650 w 507577"/>
                <a:gd name="connsiteY4" fmla="*/ 296632 h 605592"/>
                <a:gd name="connsiteX5" fmla="*/ 445650 w 507577"/>
                <a:gd name="connsiteY5" fmla="*/ 346039 h 605592"/>
                <a:gd name="connsiteX6" fmla="*/ 482788 w 507577"/>
                <a:gd name="connsiteY6" fmla="*/ 346039 h 605592"/>
                <a:gd name="connsiteX7" fmla="*/ 482788 w 507577"/>
                <a:gd name="connsiteY7" fmla="*/ 296632 h 605592"/>
                <a:gd name="connsiteX8" fmla="*/ 105284 w 507577"/>
                <a:gd name="connsiteY8" fmla="*/ 265749 h 605592"/>
                <a:gd name="connsiteX9" fmla="*/ 198148 w 507577"/>
                <a:gd name="connsiteY9" fmla="*/ 265749 h 605592"/>
                <a:gd name="connsiteX10" fmla="*/ 198148 w 507577"/>
                <a:gd name="connsiteY10" fmla="*/ 290447 h 605592"/>
                <a:gd name="connsiteX11" fmla="*/ 105284 w 507577"/>
                <a:gd name="connsiteY11" fmla="*/ 290447 h 605592"/>
                <a:gd name="connsiteX12" fmla="*/ 451901 w 507577"/>
                <a:gd name="connsiteY12" fmla="*/ 234771 h 605592"/>
                <a:gd name="connsiteX13" fmla="*/ 476669 w 507577"/>
                <a:gd name="connsiteY13" fmla="*/ 234771 h 605592"/>
                <a:gd name="connsiteX14" fmla="*/ 476669 w 507577"/>
                <a:gd name="connsiteY14" fmla="*/ 259539 h 605592"/>
                <a:gd name="connsiteX15" fmla="*/ 451901 w 507577"/>
                <a:gd name="connsiteY15" fmla="*/ 259539 h 605592"/>
                <a:gd name="connsiteX16" fmla="*/ 445650 w 507577"/>
                <a:gd name="connsiteY16" fmla="*/ 222474 h 605592"/>
                <a:gd name="connsiteX17" fmla="*/ 445650 w 507577"/>
                <a:gd name="connsiteY17" fmla="*/ 271881 h 605592"/>
                <a:gd name="connsiteX18" fmla="*/ 482788 w 507577"/>
                <a:gd name="connsiteY18" fmla="*/ 271881 h 605592"/>
                <a:gd name="connsiteX19" fmla="*/ 482788 w 507577"/>
                <a:gd name="connsiteY19" fmla="*/ 222474 h 605592"/>
                <a:gd name="connsiteX20" fmla="*/ 445650 w 507577"/>
                <a:gd name="connsiteY20" fmla="*/ 148316 h 605592"/>
                <a:gd name="connsiteX21" fmla="*/ 445650 w 507577"/>
                <a:gd name="connsiteY21" fmla="*/ 197724 h 605592"/>
                <a:gd name="connsiteX22" fmla="*/ 482788 w 507577"/>
                <a:gd name="connsiteY22" fmla="*/ 197724 h 605592"/>
                <a:gd name="connsiteX23" fmla="*/ 482788 w 507577"/>
                <a:gd name="connsiteY23" fmla="*/ 148316 h 605592"/>
                <a:gd name="connsiteX24" fmla="*/ 451901 w 507577"/>
                <a:gd name="connsiteY24" fmla="*/ 86513 h 605592"/>
                <a:gd name="connsiteX25" fmla="*/ 476669 w 507577"/>
                <a:gd name="connsiteY25" fmla="*/ 86513 h 605592"/>
                <a:gd name="connsiteX26" fmla="*/ 476669 w 507577"/>
                <a:gd name="connsiteY26" fmla="*/ 111211 h 605592"/>
                <a:gd name="connsiteX27" fmla="*/ 451901 w 507577"/>
                <a:gd name="connsiteY27" fmla="*/ 111211 h 605592"/>
                <a:gd name="connsiteX28" fmla="*/ 129981 w 507577"/>
                <a:gd name="connsiteY28" fmla="*/ 80361 h 605592"/>
                <a:gd name="connsiteX29" fmla="*/ 129981 w 507577"/>
                <a:gd name="connsiteY29" fmla="*/ 160651 h 605592"/>
                <a:gd name="connsiteX30" fmla="*/ 346680 w 507577"/>
                <a:gd name="connsiteY30" fmla="*/ 160651 h 605592"/>
                <a:gd name="connsiteX31" fmla="*/ 346680 w 507577"/>
                <a:gd name="connsiteY31" fmla="*/ 185406 h 605592"/>
                <a:gd name="connsiteX32" fmla="*/ 129981 w 507577"/>
                <a:gd name="connsiteY32" fmla="*/ 185406 h 605592"/>
                <a:gd name="connsiteX33" fmla="*/ 129981 w 507577"/>
                <a:gd name="connsiteY33" fmla="*/ 203948 h 605592"/>
                <a:gd name="connsiteX34" fmla="*/ 365248 w 507577"/>
                <a:gd name="connsiteY34" fmla="*/ 203948 h 605592"/>
                <a:gd name="connsiteX35" fmla="*/ 365248 w 507577"/>
                <a:gd name="connsiteY35" fmla="*/ 80361 h 605592"/>
                <a:gd name="connsiteX36" fmla="*/ 445650 w 507577"/>
                <a:gd name="connsiteY36" fmla="*/ 74158 h 605592"/>
                <a:gd name="connsiteX37" fmla="*/ 445650 w 507577"/>
                <a:gd name="connsiteY37" fmla="*/ 123566 h 605592"/>
                <a:gd name="connsiteX38" fmla="*/ 482788 w 507577"/>
                <a:gd name="connsiteY38" fmla="*/ 123566 h 605592"/>
                <a:gd name="connsiteX39" fmla="*/ 482788 w 507577"/>
                <a:gd name="connsiteY39" fmla="*/ 74158 h 605592"/>
                <a:gd name="connsiteX40" fmla="*/ 117632 w 507577"/>
                <a:gd name="connsiteY40" fmla="*/ 55606 h 605592"/>
                <a:gd name="connsiteX41" fmla="*/ 377597 w 507577"/>
                <a:gd name="connsiteY41" fmla="*/ 55606 h 605592"/>
                <a:gd name="connsiteX42" fmla="*/ 389945 w 507577"/>
                <a:gd name="connsiteY42" fmla="*/ 67937 h 605592"/>
                <a:gd name="connsiteX43" fmla="*/ 389945 w 507577"/>
                <a:gd name="connsiteY43" fmla="*/ 216279 h 605592"/>
                <a:gd name="connsiteX44" fmla="*/ 377597 w 507577"/>
                <a:gd name="connsiteY44" fmla="*/ 228703 h 605592"/>
                <a:gd name="connsiteX45" fmla="*/ 117632 w 507577"/>
                <a:gd name="connsiteY45" fmla="*/ 228703 h 605592"/>
                <a:gd name="connsiteX46" fmla="*/ 105284 w 507577"/>
                <a:gd name="connsiteY46" fmla="*/ 216279 h 605592"/>
                <a:gd name="connsiteX47" fmla="*/ 105284 w 507577"/>
                <a:gd name="connsiteY47" fmla="*/ 67937 h 605592"/>
                <a:gd name="connsiteX48" fmla="*/ 117632 w 507577"/>
                <a:gd name="connsiteY48" fmla="*/ 55606 h 605592"/>
                <a:gd name="connsiteX49" fmla="*/ 24789 w 507577"/>
                <a:gd name="connsiteY49" fmla="*/ 24750 h 605592"/>
                <a:gd name="connsiteX50" fmla="*/ 24789 w 507577"/>
                <a:gd name="connsiteY50" fmla="*/ 580935 h 605592"/>
                <a:gd name="connsiteX51" fmla="*/ 408513 w 507577"/>
                <a:gd name="connsiteY51" fmla="*/ 580935 h 605592"/>
                <a:gd name="connsiteX52" fmla="*/ 420954 w 507577"/>
                <a:gd name="connsiteY52" fmla="*/ 568513 h 605592"/>
                <a:gd name="connsiteX53" fmla="*/ 420954 w 507577"/>
                <a:gd name="connsiteY53" fmla="*/ 37079 h 605592"/>
                <a:gd name="connsiteX54" fmla="*/ 408513 w 507577"/>
                <a:gd name="connsiteY54" fmla="*/ 24750 h 605592"/>
                <a:gd name="connsiteX55" fmla="*/ 74275 w 507577"/>
                <a:gd name="connsiteY55" fmla="*/ 24750 h 605592"/>
                <a:gd name="connsiteX56" fmla="*/ 74275 w 507577"/>
                <a:gd name="connsiteY56" fmla="*/ 531434 h 605592"/>
                <a:gd name="connsiteX57" fmla="*/ 49579 w 507577"/>
                <a:gd name="connsiteY57" fmla="*/ 531434 h 605592"/>
                <a:gd name="connsiteX58" fmla="*/ 49579 w 507577"/>
                <a:gd name="connsiteY58" fmla="*/ 24750 h 605592"/>
                <a:gd name="connsiteX59" fmla="*/ 12441 w 507577"/>
                <a:gd name="connsiteY59" fmla="*/ 0 h 605592"/>
                <a:gd name="connsiteX60" fmla="*/ 408513 w 507577"/>
                <a:gd name="connsiteY60" fmla="*/ 0 h 605592"/>
                <a:gd name="connsiteX61" fmla="*/ 445650 w 507577"/>
                <a:gd name="connsiteY61" fmla="*/ 37079 h 605592"/>
                <a:gd name="connsiteX62" fmla="*/ 445650 w 507577"/>
                <a:gd name="connsiteY62" fmla="*/ 49408 h 605592"/>
                <a:gd name="connsiteX63" fmla="*/ 495229 w 507577"/>
                <a:gd name="connsiteY63" fmla="*/ 49408 h 605592"/>
                <a:gd name="connsiteX64" fmla="*/ 507577 w 507577"/>
                <a:gd name="connsiteY64" fmla="*/ 61829 h 605592"/>
                <a:gd name="connsiteX65" fmla="*/ 507577 w 507577"/>
                <a:gd name="connsiteY65" fmla="*/ 358461 h 605592"/>
                <a:gd name="connsiteX66" fmla="*/ 495229 w 507577"/>
                <a:gd name="connsiteY66" fmla="*/ 370790 h 605592"/>
                <a:gd name="connsiteX67" fmla="*/ 445650 w 507577"/>
                <a:gd name="connsiteY67" fmla="*/ 370790 h 605592"/>
                <a:gd name="connsiteX68" fmla="*/ 445650 w 507577"/>
                <a:gd name="connsiteY68" fmla="*/ 568513 h 605592"/>
                <a:gd name="connsiteX69" fmla="*/ 408513 w 507577"/>
                <a:gd name="connsiteY69" fmla="*/ 605592 h 605592"/>
                <a:gd name="connsiteX70" fmla="*/ 12441 w 507577"/>
                <a:gd name="connsiteY70" fmla="*/ 605592 h 605592"/>
                <a:gd name="connsiteX71" fmla="*/ 0 w 507577"/>
                <a:gd name="connsiteY71" fmla="*/ 593263 h 605592"/>
                <a:gd name="connsiteX72" fmla="*/ 0 w 507577"/>
                <a:gd name="connsiteY72" fmla="*/ 12329 h 605592"/>
                <a:gd name="connsiteX73" fmla="*/ 12441 w 507577"/>
                <a:gd name="connsiteY73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07577" h="605592">
                  <a:moveTo>
                    <a:pt x="105284" y="315145"/>
                  </a:moveTo>
                  <a:lnTo>
                    <a:pt x="328130" y="315145"/>
                  </a:lnTo>
                  <a:lnTo>
                    <a:pt x="328130" y="339913"/>
                  </a:lnTo>
                  <a:lnTo>
                    <a:pt x="105284" y="339913"/>
                  </a:lnTo>
                  <a:close/>
                  <a:moveTo>
                    <a:pt x="445650" y="296632"/>
                  </a:moveTo>
                  <a:lnTo>
                    <a:pt x="445650" y="346039"/>
                  </a:lnTo>
                  <a:lnTo>
                    <a:pt x="482788" y="346039"/>
                  </a:lnTo>
                  <a:lnTo>
                    <a:pt x="482788" y="296632"/>
                  </a:lnTo>
                  <a:close/>
                  <a:moveTo>
                    <a:pt x="105284" y="265749"/>
                  </a:moveTo>
                  <a:lnTo>
                    <a:pt x="198148" y="265749"/>
                  </a:lnTo>
                  <a:lnTo>
                    <a:pt x="198148" y="290447"/>
                  </a:lnTo>
                  <a:lnTo>
                    <a:pt x="105284" y="290447"/>
                  </a:lnTo>
                  <a:close/>
                  <a:moveTo>
                    <a:pt x="451901" y="234771"/>
                  </a:moveTo>
                  <a:lnTo>
                    <a:pt x="476669" y="234771"/>
                  </a:lnTo>
                  <a:lnTo>
                    <a:pt x="476669" y="259539"/>
                  </a:lnTo>
                  <a:lnTo>
                    <a:pt x="451901" y="259539"/>
                  </a:lnTo>
                  <a:close/>
                  <a:moveTo>
                    <a:pt x="445650" y="222474"/>
                  </a:moveTo>
                  <a:lnTo>
                    <a:pt x="445650" y="271881"/>
                  </a:lnTo>
                  <a:lnTo>
                    <a:pt x="482788" y="271881"/>
                  </a:lnTo>
                  <a:lnTo>
                    <a:pt x="482788" y="222474"/>
                  </a:lnTo>
                  <a:close/>
                  <a:moveTo>
                    <a:pt x="445650" y="148316"/>
                  </a:moveTo>
                  <a:lnTo>
                    <a:pt x="445650" y="197724"/>
                  </a:lnTo>
                  <a:lnTo>
                    <a:pt x="482788" y="197724"/>
                  </a:lnTo>
                  <a:lnTo>
                    <a:pt x="482788" y="148316"/>
                  </a:lnTo>
                  <a:close/>
                  <a:moveTo>
                    <a:pt x="451901" y="86513"/>
                  </a:moveTo>
                  <a:lnTo>
                    <a:pt x="476669" y="86513"/>
                  </a:lnTo>
                  <a:lnTo>
                    <a:pt x="476669" y="111211"/>
                  </a:lnTo>
                  <a:lnTo>
                    <a:pt x="451901" y="111211"/>
                  </a:lnTo>
                  <a:close/>
                  <a:moveTo>
                    <a:pt x="129981" y="80361"/>
                  </a:moveTo>
                  <a:lnTo>
                    <a:pt x="129981" y="160651"/>
                  </a:lnTo>
                  <a:lnTo>
                    <a:pt x="346680" y="160651"/>
                  </a:lnTo>
                  <a:lnTo>
                    <a:pt x="346680" y="185406"/>
                  </a:lnTo>
                  <a:lnTo>
                    <a:pt x="129981" y="185406"/>
                  </a:lnTo>
                  <a:lnTo>
                    <a:pt x="129981" y="203948"/>
                  </a:lnTo>
                  <a:lnTo>
                    <a:pt x="365248" y="203948"/>
                  </a:lnTo>
                  <a:lnTo>
                    <a:pt x="365248" y="80361"/>
                  </a:lnTo>
                  <a:close/>
                  <a:moveTo>
                    <a:pt x="445650" y="74158"/>
                  </a:moveTo>
                  <a:lnTo>
                    <a:pt x="445650" y="123566"/>
                  </a:lnTo>
                  <a:lnTo>
                    <a:pt x="482788" y="123566"/>
                  </a:lnTo>
                  <a:lnTo>
                    <a:pt x="482788" y="74158"/>
                  </a:lnTo>
                  <a:close/>
                  <a:moveTo>
                    <a:pt x="117632" y="55606"/>
                  </a:moveTo>
                  <a:lnTo>
                    <a:pt x="377597" y="55606"/>
                  </a:lnTo>
                  <a:cubicBezTo>
                    <a:pt x="384467" y="55606"/>
                    <a:pt x="389945" y="61169"/>
                    <a:pt x="389945" y="67937"/>
                  </a:cubicBezTo>
                  <a:lnTo>
                    <a:pt x="389945" y="216279"/>
                  </a:lnTo>
                  <a:cubicBezTo>
                    <a:pt x="389945" y="223140"/>
                    <a:pt x="384467" y="228703"/>
                    <a:pt x="377597" y="228703"/>
                  </a:cubicBezTo>
                  <a:lnTo>
                    <a:pt x="117632" y="228703"/>
                  </a:lnTo>
                  <a:cubicBezTo>
                    <a:pt x="110762" y="228703"/>
                    <a:pt x="105284" y="223140"/>
                    <a:pt x="105284" y="216279"/>
                  </a:cubicBezTo>
                  <a:lnTo>
                    <a:pt x="105284" y="67937"/>
                  </a:lnTo>
                  <a:cubicBezTo>
                    <a:pt x="105284" y="61169"/>
                    <a:pt x="110762" y="55606"/>
                    <a:pt x="117632" y="55606"/>
                  </a:cubicBezTo>
                  <a:close/>
                  <a:moveTo>
                    <a:pt x="24789" y="24750"/>
                  </a:moveTo>
                  <a:lnTo>
                    <a:pt x="24789" y="580935"/>
                  </a:lnTo>
                  <a:lnTo>
                    <a:pt x="408513" y="580935"/>
                  </a:lnTo>
                  <a:cubicBezTo>
                    <a:pt x="415383" y="580935"/>
                    <a:pt x="420954" y="575373"/>
                    <a:pt x="420954" y="568513"/>
                  </a:cubicBezTo>
                  <a:lnTo>
                    <a:pt x="420954" y="37079"/>
                  </a:lnTo>
                  <a:cubicBezTo>
                    <a:pt x="420954" y="30219"/>
                    <a:pt x="415383" y="24750"/>
                    <a:pt x="408513" y="24750"/>
                  </a:cubicBezTo>
                  <a:lnTo>
                    <a:pt x="74275" y="24750"/>
                  </a:lnTo>
                  <a:lnTo>
                    <a:pt x="74275" y="531434"/>
                  </a:lnTo>
                  <a:lnTo>
                    <a:pt x="49579" y="531434"/>
                  </a:lnTo>
                  <a:lnTo>
                    <a:pt x="49579" y="24750"/>
                  </a:lnTo>
                  <a:close/>
                  <a:moveTo>
                    <a:pt x="12441" y="0"/>
                  </a:moveTo>
                  <a:lnTo>
                    <a:pt x="408513" y="0"/>
                  </a:lnTo>
                  <a:cubicBezTo>
                    <a:pt x="429031" y="0"/>
                    <a:pt x="445650" y="16593"/>
                    <a:pt x="445650" y="37079"/>
                  </a:cubicBezTo>
                  <a:lnTo>
                    <a:pt x="445650" y="49408"/>
                  </a:lnTo>
                  <a:lnTo>
                    <a:pt x="495229" y="49408"/>
                  </a:lnTo>
                  <a:cubicBezTo>
                    <a:pt x="502006" y="49408"/>
                    <a:pt x="507577" y="54970"/>
                    <a:pt x="507577" y="61829"/>
                  </a:cubicBezTo>
                  <a:lnTo>
                    <a:pt x="507577" y="358461"/>
                  </a:lnTo>
                  <a:cubicBezTo>
                    <a:pt x="507577" y="365228"/>
                    <a:pt x="502006" y="370790"/>
                    <a:pt x="495229" y="370790"/>
                  </a:cubicBezTo>
                  <a:lnTo>
                    <a:pt x="445650" y="370790"/>
                  </a:lnTo>
                  <a:lnTo>
                    <a:pt x="445650" y="568513"/>
                  </a:lnTo>
                  <a:cubicBezTo>
                    <a:pt x="445650" y="588999"/>
                    <a:pt x="429031" y="605592"/>
                    <a:pt x="408513" y="605592"/>
                  </a:cubicBezTo>
                  <a:lnTo>
                    <a:pt x="12441" y="605592"/>
                  </a:lnTo>
                  <a:cubicBezTo>
                    <a:pt x="5571" y="605592"/>
                    <a:pt x="0" y="600123"/>
                    <a:pt x="0" y="593263"/>
                  </a:cubicBezTo>
                  <a:lnTo>
                    <a:pt x="0" y="12329"/>
                  </a:lnTo>
                  <a:cubicBezTo>
                    <a:pt x="0" y="5562"/>
                    <a:pt x="5571" y="0"/>
                    <a:pt x="1244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080471" y="4488397"/>
            <a:ext cx="798285" cy="798285"/>
            <a:chOff x="2959100" y="1866900"/>
            <a:chExt cx="1536700" cy="1536700"/>
          </a:xfrm>
        </p:grpSpPr>
        <p:sp>
          <p:nvSpPr>
            <p:cNvPr id="25" name="椭圆 24"/>
            <p:cNvSpPr/>
            <p:nvPr/>
          </p:nvSpPr>
          <p:spPr>
            <a:xfrm>
              <a:off x="2959100" y="1866900"/>
              <a:ext cx="1536700" cy="15367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椭圆 2"/>
            <p:cNvSpPr/>
            <p:nvPr/>
          </p:nvSpPr>
          <p:spPr>
            <a:xfrm>
              <a:off x="3361590" y="2269986"/>
              <a:ext cx="731720" cy="730528"/>
            </a:xfrm>
            <a:custGeom>
              <a:avLst/>
              <a:gdLst>
                <a:gd name="connsiteX0" fmla="*/ 521716 w 606580"/>
                <a:gd name="connsiteY0" fmla="*/ 473869 h 605592"/>
                <a:gd name="connsiteX1" fmla="*/ 474642 w 606580"/>
                <a:gd name="connsiteY1" fmla="*/ 520867 h 605592"/>
                <a:gd name="connsiteX2" fmla="*/ 521716 w 606580"/>
                <a:gd name="connsiteY2" fmla="*/ 567772 h 605592"/>
                <a:gd name="connsiteX3" fmla="*/ 568698 w 606580"/>
                <a:gd name="connsiteY3" fmla="*/ 520867 h 605592"/>
                <a:gd name="connsiteX4" fmla="*/ 521716 w 606580"/>
                <a:gd name="connsiteY4" fmla="*/ 473869 h 605592"/>
                <a:gd name="connsiteX5" fmla="*/ 60630 w 606580"/>
                <a:gd name="connsiteY5" fmla="*/ 401194 h 605592"/>
                <a:gd name="connsiteX6" fmla="*/ 37882 w 606580"/>
                <a:gd name="connsiteY6" fmla="*/ 423905 h 605592"/>
                <a:gd name="connsiteX7" fmla="*/ 60630 w 606580"/>
                <a:gd name="connsiteY7" fmla="*/ 446616 h 605592"/>
                <a:gd name="connsiteX8" fmla="*/ 83378 w 606580"/>
                <a:gd name="connsiteY8" fmla="*/ 423905 h 605592"/>
                <a:gd name="connsiteX9" fmla="*/ 60630 w 606580"/>
                <a:gd name="connsiteY9" fmla="*/ 401194 h 605592"/>
                <a:gd name="connsiteX10" fmla="*/ 242639 w 606580"/>
                <a:gd name="connsiteY10" fmla="*/ 218047 h 605592"/>
                <a:gd name="connsiteX11" fmla="*/ 291153 w 606580"/>
                <a:gd name="connsiteY11" fmla="*/ 266490 h 605592"/>
                <a:gd name="connsiteX12" fmla="*/ 242639 w 606580"/>
                <a:gd name="connsiteY12" fmla="*/ 314933 h 605592"/>
                <a:gd name="connsiteX13" fmla="*/ 194125 w 606580"/>
                <a:gd name="connsiteY13" fmla="*/ 266490 h 605592"/>
                <a:gd name="connsiteX14" fmla="*/ 242639 w 606580"/>
                <a:gd name="connsiteY14" fmla="*/ 218047 h 605592"/>
                <a:gd name="connsiteX15" fmla="*/ 242613 w 606580"/>
                <a:gd name="connsiteY15" fmla="*/ 183170 h 605592"/>
                <a:gd name="connsiteX16" fmla="*/ 159235 w 606580"/>
                <a:gd name="connsiteY16" fmla="*/ 266505 h 605592"/>
                <a:gd name="connsiteX17" fmla="*/ 242613 w 606580"/>
                <a:gd name="connsiteY17" fmla="*/ 349747 h 605592"/>
                <a:gd name="connsiteX18" fmla="*/ 326084 w 606580"/>
                <a:gd name="connsiteY18" fmla="*/ 266505 h 605592"/>
                <a:gd name="connsiteX19" fmla="*/ 242613 w 606580"/>
                <a:gd name="connsiteY19" fmla="*/ 183170 h 605592"/>
                <a:gd name="connsiteX20" fmla="*/ 448923 w 606580"/>
                <a:gd name="connsiteY20" fmla="*/ 37821 h 605592"/>
                <a:gd name="connsiteX21" fmla="*/ 426175 w 606580"/>
                <a:gd name="connsiteY21" fmla="*/ 60532 h 605592"/>
                <a:gd name="connsiteX22" fmla="*/ 448923 w 606580"/>
                <a:gd name="connsiteY22" fmla="*/ 83242 h 605592"/>
                <a:gd name="connsiteX23" fmla="*/ 471671 w 606580"/>
                <a:gd name="connsiteY23" fmla="*/ 60532 h 605592"/>
                <a:gd name="connsiteX24" fmla="*/ 448923 w 606580"/>
                <a:gd name="connsiteY24" fmla="*/ 37821 h 605592"/>
                <a:gd name="connsiteX25" fmla="*/ 448923 w 606580"/>
                <a:gd name="connsiteY25" fmla="*/ 0 h 605592"/>
                <a:gd name="connsiteX26" fmla="*/ 509553 w 606580"/>
                <a:gd name="connsiteY26" fmla="*/ 60532 h 605592"/>
                <a:gd name="connsiteX27" fmla="*/ 448923 w 606580"/>
                <a:gd name="connsiteY27" fmla="*/ 121156 h 605592"/>
                <a:gd name="connsiteX28" fmla="*/ 424132 w 606580"/>
                <a:gd name="connsiteY28" fmla="*/ 115779 h 605592"/>
                <a:gd name="connsiteX29" fmla="*/ 338340 w 606580"/>
                <a:gd name="connsiteY29" fmla="*/ 192255 h 605592"/>
                <a:gd name="connsiteX30" fmla="*/ 363967 w 606580"/>
                <a:gd name="connsiteY30" fmla="*/ 266505 h 605592"/>
                <a:gd name="connsiteX31" fmla="*/ 340662 w 606580"/>
                <a:gd name="connsiteY31" fmla="*/ 337604 h 605592"/>
                <a:gd name="connsiteX32" fmla="*/ 463036 w 606580"/>
                <a:gd name="connsiteY32" fmla="*/ 459779 h 605592"/>
                <a:gd name="connsiteX33" fmla="*/ 521716 w 606580"/>
                <a:gd name="connsiteY33" fmla="*/ 436049 h 605592"/>
                <a:gd name="connsiteX34" fmla="*/ 606580 w 606580"/>
                <a:gd name="connsiteY34" fmla="*/ 520867 h 605592"/>
                <a:gd name="connsiteX35" fmla="*/ 521624 w 606580"/>
                <a:gd name="connsiteY35" fmla="*/ 605592 h 605592"/>
                <a:gd name="connsiteX36" fmla="*/ 436760 w 606580"/>
                <a:gd name="connsiteY36" fmla="*/ 520867 h 605592"/>
                <a:gd name="connsiteX37" fmla="*/ 442052 w 606580"/>
                <a:gd name="connsiteY37" fmla="*/ 492316 h 605592"/>
                <a:gd name="connsiteX38" fmla="*/ 313921 w 606580"/>
                <a:gd name="connsiteY38" fmla="*/ 364394 h 605592"/>
                <a:gd name="connsiteX39" fmla="*/ 242613 w 606580"/>
                <a:gd name="connsiteY39" fmla="*/ 387568 h 605592"/>
                <a:gd name="connsiteX40" fmla="*/ 162764 w 606580"/>
                <a:gd name="connsiteY40" fmla="*/ 357534 h 605592"/>
                <a:gd name="connsiteX41" fmla="*/ 114947 w 606580"/>
                <a:gd name="connsiteY41" fmla="*/ 397394 h 605592"/>
                <a:gd name="connsiteX42" fmla="*/ 121353 w 606580"/>
                <a:gd name="connsiteY42" fmla="*/ 423905 h 605592"/>
                <a:gd name="connsiteX43" fmla="*/ 60630 w 606580"/>
                <a:gd name="connsiteY43" fmla="*/ 484529 h 605592"/>
                <a:gd name="connsiteX44" fmla="*/ 0 w 606580"/>
                <a:gd name="connsiteY44" fmla="*/ 423905 h 605592"/>
                <a:gd name="connsiteX45" fmla="*/ 60630 w 606580"/>
                <a:gd name="connsiteY45" fmla="*/ 363374 h 605592"/>
                <a:gd name="connsiteX46" fmla="*/ 88299 w 606580"/>
                <a:gd name="connsiteY46" fmla="*/ 370326 h 605592"/>
                <a:gd name="connsiteX47" fmla="*/ 138530 w 606580"/>
                <a:gd name="connsiteY47" fmla="*/ 328427 h 605592"/>
                <a:gd name="connsiteX48" fmla="*/ 121353 w 606580"/>
                <a:gd name="connsiteY48" fmla="*/ 266505 h 605592"/>
                <a:gd name="connsiteX49" fmla="*/ 151715 w 606580"/>
                <a:gd name="connsiteY49" fmla="*/ 186507 h 605592"/>
                <a:gd name="connsiteX50" fmla="*/ 90620 w 606580"/>
                <a:gd name="connsiteY50" fmla="*/ 127830 h 605592"/>
                <a:gd name="connsiteX51" fmla="*/ 81057 w 606580"/>
                <a:gd name="connsiteY51" fmla="*/ 129313 h 605592"/>
                <a:gd name="connsiteX52" fmla="*/ 44660 w 606580"/>
                <a:gd name="connsiteY52" fmla="*/ 92976 h 605592"/>
                <a:gd name="connsiteX53" fmla="*/ 81057 w 606580"/>
                <a:gd name="connsiteY53" fmla="*/ 56638 h 605592"/>
                <a:gd name="connsiteX54" fmla="*/ 117454 w 606580"/>
                <a:gd name="connsiteY54" fmla="*/ 92976 h 605592"/>
                <a:gd name="connsiteX55" fmla="*/ 116618 w 606580"/>
                <a:gd name="connsiteY55" fmla="*/ 100299 h 605592"/>
                <a:gd name="connsiteX56" fmla="*/ 181148 w 606580"/>
                <a:gd name="connsiteY56" fmla="*/ 162221 h 605592"/>
                <a:gd name="connsiteX57" fmla="*/ 242613 w 606580"/>
                <a:gd name="connsiteY57" fmla="*/ 145350 h 605592"/>
                <a:gd name="connsiteX58" fmla="*/ 310579 w 606580"/>
                <a:gd name="connsiteY58" fmla="*/ 166114 h 605592"/>
                <a:gd name="connsiteX59" fmla="*/ 396092 w 606580"/>
                <a:gd name="connsiteY59" fmla="*/ 89917 h 605592"/>
                <a:gd name="connsiteX60" fmla="*/ 388200 w 606580"/>
                <a:gd name="connsiteY60" fmla="*/ 60532 h 605592"/>
                <a:gd name="connsiteX61" fmla="*/ 448923 w 606580"/>
                <a:gd name="connsiteY6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606580" h="605592">
                  <a:moveTo>
                    <a:pt x="521716" y="473869"/>
                  </a:moveTo>
                  <a:cubicBezTo>
                    <a:pt x="495812" y="473869"/>
                    <a:pt x="474642" y="494911"/>
                    <a:pt x="474642" y="520867"/>
                  </a:cubicBezTo>
                  <a:cubicBezTo>
                    <a:pt x="474642" y="546729"/>
                    <a:pt x="495812" y="567772"/>
                    <a:pt x="521716" y="567772"/>
                  </a:cubicBezTo>
                  <a:cubicBezTo>
                    <a:pt x="547621" y="567772"/>
                    <a:pt x="568698" y="546729"/>
                    <a:pt x="568698" y="520867"/>
                  </a:cubicBezTo>
                  <a:cubicBezTo>
                    <a:pt x="568698" y="495004"/>
                    <a:pt x="547621" y="473869"/>
                    <a:pt x="521716" y="473869"/>
                  </a:cubicBezTo>
                  <a:close/>
                  <a:moveTo>
                    <a:pt x="60630" y="401194"/>
                  </a:moveTo>
                  <a:cubicBezTo>
                    <a:pt x="48096" y="401194"/>
                    <a:pt x="37882" y="411391"/>
                    <a:pt x="37882" y="423905"/>
                  </a:cubicBezTo>
                  <a:cubicBezTo>
                    <a:pt x="37882" y="436512"/>
                    <a:pt x="48096" y="446616"/>
                    <a:pt x="60630" y="446616"/>
                  </a:cubicBezTo>
                  <a:cubicBezTo>
                    <a:pt x="73165" y="446616"/>
                    <a:pt x="83378" y="436512"/>
                    <a:pt x="83378" y="423905"/>
                  </a:cubicBezTo>
                  <a:cubicBezTo>
                    <a:pt x="83378" y="411391"/>
                    <a:pt x="73165" y="401194"/>
                    <a:pt x="60630" y="401194"/>
                  </a:cubicBezTo>
                  <a:close/>
                  <a:moveTo>
                    <a:pt x="242639" y="218047"/>
                  </a:moveTo>
                  <a:cubicBezTo>
                    <a:pt x="269433" y="218047"/>
                    <a:pt x="291153" y="239736"/>
                    <a:pt x="291153" y="266490"/>
                  </a:cubicBezTo>
                  <a:cubicBezTo>
                    <a:pt x="291153" y="293244"/>
                    <a:pt x="269433" y="314933"/>
                    <a:pt x="242639" y="314933"/>
                  </a:cubicBezTo>
                  <a:cubicBezTo>
                    <a:pt x="215845" y="314933"/>
                    <a:pt x="194125" y="293244"/>
                    <a:pt x="194125" y="266490"/>
                  </a:cubicBezTo>
                  <a:cubicBezTo>
                    <a:pt x="194125" y="239736"/>
                    <a:pt x="215845" y="218047"/>
                    <a:pt x="242639" y="218047"/>
                  </a:cubicBezTo>
                  <a:close/>
                  <a:moveTo>
                    <a:pt x="242613" y="183170"/>
                  </a:moveTo>
                  <a:cubicBezTo>
                    <a:pt x="196653" y="183170"/>
                    <a:pt x="159235" y="220527"/>
                    <a:pt x="159235" y="266505"/>
                  </a:cubicBezTo>
                  <a:cubicBezTo>
                    <a:pt x="159235" y="312390"/>
                    <a:pt x="196653" y="349747"/>
                    <a:pt x="242613" y="349747"/>
                  </a:cubicBezTo>
                  <a:cubicBezTo>
                    <a:pt x="288666" y="349747"/>
                    <a:pt x="326084" y="312390"/>
                    <a:pt x="326084" y="266505"/>
                  </a:cubicBezTo>
                  <a:cubicBezTo>
                    <a:pt x="326084" y="220527"/>
                    <a:pt x="288666" y="183170"/>
                    <a:pt x="242613" y="183170"/>
                  </a:cubicBezTo>
                  <a:close/>
                  <a:moveTo>
                    <a:pt x="448923" y="37821"/>
                  </a:moveTo>
                  <a:cubicBezTo>
                    <a:pt x="436389" y="37821"/>
                    <a:pt x="426175" y="48017"/>
                    <a:pt x="426175" y="60532"/>
                  </a:cubicBezTo>
                  <a:cubicBezTo>
                    <a:pt x="426175" y="73138"/>
                    <a:pt x="436389" y="83242"/>
                    <a:pt x="448923" y="83242"/>
                  </a:cubicBezTo>
                  <a:cubicBezTo>
                    <a:pt x="461458" y="83242"/>
                    <a:pt x="471671" y="73138"/>
                    <a:pt x="471671" y="60532"/>
                  </a:cubicBezTo>
                  <a:cubicBezTo>
                    <a:pt x="471671" y="48017"/>
                    <a:pt x="461458" y="37821"/>
                    <a:pt x="448923" y="37821"/>
                  </a:cubicBezTo>
                  <a:close/>
                  <a:moveTo>
                    <a:pt x="448923" y="0"/>
                  </a:moveTo>
                  <a:cubicBezTo>
                    <a:pt x="482349" y="0"/>
                    <a:pt x="509553" y="27160"/>
                    <a:pt x="509553" y="60532"/>
                  </a:cubicBezTo>
                  <a:cubicBezTo>
                    <a:pt x="509553" y="93995"/>
                    <a:pt x="482441" y="121156"/>
                    <a:pt x="448923" y="121156"/>
                  </a:cubicBezTo>
                  <a:cubicBezTo>
                    <a:pt x="440102" y="121156"/>
                    <a:pt x="431653" y="119116"/>
                    <a:pt x="424132" y="115779"/>
                  </a:cubicBezTo>
                  <a:lnTo>
                    <a:pt x="338340" y="192255"/>
                  </a:lnTo>
                  <a:cubicBezTo>
                    <a:pt x="354310" y="212741"/>
                    <a:pt x="363967" y="238510"/>
                    <a:pt x="363967" y="266505"/>
                  </a:cubicBezTo>
                  <a:cubicBezTo>
                    <a:pt x="363967" y="293109"/>
                    <a:pt x="355239" y="317674"/>
                    <a:pt x="340662" y="337604"/>
                  </a:cubicBezTo>
                  <a:lnTo>
                    <a:pt x="463036" y="459779"/>
                  </a:lnTo>
                  <a:cubicBezTo>
                    <a:pt x="478263" y="445133"/>
                    <a:pt x="498876" y="436049"/>
                    <a:pt x="521716" y="436049"/>
                  </a:cubicBezTo>
                  <a:cubicBezTo>
                    <a:pt x="568605" y="436049"/>
                    <a:pt x="606580" y="474055"/>
                    <a:pt x="606580" y="520867"/>
                  </a:cubicBezTo>
                  <a:cubicBezTo>
                    <a:pt x="606580" y="567679"/>
                    <a:pt x="568605" y="605592"/>
                    <a:pt x="521624" y="605592"/>
                  </a:cubicBezTo>
                  <a:cubicBezTo>
                    <a:pt x="474735" y="605592"/>
                    <a:pt x="436760" y="567679"/>
                    <a:pt x="436760" y="520867"/>
                  </a:cubicBezTo>
                  <a:cubicBezTo>
                    <a:pt x="436760" y="510763"/>
                    <a:pt x="438803" y="501215"/>
                    <a:pt x="442052" y="492316"/>
                  </a:cubicBezTo>
                  <a:lnTo>
                    <a:pt x="313921" y="364394"/>
                  </a:lnTo>
                  <a:cubicBezTo>
                    <a:pt x="293866" y="378947"/>
                    <a:pt x="269261" y="387568"/>
                    <a:pt x="242613" y="387568"/>
                  </a:cubicBezTo>
                  <a:cubicBezTo>
                    <a:pt x="211973" y="387568"/>
                    <a:pt x="184119" y="376166"/>
                    <a:pt x="162764" y="357534"/>
                  </a:cubicBezTo>
                  <a:lnTo>
                    <a:pt x="114947" y="397394"/>
                  </a:lnTo>
                  <a:cubicBezTo>
                    <a:pt x="118939" y="405458"/>
                    <a:pt x="121353" y="414357"/>
                    <a:pt x="121353" y="423905"/>
                  </a:cubicBezTo>
                  <a:cubicBezTo>
                    <a:pt x="121353" y="457369"/>
                    <a:pt x="94149" y="484529"/>
                    <a:pt x="60630" y="484529"/>
                  </a:cubicBezTo>
                  <a:cubicBezTo>
                    <a:pt x="27205" y="484529"/>
                    <a:pt x="0" y="457369"/>
                    <a:pt x="0" y="423905"/>
                  </a:cubicBezTo>
                  <a:cubicBezTo>
                    <a:pt x="0" y="390534"/>
                    <a:pt x="27205" y="363374"/>
                    <a:pt x="60630" y="363374"/>
                  </a:cubicBezTo>
                  <a:cubicBezTo>
                    <a:pt x="70658" y="363374"/>
                    <a:pt x="79943" y="366062"/>
                    <a:pt x="88299" y="370326"/>
                  </a:cubicBezTo>
                  <a:lnTo>
                    <a:pt x="138530" y="328427"/>
                  </a:lnTo>
                  <a:cubicBezTo>
                    <a:pt x="127667" y="310258"/>
                    <a:pt x="121353" y="289123"/>
                    <a:pt x="121353" y="266505"/>
                  </a:cubicBezTo>
                  <a:cubicBezTo>
                    <a:pt x="121353" y="235822"/>
                    <a:pt x="132866" y="207828"/>
                    <a:pt x="151715" y="186507"/>
                  </a:cubicBezTo>
                  <a:lnTo>
                    <a:pt x="90620" y="127830"/>
                  </a:lnTo>
                  <a:cubicBezTo>
                    <a:pt x="87556" y="128757"/>
                    <a:pt x="84399" y="129313"/>
                    <a:pt x="81057" y="129313"/>
                  </a:cubicBezTo>
                  <a:cubicBezTo>
                    <a:pt x="60909" y="129313"/>
                    <a:pt x="44660" y="113091"/>
                    <a:pt x="44660" y="92976"/>
                  </a:cubicBezTo>
                  <a:cubicBezTo>
                    <a:pt x="44660" y="72953"/>
                    <a:pt x="60909" y="56638"/>
                    <a:pt x="81057" y="56638"/>
                  </a:cubicBezTo>
                  <a:cubicBezTo>
                    <a:pt x="101112" y="56638"/>
                    <a:pt x="117454" y="72953"/>
                    <a:pt x="117454" y="92976"/>
                  </a:cubicBezTo>
                  <a:cubicBezTo>
                    <a:pt x="117454" y="95478"/>
                    <a:pt x="117175" y="97981"/>
                    <a:pt x="116618" y="100299"/>
                  </a:cubicBezTo>
                  <a:lnTo>
                    <a:pt x="181148" y="162221"/>
                  </a:lnTo>
                  <a:cubicBezTo>
                    <a:pt x="199160" y="151560"/>
                    <a:pt x="220144" y="145350"/>
                    <a:pt x="242613" y="145350"/>
                  </a:cubicBezTo>
                  <a:cubicBezTo>
                    <a:pt x="267868" y="145350"/>
                    <a:pt x="291266" y="153044"/>
                    <a:pt x="310579" y="166114"/>
                  </a:cubicBezTo>
                  <a:lnTo>
                    <a:pt x="396092" y="89917"/>
                  </a:lnTo>
                  <a:cubicBezTo>
                    <a:pt x="391264" y="81203"/>
                    <a:pt x="388200" y="71284"/>
                    <a:pt x="388200" y="60532"/>
                  </a:cubicBezTo>
                  <a:cubicBezTo>
                    <a:pt x="388200" y="27160"/>
                    <a:pt x="415405" y="0"/>
                    <a:pt x="4489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731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cxnSp>
        <p:nvCxnSpPr>
          <p:cNvPr id="27" name="直接连接符 26"/>
          <p:cNvCxnSpPr/>
          <p:nvPr/>
        </p:nvCxnSpPr>
        <p:spPr>
          <a:xfrm>
            <a:off x="992934" y="3771075"/>
            <a:ext cx="5218113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占位符 2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900008" y="1873478"/>
            <a:ext cx="3831772" cy="3831770"/>
          </a:xfrm>
          <a:prstGeom prst="rect">
            <a:avLst/>
          </a:prstGeom>
          <a:ln w="19050">
            <a:noFill/>
          </a:ln>
        </p:spPr>
      </p:pic>
      <p:sp>
        <p:nvSpPr>
          <p:cNvPr id="29" name="矩形 28"/>
          <p:cNvSpPr/>
          <p:nvPr/>
        </p:nvSpPr>
        <p:spPr>
          <a:xfrm>
            <a:off x="1976876" y="2269893"/>
            <a:ext cx="4458858" cy="973215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教师在食堂用餐，餐具不得带出餐厅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76876" y="4631765"/>
            <a:ext cx="4458858" cy="51155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5000"/>
              </a:lnSpc>
            </a:pPr>
            <a:r>
              <a:rPr lang="en-US" altLang="zh-CN" sz="2400" b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用餐文明，完毕后整理好桌面</a:t>
            </a:r>
            <a:endParaRPr lang="en-US" altLang="zh-CN" sz="2400" b="1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就餐礼仪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"/>
          <p:cNvSpPr/>
          <p:nvPr/>
        </p:nvSpPr>
        <p:spPr>
          <a:xfrm>
            <a:off x="1230940" y="1599133"/>
            <a:ext cx="2938807" cy="424155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rgbClr val="F8F8F8"/>
          </a:solidFill>
          <a:ln w="1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11"/>
          <p:cNvSpPr/>
          <p:nvPr/>
        </p:nvSpPr>
        <p:spPr>
          <a:xfrm>
            <a:off x="1116640" y="1815510"/>
            <a:ext cx="107950" cy="630237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Freeform 12"/>
          <p:cNvSpPr/>
          <p:nvPr/>
        </p:nvSpPr>
        <p:spPr>
          <a:xfrm>
            <a:off x="1116640" y="1901235"/>
            <a:ext cx="2794000" cy="544512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1224590" y="1920810"/>
            <a:ext cx="2551199" cy="48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升旗礼仪</a:t>
            </a:r>
            <a:endParaRPr lang="en-US" altLang="zh-CN" sz="2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Freeform 10"/>
          <p:cNvSpPr/>
          <p:nvPr/>
        </p:nvSpPr>
        <p:spPr>
          <a:xfrm>
            <a:off x="4669703" y="1599133"/>
            <a:ext cx="2938807" cy="424155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rgbClr val="F8F8F8"/>
          </a:solidFill>
          <a:ln w="1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Freeform 11"/>
          <p:cNvSpPr/>
          <p:nvPr/>
        </p:nvSpPr>
        <p:spPr>
          <a:xfrm>
            <a:off x="4555403" y="1815510"/>
            <a:ext cx="107950" cy="630237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Freeform 12"/>
          <p:cNvSpPr/>
          <p:nvPr/>
        </p:nvSpPr>
        <p:spPr>
          <a:xfrm>
            <a:off x="4555403" y="1901235"/>
            <a:ext cx="2794000" cy="544512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TextBox 12"/>
          <p:cNvSpPr txBox="1"/>
          <p:nvPr/>
        </p:nvSpPr>
        <p:spPr>
          <a:xfrm>
            <a:off x="4706752" y="1920810"/>
            <a:ext cx="2468674" cy="48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集会礼仪</a:t>
            </a:r>
            <a:endParaRPr lang="en-US" altLang="zh-CN" sz="2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9" name="Rectangle 4"/>
          <p:cNvSpPr/>
          <p:nvPr/>
        </p:nvSpPr>
        <p:spPr>
          <a:xfrm>
            <a:off x="4876801" y="2687638"/>
            <a:ext cx="2573051" cy="2784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eaLnBrk="0" hangingPunct="0">
              <a:lnSpc>
                <a:spcPct val="110000"/>
              </a:lnSpc>
            </a:pPr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遵守会议纪律，按指定座位入座，准时有序，不无故中途离开。尊重报告人，关闭或调整通讯工具，认真聆听，掌声热烈，不做与会议无关的事情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Freeform 10"/>
          <p:cNvSpPr/>
          <p:nvPr/>
        </p:nvSpPr>
        <p:spPr>
          <a:xfrm>
            <a:off x="8145516" y="1599133"/>
            <a:ext cx="2938807" cy="4241552"/>
          </a:xfrm>
          <a:custGeom>
            <a:avLst/>
            <a:gdLst>
              <a:gd name="T0" fmla="*/ 185 w 5228"/>
              <a:gd name="T1" fmla="*/ 0 h 6450"/>
              <a:gd name="T2" fmla="*/ 5044 w 5228"/>
              <a:gd name="T3" fmla="*/ 0 h 6450"/>
              <a:gd name="T4" fmla="*/ 5228 w 5228"/>
              <a:gd name="T5" fmla="*/ 184 h 6450"/>
              <a:gd name="T6" fmla="*/ 5228 w 5228"/>
              <a:gd name="T7" fmla="*/ 6266 h 6450"/>
              <a:gd name="T8" fmla="*/ 5044 w 5228"/>
              <a:gd name="T9" fmla="*/ 6450 h 6450"/>
              <a:gd name="T10" fmla="*/ 185 w 5228"/>
              <a:gd name="T11" fmla="*/ 6450 h 6450"/>
              <a:gd name="T12" fmla="*/ 0 w 5228"/>
              <a:gd name="T13" fmla="*/ 6266 h 6450"/>
              <a:gd name="T14" fmla="*/ 0 w 5228"/>
              <a:gd name="T15" fmla="*/ 184 h 6450"/>
              <a:gd name="T16" fmla="*/ 185 w 5228"/>
              <a:gd name="T17" fmla="*/ 0 h 6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228" h="6450">
                <a:moveTo>
                  <a:pt x="185" y="0"/>
                </a:moveTo>
                <a:lnTo>
                  <a:pt x="5044" y="0"/>
                </a:lnTo>
                <a:cubicBezTo>
                  <a:pt x="5146" y="0"/>
                  <a:pt x="5228" y="83"/>
                  <a:pt x="5228" y="184"/>
                </a:cubicBezTo>
                <a:lnTo>
                  <a:pt x="5228" y="6266"/>
                </a:lnTo>
                <a:cubicBezTo>
                  <a:pt x="5228" y="6367"/>
                  <a:pt x="5146" y="6450"/>
                  <a:pt x="5044" y="6450"/>
                </a:cubicBezTo>
                <a:lnTo>
                  <a:pt x="185" y="6450"/>
                </a:lnTo>
                <a:cubicBezTo>
                  <a:pt x="83" y="6450"/>
                  <a:pt x="0" y="6367"/>
                  <a:pt x="0" y="6266"/>
                </a:cubicBezTo>
                <a:lnTo>
                  <a:pt x="0" y="184"/>
                </a:lnTo>
                <a:cubicBezTo>
                  <a:pt x="0" y="83"/>
                  <a:pt x="83" y="0"/>
                  <a:pt x="185" y="0"/>
                </a:cubicBezTo>
                <a:close/>
              </a:path>
            </a:pathLst>
          </a:custGeom>
          <a:solidFill>
            <a:srgbClr val="F8F8F8"/>
          </a:solidFill>
          <a:ln w="10" cap="flat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Freeform 11"/>
          <p:cNvSpPr/>
          <p:nvPr/>
        </p:nvSpPr>
        <p:spPr>
          <a:xfrm>
            <a:off x="8031216" y="1815510"/>
            <a:ext cx="107950" cy="630237"/>
          </a:xfrm>
          <a:custGeom>
            <a:avLst/>
            <a:gdLst>
              <a:gd name="T0" fmla="*/ 139 w 139"/>
              <a:gd name="T1" fmla="*/ 0 h 806"/>
              <a:gd name="T2" fmla="*/ 0 w 139"/>
              <a:gd name="T3" fmla="*/ 110 h 806"/>
              <a:gd name="T4" fmla="*/ 0 w 139"/>
              <a:gd name="T5" fmla="*/ 806 h 806"/>
              <a:gd name="T6" fmla="*/ 139 w 139"/>
              <a:gd name="T7" fmla="*/ 696 h 806"/>
              <a:gd name="T8" fmla="*/ 139 w 139"/>
              <a:gd name="T9" fmla="*/ 0 h 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806">
                <a:moveTo>
                  <a:pt x="139" y="0"/>
                </a:moveTo>
                <a:lnTo>
                  <a:pt x="0" y="110"/>
                </a:lnTo>
                <a:lnTo>
                  <a:pt x="0" y="806"/>
                </a:lnTo>
                <a:lnTo>
                  <a:pt x="139" y="696"/>
                </a:lnTo>
                <a:lnTo>
                  <a:pt x="13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Freeform 12"/>
          <p:cNvSpPr/>
          <p:nvPr/>
        </p:nvSpPr>
        <p:spPr>
          <a:xfrm>
            <a:off x="8031216" y="1901235"/>
            <a:ext cx="2794000" cy="544512"/>
          </a:xfrm>
          <a:custGeom>
            <a:avLst/>
            <a:gdLst>
              <a:gd name="T0" fmla="*/ 3591 w 3591"/>
              <a:gd name="T1" fmla="*/ 0 h 696"/>
              <a:gd name="T2" fmla="*/ 0 w 3591"/>
              <a:gd name="T3" fmla="*/ 0 h 696"/>
              <a:gd name="T4" fmla="*/ 0 w 3591"/>
              <a:gd name="T5" fmla="*/ 696 h 696"/>
              <a:gd name="T6" fmla="*/ 3591 w 3591"/>
              <a:gd name="T7" fmla="*/ 696 h 696"/>
              <a:gd name="T8" fmla="*/ 3383 w 3591"/>
              <a:gd name="T9" fmla="*/ 353 h 696"/>
              <a:gd name="T10" fmla="*/ 3591 w 3591"/>
              <a:gd name="T11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91" h="696">
                <a:moveTo>
                  <a:pt x="3591" y="0"/>
                </a:moveTo>
                <a:lnTo>
                  <a:pt x="0" y="0"/>
                </a:lnTo>
                <a:lnTo>
                  <a:pt x="0" y="696"/>
                </a:lnTo>
                <a:lnTo>
                  <a:pt x="3591" y="696"/>
                </a:lnTo>
                <a:lnTo>
                  <a:pt x="3383" y="353"/>
                </a:lnTo>
                <a:lnTo>
                  <a:pt x="3591" y="0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TextBox 18"/>
          <p:cNvSpPr txBox="1"/>
          <p:nvPr/>
        </p:nvSpPr>
        <p:spPr>
          <a:xfrm>
            <a:off x="8145514" y="1920810"/>
            <a:ext cx="2575858" cy="488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听课礼仪</a:t>
            </a:r>
            <a:endParaRPr lang="en-US" altLang="zh-CN" sz="2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Rectangle 4"/>
          <p:cNvSpPr/>
          <p:nvPr/>
        </p:nvSpPr>
        <p:spPr>
          <a:xfrm>
            <a:off x="1415103" y="2687638"/>
            <a:ext cx="2573051" cy="17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eaLnBrk="0" hangingPunct="0">
              <a:lnSpc>
                <a:spcPct val="110000"/>
              </a:lnSpc>
            </a:pPr>
            <a:r>
              <a:rPr lang="en-US" altLang="zh-CN" sz="2000" dirty="0" err="1">
                <a:latin typeface="+mn-lt"/>
                <a:ea typeface="+mn-ea"/>
                <a:cs typeface="+mn-ea"/>
                <a:sym typeface="+mn-lt"/>
              </a:rPr>
              <a:t>不迟到，不早退，精神饱满，规范立正，不交头接耳。向国旗行注目礼，高声唱国歌</a:t>
            </a:r>
            <a:endParaRPr lang="en-US" altLang="zh-CN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6" name="Rectangle 4"/>
          <p:cNvSpPr/>
          <p:nvPr/>
        </p:nvSpPr>
        <p:spPr>
          <a:xfrm>
            <a:off x="8329678" y="2687637"/>
            <a:ext cx="2573050" cy="2446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-342900" eaLnBrk="0" hangingPunct="0">
              <a:lnSpc>
                <a:spcPct val="110000"/>
              </a:lnSpc>
            </a:pPr>
            <a:r>
              <a:rPr lang="en-US" altLang="zh-CN" sz="2000">
                <a:latin typeface="+mn-lt"/>
                <a:ea typeface="+mn-ea"/>
                <a:cs typeface="+mn-ea"/>
                <a:sym typeface="+mn-lt"/>
              </a:rPr>
              <a:t>提前进入听课地点，做好听课准备。听课座位应选择在不影响上课的位置。听课时安静专心，认真记录。不无故中途离场，不做与听课无关的事</a:t>
            </a:r>
            <a:endParaRPr lang="en-US" altLang="zh-CN" sz="2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参加学校集会礼仪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2169749"/>
            <a:ext cx="9376918" cy="10533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同事之间互相尊重，互相帮助，和睦相处</a:t>
            </a:r>
            <a:endParaRPr kumimoji="1"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遇事冷静、坦率、大度。不打听别人私事，不背后议论他人，不散布是是非非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7C67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08427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7C67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3994070"/>
            <a:ext cx="9376918" cy="10533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同事间以礼相待</a:t>
            </a:r>
            <a:endParaRPr kumimoji="1"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早晨相遇，主动打招呼。课间相见，点头微笑。得到人帮忙，要致谢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与同事交往礼仪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淘宝网Chenying0907出品 36"/>
          <p:cNvSpPr/>
          <p:nvPr/>
        </p:nvSpPr>
        <p:spPr>
          <a:xfrm>
            <a:off x="1569384" y="1938917"/>
            <a:ext cx="9376918" cy="15150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一言一行，堪为表率</a:t>
            </a:r>
            <a:endParaRPr kumimoji="1"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要求学生做到的事，教师首先做好。不用“教师忌语”。学生主动向教师打招呼时，教师应面带微笑回应学生的问候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0" name="圆角淘宝网Chenying0907出品 39"/>
          <p:cNvSpPr/>
          <p:nvPr/>
        </p:nvSpPr>
        <p:spPr>
          <a:xfrm>
            <a:off x="1255065" y="2256502"/>
            <a:ext cx="83084" cy="911719"/>
          </a:xfrm>
          <a:prstGeom prst="roundRect">
            <a:avLst>
              <a:gd name="adj" fmla="val 50000"/>
            </a:avLst>
          </a:prstGeom>
          <a:solidFill>
            <a:srgbClr val="7C67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53" name="圆角淘宝网Chenying0907出品 42"/>
          <p:cNvSpPr/>
          <p:nvPr/>
        </p:nvSpPr>
        <p:spPr>
          <a:xfrm>
            <a:off x="1255065" y="4175711"/>
            <a:ext cx="83084" cy="911719"/>
          </a:xfrm>
          <a:prstGeom prst="roundRect">
            <a:avLst>
              <a:gd name="adj" fmla="val 50000"/>
            </a:avLst>
          </a:prstGeom>
          <a:solidFill>
            <a:srgbClr val="7C67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82" tIns="60941" rIns="121882" bIns="60941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3200">
              <a:latin typeface="Source Han Serif SC" panose="02020400000000000000" pitchFamily="18" charset="-122"/>
              <a:ea typeface="Source Han Serif SC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8" name="淘宝网Chenying0907出品 36"/>
          <p:cNvSpPr/>
          <p:nvPr/>
        </p:nvSpPr>
        <p:spPr>
          <a:xfrm>
            <a:off x="1569384" y="3623845"/>
            <a:ext cx="9376918" cy="197669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1"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cs typeface="Impact" panose="020B0806030902050204"/>
                <a:sym typeface="Source Han Serif SC" panose="02020400000000000000" pitchFamily="18" charset="-122"/>
              </a:rPr>
              <a:t>师生平等，尊重学生人格，对学生一视同仁</a:t>
            </a:r>
            <a:endParaRPr kumimoji="1"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cs typeface="Impact" panose="020B0806030902050204"/>
              <a:sym typeface="Source Han Serif SC" panose="02020400000000000000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  <a:sym typeface="Source Han Serif SC" panose="02020400000000000000" pitchFamily="18" charset="-122"/>
              </a:rPr>
              <a:t>教师要做到“蹲”下来与学生面对面谈话，做到心与心沟通。谈话时认真倾听学生意见(包括片面的、错误的意见)，然后真诚地、实事求是地谈出自己的看法。教师自己如有缺点，也应向学生当面道歉</a:t>
            </a:r>
            <a:endParaRPr lang="en-US" altLang="zh-CN" sz="20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  <a:sym typeface="Source Han Serif SC" panose="02020400000000000000" pitchFamily="18" charset="-122"/>
            </a:endParaRPr>
          </a:p>
        </p:txBody>
      </p:sp>
      <p:sp>
        <p:nvSpPr>
          <p:cNvPr id="54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与学生交往礼仪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1" animBg="1"/>
      <p:bldP spid="53" grpId="2" animBg="1"/>
      <p:bldP spid="8" grpId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30233" y="2252407"/>
            <a:ext cx="10331533" cy="3276482"/>
          </a:xfrm>
          <a:prstGeom prst="rect">
            <a:avLst/>
          </a:prstGeom>
          <a:solidFill>
            <a:srgbClr val="F2F2F2">
              <a:alpha val="80000"/>
            </a:srgb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7"/>
          <p:cNvSpPr txBox="1"/>
          <p:nvPr/>
        </p:nvSpPr>
        <p:spPr>
          <a:xfrm>
            <a:off x="1308848" y="2658456"/>
            <a:ext cx="9760789" cy="96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等宽 L"/>
                <a:ea typeface="微软雅黑" panose="020B0503020204020204" pitchFamily="34" charset="-122"/>
                <a:cs typeface="+mn-ea"/>
                <a:sym typeface="+mn-lt"/>
              </a:rPr>
              <a:t>对学生家长热情有礼。不耍态度，不训斥责备，不动辄请家长来校。尊重家长，服饰庄重，举止文雅，给家长以亲切和信任感。语言规范。要求：</a:t>
            </a:r>
            <a:endParaRPr lang="en-US" altLang="zh-CN" sz="2000" spc="300" dirty="0">
              <a:solidFill>
                <a:schemeClr val="tx1">
                  <a:lumMod val="75000"/>
                  <a:lumOff val="25000"/>
                </a:schemeClr>
              </a:solidFill>
              <a:latin typeface="思源等宽 L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圆角矩形 32"/>
          <p:cNvSpPr/>
          <p:nvPr/>
        </p:nvSpPr>
        <p:spPr>
          <a:xfrm>
            <a:off x="2062503" y="1861544"/>
            <a:ext cx="8066993" cy="650206"/>
          </a:xfrm>
          <a:prstGeom prst="round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思源等宽 L"/>
                <a:ea typeface="微软雅黑" panose="020B0503020204020204" pitchFamily="34" charset="-122"/>
              </a:rPr>
              <a:t>家长会的礼仪(包括在校会见家长时的礼仪)</a:t>
            </a:r>
            <a:endParaRPr lang="en-US" altLang="zh-CN" sz="2400"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 prLst="">
                                      <p:cBhvr>
                                        <p:cTn id="1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1"/>
      <p:bldP spid="1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407075" y="1423383"/>
            <a:ext cx="3358340" cy="4439939"/>
            <a:chOff x="6880807" y="1336942"/>
            <a:chExt cx="3750876" cy="4958897"/>
          </a:xfrm>
        </p:grpSpPr>
        <p:sp>
          <p:nvSpPr>
            <p:cNvPr id="24" name="Freeform: Shape 3"/>
            <p:cNvSpPr/>
            <p:nvPr/>
          </p:nvSpPr>
          <p:spPr>
            <a:xfrm>
              <a:off x="8006078" y="5134281"/>
              <a:ext cx="2625605" cy="1161558"/>
            </a:xfrm>
            <a:custGeom>
              <a:avLst/>
              <a:gdLst>
                <a:gd name="T0" fmla="*/ 465 w 641"/>
                <a:gd name="T1" fmla="*/ 0 h 284"/>
                <a:gd name="T2" fmla="*/ 641 w 641"/>
                <a:gd name="T3" fmla="*/ 284 h 284"/>
                <a:gd name="T4" fmla="*/ 4 w 641"/>
                <a:gd name="T5" fmla="*/ 284 h 284"/>
                <a:gd name="T6" fmla="*/ 37 w 641"/>
                <a:gd name="T7" fmla="*/ 70 h 284"/>
                <a:gd name="T8" fmla="*/ 0 w 641"/>
                <a:gd name="T9" fmla="*/ 0 h 284"/>
                <a:gd name="T10" fmla="*/ 465 w 641"/>
                <a:gd name="T11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1" h="284">
                  <a:moveTo>
                    <a:pt x="465" y="0"/>
                  </a:moveTo>
                  <a:cubicBezTo>
                    <a:pt x="511" y="135"/>
                    <a:pt x="613" y="217"/>
                    <a:pt x="641" y="284"/>
                  </a:cubicBezTo>
                  <a:cubicBezTo>
                    <a:pt x="4" y="284"/>
                    <a:pt x="4" y="284"/>
                    <a:pt x="4" y="284"/>
                  </a:cubicBezTo>
                  <a:cubicBezTo>
                    <a:pt x="23" y="214"/>
                    <a:pt x="63" y="151"/>
                    <a:pt x="37" y="70"/>
                  </a:cubicBezTo>
                  <a:cubicBezTo>
                    <a:pt x="28" y="40"/>
                    <a:pt x="15" y="17"/>
                    <a:pt x="0" y="0"/>
                  </a:cubicBezTo>
                  <a:lnTo>
                    <a:pt x="465" y="0"/>
                  </a:lnTo>
                  <a:close/>
                </a:path>
              </a:pathLst>
            </a:cu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4"/>
            <p:cNvSpPr/>
            <p:nvPr/>
          </p:nvSpPr>
          <p:spPr>
            <a:xfrm>
              <a:off x="7240224" y="1336942"/>
              <a:ext cx="3076745" cy="1445033"/>
            </a:xfrm>
            <a:custGeom>
              <a:avLst/>
              <a:gdLst>
                <a:gd name="T0" fmla="*/ 0 w 751"/>
                <a:gd name="T1" fmla="*/ 353 h 353"/>
                <a:gd name="T2" fmla="*/ 57 w 751"/>
                <a:gd name="T3" fmla="*/ 201 h 353"/>
                <a:gd name="T4" fmla="*/ 680 w 751"/>
                <a:gd name="T5" fmla="*/ 150 h 353"/>
                <a:gd name="T6" fmla="*/ 751 w 751"/>
                <a:gd name="T7" fmla="*/ 353 h 353"/>
                <a:gd name="T8" fmla="*/ 0 w 751"/>
                <a:gd name="T9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" h="353">
                  <a:moveTo>
                    <a:pt x="0" y="353"/>
                  </a:moveTo>
                  <a:cubicBezTo>
                    <a:pt x="14" y="313"/>
                    <a:pt x="20" y="305"/>
                    <a:pt x="57" y="201"/>
                  </a:cubicBezTo>
                  <a:cubicBezTo>
                    <a:pt x="126" y="10"/>
                    <a:pt x="558" y="0"/>
                    <a:pt x="680" y="150"/>
                  </a:cubicBezTo>
                  <a:cubicBezTo>
                    <a:pt x="730" y="213"/>
                    <a:pt x="751" y="284"/>
                    <a:pt x="751" y="353"/>
                  </a:cubicBezTo>
                  <a:lnTo>
                    <a:pt x="0" y="353"/>
                  </a:lnTo>
                  <a:close/>
                </a:path>
              </a:pathLst>
            </a:cu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5"/>
            <p:cNvSpPr/>
            <p:nvPr/>
          </p:nvSpPr>
          <p:spPr>
            <a:xfrm>
              <a:off x="6880807" y="2786205"/>
              <a:ext cx="3438003" cy="1175385"/>
            </a:xfrm>
            <a:custGeom>
              <a:avLst/>
              <a:gdLst>
                <a:gd name="T0" fmla="*/ 77 w 839"/>
                <a:gd name="T1" fmla="*/ 287 h 287"/>
                <a:gd name="T2" fmla="*/ 71 w 839"/>
                <a:gd name="T3" fmla="*/ 275 h 287"/>
                <a:gd name="T4" fmla="*/ 42 w 839"/>
                <a:gd name="T5" fmla="*/ 261 h 287"/>
                <a:gd name="T6" fmla="*/ 13 w 839"/>
                <a:gd name="T7" fmla="*/ 219 h 287"/>
                <a:gd name="T8" fmla="*/ 51 w 839"/>
                <a:gd name="T9" fmla="*/ 165 h 287"/>
                <a:gd name="T10" fmla="*/ 102 w 839"/>
                <a:gd name="T11" fmla="*/ 86 h 287"/>
                <a:gd name="T12" fmla="*/ 78 w 839"/>
                <a:gd name="T13" fmla="*/ 31 h 287"/>
                <a:gd name="T14" fmla="*/ 88 w 839"/>
                <a:gd name="T15" fmla="*/ 0 h 287"/>
                <a:gd name="T16" fmla="*/ 839 w 839"/>
                <a:gd name="T17" fmla="*/ 0 h 287"/>
                <a:gd name="T18" fmla="*/ 779 w 839"/>
                <a:gd name="T19" fmla="*/ 199 h 287"/>
                <a:gd name="T20" fmla="*/ 737 w 839"/>
                <a:gd name="T21" fmla="*/ 287 h 287"/>
                <a:gd name="T22" fmla="*/ 77 w 839"/>
                <a:gd name="T23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9" h="287">
                  <a:moveTo>
                    <a:pt x="77" y="287"/>
                  </a:moveTo>
                  <a:cubicBezTo>
                    <a:pt x="76" y="283"/>
                    <a:pt x="74" y="279"/>
                    <a:pt x="71" y="275"/>
                  </a:cubicBezTo>
                  <a:cubicBezTo>
                    <a:pt x="63" y="266"/>
                    <a:pt x="55" y="265"/>
                    <a:pt x="42" y="261"/>
                  </a:cubicBezTo>
                  <a:cubicBezTo>
                    <a:pt x="18" y="253"/>
                    <a:pt x="0" y="244"/>
                    <a:pt x="13" y="219"/>
                  </a:cubicBezTo>
                  <a:cubicBezTo>
                    <a:pt x="24" y="197"/>
                    <a:pt x="26" y="198"/>
                    <a:pt x="51" y="165"/>
                  </a:cubicBezTo>
                  <a:cubicBezTo>
                    <a:pt x="77" y="129"/>
                    <a:pt x="102" y="96"/>
                    <a:pt x="102" y="86"/>
                  </a:cubicBezTo>
                  <a:cubicBezTo>
                    <a:pt x="102" y="60"/>
                    <a:pt x="69" y="60"/>
                    <a:pt x="78" y="31"/>
                  </a:cubicBezTo>
                  <a:cubicBezTo>
                    <a:pt x="82" y="18"/>
                    <a:pt x="85" y="9"/>
                    <a:pt x="88" y="0"/>
                  </a:cubicBezTo>
                  <a:cubicBezTo>
                    <a:pt x="839" y="0"/>
                    <a:pt x="839" y="0"/>
                    <a:pt x="839" y="0"/>
                  </a:cubicBezTo>
                  <a:cubicBezTo>
                    <a:pt x="839" y="74"/>
                    <a:pt x="815" y="145"/>
                    <a:pt x="779" y="199"/>
                  </a:cubicBezTo>
                  <a:cubicBezTo>
                    <a:pt x="764" y="222"/>
                    <a:pt x="749" y="248"/>
                    <a:pt x="737" y="287"/>
                  </a:cubicBezTo>
                  <a:lnTo>
                    <a:pt x="77" y="287"/>
                  </a:lnTo>
                  <a:close/>
                </a:path>
              </a:pathLst>
            </a:cu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6"/>
            <p:cNvSpPr/>
            <p:nvPr/>
          </p:nvSpPr>
          <p:spPr>
            <a:xfrm>
              <a:off x="7093886" y="3959663"/>
              <a:ext cx="2810554" cy="1175385"/>
            </a:xfrm>
            <a:custGeom>
              <a:avLst/>
              <a:gdLst>
                <a:gd name="T0" fmla="*/ 666 w 686"/>
                <a:gd name="T1" fmla="*/ 99 h 287"/>
                <a:gd name="T2" fmla="*/ 686 w 686"/>
                <a:gd name="T3" fmla="*/ 287 h 287"/>
                <a:gd name="T4" fmla="*/ 221 w 686"/>
                <a:gd name="T5" fmla="*/ 287 h 287"/>
                <a:gd name="T6" fmla="*/ 53 w 686"/>
                <a:gd name="T7" fmla="*/ 222 h 287"/>
                <a:gd name="T8" fmla="*/ 15 w 686"/>
                <a:gd name="T9" fmla="*/ 184 h 287"/>
                <a:gd name="T10" fmla="*/ 25 w 686"/>
                <a:gd name="T11" fmla="*/ 130 h 287"/>
                <a:gd name="T12" fmla="*/ 15 w 686"/>
                <a:gd name="T13" fmla="*/ 94 h 287"/>
                <a:gd name="T14" fmla="*/ 20 w 686"/>
                <a:gd name="T15" fmla="*/ 75 h 287"/>
                <a:gd name="T16" fmla="*/ 8 w 686"/>
                <a:gd name="T17" fmla="*/ 64 h 287"/>
                <a:gd name="T18" fmla="*/ 14 w 686"/>
                <a:gd name="T19" fmla="*/ 35 h 287"/>
                <a:gd name="T20" fmla="*/ 25 w 686"/>
                <a:gd name="T21" fmla="*/ 0 h 287"/>
                <a:gd name="T22" fmla="*/ 685 w 686"/>
                <a:gd name="T23" fmla="*/ 0 h 287"/>
                <a:gd name="T24" fmla="*/ 666 w 686"/>
                <a:gd name="T25" fmla="*/ 99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6" h="287">
                  <a:moveTo>
                    <a:pt x="666" y="99"/>
                  </a:moveTo>
                  <a:cubicBezTo>
                    <a:pt x="658" y="172"/>
                    <a:pt x="668" y="233"/>
                    <a:pt x="686" y="287"/>
                  </a:cubicBezTo>
                  <a:cubicBezTo>
                    <a:pt x="221" y="287"/>
                    <a:pt x="221" y="287"/>
                    <a:pt x="221" y="287"/>
                  </a:cubicBezTo>
                  <a:cubicBezTo>
                    <a:pt x="167" y="221"/>
                    <a:pt x="86" y="228"/>
                    <a:pt x="53" y="222"/>
                  </a:cubicBezTo>
                  <a:cubicBezTo>
                    <a:pt x="26" y="217"/>
                    <a:pt x="16" y="192"/>
                    <a:pt x="15" y="184"/>
                  </a:cubicBezTo>
                  <a:cubicBezTo>
                    <a:pt x="12" y="171"/>
                    <a:pt x="12" y="151"/>
                    <a:pt x="25" y="130"/>
                  </a:cubicBezTo>
                  <a:cubicBezTo>
                    <a:pt x="37" y="108"/>
                    <a:pt x="22" y="109"/>
                    <a:pt x="15" y="94"/>
                  </a:cubicBezTo>
                  <a:cubicBezTo>
                    <a:pt x="11" y="87"/>
                    <a:pt x="18" y="76"/>
                    <a:pt x="20" y="75"/>
                  </a:cubicBezTo>
                  <a:cubicBezTo>
                    <a:pt x="24" y="73"/>
                    <a:pt x="16" y="73"/>
                    <a:pt x="8" y="64"/>
                  </a:cubicBezTo>
                  <a:cubicBezTo>
                    <a:pt x="0" y="54"/>
                    <a:pt x="8" y="45"/>
                    <a:pt x="14" y="35"/>
                  </a:cubicBezTo>
                  <a:cubicBezTo>
                    <a:pt x="19" y="27"/>
                    <a:pt x="28" y="14"/>
                    <a:pt x="25" y="0"/>
                  </a:cubicBezTo>
                  <a:cubicBezTo>
                    <a:pt x="685" y="0"/>
                    <a:pt x="685" y="0"/>
                    <a:pt x="685" y="0"/>
                  </a:cubicBezTo>
                  <a:cubicBezTo>
                    <a:pt x="677" y="27"/>
                    <a:pt x="670" y="59"/>
                    <a:pt x="666" y="99"/>
                  </a:cubicBezTo>
                  <a:close/>
                </a:path>
              </a:pathLst>
            </a:cu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Oval 9"/>
            <p:cNvSpPr/>
            <p:nvPr/>
          </p:nvSpPr>
          <p:spPr>
            <a:xfrm>
              <a:off x="8585095" y="1970432"/>
              <a:ext cx="540000" cy="54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9" name="Oval 12"/>
            <p:cNvSpPr/>
            <p:nvPr/>
          </p:nvSpPr>
          <p:spPr>
            <a:xfrm>
              <a:off x="8299692" y="3127509"/>
              <a:ext cx="540000" cy="54000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0" name="Oval 15"/>
            <p:cNvSpPr/>
            <p:nvPr/>
          </p:nvSpPr>
          <p:spPr>
            <a:xfrm>
              <a:off x="8433110" y="4297918"/>
              <a:ext cx="522000" cy="533472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Oval 18"/>
            <p:cNvSpPr/>
            <p:nvPr/>
          </p:nvSpPr>
          <p:spPr>
            <a:xfrm>
              <a:off x="8898822" y="5486126"/>
              <a:ext cx="522350" cy="522350"/>
            </a:xfrm>
            <a:prstGeom prst="ellipse">
              <a:avLst/>
            </a:prstGeom>
            <a:noFill/>
            <a:ln w="381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Freeform: Shape 28"/>
            <p:cNvSpPr/>
            <p:nvPr/>
          </p:nvSpPr>
          <p:spPr>
            <a:xfrm>
              <a:off x="8555734" y="4426793"/>
              <a:ext cx="292142" cy="294478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29"/>
            <p:cNvSpPr/>
            <p:nvPr/>
          </p:nvSpPr>
          <p:spPr>
            <a:xfrm>
              <a:off x="8715756" y="2102804"/>
              <a:ext cx="313130" cy="299516"/>
            </a:xfrm>
            <a:custGeom>
              <a:avLst/>
              <a:gdLst/>
              <a:ahLst/>
              <a:cxnLst>
                <a:cxn ang="0">
                  <a:pos x="62" y="31"/>
                </a:cxn>
                <a:cxn ang="0">
                  <a:pos x="62" y="31"/>
                </a:cxn>
                <a:cxn ang="0">
                  <a:pos x="54" y="27"/>
                </a:cxn>
                <a:cxn ang="0">
                  <a:pos x="45" y="33"/>
                </a:cxn>
                <a:cxn ang="0">
                  <a:pos x="44" y="35"/>
                </a:cxn>
                <a:cxn ang="0">
                  <a:pos x="43" y="35"/>
                </a:cxn>
                <a:cxn ang="0">
                  <a:pos x="42" y="35"/>
                </a:cxn>
                <a:cxn ang="0">
                  <a:pos x="41" y="33"/>
                </a:cxn>
                <a:cxn ang="0">
                  <a:pos x="32" y="27"/>
                </a:cxn>
                <a:cxn ang="0">
                  <a:pos x="23" y="33"/>
                </a:cxn>
                <a:cxn ang="0">
                  <a:pos x="22" y="35"/>
                </a:cxn>
                <a:cxn ang="0">
                  <a:pos x="21" y="35"/>
                </a:cxn>
                <a:cxn ang="0">
                  <a:pos x="20" y="35"/>
                </a:cxn>
                <a:cxn ang="0">
                  <a:pos x="19" y="33"/>
                </a:cxn>
                <a:cxn ang="0">
                  <a:pos x="10" y="27"/>
                </a:cxn>
                <a:cxn ang="0">
                  <a:pos x="3" y="31"/>
                </a:cxn>
                <a:cxn ang="0">
                  <a:pos x="2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32" y="7"/>
                </a:cxn>
                <a:cxn ang="0">
                  <a:pos x="64" y="30"/>
                </a:cxn>
                <a:cxn ang="0">
                  <a:pos x="64" y="30"/>
                </a:cxn>
                <a:cxn ang="0">
                  <a:pos x="62" y="31"/>
                </a:cxn>
                <a:cxn ang="0">
                  <a:pos x="34" y="51"/>
                </a:cxn>
                <a:cxn ang="0">
                  <a:pos x="25" y="61"/>
                </a:cxn>
                <a:cxn ang="0">
                  <a:pos x="15" y="51"/>
                </a:cxn>
                <a:cxn ang="0">
                  <a:pos x="17" y="49"/>
                </a:cxn>
                <a:cxn ang="0">
                  <a:pos x="20" y="51"/>
                </a:cxn>
                <a:cxn ang="0">
                  <a:pos x="25" y="56"/>
                </a:cxn>
                <a:cxn ang="0">
                  <a:pos x="30" y="51"/>
                </a:cxn>
                <a:cxn ang="0">
                  <a:pos x="30" y="29"/>
                </a:cxn>
                <a:cxn ang="0">
                  <a:pos x="32" y="29"/>
                </a:cxn>
                <a:cxn ang="0">
                  <a:pos x="34" y="29"/>
                </a:cxn>
                <a:cxn ang="0">
                  <a:pos x="34" y="51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0" y="6"/>
                </a:cxn>
                <a:cxn ang="0">
                  <a:pos x="30" y="3"/>
                </a:cxn>
                <a:cxn ang="0">
                  <a:pos x="32" y="0"/>
                </a:cxn>
                <a:cxn ang="0">
                  <a:pos x="34" y="3"/>
                </a:cxn>
                <a:cxn ang="0">
                  <a:pos x="34" y="6"/>
                </a:cxn>
              </a:cxnLst>
              <a:rect l="0" t="0" r="r" b="b"/>
              <a:pathLst>
                <a:path w="64" h="61">
                  <a:moveTo>
                    <a:pt x="62" y="31"/>
                  </a:moveTo>
                  <a:cubicBezTo>
                    <a:pt x="62" y="31"/>
                    <a:pt x="62" y="31"/>
                    <a:pt x="62" y="31"/>
                  </a:cubicBezTo>
                  <a:cubicBezTo>
                    <a:pt x="59" y="29"/>
                    <a:pt x="57" y="27"/>
                    <a:pt x="54" y="27"/>
                  </a:cubicBezTo>
                  <a:cubicBezTo>
                    <a:pt x="51" y="27"/>
                    <a:pt x="47" y="30"/>
                    <a:pt x="45" y="33"/>
                  </a:cubicBezTo>
                  <a:cubicBezTo>
                    <a:pt x="45" y="33"/>
                    <a:pt x="45" y="34"/>
                    <a:pt x="44" y="35"/>
                  </a:cubicBezTo>
                  <a:cubicBezTo>
                    <a:pt x="44" y="35"/>
                    <a:pt x="44" y="35"/>
                    <a:pt x="43" y="35"/>
                  </a:cubicBezTo>
                  <a:cubicBezTo>
                    <a:pt x="43" y="35"/>
                    <a:pt x="42" y="35"/>
                    <a:pt x="42" y="35"/>
                  </a:cubicBezTo>
                  <a:cubicBezTo>
                    <a:pt x="42" y="34"/>
                    <a:pt x="41" y="33"/>
                    <a:pt x="41" y="33"/>
                  </a:cubicBezTo>
                  <a:cubicBezTo>
                    <a:pt x="39" y="30"/>
                    <a:pt x="36" y="27"/>
                    <a:pt x="32" y="27"/>
                  </a:cubicBezTo>
                  <a:cubicBezTo>
                    <a:pt x="28" y="27"/>
                    <a:pt x="25" y="30"/>
                    <a:pt x="23" y="33"/>
                  </a:cubicBezTo>
                  <a:cubicBezTo>
                    <a:pt x="23" y="33"/>
                    <a:pt x="22" y="34"/>
                    <a:pt x="22" y="35"/>
                  </a:cubicBezTo>
                  <a:cubicBezTo>
                    <a:pt x="22" y="35"/>
                    <a:pt x="22" y="35"/>
                    <a:pt x="2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9" y="34"/>
                    <a:pt x="19" y="33"/>
                    <a:pt x="19" y="33"/>
                  </a:cubicBezTo>
                  <a:cubicBezTo>
                    <a:pt x="17" y="30"/>
                    <a:pt x="14" y="27"/>
                    <a:pt x="10" y="27"/>
                  </a:cubicBezTo>
                  <a:cubicBezTo>
                    <a:pt x="7" y="27"/>
                    <a:pt x="5" y="29"/>
                    <a:pt x="3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1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" y="16"/>
                    <a:pt x="18" y="7"/>
                    <a:pt x="32" y="7"/>
                  </a:cubicBezTo>
                  <a:cubicBezTo>
                    <a:pt x="46" y="7"/>
                    <a:pt x="60" y="16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1"/>
                    <a:pt x="63" y="31"/>
                    <a:pt x="62" y="31"/>
                  </a:cubicBezTo>
                  <a:close/>
                  <a:moveTo>
                    <a:pt x="34" y="51"/>
                  </a:moveTo>
                  <a:cubicBezTo>
                    <a:pt x="34" y="56"/>
                    <a:pt x="30" y="61"/>
                    <a:pt x="25" y="61"/>
                  </a:cubicBezTo>
                  <a:cubicBezTo>
                    <a:pt x="19" y="61"/>
                    <a:pt x="15" y="56"/>
                    <a:pt x="15" y="51"/>
                  </a:cubicBezTo>
                  <a:cubicBezTo>
                    <a:pt x="15" y="50"/>
                    <a:pt x="16" y="49"/>
                    <a:pt x="17" y="49"/>
                  </a:cubicBezTo>
                  <a:cubicBezTo>
                    <a:pt x="19" y="49"/>
                    <a:pt x="20" y="50"/>
                    <a:pt x="20" y="51"/>
                  </a:cubicBezTo>
                  <a:cubicBezTo>
                    <a:pt x="20" y="54"/>
                    <a:pt x="22" y="56"/>
                    <a:pt x="25" y="56"/>
                  </a:cubicBezTo>
                  <a:cubicBezTo>
                    <a:pt x="27" y="56"/>
                    <a:pt x="30" y="54"/>
                    <a:pt x="30" y="51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3" y="29"/>
                    <a:pt x="34" y="29"/>
                    <a:pt x="34" y="29"/>
                  </a:cubicBezTo>
                  <a:lnTo>
                    <a:pt x="34" y="51"/>
                  </a:lnTo>
                  <a:close/>
                  <a:moveTo>
                    <a:pt x="34" y="6"/>
                  </a:moveTo>
                  <a:cubicBezTo>
                    <a:pt x="34" y="6"/>
                    <a:pt x="33" y="6"/>
                    <a:pt x="32" y="6"/>
                  </a:cubicBezTo>
                  <a:cubicBezTo>
                    <a:pt x="31" y="6"/>
                    <a:pt x="30" y="6"/>
                    <a:pt x="30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31" y="0"/>
                    <a:pt x="32" y="0"/>
                  </a:cubicBezTo>
                  <a:cubicBezTo>
                    <a:pt x="33" y="0"/>
                    <a:pt x="34" y="1"/>
                    <a:pt x="34" y="3"/>
                  </a:cubicBezTo>
                  <a:lnTo>
                    <a:pt x="34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30"/>
            <p:cNvSpPr/>
            <p:nvPr/>
          </p:nvSpPr>
          <p:spPr>
            <a:xfrm>
              <a:off x="9003322" y="5610556"/>
              <a:ext cx="299516" cy="299516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31"/>
            <p:cNvSpPr/>
            <p:nvPr/>
          </p:nvSpPr>
          <p:spPr>
            <a:xfrm>
              <a:off x="8437997" y="3261281"/>
              <a:ext cx="264916" cy="287682"/>
            </a:xfrm>
            <a:custGeom>
              <a:avLst/>
              <a:gdLst/>
              <a:ahLst/>
              <a:cxnLst>
                <a:cxn ang="0">
                  <a:pos x="55" y="55"/>
                </a:cxn>
                <a:cxn ang="0">
                  <a:pos x="39" y="55"/>
                </a:cxn>
                <a:cxn ang="0">
                  <a:pos x="30" y="64"/>
                </a:cxn>
                <a:cxn ang="0">
                  <a:pos x="21" y="55"/>
                </a:cxn>
                <a:cxn ang="0">
                  <a:pos x="5" y="55"/>
                </a:cxn>
                <a:cxn ang="0">
                  <a:pos x="0" y="50"/>
                </a:cxn>
                <a:cxn ang="0">
                  <a:pos x="11" y="20"/>
                </a:cxn>
                <a:cxn ang="0">
                  <a:pos x="27" y="5"/>
                </a:cxn>
                <a:cxn ang="0">
                  <a:pos x="26" y="3"/>
                </a:cxn>
                <a:cxn ang="0">
                  <a:pos x="30" y="0"/>
                </a:cxn>
                <a:cxn ang="0">
                  <a:pos x="33" y="3"/>
                </a:cxn>
                <a:cxn ang="0">
                  <a:pos x="33" y="5"/>
                </a:cxn>
                <a:cxn ang="0">
                  <a:pos x="48" y="20"/>
                </a:cxn>
                <a:cxn ang="0">
                  <a:pos x="59" y="50"/>
                </a:cxn>
                <a:cxn ang="0">
                  <a:pos x="55" y="55"/>
                </a:cxn>
                <a:cxn ang="0">
                  <a:pos x="30" y="60"/>
                </a:cxn>
                <a:cxn ang="0">
                  <a:pos x="25" y="55"/>
                </a:cxn>
                <a:cxn ang="0">
                  <a:pos x="24" y="54"/>
                </a:cxn>
                <a:cxn ang="0">
                  <a:pos x="23" y="55"/>
                </a:cxn>
                <a:cxn ang="0">
                  <a:pos x="30" y="61"/>
                </a:cxn>
                <a:cxn ang="0">
                  <a:pos x="30" y="60"/>
                </a:cxn>
                <a:cxn ang="0">
                  <a:pos x="30" y="60"/>
                </a:cxn>
              </a:cxnLst>
              <a:rect l="0" t="0" r="r" b="b"/>
              <a:pathLst>
                <a:path w="59" h="64">
                  <a:moveTo>
                    <a:pt x="55" y="55"/>
                  </a:moveTo>
                  <a:cubicBezTo>
                    <a:pt x="39" y="55"/>
                    <a:pt x="39" y="55"/>
                    <a:pt x="39" y="55"/>
                  </a:cubicBezTo>
                  <a:cubicBezTo>
                    <a:pt x="39" y="60"/>
                    <a:pt x="35" y="64"/>
                    <a:pt x="30" y="64"/>
                  </a:cubicBezTo>
                  <a:cubicBezTo>
                    <a:pt x="25" y="64"/>
                    <a:pt x="21" y="60"/>
                    <a:pt x="21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2" y="55"/>
                    <a:pt x="0" y="53"/>
                    <a:pt x="0" y="50"/>
                  </a:cubicBezTo>
                  <a:cubicBezTo>
                    <a:pt x="5" y="46"/>
                    <a:pt x="11" y="38"/>
                    <a:pt x="11" y="20"/>
                  </a:cubicBezTo>
                  <a:cubicBezTo>
                    <a:pt x="11" y="13"/>
                    <a:pt x="17" y="6"/>
                    <a:pt x="27" y="5"/>
                  </a:cubicBezTo>
                  <a:cubicBezTo>
                    <a:pt x="26" y="4"/>
                    <a:pt x="26" y="4"/>
                    <a:pt x="26" y="3"/>
                  </a:cubicBezTo>
                  <a:cubicBezTo>
                    <a:pt x="26" y="1"/>
                    <a:pt x="28" y="0"/>
                    <a:pt x="30" y="0"/>
                  </a:cubicBezTo>
                  <a:cubicBezTo>
                    <a:pt x="32" y="0"/>
                    <a:pt x="33" y="1"/>
                    <a:pt x="33" y="3"/>
                  </a:cubicBezTo>
                  <a:cubicBezTo>
                    <a:pt x="33" y="4"/>
                    <a:pt x="33" y="4"/>
                    <a:pt x="33" y="5"/>
                  </a:cubicBezTo>
                  <a:cubicBezTo>
                    <a:pt x="42" y="6"/>
                    <a:pt x="48" y="13"/>
                    <a:pt x="48" y="20"/>
                  </a:cubicBezTo>
                  <a:cubicBezTo>
                    <a:pt x="48" y="38"/>
                    <a:pt x="54" y="46"/>
                    <a:pt x="59" y="50"/>
                  </a:cubicBezTo>
                  <a:cubicBezTo>
                    <a:pt x="59" y="53"/>
                    <a:pt x="57" y="55"/>
                    <a:pt x="55" y="55"/>
                  </a:cubicBezTo>
                  <a:close/>
                  <a:moveTo>
                    <a:pt x="30" y="60"/>
                  </a:moveTo>
                  <a:cubicBezTo>
                    <a:pt x="27" y="60"/>
                    <a:pt x="25" y="57"/>
                    <a:pt x="25" y="55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3" y="54"/>
                    <a:pt x="23" y="55"/>
                  </a:cubicBezTo>
                  <a:cubicBezTo>
                    <a:pt x="23" y="58"/>
                    <a:pt x="26" y="61"/>
                    <a:pt x="30" y="61"/>
                  </a:cubicBezTo>
                  <a:cubicBezTo>
                    <a:pt x="30" y="61"/>
                    <a:pt x="30" y="61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24739" y="1545137"/>
            <a:ext cx="685800" cy="685800"/>
            <a:chOff x="1268178" y="1616467"/>
            <a:chExt cx="685800" cy="685800"/>
          </a:xfrm>
        </p:grpSpPr>
        <p:sp>
          <p:nvSpPr>
            <p:cNvPr id="39" name="椭圆 38"/>
            <p:cNvSpPr/>
            <p:nvPr/>
          </p:nvSpPr>
          <p:spPr>
            <a:xfrm>
              <a:off x="1268178" y="1616467"/>
              <a:ext cx="685800" cy="6858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390505" y="177470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01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24739" y="2714388"/>
            <a:ext cx="685800" cy="685800"/>
            <a:chOff x="1268178" y="2785718"/>
            <a:chExt cx="685800" cy="685800"/>
          </a:xfrm>
        </p:grpSpPr>
        <p:sp>
          <p:nvSpPr>
            <p:cNvPr id="65" name="椭圆 64"/>
            <p:cNvSpPr/>
            <p:nvPr/>
          </p:nvSpPr>
          <p:spPr>
            <a:xfrm>
              <a:off x="1268178" y="2785718"/>
              <a:ext cx="685800" cy="6858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390505" y="2944647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02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324739" y="3883639"/>
            <a:ext cx="685800" cy="685800"/>
            <a:chOff x="1268178" y="3954969"/>
            <a:chExt cx="685800" cy="685800"/>
          </a:xfrm>
        </p:grpSpPr>
        <p:sp>
          <p:nvSpPr>
            <p:cNvPr id="71" name="椭圆 70"/>
            <p:cNvSpPr/>
            <p:nvPr/>
          </p:nvSpPr>
          <p:spPr>
            <a:xfrm>
              <a:off x="1268178" y="3954969"/>
              <a:ext cx="685800" cy="6858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390505" y="4113203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03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1324739" y="5052889"/>
            <a:ext cx="685800" cy="685800"/>
            <a:chOff x="1268178" y="5124219"/>
            <a:chExt cx="685800" cy="685800"/>
          </a:xfrm>
        </p:grpSpPr>
        <p:sp>
          <p:nvSpPr>
            <p:cNvPr id="77" name="椭圆 76"/>
            <p:cNvSpPr/>
            <p:nvPr/>
          </p:nvSpPr>
          <p:spPr>
            <a:xfrm>
              <a:off x="1268178" y="5124219"/>
              <a:ext cx="685800" cy="685800"/>
            </a:xfrm>
            <a:prstGeom prst="ellipse">
              <a:avLst/>
            </a:prstGeom>
            <a:solidFill>
              <a:srgbClr val="7C6754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390505" y="5289332"/>
              <a:ext cx="4411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</a:rPr>
                <a:t>04</a:t>
              </a: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2210015" y="1621089"/>
            <a:ext cx="4939791" cy="43011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实事求是地介绍学生的情况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2210015" y="2626840"/>
            <a:ext cx="4939791" cy="79945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对学生多一些表扬、鼓励，少一些批评指责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2201319" y="3822120"/>
            <a:ext cx="4939792" cy="799450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对家长应用商量的口吻，多给他们指导性的意见和建议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201319" y="5197204"/>
            <a:ext cx="4939792" cy="430118"/>
          </a:xfrm>
          <a:prstGeom prst="rect">
            <a:avLst/>
          </a:prstGeom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20000"/>
              </a:lnSpc>
            </a:pPr>
            <a:r>
              <a:rPr lang="en-US" altLang="zh-CN" sz="2000" b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多给家长一些表达意见和建议的机会</a:t>
            </a:r>
            <a:endParaRPr lang="en-US" altLang="zh-CN" sz="2000" b="1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79" name="Text Box 7"/>
          <p:cNvSpPr txBox="1"/>
          <p:nvPr/>
        </p:nvSpPr>
        <p:spPr>
          <a:xfrm>
            <a:off x="1104572" y="259108"/>
            <a:ext cx="10129359" cy="7932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家长会的礼仪(包括在校会见家长时的礼仪)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011498" y="2178861"/>
            <a:ext cx="576064" cy="576064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1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570821" y="2735874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735694" y="2116718"/>
            <a:ext cx="5162321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教师礼仪规范意义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011498" y="3135197"/>
            <a:ext cx="576064" cy="576064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2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570821" y="3692211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35694" y="3073054"/>
            <a:ext cx="5245453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教师礼仪规范内容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11498" y="4056833"/>
            <a:ext cx="576064" cy="576064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5" rIns="91431" bIns="45715" rtlCol="0" anchor="ctr"/>
          <a:lstStyle/>
          <a:p>
            <a:pPr algn="ctr"/>
            <a:r>
              <a:rPr lang="en-US" altLang="zh-CN" sz="3600">
                <a:cs typeface="+mn-ea"/>
                <a:sym typeface="+mn-lt"/>
              </a:rPr>
              <a:t>3</a:t>
            </a:r>
            <a:endParaRPr lang="zh-CN" altLang="en-US" sz="360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570821" y="4613846"/>
            <a:ext cx="5240212" cy="0"/>
          </a:xfrm>
          <a:prstGeom prst="line">
            <a:avLst/>
          </a:prstGeom>
          <a:ln>
            <a:solidFill>
              <a:srgbClr val="2637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735694" y="3994690"/>
            <a:ext cx="5245453" cy="640710"/>
          </a:xfrm>
          <a:prstGeom prst="rect">
            <a:avLst/>
          </a:prstGeom>
        </p:spPr>
        <p:txBody>
          <a:bodyPr wrap="square" lIns="91431" tIns="45715" rIns="91431" bIns="45715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24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教师礼仪规范细则</a:t>
            </a:r>
            <a:endParaRPr lang="en-US" altLang="zh-CN" sz="240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74"/>
                            </p:stCondLst>
                            <p:childTnLst>
                              <p:par>
                                <p:cTn id="20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74"/>
                            </p:stCondLst>
                            <p:childTnLst>
                              <p:par>
                                <p:cTn id="29" presetID="55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49"/>
                            </p:stCondLst>
                            <p:childTnLst>
                              <p:par>
                                <p:cTn id="35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49"/>
                            </p:stCondLst>
                            <p:childTnLst>
                              <p:par>
                                <p:cTn id="44" presetID="55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1"/>
      <p:bldP spid="19" grpId="2" animBg="1"/>
      <p:bldP spid="21" grpId="3"/>
      <p:bldP spid="22" grpId="4" animBg="1"/>
      <p:bldP spid="24" grpId="5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/>
          <p:nvPr/>
        </p:nvSpPr>
        <p:spPr>
          <a:xfrm>
            <a:off x="984251" y="2000252"/>
            <a:ext cx="3251200" cy="3255433"/>
          </a:xfrm>
          <a:custGeom>
            <a:avLst/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chemeClr val="bg2">
                <a:lumMod val="50000"/>
              </a:schemeClr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endParaRPr lang="zh-CN" altLang="en-US" sz="4265">
              <a:solidFill>
                <a:schemeClr val="tx2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Freeform 7"/>
          <p:cNvSpPr/>
          <p:nvPr/>
        </p:nvSpPr>
        <p:spPr>
          <a:xfrm>
            <a:off x="1606551" y="2000251"/>
            <a:ext cx="2008716" cy="1035051"/>
          </a:xfrm>
          <a:custGeom>
            <a:avLst/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24"/>
          <p:cNvSpPr txBox="1"/>
          <p:nvPr/>
        </p:nvSpPr>
        <p:spPr>
          <a:xfrm>
            <a:off x="1943669" y="1850744"/>
            <a:ext cx="1407251" cy="1098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等宽 L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en-US" altLang="zh-CN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Subtitle 2"/>
          <p:cNvSpPr txBox="1"/>
          <p:nvPr/>
        </p:nvSpPr>
        <p:spPr>
          <a:xfrm>
            <a:off x="1159151" y="3145973"/>
            <a:ext cx="2904302" cy="5168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选好时机，预约前往</a:t>
            </a:r>
            <a:endParaRPr lang="en-US" altLang="zh-CN" sz="2000">
              <a:latin typeface="思源等宽 L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6" name="Freeform 6"/>
          <p:cNvSpPr/>
          <p:nvPr/>
        </p:nvSpPr>
        <p:spPr>
          <a:xfrm>
            <a:off x="4387850" y="2039002"/>
            <a:ext cx="3251200" cy="3255433"/>
          </a:xfrm>
          <a:custGeom>
            <a:avLst/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chemeClr val="bg2">
                <a:lumMod val="50000"/>
              </a:schemeClr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endParaRPr lang="zh-CN" altLang="en-US" sz="4265">
              <a:solidFill>
                <a:schemeClr val="tx2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7" name="Freeform 7"/>
          <p:cNvSpPr/>
          <p:nvPr/>
        </p:nvSpPr>
        <p:spPr>
          <a:xfrm>
            <a:off x="5016501" y="2000251"/>
            <a:ext cx="2008716" cy="1035051"/>
          </a:xfrm>
          <a:custGeom>
            <a:avLst/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Subtitle 2"/>
          <p:cNvSpPr txBox="1"/>
          <p:nvPr/>
        </p:nvSpPr>
        <p:spPr>
          <a:xfrm>
            <a:off x="4569101" y="3145973"/>
            <a:ext cx="2904301" cy="516842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举止稳重，温文尔雅</a:t>
            </a:r>
            <a:endParaRPr lang="en-US" altLang="zh-CN" sz="2000">
              <a:latin typeface="思源等宽 L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0" name="Freeform 6"/>
          <p:cNvSpPr/>
          <p:nvPr/>
        </p:nvSpPr>
        <p:spPr>
          <a:xfrm>
            <a:off x="7804151" y="2000252"/>
            <a:ext cx="3251200" cy="3255433"/>
          </a:xfrm>
          <a:custGeom>
            <a:avLst/>
            <a:gdLst>
              <a:gd name="T0" fmla="*/ 30 w 110"/>
              <a:gd name="T1" fmla="*/ 107 h 110"/>
              <a:gd name="T2" fmla="*/ 3 w 110"/>
              <a:gd name="T3" fmla="*/ 80 h 110"/>
              <a:gd name="T4" fmla="*/ 0 w 110"/>
              <a:gd name="T5" fmla="*/ 73 h 110"/>
              <a:gd name="T6" fmla="*/ 0 w 110"/>
              <a:gd name="T7" fmla="*/ 36 h 110"/>
              <a:gd name="T8" fmla="*/ 3 w 110"/>
              <a:gd name="T9" fmla="*/ 29 h 110"/>
              <a:gd name="T10" fmla="*/ 30 w 110"/>
              <a:gd name="T11" fmla="*/ 3 h 110"/>
              <a:gd name="T12" fmla="*/ 37 w 110"/>
              <a:gd name="T13" fmla="*/ 0 h 110"/>
              <a:gd name="T14" fmla="*/ 74 w 110"/>
              <a:gd name="T15" fmla="*/ 0 h 110"/>
              <a:gd name="T16" fmla="*/ 81 w 110"/>
              <a:gd name="T17" fmla="*/ 3 h 110"/>
              <a:gd name="T18" fmla="*/ 107 w 110"/>
              <a:gd name="T19" fmla="*/ 29 h 110"/>
              <a:gd name="T20" fmla="*/ 110 w 110"/>
              <a:gd name="T21" fmla="*/ 36 h 110"/>
              <a:gd name="T22" fmla="*/ 110 w 110"/>
              <a:gd name="T23" fmla="*/ 73 h 110"/>
              <a:gd name="T24" fmla="*/ 107 w 110"/>
              <a:gd name="T25" fmla="*/ 80 h 110"/>
              <a:gd name="T26" fmla="*/ 81 w 110"/>
              <a:gd name="T27" fmla="*/ 107 h 110"/>
              <a:gd name="T28" fmla="*/ 74 w 110"/>
              <a:gd name="T29" fmla="*/ 110 h 110"/>
              <a:gd name="T30" fmla="*/ 37 w 110"/>
              <a:gd name="T31" fmla="*/ 110 h 110"/>
              <a:gd name="T32" fmla="*/ 30 w 110"/>
              <a:gd name="T33" fmla="*/ 107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0" h="110">
                <a:moveTo>
                  <a:pt x="30" y="107"/>
                </a:moveTo>
                <a:cubicBezTo>
                  <a:pt x="3" y="80"/>
                  <a:pt x="3" y="80"/>
                  <a:pt x="3" y="80"/>
                </a:cubicBezTo>
                <a:cubicBezTo>
                  <a:pt x="1" y="78"/>
                  <a:pt x="0" y="76"/>
                  <a:pt x="0" y="7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3"/>
                  <a:pt x="1" y="31"/>
                  <a:pt x="3" y="29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1"/>
                  <a:pt x="34" y="0"/>
                  <a:pt x="37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7" y="0"/>
                  <a:pt x="79" y="1"/>
                  <a:pt x="81" y="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9" y="31"/>
                  <a:pt x="110" y="33"/>
                  <a:pt x="110" y="36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110" y="76"/>
                  <a:pt x="109" y="78"/>
                  <a:pt x="107" y="80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79" y="109"/>
                  <a:pt x="77" y="110"/>
                  <a:pt x="74" y="110"/>
                </a:cubicBezTo>
                <a:cubicBezTo>
                  <a:pt x="37" y="110"/>
                  <a:pt x="37" y="110"/>
                  <a:pt x="37" y="110"/>
                </a:cubicBezTo>
                <a:cubicBezTo>
                  <a:pt x="34" y="110"/>
                  <a:pt x="31" y="109"/>
                  <a:pt x="30" y="107"/>
                </a:cubicBezTo>
                <a:close/>
              </a:path>
            </a:pathLst>
          </a:custGeom>
          <a:noFill/>
          <a:ln w="25400" cap="flat">
            <a:solidFill>
              <a:schemeClr val="bg2">
                <a:lumMod val="50000"/>
              </a:schemeClr>
            </a:solidFill>
            <a:miter lim="400000"/>
          </a:ln>
          <a:effectLst>
            <a:outerShdw blurRad="190500" dist="127000" dir="5400000" rotWithShape="0">
              <a:srgbClr val="000000">
                <a:alpha val="20000"/>
              </a:srgbClr>
            </a:outerShdw>
          </a:effectLst>
        </p:spPr>
        <p:txBody>
          <a:bodyPr wrap="square" lIns="0" tIns="0" rIns="0" bIns="0" numCol="1" anchor="ctr">
            <a:noAutofit/>
          </a:bodyPr>
          <a:lstStyle/>
          <a:p>
            <a:endParaRPr lang="zh-CN" altLang="en-US" sz="4265">
              <a:solidFill>
                <a:schemeClr val="tx2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1" name="Freeform 7"/>
          <p:cNvSpPr/>
          <p:nvPr/>
        </p:nvSpPr>
        <p:spPr>
          <a:xfrm>
            <a:off x="8426451" y="2000251"/>
            <a:ext cx="2008716" cy="1035051"/>
          </a:xfrm>
          <a:custGeom>
            <a:avLst/>
            <a:gdLst>
              <a:gd name="T0" fmla="*/ 60 w 68"/>
              <a:gd name="T1" fmla="*/ 3 h 35"/>
              <a:gd name="T2" fmla="*/ 53 w 68"/>
              <a:gd name="T3" fmla="*/ 0 h 35"/>
              <a:gd name="T4" fmla="*/ 16 w 68"/>
              <a:gd name="T5" fmla="*/ 0 h 35"/>
              <a:gd name="T6" fmla="*/ 9 w 68"/>
              <a:gd name="T7" fmla="*/ 3 h 35"/>
              <a:gd name="T8" fmla="*/ 0 w 68"/>
              <a:gd name="T9" fmla="*/ 11 h 35"/>
              <a:gd name="T10" fmla="*/ 5 w 68"/>
              <a:gd name="T11" fmla="*/ 11 h 35"/>
              <a:gd name="T12" fmla="*/ 9 w 68"/>
              <a:gd name="T13" fmla="*/ 14 h 35"/>
              <a:gd name="T14" fmla="*/ 34 w 68"/>
              <a:gd name="T15" fmla="*/ 35 h 35"/>
              <a:gd name="T16" fmla="*/ 60 w 68"/>
              <a:gd name="T17" fmla="*/ 14 h 35"/>
              <a:gd name="T18" fmla="*/ 64 w 68"/>
              <a:gd name="T19" fmla="*/ 11 h 35"/>
              <a:gd name="T20" fmla="*/ 68 w 68"/>
              <a:gd name="T21" fmla="*/ 11 h 35"/>
              <a:gd name="T22" fmla="*/ 60 w 68"/>
              <a:gd name="T23" fmla="*/ 3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8" h="35">
                <a:moveTo>
                  <a:pt x="60" y="3"/>
                </a:moveTo>
                <a:cubicBezTo>
                  <a:pt x="58" y="1"/>
                  <a:pt x="56" y="0"/>
                  <a:pt x="5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3" y="0"/>
                  <a:pt x="10" y="1"/>
                  <a:pt x="9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1"/>
                  <a:pt x="8" y="12"/>
                  <a:pt x="9" y="14"/>
                </a:cubicBezTo>
                <a:cubicBezTo>
                  <a:pt x="11" y="26"/>
                  <a:pt x="22" y="35"/>
                  <a:pt x="34" y="35"/>
                </a:cubicBezTo>
                <a:cubicBezTo>
                  <a:pt x="47" y="35"/>
                  <a:pt x="57" y="26"/>
                  <a:pt x="60" y="14"/>
                </a:cubicBezTo>
                <a:cubicBezTo>
                  <a:pt x="60" y="12"/>
                  <a:pt x="62" y="11"/>
                  <a:pt x="64" y="11"/>
                </a:cubicBezTo>
                <a:cubicBezTo>
                  <a:pt x="68" y="11"/>
                  <a:pt x="68" y="11"/>
                  <a:pt x="68" y="11"/>
                </a:cubicBezTo>
                <a:lnTo>
                  <a:pt x="60" y="3"/>
                </a:lnTo>
                <a:close/>
              </a:path>
            </a:pathLst>
          </a:custGeom>
          <a:solidFill>
            <a:srgbClr val="7C6754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535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Subtitle 2"/>
          <p:cNvSpPr txBox="1"/>
          <p:nvPr/>
        </p:nvSpPr>
        <p:spPr>
          <a:xfrm>
            <a:off x="7979051" y="3145972"/>
            <a:ext cx="2904302" cy="978507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 panose="020B0306030504020204"/>
                <a:ea typeface="+mn-ea"/>
                <a:cs typeface="Open Sans Light" panose="020B0306030504020204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 panose="020B0606030504020204"/>
                <a:ea typeface="+mn-ea"/>
                <a:cs typeface="Open Sans" panose="020B0606030504020204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>
                <a:latin typeface="思源等宽 L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用语合理，避免单纯的“登门告状”</a:t>
            </a:r>
            <a:endParaRPr lang="en-US" altLang="zh-CN" sz="2000">
              <a:latin typeface="思源等宽 L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5316174" y="1850743"/>
            <a:ext cx="1407251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等宽 L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en-US" altLang="zh-CN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8726125" y="1850742"/>
            <a:ext cx="1407251" cy="1098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等宽 L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en-US" altLang="zh-CN" sz="4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（一）校园礼仪 &gt; 家访礼仪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 prLst="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1" animBg="1"/>
      <p:bldP spid="14" grpId="2"/>
      <p:bldP spid="15" grpId="3"/>
      <p:bldP spid="16" grpId="4" animBg="1"/>
      <p:bldP spid="17" grpId="5" animBg="1"/>
      <p:bldP spid="19" grpId="6"/>
      <p:bldP spid="20" grpId="7" animBg="1"/>
      <p:bldP spid="21" grpId="8" animBg="1"/>
      <p:bldP spid="23" grpId="9"/>
      <p:bldP spid="26" grpId="10"/>
      <p:bldP spid="27" grpId="1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（二）仪表、仪容、仪态礼仪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1200317" y="2270825"/>
            <a:ext cx="4511641" cy="292601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3" name="矩形 32"/>
          <p:cNvSpPr/>
          <p:nvPr/>
        </p:nvSpPr>
        <p:spPr>
          <a:xfrm>
            <a:off x="1533636" y="2756926"/>
            <a:ext cx="3859518" cy="142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整洁、文雅、大方、美观。切忌过露、过透、过紧。夏天忌穿背心、吊带衫、超短裙和拖鞋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2024738" y="2011564"/>
            <a:ext cx="2877312" cy="566909"/>
          </a:xfrm>
          <a:prstGeom prst="round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2077014" y="2084851"/>
            <a:ext cx="2743244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服饰要求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21956" y="2270825"/>
            <a:ext cx="4511641" cy="2926015"/>
          </a:xfrm>
          <a:prstGeom prst="rect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38" name="矩形 37"/>
          <p:cNvSpPr/>
          <p:nvPr/>
        </p:nvSpPr>
        <p:spPr>
          <a:xfrm>
            <a:off x="6755274" y="2756926"/>
            <a:ext cx="3859517" cy="961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>
                <a:solidFill>
                  <a:schemeClr val="tx1">
                    <a:lumMod val="95000"/>
                    <a:lumOff val="5000"/>
                  </a:schemeClr>
                </a:solidFill>
                <a:latin typeface="思源等宽 L"/>
                <a:ea typeface="微软雅黑" panose="020B0503020204020204" pitchFamily="34" charset="-122"/>
              </a:rPr>
              <a:t>教师要有职业微笑的意识。真诚的微笑，是待人友好热情的标志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7246377" y="2011563"/>
            <a:ext cx="2877312" cy="566909"/>
          </a:xfrm>
          <a:prstGeom prst="round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332139" y="2084851"/>
            <a:ext cx="2700178" cy="45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表情要求</a:t>
            </a:r>
            <a:endParaRPr lang="en-US" altLang="zh-CN" sz="24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（二）仪表、仪容、仪态礼仪 &gt; 仪表要求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/>
      <p:bldP spid="35" grpId="2"/>
      <p:bldP spid="37" grpId="3" animBg="1"/>
      <p:bldP spid="38" grpId="4"/>
      <p:bldP spid="40" grpId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_effect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2662359" y="5008530"/>
            <a:ext cx="3238020" cy="4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_effect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>
          <a:xfrm>
            <a:off x="5764235" y="5008530"/>
            <a:ext cx="3238020" cy="48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_color1"/>
          <p:cNvSpPr/>
          <p:nvPr/>
        </p:nvSpPr>
        <p:spPr>
          <a:xfrm>
            <a:off x="3110089" y="4214457"/>
            <a:ext cx="1328580" cy="869035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1" name="_color1"/>
          <p:cNvSpPr/>
          <p:nvPr/>
        </p:nvSpPr>
        <p:spPr>
          <a:xfrm>
            <a:off x="3096499" y="1934750"/>
            <a:ext cx="1270180" cy="858809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2" name="_color1"/>
          <p:cNvSpPr/>
          <p:nvPr/>
        </p:nvSpPr>
        <p:spPr>
          <a:xfrm>
            <a:off x="4386788" y="1936096"/>
            <a:ext cx="1327121" cy="871957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3" name="_color1"/>
          <p:cNvSpPr/>
          <p:nvPr/>
        </p:nvSpPr>
        <p:spPr>
          <a:xfrm>
            <a:off x="2842199" y="2774790"/>
            <a:ext cx="420475" cy="1466408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4" name="_color1"/>
          <p:cNvSpPr/>
          <p:nvPr/>
        </p:nvSpPr>
        <p:spPr>
          <a:xfrm>
            <a:off x="4540655" y="4224678"/>
            <a:ext cx="1265803" cy="858809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5" name="_color1"/>
          <p:cNvSpPr/>
          <p:nvPr/>
        </p:nvSpPr>
        <p:spPr>
          <a:xfrm>
            <a:off x="6055823" y="1935800"/>
            <a:ext cx="1327120" cy="869035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solidFill>
            <a:srgbClr val="7C6754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6" name="_color1"/>
          <p:cNvSpPr/>
          <p:nvPr/>
        </p:nvSpPr>
        <p:spPr>
          <a:xfrm>
            <a:off x="7462204" y="1934746"/>
            <a:ext cx="1270181" cy="858812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solidFill>
            <a:srgbClr val="7C6754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7" name="_color1"/>
          <p:cNvSpPr/>
          <p:nvPr/>
        </p:nvSpPr>
        <p:spPr>
          <a:xfrm>
            <a:off x="6059040" y="4224678"/>
            <a:ext cx="1273101" cy="858809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solidFill>
            <a:srgbClr val="7C6754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8" name="_color1"/>
          <p:cNvSpPr/>
          <p:nvPr/>
        </p:nvSpPr>
        <p:spPr>
          <a:xfrm>
            <a:off x="7390213" y="4214457"/>
            <a:ext cx="1324200" cy="869035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solidFill>
            <a:srgbClr val="7C6754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19" name="_color1"/>
          <p:cNvSpPr/>
          <p:nvPr/>
        </p:nvSpPr>
        <p:spPr>
          <a:xfrm>
            <a:off x="8542036" y="2779169"/>
            <a:ext cx="420475" cy="1462025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solidFill>
            <a:srgbClr val="7C6754"/>
          </a:solidFill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20" name="_color1"/>
          <p:cNvSpPr/>
          <p:nvPr/>
        </p:nvSpPr>
        <p:spPr>
          <a:xfrm>
            <a:off x="5645402" y="2785764"/>
            <a:ext cx="565012" cy="1463483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solidFill>
            <a:srgbClr val="7C6754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896" tIns="60948" rIns="121896" bIns="60948" numCol="1" rtlCol="0" anchor="ctr" anchorCtr="0" compatLnSpc="1"/>
          <a:lstStyle/>
          <a:p>
            <a:pPr algn="ctr" defTabSz="913765">
              <a:defRPr/>
            </a:pPr>
            <a:endParaRPr lang="de-DE" altLang="zh-CN" sz="1465" ker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等宽 L"/>
            </a:endParaRPr>
          </a:p>
        </p:txBody>
      </p:sp>
      <p:sp>
        <p:nvSpPr>
          <p:cNvPr id="25" name="TextBox 64"/>
          <p:cNvSpPr txBox="1"/>
          <p:nvPr/>
        </p:nvSpPr>
        <p:spPr>
          <a:xfrm>
            <a:off x="3338122" y="2817428"/>
            <a:ext cx="2054698" cy="1525369"/>
          </a:xfrm>
          <a:prstGeom prst="rect">
            <a:avLst/>
          </a:prstGeom>
          <a:noFill/>
        </p:spPr>
        <p:txBody>
          <a:bodyPr wrap="square" lIns="121896" tIns="60948" rIns="121896" bIns="60948" rtlCol="0" anchor="ctr">
            <a:normAutofit/>
          </a:bodyPr>
          <a:lstStyle/>
          <a:p>
            <a:pPr algn="ctr" defTabSz="913765"/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男士不留长发，女士可适度淡妆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6" name="TextBox 65"/>
          <p:cNvSpPr txBox="1"/>
          <p:nvPr/>
        </p:nvSpPr>
        <p:spPr>
          <a:xfrm>
            <a:off x="6462996" y="2714835"/>
            <a:ext cx="1999779" cy="1627962"/>
          </a:xfrm>
          <a:prstGeom prst="rect">
            <a:avLst/>
          </a:prstGeom>
          <a:noFill/>
        </p:spPr>
        <p:txBody>
          <a:bodyPr wrap="square" lIns="121896" tIns="60948" rIns="121896" bIns="60948" rtlCol="0" anchor="ctr">
            <a:normAutofit fontScale="97500"/>
          </a:bodyPr>
          <a:lstStyle/>
          <a:p>
            <a:pPr algn="ctr" defTabSz="913765"/>
            <a:r>
              <a:rPr lang="en-US" altLang="zh-CN" sz="24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思源等宽 L"/>
                <a:ea typeface="微软雅黑" panose="020B0503020204020204" pitchFamily="34" charset="-122"/>
              </a:rPr>
              <a:t>发型要大方得体。不染过分夸张的发色和指甲</a:t>
            </a:r>
            <a:endParaRPr lang="en-US" altLang="zh-CN" sz="2400" b="1" dirty="0">
              <a:solidFill>
                <a:schemeClr val="tx1">
                  <a:lumMod val="65000"/>
                  <a:lumOff val="3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27" name="Text Box 40"/>
          <p:cNvSpPr txBox="1"/>
          <p:nvPr/>
        </p:nvSpPr>
        <p:spPr>
          <a:xfrm>
            <a:off x="918785" y="5299823"/>
            <a:ext cx="5137038" cy="39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6" tIns="60948" rIns="121896" bIns="60948">
            <a:spAutoFit/>
          </a:bodyPr>
          <a:lstStyle/>
          <a:p/>
        </p:txBody>
      </p:sp>
      <p:sp>
        <p:nvSpPr>
          <p:cNvPr id="29" name="Text Box 40"/>
          <p:cNvSpPr txBox="1"/>
          <p:nvPr/>
        </p:nvSpPr>
        <p:spPr>
          <a:xfrm>
            <a:off x="6055823" y="1101535"/>
            <a:ext cx="5077816" cy="3935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21896" tIns="60948" rIns="121896" bIns="60948">
            <a:spAutoFit/>
          </a:bodyPr>
          <a:lstStyle/>
          <a:p/>
        </p:txBody>
      </p:sp>
      <p:sp>
        <p:nvSpPr>
          <p:cNvPr id="30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（二）仪表、仪容、仪态礼仪 &gt; 仪容要求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1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19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23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 prLst="">
                                      <p:cBhvr>
                                        <p:cTn id="27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 prLst="">
                                      <p:cBhvr>
                                        <p:cTn id="3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39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4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4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grpId="1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2" grpId="2" animBg="1"/>
      <p:bldP spid="13" grpId="3" animBg="1"/>
      <p:bldP spid="14" grpId="4" animBg="1"/>
      <p:bldP spid="15" grpId="5" animBg="1"/>
      <p:bldP spid="16" grpId="6" animBg="1"/>
      <p:bldP spid="17" grpId="7" animBg="1"/>
      <p:bldP spid="18" grpId="8" animBg="1"/>
      <p:bldP spid="19" grpId="9" animBg="1"/>
      <p:bldP spid="20" grpId="10" animBg="1"/>
      <p:bldP spid="25" grpId="11"/>
      <p:bldP spid="26" grpId="12"/>
      <p:bldP spid="27" grpId="13"/>
      <p:bldP spid="29" grpId="1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8"/>
          <p:cNvSpPr/>
          <p:nvPr/>
        </p:nvSpPr>
        <p:spPr>
          <a:xfrm>
            <a:off x="1100983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5" name="椭圆 36"/>
          <p:cNvSpPr/>
          <p:nvPr userDrawn="1"/>
        </p:nvSpPr>
        <p:spPr>
          <a:xfrm>
            <a:off x="7646301" y="1905716"/>
            <a:ext cx="3456717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5" name="文本占位符 3"/>
          <p:cNvSpPr txBox="1"/>
          <p:nvPr/>
        </p:nvSpPr>
        <p:spPr>
          <a:xfrm>
            <a:off x="1513200" y="3093087"/>
            <a:ext cx="2630294" cy="94077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立姿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挺拔、自然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5" name="椭圆 1"/>
          <p:cNvSpPr/>
          <p:nvPr/>
        </p:nvSpPr>
        <p:spPr>
          <a:xfrm>
            <a:off x="1311928" y="2200245"/>
            <a:ext cx="495816" cy="495816"/>
          </a:xfrm>
          <a:prstGeom prst="ellipse">
            <a:avLst/>
          </a:prstGeom>
          <a:solidFill>
            <a:srgbClr val="7C675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7857247" y="2200245"/>
            <a:ext cx="495816" cy="495816"/>
          </a:xfrm>
          <a:prstGeom prst="ellipse">
            <a:avLst/>
          </a:prstGeom>
          <a:solidFill>
            <a:srgbClr val="7C675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文本占位符 3"/>
          <p:cNvSpPr txBox="1"/>
          <p:nvPr/>
        </p:nvSpPr>
        <p:spPr>
          <a:xfrm>
            <a:off x="4786852" y="3093086"/>
            <a:ext cx="2630294" cy="94077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走姿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从容、自信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9" name="文本占位符 3"/>
          <p:cNvSpPr txBox="1"/>
          <p:nvPr/>
        </p:nvSpPr>
        <p:spPr>
          <a:xfrm>
            <a:off x="8059512" y="3093086"/>
            <a:ext cx="2630294" cy="94077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b="1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坐姿</a:t>
            </a:r>
            <a:endParaRPr lang="en-US" altLang="zh-CN" b="1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>
                <a:solidFill>
                  <a:schemeClr val="tx1">
                    <a:lumMod val="85000"/>
                    <a:lumOff val="15000"/>
                  </a:schemeClr>
                </a:solidFill>
                <a:latin typeface="思源等宽 L"/>
                <a:ea typeface="微软雅黑" panose="020B0503020204020204" pitchFamily="34" charset="-122"/>
              </a:rPr>
              <a:t>端庄、文雅</a:t>
            </a:r>
            <a:endParaRPr lang="en-US" altLang="zh-CN" sz="2400">
              <a:solidFill>
                <a:schemeClr val="tx1">
                  <a:lumMod val="85000"/>
                  <a:lumOff val="15000"/>
                </a:schemeClr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13" name="椭圆 33"/>
          <p:cNvSpPr/>
          <p:nvPr/>
        </p:nvSpPr>
        <p:spPr>
          <a:xfrm>
            <a:off x="4372648" y="1905716"/>
            <a:ext cx="3456716" cy="3456717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  <a:bevel/>
          </a:ln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585582" y="2200245"/>
            <a:ext cx="495816" cy="495816"/>
          </a:xfrm>
          <a:prstGeom prst="ellipse">
            <a:avLst/>
          </a:prstGeom>
          <a:solidFill>
            <a:srgbClr val="7C675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600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endParaRPr lang="en-US" altLang="zh-CN" sz="1600">
              <a:solidFill>
                <a:srgbClr val="FFFFFF"/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教师礼仪规范细则 &gt; （二）仪表、仪容、仪态礼仪 &gt; 仪态要求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5" grpId="1" animBg="1"/>
      <p:bldP spid="35" grpId="2"/>
      <p:bldP spid="15" grpId="3" animBg="1"/>
      <p:bldP spid="17" grpId="4" animBg="1"/>
      <p:bldP spid="18" grpId="5"/>
      <p:bldP spid="19" grpId="6"/>
      <p:bldP spid="13" grpId="7" animBg="1"/>
      <p:bldP spid="16" grpId="8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/>
          <p:nvPr/>
        </p:nvSpPr>
        <p:spPr>
          <a:xfrm>
            <a:off x="900433" y="2959922"/>
            <a:ext cx="10391133" cy="93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lvl="0" algn="ctr"/>
            <a:r>
              <a:rPr lang="zh-CN" altLang="en-US" sz="6600" b="1">
                <a:solidFill>
                  <a:srgbClr val="3F3F3F"/>
                </a:solidFill>
              </a:rPr>
              <a:t>汇报完毕 感谢聆听</a:t>
            </a:r>
            <a:endParaRPr lang="zh-CN" altLang="en-US" sz="6600" b="1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第1部分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 dirty="0" err="1">
                <a:latin typeface="HYLiZhengEnXiaoKaiW" charset="-122"/>
                <a:ea typeface="HYLiZhengEnXiaoKaiW" charset="-122"/>
                <a:cs typeface="HYLiZhengEnXiaoKaiW" charset="-122"/>
              </a:rPr>
              <a:t>教师礼仪规范意义</a:t>
            </a:r>
            <a:endParaRPr kumimoji="1" lang="en-US" altLang="zh-CN" sz="4000" dirty="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l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思源等宽 L"/>
              </a:rPr>
              <a:t>礼仪，对于个人，是文明与教养的表现；对于社会，是发展与进步的标志；对于民族，是精神风貌的展现。教师礼仪是以礼仪学为核心，吸收教育学、伦理学、心理学、社会学和美学的内容，具有鲜明的示范性</a:t>
            </a:r>
            <a:endParaRPr lang="en-US" sz="2400" dirty="0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教师礼仪规范意义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ew shape"/>
          <p:cNvSpPr/>
          <p:nvPr/>
        </p:nvSpPr>
        <p:spPr>
          <a:xfrm>
            <a:off x="1270000" y="1524000"/>
            <a:ext cx="9652000" cy="4200144"/>
          </a:xfrm>
          <a:prstGeom prst="rect">
            <a:avLst/>
          </a:prstGeom>
          <a:noFill/>
        </p:spPr>
        <p:style>
          <a:lnRef idx="2">
            <a:srgbClr val="FFFFFF">
              <a:alpha val="0"/>
            </a:srgb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indent="0" algn="ctr">
              <a:lnSpc>
                <a:spcPct val="150000"/>
              </a:lnSpc>
            </a:pPr>
            <a:r>
              <a:rPr lang="en-US" altLang="zh-CN" sz="3200" b="1">
                <a:solidFill>
                  <a:srgbClr val="000000"/>
                </a:solidFill>
                <a:latin typeface="思源等宽 L"/>
              </a:rPr>
              <a:t>教师礼仪与其他礼仪相比，具有两大特性</a:t>
            </a:r>
            <a:endParaRPr lang="en-US" altLang="zh-CN" sz="3200" b="1">
              <a:solidFill>
                <a:srgbClr val="000000"/>
              </a:solidFill>
              <a:latin typeface="思源等宽 L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教师礼仪规范意义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-1022262"/>
          <p:cNvSpPr/>
          <p:nvPr>
            <p:custDataLst>
              <p:tags r:id="rId2"/>
            </p:custDataLst>
          </p:nvPr>
        </p:nvSpPr>
        <p:spPr>
          <a:xfrm>
            <a:off x="1290557" y="1700211"/>
            <a:ext cx="9610885" cy="1939459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PA-1022263"/>
          <p:cNvSpPr/>
          <p:nvPr>
            <p:custDataLst>
              <p:tags r:id="rId3"/>
            </p:custDataLst>
          </p:nvPr>
        </p:nvSpPr>
        <p:spPr>
          <a:xfrm>
            <a:off x="3647279" y="1469434"/>
            <a:ext cx="4897437" cy="431799"/>
          </a:xfrm>
          <a:prstGeom prst="roundRect">
            <a:avLst>
              <a:gd name="adj" fmla="val 37579"/>
            </a:avLst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强制性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PA-1022264"/>
          <p:cNvSpPr txBox="1"/>
          <p:nvPr>
            <p:custDataLst>
              <p:tags r:id="rId4"/>
            </p:custDataLst>
          </p:nvPr>
        </p:nvSpPr>
        <p:spPr>
          <a:xfrm>
            <a:off x="1627093" y="2026493"/>
            <a:ext cx="8937812" cy="1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只要你进入教师职业就必须遵守。遵守职业礼仪要以职业规范为核心，以人民利益为重，不能随心所欲。良好的礼仪素质需要许多小的牺牲和自我克制。同时，教师的礼仪素养也将使教师更有魅力、更有力量、带来更大的收获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6" name="PA-1022265"/>
          <p:cNvSpPr/>
          <p:nvPr>
            <p:custDataLst>
              <p:tags r:id="rId5"/>
            </p:custDataLst>
          </p:nvPr>
        </p:nvSpPr>
        <p:spPr>
          <a:xfrm>
            <a:off x="1290557" y="3987433"/>
            <a:ext cx="9610885" cy="2027886"/>
          </a:xfrm>
          <a:prstGeom prst="rect">
            <a:avLst/>
          </a:prstGeom>
          <a:noFill/>
          <a:ln w="317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6" tIns="60963" rIns="121926" bIns="60963" anchor="ctr"/>
          <a:lstStyle/>
          <a:p>
            <a:pPr algn="ctr" eaLnBrk="1" hangingPunct="1">
              <a:defRPr/>
            </a:pPr>
            <a:endParaRPr lang="zh-CN" altLang="en-US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PA-1022266"/>
          <p:cNvSpPr/>
          <p:nvPr>
            <p:custDataLst>
              <p:tags r:id="rId6"/>
            </p:custDataLst>
          </p:nvPr>
        </p:nvSpPr>
        <p:spPr>
          <a:xfrm>
            <a:off x="3647279" y="3771533"/>
            <a:ext cx="4897437" cy="431800"/>
          </a:xfrm>
          <a:prstGeom prst="roundRect">
            <a:avLst>
              <a:gd name="adj" fmla="val 37579"/>
            </a:avLst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000" b="1">
                <a:solidFill>
                  <a:srgbClr val="FFFAF0"/>
                </a:solidFill>
                <a:latin typeface="思源等宽 L"/>
                <a:ea typeface="微软雅黑" panose="020B0503020204020204" pitchFamily="34" charset="-122"/>
                <a:sym typeface="Arial" panose="020B0604020202020204" pitchFamily="34" charset="0"/>
              </a:rPr>
              <a:t>形象性</a:t>
            </a:r>
            <a:endParaRPr lang="en-US" altLang="zh-CN" sz="2000" b="1">
              <a:solidFill>
                <a:srgbClr val="FFFAF0"/>
              </a:solidFill>
              <a:latin typeface="思源等宽 L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PA-1022267"/>
          <p:cNvSpPr txBox="1"/>
          <p:nvPr>
            <p:custDataLst>
              <p:tags r:id="rId7"/>
            </p:custDataLst>
          </p:nvPr>
        </p:nvSpPr>
        <p:spPr>
          <a:xfrm>
            <a:off x="1627093" y="4326042"/>
            <a:ext cx="8937811" cy="135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3651" tIns="51825" rIns="103651" bIns="51825"/>
          <a:lstStyle>
            <a:lvl1pPr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defTabSz="91440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>
                <a:latin typeface="思源等宽 L"/>
                <a:sym typeface="Arial" panose="020B0604020202020204" pitchFamily="34" charset="0"/>
              </a:rPr>
              <a:t>职业形象、学校的整体形象、教师队伍的整体形象。因而是否遵守教师礼仪就不再是个人行为，而是集体行为了。因为当一个人处在教师职业状态时，他(她)</a:t>
            </a:r>
            <a:r>
              <a:rPr lang="en-US" altLang="zh-CN" dirty="0" err="1">
                <a:latin typeface="思源等宽 L"/>
                <a:sym typeface="Arial" panose="020B0604020202020204" pitchFamily="34" charset="0"/>
              </a:rPr>
              <a:t>的功能会被成倍地放大，会对广大青少年的成长造成影响</a:t>
            </a:r>
            <a:endParaRPr lang="en-US" altLang="zh-CN" dirty="0">
              <a:latin typeface="思源等宽 L"/>
              <a:sym typeface="Arial" panose="020B0604020202020204" pitchFamily="34" charset="0"/>
            </a:endParaRPr>
          </a:p>
        </p:txBody>
      </p:sp>
      <p:sp>
        <p:nvSpPr>
          <p:cNvPr id="19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教师礼仪规范意义 &gt; 教师礼仪与其他礼仪相比，具有两大特性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 prLst="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 prLst="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1" animBg="1"/>
      <p:bldP spid="13" grpId="2"/>
      <p:bldP spid="16" grpId="3" animBg="1"/>
      <p:bldP spid="17" grpId="4" animBg="1"/>
      <p:bldP spid="18" grpId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第2部分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教师礼仪规范内容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31"/>
          <p:cNvGrpSpPr/>
          <p:nvPr/>
        </p:nvGrpSpPr>
        <p:grpSpPr>
          <a:xfrm>
            <a:off x="1152525" y="2233613"/>
            <a:ext cx="9886950" cy="3033712"/>
            <a:chOff x="548641" y="2519931"/>
            <a:chExt cx="9885680" cy="3034674"/>
          </a:xfrm>
        </p:grpSpPr>
        <p:grpSp>
          <p:nvGrpSpPr>
            <p:cNvPr id="13" name="组合 32"/>
            <p:cNvGrpSpPr/>
            <p:nvPr/>
          </p:nvGrpSpPr>
          <p:grpSpPr>
            <a:xfrm>
              <a:off x="548641" y="2519931"/>
              <a:ext cx="9885680" cy="3034674"/>
              <a:chOff x="1774825" y="3668713"/>
              <a:chExt cx="20820063" cy="6391275"/>
            </a:xfrm>
          </p:grpSpPr>
          <p:sp>
            <p:nvSpPr>
              <p:cNvPr id="21" name="Freeform 3"/>
              <p:cNvSpPr/>
              <p:nvPr/>
            </p:nvSpPr>
            <p:spPr>
              <a:xfrm rot="10800000">
                <a:off x="8412163" y="8223250"/>
                <a:ext cx="1933575" cy="1235075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0 h 21600"/>
                  <a:gd name="T4" fmla="*/ 21474836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713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>
                <a:solidFill>
                  <a:srgbClr val="8CD4C6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22" name="Freeform 4"/>
              <p:cNvSpPr/>
              <p:nvPr/>
            </p:nvSpPr>
            <p:spPr>
              <a:xfrm flipH="1">
                <a:off x="8412163" y="4259263"/>
                <a:ext cx="1933575" cy="1233487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0 h 21600"/>
                  <a:gd name="T4" fmla="*/ 21474836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713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>
                <a:solidFill>
                  <a:srgbClr val="3FAB96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23" name="Line 5"/>
              <p:cNvSpPr/>
              <p:nvPr/>
            </p:nvSpPr>
            <p:spPr>
              <a:xfrm flipH="1">
                <a:off x="8374063" y="6823075"/>
                <a:ext cx="1435100" cy="0"/>
              </a:xfrm>
              <a:prstGeom prst="line">
                <a:avLst/>
              </a:prstGeom>
              <a:noFill/>
              <a:ln w="19050">
                <a:solidFill>
                  <a:srgbClr val="53BC8E"/>
                </a:solidFill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24" name="Freeform 6"/>
              <p:cNvSpPr/>
              <p:nvPr/>
            </p:nvSpPr>
            <p:spPr>
              <a:xfrm rot="10800000" flipH="1">
                <a:off x="13987463" y="8247063"/>
                <a:ext cx="1935162" cy="1235075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0 h 21600"/>
                  <a:gd name="T4" fmla="*/ 21474836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713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>
                <a:solidFill>
                  <a:srgbClr val="53BC8E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27" name="Freeform 7"/>
              <p:cNvSpPr/>
              <p:nvPr/>
            </p:nvSpPr>
            <p:spPr>
              <a:xfrm>
                <a:off x="13990638" y="4286250"/>
                <a:ext cx="1933575" cy="1235075"/>
              </a:xfrm>
              <a:custGeom>
                <a:avLst/>
                <a:gdLst>
                  <a:gd name="T0" fmla="*/ 0 w 21600"/>
                  <a:gd name="T1" fmla="*/ 2147483646 h 21600"/>
                  <a:gd name="T2" fmla="*/ 2147483646 w 21600"/>
                  <a:gd name="T3" fmla="*/ 0 h 21600"/>
                  <a:gd name="T4" fmla="*/ 2147483646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5713" y="0"/>
                    </a:lnTo>
                    <a:lnTo>
                      <a:pt x="21600" y="0"/>
                    </a:lnTo>
                  </a:path>
                </a:pathLst>
              </a:custGeom>
              <a:noFill/>
              <a:ln w="19050" cap="flat">
                <a:solidFill>
                  <a:srgbClr val="51BFAA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32" name="Line 8"/>
              <p:cNvSpPr/>
              <p:nvPr/>
            </p:nvSpPr>
            <p:spPr>
              <a:xfrm>
                <a:off x="14525625" y="6846888"/>
                <a:ext cx="1433513" cy="0"/>
              </a:xfrm>
              <a:prstGeom prst="line">
                <a:avLst/>
              </a:prstGeom>
              <a:noFill/>
              <a:ln w="19050">
                <a:solidFill>
                  <a:srgbClr val="9ADACE"/>
                </a:solidFill>
                <a:miter lim="800000"/>
                <a:head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33" name="AutoShape 9"/>
              <p:cNvSpPr/>
              <p:nvPr/>
            </p:nvSpPr>
            <p:spPr>
              <a:xfrm rot="-1545633">
                <a:off x="9271000" y="3935412"/>
                <a:ext cx="5791201" cy="5780087"/>
              </a:xfrm>
              <a:custGeom>
                <a:avLst/>
                <a:gdLst>
                  <a:gd name="T0" fmla="*/ 1454812789 w 19678"/>
                  <a:gd name="T1" fmla="*/ 248915901 h 19678"/>
                  <a:gd name="T2" fmla="*/ 1455072654 w 19678"/>
                  <a:gd name="T3" fmla="*/ 1449406603 h 19678"/>
                  <a:gd name="T4" fmla="*/ 249873931 w 19678"/>
                  <a:gd name="T5" fmla="*/ 1449234182 h 19678"/>
                  <a:gd name="T6" fmla="*/ 249700883 w 19678"/>
                  <a:gd name="T7" fmla="*/ 248743480 h 19678"/>
                  <a:gd name="T8" fmla="*/ 1454812789 w 19678"/>
                  <a:gd name="T9" fmla="*/ 248915901 h 196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678" h="19678">
                    <a:moveTo>
                      <a:pt x="16797" y="2885"/>
                    </a:moveTo>
                    <a:cubicBezTo>
                      <a:pt x="20640" y="6728"/>
                      <a:pt x="20641" y="12958"/>
                      <a:pt x="16800" y="16799"/>
                    </a:cubicBezTo>
                    <a:cubicBezTo>
                      <a:pt x="12958" y="20641"/>
                      <a:pt x="6728" y="20640"/>
                      <a:pt x="2885" y="16797"/>
                    </a:cubicBezTo>
                    <a:cubicBezTo>
                      <a:pt x="-958" y="12954"/>
                      <a:pt x="-959" y="6724"/>
                      <a:pt x="2883" y="2883"/>
                    </a:cubicBezTo>
                    <a:cubicBezTo>
                      <a:pt x="6724" y="-959"/>
                      <a:pt x="12954" y="-958"/>
                      <a:pt x="16797" y="2885"/>
                    </a:cubicBezTo>
                  </a:path>
                </a:pathLst>
              </a:cu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zh-CN" altLang="en-US" b="1"/>
              </a:p>
            </p:txBody>
          </p:sp>
          <p:sp>
            <p:nvSpPr>
              <p:cNvPr id="34" name="AutoShape 11"/>
              <p:cNvSpPr/>
              <p:nvPr/>
            </p:nvSpPr>
            <p:spPr>
              <a:xfrm>
                <a:off x="15355888" y="3668713"/>
                <a:ext cx="7213600" cy="1181100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 w="25400">
                <a:solidFill>
                  <a:schemeClr val="tx1">
                    <a:alpha val="0"/>
                  </a:schemeClr>
                </a:solidFill>
                <a:miter lim="800000"/>
              </a:ln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343434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  <p:sp>
            <p:nvSpPr>
              <p:cNvPr id="36" name="AutoShape 12"/>
              <p:cNvSpPr/>
              <p:nvPr/>
            </p:nvSpPr>
            <p:spPr>
              <a:xfrm>
                <a:off x="15355888" y="6256338"/>
                <a:ext cx="7239000" cy="1181100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343434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  <p:sp>
            <p:nvSpPr>
              <p:cNvPr id="37" name="AutoShape 13"/>
              <p:cNvSpPr/>
              <p:nvPr/>
            </p:nvSpPr>
            <p:spPr>
              <a:xfrm>
                <a:off x="15355888" y="8878888"/>
                <a:ext cx="7048500" cy="1181100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343434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  <p:sp>
            <p:nvSpPr>
              <p:cNvPr id="38" name="AutoShape 14"/>
              <p:cNvSpPr/>
              <p:nvPr/>
            </p:nvSpPr>
            <p:spPr>
              <a:xfrm>
                <a:off x="1800225" y="3668713"/>
                <a:ext cx="7213601" cy="1181099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1A1A1A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  <p:sp>
            <p:nvSpPr>
              <p:cNvPr id="39" name="AutoShape 15"/>
              <p:cNvSpPr/>
              <p:nvPr/>
            </p:nvSpPr>
            <p:spPr>
              <a:xfrm>
                <a:off x="1774825" y="6256337"/>
                <a:ext cx="7239001" cy="1181099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1A1A1A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  <p:sp>
            <p:nvSpPr>
              <p:cNvPr id="40" name="AutoShape 16"/>
              <p:cNvSpPr/>
              <p:nvPr/>
            </p:nvSpPr>
            <p:spPr>
              <a:xfrm>
                <a:off x="1774825" y="8878888"/>
                <a:ext cx="7239000" cy="1181100"/>
              </a:xfrm>
              <a:prstGeom prst="roundRect">
                <a:avLst>
                  <a:gd name="adj" fmla="val 50000"/>
                </a:avLst>
              </a:prstGeom>
              <a:solidFill>
                <a:srgbClr val="7C67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eaLnBrk="1" hangingPunct="1"/>
                <a:endParaRPr lang="en-US" altLang="zh-CN" sz="3200" b="1">
                  <a:solidFill>
                    <a:srgbClr val="1A1A1A"/>
                  </a:solidFill>
                  <a:latin typeface="Nexa Bold"/>
                  <a:ea typeface="MS PGothic" panose="020B0600070205080204" pitchFamily="34" charset="-128"/>
                  <a:sym typeface="Nexa Bold"/>
                </a:endParaRPr>
              </a:p>
            </p:txBody>
          </p:sp>
        </p:grpSp>
        <p:sp>
          <p:nvSpPr>
            <p:cNvPr id="15" name="矩形 34"/>
            <p:cNvSpPr/>
            <p:nvPr/>
          </p:nvSpPr>
          <p:spPr>
            <a:xfrm>
              <a:off x="653764" y="2634363"/>
              <a:ext cx="3204494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 dirty="0" err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关心学生，平等相处</a:t>
              </a:r>
              <a:endParaRPr lang="en-US" altLang="zh-CN" b="1" dirty="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16" name="矩形 35"/>
            <p:cNvSpPr/>
            <p:nvPr/>
          </p:nvSpPr>
          <p:spPr>
            <a:xfrm>
              <a:off x="653764" y="3854467"/>
              <a:ext cx="3204494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 dirty="0" err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尊重家长，谦和有礼</a:t>
              </a:r>
              <a:endParaRPr lang="en-US" altLang="zh-CN" b="1" dirty="0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17" name="矩形 36"/>
            <p:cNvSpPr/>
            <p:nvPr/>
          </p:nvSpPr>
          <p:spPr>
            <a:xfrm>
              <a:off x="671863" y="5095568"/>
              <a:ext cx="3186386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关心同志，真诚坦率</a:t>
              </a:r>
              <a:endPara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18" name="矩形 37"/>
            <p:cNvSpPr/>
            <p:nvPr/>
          </p:nvSpPr>
          <p:spPr>
            <a:xfrm>
              <a:off x="7084048" y="2612220"/>
              <a:ext cx="3182523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以身作则，为人师表</a:t>
              </a:r>
              <a:endPara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19" name="矩形 38"/>
            <p:cNvSpPr/>
            <p:nvPr/>
          </p:nvSpPr>
          <p:spPr>
            <a:xfrm>
              <a:off x="7071983" y="3841646"/>
              <a:ext cx="3194595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举止大方，仪表端庄</a:t>
              </a:r>
              <a:endPara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  <p:sp>
          <p:nvSpPr>
            <p:cNvPr id="20" name="矩形 39"/>
            <p:cNvSpPr/>
            <p:nvPr/>
          </p:nvSpPr>
          <p:spPr>
            <a:xfrm>
              <a:off x="7084048" y="5095568"/>
              <a:ext cx="3182524" cy="366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altLang="zh-CN" b="1">
                  <a:solidFill>
                    <a:schemeClr val="bg1"/>
                  </a:solidFill>
                  <a:latin typeface="思源等宽 L"/>
                  <a:ea typeface="微软雅黑" panose="020B0503020204020204" pitchFamily="34" charset="-122"/>
                </a:rPr>
                <a:t>说话和气，语言文明</a:t>
              </a:r>
              <a:endParaRPr lang="en-US" altLang="zh-CN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5108961" y="2836063"/>
            <a:ext cx="1929252" cy="178962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latin typeface="思源等宽 L"/>
                <a:ea typeface="微软雅黑" panose="020B0503020204020204" pitchFamily="34" charset="-122"/>
              </a:rPr>
              <a:t>教师礼仪规范内容</a:t>
            </a:r>
            <a:endParaRPr lang="en-US" altLang="zh-CN" sz="2000" b="1">
              <a:solidFill>
                <a:schemeClr val="bg1"/>
              </a:solidFill>
              <a:latin typeface="思源等宽 L"/>
              <a:ea typeface="微软雅黑" panose="020B0503020204020204" pitchFamily="34" charset="-122"/>
            </a:endParaRPr>
          </a:p>
        </p:txBody>
      </p:sp>
      <p:sp>
        <p:nvSpPr>
          <p:cNvPr id="41" name="Text Box 7"/>
          <p:cNvSpPr txBox="1"/>
          <p:nvPr/>
        </p:nvSpPr>
        <p:spPr>
          <a:xfrm>
            <a:off x="1104572" y="259108"/>
            <a:ext cx="10129359" cy="4271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450340"/>
            <a:r>
              <a:rPr lang="en-US" altLang="zh-CN" sz="2400" b="1" spc="3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教师礼仪规范内容</a:t>
            </a:r>
            <a:endParaRPr lang="en-US" altLang="zh-CN" sz="2400" b="1" spc="30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矩形 4"/>
          <p:cNvSpPr/>
          <p:nvPr/>
        </p:nvSpPr>
        <p:spPr>
          <a:xfrm>
            <a:off x="0" y="246743"/>
            <a:ext cx="551543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5"/>
          <p:cNvSpPr/>
          <p:nvPr/>
        </p:nvSpPr>
        <p:spPr>
          <a:xfrm>
            <a:off x="646971" y="246743"/>
            <a:ext cx="216630" cy="679729"/>
          </a:xfrm>
          <a:prstGeom prst="rect">
            <a:avLst/>
          </a:prstGeom>
          <a:solidFill>
            <a:srgbClr val="7C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564504" y="1235676"/>
            <a:ext cx="3117954" cy="433722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68095" y="989351"/>
            <a:ext cx="3510773" cy="4796852"/>
          </a:xfrm>
          <a:prstGeom prst="rect">
            <a:avLst/>
          </a:prstGeom>
          <a:noFill/>
          <a:ln w="25400">
            <a:solidFill>
              <a:srgbClr val="2C1B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7481" y="2256020"/>
            <a:ext cx="12192000" cy="226351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680519" y="3033834"/>
            <a:ext cx="2501162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000">
                <a:latin typeface="HYLiZhengEnXiaoKaiW" charset="-122"/>
                <a:ea typeface="HYLiZhengEnXiaoKaiW" charset="-122"/>
                <a:cs typeface="HYLiZhengEnXiaoKaiW" charset="-122"/>
              </a:rPr>
              <a:t>第3部分</a:t>
            </a:r>
            <a:endParaRPr kumimoji="1" lang="zh-CN" altLang="en-US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227869" y="2446638"/>
            <a:ext cx="3288628" cy="1853513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r>
              <a:rPr kumimoji="1" lang="en-US" altLang="zh-CN" sz="4000">
                <a:latin typeface="HYLiZhengEnXiaoKaiW" charset="-122"/>
                <a:ea typeface="HYLiZhengEnXiaoKaiW" charset="-122"/>
                <a:cs typeface="HYLiZhengEnXiaoKaiW" charset="-122"/>
              </a:rPr>
              <a:t>教师礼仪规范细则</a:t>
            </a:r>
            <a:endParaRPr kumimoji="1" lang="en-US" altLang="zh-CN" sz="4000">
              <a:latin typeface="HYLiZhengEnXiaoKaiW" charset="-122"/>
              <a:ea typeface="HYLiZhengEnXiaoKaiW" charset="-122"/>
              <a:cs typeface="HYLiZhengEnXiaoKaiW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 prLst="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 prLst="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1" animBg="1"/>
      <p:bldP spid="16" grpId="2"/>
      <p:bldP spid="17" grpId="3"/>
    </p:bldLst>
  </p:timing>
</p:sld>
</file>

<file path=ppt/tags/tag1.xml><?xml version="1.0" encoding="utf-8"?>
<p:tagLst xmlns:p="http://schemas.openxmlformats.org/presentationml/2006/main">
  <p:tag name="PA" val="v5.2.5"/>
</p:tagLst>
</file>

<file path=ppt/tags/tag10.xml><?xml version="1.0" encoding="utf-8"?>
<p:tagLst xmlns:p="http://schemas.openxmlformats.org/presentationml/2006/main">
  <p:tag name="MH" val="20170404181623"/>
  <p:tag name="MH_LIBRARY" val="GRAPHIC"/>
  <p:tag name="MH_ORDER" val="3"/>
  <p:tag name="MH_TYPE" val="Other"/>
</p:tagLst>
</file>

<file path=ppt/tags/tag11.xml><?xml version="1.0" encoding="utf-8"?>
<p:tagLst xmlns:p="http://schemas.openxmlformats.org/presentationml/2006/main">
  <p:tag name="MH" val="20170404181623"/>
  <p:tag name="MH_LIBRARY" val="GRAPHIC"/>
  <p:tag name="MH_ORDER" val="4"/>
  <p:tag name="MH_TYPE" val="Other"/>
</p:tagLst>
</file>

<file path=ppt/tags/tag12.xml><?xml version="1.0" encoding="utf-8"?>
<p:tagLst xmlns:p="http://schemas.openxmlformats.org/presentationml/2006/main">
  <p:tag name="MH" val="20170404181623"/>
  <p:tag name="MH_LIBRARY" val="GRAPHIC"/>
  <p:tag name="MH_ORDER" val="8"/>
  <p:tag name="MH_TYPE" val="Other"/>
</p:tagLst>
</file>

<file path=ppt/tags/tag13.xml><?xml version="1.0" encoding="utf-8"?>
<p:tagLst xmlns:p="http://schemas.openxmlformats.org/presentationml/2006/main">
  <p:tag name="MH" val="20170404181623"/>
  <p:tag name="MH_LIBRARY" val="GRAPHIC"/>
  <p:tag name="MH_ORDER" val="5"/>
  <p:tag name="MH_TYPE" val="Other"/>
</p:tagLst>
</file>

<file path=ppt/tags/tag14.xml><?xml version="1.0" encoding="utf-8"?>
<p:tagLst xmlns:p="http://schemas.openxmlformats.org/presentationml/2006/main">
  <p:tag name="MH" val="20170404181623"/>
  <p:tag name="MH_LIBRARY" val="GRAPHIC"/>
  <p:tag name="MH_ORDER" val="6"/>
  <p:tag name="MH_TYPE" val="Other"/>
</p:tagLst>
</file>

<file path=ppt/tags/tag15.xml><?xml version="1.0" encoding="utf-8"?>
<p:tagLst xmlns:p="http://schemas.openxmlformats.org/presentationml/2006/main">
  <p:tag name="MH" val="20170404181623"/>
  <p:tag name="MH_LIBRARY" val="GRAPHIC"/>
  <p:tag name="MH_ORDER" val="9"/>
  <p:tag name="MH_TYPE" val="Other"/>
</p:tagLst>
</file>

<file path=ppt/tags/tag2.xml><?xml version="1.0" encoding="utf-8"?>
<p:tagLst xmlns:p="http://schemas.openxmlformats.org/presentationml/2006/main">
  <p:tag name="PA" val="v5.2.5"/>
</p:tagLst>
</file>

<file path=ppt/tags/tag3.xml><?xml version="1.0" encoding="utf-8"?>
<p:tagLst xmlns:p="http://schemas.openxmlformats.org/presentationml/2006/main">
  <p:tag name="PA" val="v5.2.5"/>
</p:tagLst>
</file>

<file path=ppt/tags/tag4.xml><?xml version="1.0" encoding="utf-8"?>
<p:tagLst xmlns:p="http://schemas.openxmlformats.org/presentationml/2006/main">
  <p:tag name="PA" val="v5.2.5"/>
</p:tagLst>
</file>

<file path=ppt/tags/tag5.xml><?xml version="1.0" encoding="utf-8"?>
<p:tagLst xmlns:p="http://schemas.openxmlformats.org/presentationml/2006/main">
  <p:tag name="PA" val="v5.2.5"/>
</p:tagLst>
</file>

<file path=ppt/tags/tag6.xml><?xml version="1.0" encoding="utf-8"?>
<p:tagLst xmlns:p="http://schemas.openxmlformats.org/presentationml/2006/main">
  <p:tag name="PA" val="v5.2.5"/>
</p:tagLst>
</file>

<file path=ppt/tags/tag7.xml><?xml version="1.0" encoding="utf-8"?>
<p:tagLst xmlns:p="http://schemas.openxmlformats.org/presentationml/2006/main">
  <p:tag name="MH" val="20170404181623"/>
  <p:tag name="MH_LIBRARY" val="GRAPHIC"/>
  <p:tag name="MH_ORDER" val="1"/>
  <p:tag name="MH_TYPE" val="Other"/>
</p:tagLst>
</file>

<file path=ppt/tags/tag8.xml><?xml version="1.0" encoding="utf-8"?>
<p:tagLst xmlns:p="http://schemas.openxmlformats.org/presentationml/2006/main">
  <p:tag name="MH" val="20170404181623"/>
  <p:tag name="MH_LIBRARY" val="GRAPHIC"/>
  <p:tag name="MH_ORDER" val="2"/>
  <p:tag name="MH_TYPE" val="Other"/>
</p:tagLst>
</file>

<file path=ppt/tags/tag9.xml><?xml version="1.0" encoding="utf-8"?>
<p:tagLst xmlns:p="http://schemas.openxmlformats.org/presentationml/2006/main">
  <p:tag name="MH" val="20170404181623"/>
  <p:tag name="MH_LIBRARY" val="GRAPHIC"/>
  <p:tag name="MH_ORDER" val="7"/>
  <p:tag name="MH_TYPE" val="Other"/>
</p:tagLst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2272</Words>
  <Application>WPS 演示</Application>
  <PresentationFormat>宽屏</PresentationFormat>
  <Paragraphs>211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9" baseType="lpstr">
      <vt:lpstr>Arial</vt:lpstr>
      <vt:lpstr>宋体</vt:lpstr>
      <vt:lpstr>Wingdings</vt:lpstr>
      <vt:lpstr>思源等宽 L</vt:lpstr>
      <vt:lpstr>Hilda Sonnenschein</vt:lpstr>
      <vt:lpstr>思源黑体 CN Normal</vt:lpstr>
      <vt:lpstr>HYLiZhengEnXiaoKaiW</vt:lpstr>
      <vt:lpstr>微软雅黑</vt:lpstr>
      <vt:lpstr>Nexa Bold</vt:lpstr>
      <vt:lpstr>MS PGothic</vt:lpstr>
      <vt:lpstr>Source Han Sans CN Normal</vt:lpstr>
      <vt:lpstr>等线</vt:lpstr>
      <vt:lpstr>黑体</vt:lpstr>
      <vt:lpstr>Arial Unicode MS</vt:lpstr>
      <vt:lpstr>等线 Light</vt:lpstr>
      <vt:lpstr>Open Sans</vt:lpstr>
      <vt:lpstr>Calibri</vt:lpstr>
      <vt:lpstr>Impact</vt:lpstr>
      <vt:lpstr>Source Han Serif SC</vt:lpstr>
      <vt:lpstr>Arial</vt:lpstr>
      <vt:lpstr>Open Sans Light</vt:lpstr>
      <vt:lpstr>Open Sans</vt:lpstr>
      <vt:lpstr>Yu Gothic UI Semilight</vt:lpstr>
      <vt:lpstr>果果圈模板www.ggq.com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 JP</dc:creator>
  <cp:lastModifiedBy>一颗苹果</cp:lastModifiedBy>
  <cp:revision>48</cp:revision>
  <dcterms:created xsi:type="dcterms:W3CDTF">2021-01-15T08:42:00Z</dcterms:created>
  <dcterms:modified xsi:type="dcterms:W3CDTF">2021-09-26T02:01:08Z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A014BD0679A8481EB618254325A5B2B7</vt:lpwstr>
  </property>
  <property fmtid="{D5CDD505-2E9C-101B-9397-08002B2CF9AE}" pid="3" name="KSOProductBuildVer">
    <vt:lpwstr>2052-11.1.0.10463</vt:lpwstr>
  </property>
</Properties>
</file>