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80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1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0000"/>
    <a:srgbClr val="FEFCF0"/>
    <a:srgbClr val="000000"/>
    <a:srgbClr val="F6F6F6"/>
    <a:srgbClr val="1E97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D26A54-4191-45C6-9A42-2B3DD1C14350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2399F2-3EB0-44A2-A1B6-97D555FC87DD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2399F2-3EB0-44A2-A1B6-97D555FC87D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9.xml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1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1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-1" y="1058253"/>
            <a:ext cx="12192001" cy="3683038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417786" y="767576"/>
            <a:ext cx="157656" cy="426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914400" y="646707"/>
            <a:ext cx="157656" cy="426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1411014" y="607622"/>
            <a:ext cx="157656" cy="426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886608" y="486753"/>
            <a:ext cx="157656" cy="426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2346434" y="607622"/>
            <a:ext cx="157656" cy="426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814554" y="4887484"/>
            <a:ext cx="8644910" cy="1165432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r>
              <a:rPr lang="en-US" altLang="zh-CN" sz="5400" b="1" dirty="0" err="1">
                <a:solidFill>
                  <a:srgbClr val="0070C0"/>
                </a:solidFill>
              </a:rPr>
              <a:t>喀斯特地貌形成与发展</a:t>
            </a:r>
            <a:endParaRPr lang="en-US" altLang="zh-CN" sz="5400" b="1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46084" y="6013831"/>
            <a:ext cx="4067558" cy="473093"/>
          </a:xfrm>
          <a:prstGeom prst="rect">
            <a:avLst/>
          </a:prstGeom>
          <a:noFill/>
        </p:spPr>
        <p:txBody>
          <a:bodyPr wrap="none" lIns="121810" tIns="60904" rIns="121810" bIns="60904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1895" cap="all">
                <a:solidFill>
                  <a:srgbClr val="504F4F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适用于工作总结</a:t>
            </a:r>
            <a:r>
              <a:rPr lang="en-US" altLang="zh-CN" sz="1895" cap="all">
                <a:solidFill>
                  <a:srgbClr val="504F4F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/</a:t>
            </a:r>
            <a:r>
              <a:rPr lang="zh-CN" altLang="en-US" sz="1895" cap="all">
                <a:solidFill>
                  <a:srgbClr val="504F4F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商务展示</a:t>
            </a:r>
            <a:r>
              <a:rPr lang="en-US" altLang="zh-CN" sz="1895" cap="all">
                <a:solidFill>
                  <a:srgbClr val="504F4F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/</a:t>
            </a:r>
            <a:r>
              <a:rPr lang="zh-CN" altLang="en-US" sz="1895" cap="all">
                <a:solidFill>
                  <a:srgbClr val="504F4F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工作汇报</a:t>
            </a:r>
            <a:endParaRPr lang="zh-CN" altLang="zh-CN" sz="1895" cap="all">
              <a:solidFill>
                <a:srgbClr val="504F4F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25" name="菱形 24"/>
          <p:cNvSpPr/>
          <p:nvPr/>
        </p:nvSpPr>
        <p:spPr>
          <a:xfrm>
            <a:off x="9927478" y="3616209"/>
            <a:ext cx="2275488" cy="2275488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Shape 42"/>
          <p:cNvSpPr/>
          <p:nvPr/>
        </p:nvSpPr>
        <p:spPr>
          <a:xfrm>
            <a:off x="10177668" y="4350448"/>
            <a:ext cx="1791309" cy="805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3867" tIns="33867" rIns="33867" bIns="33867" anchor="ctr">
            <a:spAutoFit/>
          </a:bodyPr>
          <a:lstStyle>
            <a:lvl1pPr algn="ctr">
              <a:defRPr sz="10000" b="1" cap="all" spc="999" baseline="0">
                <a:solidFill>
                  <a:srgbClr val="A7B32A"/>
                </a:solidFill>
              </a:defRPr>
            </a:lvl1pPr>
          </a:lstStyle>
          <a:p>
            <a:pPr defTabSz="550545">
              <a:defRPr/>
            </a:pPr>
            <a:r>
              <a:rPr lang="en-US" altLang="zh-CN" sz="4800" kern="0" spc="-533">
                <a:solidFill>
                  <a:srgbClr val="0070C0"/>
                </a:solidFill>
                <a:latin typeface="浪漫雅圆" panose="02010601040101010101" pitchFamily="2" charset="-122"/>
                <a:ea typeface="浪漫雅圆" panose="02010601040101010101" pitchFamily="2" charset="-122"/>
                <a:cs typeface="+mn-ea"/>
                <a:sym typeface="+mn-lt"/>
              </a:rPr>
              <a:t>202x</a:t>
            </a:r>
            <a:endParaRPr sz="4800" kern="0" spc="-533">
              <a:solidFill>
                <a:srgbClr val="0070C0"/>
              </a:solidFill>
              <a:latin typeface="浪漫雅圆" panose="02010601040101010101" pitchFamily="2" charset="-122"/>
              <a:ea typeface="浪漫雅圆" panose="02010601040101010101" pitchFamily="2" charset="-122"/>
              <a:cs typeface="+mn-ea"/>
              <a:sym typeface="+mn-lt"/>
            </a:endParaRPr>
          </a:p>
        </p:txBody>
      </p:sp>
      <p:sp>
        <p:nvSpPr>
          <p:cNvPr id="27" name="菱形 25"/>
          <p:cNvSpPr/>
          <p:nvPr/>
        </p:nvSpPr>
        <p:spPr>
          <a:xfrm>
            <a:off x="9931923" y="4753953"/>
            <a:ext cx="2275488" cy="1137744"/>
          </a:xfrm>
          <a:custGeom>
            <a:avLst/>
            <a:gdLst>
              <a:gd name="connsiteX0" fmla="*/ 0 w 2275488"/>
              <a:gd name="connsiteY0" fmla="*/ 1137744 h 2275488"/>
              <a:gd name="connsiteX1" fmla="*/ 1137744 w 2275488"/>
              <a:gd name="connsiteY1" fmla="*/ 0 h 2275488"/>
              <a:gd name="connsiteX2" fmla="*/ 2275488 w 2275488"/>
              <a:gd name="connsiteY2" fmla="*/ 1137744 h 2275488"/>
              <a:gd name="connsiteX3" fmla="*/ 1137744 w 2275488"/>
              <a:gd name="connsiteY3" fmla="*/ 2275488 h 2275488"/>
              <a:gd name="connsiteX4" fmla="*/ 0 w 2275488"/>
              <a:gd name="connsiteY4" fmla="*/ 1137744 h 2275488"/>
              <a:gd name="connsiteX0dup0" fmla="*/ 1137744 w 2275488"/>
              <a:gd name="connsiteY0dup0" fmla="*/ 0 h 2275488"/>
              <a:gd name="connsiteX1dup0" fmla="*/ 2275488 w 2275488"/>
              <a:gd name="connsiteY1dup0" fmla="*/ 1137744 h 2275488"/>
              <a:gd name="connsiteX2dup0" fmla="*/ 1137744 w 2275488"/>
              <a:gd name="connsiteY2dup0" fmla="*/ 2275488 h 2275488"/>
              <a:gd name="connsiteX3dup0" fmla="*/ 0 w 2275488"/>
              <a:gd name="connsiteY3dup0" fmla="*/ 1137744 h 2275488"/>
              <a:gd name="connsiteX4dup0" fmla="*/ 1229184 w 2275488"/>
              <a:gd name="connsiteY4dup0" fmla="*/ 91440 h 2275488"/>
              <a:gd name="connsiteX0dup0dup1" fmla="*/ 1137744 w 2275488"/>
              <a:gd name="connsiteY0dup0dup1" fmla="*/ 0 h 2275488"/>
              <a:gd name="connsiteX1dup0dup1" fmla="*/ 2275488 w 2275488"/>
              <a:gd name="connsiteY1dup0dup1" fmla="*/ 1137744 h 2275488"/>
              <a:gd name="connsiteX2dup0dup1" fmla="*/ 1137744 w 2275488"/>
              <a:gd name="connsiteY2dup0dup1" fmla="*/ 2275488 h 2275488"/>
              <a:gd name="connsiteX3dup0dup1" fmla="*/ 0 w 2275488"/>
              <a:gd name="connsiteY3dup0dup1" fmla="*/ 1137744 h 2275488"/>
              <a:gd name="connsiteX0dup0dup1dup2" fmla="*/ 2275488 w 2275488"/>
              <a:gd name="connsiteY0dup0dup1dup2" fmla="*/ 0 h 1137744"/>
              <a:gd name="connsiteX1dup0dup1dup2" fmla="*/ 1137744 w 2275488"/>
              <a:gd name="connsiteY1dup0dup1dup2" fmla="*/ 1137744 h 1137744"/>
              <a:gd name="connsiteX2dup0dup1dup2" fmla="*/ 0 w 2275488"/>
              <a:gd name="connsiteY2dup0dup1dup2" fmla="*/ 0 h 1137744"/>
            </a:gdLst>
            <a:ahLst/>
            <a:cxnLst>
              <a:cxn ang="0">
                <a:pos x="connsiteX0dup0dup1dup2" y="connsiteY0dup0dup1dup2"/>
              </a:cxn>
              <a:cxn ang="0">
                <a:pos x="connsiteX1dup0dup1dup2" y="connsiteY1dup0dup1dup2"/>
              </a:cxn>
              <a:cxn ang="0">
                <a:pos x="connsiteX2dup0dup1dup2" y="connsiteY2dup0dup1dup2"/>
              </a:cxn>
            </a:cxnLst>
            <a:rect l="l" t="t" r="r" b="b"/>
            <a:pathLst>
              <a:path w="2275488" h="1137744">
                <a:moveTo>
                  <a:pt x="2275488" y="0"/>
                </a:moveTo>
                <a:lnTo>
                  <a:pt x="1137744" y="1137744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188441" y="201183"/>
            <a:ext cx="17672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1600" dirty="0">
                <a:solidFill>
                  <a:srgbClr val="404040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COMPANY NAME</a:t>
            </a:r>
            <a:endParaRPr lang="zh-CN" altLang="en-US" sz="1600" dirty="0">
              <a:solidFill>
                <a:srgbClr val="404040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1054712" y="129797"/>
            <a:ext cx="10412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2400">
                <a:solidFill>
                  <a:srgbClr val="404040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LOGO</a:t>
            </a:r>
            <a:endParaRPr lang="zh-CN" altLang="en-US" sz="2400">
              <a:solidFill>
                <a:srgbClr val="404040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2202966" y="671198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12" dur="16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20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1"/>
      <p:bldP spid="26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/>
          <p:cNvGrpSpPr/>
          <p:nvPr/>
        </p:nvGrpSpPr>
        <p:grpSpPr>
          <a:xfrm>
            <a:off x="1081024" y="1705932"/>
            <a:ext cx="974725" cy="1009650"/>
            <a:chOff x="2108201" y="1866221"/>
            <a:chExt cx="974725" cy="1009650"/>
          </a:xfrm>
        </p:grpSpPr>
        <p:sp>
          <p:nvSpPr>
            <p:cNvPr id="45" name="MH_Other_1"/>
            <p:cNvSpPr/>
            <p:nvPr>
              <p:custDataLst>
                <p:tags r:id="rId2"/>
              </p:custDataLst>
            </p:nvPr>
          </p:nvSpPr>
          <p:spPr>
            <a:xfrm>
              <a:off x="2243138" y="2005921"/>
              <a:ext cx="704850" cy="730250"/>
            </a:xfrm>
            <a:prstGeom prst="rect">
              <a:avLst/>
            </a:prstGeom>
            <a:solidFill>
              <a:srgbClr val="5E99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6" name="MH_Other_2"/>
            <p:cNvSpPr/>
            <p:nvPr>
              <p:custDataLst>
                <p:tags r:id="rId3"/>
              </p:custDataLst>
            </p:nvPr>
          </p:nvSpPr>
          <p:spPr>
            <a:xfrm>
              <a:off x="2108201" y="1866221"/>
              <a:ext cx="974725" cy="1009650"/>
            </a:xfrm>
            <a:custGeom>
              <a:avLst/>
              <a:gdLst>
                <a:gd name="connsiteX0" fmla="*/ 743029 w 757237"/>
                <a:gd name="connsiteY0" fmla="*/ 463225 h 783577"/>
                <a:gd name="connsiteX1" fmla="*/ 757237 w 757237"/>
                <a:gd name="connsiteY1" fmla="*/ 463225 h 783577"/>
                <a:gd name="connsiteX2" fmla="*/ 757237 w 757237"/>
                <a:gd name="connsiteY2" fmla="*/ 783577 h 783577"/>
                <a:gd name="connsiteX3" fmla="*/ 450056 w 757237"/>
                <a:gd name="connsiteY3" fmla="*/ 783577 h 783577"/>
                <a:gd name="connsiteX4" fmla="*/ 450056 w 757237"/>
                <a:gd name="connsiteY4" fmla="*/ 768874 h 783577"/>
                <a:gd name="connsiteX5" fmla="*/ 743029 w 757237"/>
                <a:gd name="connsiteY5" fmla="*/ 768874 h 783577"/>
                <a:gd name="connsiteX6" fmla="*/ 0 w 757237"/>
                <a:gd name="connsiteY6" fmla="*/ 463225 h 783577"/>
                <a:gd name="connsiteX7" fmla="*/ 14207 w 757237"/>
                <a:gd name="connsiteY7" fmla="*/ 463225 h 783577"/>
                <a:gd name="connsiteX8" fmla="*/ 14207 w 757237"/>
                <a:gd name="connsiteY8" fmla="*/ 768874 h 783577"/>
                <a:gd name="connsiteX9" fmla="*/ 307181 w 757237"/>
                <a:gd name="connsiteY9" fmla="*/ 768874 h 783577"/>
                <a:gd name="connsiteX10" fmla="*/ 307181 w 757237"/>
                <a:gd name="connsiteY10" fmla="*/ 783577 h 783577"/>
                <a:gd name="connsiteX11" fmla="*/ 0 w 757237"/>
                <a:gd name="connsiteY11" fmla="*/ 783577 h 783577"/>
                <a:gd name="connsiteX12" fmla="*/ 450056 w 757237"/>
                <a:gd name="connsiteY12" fmla="*/ 0 h 783577"/>
                <a:gd name="connsiteX13" fmla="*/ 757237 w 757237"/>
                <a:gd name="connsiteY13" fmla="*/ 0 h 783577"/>
                <a:gd name="connsiteX14" fmla="*/ 757237 w 757237"/>
                <a:gd name="connsiteY14" fmla="*/ 320350 h 783577"/>
                <a:gd name="connsiteX15" fmla="*/ 743029 w 757237"/>
                <a:gd name="connsiteY15" fmla="*/ 320350 h 783577"/>
                <a:gd name="connsiteX16" fmla="*/ 743029 w 757237"/>
                <a:gd name="connsiteY16" fmla="*/ 14702 h 783577"/>
                <a:gd name="connsiteX17" fmla="*/ 450056 w 757237"/>
                <a:gd name="connsiteY17" fmla="*/ 14702 h 783577"/>
                <a:gd name="connsiteX18" fmla="*/ 0 w 757237"/>
                <a:gd name="connsiteY18" fmla="*/ 0 h 783577"/>
                <a:gd name="connsiteX19" fmla="*/ 307181 w 757237"/>
                <a:gd name="connsiteY19" fmla="*/ 0 h 783577"/>
                <a:gd name="connsiteX20" fmla="*/ 307181 w 757237"/>
                <a:gd name="connsiteY20" fmla="*/ 14702 h 783577"/>
                <a:gd name="connsiteX21" fmla="*/ 14207 w 757237"/>
                <a:gd name="connsiteY21" fmla="*/ 14702 h 783577"/>
                <a:gd name="connsiteX22" fmla="*/ 14207 w 757237"/>
                <a:gd name="connsiteY22" fmla="*/ 320350 h 783577"/>
                <a:gd name="connsiteX23" fmla="*/ 0 w 757237"/>
                <a:gd name="connsiteY23" fmla="*/ 320350 h 783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57237" h="783577">
                  <a:moveTo>
                    <a:pt x="743029" y="463225"/>
                  </a:moveTo>
                  <a:lnTo>
                    <a:pt x="757237" y="463225"/>
                  </a:lnTo>
                  <a:lnTo>
                    <a:pt x="757237" y="783577"/>
                  </a:lnTo>
                  <a:lnTo>
                    <a:pt x="450056" y="783577"/>
                  </a:lnTo>
                  <a:lnTo>
                    <a:pt x="450056" y="768874"/>
                  </a:lnTo>
                  <a:lnTo>
                    <a:pt x="743029" y="768874"/>
                  </a:lnTo>
                  <a:close/>
                  <a:moveTo>
                    <a:pt x="0" y="463225"/>
                  </a:moveTo>
                  <a:lnTo>
                    <a:pt x="14207" y="463225"/>
                  </a:lnTo>
                  <a:lnTo>
                    <a:pt x="14207" y="768874"/>
                  </a:lnTo>
                  <a:lnTo>
                    <a:pt x="307181" y="768874"/>
                  </a:lnTo>
                  <a:lnTo>
                    <a:pt x="307181" y="783577"/>
                  </a:lnTo>
                  <a:lnTo>
                    <a:pt x="0" y="783577"/>
                  </a:lnTo>
                  <a:close/>
                  <a:moveTo>
                    <a:pt x="450056" y="0"/>
                  </a:moveTo>
                  <a:lnTo>
                    <a:pt x="757237" y="0"/>
                  </a:lnTo>
                  <a:lnTo>
                    <a:pt x="757237" y="320350"/>
                  </a:lnTo>
                  <a:lnTo>
                    <a:pt x="743029" y="320350"/>
                  </a:lnTo>
                  <a:lnTo>
                    <a:pt x="743029" y="14702"/>
                  </a:lnTo>
                  <a:lnTo>
                    <a:pt x="450056" y="14702"/>
                  </a:lnTo>
                  <a:close/>
                  <a:moveTo>
                    <a:pt x="0" y="0"/>
                  </a:moveTo>
                  <a:lnTo>
                    <a:pt x="307181" y="0"/>
                  </a:lnTo>
                  <a:lnTo>
                    <a:pt x="307181" y="14702"/>
                  </a:lnTo>
                  <a:lnTo>
                    <a:pt x="14207" y="14702"/>
                  </a:lnTo>
                  <a:lnTo>
                    <a:pt x="14207" y="320350"/>
                  </a:lnTo>
                  <a:lnTo>
                    <a:pt x="0" y="320350"/>
                  </a:lnTo>
                  <a:close/>
                </a:path>
              </a:pathLst>
            </a:custGeom>
            <a:solidFill>
              <a:srgbClr val="57B395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7" name="MH_Other_7"/>
            <p:cNvSpPr/>
            <p:nvPr>
              <p:custDataLst>
                <p:tags r:id="rId4"/>
              </p:custDataLst>
            </p:nvPr>
          </p:nvSpPr>
          <p:spPr>
            <a:xfrm>
              <a:off x="2390776" y="2175784"/>
              <a:ext cx="398463" cy="396875"/>
            </a:xfrm>
            <a:custGeom>
              <a:avLst/>
              <a:gdLst>
                <a:gd name="T0" fmla="*/ 984018 w 1589088"/>
                <a:gd name="T1" fmla="*/ 589506 h 1589088"/>
                <a:gd name="T2" fmla="*/ 955171 w 1589088"/>
                <a:gd name="T3" fmla="*/ 645802 h 1589088"/>
                <a:gd name="T4" fmla="*/ 898294 w 1589088"/>
                <a:gd name="T5" fmla="*/ 673272 h 1589088"/>
                <a:gd name="T6" fmla="*/ 881422 w 1589088"/>
                <a:gd name="T7" fmla="*/ 964824 h 1589088"/>
                <a:gd name="T8" fmla="*/ 873530 w 1589088"/>
                <a:gd name="T9" fmla="*/ 1040159 h 1589088"/>
                <a:gd name="T10" fmla="*/ 824817 w 1589088"/>
                <a:gd name="T11" fmla="*/ 1084490 h 1589088"/>
                <a:gd name="T12" fmla="*/ 756238 w 1589088"/>
                <a:gd name="T13" fmla="*/ 1088026 h 1589088"/>
                <a:gd name="T14" fmla="*/ 703444 w 1589088"/>
                <a:gd name="T15" fmla="*/ 1048590 h 1589088"/>
                <a:gd name="T16" fmla="*/ 686571 w 1589088"/>
                <a:gd name="T17" fmla="*/ 985493 h 1589088"/>
                <a:gd name="T18" fmla="*/ 486007 w 1589088"/>
                <a:gd name="T19" fmla="*/ 893024 h 1589088"/>
                <a:gd name="T20" fmla="*/ 398106 w 1589088"/>
                <a:gd name="T21" fmla="*/ 820680 h 1589088"/>
                <a:gd name="T22" fmla="*/ 402189 w 1589088"/>
                <a:gd name="T23" fmla="*/ 755134 h 1589088"/>
                <a:gd name="T24" fmla="*/ 446547 w 1589088"/>
                <a:gd name="T25" fmla="*/ 706452 h 1589088"/>
                <a:gd name="T26" fmla="*/ 514037 w 1589088"/>
                <a:gd name="T27" fmla="*/ 696389 h 1589088"/>
                <a:gd name="T28" fmla="*/ 570641 w 1589088"/>
                <a:gd name="T29" fmla="*/ 730385 h 1589088"/>
                <a:gd name="T30" fmla="*/ 593501 w 1589088"/>
                <a:gd name="T31" fmla="*/ 794027 h 1589088"/>
                <a:gd name="T32" fmla="*/ 818558 w 1589088"/>
                <a:gd name="T33" fmla="*/ 648522 h 1589088"/>
                <a:gd name="T34" fmla="*/ 785901 w 1589088"/>
                <a:gd name="T35" fmla="*/ 575091 h 1589088"/>
                <a:gd name="T36" fmla="*/ 808761 w 1589088"/>
                <a:gd name="T37" fmla="*/ 511721 h 1589088"/>
                <a:gd name="T38" fmla="*/ 865365 w 1589088"/>
                <a:gd name="T39" fmla="*/ 477726 h 1589088"/>
                <a:gd name="T40" fmla="*/ 728574 w 1589088"/>
                <a:gd name="T41" fmla="*/ 144010 h 1589088"/>
                <a:gd name="T42" fmla="*/ 531280 w 1589088"/>
                <a:gd name="T43" fmla="*/ 182593 h 1589088"/>
                <a:gd name="T44" fmla="*/ 353281 w 1589088"/>
                <a:gd name="T45" fmla="*/ 288291 h 1589088"/>
                <a:gd name="T46" fmla="*/ 219577 w 1589088"/>
                <a:gd name="T47" fmla="*/ 451592 h 1589088"/>
                <a:gd name="T48" fmla="*/ 152454 w 1589088"/>
                <a:gd name="T49" fmla="*/ 642880 h 1589088"/>
                <a:gd name="T50" fmla="*/ 152454 w 1589088"/>
                <a:gd name="T51" fmla="*/ 843135 h 1589088"/>
                <a:gd name="T52" fmla="*/ 219577 w 1589088"/>
                <a:gd name="T53" fmla="*/ 1034422 h 1589088"/>
                <a:gd name="T54" fmla="*/ 353281 w 1589088"/>
                <a:gd name="T55" fmla="*/ 1197724 h 1589088"/>
                <a:gd name="T56" fmla="*/ 531280 w 1589088"/>
                <a:gd name="T57" fmla="*/ 1303421 h 1589088"/>
                <a:gd name="T58" fmla="*/ 728574 w 1589088"/>
                <a:gd name="T59" fmla="*/ 1341734 h 1589088"/>
                <a:gd name="T60" fmla="*/ 927227 w 1589088"/>
                <a:gd name="T61" fmla="*/ 1312931 h 1589088"/>
                <a:gd name="T62" fmla="*/ 1109302 w 1589088"/>
                <a:gd name="T63" fmla="*/ 1217015 h 1589088"/>
                <a:gd name="T64" fmla="*/ 1251431 w 1589088"/>
                <a:gd name="T65" fmla="*/ 1059964 h 1589088"/>
                <a:gd name="T66" fmla="*/ 1328065 w 1589088"/>
                <a:gd name="T67" fmla="*/ 871393 h 1589088"/>
                <a:gd name="T68" fmla="*/ 1337576 w 1589088"/>
                <a:gd name="T69" fmla="*/ 671410 h 1589088"/>
                <a:gd name="T70" fmla="*/ 1280237 w 1589088"/>
                <a:gd name="T71" fmla="*/ 477677 h 1589088"/>
                <a:gd name="T72" fmla="*/ 1155500 w 1589088"/>
                <a:gd name="T73" fmla="*/ 308670 h 1589088"/>
                <a:gd name="T74" fmla="*/ 981849 w 1589088"/>
                <a:gd name="T75" fmla="*/ 193462 h 1589088"/>
                <a:gd name="T76" fmla="*/ 785915 w 1589088"/>
                <a:gd name="T77" fmla="*/ 145640 h 1589088"/>
                <a:gd name="T78" fmla="*/ 902226 w 1589088"/>
                <a:gd name="T79" fmla="*/ 17390 h 1589088"/>
                <a:gd name="T80" fmla="*/ 1136207 w 1589088"/>
                <a:gd name="T81" fmla="*/ 112491 h 1589088"/>
                <a:gd name="T82" fmla="*/ 1320999 w 1589088"/>
                <a:gd name="T83" fmla="*/ 276063 h 1589088"/>
                <a:gd name="T84" fmla="*/ 1429702 w 1589088"/>
                <a:gd name="T85" fmla="*/ 459201 h 1589088"/>
                <a:gd name="T86" fmla="*/ 1481334 w 1589088"/>
                <a:gd name="T87" fmla="*/ 660270 h 1589088"/>
                <a:gd name="T88" fmla="*/ 1475356 w 1589088"/>
                <a:gd name="T89" fmla="*/ 866502 h 1589088"/>
                <a:gd name="T90" fmla="*/ 1412581 w 1589088"/>
                <a:gd name="T91" fmla="*/ 1064855 h 1589088"/>
                <a:gd name="T92" fmla="*/ 1892771 w 1589088"/>
                <a:gd name="T93" fmla="*/ 1636001 h 1589088"/>
                <a:gd name="T94" fmla="*/ 1896304 w 1589088"/>
                <a:gd name="T95" fmla="*/ 1759632 h 1589088"/>
                <a:gd name="T96" fmla="*/ 1783798 w 1589088"/>
                <a:gd name="T97" fmla="*/ 1885980 h 1589088"/>
                <a:gd name="T98" fmla="*/ 1662866 w 1589088"/>
                <a:gd name="T99" fmla="*/ 1900381 h 1589088"/>
                <a:gd name="T100" fmla="*/ 1104954 w 1589088"/>
                <a:gd name="T101" fmla="*/ 1391458 h 1589088"/>
                <a:gd name="T102" fmla="*/ 909835 w 1589088"/>
                <a:gd name="T103" fmla="*/ 1466451 h 1589088"/>
                <a:gd name="T104" fmla="*/ 704388 w 1589088"/>
                <a:gd name="T105" fmla="*/ 1484656 h 1589088"/>
                <a:gd name="T106" fmla="*/ 501116 w 1589088"/>
                <a:gd name="T107" fmla="*/ 1445528 h 1589088"/>
                <a:gd name="T108" fmla="*/ 313061 w 1589088"/>
                <a:gd name="T109" fmla="*/ 1349069 h 1589088"/>
                <a:gd name="T110" fmla="*/ 143758 w 1589088"/>
                <a:gd name="T111" fmla="*/ 1181965 h 1589088"/>
                <a:gd name="T112" fmla="*/ 30708 w 1589088"/>
                <a:gd name="T113" fmla="*/ 954538 h 1589088"/>
                <a:gd name="T114" fmla="*/ 815 w 1589088"/>
                <a:gd name="T115" fmla="*/ 707277 h 1589088"/>
                <a:gd name="T116" fmla="*/ 54351 w 1589088"/>
                <a:gd name="T117" fmla="*/ 463275 h 1589088"/>
                <a:gd name="T118" fmla="*/ 191315 w 1589088"/>
                <a:gd name="T119" fmla="*/ 245360 h 1589088"/>
                <a:gd name="T120" fmla="*/ 397577 w 1589088"/>
                <a:gd name="T121" fmla="*/ 85319 h 1589088"/>
                <a:gd name="T122" fmla="*/ 636177 w 1589088"/>
                <a:gd name="T123" fmla="*/ 7880 h 15890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589088" h="1589088">
                  <a:moveTo>
                    <a:pt x="916859" y="288925"/>
                  </a:moveTo>
                  <a:lnTo>
                    <a:pt x="954088" y="332030"/>
                  </a:lnTo>
                  <a:lnTo>
                    <a:pt x="816067" y="450682"/>
                  </a:lnTo>
                  <a:lnTo>
                    <a:pt x="817430" y="454085"/>
                  </a:lnTo>
                  <a:lnTo>
                    <a:pt x="818338" y="457488"/>
                  </a:lnTo>
                  <a:lnTo>
                    <a:pt x="819246" y="461118"/>
                  </a:lnTo>
                  <a:lnTo>
                    <a:pt x="820381" y="464748"/>
                  </a:lnTo>
                  <a:lnTo>
                    <a:pt x="820835" y="468378"/>
                  </a:lnTo>
                  <a:lnTo>
                    <a:pt x="821289" y="472008"/>
                  </a:lnTo>
                  <a:lnTo>
                    <a:pt x="821743" y="475865"/>
                  </a:lnTo>
                  <a:lnTo>
                    <a:pt x="821743" y="479722"/>
                  </a:lnTo>
                  <a:lnTo>
                    <a:pt x="821743" y="483805"/>
                  </a:lnTo>
                  <a:lnTo>
                    <a:pt x="821289" y="487662"/>
                  </a:lnTo>
                  <a:lnTo>
                    <a:pt x="820835" y="491746"/>
                  </a:lnTo>
                  <a:lnTo>
                    <a:pt x="820154" y="495602"/>
                  </a:lnTo>
                  <a:lnTo>
                    <a:pt x="819246" y="499459"/>
                  </a:lnTo>
                  <a:lnTo>
                    <a:pt x="818338" y="503089"/>
                  </a:lnTo>
                  <a:lnTo>
                    <a:pt x="816976" y="506946"/>
                  </a:lnTo>
                  <a:lnTo>
                    <a:pt x="815840" y="510349"/>
                  </a:lnTo>
                  <a:lnTo>
                    <a:pt x="814251" y="513979"/>
                  </a:lnTo>
                  <a:lnTo>
                    <a:pt x="812662" y="517382"/>
                  </a:lnTo>
                  <a:lnTo>
                    <a:pt x="810619" y="520785"/>
                  </a:lnTo>
                  <a:lnTo>
                    <a:pt x="808803" y="523961"/>
                  </a:lnTo>
                  <a:lnTo>
                    <a:pt x="806760" y="527137"/>
                  </a:lnTo>
                  <a:lnTo>
                    <a:pt x="804263" y="530313"/>
                  </a:lnTo>
                  <a:lnTo>
                    <a:pt x="801993" y="533036"/>
                  </a:lnTo>
                  <a:lnTo>
                    <a:pt x="799496" y="535985"/>
                  </a:lnTo>
                  <a:lnTo>
                    <a:pt x="796772" y="538707"/>
                  </a:lnTo>
                  <a:lnTo>
                    <a:pt x="794048" y="541203"/>
                  </a:lnTo>
                  <a:lnTo>
                    <a:pt x="791324" y="543698"/>
                  </a:lnTo>
                  <a:lnTo>
                    <a:pt x="788146" y="545967"/>
                  </a:lnTo>
                  <a:lnTo>
                    <a:pt x="785194" y="548009"/>
                  </a:lnTo>
                  <a:lnTo>
                    <a:pt x="781789" y="550051"/>
                  </a:lnTo>
                  <a:lnTo>
                    <a:pt x="778611" y="552093"/>
                  </a:lnTo>
                  <a:lnTo>
                    <a:pt x="775433" y="553908"/>
                  </a:lnTo>
                  <a:lnTo>
                    <a:pt x="771801" y="555496"/>
                  </a:lnTo>
                  <a:lnTo>
                    <a:pt x="768396" y="556857"/>
                  </a:lnTo>
                  <a:lnTo>
                    <a:pt x="764537" y="558218"/>
                  </a:lnTo>
                  <a:lnTo>
                    <a:pt x="760905" y="559352"/>
                  </a:lnTo>
                  <a:lnTo>
                    <a:pt x="757046" y="560260"/>
                  </a:lnTo>
                  <a:lnTo>
                    <a:pt x="753413" y="560940"/>
                  </a:lnTo>
                  <a:lnTo>
                    <a:pt x="749327" y="561621"/>
                  </a:lnTo>
                  <a:lnTo>
                    <a:pt x="745241" y="562075"/>
                  </a:lnTo>
                  <a:lnTo>
                    <a:pt x="692121" y="754005"/>
                  </a:lnTo>
                  <a:lnTo>
                    <a:pt x="697343" y="756728"/>
                  </a:lnTo>
                  <a:lnTo>
                    <a:pt x="702110" y="759904"/>
                  </a:lnTo>
                  <a:lnTo>
                    <a:pt x="706650" y="763080"/>
                  </a:lnTo>
                  <a:lnTo>
                    <a:pt x="710963" y="766937"/>
                  </a:lnTo>
                  <a:lnTo>
                    <a:pt x="715049" y="770794"/>
                  </a:lnTo>
                  <a:lnTo>
                    <a:pt x="718908" y="774877"/>
                  </a:lnTo>
                  <a:lnTo>
                    <a:pt x="722313" y="779188"/>
                  </a:lnTo>
                  <a:lnTo>
                    <a:pt x="725718" y="783952"/>
                  </a:lnTo>
                  <a:lnTo>
                    <a:pt x="728670" y="788943"/>
                  </a:lnTo>
                  <a:lnTo>
                    <a:pt x="731167" y="793934"/>
                  </a:lnTo>
                  <a:lnTo>
                    <a:pt x="733437" y="799379"/>
                  </a:lnTo>
                  <a:lnTo>
                    <a:pt x="735253" y="804824"/>
                  </a:lnTo>
                  <a:lnTo>
                    <a:pt x="736615" y="810496"/>
                  </a:lnTo>
                  <a:lnTo>
                    <a:pt x="737750" y="816167"/>
                  </a:lnTo>
                  <a:lnTo>
                    <a:pt x="738431" y="822066"/>
                  </a:lnTo>
                  <a:lnTo>
                    <a:pt x="738658" y="828191"/>
                  </a:lnTo>
                  <a:lnTo>
                    <a:pt x="738658" y="832729"/>
                  </a:lnTo>
                  <a:lnTo>
                    <a:pt x="738431" y="836812"/>
                  </a:lnTo>
                  <a:lnTo>
                    <a:pt x="737523" y="840896"/>
                  </a:lnTo>
                  <a:lnTo>
                    <a:pt x="736842" y="844980"/>
                  </a:lnTo>
                  <a:lnTo>
                    <a:pt x="735934" y="849063"/>
                  </a:lnTo>
                  <a:lnTo>
                    <a:pt x="734799" y="852920"/>
                  </a:lnTo>
                  <a:lnTo>
                    <a:pt x="733664" y="856777"/>
                  </a:lnTo>
                  <a:lnTo>
                    <a:pt x="732075" y="860407"/>
                  </a:lnTo>
                  <a:lnTo>
                    <a:pt x="730259" y="864263"/>
                  </a:lnTo>
                  <a:lnTo>
                    <a:pt x="728670" y="867666"/>
                  </a:lnTo>
                  <a:lnTo>
                    <a:pt x="726626" y="871296"/>
                  </a:lnTo>
                  <a:lnTo>
                    <a:pt x="724583" y="874699"/>
                  </a:lnTo>
                  <a:lnTo>
                    <a:pt x="722086" y="877876"/>
                  </a:lnTo>
                  <a:lnTo>
                    <a:pt x="719589" y="881052"/>
                  </a:lnTo>
                  <a:lnTo>
                    <a:pt x="717092" y="884228"/>
                  </a:lnTo>
                  <a:lnTo>
                    <a:pt x="714141" y="886950"/>
                  </a:lnTo>
                  <a:lnTo>
                    <a:pt x="711417" y="889673"/>
                  </a:lnTo>
                  <a:lnTo>
                    <a:pt x="708239" y="892395"/>
                  </a:lnTo>
                  <a:lnTo>
                    <a:pt x="705288" y="894891"/>
                  </a:lnTo>
                  <a:lnTo>
                    <a:pt x="702110" y="896933"/>
                  </a:lnTo>
                  <a:lnTo>
                    <a:pt x="698705" y="899428"/>
                  </a:lnTo>
                  <a:lnTo>
                    <a:pt x="695299" y="901243"/>
                  </a:lnTo>
                  <a:lnTo>
                    <a:pt x="691440" y="903058"/>
                  </a:lnTo>
                  <a:lnTo>
                    <a:pt x="688035" y="904646"/>
                  </a:lnTo>
                  <a:lnTo>
                    <a:pt x="684176" y="906234"/>
                  </a:lnTo>
                  <a:lnTo>
                    <a:pt x="680317" y="907595"/>
                  </a:lnTo>
                  <a:lnTo>
                    <a:pt x="676231" y="908730"/>
                  </a:lnTo>
                  <a:lnTo>
                    <a:pt x="672372" y="909637"/>
                  </a:lnTo>
                  <a:lnTo>
                    <a:pt x="668286" y="910318"/>
                  </a:lnTo>
                  <a:lnTo>
                    <a:pt x="664199" y="910771"/>
                  </a:lnTo>
                  <a:lnTo>
                    <a:pt x="659886" y="911225"/>
                  </a:lnTo>
                  <a:lnTo>
                    <a:pt x="655573" y="911225"/>
                  </a:lnTo>
                  <a:lnTo>
                    <a:pt x="651260" y="911225"/>
                  </a:lnTo>
                  <a:lnTo>
                    <a:pt x="646947" y="910771"/>
                  </a:lnTo>
                  <a:lnTo>
                    <a:pt x="643088" y="910318"/>
                  </a:lnTo>
                  <a:lnTo>
                    <a:pt x="638775" y="909637"/>
                  </a:lnTo>
                  <a:lnTo>
                    <a:pt x="634915" y="908730"/>
                  </a:lnTo>
                  <a:lnTo>
                    <a:pt x="630829" y="907595"/>
                  </a:lnTo>
                  <a:lnTo>
                    <a:pt x="627197" y="906234"/>
                  </a:lnTo>
                  <a:lnTo>
                    <a:pt x="623338" y="904646"/>
                  </a:lnTo>
                  <a:lnTo>
                    <a:pt x="619706" y="903058"/>
                  </a:lnTo>
                  <a:lnTo>
                    <a:pt x="616074" y="901243"/>
                  </a:lnTo>
                  <a:lnTo>
                    <a:pt x="612669" y="899428"/>
                  </a:lnTo>
                  <a:lnTo>
                    <a:pt x="609037" y="896933"/>
                  </a:lnTo>
                  <a:lnTo>
                    <a:pt x="605858" y="894891"/>
                  </a:lnTo>
                  <a:lnTo>
                    <a:pt x="602680" y="892395"/>
                  </a:lnTo>
                  <a:lnTo>
                    <a:pt x="599729" y="889673"/>
                  </a:lnTo>
                  <a:lnTo>
                    <a:pt x="596778" y="886950"/>
                  </a:lnTo>
                  <a:lnTo>
                    <a:pt x="594054" y="884228"/>
                  </a:lnTo>
                  <a:lnTo>
                    <a:pt x="591557" y="881052"/>
                  </a:lnTo>
                  <a:lnTo>
                    <a:pt x="588833" y="877876"/>
                  </a:lnTo>
                  <a:lnTo>
                    <a:pt x="586790" y="874699"/>
                  </a:lnTo>
                  <a:lnTo>
                    <a:pt x="584520" y="871296"/>
                  </a:lnTo>
                  <a:lnTo>
                    <a:pt x="582704" y="867666"/>
                  </a:lnTo>
                  <a:lnTo>
                    <a:pt x="580661" y="864263"/>
                  </a:lnTo>
                  <a:lnTo>
                    <a:pt x="579072" y="860407"/>
                  </a:lnTo>
                  <a:lnTo>
                    <a:pt x="577710" y="856777"/>
                  </a:lnTo>
                  <a:lnTo>
                    <a:pt x="576348" y="852920"/>
                  </a:lnTo>
                  <a:lnTo>
                    <a:pt x="575212" y="849063"/>
                  </a:lnTo>
                  <a:lnTo>
                    <a:pt x="574077" y="844980"/>
                  </a:lnTo>
                  <a:lnTo>
                    <a:pt x="573396" y="840896"/>
                  </a:lnTo>
                  <a:lnTo>
                    <a:pt x="572942" y="836812"/>
                  </a:lnTo>
                  <a:lnTo>
                    <a:pt x="572488" y="832729"/>
                  </a:lnTo>
                  <a:lnTo>
                    <a:pt x="572488" y="828191"/>
                  </a:lnTo>
                  <a:lnTo>
                    <a:pt x="572488" y="825242"/>
                  </a:lnTo>
                  <a:lnTo>
                    <a:pt x="572715" y="822066"/>
                  </a:lnTo>
                  <a:lnTo>
                    <a:pt x="573623" y="815940"/>
                  </a:lnTo>
                  <a:lnTo>
                    <a:pt x="574986" y="810042"/>
                  </a:lnTo>
                  <a:lnTo>
                    <a:pt x="576575" y="804370"/>
                  </a:lnTo>
                  <a:lnTo>
                    <a:pt x="454445" y="733134"/>
                  </a:lnTo>
                  <a:lnTo>
                    <a:pt x="449904" y="736083"/>
                  </a:lnTo>
                  <a:lnTo>
                    <a:pt x="444910" y="738352"/>
                  </a:lnTo>
                  <a:lnTo>
                    <a:pt x="439689" y="740166"/>
                  </a:lnTo>
                  <a:lnTo>
                    <a:pt x="434468" y="741981"/>
                  </a:lnTo>
                  <a:lnTo>
                    <a:pt x="429020" y="743569"/>
                  </a:lnTo>
                  <a:lnTo>
                    <a:pt x="423571" y="744477"/>
                  </a:lnTo>
                  <a:lnTo>
                    <a:pt x="417669" y="745158"/>
                  </a:lnTo>
                  <a:lnTo>
                    <a:pt x="412221" y="745384"/>
                  </a:lnTo>
                  <a:lnTo>
                    <a:pt x="408589" y="745158"/>
                  </a:lnTo>
                  <a:lnTo>
                    <a:pt x="405411" y="744931"/>
                  </a:lnTo>
                  <a:lnTo>
                    <a:pt x="398828" y="744023"/>
                  </a:lnTo>
                  <a:lnTo>
                    <a:pt x="305755" y="898294"/>
                  </a:lnTo>
                  <a:lnTo>
                    <a:pt x="257175" y="869255"/>
                  </a:lnTo>
                  <a:lnTo>
                    <a:pt x="349113" y="716118"/>
                  </a:lnTo>
                  <a:lnTo>
                    <a:pt x="347070" y="713396"/>
                  </a:lnTo>
                  <a:lnTo>
                    <a:pt x="344573" y="710220"/>
                  </a:lnTo>
                  <a:lnTo>
                    <a:pt x="342757" y="707497"/>
                  </a:lnTo>
                  <a:lnTo>
                    <a:pt x="340714" y="704321"/>
                  </a:lnTo>
                  <a:lnTo>
                    <a:pt x="339125" y="701145"/>
                  </a:lnTo>
                  <a:lnTo>
                    <a:pt x="337536" y="697969"/>
                  </a:lnTo>
                  <a:lnTo>
                    <a:pt x="335720" y="694793"/>
                  </a:lnTo>
                  <a:lnTo>
                    <a:pt x="334358" y="691390"/>
                  </a:lnTo>
                  <a:lnTo>
                    <a:pt x="333223" y="687987"/>
                  </a:lnTo>
                  <a:lnTo>
                    <a:pt x="332087" y="684584"/>
                  </a:lnTo>
                  <a:lnTo>
                    <a:pt x="331179" y="680954"/>
                  </a:lnTo>
                  <a:lnTo>
                    <a:pt x="330498" y="677324"/>
                  </a:lnTo>
                  <a:lnTo>
                    <a:pt x="329590" y="673467"/>
                  </a:lnTo>
                  <a:lnTo>
                    <a:pt x="329136" y="670064"/>
                  </a:lnTo>
                  <a:lnTo>
                    <a:pt x="328909" y="665981"/>
                  </a:lnTo>
                  <a:lnTo>
                    <a:pt x="328909" y="662351"/>
                  </a:lnTo>
                  <a:lnTo>
                    <a:pt x="328909" y="658040"/>
                  </a:lnTo>
                  <a:lnTo>
                    <a:pt x="329363" y="653730"/>
                  </a:lnTo>
                  <a:lnTo>
                    <a:pt x="330044" y="649646"/>
                  </a:lnTo>
                  <a:lnTo>
                    <a:pt x="330725" y="645335"/>
                  </a:lnTo>
                  <a:lnTo>
                    <a:pt x="331633" y="641479"/>
                  </a:lnTo>
                  <a:lnTo>
                    <a:pt x="332768" y="637395"/>
                  </a:lnTo>
                  <a:lnTo>
                    <a:pt x="333904" y="633765"/>
                  </a:lnTo>
                  <a:lnTo>
                    <a:pt x="335493" y="629908"/>
                  </a:lnTo>
                  <a:lnTo>
                    <a:pt x="337082" y="626279"/>
                  </a:lnTo>
                  <a:lnTo>
                    <a:pt x="339125" y="622649"/>
                  </a:lnTo>
                  <a:lnTo>
                    <a:pt x="340941" y="619246"/>
                  </a:lnTo>
                  <a:lnTo>
                    <a:pt x="342984" y="615843"/>
                  </a:lnTo>
                  <a:lnTo>
                    <a:pt x="345481" y="612666"/>
                  </a:lnTo>
                  <a:lnTo>
                    <a:pt x="347978" y="609263"/>
                  </a:lnTo>
                  <a:lnTo>
                    <a:pt x="350475" y="606314"/>
                  </a:lnTo>
                  <a:lnTo>
                    <a:pt x="353426" y="603592"/>
                  </a:lnTo>
                  <a:lnTo>
                    <a:pt x="356150" y="600642"/>
                  </a:lnTo>
                  <a:lnTo>
                    <a:pt x="359101" y="598147"/>
                  </a:lnTo>
                  <a:lnTo>
                    <a:pt x="362279" y="595878"/>
                  </a:lnTo>
                  <a:lnTo>
                    <a:pt x="365458" y="593383"/>
                  </a:lnTo>
                  <a:lnTo>
                    <a:pt x="369090" y="591341"/>
                  </a:lnTo>
                  <a:lnTo>
                    <a:pt x="372495" y="589299"/>
                  </a:lnTo>
                  <a:lnTo>
                    <a:pt x="376127" y="587484"/>
                  </a:lnTo>
                  <a:lnTo>
                    <a:pt x="379759" y="585669"/>
                  </a:lnTo>
                  <a:lnTo>
                    <a:pt x="383618" y="584308"/>
                  </a:lnTo>
                  <a:lnTo>
                    <a:pt x="387250" y="582947"/>
                  </a:lnTo>
                  <a:lnTo>
                    <a:pt x="391336" y="581812"/>
                  </a:lnTo>
                  <a:lnTo>
                    <a:pt x="395196" y="580905"/>
                  </a:lnTo>
                  <a:lnTo>
                    <a:pt x="399509" y="580224"/>
                  </a:lnTo>
                  <a:lnTo>
                    <a:pt x="403368" y="579544"/>
                  </a:lnTo>
                  <a:lnTo>
                    <a:pt x="407681" y="579317"/>
                  </a:lnTo>
                  <a:lnTo>
                    <a:pt x="412221" y="579090"/>
                  </a:lnTo>
                  <a:lnTo>
                    <a:pt x="416307" y="579317"/>
                  </a:lnTo>
                  <a:lnTo>
                    <a:pt x="420620" y="579544"/>
                  </a:lnTo>
                  <a:lnTo>
                    <a:pt x="424707" y="580224"/>
                  </a:lnTo>
                  <a:lnTo>
                    <a:pt x="428793" y="580905"/>
                  </a:lnTo>
                  <a:lnTo>
                    <a:pt x="432652" y="581812"/>
                  </a:lnTo>
                  <a:lnTo>
                    <a:pt x="436738" y="582947"/>
                  </a:lnTo>
                  <a:lnTo>
                    <a:pt x="440597" y="584308"/>
                  </a:lnTo>
                  <a:lnTo>
                    <a:pt x="444456" y="585669"/>
                  </a:lnTo>
                  <a:lnTo>
                    <a:pt x="447861" y="587484"/>
                  </a:lnTo>
                  <a:lnTo>
                    <a:pt x="451720" y="589299"/>
                  </a:lnTo>
                  <a:lnTo>
                    <a:pt x="454899" y="591341"/>
                  </a:lnTo>
                  <a:lnTo>
                    <a:pt x="458531" y="593383"/>
                  </a:lnTo>
                  <a:lnTo>
                    <a:pt x="461709" y="595878"/>
                  </a:lnTo>
                  <a:lnTo>
                    <a:pt x="464887" y="598147"/>
                  </a:lnTo>
                  <a:lnTo>
                    <a:pt x="467838" y="600642"/>
                  </a:lnTo>
                  <a:lnTo>
                    <a:pt x="470562" y="603592"/>
                  </a:lnTo>
                  <a:lnTo>
                    <a:pt x="473513" y="606314"/>
                  </a:lnTo>
                  <a:lnTo>
                    <a:pt x="476010" y="609263"/>
                  </a:lnTo>
                  <a:lnTo>
                    <a:pt x="478734" y="612666"/>
                  </a:lnTo>
                  <a:lnTo>
                    <a:pt x="481004" y="615843"/>
                  </a:lnTo>
                  <a:lnTo>
                    <a:pt x="483047" y="619246"/>
                  </a:lnTo>
                  <a:lnTo>
                    <a:pt x="484864" y="622649"/>
                  </a:lnTo>
                  <a:lnTo>
                    <a:pt x="486907" y="626279"/>
                  </a:lnTo>
                  <a:lnTo>
                    <a:pt x="488496" y="629908"/>
                  </a:lnTo>
                  <a:lnTo>
                    <a:pt x="490085" y="633765"/>
                  </a:lnTo>
                  <a:lnTo>
                    <a:pt x="491220" y="637395"/>
                  </a:lnTo>
                  <a:lnTo>
                    <a:pt x="492355" y="641479"/>
                  </a:lnTo>
                  <a:lnTo>
                    <a:pt x="493490" y="645335"/>
                  </a:lnTo>
                  <a:lnTo>
                    <a:pt x="494171" y="649646"/>
                  </a:lnTo>
                  <a:lnTo>
                    <a:pt x="494625" y="653730"/>
                  </a:lnTo>
                  <a:lnTo>
                    <a:pt x="495079" y="658040"/>
                  </a:lnTo>
                  <a:lnTo>
                    <a:pt x="495079" y="662351"/>
                  </a:lnTo>
                  <a:lnTo>
                    <a:pt x="495079" y="665527"/>
                  </a:lnTo>
                  <a:lnTo>
                    <a:pt x="494852" y="669157"/>
                  </a:lnTo>
                  <a:lnTo>
                    <a:pt x="494398" y="672333"/>
                  </a:lnTo>
                  <a:lnTo>
                    <a:pt x="493944" y="675509"/>
                  </a:lnTo>
                  <a:lnTo>
                    <a:pt x="492355" y="682088"/>
                  </a:lnTo>
                  <a:lnTo>
                    <a:pt x="490539" y="688214"/>
                  </a:lnTo>
                  <a:lnTo>
                    <a:pt x="610853" y="758543"/>
                  </a:lnTo>
                  <a:lnTo>
                    <a:pt x="616528" y="755140"/>
                  </a:lnTo>
                  <a:lnTo>
                    <a:pt x="622430" y="752417"/>
                  </a:lnTo>
                  <a:lnTo>
                    <a:pt x="628559" y="749922"/>
                  </a:lnTo>
                  <a:lnTo>
                    <a:pt x="634915" y="748107"/>
                  </a:lnTo>
                  <a:lnTo>
                    <a:pt x="690305" y="547101"/>
                  </a:lnTo>
                  <a:lnTo>
                    <a:pt x="686673" y="544152"/>
                  </a:lnTo>
                  <a:lnTo>
                    <a:pt x="682814" y="540976"/>
                  </a:lnTo>
                  <a:lnTo>
                    <a:pt x="679409" y="537800"/>
                  </a:lnTo>
                  <a:lnTo>
                    <a:pt x="676004" y="533943"/>
                  </a:lnTo>
                  <a:lnTo>
                    <a:pt x="673053" y="530540"/>
                  </a:lnTo>
                  <a:lnTo>
                    <a:pt x="670102" y="526456"/>
                  </a:lnTo>
                  <a:lnTo>
                    <a:pt x="667605" y="522373"/>
                  </a:lnTo>
                  <a:lnTo>
                    <a:pt x="665107" y="518062"/>
                  </a:lnTo>
                  <a:lnTo>
                    <a:pt x="662837" y="513979"/>
                  </a:lnTo>
                  <a:lnTo>
                    <a:pt x="661021" y="509214"/>
                  </a:lnTo>
                  <a:lnTo>
                    <a:pt x="659432" y="504450"/>
                  </a:lnTo>
                  <a:lnTo>
                    <a:pt x="658070" y="499913"/>
                  </a:lnTo>
                  <a:lnTo>
                    <a:pt x="657162" y="494922"/>
                  </a:lnTo>
                  <a:lnTo>
                    <a:pt x="656027" y="489931"/>
                  </a:lnTo>
                  <a:lnTo>
                    <a:pt x="655573" y="484940"/>
                  </a:lnTo>
                  <a:lnTo>
                    <a:pt x="655573" y="479722"/>
                  </a:lnTo>
                  <a:lnTo>
                    <a:pt x="655573" y="475411"/>
                  </a:lnTo>
                  <a:lnTo>
                    <a:pt x="655800" y="471327"/>
                  </a:lnTo>
                  <a:lnTo>
                    <a:pt x="656708" y="467017"/>
                  </a:lnTo>
                  <a:lnTo>
                    <a:pt x="657389" y="463160"/>
                  </a:lnTo>
                  <a:lnTo>
                    <a:pt x="658297" y="458850"/>
                  </a:lnTo>
                  <a:lnTo>
                    <a:pt x="659432" y="455220"/>
                  </a:lnTo>
                  <a:lnTo>
                    <a:pt x="660567" y="451136"/>
                  </a:lnTo>
                  <a:lnTo>
                    <a:pt x="661929" y="447506"/>
                  </a:lnTo>
                  <a:lnTo>
                    <a:pt x="663745" y="443649"/>
                  </a:lnTo>
                  <a:lnTo>
                    <a:pt x="665561" y="440246"/>
                  </a:lnTo>
                  <a:lnTo>
                    <a:pt x="667605" y="436617"/>
                  </a:lnTo>
                  <a:lnTo>
                    <a:pt x="669648" y="433440"/>
                  </a:lnTo>
                  <a:lnTo>
                    <a:pt x="672145" y="430037"/>
                  </a:lnTo>
                  <a:lnTo>
                    <a:pt x="674642" y="426861"/>
                  </a:lnTo>
                  <a:lnTo>
                    <a:pt x="677139" y="423912"/>
                  </a:lnTo>
                  <a:lnTo>
                    <a:pt x="679863" y="420963"/>
                  </a:lnTo>
                  <a:lnTo>
                    <a:pt x="682814" y="418240"/>
                  </a:lnTo>
                  <a:lnTo>
                    <a:pt x="685765" y="415518"/>
                  </a:lnTo>
                  <a:lnTo>
                    <a:pt x="688943" y="413249"/>
                  </a:lnTo>
                  <a:lnTo>
                    <a:pt x="692121" y="410980"/>
                  </a:lnTo>
                  <a:lnTo>
                    <a:pt x="695526" y="408712"/>
                  </a:lnTo>
                  <a:lnTo>
                    <a:pt x="698932" y="406670"/>
                  </a:lnTo>
                  <a:lnTo>
                    <a:pt x="702791" y="404855"/>
                  </a:lnTo>
                  <a:lnTo>
                    <a:pt x="706196" y="403267"/>
                  </a:lnTo>
                  <a:lnTo>
                    <a:pt x="710055" y="401679"/>
                  </a:lnTo>
                  <a:lnTo>
                    <a:pt x="713914" y="400318"/>
                  </a:lnTo>
                  <a:lnTo>
                    <a:pt x="718000" y="399410"/>
                  </a:lnTo>
                  <a:lnTo>
                    <a:pt x="721859" y="398503"/>
                  </a:lnTo>
                  <a:lnTo>
                    <a:pt x="725945" y="397595"/>
                  </a:lnTo>
                  <a:lnTo>
                    <a:pt x="730032" y="397141"/>
                  </a:lnTo>
                  <a:lnTo>
                    <a:pt x="734345" y="396915"/>
                  </a:lnTo>
                  <a:lnTo>
                    <a:pt x="738658" y="396688"/>
                  </a:lnTo>
                  <a:lnTo>
                    <a:pt x="744106" y="396915"/>
                  </a:lnTo>
                  <a:lnTo>
                    <a:pt x="749554" y="397595"/>
                  </a:lnTo>
                  <a:lnTo>
                    <a:pt x="754775" y="398276"/>
                  </a:lnTo>
                  <a:lnTo>
                    <a:pt x="759770" y="399637"/>
                  </a:lnTo>
                  <a:lnTo>
                    <a:pt x="764764" y="400998"/>
                  </a:lnTo>
                  <a:lnTo>
                    <a:pt x="769758" y="403040"/>
                  </a:lnTo>
                  <a:lnTo>
                    <a:pt x="774298" y="405082"/>
                  </a:lnTo>
                  <a:lnTo>
                    <a:pt x="778838" y="407577"/>
                  </a:lnTo>
                  <a:lnTo>
                    <a:pt x="916859" y="288925"/>
                  </a:lnTo>
                  <a:close/>
                  <a:moveTo>
                    <a:pt x="607752" y="120128"/>
                  </a:moveTo>
                  <a:lnTo>
                    <a:pt x="595738" y="120581"/>
                  </a:lnTo>
                  <a:lnTo>
                    <a:pt x="583950" y="121488"/>
                  </a:lnTo>
                  <a:lnTo>
                    <a:pt x="571936" y="122621"/>
                  </a:lnTo>
                  <a:lnTo>
                    <a:pt x="559921" y="123755"/>
                  </a:lnTo>
                  <a:lnTo>
                    <a:pt x="548133" y="125341"/>
                  </a:lnTo>
                  <a:lnTo>
                    <a:pt x="536119" y="127154"/>
                  </a:lnTo>
                  <a:lnTo>
                    <a:pt x="524331" y="129421"/>
                  </a:lnTo>
                  <a:lnTo>
                    <a:pt x="512543" y="131688"/>
                  </a:lnTo>
                  <a:lnTo>
                    <a:pt x="500755" y="134407"/>
                  </a:lnTo>
                  <a:lnTo>
                    <a:pt x="489194" y="137581"/>
                  </a:lnTo>
                  <a:lnTo>
                    <a:pt x="477406" y="140754"/>
                  </a:lnTo>
                  <a:lnTo>
                    <a:pt x="466072" y="144380"/>
                  </a:lnTo>
                  <a:lnTo>
                    <a:pt x="454511" y="148234"/>
                  </a:lnTo>
                  <a:lnTo>
                    <a:pt x="443176" y="152313"/>
                  </a:lnTo>
                  <a:lnTo>
                    <a:pt x="431615" y="156620"/>
                  </a:lnTo>
                  <a:lnTo>
                    <a:pt x="420508" y="161380"/>
                  </a:lnTo>
                  <a:lnTo>
                    <a:pt x="409400" y="166593"/>
                  </a:lnTo>
                  <a:lnTo>
                    <a:pt x="398519" y="171579"/>
                  </a:lnTo>
                  <a:lnTo>
                    <a:pt x="387411" y="177246"/>
                  </a:lnTo>
                  <a:lnTo>
                    <a:pt x="376530" y="183139"/>
                  </a:lnTo>
                  <a:lnTo>
                    <a:pt x="365876" y="189485"/>
                  </a:lnTo>
                  <a:lnTo>
                    <a:pt x="355221" y="195831"/>
                  </a:lnTo>
                  <a:lnTo>
                    <a:pt x="344794" y="202631"/>
                  </a:lnTo>
                  <a:lnTo>
                    <a:pt x="334593" y="209431"/>
                  </a:lnTo>
                  <a:lnTo>
                    <a:pt x="324392" y="216684"/>
                  </a:lnTo>
                  <a:lnTo>
                    <a:pt x="314191" y="224163"/>
                  </a:lnTo>
                  <a:lnTo>
                    <a:pt x="304443" y="232323"/>
                  </a:lnTo>
                  <a:lnTo>
                    <a:pt x="294695" y="240483"/>
                  </a:lnTo>
                  <a:lnTo>
                    <a:pt x="284948" y="248869"/>
                  </a:lnTo>
                  <a:lnTo>
                    <a:pt x="275654" y="257482"/>
                  </a:lnTo>
                  <a:lnTo>
                    <a:pt x="266359" y="266548"/>
                  </a:lnTo>
                  <a:lnTo>
                    <a:pt x="257518" y="275614"/>
                  </a:lnTo>
                  <a:lnTo>
                    <a:pt x="248678" y="285134"/>
                  </a:lnTo>
                  <a:lnTo>
                    <a:pt x="240290" y="294654"/>
                  </a:lnTo>
                  <a:lnTo>
                    <a:pt x="232129" y="304400"/>
                  </a:lnTo>
                  <a:lnTo>
                    <a:pt x="224195" y="314373"/>
                  </a:lnTo>
                  <a:lnTo>
                    <a:pt x="216714" y="324346"/>
                  </a:lnTo>
                  <a:lnTo>
                    <a:pt x="209460" y="334545"/>
                  </a:lnTo>
                  <a:lnTo>
                    <a:pt x="202433" y="344971"/>
                  </a:lnTo>
                  <a:lnTo>
                    <a:pt x="195632" y="355397"/>
                  </a:lnTo>
                  <a:lnTo>
                    <a:pt x="189058" y="366050"/>
                  </a:lnTo>
                  <a:lnTo>
                    <a:pt x="183164" y="376703"/>
                  </a:lnTo>
                  <a:lnTo>
                    <a:pt x="177271" y="387583"/>
                  </a:lnTo>
                  <a:lnTo>
                    <a:pt x="171603" y="398462"/>
                  </a:lnTo>
                  <a:lnTo>
                    <a:pt x="166390" y="409342"/>
                  </a:lnTo>
                  <a:lnTo>
                    <a:pt x="161402" y="420448"/>
                  </a:lnTo>
                  <a:lnTo>
                    <a:pt x="156642" y="431554"/>
                  </a:lnTo>
                  <a:lnTo>
                    <a:pt x="152108" y="443114"/>
                  </a:lnTo>
                  <a:lnTo>
                    <a:pt x="148028" y="454673"/>
                  </a:lnTo>
                  <a:lnTo>
                    <a:pt x="144174" y="466006"/>
                  </a:lnTo>
                  <a:lnTo>
                    <a:pt x="140774" y="477565"/>
                  </a:lnTo>
                  <a:lnTo>
                    <a:pt x="137373" y="489125"/>
                  </a:lnTo>
                  <a:lnTo>
                    <a:pt x="134426" y="500911"/>
                  </a:lnTo>
                  <a:lnTo>
                    <a:pt x="131706" y="512470"/>
                  </a:lnTo>
                  <a:lnTo>
                    <a:pt x="129213" y="524256"/>
                  </a:lnTo>
                  <a:lnTo>
                    <a:pt x="127172" y="536269"/>
                  </a:lnTo>
                  <a:lnTo>
                    <a:pt x="125359" y="548055"/>
                  </a:lnTo>
                  <a:lnTo>
                    <a:pt x="123772" y="560068"/>
                  </a:lnTo>
                  <a:lnTo>
                    <a:pt x="122185" y="571854"/>
                  </a:lnTo>
                  <a:lnTo>
                    <a:pt x="121278" y="583867"/>
                  </a:lnTo>
                  <a:lnTo>
                    <a:pt x="120598" y="595880"/>
                  </a:lnTo>
                  <a:lnTo>
                    <a:pt x="120145" y="607666"/>
                  </a:lnTo>
                  <a:lnTo>
                    <a:pt x="120145" y="619905"/>
                  </a:lnTo>
                  <a:lnTo>
                    <a:pt x="120145" y="631918"/>
                  </a:lnTo>
                  <a:lnTo>
                    <a:pt x="120598" y="643704"/>
                  </a:lnTo>
                  <a:lnTo>
                    <a:pt x="121278" y="655717"/>
                  </a:lnTo>
                  <a:lnTo>
                    <a:pt x="122185" y="667503"/>
                  </a:lnTo>
                  <a:lnTo>
                    <a:pt x="123772" y="679516"/>
                  </a:lnTo>
                  <a:lnTo>
                    <a:pt x="125359" y="691529"/>
                  </a:lnTo>
                  <a:lnTo>
                    <a:pt x="127172" y="703315"/>
                  </a:lnTo>
                  <a:lnTo>
                    <a:pt x="129213" y="715328"/>
                  </a:lnTo>
                  <a:lnTo>
                    <a:pt x="131706" y="726887"/>
                  </a:lnTo>
                  <a:lnTo>
                    <a:pt x="134426" y="738673"/>
                  </a:lnTo>
                  <a:lnTo>
                    <a:pt x="137373" y="750460"/>
                  </a:lnTo>
                  <a:lnTo>
                    <a:pt x="140774" y="762019"/>
                  </a:lnTo>
                  <a:lnTo>
                    <a:pt x="144174" y="773579"/>
                  </a:lnTo>
                  <a:lnTo>
                    <a:pt x="148028" y="784911"/>
                  </a:lnTo>
                  <a:lnTo>
                    <a:pt x="152108" y="796471"/>
                  </a:lnTo>
                  <a:lnTo>
                    <a:pt x="156642" y="807804"/>
                  </a:lnTo>
                  <a:lnTo>
                    <a:pt x="161402" y="819136"/>
                  </a:lnTo>
                  <a:lnTo>
                    <a:pt x="166390" y="830016"/>
                  </a:lnTo>
                  <a:lnTo>
                    <a:pt x="171603" y="841122"/>
                  </a:lnTo>
                  <a:lnTo>
                    <a:pt x="177271" y="852002"/>
                  </a:lnTo>
                  <a:lnTo>
                    <a:pt x="183164" y="862881"/>
                  </a:lnTo>
                  <a:lnTo>
                    <a:pt x="189058" y="873534"/>
                  </a:lnTo>
                  <a:lnTo>
                    <a:pt x="195632" y="884187"/>
                  </a:lnTo>
                  <a:lnTo>
                    <a:pt x="202433" y="894613"/>
                  </a:lnTo>
                  <a:lnTo>
                    <a:pt x="209460" y="904813"/>
                  </a:lnTo>
                  <a:lnTo>
                    <a:pt x="216714" y="915239"/>
                  </a:lnTo>
                  <a:lnTo>
                    <a:pt x="224195" y="925212"/>
                  </a:lnTo>
                  <a:lnTo>
                    <a:pt x="232129" y="934958"/>
                  </a:lnTo>
                  <a:lnTo>
                    <a:pt x="240290" y="944931"/>
                  </a:lnTo>
                  <a:lnTo>
                    <a:pt x="248678" y="954450"/>
                  </a:lnTo>
                  <a:lnTo>
                    <a:pt x="257518" y="963743"/>
                  </a:lnTo>
                  <a:lnTo>
                    <a:pt x="266359" y="973036"/>
                  </a:lnTo>
                  <a:lnTo>
                    <a:pt x="275654" y="982102"/>
                  </a:lnTo>
                  <a:lnTo>
                    <a:pt x="284948" y="990715"/>
                  </a:lnTo>
                  <a:lnTo>
                    <a:pt x="294695" y="999102"/>
                  </a:lnTo>
                  <a:lnTo>
                    <a:pt x="304443" y="1007261"/>
                  </a:lnTo>
                  <a:lnTo>
                    <a:pt x="314191" y="1015194"/>
                  </a:lnTo>
                  <a:lnTo>
                    <a:pt x="324392" y="1022674"/>
                  </a:lnTo>
                  <a:lnTo>
                    <a:pt x="334593" y="1029927"/>
                  </a:lnTo>
                  <a:lnTo>
                    <a:pt x="344794" y="1036953"/>
                  </a:lnTo>
                  <a:lnTo>
                    <a:pt x="355221" y="1043753"/>
                  </a:lnTo>
                  <a:lnTo>
                    <a:pt x="365876" y="1050099"/>
                  </a:lnTo>
                  <a:lnTo>
                    <a:pt x="376530" y="1056446"/>
                  </a:lnTo>
                  <a:lnTo>
                    <a:pt x="387411" y="1062339"/>
                  </a:lnTo>
                  <a:lnTo>
                    <a:pt x="398292" y="1067779"/>
                  </a:lnTo>
                  <a:lnTo>
                    <a:pt x="409400" y="1072992"/>
                  </a:lnTo>
                  <a:lnTo>
                    <a:pt x="420508" y="1078205"/>
                  </a:lnTo>
                  <a:lnTo>
                    <a:pt x="431615" y="1082738"/>
                  </a:lnTo>
                  <a:lnTo>
                    <a:pt x="443176" y="1087271"/>
                  </a:lnTo>
                  <a:lnTo>
                    <a:pt x="454511" y="1091351"/>
                  </a:lnTo>
                  <a:lnTo>
                    <a:pt x="466072" y="1095204"/>
                  </a:lnTo>
                  <a:lnTo>
                    <a:pt x="477406" y="1098830"/>
                  </a:lnTo>
                  <a:lnTo>
                    <a:pt x="489194" y="1102004"/>
                  </a:lnTo>
                  <a:lnTo>
                    <a:pt x="500755" y="1104950"/>
                  </a:lnTo>
                  <a:lnTo>
                    <a:pt x="512543" y="1107897"/>
                  </a:lnTo>
                  <a:lnTo>
                    <a:pt x="524331" y="1110163"/>
                  </a:lnTo>
                  <a:lnTo>
                    <a:pt x="536119" y="1112203"/>
                  </a:lnTo>
                  <a:lnTo>
                    <a:pt x="548133" y="1114243"/>
                  </a:lnTo>
                  <a:lnTo>
                    <a:pt x="559921" y="1115830"/>
                  </a:lnTo>
                  <a:lnTo>
                    <a:pt x="571936" y="1116963"/>
                  </a:lnTo>
                  <a:lnTo>
                    <a:pt x="583950" y="1118096"/>
                  </a:lnTo>
                  <a:lnTo>
                    <a:pt x="595738" y="1118776"/>
                  </a:lnTo>
                  <a:lnTo>
                    <a:pt x="607752" y="1119230"/>
                  </a:lnTo>
                  <a:lnTo>
                    <a:pt x="619540" y="1119230"/>
                  </a:lnTo>
                  <a:lnTo>
                    <a:pt x="631782" y="1119230"/>
                  </a:lnTo>
                  <a:lnTo>
                    <a:pt x="643796" y="1118776"/>
                  </a:lnTo>
                  <a:lnTo>
                    <a:pt x="655584" y="1118096"/>
                  </a:lnTo>
                  <a:lnTo>
                    <a:pt x="667598" y="1116963"/>
                  </a:lnTo>
                  <a:lnTo>
                    <a:pt x="679613" y="1115830"/>
                  </a:lnTo>
                  <a:lnTo>
                    <a:pt x="691401" y="1114243"/>
                  </a:lnTo>
                  <a:lnTo>
                    <a:pt x="703415" y="1112203"/>
                  </a:lnTo>
                  <a:lnTo>
                    <a:pt x="715203" y="1110163"/>
                  </a:lnTo>
                  <a:lnTo>
                    <a:pt x="726991" y="1107897"/>
                  </a:lnTo>
                  <a:lnTo>
                    <a:pt x="738779" y="1104950"/>
                  </a:lnTo>
                  <a:lnTo>
                    <a:pt x="750340" y="1102004"/>
                  </a:lnTo>
                  <a:lnTo>
                    <a:pt x="762128" y="1098830"/>
                  </a:lnTo>
                  <a:lnTo>
                    <a:pt x="773462" y="1095204"/>
                  </a:lnTo>
                  <a:lnTo>
                    <a:pt x="785023" y="1091351"/>
                  </a:lnTo>
                  <a:lnTo>
                    <a:pt x="796358" y="1087271"/>
                  </a:lnTo>
                  <a:lnTo>
                    <a:pt x="807692" y="1082738"/>
                  </a:lnTo>
                  <a:lnTo>
                    <a:pt x="819026" y="1078205"/>
                  </a:lnTo>
                  <a:lnTo>
                    <a:pt x="830134" y="1072992"/>
                  </a:lnTo>
                  <a:lnTo>
                    <a:pt x="841015" y="1067779"/>
                  </a:lnTo>
                  <a:lnTo>
                    <a:pt x="852123" y="1062339"/>
                  </a:lnTo>
                  <a:lnTo>
                    <a:pt x="862777" y="1056446"/>
                  </a:lnTo>
                  <a:lnTo>
                    <a:pt x="873658" y="1050099"/>
                  </a:lnTo>
                  <a:lnTo>
                    <a:pt x="884086" y="1043753"/>
                  </a:lnTo>
                  <a:lnTo>
                    <a:pt x="894740" y="1036953"/>
                  </a:lnTo>
                  <a:lnTo>
                    <a:pt x="904941" y="1029927"/>
                  </a:lnTo>
                  <a:lnTo>
                    <a:pt x="915142" y="1022674"/>
                  </a:lnTo>
                  <a:lnTo>
                    <a:pt x="925343" y="1015194"/>
                  </a:lnTo>
                  <a:lnTo>
                    <a:pt x="935091" y="1007261"/>
                  </a:lnTo>
                  <a:lnTo>
                    <a:pt x="944839" y="999102"/>
                  </a:lnTo>
                  <a:lnTo>
                    <a:pt x="954586" y="990715"/>
                  </a:lnTo>
                  <a:lnTo>
                    <a:pt x="963880" y="982102"/>
                  </a:lnTo>
                  <a:lnTo>
                    <a:pt x="972948" y="973036"/>
                  </a:lnTo>
                  <a:lnTo>
                    <a:pt x="982016" y="963743"/>
                  </a:lnTo>
                  <a:lnTo>
                    <a:pt x="990856" y="954450"/>
                  </a:lnTo>
                  <a:lnTo>
                    <a:pt x="999244" y="944931"/>
                  </a:lnTo>
                  <a:lnTo>
                    <a:pt x="1007405" y="934958"/>
                  </a:lnTo>
                  <a:lnTo>
                    <a:pt x="1015339" y="925212"/>
                  </a:lnTo>
                  <a:lnTo>
                    <a:pt x="1022820" y="915239"/>
                  </a:lnTo>
                  <a:lnTo>
                    <a:pt x="1030074" y="904813"/>
                  </a:lnTo>
                  <a:lnTo>
                    <a:pt x="1037101" y="894613"/>
                  </a:lnTo>
                  <a:lnTo>
                    <a:pt x="1043902" y="884187"/>
                  </a:lnTo>
                  <a:lnTo>
                    <a:pt x="1050249" y="873534"/>
                  </a:lnTo>
                  <a:lnTo>
                    <a:pt x="1056370" y="862881"/>
                  </a:lnTo>
                  <a:lnTo>
                    <a:pt x="1062263" y="852002"/>
                  </a:lnTo>
                  <a:lnTo>
                    <a:pt x="1067931" y="841122"/>
                  </a:lnTo>
                  <a:lnTo>
                    <a:pt x="1073144" y="830016"/>
                  </a:lnTo>
                  <a:lnTo>
                    <a:pt x="1078132" y="819136"/>
                  </a:lnTo>
                  <a:lnTo>
                    <a:pt x="1082892" y="807804"/>
                  </a:lnTo>
                  <a:lnTo>
                    <a:pt x="1087426" y="796471"/>
                  </a:lnTo>
                  <a:lnTo>
                    <a:pt x="1091280" y="784911"/>
                  </a:lnTo>
                  <a:lnTo>
                    <a:pt x="1095360" y="773579"/>
                  </a:lnTo>
                  <a:lnTo>
                    <a:pt x="1098760" y="762019"/>
                  </a:lnTo>
                  <a:lnTo>
                    <a:pt x="1102161" y="750460"/>
                  </a:lnTo>
                  <a:lnTo>
                    <a:pt x="1105108" y="738673"/>
                  </a:lnTo>
                  <a:lnTo>
                    <a:pt x="1107828" y="726887"/>
                  </a:lnTo>
                  <a:lnTo>
                    <a:pt x="1110321" y="715328"/>
                  </a:lnTo>
                  <a:lnTo>
                    <a:pt x="1112362" y="703315"/>
                  </a:lnTo>
                  <a:lnTo>
                    <a:pt x="1114175" y="691529"/>
                  </a:lnTo>
                  <a:lnTo>
                    <a:pt x="1115762" y="679516"/>
                  </a:lnTo>
                  <a:lnTo>
                    <a:pt x="1117122" y="667503"/>
                  </a:lnTo>
                  <a:lnTo>
                    <a:pt x="1118256" y="655717"/>
                  </a:lnTo>
                  <a:lnTo>
                    <a:pt x="1118936" y="643704"/>
                  </a:lnTo>
                  <a:lnTo>
                    <a:pt x="1119389" y="631918"/>
                  </a:lnTo>
                  <a:lnTo>
                    <a:pt x="1119389" y="619905"/>
                  </a:lnTo>
                  <a:lnTo>
                    <a:pt x="1119389" y="607666"/>
                  </a:lnTo>
                  <a:lnTo>
                    <a:pt x="1118936" y="595880"/>
                  </a:lnTo>
                  <a:lnTo>
                    <a:pt x="1118256" y="583867"/>
                  </a:lnTo>
                  <a:lnTo>
                    <a:pt x="1117122" y="571854"/>
                  </a:lnTo>
                  <a:lnTo>
                    <a:pt x="1115762" y="560068"/>
                  </a:lnTo>
                  <a:lnTo>
                    <a:pt x="1114175" y="548055"/>
                  </a:lnTo>
                  <a:lnTo>
                    <a:pt x="1112362" y="536269"/>
                  </a:lnTo>
                  <a:lnTo>
                    <a:pt x="1110321" y="524256"/>
                  </a:lnTo>
                  <a:lnTo>
                    <a:pt x="1107828" y="512470"/>
                  </a:lnTo>
                  <a:lnTo>
                    <a:pt x="1105108" y="500911"/>
                  </a:lnTo>
                  <a:lnTo>
                    <a:pt x="1102161" y="489125"/>
                  </a:lnTo>
                  <a:lnTo>
                    <a:pt x="1098760" y="477565"/>
                  </a:lnTo>
                  <a:lnTo>
                    <a:pt x="1095360" y="466006"/>
                  </a:lnTo>
                  <a:lnTo>
                    <a:pt x="1091280" y="454673"/>
                  </a:lnTo>
                  <a:lnTo>
                    <a:pt x="1087426" y="443114"/>
                  </a:lnTo>
                  <a:lnTo>
                    <a:pt x="1082892" y="431554"/>
                  </a:lnTo>
                  <a:lnTo>
                    <a:pt x="1078132" y="420448"/>
                  </a:lnTo>
                  <a:lnTo>
                    <a:pt x="1073144" y="409342"/>
                  </a:lnTo>
                  <a:lnTo>
                    <a:pt x="1067931" y="398462"/>
                  </a:lnTo>
                  <a:lnTo>
                    <a:pt x="1062263" y="387583"/>
                  </a:lnTo>
                  <a:lnTo>
                    <a:pt x="1056370" y="376703"/>
                  </a:lnTo>
                  <a:lnTo>
                    <a:pt x="1050249" y="366050"/>
                  </a:lnTo>
                  <a:lnTo>
                    <a:pt x="1043902" y="355397"/>
                  </a:lnTo>
                  <a:lnTo>
                    <a:pt x="1037101" y="344971"/>
                  </a:lnTo>
                  <a:lnTo>
                    <a:pt x="1030074" y="334545"/>
                  </a:lnTo>
                  <a:lnTo>
                    <a:pt x="1022820" y="324346"/>
                  </a:lnTo>
                  <a:lnTo>
                    <a:pt x="1015339" y="314373"/>
                  </a:lnTo>
                  <a:lnTo>
                    <a:pt x="1007405" y="304400"/>
                  </a:lnTo>
                  <a:lnTo>
                    <a:pt x="999244" y="294654"/>
                  </a:lnTo>
                  <a:lnTo>
                    <a:pt x="990856" y="285134"/>
                  </a:lnTo>
                  <a:lnTo>
                    <a:pt x="982016" y="275614"/>
                  </a:lnTo>
                  <a:lnTo>
                    <a:pt x="972948" y="266548"/>
                  </a:lnTo>
                  <a:lnTo>
                    <a:pt x="963880" y="257482"/>
                  </a:lnTo>
                  <a:lnTo>
                    <a:pt x="954586" y="248869"/>
                  </a:lnTo>
                  <a:lnTo>
                    <a:pt x="944839" y="240483"/>
                  </a:lnTo>
                  <a:lnTo>
                    <a:pt x="935091" y="232323"/>
                  </a:lnTo>
                  <a:lnTo>
                    <a:pt x="925343" y="224163"/>
                  </a:lnTo>
                  <a:lnTo>
                    <a:pt x="915142" y="216684"/>
                  </a:lnTo>
                  <a:lnTo>
                    <a:pt x="904941" y="209431"/>
                  </a:lnTo>
                  <a:lnTo>
                    <a:pt x="894740" y="202631"/>
                  </a:lnTo>
                  <a:lnTo>
                    <a:pt x="884086" y="195831"/>
                  </a:lnTo>
                  <a:lnTo>
                    <a:pt x="873658" y="189485"/>
                  </a:lnTo>
                  <a:lnTo>
                    <a:pt x="862777" y="183139"/>
                  </a:lnTo>
                  <a:lnTo>
                    <a:pt x="852123" y="177246"/>
                  </a:lnTo>
                  <a:lnTo>
                    <a:pt x="841015" y="171579"/>
                  </a:lnTo>
                  <a:lnTo>
                    <a:pt x="830134" y="166593"/>
                  </a:lnTo>
                  <a:lnTo>
                    <a:pt x="819026" y="161380"/>
                  </a:lnTo>
                  <a:lnTo>
                    <a:pt x="807692" y="156620"/>
                  </a:lnTo>
                  <a:lnTo>
                    <a:pt x="796358" y="152313"/>
                  </a:lnTo>
                  <a:lnTo>
                    <a:pt x="785023" y="148234"/>
                  </a:lnTo>
                  <a:lnTo>
                    <a:pt x="773462" y="144380"/>
                  </a:lnTo>
                  <a:lnTo>
                    <a:pt x="762128" y="140754"/>
                  </a:lnTo>
                  <a:lnTo>
                    <a:pt x="750340" y="137581"/>
                  </a:lnTo>
                  <a:lnTo>
                    <a:pt x="738779" y="134407"/>
                  </a:lnTo>
                  <a:lnTo>
                    <a:pt x="726991" y="131688"/>
                  </a:lnTo>
                  <a:lnTo>
                    <a:pt x="715203" y="129421"/>
                  </a:lnTo>
                  <a:lnTo>
                    <a:pt x="703415" y="127154"/>
                  </a:lnTo>
                  <a:lnTo>
                    <a:pt x="691401" y="125341"/>
                  </a:lnTo>
                  <a:lnTo>
                    <a:pt x="679613" y="123755"/>
                  </a:lnTo>
                  <a:lnTo>
                    <a:pt x="667598" y="122621"/>
                  </a:lnTo>
                  <a:lnTo>
                    <a:pt x="655584" y="121488"/>
                  </a:lnTo>
                  <a:lnTo>
                    <a:pt x="643796" y="120581"/>
                  </a:lnTo>
                  <a:lnTo>
                    <a:pt x="631782" y="120128"/>
                  </a:lnTo>
                  <a:lnTo>
                    <a:pt x="619540" y="120128"/>
                  </a:lnTo>
                  <a:lnTo>
                    <a:pt x="607752" y="120128"/>
                  </a:lnTo>
                  <a:close/>
                  <a:moveTo>
                    <a:pt x="619540" y="0"/>
                  </a:moveTo>
                  <a:lnTo>
                    <a:pt x="634502" y="227"/>
                  </a:lnTo>
                  <a:lnTo>
                    <a:pt x="649690" y="907"/>
                  </a:lnTo>
                  <a:lnTo>
                    <a:pt x="664198" y="1587"/>
                  </a:lnTo>
                  <a:lnTo>
                    <a:pt x="678933" y="3173"/>
                  </a:lnTo>
                  <a:lnTo>
                    <a:pt x="694121" y="4533"/>
                  </a:lnTo>
                  <a:lnTo>
                    <a:pt x="708629" y="6573"/>
                  </a:lnTo>
                  <a:lnTo>
                    <a:pt x="723364" y="8840"/>
                  </a:lnTo>
                  <a:lnTo>
                    <a:pt x="738098" y="11560"/>
                  </a:lnTo>
                  <a:lnTo>
                    <a:pt x="752607" y="14506"/>
                  </a:lnTo>
                  <a:lnTo>
                    <a:pt x="767115" y="17906"/>
                  </a:lnTo>
                  <a:lnTo>
                    <a:pt x="781623" y="21533"/>
                  </a:lnTo>
                  <a:lnTo>
                    <a:pt x="796131" y="25839"/>
                  </a:lnTo>
                  <a:lnTo>
                    <a:pt x="810412" y="30146"/>
                  </a:lnTo>
                  <a:lnTo>
                    <a:pt x="824694" y="34905"/>
                  </a:lnTo>
                  <a:lnTo>
                    <a:pt x="838975" y="40118"/>
                  </a:lnTo>
                  <a:lnTo>
                    <a:pt x="853030" y="45558"/>
                  </a:lnTo>
                  <a:lnTo>
                    <a:pt x="866858" y="51451"/>
                  </a:lnTo>
                  <a:lnTo>
                    <a:pt x="880686" y="57571"/>
                  </a:lnTo>
                  <a:lnTo>
                    <a:pt x="894514" y="64144"/>
                  </a:lnTo>
                  <a:lnTo>
                    <a:pt x="907888" y="71170"/>
                  </a:lnTo>
                  <a:lnTo>
                    <a:pt x="921263" y="78423"/>
                  </a:lnTo>
                  <a:lnTo>
                    <a:pt x="934638" y="85903"/>
                  </a:lnTo>
                  <a:lnTo>
                    <a:pt x="947786" y="93836"/>
                  </a:lnTo>
                  <a:lnTo>
                    <a:pt x="960934" y="102222"/>
                  </a:lnTo>
                  <a:lnTo>
                    <a:pt x="973401" y="110835"/>
                  </a:lnTo>
                  <a:lnTo>
                    <a:pt x="986096" y="119901"/>
                  </a:lnTo>
                  <a:lnTo>
                    <a:pt x="998791" y="129421"/>
                  </a:lnTo>
                  <a:lnTo>
                    <a:pt x="1010805" y="139167"/>
                  </a:lnTo>
                  <a:lnTo>
                    <a:pt x="1023046" y="149140"/>
                  </a:lnTo>
                  <a:lnTo>
                    <a:pt x="1034607" y="159793"/>
                  </a:lnTo>
                  <a:lnTo>
                    <a:pt x="1046395" y="170446"/>
                  </a:lnTo>
                  <a:lnTo>
                    <a:pt x="1057956" y="181779"/>
                  </a:lnTo>
                  <a:lnTo>
                    <a:pt x="1067251" y="191072"/>
                  </a:lnTo>
                  <a:lnTo>
                    <a:pt x="1076318" y="200591"/>
                  </a:lnTo>
                  <a:lnTo>
                    <a:pt x="1084932" y="210564"/>
                  </a:lnTo>
                  <a:lnTo>
                    <a:pt x="1093546" y="220310"/>
                  </a:lnTo>
                  <a:lnTo>
                    <a:pt x="1101934" y="230283"/>
                  </a:lnTo>
                  <a:lnTo>
                    <a:pt x="1110095" y="240709"/>
                  </a:lnTo>
                  <a:lnTo>
                    <a:pt x="1117802" y="250909"/>
                  </a:lnTo>
                  <a:lnTo>
                    <a:pt x="1125510" y="261108"/>
                  </a:lnTo>
                  <a:lnTo>
                    <a:pt x="1132764" y="271988"/>
                  </a:lnTo>
                  <a:lnTo>
                    <a:pt x="1139791" y="282414"/>
                  </a:lnTo>
                  <a:lnTo>
                    <a:pt x="1146592" y="293294"/>
                  </a:lnTo>
                  <a:lnTo>
                    <a:pt x="1153166" y="304173"/>
                  </a:lnTo>
                  <a:lnTo>
                    <a:pt x="1159513" y="315279"/>
                  </a:lnTo>
                  <a:lnTo>
                    <a:pt x="1165634" y="326159"/>
                  </a:lnTo>
                  <a:lnTo>
                    <a:pt x="1171527" y="337492"/>
                  </a:lnTo>
                  <a:lnTo>
                    <a:pt x="1177195" y="348598"/>
                  </a:lnTo>
                  <a:lnTo>
                    <a:pt x="1182408" y="360157"/>
                  </a:lnTo>
                  <a:lnTo>
                    <a:pt x="1187622" y="371490"/>
                  </a:lnTo>
                  <a:lnTo>
                    <a:pt x="1192610" y="383050"/>
                  </a:lnTo>
                  <a:lnTo>
                    <a:pt x="1197143" y="394609"/>
                  </a:lnTo>
                  <a:lnTo>
                    <a:pt x="1201677" y="406395"/>
                  </a:lnTo>
                  <a:lnTo>
                    <a:pt x="1205984" y="418181"/>
                  </a:lnTo>
                  <a:lnTo>
                    <a:pt x="1209611" y="429741"/>
                  </a:lnTo>
                  <a:lnTo>
                    <a:pt x="1213465" y="441754"/>
                  </a:lnTo>
                  <a:lnTo>
                    <a:pt x="1216865" y="453540"/>
                  </a:lnTo>
                  <a:lnTo>
                    <a:pt x="1219812" y="465552"/>
                  </a:lnTo>
                  <a:lnTo>
                    <a:pt x="1222986" y="477792"/>
                  </a:lnTo>
                  <a:lnTo>
                    <a:pt x="1225706" y="489578"/>
                  </a:lnTo>
                  <a:lnTo>
                    <a:pt x="1228200" y="501818"/>
                  </a:lnTo>
                  <a:lnTo>
                    <a:pt x="1230240" y="514057"/>
                  </a:lnTo>
                  <a:lnTo>
                    <a:pt x="1232280" y="526070"/>
                  </a:lnTo>
                  <a:lnTo>
                    <a:pt x="1233867" y="538536"/>
                  </a:lnTo>
                  <a:lnTo>
                    <a:pt x="1235680" y="550775"/>
                  </a:lnTo>
                  <a:lnTo>
                    <a:pt x="1236814" y="563015"/>
                  </a:lnTo>
                  <a:lnTo>
                    <a:pt x="1237720" y="575254"/>
                  </a:lnTo>
                  <a:lnTo>
                    <a:pt x="1238401" y="587720"/>
                  </a:lnTo>
                  <a:lnTo>
                    <a:pt x="1239081" y="599733"/>
                  </a:lnTo>
                  <a:lnTo>
                    <a:pt x="1239307" y="612199"/>
                  </a:lnTo>
                  <a:lnTo>
                    <a:pt x="1239307" y="624665"/>
                  </a:lnTo>
                  <a:lnTo>
                    <a:pt x="1239081" y="636678"/>
                  </a:lnTo>
                  <a:lnTo>
                    <a:pt x="1238627" y="649144"/>
                  </a:lnTo>
                  <a:lnTo>
                    <a:pt x="1237947" y="661610"/>
                  </a:lnTo>
                  <a:lnTo>
                    <a:pt x="1237040" y="673623"/>
                  </a:lnTo>
                  <a:lnTo>
                    <a:pt x="1235907" y="686089"/>
                  </a:lnTo>
                  <a:lnTo>
                    <a:pt x="1234320" y="698102"/>
                  </a:lnTo>
                  <a:lnTo>
                    <a:pt x="1232507" y="710341"/>
                  </a:lnTo>
                  <a:lnTo>
                    <a:pt x="1230693" y="722807"/>
                  </a:lnTo>
                  <a:lnTo>
                    <a:pt x="1228653" y="734820"/>
                  </a:lnTo>
                  <a:lnTo>
                    <a:pt x="1226159" y="746833"/>
                  </a:lnTo>
                  <a:lnTo>
                    <a:pt x="1223439" y="759073"/>
                  </a:lnTo>
                  <a:lnTo>
                    <a:pt x="1220719" y="771085"/>
                  </a:lnTo>
                  <a:lnTo>
                    <a:pt x="1217545" y="783098"/>
                  </a:lnTo>
                  <a:lnTo>
                    <a:pt x="1214145" y="795111"/>
                  </a:lnTo>
                  <a:lnTo>
                    <a:pt x="1210518" y="806897"/>
                  </a:lnTo>
                  <a:lnTo>
                    <a:pt x="1206664" y="818683"/>
                  </a:lnTo>
                  <a:lnTo>
                    <a:pt x="1202357" y="830469"/>
                  </a:lnTo>
                  <a:lnTo>
                    <a:pt x="1198277" y="842255"/>
                  </a:lnTo>
                  <a:lnTo>
                    <a:pt x="1193516" y="853588"/>
                  </a:lnTo>
                  <a:lnTo>
                    <a:pt x="1188529" y="865374"/>
                  </a:lnTo>
                  <a:lnTo>
                    <a:pt x="1183769" y="876934"/>
                  </a:lnTo>
                  <a:lnTo>
                    <a:pt x="1178328" y="888267"/>
                  </a:lnTo>
                  <a:lnTo>
                    <a:pt x="1172661" y="899599"/>
                  </a:lnTo>
                  <a:lnTo>
                    <a:pt x="1166767" y="910706"/>
                  </a:lnTo>
                  <a:lnTo>
                    <a:pt x="1160646" y="921812"/>
                  </a:lnTo>
                  <a:lnTo>
                    <a:pt x="1534229" y="1295115"/>
                  </a:lnTo>
                  <a:lnTo>
                    <a:pt x="1540350" y="1301461"/>
                  </a:lnTo>
                  <a:lnTo>
                    <a:pt x="1545790" y="1308034"/>
                  </a:lnTo>
                  <a:lnTo>
                    <a:pt x="1551231" y="1314607"/>
                  </a:lnTo>
                  <a:lnTo>
                    <a:pt x="1556445" y="1321407"/>
                  </a:lnTo>
                  <a:lnTo>
                    <a:pt x="1560752" y="1328433"/>
                  </a:lnTo>
                  <a:lnTo>
                    <a:pt x="1565286" y="1335460"/>
                  </a:lnTo>
                  <a:lnTo>
                    <a:pt x="1569366" y="1342713"/>
                  </a:lnTo>
                  <a:lnTo>
                    <a:pt x="1572766" y="1349966"/>
                  </a:lnTo>
                  <a:lnTo>
                    <a:pt x="1576167" y="1357219"/>
                  </a:lnTo>
                  <a:lnTo>
                    <a:pt x="1578887" y="1364698"/>
                  </a:lnTo>
                  <a:lnTo>
                    <a:pt x="1581381" y="1372178"/>
                  </a:lnTo>
                  <a:lnTo>
                    <a:pt x="1583648" y="1379658"/>
                  </a:lnTo>
                  <a:lnTo>
                    <a:pt x="1585461" y="1387137"/>
                  </a:lnTo>
                  <a:lnTo>
                    <a:pt x="1586821" y="1394617"/>
                  </a:lnTo>
                  <a:lnTo>
                    <a:pt x="1587955" y="1402323"/>
                  </a:lnTo>
                  <a:lnTo>
                    <a:pt x="1588635" y="1409803"/>
                  </a:lnTo>
                  <a:lnTo>
                    <a:pt x="1589088" y="1417283"/>
                  </a:lnTo>
                  <a:lnTo>
                    <a:pt x="1589088" y="1424762"/>
                  </a:lnTo>
                  <a:lnTo>
                    <a:pt x="1588861" y="1432242"/>
                  </a:lnTo>
                  <a:lnTo>
                    <a:pt x="1588181" y="1439495"/>
                  </a:lnTo>
                  <a:lnTo>
                    <a:pt x="1587274" y="1446748"/>
                  </a:lnTo>
                  <a:lnTo>
                    <a:pt x="1585914" y="1454001"/>
                  </a:lnTo>
                  <a:lnTo>
                    <a:pt x="1584101" y="1461027"/>
                  </a:lnTo>
                  <a:lnTo>
                    <a:pt x="1581834" y="1467827"/>
                  </a:lnTo>
                  <a:lnTo>
                    <a:pt x="1579340" y="1474627"/>
                  </a:lnTo>
                  <a:lnTo>
                    <a:pt x="1576620" y="1481200"/>
                  </a:lnTo>
                  <a:lnTo>
                    <a:pt x="1573220" y="1487773"/>
                  </a:lnTo>
                  <a:lnTo>
                    <a:pt x="1569593" y="1494119"/>
                  </a:lnTo>
                  <a:lnTo>
                    <a:pt x="1565512" y="1500239"/>
                  </a:lnTo>
                  <a:lnTo>
                    <a:pt x="1561432" y="1506132"/>
                  </a:lnTo>
                  <a:lnTo>
                    <a:pt x="1556445" y="1511572"/>
                  </a:lnTo>
                  <a:lnTo>
                    <a:pt x="1551231" y="1517011"/>
                  </a:lnTo>
                  <a:lnTo>
                    <a:pt x="1517228" y="1551237"/>
                  </a:lnTo>
                  <a:lnTo>
                    <a:pt x="1511787" y="1556223"/>
                  </a:lnTo>
                  <a:lnTo>
                    <a:pt x="1506120" y="1561209"/>
                  </a:lnTo>
                  <a:lnTo>
                    <a:pt x="1500226" y="1565516"/>
                  </a:lnTo>
                  <a:lnTo>
                    <a:pt x="1494106" y="1569369"/>
                  </a:lnTo>
                  <a:lnTo>
                    <a:pt x="1487985" y="1573222"/>
                  </a:lnTo>
                  <a:lnTo>
                    <a:pt x="1481411" y="1576395"/>
                  </a:lnTo>
                  <a:lnTo>
                    <a:pt x="1474837" y="1579342"/>
                  </a:lnTo>
                  <a:lnTo>
                    <a:pt x="1468036" y="1581835"/>
                  </a:lnTo>
                  <a:lnTo>
                    <a:pt x="1461009" y="1583875"/>
                  </a:lnTo>
                  <a:lnTo>
                    <a:pt x="1453982" y="1585688"/>
                  </a:lnTo>
                  <a:lnTo>
                    <a:pt x="1446728" y="1587275"/>
                  </a:lnTo>
                  <a:lnTo>
                    <a:pt x="1439474" y="1588182"/>
                  </a:lnTo>
                  <a:lnTo>
                    <a:pt x="1432219" y="1588862"/>
                  </a:lnTo>
                  <a:lnTo>
                    <a:pt x="1424739" y="1589088"/>
                  </a:lnTo>
                  <a:lnTo>
                    <a:pt x="1417258" y="1589088"/>
                  </a:lnTo>
                  <a:lnTo>
                    <a:pt x="1409777" y="1588862"/>
                  </a:lnTo>
                  <a:lnTo>
                    <a:pt x="1402296" y="1587955"/>
                  </a:lnTo>
                  <a:lnTo>
                    <a:pt x="1394589" y="1587048"/>
                  </a:lnTo>
                  <a:lnTo>
                    <a:pt x="1387108" y="1585235"/>
                  </a:lnTo>
                  <a:lnTo>
                    <a:pt x="1379628" y="1583422"/>
                  </a:lnTo>
                  <a:lnTo>
                    <a:pt x="1372147" y="1581382"/>
                  </a:lnTo>
                  <a:lnTo>
                    <a:pt x="1364666" y="1578662"/>
                  </a:lnTo>
                  <a:lnTo>
                    <a:pt x="1357186" y="1575942"/>
                  </a:lnTo>
                  <a:lnTo>
                    <a:pt x="1349931" y="1572769"/>
                  </a:lnTo>
                  <a:lnTo>
                    <a:pt x="1342677" y="1569142"/>
                  </a:lnTo>
                  <a:lnTo>
                    <a:pt x="1335423" y="1565289"/>
                  </a:lnTo>
                  <a:lnTo>
                    <a:pt x="1328396" y="1560756"/>
                  </a:lnTo>
                  <a:lnTo>
                    <a:pt x="1321369" y="1556223"/>
                  </a:lnTo>
                  <a:lnTo>
                    <a:pt x="1314568" y="1551237"/>
                  </a:lnTo>
                  <a:lnTo>
                    <a:pt x="1307994" y="1545797"/>
                  </a:lnTo>
                  <a:lnTo>
                    <a:pt x="1301420" y="1540130"/>
                  </a:lnTo>
                  <a:lnTo>
                    <a:pt x="1295299" y="1534011"/>
                  </a:lnTo>
                  <a:lnTo>
                    <a:pt x="921716" y="1160708"/>
                  </a:lnTo>
                  <a:lnTo>
                    <a:pt x="910835" y="1166827"/>
                  </a:lnTo>
                  <a:lnTo>
                    <a:pt x="899501" y="1172720"/>
                  </a:lnTo>
                  <a:lnTo>
                    <a:pt x="888166" y="1178160"/>
                  </a:lnTo>
                  <a:lnTo>
                    <a:pt x="876832" y="1183600"/>
                  </a:lnTo>
                  <a:lnTo>
                    <a:pt x="865498" y="1188586"/>
                  </a:lnTo>
                  <a:lnTo>
                    <a:pt x="853710" y="1193346"/>
                  </a:lnTo>
                  <a:lnTo>
                    <a:pt x="842375" y="1198106"/>
                  </a:lnTo>
                  <a:lnTo>
                    <a:pt x="830588" y="1202412"/>
                  </a:lnTo>
                  <a:lnTo>
                    <a:pt x="818573" y="1206492"/>
                  </a:lnTo>
                  <a:lnTo>
                    <a:pt x="807012" y="1210572"/>
                  </a:lnTo>
                  <a:lnTo>
                    <a:pt x="794997" y="1213972"/>
                  </a:lnTo>
                  <a:lnTo>
                    <a:pt x="783210" y="1217598"/>
                  </a:lnTo>
                  <a:lnTo>
                    <a:pt x="771195" y="1220545"/>
                  </a:lnTo>
                  <a:lnTo>
                    <a:pt x="758954" y="1223265"/>
                  </a:lnTo>
                  <a:lnTo>
                    <a:pt x="746939" y="1226211"/>
                  </a:lnTo>
                  <a:lnTo>
                    <a:pt x="734698" y="1228478"/>
                  </a:lnTo>
                  <a:lnTo>
                    <a:pt x="722457" y="1230518"/>
                  </a:lnTo>
                  <a:lnTo>
                    <a:pt x="710442" y="1232784"/>
                  </a:lnTo>
                  <a:lnTo>
                    <a:pt x="698201" y="1234371"/>
                  </a:lnTo>
                  <a:lnTo>
                    <a:pt x="685960" y="1235731"/>
                  </a:lnTo>
                  <a:lnTo>
                    <a:pt x="673719" y="1236864"/>
                  </a:lnTo>
                  <a:lnTo>
                    <a:pt x="661478" y="1237771"/>
                  </a:lnTo>
                  <a:lnTo>
                    <a:pt x="649010" y="1238451"/>
                  </a:lnTo>
                  <a:lnTo>
                    <a:pt x="636769" y="1239131"/>
                  </a:lnTo>
                  <a:lnTo>
                    <a:pt x="624527" y="1239357"/>
                  </a:lnTo>
                  <a:lnTo>
                    <a:pt x="612060" y="1239357"/>
                  </a:lnTo>
                  <a:lnTo>
                    <a:pt x="599818" y="1239131"/>
                  </a:lnTo>
                  <a:lnTo>
                    <a:pt x="587577" y="1238451"/>
                  </a:lnTo>
                  <a:lnTo>
                    <a:pt x="575109" y="1237544"/>
                  </a:lnTo>
                  <a:lnTo>
                    <a:pt x="562868" y="1236638"/>
                  </a:lnTo>
                  <a:lnTo>
                    <a:pt x="550627" y="1235504"/>
                  </a:lnTo>
                  <a:lnTo>
                    <a:pt x="538612" y="1233918"/>
                  </a:lnTo>
                  <a:lnTo>
                    <a:pt x="526145" y="1232331"/>
                  </a:lnTo>
                  <a:lnTo>
                    <a:pt x="513903" y="1230291"/>
                  </a:lnTo>
                  <a:lnTo>
                    <a:pt x="501889" y="1228025"/>
                  </a:lnTo>
                  <a:lnTo>
                    <a:pt x="489648" y="1225758"/>
                  </a:lnTo>
                  <a:lnTo>
                    <a:pt x="477633" y="1222811"/>
                  </a:lnTo>
                  <a:lnTo>
                    <a:pt x="465619" y="1219865"/>
                  </a:lnTo>
                  <a:lnTo>
                    <a:pt x="453604" y="1216918"/>
                  </a:lnTo>
                  <a:lnTo>
                    <a:pt x="441590" y="1213292"/>
                  </a:lnTo>
                  <a:lnTo>
                    <a:pt x="429802" y="1209665"/>
                  </a:lnTo>
                  <a:lnTo>
                    <a:pt x="418014" y="1205812"/>
                  </a:lnTo>
                  <a:lnTo>
                    <a:pt x="406453" y="1201506"/>
                  </a:lnTo>
                  <a:lnTo>
                    <a:pt x="394665" y="1197199"/>
                  </a:lnTo>
                  <a:lnTo>
                    <a:pt x="383104" y="1192440"/>
                  </a:lnTo>
                  <a:lnTo>
                    <a:pt x="371543" y="1187680"/>
                  </a:lnTo>
                  <a:lnTo>
                    <a:pt x="359982" y="1182467"/>
                  </a:lnTo>
                  <a:lnTo>
                    <a:pt x="348647" y="1177027"/>
                  </a:lnTo>
                  <a:lnTo>
                    <a:pt x="337313" y="1171360"/>
                  </a:lnTo>
                  <a:lnTo>
                    <a:pt x="326205" y="1165694"/>
                  </a:lnTo>
                  <a:lnTo>
                    <a:pt x="315097" y="1159574"/>
                  </a:lnTo>
                  <a:lnTo>
                    <a:pt x="304216" y="1153228"/>
                  </a:lnTo>
                  <a:lnTo>
                    <a:pt x="293109" y="1146655"/>
                  </a:lnTo>
                  <a:lnTo>
                    <a:pt x="282454" y="1139629"/>
                  </a:lnTo>
                  <a:lnTo>
                    <a:pt x="272026" y="1132602"/>
                  </a:lnTo>
                  <a:lnTo>
                    <a:pt x="261145" y="1125349"/>
                  </a:lnTo>
                  <a:lnTo>
                    <a:pt x="250944" y="1117643"/>
                  </a:lnTo>
                  <a:lnTo>
                    <a:pt x="240517" y="1109937"/>
                  </a:lnTo>
                  <a:lnTo>
                    <a:pt x="230316" y="1101777"/>
                  </a:lnTo>
                  <a:lnTo>
                    <a:pt x="220341" y="1093617"/>
                  </a:lnTo>
                  <a:lnTo>
                    <a:pt x="210367" y="1085004"/>
                  </a:lnTo>
                  <a:lnTo>
                    <a:pt x="200620" y="1076391"/>
                  </a:lnTo>
                  <a:lnTo>
                    <a:pt x="191099" y="1067099"/>
                  </a:lnTo>
                  <a:lnTo>
                    <a:pt x="181578" y="1057806"/>
                  </a:lnTo>
                  <a:lnTo>
                    <a:pt x="170470" y="1046473"/>
                  </a:lnTo>
                  <a:lnTo>
                    <a:pt x="159589" y="1034913"/>
                  </a:lnTo>
                  <a:lnTo>
                    <a:pt x="149161" y="1022901"/>
                  </a:lnTo>
                  <a:lnTo>
                    <a:pt x="139187" y="1010888"/>
                  </a:lnTo>
                  <a:lnTo>
                    <a:pt x="129213" y="998648"/>
                  </a:lnTo>
                  <a:lnTo>
                    <a:pt x="119918" y="985956"/>
                  </a:lnTo>
                  <a:lnTo>
                    <a:pt x="110851" y="973489"/>
                  </a:lnTo>
                  <a:lnTo>
                    <a:pt x="102237" y="960797"/>
                  </a:lnTo>
                  <a:lnTo>
                    <a:pt x="93849" y="947651"/>
                  </a:lnTo>
                  <a:lnTo>
                    <a:pt x="85688" y="934505"/>
                  </a:lnTo>
                  <a:lnTo>
                    <a:pt x="78208" y="921358"/>
                  </a:lnTo>
                  <a:lnTo>
                    <a:pt x="70954" y="907986"/>
                  </a:lnTo>
                  <a:lnTo>
                    <a:pt x="64153" y="894386"/>
                  </a:lnTo>
                  <a:lnTo>
                    <a:pt x="57579" y="880560"/>
                  </a:lnTo>
                  <a:lnTo>
                    <a:pt x="51232" y="866734"/>
                  </a:lnTo>
                  <a:lnTo>
                    <a:pt x="45338" y="852908"/>
                  </a:lnTo>
                  <a:lnTo>
                    <a:pt x="39897" y="838856"/>
                  </a:lnTo>
                  <a:lnTo>
                    <a:pt x="34910" y="824803"/>
                  </a:lnTo>
                  <a:lnTo>
                    <a:pt x="30150" y="810524"/>
                  </a:lnTo>
                  <a:lnTo>
                    <a:pt x="25616" y="796244"/>
                  </a:lnTo>
                  <a:lnTo>
                    <a:pt x="21535" y="781738"/>
                  </a:lnTo>
                  <a:lnTo>
                    <a:pt x="17682" y="767232"/>
                  </a:lnTo>
                  <a:lnTo>
                    <a:pt x="14508" y="752726"/>
                  </a:lnTo>
                  <a:lnTo>
                    <a:pt x="11334" y="738220"/>
                  </a:lnTo>
                  <a:lnTo>
                    <a:pt x="8841" y="723487"/>
                  </a:lnTo>
                  <a:lnTo>
                    <a:pt x="6574" y="708755"/>
                  </a:lnTo>
                  <a:lnTo>
                    <a:pt x="4307" y="694022"/>
                  </a:lnTo>
                  <a:lnTo>
                    <a:pt x="2947" y="679289"/>
                  </a:lnTo>
                  <a:lnTo>
                    <a:pt x="1587" y="664330"/>
                  </a:lnTo>
                  <a:lnTo>
                    <a:pt x="680" y="649597"/>
                  </a:lnTo>
                  <a:lnTo>
                    <a:pt x="227" y="634638"/>
                  </a:lnTo>
                  <a:lnTo>
                    <a:pt x="0" y="619905"/>
                  </a:lnTo>
                  <a:lnTo>
                    <a:pt x="227" y="604946"/>
                  </a:lnTo>
                  <a:lnTo>
                    <a:pt x="680" y="589987"/>
                  </a:lnTo>
                  <a:lnTo>
                    <a:pt x="1587" y="575254"/>
                  </a:lnTo>
                  <a:lnTo>
                    <a:pt x="2947" y="560295"/>
                  </a:lnTo>
                  <a:lnTo>
                    <a:pt x="4307" y="545562"/>
                  </a:lnTo>
                  <a:lnTo>
                    <a:pt x="6574" y="530830"/>
                  </a:lnTo>
                  <a:lnTo>
                    <a:pt x="8841" y="516097"/>
                  </a:lnTo>
                  <a:lnTo>
                    <a:pt x="11334" y="501364"/>
                  </a:lnTo>
                  <a:lnTo>
                    <a:pt x="14508" y="486858"/>
                  </a:lnTo>
                  <a:lnTo>
                    <a:pt x="17682" y="472352"/>
                  </a:lnTo>
                  <a:lnTo>
                    <a:pt x="21535" y="457846"/>
                  </a:lnTo>
                  <a:lnTo>
                    <a:pt x="25616" y="443340"/>
                  </a:lnTo>
                  <a:lnTo>
                    <a:pt x="30150" y="429061"/>
                  </a:lnTo>
                  <a:lnTo>
                    <a:pt x="34910" y="414781"/>
                  </a:lnTo>
                  <a:lnTo>
                    <a:pt x="39897" y="400502"/>
                  </a:lnTo>
                  <a:lnTo>
                    <a:pt x="45338" y="386449"/>
                  </a:lnTo>
                  <a:lnTo>
                    <a:pt x="51232" y="372850"/>
                  </a:lnTo>
                  <a:lnTo>
                    <a:pt x="57579" y="359024"/>
                  </a:lnTo>
                  <a:lnTo>
                    <a:pt x="64153" y="345198"/>
                  </a:lnTo>
                  <a:lnTo>
                    <a:pt x="70954" y="331599"/>
                  </a:lnTo>
                  <a:lnTo>
                    <a:pt x="78208" y="318226"/>
                  </a:lnTo>
                  <a:lnTo>
                    <a:pt x="85688" y="304853"/>
                  </a:lnTo>
                  <a:lnTo>
                    <a:pt x="93849" y="291934"/>
                  </a:lnTo>
                  <a:lnTo>
                    <a:pt x="102237" y="278788"/>
                  </a:lnTo>
                  <a:lnTo>
                    <a:pt x="110851" y="266095"/>
                  </a:lnTo>
                  <a:lnTo>
                    <a:pt x="119918" y="253402"/>
                  </a:lnTo>
                  <a:lnTo>
                    <a:pt x="129213" y="240936"/>
                  </a:lnTo>
                  <a:lnTo>
                    <a:pt x="139187" y="228697"/>
                  </a:lnTo>
                  <a:lnTo>
                    <a:pt x="149161" y="216457"/>
                  </a:lnTo>
                  <a:lnTo>
                    <a:pt x="159589" y="204671"/>
                  </a:lnTo>
                  <a:lnTo>
                    <a:pt x="170470" y="193111"/>
                  </a:lnTo>
                  <a:lnTo>
                    <a:pt x="181578" y="181779"/>
                  </a:lnTo>
                  <a:lnTo>
                    <a:pt x="193139" y="170446"/>
                  </a:lnTo>
                  <a:lnTo>
                    <a:pt x="204473" y="159793"/>
                  </a:lnTo>
                  <a:lnTo>
                    <a:pt x="216488" y="149140"/>
                  </a:lnTo>
                  <a:lnTo>
                    <a:pt x="228729" y="139167"/>
                  </a:lnTo>
                  <a:lnTo>
                    <a:pt x="240743" y="129421"/>
                  </a:lnTo>
                  <a:lnTo>
                    <a:pt x="253438" y="119901"/>
                  </a:lnTo>
                  <a:lnTo>
                    <a:pt x="266133" y="110835"/>
                  </a:lnTo>
                  <a:lnTo>
                    <a:pt x="278600" y="102222"/>
                  </a:lnTo>
                  <a:lnTo>
                    <a:pt x="291748" y="93836"/>
                  </a:lnTo>
                  <a:lnTo>
                    <a:pt x="304896" y="85903"/>
                  </a:lnTo>
                  <a:lnTo>
                    <a:pt x="318271" y="78423"/>
                  </a:lnTo>
                  <a:lnTo>
                    <a:pt x="331646" y="71170"/>
                  </a:lnTo>
                  <a:lnTo>
                    <a:pt x="345020" y="64144"/>
                  </a:lnTo>
                  <a:lnTo>
                    <a:pt x="358848" y="57571"/>
                  </a:lnTo>
                  <a:lnTo>
                    <a:pt x="372676" y="51451"/>
                  </a:lnTo>
                  <a:lnTo>
                    <a:pt x="386504" y="45558"/>
                  </a:lnTo>
                  <a:lnTo>
                    <a:pt x="400559" y="40118"/>
                  </a:lnTo>
                  <a:lnTo>
                    <a:pt x="414840" y="34905"/>
                  </a:lnTo>
                  <a:lnTo>
                    <a:pt x="429122" y="30146"/>
                  </a:lnTo>
                  <a:lnTo>
                    <a:pt x="443403" y="25839"/>
                  </a:lnTo>
                  <a:lnTo>
                    <a:pt x="457911" y="21533"/>
                  </a:lnTo>
                  <a:lnTo>
                    <a:pt x="472419" y="17906"/>
                  </a:lnTo>
                  <a:lnTo>
                    <a:pt x="486927" y="14506"/>
                  </a:lnTo>
                  <a:lnTo>
                    <a:pt x="501435" y="11560"/>
                  </a:lnTo>
                  <a:lnTo>
                    <a:pt x="515944" y="8840"/>
                  </a:lnTo>
                  <a:lnTo>
                    <a:pt x="530678" y="6573"/>
                  </a:lnTo>
                  <a:lnTo>
                    <a:pt x="545413" y="4533"/>
                  </a:lnTo>
                  <a:lnTo>
                    <a:pt x="560148" y="3173"/>
                  </a:lnTo>
                  <a:lnTo>
                    <a:pt x="575109" y="1587"/>
                  </a:lnTo>
                  <a:lnTo>
                    <a:pt x="589844" y="907"/>
                  </a:lnTo>
                  <a:lnTo>
                    <a:pt x="604806" y="227"/>
                  </a:lnTo>
                  <a:lnTo>
                    <a:pt x="6195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1081024" y="3177544"/>
            <a:ext cx="974725" cy="1009650"/>
            <a:chOff x="2108201" y="3337833"/>
            <a:chExt cx="974725" cy="1009650"/>
          </a:xfrm>
        </p:grpSpPr>
        <p:sp>
          <p:nvSpPr>
            <p:cNvPr id="51" name="MH_Other_3"/>
            <p:cNvSpPr/>
            <p:nvPr>
              <p:custDataLst>
                <p:tags r:id="rId5"/>
              </p:custDataLst>
            </p:nvPr>
          </p:nvSpPr>
          <p:spPr>
            <a:xfrm>
              <a:off x="2243138" y="3477533"/>
              <a:ext cx="704850" cy="730250"/>
            </a:xfrm>
            <a:prstGeom prst="rect">
              <a:avLst/>
            </a:prstGeom>
            <a:solidFill>
              <a:srgbClr val="5E99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2" name="MH_Other_4"/>
            <p:cNvSpPr/>
            <p:nvPr>
              <p:custDataLst>
                <p:tags r:id="rId6"/>
              </p:custDataLst>
            </p:nvPr>
          </p:nvSpPr>
          <p:spPr>
            <a:xfrm>
              <a:off x="2108201" y="3337833"/>
              <a:ext cx="974725" cy="1009650"/>
            </a:xfrm>
            <a:custGeom>
              <a:avLst/>
              <a:gdLst>
                <a:gd name="connsiteX0" fmla="*/ 743029 w 757237"/>
                <a:gd name="connsiteY0" fmla="*/ 463225 h 783577"/>
                <a:gd name="connsiteX1" fmla="*/ 757237 w 757237"/>
                <a:gd name="connsiteY1" fmla="*/ 463225 h 783577"/>
                <a:gd name="connsiteX2" fmla="*/ 757237 w 757237"/>
                <a:gd name="connsiteY2" fmla="*/ 783577 h 783577"/>
                <a:gd name="connsiteX3" fmla="*/ 450056 w 757237"/>
                <a:gd name="connsiteY3" fmla="*/ 783577 h 783577"/>
                <a:gd name="connsiteX4" fmla="*/ 450056 w 757237"/>
                <a:gd name="connsiteY4" fmla="*/ 768874 h 783577"/>
                <a:gd name="connsiteX5" fmla="*/ 743029 w 757237"/>
                <a:gd name="connsiteY5" fmla="*/ 768874 h 783577"/>
                <a:gd name="connsiteX6" fmla="*/ 0 w 757237"/>
                <a:gd name="connsiteY6" fmla="*/ 463225 h 783577"/>
                <a:gd name="connsiteX7" fmla="*/ 14207 w 757237"/>
                <a:gd name="connsiteY7" fmla="*/ 463225 h 783577"/>
                <a:gd name="connsiteX8" fmla="*/ 14207 w 757237"/>
                <a:gd name="connsiteY8" fmla="*/ 768874 h 783577"/>
                <a:gd name="connsiteX9" fmla="*/ 307181 w 757237"/>
                <a:gd name="connsiteY9" fmla="*/ 768874 h 783577"/>
                <a:gd name="connsiteX10" fmla="*/ 307181 w 757237"/>
                <a:gd name="connsiteY10" fmla="*/ 783577 h 783577"/>
                <a:gd name="connsiteX11" fmla="*/ 0 w 757237"/>
                <a:gd name="connsiteY11" fmla="*/ 783577 h 783577"/>
                <a:gd name="connsiteX12" fmla="*/ 450056 w 757237"/>
                <a:gd name="connsiteY12" fmla="*/ 0 h 783577"/>
                <a:gd name="connsiteX13" fmla="*/ 757237 w 757237"/>
                <a:gd name="connsiteY13" fmla="*/ 0 h 783577"/>
                <a:gd name="connsiteX14" fmla="*/ 757237 w 757237"/>
                <a:gd name="connsiteY14" fmla="*/ 320350 h 783577"/>
                <a:gd name="connsiteX15" fmla="*/ 743029 w 757237"/>
                <a:gd name="connsiteY15" fmla="*/ 320350 h 783577"/>
                <a:gd name="connsiteX16" fmla="*/ 743029 w 757237"/>
                <a:gd name="connsiteY16" fmla="*/ 14702 h 783577"/>
                <a:gd name="connsiteX17" fmla="*/ 450056 w 757237"/>
                <a:gd name="connsiteY17" fmla="*/ 14702 h 783577"/>
                <a:gd name="connsiteX18" fmla="*/ 0 w 757237"/>
                <a:gd name="connsiteY18" fmla="*/ 0 h 783577"/>
                <a:gd name="connsiteX19" fmla="*/ 307181 w 757237"/>
                <a:gd name="connsiteY19" fmla="*/ 0 h 783577"/>
                <a:gd name="connsiteX20" fmla="*/ 307181 w 757237"/>
                <a:gd name="connsiteY20" fmla="*/ 14702 h 783577"/>
                <a:gd name="connsiteX21" fmla="*/ 14207 w 757237"/>
                <a:gd name="connsiteY21" fmla="*/ 14702 h 783577"/>
                <a:gd name="connsiteX22" fmla="*/ 14207 w 757237"/>
                <a:gd name="connsiteY22" fmla="*/ 320350 h 783577"/>
                <a:gd name="connsiteX23" fmla="*/ 0 w 757237"/>
                <a:gd name="connsiteY23" fmla="*/ 320350 h 783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57237" h="783577">
                  <a:moveTo>
                    <a:pt x="743029" y="463225"/>
                  </a:moveTo>
                  <a:lnTo>
                    <a:pt x="757237" y="463225"/>
                  </a:lnTo>
                  <a:lnTo>
                    <a:pt x="757237" y="783577"/>
                  </a:lnTo>
                  <a:lnTo>
                    <a:pt x="450056" y="783577"/>
                  </a:lnTo>
                  <a:lnTo>
                    <a:pt x="450056" y="768874"/>
                  </a:lnTo>
                  <a:lnTo>
                    <a:pt x="743029" y="768874"/>
                  </a:lnTo>
                  <a:close/>
                  <a:moveTo>
                    <a:pt x="0" y="463225"/>
                  </a:moveTo>
                  <a:lnTo>
                    <a:pt x="14207" y="463225"/>
                  </a:lnTo>
                  <a:lnTo>
                    <a:pt x="14207" y="768874"/>
                  </a:lnTo>
                  <a:lnTo>
                    <a:pt x="307181" y="768874"/>
                  </a:lnTo>
                  <a:lnTo>
                    <a:pt x="307181" y="783577"/>
                  </a:lnTo>
                  <a:lnTo>
                    <a:pt x="0" y="783577"/>
                  </a:lnTo>
                  <a:close/>
                  <a:moveTo>
                    <a:pt x="450056" y="0"/>
                  </a:moveTo>
                  <a:lnTo>
                    <a:pt x="757237" y="0"/>
                  </a:lnTo>
                  <a:lnTo>
                    <a:pt x="757237" y="320350"/>
                  </a:lnTo>
                  <a:lnTo>
                    <a:pt x="743029" y="320350"/>
                  </a:lnTo>
                  <a:lnTo>
                    <a:pt x="743029" y="14702"/>
                  </a:lnTo>
                  <a:lnTo>
                    <a:pt x="450056" y="14702"/>
                  </a:lnTo>
                  <a:close/>
                  <a:moveTo>
                    <a:pt x="0" y="0"/>
                  </a:moveTo>
                  <a:lnTo>
                    <a:pt x="307181" y="0"/>
                  </a:lnTo>
                  <a:lnTo>
                    <a:pt x="307181" y="14702"/>
                  </a:lnTo>
                  <a:lnTo>
                    <a:pt x="14207" y="14702"/>
                  </a:lnTo>
                  <a:lnTo>
                    <a:pt x="14207" y="320350"/>
                  </a:lnTo>
                  <a:lnTo>
                    <a:pt x="0" y="32035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3" name="MH_Other_8"/>
            <p:cNvSpPr/>
            <p:nvPr>
              <p:custDataLst>
                <p:tags r:id="rId7"/>
              </p:custDataLst>
            </p:nvPr>
          </p:nvSpPr>
          <p:spPr>
            <a:xfrm>
              <a:off x="2408239" y="3645808"/>
              <a:ext cx="396875" cy="393700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6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6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1081024" y="4649157"/>
            <a:ext cx="974725" cy="1008062"/>
            <a:chOff x="2108201" y="4809446"/>
            <a:chExt cx="974725" cy="1008062"/>
          </a:xfrm>
        </p:grpSpPr>
        <p:sp>
          <p:nvSpPr>
            <p:cNvPr id="57" name="MH_Other_5"/>
            <p:cNvSpPr/>
            <p:nvPr>
              <p:custDataLst>
                <p:tags r:id="rId8"/>
              </p:custDataLst>
            </p:nvPr>
          </p:nvSpPr>
          <p:spPr>
            <a:xfrm>
              <a:off x="2243138" y="4949146"/>
              <a:ext cx="704850" cy="730250"/>
            </a:xfrm>
            <a:prstGeom prst="rect">
              <a:avLst/>
            </a:prstGeom>
            <a:solidFill>
              <a:srgbClr val="5E99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8" name="MH_Other_6"/>
            <p:cNvSpPr/>
            <p:nvPr>
              <p:custDataLst>
                <p:tags r:id="rId9"/>
              </p:custDataLst>
            </p:nvPr>
          </p:nvSpPr>
          <p:spPr>
            <a:xfrm>
              <a:off x="2108201" y="4809446"/>
              <a:ext cx="974725" cy="1008062"/>
            </a:xfrm>
            <a:custGeom>
              <a:avLst/>
              <a:gdLst>
                <a:gd name="connsiteX0" fmla="*/ 743029 w 757237"/>
                <a:gd name="connsiteY0" fmla="*/ 463225 h 783577"/>
                <a:gd name="connsiteX1" fmla="*/ 757237 w 757237"/>
                <a:gd name="connsiteY1" fmla="*/ 463225 h 783577"/>
                <a:gd name="connsiteX2" fmla="*/ 757237 w 757237"/>
                <a:gd name="connsiteY2" fmla="*/ 783577 h 783577"/>
                <a:gd name="connsiteX3" fmla="*/ 450056 w 757237"/>
                <a:gd name="connsiteY3" fmla="*/ 783577 h 783577"/>
                <a:gd name="connsiteX4" fmla="*/ 450056 w 757237"/>
                <a:gd name="connsiteY4" fmla="*/ 768874 h 783577"/>
                <a:gd name="connsiteX5" fmla="*/ 743029 w 757237"/>
                <a:gd name="connsiteY5" fmla="*/ 768874 h 783577"/>
                <a:gd name="connsiteX6" fmla="*/ 0 w 757237"/>
                <a:gd name="connsiteY6" fmla="*/ 463225 h 783577"/>
                <a:gd name="connsiteX7" fmla="*/ 14207 w 757237"/>
                <a:gd name="connsiteY7" fmla="*/ 463225 h 783577"/>
                <a:gd name="connsiteX8" fmla="*/ 14207 w 757237"/>
                <a:gd name="connsiteY8" fmla="*/ 768874 h 783577"/>
                <a:gd name="connsiteX9" fmla="*/ 307181 w 757237"/>
                <a:gd name="connsiteY9" fmla="*/ 768874 h 783577"/>
                <a:gd name="connsiteX10" fmla="*/ 307181 w 757237"/>
                <a:gd name="connsiteY10" fmla="*/ 783577 h 783577"/>
                <a:gd name="connsiteX11" fmla="*/ 0 w 757237"/>
                <a:gd name="connsiteY11" fmla="*/ 783577 h 783577"/>
                <a:gd name="connsiteX12" fmla="*/ 450056 w 757237"/>
                <a:gd name="connsiteY12" fmla="*/ 0 h 783577"/>
                <a:gd name="connsiteX13" fmla="*/ 757237 w 757237"/>
                <a:gd name="connsiteY13" fmla="*/ 0 h 783577"/>
                <a:gd name="connsiteX14" fmla="*/ 757237 w 757237"/>
                <a:gd name="connsiteY14" fmla="*/ 320350 h 783577"/>
                <a:gd name="connsiteX15" fmla="*/ 743029 w 757237"/>
                <a:gd name="connsiteY15" fmla="*/ 320350 h 783577"/>
                <a:gd name="connsiteX16" fmla="*/ 743029 w 757237"/>
                <a:gd name="connsiteY16" fmla="*/ 14702 h 783577"/>
                <a:gd name="connsiteX17" fmla="*/ 450056 w 757237"/>
                <a:gd name="connsiteY17" fmla="*/ 14702 h 783577"/>
                <a:gd name="connsiteX18" fmla="*/ 0 w 757237"/>
                <a:gd name="connsiteY18" fmla="*/ 0 h 783577"/>
                <a:gd name="connsiteX19" fmla="*/ 307181 w 757237"/>
                <a:gd name="connsiteY19" fmla="*/ 0 h 783577"/>
                <a:gd name="connsiteX20" fmla="*/ 307181 w 757237"/>
                <a:gd name="connsiteY20" fmla="*/ 14702 h 783577"/>
                <a:gd name="connsiteX21" fmla="*/ 14207 w 757237"/>
                <a:gd name="connsiteY21" fmla="*/ 14702 h 783577"/>
                <a:gd name="connsiteX22" fmla="*/ 14207 w 757237"/>
                <a:gd name="connsiteY22" fmla="*/ 320350 h 783577"/>
                <a:gd name="connsiteX23" fmla="*/ 0 w 757237"/>
                <a:gd name="connsiteY23" fmla="*/ 320350 h 783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57237" h="783577">
                  <a:moveTo>
                    <a:pt x="743029" y="463225"/>
                  </a:moveTo>
                  <a:lnTo>
                    <a:pt x="757237" y="463225"/>
                  </a:lnTo>
                  <a:lnTo>
                    <a:pt x="757237" y="783577"/>
                  </a:lnTo>
                  <a:lnTo>
                    <a:pt x="450056" y="783577"/>
                  </a:lnTo>
                  <a:lnTo>
                    <a:pt x="450056" y="768874"/>
                  </a:lnTo>
                  <a:lnTo>
                    <a:pt x="743029" y="768874"/>
                  </a:lnTo>
                  <a:close/>
                  <a:moveTo>
                    <a:pt x="0" y="463225"/>
                  </a:moveTo>
                  <a:lnTo>
                    <a:pt x="14207" y="463225"/>
                  </a:lnTo>
                  <a:lnTo>
                    <a:pt x="14207" y="768874"/>
                  </a:lnTo>
                  <a:lnTo>
                    <a:pt x="307181" y="768874"/>
                  </a:lnTo>
                  <a:lnTo>
                    <a:pt x="307181" y="783577"/>
                  </a:lnTo>
                  <a:lnTo>
                    <a:pt x="0" y="783577"/>
                  </a:lnTo>
                  <a:close/>
                  <a:moveTo>
                    <a:pt x="450056" y="0"/>
                  </a:moveTo>
                  <a:lnTo>
                    <a:pt x="757237" y="0"/>
                  </a:lnTo>
                  <a:lnTo>
                    <a:pt x="757237" y="320350"/>
                  </a:lnTo>
                  <a:lnTo>
                    <a:pt x="743029" y="320350"/>
                  </a:lnTo>
                  <a:lnTo>
                    <a:pt x="743029" y="14702"/>
                  </a:lnTo>
                  <a:lnTo>
                    <a:pt x="450056" y="14702"/>
                  </a:lnTo>
                  <a:close/>
                  <a:moveTo>
                    <a:pt x="0" y="0"/>
                  </a:moveTo>
                  <a:lnTo>
                    <a:pt x="307181" y="0"/>
                  </a:lnTo>
                  <a:lnTo>
                    <a:pt x="307181" y="14702"/>
                  </a:lnTo>
                  <a:lnTo>
                    <a:pt x="14207" y="14702"/>
                  </a:lnTo>
                  <a:lnTo>
                    <a:pt x="14207" y="320350"/>
                  </a:lnTo>
                  <a:lnTo>
                    <a:pt x="0" y="320350"/>
                  </a:lnTo>
                  <a:close/>
                </a:path>
              </a:pathLst>
            </a:custGeom>
            <a:solidFill>
              <a:srgbClr val="57B395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9" name="MH_Other_9"/>
            <p:cNvSpPr/>
            <p:nvPr>
              <p:custDataLst>
                <p:tags r:id="rId10"/>
              </p:custDataLst>
            </p:nvPr>
          </p:nvSpPr>
          <p:spPr>
            <a:xfrm>
              <a:off x="2390776" y="5111071"/>
              <a:ext cx="398463" cy="398462"/>
            </a:xfrm>
            <a:custGeom>
              <a:avLst/>
              <a:gdLst>
                <a:gd name="T0" fmla="*/ 883582 w 2298700"/>
                <a:gd name="T1" fmla="*/ 1295872 h 2298700"/>
                <a:gd name="T2" fmla="*/ 899660 w 2298700"/>
                <a:gd name="T3" fmla="*/ 1824434 h 2298700"/>
                <a:gd name="T4" fmla="*/ 870674 w 2298700"/>
                <a:gd name="T5" fmla="*/ 1867800 h 2298700"/>
                <a:gd name="T6" fmla="*/ 472571 w 2298700"/>
                <a:gd name="T7" fmla="*/ 1870524 h 2298700"/>
                <a:gd name="T8" fmla="*/ 439282 w 2298700"/>
                <a:gd name="T9" fmla="*/ 1829883 h 2298700"/>
                <a:gd name="T10" fmla="*/ 450831 w 2298700"/>
                <a:gd name="T11" fmla="*/ 1299959 h 2298700"/>
                <a:gd name="T12" fmla="*/ 1168971 w 2298700"/>
                <a:gd name="T13" fmla="*/ 903287 h 2298700"/>
                <a:gd name="T14" fmla="*/ 1561900 w 2298700"/>
                <a:gd name="T15" fmla="*/ 923717 h 2298700"/>
                <a:gd name="T16" fmla="*/ 1573443 w 2298700"/>
                <a:gd name="T17" fmla="*/ 1829892 h 2298700"/>
                <a:gd name="T18" fmla="*/ 1540624 w 2298700"/>
                <a:gd name="T19" fmla="*/ 1870524 h 2298700"/>
                <a:gd name="T20" fmla="*/ 1142262 w 2298700"/>
                <a:gd name="T21" fmla="*/ 1867800 h 2298700"/>
                <a:gd name="T22" fmla="*/ 1113291 w 2298700"/>
                <a:gd name="T23" fmla="*/ 1824444 h 2298700"/>
                <a:gd name="T24" fmla="*/ 1129361 w 2298700"/>
                <a:gd name="T25" fmla="*/ 919404 h 2298700"/>
                <a:gd name="T26" fmla="*/ 2191940 w 2298700"/>
                <a:gd name="T27" fmla="*/ 450850 h 2298700"/>
                <a:gd name="T28" fmla="*/ 2238385 w 2298700"/>
                <a:gd name="T29" fmla="*/ 475582 h 2298700"/>
                <a:gd name="T30" fmla="*/ 2245636 w 2298700"/>
                <a:gd name="T31" fmla="*/ 1835358 h 2298700"/>
                <a:gd name="T32" fmla="*/ 2208706 w 2298700"/>
                <a:gd name="T33" fmla="*/ 1872115 h 2298700"/>
                <a:gd name="T34" fmla="*/ 1810633 w 2298700"/>
                <a:gd name="T35" fmla="*/ 1865309 h 2298700"/>
                <a:gd name="T36" fmla="*/ 1785938 w 2298700"/>
                <a:gd name="T37" fmla="*/ 1818568 h 2298700"/>
                <a:gd name="T38" fmla="*/ 1806329 w 2298700"/>
                <a:gd name="T39" fmla="*/ 463556 h 2298700"/>
                <a:gd name="T40" fmla="*/ 1464870 w 2298700"/>
                <a:gd name="T41" fmla="*/ 38100 h 2298700"/>
                <a:gd name="T42" fmla="*/ 1493876 w 2298700"/>
                <a:gd name="T43" fmla="*/ 48317 h 2298700"/>
                <a:gd name="T44" fmla="*/ 1512005 w 2298700"/>
                <a:gd name="T45" fmla="*/ 72609 h 2298700"/>
                <a:gd name="T46" fmla="*/ 1540105 w 2298700"/>
                <a:gd name="T47" fmla="*/ 509198 h 2298700"/>
                <a:gd name="T48" fmla="*/ 1503847 w 2298700"/>
                <a:gd name="T49" fmla="*/ 543253 h 2298700"/>
                <a:gd name="T50" fmla="*/ 1459205 w 2298700"/>
                <a:gd name="T51" fmla="*/ 535761 h 2298700"/>
                <a:gd name="T52" fmla="*/ 1437677 w 2298700"/>
                <a:gd name="T53" fmla="*/ 503749 h 2298700"/>
                <a:gd name="T54" fmla="*/ 1348845 w 2298700"/>
                <a:gd name="T55" fmla="*/ 357311 h 2298700"/>
                <a:gd name="T56" fmla="*/ 1214465 w 2298700"/>
                <a:gd name="T57" fmla="*/ 507608 h 2298700"/>
                <a:gd name="T58" fmla="*/ 1010062 w 2298700"/>
                <a:gd name="T59" fmla="*/ 669711 h 2298700"/>
                <a:gd name="T60" fmla="*/ 834212 w 2298700"/>
                <a:gd name="T61" fmla="*/ 763477 h 2298700"/>
                <a:gd name="T62" fmla="*/ 682609 w 2298700"/>
                <a:gd name="T63" fmla="*/ 817965 h 2298700"/>
                <a:gd name="T64" fmla="*/ 523528 w 2298700"/>
                <a:gd name="T65" fmla="*/ 852928 h 2298700"/>
                <a:gd name="T66" fmla="*/ 404104 w 2298700"/>
                <a:gd name="T67" fmla="*/ 862464 h 2298700"/>
                <a:gd name="T68" fmla="*/ 374191 w 2298700"/>
                <a:gd name="T69" fmla="*/ 838852 h 2298700"/>
                <a:gd name="T70" fmla="*/ 369206 w 2298700"/>
                <a:gd name="T71" fmla="*/ 795034 h 2298700"/>
                <a:gd name="T72" fmla="*/ 405237 w 2298700"/>
                <a:gd name="T73" fmla="*/ 760071 h 2298700"/>
                <a:gd name="T74" fmla="*/ 535765 w 2298700"/>
                <a:gd name="T75" fmla="*/ 742589 h 2298700"/>
                <a:gd name="T76" fmla="*/ 679890 w 2298700"/>
                <a:gd name="T77" fmla="*/ 706945 h 2298700"/>
                <a:gd name="T78" fmla="*/ 816536 w 2298700"/>
                <a:gd name="T79" fmla="*/ 654273 h 2298700"/>
                <a:gd name="T80" fmla="*/ 989667 w 2298700"/>
                <a:gd name="T81" fmla="*/ 554832 h 2298700"/>
                <a:gd name="T82" fmla="*/ 1171862 w 2298700"/>
                <a:gd name="T83" fmla="*/ 398859 h 2298700"/>
                <a:gd name="T84" fmla="*/ 1282675 w 2298700"/>
                <a:gd name="T85" fmla="*/ 267178 h 2298700"/>
                <a:gd name="T86" fmla="*/ 1087110 w 2298700"/>
                <a:gd name="T87" fmla="*/ 283979 h 2298700"/>
                <a:gd name="T88" fmla="*/ 1044054 w 2298700"/>
                <a:gd name="T89" fmla="*/ 259005 h 2298700"/>
                <a:gd name="T90" fmla="*/ 1040654 w 2298700"/>
                <a:gd name="T91" fmla="*/ 208376 h 2298700"/>
                <a:gd name="T92" fmla="*/ 1446288 w 2298700"/>
                <a:gd name="T93" fmla="*/ 40370 h 2298700"/>
                <a:gd name="T94" fmla="*/ 128386 w 2298700"/>
                <a:gd name="T95" fmla="*/ 3403 h 2298700"/>
                <a:gd name="T96" fmla="*/ 171711 w 2298700"/>
                <a:gd name="T97" fmla="*/ 26993 h 2298700"/>
                <a:gd name="T98" fmla="*/ 199157 w 2298700"/>
                <a:gd name="T99" fmla="*/ 67596 h 2298700"/>
                <a:gd name="T100" fmla="*/ 2201163 w 2298700"/>
                <a:gd name="T101" fmla="*/ 2093192 h 2298700"/>
                <a:gd name="T102" fmla="*/ 2249251 w 2298700"/>
                <a:gd name="T103" fmla="*/ 2107936 h 2298700"/>
                <a:gd name="T104" fmla="*/ 2283729 w 2298700"/>
                <a:gd name="T105" fmla="*/ 2142414 h 2298700"/>
                <a:gd name="T106" fmla="*/ 2298473 w 2298700"/>
                <a:gd name="T107" fmla="*/ 2190729 h 2298700"/>
                <a:gd name="T108" fmla="*/ 2288720 w 2298700"/>
                <a:gd name="T109" fmla="*/ 2240405 h 2298700"/>
                <a:gd name="T110" fmla="*/ 2257417 w 2298700"/>
                <a:gd name="T111" fmla="*/ 2278059 h 2298700"/>
                <a:gd name="T112" fmla="*/ 2211597 w 2298700"/>
                <a:gd name="T113" fmla="*/ 2297566 h 2298700"/>
                <a:gd name="T114" fmla="*/ 72132 w 2298700"/>
                <a:gd name="T115" fmla="*/ 2294164 h 2298700"/>
                <a:gd name="T116" fmla="*/ 29715 w 2298700"/>
                <a:gd name="T117" fmla="*/ 2268532 h 2298700"/>
                <a:gd name="T118" fmla="*/ 4537 w 2298700"/>
                <a:gd name="T119" fmla="*/ 2226568 h 2298700"/>
                <a:gd name="T120" fmla="*/ 907 w 2298700"/>
                <a:gd name="T121" fmla="*/ 87330 h 2298700"/>
                <a:gd name="T122" fmla="*/ 20188 w 2298700"/>
                <a:gd name="T123" fmla="*/ 41510 h 2298700"/>
                <a:gd name="T124" fmla="*/ 57842 w 2298700"/>
                <a:gd name="T125" fmla="*/ 10434 h 2298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98700" h="2298700">
                  <a:moveTo>
                    <a:pt x="494084" y="1279525"/>
                  </a:moveTo>
                  <a:lnTo>
                    <a:pt x="844179" y="1279525"/>
                  </a:lnTo>
                  <a:lnTo>
                    <a:pt x="849841" y="1279752"/>
                  </a:lnTo>
                  <a:lnTo>
                    <a:pt x="855502" y="1280660"/>
                  </a:lnTo>
                  <a:lnTo>
                    <a:pt x="860710" y="1282023"/>
                  </a:lnTo>
                  <a:lnTo>
                    <a:pt x="865692" y="1283839"/>
                  </a:lnTo>
                  <a:lnTo>
                    <a:pt x="870674" y="1286109"/>
                  </a:lnTo>
                  <a:lnTo>
                    <a:pt x="875203" y="1289061"/>
                  </a:lnTo>
                  <a:lnTo>
                    <a:pt x="879732" y="1292467"/>
                  </a:lnTo>
                  <a:lnTo>
                    <a:pt x="883582" y="1295872"/>
                  </a:lnTo>
                  <a:lnTo>
                    <a:pt x="887205" y="1299959"/>
                  </a:lnTo>
                  <a:lnTo>
                    <a:pt x="890602" y="1304273"/>
                  </a:lnTo>
                  <a:lnTo>
                    <a:pt x="893320" y="1308814"/>
                  </a:lnTo>
                  <a:lnTo>
                    <a:pt x="895584" y="1313809"/>
                  </a:lnTo>
                  <a:lnTo>
                    <a:pt x="897396" y="1319031"/>
                  </a:lnTo>
                  <a:lnTo>
                    <a:pt x="898981" y="1324480"/>
                  </a:lnTo>
                  <a:lnTo>
                    <a:pt x="899660" y="1329702"/>
                  </a:lnTo>
                  <a:lnTo>
                    <a:pt x="900113" y="1335378"/>
                  </a:lnTo>
                  <a:lnTo>
                    <a:pt x="900113" y="1818531"/>
                  </a:lnTo>
                  <a:lnTo>
                    <a:pt x="899660" y="1824434"/>
                  </a:lnTo>
                  <a:lnTo>
                    <a:pt x="898981" y="1829883"/>
                  </a:lnTo>
                  <a:lnTo>
                    <a:pt x="897396" y="1835332"/>
                  </a:lnTo>
                  <a:lnTo>
                    <a:pt x="895584" y="1840554"/>
                  </a:lnTo>
                  <a:lnTo>
                    <a:pt x="893320" y="1845322"/>
                  </a:lnTo>
                  <a:lnTo>
                    <a:pt x="890602" y="1850090"/>
                  </a:lnTo>
                  <a:lnTo>
                    <a:pt x="887205" y="1854404"/>
                  </a:lnTo>
                  <a:lnTo>
                    <a:pt x="883582" y="1858264"/>
                  </a:lnTo>
                  <a:lnTo>
                    <a:pt x="879732" y="1861897"/>
                  </a:lnTo>
                  <a:lnTo>
                    <a:pt x="875203" y="1865302"/>
                  </a:lnTo>
                  <a:lnTo>
                    <a:pt x="870674" y="1867800"/>
                  </a:lnTo>
                  <a:lnTo>
                    <a:pt x="865692" y="1870524"/>
                  </a:lnTo>
                  <a:lnTo>
                    <a:pt x="860710" y="1872114"/>
                  </a:lnTo>
                  <a:lnTo>
                    <a:pt x="855502" y="1873476"/>
                  </a:lnTo>
                  <a:lnTo>
                    <a:pt x="849841" y="1874611"/>
                  </a:lnTo>
                  <a:lnTo>
                    <a:pt x="844179" y="1874838"/>
                  </a:lnTo>
                  <a:lnTo>
                    <a:pt x="494084" y="1874838"/>
                  </a:lnTo>
                  <a:lnTo>
                    <a:pt x="488423" y="1874611"/>
                  </a:lnTo>
                  <a:lnTo>
                    <a:pt x="482761" y="1873476"/>
                  </a:lnTo>
                  <a:lnTo>
                    <a:pt x="477326" y="1872114"/>
                  </a:lnTo>
                  <a:lnTo>
                    <a:pt x="472571" y="1870524"/>
                  </a:lnTo>
                  <a:lnTo>
                    <a:pt x="467589" y="1867800"/>
                  </a:lnTo>
                  <a:lnTo>
                    <a:pt x="463060" y="1865302"/>
                  </a:lnTo>
                  <a:lnTo>
                    <a:pt x="458531" y="1861897"/>
                  </a:lnTo>
                  <a:lnTo>
                    <a:pt x="454455" y="1858264"/>
                  </a:lnTo>
                  <a:lnTo>
                    <a:pt x="450831" y="1854404"/>
                  </a:lnTo>
                  <a:lnTo>
                    <a:pt x="447661" y="1850090"/>
                  </a:lnTo>
                  <a:lnTo>
                    <a:pt x="444944" y="1845322"/>
                  </a:lnTo>
                  <a:lnTo>
                    <a:pt x="442679" y="1840554"/>
                  </a:lnTo>
                  <a:lnTo>
                    <a:pt x="440868" y="1835332"/>
                  </a:lnTo>
                  <a:lnTo>
                    <a:pt x="439282" y="1829883"/>
                  </a:lnTo>
                  <a:lnTo>
                    <a:pt x="438603" y="1824434"/>
                  </a:lnTo>
                  <a:lnTo>
                    <a:pt x="438150" y="1818531"/>
                  </a:lnTo>
                  <a:lnTo>
                    <a:pt x="438150" y="1335378"/>
                  </a:lnTo>
                  <a:lnTo>
                    <a:pt x="438603" y="1329702"/>
                  </a:lnTo>
                  <a:lnTo>
                    <a:pt x="439282" y="1324480"/>
                  </a:lnTo>
                  <a:lnTo>
                    <a:pt x="440868" y="1319031"/>
                  </a:lnTo>
                  <a:lnTo>
                    <a:pt x="442679" y="1313809"/>
                  </a:lnTo>
                  <a:lnTo>
                    <a:pt x="444944" y="1308814"/>
                  </a:lnTo>
                  <a:lnTo>
                    <a:pt x="447661" y="1304273"/>
                  </a:lnTo>
                  <a:lnTo>
                    <a:pt x="450831" y="1299959"/>
                  </a:lnTo>
                  <a:lnTo>
                    <a:pt x="454455" y="1295872"/>
                  </a:lnTo>
                  <a:lnTo>
                    <a:pt x="458531" y="1292467"/>
                  </a:lnTo>
                  <a:lnTo>
                    <a:pt x="463060" y="1289061"/>
                  </a:lnTo>
                  <a:lnTo>
                    <a:pt x="467589" y="1286109"/>
                  </a:lnTo>
                  <a:lnTo>
                    <a:pt x="472571" y="1283839"/>
                  </a:lnTo>
                  <a:lnTo>
                    <a:pt x="477326" y="1282023"/>
                  </a:lnTo>
                  <a:lnTo>
                    <a:pt x="482761" y="1280660"/>
                  </a:lnTo>
                  <a:lnTo>
                    <a:pt x="488423" y="1279752"/>
                  </a:lnTo>
                  <a:lnTo>
                    <a:pt x="494084" y="1279525"/>
                  </a:lnTo>
                  <a:close/>
                  <a:moveTo>
                    <a:pt x="1168971" y="903287"/>
                  </a:moveTo>
                  <a:lnTo>
                    <a:pt x="1518668" y="903287"/>
                  </a:lnTo>
                  <a:lnTo>
                    <a:pt x="1524553" y="903514"/>
                  </a:lnTo>
                  <a:lnTo>
                    <a:pt x="1529985" y="904195"/>
                  </a:lnTo>
                  <a:lnTo>
                    <a:pt x="1535418" y="905557"/>
                  </a:lnTo>
                  <a:lnTo>
                    <a:pt x="1540624" y="907600"/>
                  </a:lnTo>
                  <a:lnTo>
                    <a:pt x="1545377" y="909870"/>
                  </a:lnTo>
                  <a:lnTo>
                    <a:pt x="1550130" y="912821"/>
                  </a:lnTo>
                  <a:lnTo>
                    <a:pt x="1554430" y="915999"/>
                  </a:lnTo>
                  <a:lnTo>
                    <a:pt x="1558278" y="919404"/>
                  </a:lnTo>
                  <a:lnTo>
                    <a:pt x="1561900" y="923717"/>
                  </a:lnTo>
                  <a:lnTo>
                    <a:pt x="1565295" y="927803"/>
                  </a:lnTo>
                  <a:lnTo>
                    <a:pt x="1567784" y="932343"/>
                  </a:lnTo>
                  <a:lnTo>
                    <a:pt x="1570274" y="937337"/>
                  </a:lnTo>
                  <a:lnTo>
                    <a:pt x="1572085" y="942558"/>
                  </a:lnTo>
                  <a:lnTo>
                    <a:pt x="1573443" y="948006"/>
                  </a:lnTo>
                  <a:lnTo>
                    <a:pt x="1574575" y="953681"/>
                  </a:lnTo>
                  <a:lnTo>
                    <a:pt x="1574801" y="959355"/>
                  </a:lnTo>
                  <a:lnTo>
                    <a:pt x="1574801" y="1818542"/>
                  </a:lnTo>
                  <a:lnTo>
                    <a:pt x="1574575" y="1824444"/>
                  </a:lnTo>
                  <a:lnTo>
                    <a:pt x="1573443" y="1829892"/>
                  </a:lnTo>
                  <a:lnTo>
                    <a:pt x="1572085" y="1835340"/>
                  </a:lnTo>
                  <a:lnTo>
                    <a:pt x="1570274" y="1840560"/>
                  </a:lnTo>
                  <a:lnTo>
                    <a:pt x="1567784" y="1845327"/>
                  </a:lnTo>
                  <a:lnTo>
                    <a:pt x="1565295" y="1850094"/>
                  </a:lnTo>
                  <a:lnTo>
                    <a:pt x="1561900" y="1854407"/>
                  </a:lnTo>
                  <a:lnTo>
                    <a:pt x="1558278" y="1858266"/>
                  </a:lnTo>
                  <a:lnTo>
                    <a:pt x="1554430" y="1861898"/>
                  </a:lnTo>
                  <a:lnTo>
                    <a:pt x="1550130" y="1865303"/>
                  </a:lnTo>
                  <a:lnTo>
                    <a:pt x="1545377" y="1867800"/>
                  </a:lnTo>
                  <a:lnTo>
                    <a:pt x="1540624" y="1870524"/>
                  </a:lnTo>
                  <a:lnTo>
                    <a:pt x="1535418" y="1872113"/>
                  </a:lnTo>
                  <a:lnTo>
                    <a:pt x="1529985" y="1873475"/>
                  </a:lnTo>
                  <a:lnTo>
                    <a:pt x="1524553" y="1874610"/>
                  </a:lnTo>
                  <a:lnTo>
                    <a:pt x="1518668" y="1874837"/>
                  </a:lnTo>
                  <a:lnTo>
                    <a:pt x="1168971" y="1874837"/>
                  </a:lnTo>
                  <a:lnTo>
                    <a:pt x="1163312" y="1874610"/>
                  </a:lnTo>
                  <a:lnTo>
                    <a:pt x="1157654" y="1873475"/>
                  </a:lnTo>
                  <a:lnTo>
                    <a:pt x="1152221" y="1872113"/>
                  </a:lnTo>
                  <a:lnTo>
                    <a:pt x="1147242" y="1870524"/>
                  </a:lnTo>
                  <a:lnTo>
                    <a:pt x="1142262" y="1867800"/>
                  </a:lnTo>
                  <a:lnTo>
                    <a:pt x="1137736" y="1865303"/>
                  </a:lnTo>
                  <a:lnTo>
                    <a:pt x="1133435" y="1861898"/>
                  </a:lnTo>
                  <a:lnTo>
                    <a:pt x="1129361" y="1858266"/>
                  </a:lnTo>
                  <a:lnTo>
                    <a:pt x="1125740" y="1854407"/>
                  </a:lnTo>
                  <a:lnTo>
                    <a:pt x="1122797" y="1850094"/>
                  </a:lnTo>
                  <a:lnTo>
                    <a:pt x="1119855" y="1845327"/>
                  </a:lnTo>
                  <a:lnTo>
                    <a:pt x="1117365" y="1840560"/>
                  </a:lnTo>
                  <a:lnTo>
                    <a:pt x="1115554" y="1835340"/>
                  </a:lnTo>
                  <a:lnTo>
                    <a:pt x="1114196" y="1829892"/>
                  </a:lnTo>
                  <a:lnTo>
                    <a:pt x="1113291" y="1824444"/>
                  </a:lnTo>
                  <a:lnTo>
                    <a:pt x="1112838" y="1818542"/>
                  </a:lnTo>
                  <a:lnTo>
                    <a:pt x="1112838" y="959355"/>
                  </a:lnTo>
                  <a:lnTo>
                    <a:pt x="1113291" y="953681"/>
                  </a:lnTo>
                  <a:lnTo>
                    <a:pt x="1114196" y="948006"/>
                  </a:lnTo>
                  <a:lnTo>
                    <a:pt x="1115554" y="942558"/>
                  </a:lnTo>
                  <a:lnTo>
                    <a:pt x="1117365" y="937337"/>
                  </a:lnTo>
                  <a:lnTo>
                    <a:pt x="1119855" y="932343"/>
                  </a:lnTo>
                  <a:lnTo>
                    <a:pt x="1122797" y="927803"/>
                  </a:lnTo>
                  <a:lnTo>
                    <a:pt x="1125740" y="923717"/>
                  </a:lnTo>
                  <a:lnTo>
                    <a:pt x="1129361" y="919404"/>
                  </a:lnTo>
                  <a:lnTo>
                    <a:pt x="1133435" y="915999"/>
                  </a:lnTo>
                  <a:lnTo>
                    <a:pt x="1137736" y="912821"/>
                  </a:lnTo>
                  <a:lnTo>
                    <a:pt x="1142262" y="909870"/>
                  </a:lnTo>
                  <a:lnTo>
                    <a:pt x="1147242" y="907600"/>
                  </a:lnTo>
                  <a:lnTo>
                    <a:pt x="1152221" y="905557"/>
                  </a:lnTo>
                  <a:lnTo>
                    <a:pt x="1157654" y="904195"/>
                  </a:lnTo>
                  <a:lnTo>
                    <a:pt x="1163312" y="903514"/>
                  </a:lnTo>
                  <a:lnTo>
                    <a:pt x="1168971" y="903287"/>
                  </a:lnTo>
                  <a:close/>
                  <a:moveTo>
                    <a:pt x="1841899" y="450850"/>
                  </a:moveTo>
                  <a:lnTo>
                    <a:pt x="2191940" y="450850"/>
                  </a:lnTo>
                  <a:lnTo>
                    <a:pt x="2197604" y="451077"/>
                  </a:lnTo>
                  <a:lnTo>
                    <a:pt x="2203268" y="451985"/>
                  </a:lnTo>
                  <a:lnTo>
                    <a:pt x="2208706" y="453573"/>
                  </a:lnTo>
                  <a:lnTo>
                    <a:pt x="2213917" y="455388"/>
                  </a:lnTo>
                  <a:lnTo>
                    <a:pt x="2218674" y="457657"/>
                  </a:lnTo>
                  <a:lnTo>
                    <a:pt x="2223206" y="460380"/>
                  </a:lnTo>
                  <a:lnTo>
                    <a:pt x="2227510" y="463556"/>
                  </a:lnTo>
                  <a:lnTo>
                    <a:pt x="2231589" y="467186"/>
                  </a:lnTo>
                  <a:lnTo>
                    <a:pt x="2235214" y="471271"/>
                  </a:lnTo>
                  <a:lnTo>
                    <a:pt x="2238385" y="475582"/>
                  </a:lnTo>
                  <a:lnTo>
                    <a:pt x="2241104" y="480119"/>
                  </a:lnTo>
                  <a:lnTo>
                    <a:pt x="2243596" y="484884"/>
                  </a:lnTo>
                  <a:lnTo>
                    <a:pt x="2245636" y="490103"/>
                  </a:lnTo>
                  <a:lnTo>
                    <a:pt x="2246768" y="495548"/>
                  </a:lnTo>
                  <a:lnTo>
                    <a:pt x="2247675" y="501221"/>
                  </a:lnTo>
                  <a:lnTo>
                    <a:pt x="2247901" y="506893"/>
                  </a:lnTo>
                  <a:lnTo>
                    <a:pt x="2247901" y="1818568"/>
                  </a:lnTo>
                  <a:lnTo>
                    <a:pt x="2247675" y="1824468"/>
                  </a:lnTo>
                  <a:lnTo>
                    <a:pt x="2246768" y="1829913"/>
                  </a:lnTo>
                  <a:lnTo>
                    <a:pt x="2245636" y="1835358"/>
                  </a:lnTo>
                  <a:lnTo>
                    <a:pt x="2243596" y="1840577"/>
                  </a:lnTo>
                  <a:lnTo>
                    <a:pt x="2241104" y="1845342"/>
                  </a:lnTo>
                  <a:lnTo>
                    <a:pt x="2238385" y="1850107"/>
                  </a:lnTo>
                  <a:lnTo>
                    <a:pt x="2235214" y="1854418"/>
                  </a:lnTo>
                  <a:lnTo>
                    <a:pt x="2231589" y="1858275"/>
                  </a:lnTo>
                  <a:lnTo>
                    <a:pt x="2227510" y="1861905"/>
                  </a:lnTo>
                  <a:lnTo>
                    <a:pt x="2223206" y="1865309"/>
                  </a:lnTo>
                  <a:lnTo>
                    <a:pt x="2218674" y="1867804"/>
                  </a:lnTo>
                  <a:lnTo>
                    <a:pt x="2213917" y="1870527"/>
                  </a:lnTo>
                  <a:lnTo>
                    <a:pt x="2208706" y="1872115"/>
                  </a:lnTo>
                  <a:lnTo>
                    <a:pt x="2203268" y="1873477"/>
                  </a:lnTo>
                  <a:lnTo>
                    <a:pt x="2197604" y="1874611"/>
                  </a:lnTo>
                  <a:lnTo>
                    <a:pt x="2191940" y="1874838"/>
                  </a:lnTo>
                  <a:lnTo>
                    <a:pt x="1841899" y="1874838"/>
                  </a:lnTo>
                  <a:lnTo>
                    <a:pt x="1836235" y="1874611"/>
                  </a:lnTo>
                  <a:lnTo>
                    <a:pt x="1830798" y="1873477"/>
                  </a:lnTo>
                  <a:lnTo>
                    <a:pt x="1825360" y="1872115"/>
                  </a:lnTo>
                  <a:lnTo>
                    <a:pt x="1820149" y="1870527"/>
                  </a:lnTo>
                  <a:lnTo>
                    <a:pt x="1815165" y="1867804"/>
                  </a:lnTo>
                  <a:lnTo>
                    <a:pt x="1810633" y="1865309"/>
                  </a:lnTo>
                  <a:lnTo>
                    <a:pt x="1806329" y="1861905"/>
                  </a:lnTo>
                  <a:lnTo>
                    <a:pt x="1802477" y="1858275"/>
                  </a:lnTo>
                  <a:lnTo>
                    <a:pt x="1798852" y="1854418"/>
                  </a:lnTo>
                  <a:lnTo>
                    <a:pt x="1795454" y="1850107"/>
                  </a:lnTo>
                  <a:lnTo>
                    <a:pt x="1792508" y="1845342"/>
                  </a:lnTo>
                  <a:lnTo>
                    <a:pt x="1790243" y="1840577"/>
                  </a:lnTo>
                  <a:lnTo>
                    <a:pt x="1788430" y="1835358"/>
                  </a:lnTo>
                  <a:lnTo>
                    <a:pt x="1786844" y="1829913"/>
                  </a:lnTo>
                  <a:lnTo>
                    <a:pt x="1786165" y="1824468"/>
                  </a:lnTo>
                  <a:lnTo>
                    <a:pt x="1785938" y="1818568"/>
                  </a:lnTo>
                  <a:lnTo>
                    <a:pt x="1785938" y="506893"/>
                  </a:lnTo>
                  <a:lnTo>
                    <a:pt x="1786165" y="501221"/>
                  </a:lnTo>
                  <a:lnTo>
                    <a:pt x="1786844" y="495548"/>
                  </a:lnTo>
                  <a:lnTo>
                    <a:pt x="1788430" y="490103"/>
                  </a:lnTo>
                  <a:lnTo>
                    <a:pt x="1790243" y="484884"/>
                  </a:lnTo>
                  <a:lnTo>
                    <a:pt x="1792508" y="480119"/>
                  </a:lnTo>
                  <a:lnTo>
                    <a:pt x="1795454" y="475582"/>
                  </a:lnTo>
                  <a:lnTo>
                    <a:pt x="1798852" y="471271"/>
                  </a:lnTo>
                  <a:lnTo>
                    <a:pt x="1802477" y="467186"/>
                  </a:lnTo>
                  <a:lnTo>
                    <a:pt x="1806329" y="463556"/>
                  </a:lnTo>
                  <a:lnTo>
                    <a:pt x="1810633" y="460380"/>
                  </a:lnTo>
                  <a:lnTo>
                    <a:pt x="1815165" y="457657"/>
                  </a:lnTo>
                  <a:lnTo>
                    <a:pt x="1820149" y="455388"/>
                  </a:lnTo>
                  <a:lnTo>
                    <a:pt x="1825360" y="453573"/>
                  </a:lnTo>
                  <a:lnTo>
                    <a:pt x="1830798" y="451985"/>
                  </a:lnTo>
                  <a:lnTo>
                    <a:pt x="1836235" y="451077"/>
                  </a:lnTo>
                  <a:lnTo>
                    <a:pt x="1841899" y="450850"/>
                  </a:lnTo>
                  <a:close/>
                  <a:moveTo>
                    <a:pt x="1458752" y="38100"/>
                  </a:moveTo>
                  <a:lnTo>
                    <a:pt x="1461698" y="38100"/>
                  </a:lnTo>
                  <a:lnTo>
                    <a:pt x="1464870" y="38100"/>
                  </a:lnTo>
                  <a:lnTo>
                    <a:pt x="1468043" y="38327"/>
                  </a:lnTo>
                  <a:lnTo>
                    <a:pt x="1470989" y="38554"/>
                  </a:lnTo>
                  <a:lnTo>
                    <a:pt x="1473935" y="39235"/>
                  </a:lnTo>
                  <a:lnTo>
                    <a:pt x="1477107" y="40143"/>
                  </a:lnTo>
                  <a:lnTo>
                    <a:pt x="1479827" y="40825"/>
                  </a:lnTo>
                  <a:lnTo>
                    <a:pt x="1482773" y="42187"/>
                  </a:lnTo>
                  <a:lnTo>
                    <a:pt x="1485718" y="43322"/>
                  </a:lnTo>
                  <a:lnTo>
                    <a:pt x="1488438" y="44684"/>
                  </a:lnTo>
                  <a:lnTo>
                    <a:pt x="1491157" y="46500"/>
                  </a:lnTo>
                  <a:lnTo>
                    <a:pt x="1493876" y="48317"/>
                  </a:lnTo>
                  <a:lnTo>
                    <a:pt x="1496143" y="50133"/>
                  </a:lnTo>
                  <a:lnTo>
                    <a:pt x="1498409" y="52176"/>
                  </a:lnTo>
                  <a:lnTo>
                    <a:pt x="1500675" y="54447"/>
                  </a:lnTo>
                  <a:lnTo>
                    <a:pt x="1502714" y="56490"/>
                  </a:lnTo>
                  <a:lnTo>
                    <a:pt x="1504754" y="59214"/>
                  </a:lnTo>
                  <a:lnTo>
                    <a:pt x="1506567" y="61485"/>
                  </a:lnTo>
                  <a:lnTo>
                    <a:pt x="1508153" y="64436"/>
                  </a:lnTo>
                  <a:lnTo>
                    <a:pt x="1509739" y="66934"/>
                  </a:lnTo>
                  <a:lnTo>
                    <a:pt x="1511099" y="69658"/>
                  </a:lnTo>
                  <a:lnTo>
                    <a:pt x="1512005" y="72609"/>
                  </a:lnTo>
                  <a:lnTo>
                    <a:pt x="1513138" y="75334"/>
                  </a:lnTo>
                  <a:lnTo>
                    <a:pt x="1514045" y="78512"/>
                  </a:lnTo>
                  <a:lnTo>
                    <a:pt x="1514725" y="81691"/>
                  </a:lnTo>
                  <a:lnTo>
                    <a:pt x="1515178" y="84642"/>
                  </a:lnTo>
                  <a:lnTo>
                    <a:pt x="1515405" y="87821"/>
                  </a:lnTo>
                  <a:lnTo>
                    <a:pt x="1543051" y="488083"/>
                  </a:lnTo>
                  <a:lnTo>
                    <a:pt x="1543051" y="493305"/>
                  </a:lnTo>
                  <a:lnTo>
                    <a:pt x="1542371" y="498754"/>
                  </a:lnTo>
                  <a:lnTo>
                    <a:pt x="1541691" y="503976"/>
                  </a:lnTo>
                  <a:lnTo>
                    <a:pt x="1540105" y="509198"/>
                  </a:lnTo>
                  <a:lnTo>
                    <a:pt x="1538066" y="513965"/>
                  </a:lnTo>
                  <a:lnTo>
                    <a:pt x="1535800" y="518506"/>
                  </a:lnTo>
                  <a:lnTo>
                    <a:pt x="1532854" y="522820"/>
                  </a:lnTo>
                  <a:lnTo>
                    <a:pt x="1529908" y="526906"/>
                  </a:lnTo>
                  <a:lnTo>
                    <a:pt x="1526282" y="530539"/>
                  </a:lnTo>
                  <a:lnTo>
                    <a:pt x="1522429" y="533944"/>
                  </a:lnTo>
                  <a:lnTo>
                    <a:pt x="1518350" y="537123"/>
                  </a:lnTo>
                  <a:lnTo>
                    <a:pt x="1513592" y="539620"/>
                  </a:lnTo>
                  <a:lnTo>
                    <a:pt x="1509059" y="541663"/>
                  </a:lnTo>
                  <a:lnTo>
                    <a:pt x="1503847" y="543253"/>
                  </a:lnTo>
                  <a:lnTo>
                    <a:pt x="1498635" y="544615"/>
                  </a:lnTo>
                  <a:lnTo>
                    <a:pt x="1493197" y="545069"/>
                  </a:lnTo>
                  <a:lnTo>
                    <a:pt x="1488211" y="545296"/>
                  </a:lnTo>
                  <a:lnTo>
                    <a:pt x="1482999" y="544842"/>
                  </a:lnTo>
                  <a:lnTo>
                    <a:pt x="1478014" y="543934"/>
                  </a:lnTo>
                  <a:lnTo>
                    <a:pt x="1473481" y="542799"/>
                  </a:lnTo>
                  <a:lnTo>
                    <a:pt x="1469629" y="541437"/>
                  </a:lnTo>
                  <a:lnTo>
                    <a:pt x="1466003" y="539847"/>
                  </a:lnTo>
                  <a:lnTo>
                    <a:pt x="1462604" y="537804"/>
                  </a:lnTo>
                  <a:lnTo>
                    <a:pt x="1459205" y="535761"/>
                  </a:lnTo>
                  <a:lnTo>
                    <a:pt x="1456032" y="533490"/>
                  </a:lnTo>
                  <a:lnTo>
                    <a:pt x="1453086" y="530766"/>
                  </a:lnTo>
                  <a:lnTo>
                    <a:pt x="1450367" y="528041"/>
                  </a:lnTo>
                  <a:lnTo>
                    <a:pt x="1447874" y="525090"/>
                  </a:lnTo>
                  <a:lnTo>
                    <a:pt x="1445382" y="522139"/>
                  </a:lnTo>
                  <a:lnTo>
                    <a:pt x="1443342" y="518733"/>
                  </a:lnTo>
                  <a:lnTo>
                    <a:pt x="1441529" y="515100"/>
                  </a:lnTo>
                  <a:lnTo>
                    <a:pt x="1439943" y="511468"/>
                  </a:lnTo>
                  <a:lnTo>
                    <a:pt x="1438583" y="507608"/>
                  </a:lnTo>
                  <a:lnTo>
                    <a:pt x="1437677" y="503749"/>
                  </a:lnTo>
                  <a:lnTo>
                    <a:pt x="1436770" y="499662"/>
                  </a:lnTo>
                  <a:lnTo>
                    <a:pt x="1436317" y="495348"/>
                  </a:lnTo>
                  <a:lnTo>
                    <a:pt x="1419775" y="256735"/>
                  </a:lnTo>
                  <a:lnTo>
                    <a:pt x="1404592" y="280119"/>
                  </a:lnTo>
                  <a:lnTo>
                    <a:pt x="1396434" y="292606"/>
                  </a:lnTo>
                  <a:lnTo>
                    <a:pt x="1387596" y="304866"/>
                  </a:lnTo>
                  <a:lnTo>
                    <a:pt x="1378531" y="317580"/>
                  </a:lnTo>
                  <a:lnTo>
                    <a:pt x="1369014" y="330748"/>
                  </a:lnTo>
                  <a:lnTo>
                    <a:pt x="1359270" y="343916"/>
                  </a:lnTo>
                  <a:lnTo>
                    <a:pt x="1348845" y="357311"/>
                  </a:lnTo>
                  <a:lnTo>
                    <a:pt x="1338421" y="370933"/>
                  </a:lnTo>
                  <a:lnTo>
                    <a:pt x="1327317" y="384782"/>
                  </a:lnTo>
                  <a:lnTo>
                    <a:pt x="1315760" y="398632"/>
                  </a:lnTo>
                  <a:lnTo>
                    <a:pt x="1303750" y="412935"/>
                  </a:lnTo>
                  <a:lnTo>
                    <a:pt x="1291513" y="426784"/>
                  </a:lnTo>
                  <a:lnTo>
                    <a:pt x="1278823" y="441314"/>
                  </a:lnTo>
                  <a:lnTo>
                    <a:pt x="1265679" y="455390"/>
                  </a:lnTo>
                  <a:lnTo>
                    <a:pt x="1252082" y="469920"/>
                  </a:lnTo>
                  <a:lnTo>
                    <a:pt x="1233500" y="488991"/>
                  </a:lnTo>
                  <a:lnTo>
                    <a:pt x="1214465" y="507608"/>
                  </a:lnTo>
                  <a:lnTo>
                    <a:pt x="1195430" y="525998"/>
                  </a:lnTo>
                  <a:lnTo>
                    <a:pt x="1175715" y="543707"/>
                  </a:lnTo>
                  <a:lnTo>
                    <a:pt x="1156226" y="560961"/>
                  </a:lnTo>
                  <a:lnTo>
                    <a:pt x="1136058" y="577762"/>
                  </a:lnTo>
                  <a:lnTo>
                    <a:pt x="1115663" y="594336"/>
                  </a:lnTo>
                  <a:lnTo>
                    <a:pt x="1095041" y="610455"/>
                  </a:lnTo>
                  <a:lnTo>
                    <a:pt x="1074193" y="625893"/>
                  </a:lnTo>
                  <a:lnTo>
                    <a:pt x="1053118" y="641105"/>
                  </a:lnTo>
                  <a:lnTo>
                    <a:pt x="1031590" y="655408"/>
                  </a:lnTo>
                  <a:lnTo>
                    <a:pt x="1010062" y="669711"/>
                  </a:lnTo>
                  <a:lnTo>
                    <a:pt x="988081" y="683333"/>
                  </a:lnTo>
                  <a:lnTo>
                    <a:pt x="966099" y="696501"/>
                  </a:lnTo>
                  <a:lnTo>
                    <a:pt x="943891" y="709442"/>
                  </a:lnTo>
                  <a:lnTo>
                    <a:pt x="921004" y="721702"/>
                  </a:lnTo>
                  <a:lnTo>
                    <a:pt x="906954" y="729194"/>
                  </a:lnTo>
                  <a:lnTo>
                    <a:pt x="892451" y="736232"/>
                  </a:lnTo>
                  <a:lnTo>
                    <a:pt x="878174" y="743497"/>
                  </a:lnTo>
                  <a:lnTo>
                    <a:pt x="863671" y="750309"/>
                  </a:lnTo>
                  <a:lnTo>
                    <a:pt x="848941" y="756893"/>
                  </a:lnTo>
                  <a:lnTo>
                    <a:pt x="834212" y="763477"/>
                  </a:lnTo>
                  <a:lnTo>
                    <a:pt x="819482" y="769834"/>
                  </a:lnTo>
                  <a:lnTo>
                    <a:pt x="804526" y="775736"/>
                  </a:lnTo>
                  <a:lnTo>
                    <a:pt x="789569" y="781866"/>
                  </a:lnTo>
                  <a:lnTo>
                    <a:pt x="774613" y="787542"/>
                  </a:lnTo>
                  <a:lnTo>
                    <a:pt x="759430" y="793218"/>
                  </a:lnTo>
                  <a:lnTo>
                    <a:pt x="744247" y="798440"/>
                  </a:lnTo>
                  <a:lnTo>
                    <a:pt x="729064" y="803435"/>
                  </a:lnTo>
                  <a:lnTo>
                    <a:pt x="713655" y="808657"/>
                  </a:lnTo>
                  <a:lnTo>
                    <a:pt x="698472" y="813197"/>
                  </a:lnTo>
                  <a:lnTo>
                    <a:pt x="682609" y="817965"/>
                  </a:lnTo>
                  <a:lnTo>
                    <a:pt x="667199" y="822279"/>
                  </a:lnTo>
                  <a:lnTo>
                    <a:pt x="651563" y="826365"/>
                  </a:lnTo>
                  <a:lnTo>
                    <a:pt x="635701" y="830452"/>
                  </a:lnTo>
                  <a:lnTo>
                    <a:pt x="620064" y="834084"/>
                  </a:lnTo>
                  <a:lnTo>
                    <a:pt x="604202" y="837717"/>
                  </a:lnTo>
                  <a:lnTo>
                    <a:pt x="588112" y="841350"/>
                  </a:lnTo>
                  <a:lnTo>
                    <a:pt x="572249" y="844528"/>
                  </a:lnTo>
                  <a:lnTo>
                    <a:pt x="555933" y="847479"/>
                  </a:lnTo>
                  <a:lnTo>
                    <a:pt x="539618" y="850431"/>
                  </a:lnTo>
                  <a:lnTo>
                    <a:pt x="523528" y="852928"/>
                  </a:lnTo>
                  <a:lnTo>
                    <a:pt x="507212" y="855653"/>
                  </a:lnTo>
                  <a:lnTo>
                    <a:pt x="490896" y="857923"/>
                  </a:lnTo>
                  <a:lnTo>
                    <a:pt x="474353" y="859966"/>
                  </a:lnTo>
                  <a:lnTo>
                    <a:pt x="458037" y="861783"/>
                  </a:lnTo>
                  <a:lnTo>
                    <a:pt x="441268" y="863372"/>
                  </a:lnTo>
                  <a:lnTo>
                    <a:pt x="424726" y="864961"/>
                  </a:lnTo>
                  <a:lnTo>
                    <a:pt x="419287" y="865188"/>
                  </a:lnTo>
                  <a:lnTo>
                    <a:pt x="414075" y="864734"/>
                  </a:lnTo>
                  <a:lnTo>
                    <a:pt x="409089" y="863826"/>
                  </a:lnTo>
                  <a:lnTo>
                    <a:pt x="404104" y="862464"/>
                  </a:lnTo>
                  <a:lnTo>
                    <a:pt x="400252" y="861329"/>
                  </a:lnTo>
                  <a:lnTo>
                    <a:pt x="396626" y="859739"/>
                  </a:lnTo>
                  <a:lnTo>
                    <a:pt x="393227" y="857923"/>
                  </a:lnTo>
                  <a:lnTo>
                    <a:pt x="389827" y="855880"/>
                  </a:lnTo>
                  <a:lnTo>
                    <a:pt x="386882" y="853609"/>
                  </a:lnTo>
                  <a:lnTo>
                    <a:pt x="383936" y="850885"/>
                  </a:lnTo>
                  <a:lnTo>
                    <a:pt x="381216" y="848161"/>
                  </a:lnTo>
                  <a:lnTo>
                    <a:pt x="378497" y="845209"/>
                  </a:lnTo>
                  <a:lnTo>
                    <a:pt x="376231" y="842258"/>
                  </a:lnTo>
                  <a:lnTo>
                    <a:pt x="374191" y="838852"/>
                  </a:lnTo>
                  <a:lnTo>
                    <a:pt x="372378" y="835447"/>
                  </a:lnTo>
                  <a:lnTo>
                    <a:pt x="370566" y="831814"/>
                  </a:lnTo>
                  <a:lnTo>
                    <a:pt x="369206" y="827955"/>
                  </a:lnTo>
                  <a:lnTo>
                    <a:pt x="368299" y="824095"/>
                  </a:lnTo>
                  <a:lnTo>
                    <a:pt x="367620" y="820008"/>
                  </a:lnTo>
                  <a:lnTo>
                    <a:pt x="366940" y="815922"/>
                  </a:lnTo>
                  <a:lnTo>
                    <a:pt x="366713" y="810473"/>
                  </a:lnTo>
                  <a:lnTo>
                    <a:pt x="367167" y="805024"/>
                  </a:lnTo>
                  <a:lnTo>
                    <a:pt x="368073" y="799802"/>
                  </a:lnTo>
                  <a:lnTo>
                    <a:pt x="369206" y="795034"/>
                  </a:lnTo>
                  <a:lnTo>
                    <a:pt x="371472" y="790040"/>
                  </a:lnTo>
                  <a:lnTo>
                    <a:pt x="373738" y="785272"/>
                  </a:lnTo>
                  <a:lnTo>
                    <a:pt x="376231" y="780958"/>
                  </a:lnTo>
                  <a:lnTo>
                    <a:pt x="379403" y="776872"/>
                  </a:lnTo>
                  <a:lnTo>
                    <a:pt x="383029" y="773239"/>
                  </a:lnTo>
                  <a:lnTo>
                    <a:pt x="386882" y="769607"/>
                  </a:lnTo>
                  <a:lnTo>
                    <a:pt x="390961" y="766882"/>
                  </a:lnTo>
                  <a:lnTo>
                    <a:pt x="395266" y="763931"/>
                  </a:lnTo>
                  <a:lnTo>
                    <a:pt x="400252" y="761887"/>
                  </a:lnTo>
                  <a:lnTo>
                    <a:pt x="405237" y="760071"/>
                  </a:lnTo>
                  <a:lnTo>
                    <a:pt x="410222" y="758709"/>
                  </a:lnTo>
                  <a:lnTo>
                    <a:pt x="415661" y="758255"/>
                  </a:lnTo>
                  <a:lnTo>
                    <a:pt x="431071" y="756666"/>
                  </a:lnTo>
                  <a:lnTo>
                    <a:pt x="446027" y="755076"/>
                  </a:lnTo>
                  <a:lnTo>
                    <a:pt x="461210" y="753714"/>
                  </a:lnTo>
                  <a:lnTo>
                    <a:pt x="476166" y="751898"/>
                  </a:lnTo>
                  <a:lnTo>
                    <a:pt x="491123" y="749854"/>
                  </a:lnTo>
                  <a:lnTo>
                    <a:pt x="506079" y="747357"/>
                  </a:lnTo>
                  <a:lnTo>
                    <a:pt x="521035" y="745087"/>
                  </a:lnTo>
                  <a:lnTo>
                    <a:pt x="535765" y="742589"/>
                  </a:lnTo>
                  <a:lnTo>
                    <a:pt x="550495" y="739638"/>
                  </a:lnTo>
                  <a:lnTo>
                    <a:pt x="565224" y="736913"/>
                  </a:lnTo>
                  <a:lnTo>
                    <a:pt x="579728" y="733735"/>
                  </a:lnTo>
                  <a:lnTo>
                    <a:pt x="594231" y="730329"/>
                  </a:lnTo>
                  <a:lnTo>
                    <a:pt x="608734" y="726697"/>
                  </a:lnTo>
                  <a:lnTo>
                    <a:pt x="623010" y="723064"/>
                  </a:lnTo>
                  <a:lnTo>
                    <a:pt x="637287" y="719432"/>
                  </a:lnTo>
                  <a:lnTo>
                    <a:pt x="651563" y="715345"/>
                  </a:lnTo>
                  <a:lnTo>
                    <a:pt x="665613" y="711259"/>
                  </a:lnTo>
                  <a:lnTo>
                    <a:pt x="679890" y="706945"/>
                  </a:lnTo>
                  <a:lnTo>
                    <a:pt x="693713" y="702404"/>
                  </a:lnTo>
                  <a:lnTo>
                    <a:pt x="707763" y="697864"/>
                  </a:lnTo>
                  <a:lnTo>
                    <a:pt x="721586" y="692869"/>
                  </a:lnTo>
                  <a:lnTo>
                    <a:pt x="735183" y="687874"/>
                  </a:lnTo>
                  <a:lnTo>
                    <a:pt x="749233" y="682652"/>
                  </a:lnTo>
                  <a:lnTo>
                    <a:pt x="762603" y="677430"/>
                  </a:lnTo>
                  <a:lnTo>
                    <a:pt x="776199" y="671755"/>
                  </a:lnTo>
                  <a:lnTo>
                    <a:pt x="789569" y="666079"/>
                  </a:lnTo>
                  <a:lnTo>
                    <a:pt x="803166" y="660176"/>
                  </a:lnTo>
                  <a:lnTo>
                    <a:pt x="816536" y="654273"/>
                  </a:lnTo>
                  <a:lnTo>
                    <a:pt x="829679" y="648143"/>
                  </a:lnTo>
                  <a:lnTo>
                    <a:pt x="842823" y="641559"/>
                  </a:lnTo>
                  <a:lnTo>
                    <a:pt x="855966" y="634975"/>
                  </a:lnTo>
                  <a:lnTo>
                    <a:pt x="868883" y="628164"/>
                  </a:lnTo>
                  <a:lnTo>
                    <a:pt x="889505" y="617039"/>
                  </a:lnTo>
                  <a:lnTo>
                    <a:pt x="910126" y="605460"/>
                  </a:lnTo>
                  <a:lnTo>
                    <a:pt x="930068" y="593655"/>
                  </a:lnTo>
                  <a:lnTo>
                    <a:pt x="950237" y="580941"/>
                  </a:lnTo>
                  <a:lnTo>
                    <a:pt x="970178" y="568000"/>
                  </a:lnTo>
                  <a:lnTo>
                    <a:pt x="989667" y="554832"/>
                  </a:lnTo>
                  <a:lnTo>
                    <a:pt x="1008929" y="540982"/>
                  </a:lnTo>
                  <a:lnTo>
                    <a:pt x="1027964" y="526906"/>
                  </a:lnTo>
                  <a:lnTo>
                    <a:pt x="1046773" y="512149"/>
                  </a:lnTo>
                  <a:lnTo>
                    <a:pt x="1065355" y="497165"/>
                  </a:lnTo>
                  <a:lnTo>
                    <a:pt x="1083937" y="481726"/>
                  </a:lnTo>
                  <a:lnTo>
                    <a:pt x="1102066" y="466061"/>
                  </a:lnTo>
                  <a:lnTo>
                    <a:pt x="1119742" y="449714"/>
                  </a:lnTo>
                  <a:lnTo>
                    <a:pt x="1137644" y="433141"/>
                  </a:lnTo>
                  <a:lnTo>
                    <a:pt x="1154866" y="416113"/>
                  </a:lnTo>
                  <a:lnTo>
                    <a:pt x="1171862" y="398859"/>
                  </a:lnTo>
                  <a:lnTo>
                    <a:pt x="1184779" y="385236"/>
                  </a:lnTo>
                  <a:lnTo>
                    <a:pt x="1197469" y="371841"/>
                  </a:lnTo>
                  <a:lnTo>
                    <a:pt x="1209480" y="358219"/>
                  </a:lnTo>
                  <a:lnTo>
                    <a:pt x="1221037" y="344597"/>
                  </a:lnTo>
                  <a:lnTo>
                    <a:pt x="1232367" y="331429"/>
                  </a:lnTo>
                  <a:lnTo>
                    <a:pt x="1243245" y="318261"/>
                  </a:lnTo>
                  <a:lnTo>
                    <a:pt x="1253895" y="305093"/>
                  </a:lnTo>
                  <a:lnTo>
                    <a:pt x="1263866" y="292606"/>
                  </a:lnTo>
                  <a:lnTo>
                    <a:pt x="1273384" y="279665"/>
                  </a:lnTo>
                  <a:lnTo>
                    <a:pt x="1282675" y="267178"/>
                  </a:lnTo>
                  <a:lnTo>
                    <a:pt x="1291739" y="255145"/>
                  </a:lnTo>
                  <a:lnTo>
                    <a:pt x="1300124" y="242886"/>
                  </a:lnTo>
                  <a:lnTo>
                    <a:pt x="1308282" y="231307"/>
                  </a:lnTo>
                  <a:lnTo>
                    <a:pt x="1316213" y="219728"/>
                  </a:lnTo>
                  <a:lnTo>
                    <a:pt x="1330263" y="197706"/>
                  </a:lnTo>
                  <a:lnTo>
                    <a:pt x="1107958" y="281027"/>
                  </a:lnTo>
                  <a:lnTo>
                    <a:pt x="1102746" y="282390"/>
                  </a:lnTo>
                  <a:lnTo>
                    <a:pt x="1097534" y="283525"/>
                  </a:lnTo>
                  <a:lnTo>
                    <a:pt x="1092322" y="283979"/>
                  </a:lnTo>
                  <a:lnTo>
                    <a:pt x="1087110" y="283979"/>
                  </a:lnTo>
                  <a:lnTo>
                    <a:pt x="1081898" y="283752"/>
                  </a:lnTo>
                  <a:lnTo>
                    <a:pt x="1076686" y="282844"/>
                  </a:lnTo>
                  <a:lnTo>
                    <a:pt x="1071927" y="281255"/>
                  </a:lnTo>
                  <a:lnTo>
                    <a:pt x="1067168" y="279438"/>
                  </a:lnTo>
                  <a:lnTo>
                    <a:pt x="1062636" y="277168"/>
                  </a:lnTo>
                  <a:lnTo>
                    <a:pt x="1058103" y="274216"/>
                  </a:lnTo>
                  <a:lnTo>
                    <a:pt x="1054251" y="270811"/>
                  </a:lnTo>
                  <a:lnTo>
                    <a:pt x="1050399" y="267178"/>
                  </a:lnTo>
                  <a:lnTo>
                    <a:pt x="1047226" y="263319"/>
                  </a:lnTo>
                  <a:lnTo>
                    <a:pt x="1044054" y="259005"/>
                  </a:lnTo>
                  <a:lnTo>
                    <a:pt x="1041561" y="254237"/>
                  </a:lnTo>
                  <a:lnTo>
                    <a:pt x="1039295" y="249470"/>
                  </a:lnTo>
                  <a:lnTo>
                    <a:pt x="1037482" y="244021"/>
                  </a:lnTo>
                  <a:lnTo>
                    <a:pt x="1036575" y="238799"/>
                  </a:lnTo>
                  <a:lnTo>
                    <a:pt x="1036122" y="233350"/>
                  </a:lnTo>
                  <a:lnTo>
                    <a:pt x="1036122" y="228355"/>
                  </a:lnTo>
                  <a:lnTo>
                    <a:pt x="1036349" y="223134"/>
                  </a:lnTo>
                  <a:lnTo>
                    <a:pt x="1037255" y="218139"/>
                  </a:lnTo>
                  <a:lnTo>
                    <a:pt x="1038841" y="213144"/>
                  </a:lnTo>
                  <a:lnTo>
                    <a:pt x="1040654" y="208376"/>
                  </a:lnTo>
                  <a:lnTo>
                    <a:pt x="1042920" y="203836"/>
                  </a:lnTo>
                  <a:lnTo>
                    <a:pt x="1045866" y="199295"/>
                  </a:lnTo>
                  <a:lnTo>
                    <a:pt x="1049266" y="195435"/>
                  </a:lnTo>
                  <a:lnTo>
                    <a:pt x="1052891" y="191576"/>
                  </a:lnTo>
                  <a:lnTo>
                    <a:pt x="1056744" y="188170"/>
                  </a:lnTo>
                  <a:lnTo>
                    <a:pt x="1061049" y="185219"/>
                  </a:lnTo>
                  <a:lnTo>
                    <a:pt x="1065582" y="182494"/>
                  </a:lnTo>
                  <a:lnTo>
                    <a:pt x="1070567" y="180451"/>
                  </a:lnTo>
                  <a:lnTo>
                    <a:pt x="1443569" y="41279"/>
                  </a:lnTo>
                  <a:lnTo>
                    <a:pt x="1446288" y="40370"/>
                  </a:lnTo>
                  <a:lnTo>
                    <a:pt x="1449461" y="39462"/>
                  </a:lnTo>
                  <a:lnTo>
                    <a:pt x="1452633" y="38781"/>
                  </a:lnTo>
                  <a:lnTo>
                    <a:pt x="1455579" y="38327"/>
                  </a:lnTo>
                  <a:lnTo>
                    <a:pt x="1458752" y="38100"/>
                  </a:lnTo>
                  <a:close/>
                  <a:moveTo>
                    <a:pt x="102528" y="0"/>
                  </a:moveTo>
                  <a:lnTo>
                    <a:pt x="107971" y="454"/>
                  </a:lnTo>
                  <a:lnTo>
                    <a:pt x="113189" y="681"/>
                  </a:lnTo>
                  <a:lnTo>
                    <a:pt x="118406" y="1361"/>
                  </a:lnTo>
                  <a:lnTo>
                    <a:pt x="123169" y="2268"/>
                  </a:lnTo>
                  <a:lnTo>
                    <a:pt x="128386" y="3403"/>
                  </a:lnTo>
                  <a:lnTo>
                    <a:pt x="133376" y="4764"/>
                  </a:lnTo>
                  <a:lnTo>
                    <a:pt x="137913" y="6578"/>
                  </a:lnTo>
                  <a:lnTo>
                    <a:pt x="142450" y="8393"/>
                  </a:lnTo>
                  <a:lnTo>
                    <a:pt x="147213" y="10434"/>
                  </a:lnTo>
                  <a:lnTo>
                    <a:pt x="151523" y="12476"/>
                  </a:lnTo>
                  <a:lnTo>
                    <a:pt x="156059" y="14971"/>
                  </a:lnTo>
                  <a:lnTo>
                    <a:pt x="160143" y="17693"/>
                  </a:lnTo>
                  <a:lnTo>
                    <a:pt x="164225" y="20642"/>
                  </a:lnTo>
                  <a:lnTo>
                    <a:pt x="168082" y="23590"/>
                  </a:lnTo>
                  <a:lnTo>
                    <a:pt x="171711" y="26993"/>
                  </a:lnTo>
                  <a:lnTo>
                    <a:pt x="175340" y="30169"/>
                  </a:lnTo>
                  <a:lnTo>
                    <a:pt x="178743" y="33798"/>
                  </a:lnTo>
                  <a:lnTo>
                    <a:pt x="181918" y="37427"/>
                  </a:lnTo>
                  <a:lnTo>
                    <a:pt x="185094" y="41510"/>
                  </a:lnTo>
                  <a:lnTo>
                    <a:pt x="188043" y="45593"/>
                  </a:lnTo>
                  <a:lnTo>
                    <a:pt x="190538" y="49676"/>
                  </a:lnTo>
                  <a:lnTo>
                    <a:pt x="193033" y="53986"/>
                  </a:lnTo>
                  <a:lnTo>
                    <a:pt x="195074" y="58296"/>
                  </a:lnTo>
                  <a:lnTo>
                    <a:pt x="197343" y="63059"/>
                  </a:lnTo>
                  <a:lnTo>
                    <a:pt x="199157" y="67596"/>
                  </a:lnTo>
                  <a:lnTo>
                    <a:pt x="200745" y="72359"/>
                  </a:lnTo>
                  <a:lnTo>
                    <a:pt x="202106" y="77122"/>
                  </a:lnTo>
                  <a:lnTo>
                    <a:pt x="203467" y="82340"/>
                  </a:lnTo>
                  <a:lnTo>
                    <a:pt x="204148" y="87330"/>
                  </a:lnTo>
                  <a:lnTo>
                    <a:pt x="205055" y="92320"/>
                  </a:lnTo>
                  <a:lnTo>
                    <a:pt x="205282" y="97537"/>
                  </a:lnTo>
                  <a:lnTo>
                    <a:pt x="205509" y="102981"/>
                  </a:lnTo>
                  <a:lnTo>
                    <a:pt x="205509" y="2092965"/>
                  </a:lnTo>
                  <a:lnTo>
                    <a:pt x="2195719" y="2092965"/>
                  </a:lnTo>
                  <a:lnTo>
                    <a:pt x="2201163" y="2093192"/>
                  </a:lnTo>
                  <a:lnTo>
                    <a:pt x="2206380" y="2093419"/>
                  </a:lnTo>
                  <a:lnTo>
                    <a:pt x="2211597" y="2094326"/>
                  </a:lnTo>
                  <a:lnTo>
                    <a:pt x="2216587" y="2095233"/>
                  </a:lnTo>
                  <a:lnTo>
                    <a:pt x="2221578" y="2096367"/>
                  </a:lnTo>
                  <a:lnTo>
                    <a:pt x="2226568" y="2097501"/>
                  </a:lnTo>
                  <a:lnTo>
                    <a:pt x="2231105" y="2099316"/>
                  </a:lnTo>
                  <a:lnTo>
                    <a:pt x="2235868" y="2101131"/>
                  </a:lnTo>
                  <a:lnTo>
                    <a:pt x="2240405" y="2103172"/>
                  </a:lnTo>
                  <a:lnTo>
                    <a:pt x="2244714" y="2105667"/>
                  </a:lnTo>
                  <a:lnTo>
                    <a:pt x="2249251" y="2107936"/>
                  </a:lnTo>
                  <a:lnTo>
                    <a:pt x="2253334" y="2110658"/>
                  </a:lnTo>
                  <a:lnTo>
                    <a:pt x="2257417" y="2113606"/>
                  </a:lnTo>
                  <a:lnTo>
                    <a:pt x="2261273" y="2116328"/>
                  </a:lnTo>
                  <a:lnTo>
                    <a:pt x="2264902" y="2119731"/>
                  </a:lnTo>
                  <a:lnTo>
                    <a:pt x="2268532" y="2123133"/>
                  </a:lnTo>
                  <a:lnTo>
                    <a:pt x="2271934" y="2126763"/>
                  </a:lnTo>
                  <a:lnTo>
                    <a:pt x="2275337" y="2130619"/>
                  </a:lnTo>
                  <a:lnTo>
                    <a:pt x="2278285" y="2134475"/>
                  </a:lnTo>
                  <a:lnTo>
                    <a:pt x="2281234" y="2138331"/>
                  </a:lnTo>
                  <a:lnTo>
                    <a:pt x="2283729" y="2142414"/>
                  </a:lnTo>
                  <a:lnTo>
                    <a:pt x="2286224" y="2146724"/>
                  </a:lnTo>
                  <a:lnTo>
                    <a:pt x="2288720" y="2151260"/>
                  </a:lnTo>
                  <a:lnTo>
                    <a:pt x="2290761" y="2155797"/>
                  </a:lnTo>
                  <a:lnTo>
                    <a:pt x="2292576" y="2160560"/>
                  </a:lnTo>
                  <a:lnTo>
                    <a:pt x="2294164" y="2165324"/>
                  </a:lnTo>
                  <a:lnTo>
                    <a:pt x="2295298" y="2170087"/>
                  </a:lnTo>
                  <a:lnTo>
                    <a:pt x="2296659" y="2175304"/>
                  </a:lnTo>
                  <a:lnTo>
                    <a:pt x="2297339" y="2180068"/>
                  </a:lnTo>
                  <a:lnTo>
                    <a:pt x="2298246" y="2185285"/>
                  </a:lnTo>
                  <a:lnTo>
                    <a:pt x="2298473" y="2190729"/>
                  </a:lnTo>
                  <a:lnTo>
                    <a:pt x="2298700" y="2195946"/>
                  </a:lnTo>
                  <a:lnTo>
                    <a:pt x="2298473" y="2201163"/>
                  </a:lnTo>
                  <a:lnTo>
                    <a:pt x="2298246" y="2206380"/>
                  </a:lnTo>
                  <a:lnTo>
                    <a:pt x="2297339" y="2211597"/>
                  </a:lnTo>
                  <a:lnTo>
                    <a:pt x="2296659" y="2216361"/>
                  </a:lnTo>
                  <a:lnTo>
                    <a:pt x="2295298" y="2221578"/>
                  </a:lnTo>
                  <a:lnTo>
                    <a:pt x="2294164" y="2226568"/>
                  </a:lnTo>
                  <a:lnTo>
                    <a:pt x="2292576" y="2231105"/>
                  </a:lnTo>
                  <a:lnTo>
                    <a:pt x="2290761" y="2235868"/>
                  </a:lnTo>
                  <a:lnTo>
                    <a:pt x="2288720" y="2240405"/>
                  </a:lnTo>
                  <a:lnTo>
                    <a:pt x="2286224" y="2244941"/>
                  </a:lnTo>
                  <a:lnTo>
                    <a:pt x="2283729" y="2249251"/>
                  </a:lnTo>
                  <a:lnTo>
                    <a:pt x="2281234" y="2253334"/>
                  </a:lnTo>
                  <a:lnTo>
                    <a:pt x="2278285" y="2257417"/>
                  </a:lnTo>
                  <a:lnTo>
                    <a:pt x="2275337" y="2261273"/>
                  </a:lnTo>
                  <a:lnTo>
                    <a:pt x="2271934" y="2264902"/>
                  </a:lnTo>
                  <a:lnTo>
                    <a:pt x="2268532" y="2268532"/>
                  </a:lnTo>
                  <a:lnTo>
                    <a:pt x="2264902" y="2271934"/>
                  </a:lnTo>
                  <a:lnTo>
                    <a:pt x="2261273" y="2275337"/>
                  </a:lnTo>
                  <a:lnTo>
                    <a:pt x="2257417" y="2278059"/>
                  </a:lnTo>
                  <a:lnTo>
                    <a:pt x="2253334" y="2281234"/>
                  </a:lnTo>
                  <a:lnTo>
                    <a:pt x="2249251" y="2283729"/>
                  </a:lnTo>
                  <a:lnTo>
                    <a:pt x="2244714" y="2286451"/>
                  </a:lnTo>
                  <a:lnTo>
                    <a:pt x="2240405" y="2288493"/>
                  </a:lnTo>
                  <a:lnTo>
                    <a:pt x="2235868" y="2290534"/>
                  </a:lnTo>
                  <a:lnTo>
                    <a:pt x="2231105" y="2292349"/>
                  </a:lnTo>
                  <a:lnTo>
                    <a:pt x="2226568" y="2294164"/>
                  </a:lnTo>
                  <a:lnTo>
                    <a:pt x="2221578" y="2295298"/>
                  </a:lnTo>
                  <a:lnTo>
                    <a:pt x="2216587" y="2296659"/>
                  </a:lnTo>
                  <a:lnTo>
                    <a:pt x="2211597" y="2297566"/>
                  </a:lnTo>
                  <a:lnTo>
                    <a:pt x="2206380" y="2298246"/>
                  </a:lnTo>
                  <a:lnTo>
                    <a:pt x="2201163" y="2298473"/>
                  </a:lnTo>
                  <a:lnTo>
                    <a:pt x="2195719" y="2298700"/>
                  </a:lnTo>
                  <a:lnTo>
                    <a:pt x="102528" y="2298700"/>
                  </a:lnTo>
                  <a:lnTo>
                    <a:pt x="97310" y="2298473"/>
                  </a:lnTo>
                  <a:lnTo>
                    <a:pt x="92093" y="2298246"/>
                  </a:lnTo>
                  <a:lnTo>
                    <a:pt x="86876" y="2297566"/>
                  </a:lnTo>
                  <a:lnTo>
                    <a:pt x="81886" y="2296659"/>
                  </a:lnTo>
                  <a:lnTo>
                    <a:pt x="77122" y="2295298"/>
                  </a:lnTo>
                  <a:lnTo>
                    <a:pt x="72132" y="2294164"/>
                  </a:lnTo>
                  <a:lnTo>
                    <a:pt x="67142" y="2292349"/>
                  </a:lnTo>
                  <a:lnTo>
                    <a:pt x="62605" y="2290534"/>
                  </a:lnTo>
                  <a:lnTo>
                    <a:pt x="57842" y="2288493"/>
                  </a:lnTo>
                  <a:lnTo>
                    <a:pt x="53532" y="2286451"/>
                  </a:lnTo>
                  <a:lnTo>
                    <a:pt x="49449" y="2283729"/>
                  </a:lnTo>
                  <a:lnTo>
                    <a:pt x="45139" y="2281234"/>
                  </a:lnTo>
                  <a:lnTo>
                    <a:pt x="41283" y="2278059"/>
                  </a:lnTo>
                  <a:lnTo>
                    <a:pt x="37200" y="2275337"/>
                  </a:lnTo>
                  <a:lnTo>
                    <a:pt x="33344" y="2271934"/>
                  </a:lnTo>
                  <a:lnTo>
                    <a:pt x="29715" y="2268532"/>
                  </a:lnTo>
                  <a:lnTo>
                    <a:pt x="26539" y="2264902"/>
                  </a:lnTo>
                  <a:lnTo>
                    <a:pt x="23364" y="2261273"/>
                  </a:lnTo>
                  <a:lnTo>
                    <a:pt x="20188" y="2257417"/>
                  </a:lnTo>
                  <a:lnTo>
                    <a:pt x="17466" y="2253334"/>
                  </a:lnTo>
                  <a:lnTo>
                    <a:pt x="14517" y="2249251"/>
                  </a:lnTo>
                  <a:lnTo>
                    <a:pt x="12249" y="2244941"/>
                  </a:lnTo>
                  <a:lnTo>
                    <a:pt x="9981" y="2240405"/>
                  </a:lnTo>
                  <a:lnTo>
                    <a:pt x="7939" y="2235868"/>
                  </a:lnTo>
                  <a:lnTo>
                    <a:pt x="6125" y="2231105"/>
                  </a:lnTo>
                  <a:lnTo>
                    <a:pt x="4537" y="2226568"/>
                  </a:lnTo>
                  <a:lnTo>
                    <a:pt x="2949" y="2221578"/>
                  </a:lnTo>
                  <a:lnTo>
                    <a:pt x="2042" y="2216361"/>
                  </a:lnTo>
                  <a:lnTo>
                    <a:pt x="907" y="2211597"/>
                  </a:lnTo>
                  <a:lnTo>
                    <a:pt x="454" y="2206380"/>
                  </a:lnTo>
                  <a:lnTo>
                    <a:pt x="0" y="2201163"/>
                  </a:lnTo>
                  <a:lnTo>
                    <a:pt x="0" y="2195946"/>
                  </a:lnTo>
                  <a:lnTo>
                    <a:pt x="0" y="102981"/>
                  </a:lnTo>
                  <a:lnTo>
                    <a:pt x="0" y="97537"/>
                  </a:lnTo>
                  <a:lnTo>
                    <a:pt x="454" y="92320"/>
                  </a:lnTo>
                  <a:lnTo>
                    <a:pt x="907" y="87330"/>
                  </a:lnTo>
                  <a:lnTo>
                    <a:pt x="2042" y="82340"/>
                  </a:lnTo>
                  <a:lnTo>
                    <a:pt x="2949" y="77122"/>
                  </a:lnTo>
                  <a:lnTo>
                    <a:pt x="4537" y="72359"/>
                  </a:lnTo>
                  <a:lnTo>
                    <a:pt x="6125" y="67596"/>
                  </a:lnTo>
                  <a:lnTo>
                    <a:pt x="7939" y="63059"/>
                  </a:lnTo>
                  <a:lnTo>
                    <a:pt x="9981" y="58296"/>
                  </a:lnTo>
                  <a:lnTo>
                    <a:pt x="12249" y="53986"/>
                  </a:lnTo>
                  <a:lnTo>
                    <a:pt x="14517" y="49676"/>
                  </a:lnTo>
                  <a:lnTo>
                    <a:pt x="17466" y="45593"/>
                  </a:lnTo>
                  <a:lnTo>
                    <a:pt x="20188" y="41510"/>
                  </a:lnTo>
                  <a:lnTo>
                    <a:pt x="23364" y="37427"/>
                  </a:lnTo>
                  <a:lnTo>
                    <a:pt x="26539" y="33798"/>
                  </a:lnTo>
                  <a:lnTo>
                    <a:pt x="29715" y="30169"/>
                  </a:lnTo>
                  <a:lnTo>
                    <a:pt x="33344" y="26993"/>
                  </a:lnTo>
                  <a:lnTo>
                    <a:pt x="37200" y="23590"/>
                  </a:lnTo>
                  <a:lnTo>
                    <a:pt x="41283" y="20642"/>
                  </a:lnTo>
                  <a:lnTo>
                    <a:pt x="45139" y="17693"/>
                  </a:lnTo>
                  <a:lnTo>
                    <a:pt x="49449" y="14971"/>
                  </a:lnTo>
                  <a:lnTo>
                    <a:pt x="53532" y="12476"/>
                  </a:lnTo>
                  <a:lnTo>
                    <a:pt x="57842" y="10434"/>
                  </a:lnTo>
                  <a:lnTo>
                    <a:pt x="62605" y="8393"/>
                  </a:lnTo>
                  <a:lnTo>
                    <a:pt x="67142" y="6578"/>
                  </a:lnTo>
                  <a:lnTo>
                    <a:pt x="72132" y="4764"/>
                  </a:lnTo>
                  <a:lnTo>
                    <a:pt x="77122" y="3403"/>
                  </a:lnTo>
                  <a:lnTo>
                    <a:pt x="81886" y="2268"/>
                  </a:lnTo>
                  <a:lnTo>
                    <a:pt x="86876" y="1361"/>
                  </a:lnTo>
                  <a:lnTo>
                    <a:pt x="92093" y="681"/>
                  </a:lnTo>
                  <a:lnTo>
                    <a:pt x="97310" y="454"/>
                  </a:lnTo>
                  <a:lnTo>
                    <a:pt x="1025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2199001" y="1674287"/>
            <a:ext cx="8781425" cy="108007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kumimoji="0" lang="en-US" altLang="zh-CN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不同岩性的岩石，形成的致密程度和胶结程 度不同而透水情况不同。 一般而言，岩石胶结程度 好致密的岩石类型，如花岗岩类、变质岩类、火成岩 类，透水性差，是很好的隔水层；疏松的岩石类型， 沉积岩、碎屑岩、蚀变岩、碎裂岩等，透水性较好</a:t>
            </a:r>
            <a:endParaRPr kumimoji="0" lang="en-US" altLang="zh-CN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199001" y="3303525"/>
            <a:ext cx="8781425" cy="75055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kumimoji="0" lang="en-US" altLang="zh-CN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岩石的孔隙、裂隙和溶洞洞穴，对岩石的透水性，有很大的影响，岩石的孔隙是岩石透水性的主要原因</a:t>
            </a:r>
            <a:endParaRPr kumimoji="0" lang="en-US" altLang="zh-CN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199001" y="4765366"/>
            <a:ext cx="8781425" cy="75055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kumimoji="0" lang="en-US" altLang="zh-CN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岩石受构造破裂，增加岩石的孔隙度，使岩石透水性增加④岩石的颗粒颗度、磨圆、分选等皆对岩石透 水性有重要影响。岩石颗粒大、分选好、磨图好，岩石的透水性高</a:t>
            </a:r>
            <a:endParaRPr kumimoji="0" lang="en-US" altLang="zh-CN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0" name="TextBox 7"/>
          <p:cNvSpPr txBox="1"/>
          <p:nvPr/>
        </p:nvSpPr>
        <p:spPr>
          <a:xfrm>
            <a:off x="539983" y="440281"/>
            <a:ext cx="10613749" cy="45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en-US" altLang="zh-CN" sz="2400">
                <a:solidFill>
                  <a:srgbClr val="4F4D5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rPr>
              <a:t>形成条件 &gt; &lt;2&gt; 岩石的透水性</a:t>
            </a:r>
            <a:endParaRPr lang="en-US" altLang="zh-CN" sz="2400">
              <a:solidFill>
                <a:srgbClr val="4F4D50"/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61" name="矩形 3"/>
          <p:cNvSpPr/>
          <p:nvPr/>
        </p:nvSpPr>
        <p:spPr>
          <a:xfrm>
            <a:off x="283464" y="298577"/>
            <a:ext cx="109765" cy="768350"/>
          </a:xfrm>
          <a:prstGeom prst="rect">
            <a:avLst/>
          </a:prstGeom>
          <a:solidFill>
            <a:srgbClr val="5E9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33672" y="1362635"/>
            <a:ext cx="6949440" cy="4652683"/>
          </a:xfrm>
          <a:prstGeom prst="rect">
            <a:avLst/>
          </a:prstGeom>
          <a:ln>
            <a:noFill/>
          </a:ln>
        </p:spPr>
      </p:pic>
      <p:sp>
        <p:nvSpPr>
          <p:cNvPr id="9" name="文本框 8"/>
          <p:cNvSpPr txBox="1"/>
          <p:nvPr/>
        </p:nvSpPr>
        <p:spPr>
          <a:xfrm>
            <a:off x="947559" y="1827200"/>
            <a:ext cx="2892225" cy="320360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latin typeface="思源等宽 L"/>
                <a:ea typeface="微软雅黑" panose="020B0503020204020204" pitchFamily="34" charset="-122"/>
              </a:rPr>
              <a:t>&lt;3&gt;水的参与</a:t>
            </a:r>
            <a:endParaRPr lang="en-US" altLang="zh-CN" sz="2400" b="1">
              <a:latin typeface="思源等宽 L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>
                <a:latin typeface="思源等宽 L"/>
                <a:ea typeface="微软雅黑" panose="020B0503020204020204" pitchFamily="34" charset="-122"/>
              </a:rPr>
              <a:t>在水溶解作用下，可溶性岩石溶于水中，形成 溶液，被水荷载迁移或者被水机械冲刷，破碎成碎屑物，在水动力作用下搬迁运移，形成喀斯特地貌。不同喀斯特地貌的演化过程，都有水的参与</a:t>
            </a:r>
            <a:endParaRPr lang="en-US" altLang="zh-CN" sz="1600"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10" name="TextBox 7"/>
          <p:cNvSpPr txBox="1"/>
          <p:nvPr/>
        </p:nvSpPr>
        <p:spPr>
          <a:xfrm>
            <a:off x="539983" y="440281"/>
            <a:ext cx="10613749" cy="45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en-US" altLang="zh-CN" sz="2400">
                <a:solidFill>
                  <a:srgbClr val="4F4D5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rPr>
              <a:t>形成条件</a:t>
            </a:r>
            <a:endParaRPr lang="en-US" altLang="zh-CN" sz="2400">
              <a:solidFill>
                <a:srgbClr val="4F4D50"/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11" name="矩形 3"/>
          <p:cNvSpPr/>
          <p:nvPr/>
        </p:nvSpPr>
        <p:spPr>
          <a:xfrm>
            <a:off x="283464" y="298577"/>
            <a:ext cx="109765" cy="768350"/>
          </a:xfrm>
          <a:prstGeom prst="rect">
            <a:avLst/>
          </a:prstGeom>
          <a:solidFill>
            <a:srgbClr val="5E9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33672" y="1362635"/>
            <a:ext cx="6949440" cy="4652683"/>
          </a:xfrm>
          <a:prstGeom prst="rect">
            <a:avLst/>
          </a:prstGeom>
          <a:ln>
            <a:noFill/>
          </a:ln>
        </p:spPr>
      </p:pic>
      <p:sp>
        <p:nvSpPr>
          <p:cNvPr id="9" name="文本框 8"/>
          <p:cNvSpPr txBox="1"/>
          <p:nvPr/>
        </p:nvSpPr>
        <p:spPr>
          <a:xfrm>
            <a:off x="947559" y="1278011"/>
            <a:ext cx="2892225" cy="430197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latin typeface="思源等宽 L"/>
                <a:ea typeface="微软雅黑" panose="020B0503020204020204" pitchFamily="34" charset="-122"/>
              </a:rPr>
              <a:t>&lt;4&gt;水的流动性</a:t>
            </a:r>
            <a:endParaRPr lang="en-US" altLang="zh-CN" sz="2400" b="1">
              <a:latin typeface="思源等宽 L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>
                <a:latin typeface="思源等宽 L"/>
                <a:ea typeface="微软雅黑" panose="020B0503020204020204" pitchFamily="34" charset="-122"/>
              </a:rPr>
              <a:t>只有流动的水，才能将溶解在水中的钙离子和碳酸氢根离子迁移走，也才能坚持不断的溶蚀岩石 形成喀斯特地貌。 如果水是静止的，可溶性岩石在 水中的溶解度是一定的，当溶解达到平衡时，溶液饱和，岩石不在溶解。只有流动的水，才能将溶液带走，使溶解持续进行</a:t>
            </a:r>
            <a:endParaRPr lang="en-US" altLang="zh-CN" sz="1600"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10" name="TextBox 7"/>
          <p:cNvSpPr txBox="1"/>
          <p:nvPr/>
        </p:nvSpPr>
        <p:spPr>
          <a:xfrm>
            <a:off x="539983" y="440281"/>
            <a:ext cx="10613749" cy="45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en-US" altLang="zh-CN" sz="2400">
                <a:solidFill>
                  <a:srgbClr val="4F4D5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rPr>
              <a:t>形成条件</a:t>
            </a:r>
            <a:endParaRPr lang="en-US" altLang="zh-CN" sz="2400">
              <a:solidFill>
                <a:srgbClr val="4F4D50"/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11" name="矩形 3"/>
          <p:cNvSpPr/>
          <p:nvPr/>
        </p:nvSpPr>
        <p:spPr>
          <a:xfrm>
            <a:off x="283464" y="298577"/>
            <a:ext cx="109765" cy="768350"/>
          </a:xfrm>
          <a:prstGeom prst="rect">
            <a:avLst/>
          </a:prstGeom>
          <a:solidFill>
            <a:srgbClr val="5E9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451023" y="1421378"/>
            <a:ext cx="8738772" cy="1857031"/>
          </a:xfrm>
          <a:prstGeom prst="rect">
            <a:avLst/>
          </a:prstGeom>
        </p:spPr>
      </p:pic>
      <p:sp>
        <p:nvSpPr>
          <p:cNvPr id="2" name="等腰三角形 1"/>
          <p:cNvSpPr/>
          <p:nvPr/>
        </p:nvSpPr>
        <p:spPr>
          <a:xfrm rot="10800000">
            <a:off x="2219120" y="1207252"/>
            <a:ext cx="2527595" cy="209883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7"/>
          <p:cNvSpPr/>
          <p:nvPr/>
        </p:nvSpPr>
        <p:spPr>
          <a:xfrm>
            <a:off x="2205" y="2093343"/>
            <a:ext cx="10591918" cy="2943262"/>
          </a:xfrm>
          <a:custGeom>
            <a:avLst/>
            <a:gdLst>
              <a:gd name="T0" fmla="*/ 0 w 13970"/>
              <a:gd name="T1" fmla="*/ 0 h 3869"/>
              <a:gd name="T2" fmla="*/ 13970 w 13970"/>
              <a:gd name="T3" fmla="*/ 0 h 3869"/>
              <a:gd name="T4" fmla="*/ 11527 w 13970"/>
              <a:gd name="T5" fmla="*/ 3869 h 3869"/>
              <a:gd name="T6" fmla="*/ 0 w 13970"/>
              <a:gd name="T7" fmla="*/ 3869 h 3869"/>
              <a:gd name="T8" fmla="*/ 0 w 13970"/>
              <a:gd name="T9" fmla="*/ 0 h 38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70" h="3869">
                <a:moveTo>
                  <a:pt x="0" y="0"/>
                </a:moveTo>
                <a:lnTo>
                  <a:pt x="13970" y="0"/>
                </a:lnTo>
                <a:lnTo>
                  <a:pt x="11527" y="3869"/>
                </a:lnTo>
                <a:lnTo>
                  <a:pt x="0" y="3869"/>
                </a:lnTo>
                <a:lnTo>
                  <a:pt x="0" y="0"/>
                </a:lnTo>
                <a:close/>
              </a:path>
            </a:pathLst>
          </a:custGeom>
          <a:solidFill>
            <a:srgbClr val="5E99C9">
              <a:alpha val="80000"/>
            </a:srgbClr>
          </a:solidFill>
          <a:ln>
            <a:noFill/>
          </a:ln>
        </p:spPr>
        <p:txBody>
          <a:bodyPr lIns="90249" tIns="45125" rIns="90249" bIns="45125"/>
          <a:lstStyle/>
          <a:p>
            <a:endParaRPr lang="zh-CN" altLang="en-US" sz="2500"/>
          </a:p>
        </p:txBody>
      </p:sp>
      <p:sp>
        <p:nvSpPr>
          <p:cNvPr id="19" name="Freeform 10"/>
          <p:cNvSpPr/>
          <p:nvPr/>
        </p:nvSpPr>
        <p:spPr>
          <a:xfrm>
            <a:off x="9779015" y="623657"/>
            <a:ext cx="1870545" cy="640997"/>
          </a:xfrm>
          <a:custGeom>
            <a:avLst/>
            <a:gdLst>
              <a:gd name="T0" fmla="*/ 2467 w 2467"/>
              <a:gd name="T1" fmla="*/ 0 h 843"/>
              <a:gd name="T2" fmla="*/ 2467 w 2467"/>
              <a:gd name="T3" fmla="*/ 843 h 843"/>
              <a:gd name="T4" fmla="*/ 0 w 2467"/>
              <a:gd name="T5" fmla="*/ 843 h 843"/>
              <a:gd name="T6" fmla="*/ 533 w 2467"/>
              <a:gd name="T7" fmla="*/ 0 h 843"/>
              <a:gd name="T8" fmla="*/ 2467 w 2467"/>
              <a:gd name="T9" fmla="*/ 0 h 8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67" h="843">
                <a:moveTo>
                  <a:pt x="2467" y="0"/>
                </a:moveTo>
                <a:lnTo>
                  <a:pt x="2467" y="843"/>
                </a:lnTo>
                <a:lnTo>
                  <a:pt x="0" y="843"/>
                </a:lnTo>
                <a:lnTo>
                  <a:pt x="533" y="0"/>
                </a:lnTo>
                <a:lnTo>
                  <a:pt x="2467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lIns="90249" tIns="45125" rIns="90249" bIns="45125"/>
          <a:lstStyle/>
          <a:p>
            <a:endParaRPr lang="zh-CN" altLang="en-US" sz="2500"/>
          </a:p>
        </p:txBody>
      </p:sp>
      <p:sp>
        <p:nvSpPr>
          <p:cNvPr id="23" name="TextBox 11"/>
          <p:cNvSpPr txBox="1"/>
          <p:nvPr/>
        </p:nvSpPr>
        <p:spPr>
          <a:xfrm>
            <a:off x="3482917" y="2356338"/>
            <a:ext cx="5231315" cy="229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249" tIns="45125" rIns="90249" bIns="45125"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950" b="1">
                <a:solidFill>
                  <a:srgbClr val="FFFFFF"/>
                </a:solidFill>
                <a:latin typeface="思源等宽 L"/>
                <a:ea typeface="微软雅黑" panose="020B0503020204020204" pitchFamily="34" charset="-122"/>
              </a:rPr>
              <a:t>形成演化机制</a:t>
            </a:r>
            <a:endParaRPr lang="en-US" altLang="zh-CN" sz="3950" b="1">
              <a:solidFill>
                <a:srgbClr val="FFFFFF"/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24" name="TextBox 12"/>
          <p:cNvSpPr txBox="1"/>
          <p:nvPr/>
        </p:nvSpPr>
        <p:spPr>
          <a:xfrm>
            <a:off x="1406325" y="2476124"/>
            <a:ext cx="1072305" cy="2149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249" tIns="45125" rIns="90249" bIns="451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3560" b="1">
                <a:solidFill>
                  <a:srgbClr val="FFFFFF"/>
                </a:solidFill>
                <a:latin typeface="思源等宽 L"/>
                <a:ea typeface="微软雅黑" panose="020B0503020204020204" pitchFamily="34" charset="-122"/>
              </a:rPr>
              <a:t>4</a:t>
            </a:r>
            <a:endParaRPr lang="en-US" altLang="zh-CN" sz="13560" b="1">
              <a:solidFill>
                <a:srgbClr val="FFFFFF"/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26" name="TextBox 2"/>
          <p:cNvSpPr txBox="1"/>
          <p:nvPr/>
        </p:nvSpPr>
        <p:spPr>
          <a:xfrm>
            <a:off x="561916" y="3808273"/>
            <a:ext cx="832929" cy="516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249" tIns="45125" rIns="90249" bIns="451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765">
                <a:solidFill>
                  <a:srgbClr val="FFFFFF"/>
                </a:solidFill>
              </a:rPr>
              <a:t>Part</a:t>
            </a:r>
            <a:endParaRPr lang="zh-CN" altLang="en-US" sz="2765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1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1" animBg="1"/>
      <p:bldP spid="23" grpId="2"/>
      <p:bldP spid="24" grpId="3"/>
      <p:bldP spid="26" grpId="4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930233" y="2252407"/>
            <a:ext cx="10331533" cy="3276482"/>
          </a:xfrm>
          <a:prstGeom prst="rect">
            <a:avLst/>
          </a:prstGeom>
          <a:solidFill>
            <a:srgbClr val="F2F2F2">
              <a:alpha val="80000"/>
            </a:srgbClr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7"/>
          <p:cNvSpPr txBox="1"/>
          <p:nvPr/>
        </p:nvSpPr>
        <p:spPr>
          <a:xfrm>
            <a:off x="1308848" y="2658456"/>
            <a:ext cx="9760789" cy="1739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pc="300">
                <a:solidFill>
                  <a:schemeClr val="tx1">
                    <a:lumMod val="75000"/>
                    <a:lumOff val="25000"/>
                  </a:schemeClr>
                </a:solidFill>
                <a:latin typeface="思源等宽 L"/>
                <a:ea typeface="微软雅黑" panose="020B0503020204020204" pitchFamily="34" charset="-122"/>
                <a:cs typeface="+mn-ea"/>
                <a:sym typeface="+mn-lt"/>
              </a:rPr>
              <a:t>大气中的 CO2 溶入水中，形成偏酸性的水 溶液，而酸性水溶液与灰岩中的 CaCO3 反应，生成溶解于水的 Ca(HCO3)2 溶液，被流动的水带离迁移， 使反应持续不断的进行，化学反应式：
CaCO3+CO2+H2O = Ca(HCO3)2</a:t>
            </a:r>
            <a:endParaRPr lang="en-US" altLang="zh-CN" spc="300">
              <a:solidFill>
                <a:schemeClr val="tx1">
                  <a:lumMod val="75000"/>
                  <a:lumOff val="25000"/>
                </a:schemeClr>
              </a:solidFill>
              <a:latin typeface="思源等宽 L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圆角矩形 32"/>
          <p:cNvSpPr/>
          <p:nvPr/>
        </p:nvSpPr>
        <p:spPr>
          <a:xfrm>
            <a:off x="2062503" y="1861544"/>
            <a:ext cx="8066993" cy="650206"/>
          </a:xfrm>
          <a:prstGeom prst="roundRect">
            <a:avLst/>
          </a:prstGeom>
          <a:solidFill>
            <a:srgbClr val="5E9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latin typeface="思源等宽 L"/>
                <a:ea typeface="微软雅黑" panose="020B0503020204020204" pitchFamily="34" charset="-122"/>
              </a:rPr>
              <a:t>形成演化机制</a:t>
            </a:r>
            <a:endParaRPr lang="en-US" altLang="zh-CN" sz="2400"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11" name="TextBox 7"/>
          <p:cNvSpPr txBox="1"/>
          <p:nvPr/>
        </p:nvSpPr>
        <p:spPr>
          <a:xfrm>
            <a:off x="539983" y="440281"/>
            <a:ext cx="10613749" cy="45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en-US" altLang="zh-CN" sz="2400">
                <a:solidFill>
                  <a:srgbClr val="4F4D5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rPr>
              <a:t>形成演化机制</a:t>
            </a:r>
            <a:endParaRPr lang="en-US" altLang="zh-CN" sz="2400">
              <a:solidFill>
                <a:srgbClr val="4F4D50"/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12" name="矩形 3"/>
          <p:cNvSpPr/>
          <p:nvPr/>
        </p:nvSpPr>
        <p:spPr>
          <a:xfrm>
            <a:off x="283464" y="298577"/>
            <a:ext cx="109765" cy="768350"/>
          </a:xfrm>
          <a:prstGeom prst="rect">
            <a:avLst/>
          </a:prstGeom>
          <a:solidFill>
            <a:srgbClr val="5E9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 prLst="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 prLst="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19" dur="25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1"/>
      <p:bldP spid="10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1"/>
          <p:cNvSpPr/>
          <p:nvPr/>
        </p:nvSpPr>
        <p:spPr>
          <a:xfrm>
            <a:off x="3371850" y="1138238"/>
            <a:ext cx="5240338" cy="5240337"/>
          </a:xfrm>
          <a:prstGeom prst="ellipse">
            <a:avLst/>
          </a:prstGeom>
          <a:noFill/>
          <a:ln>
            <a:solidFill>
              <a:srgbClr val="3DA59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3256520" y="1074617"/>
            <a:ext cx="5392402" cy="5392401"/>
          </a:xfrm>
          <a:prstGeom prst="ellipse">
            <a:avLst/>
          </a:prstGeom>
          <a:noFill/>
          <a:ln w="6350">
            <a:solidFill>
              <a:srgbClr val="CFD8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208853" y="26951"/>
            <a:ext cx="7487735" cy="7487734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3298510" y="1388062"/>
            <a:ext cx="6810228" cy="6810226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2654977" y="-1429908"/>
            <a:ext cx="7487735" cy="7487734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8" name="Oval 1"/>
          <p:cNvSpPr/>
          <p:nvPr/>
        </p:nvSpPr>
        <p:spPr>
          <a:xfrm>
            <a:off x="4483037" y="2249425"/>
            <a:ext cx="3017964" cy="3017964"/>
          </a:xfrm>
          <a:prstGeom prst="ellipse">
            <a:avLst/>
          </a:prstGeom>
          <a:solidFill>
            <a:srgbClr val="5E99C9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737778" y="2907323"/>
            <a:ext cx="2508481" cy="1723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rmAutofit/>
          </a:bodyPr>
          <a:lstStyle/>
          <a:p>
            <a:pPr algn="ctr"/>
            <a:r>
              <a:rPr lang="en-US" altLang="zh-CN" sz="3200" b="1" noProof="1">
                <a:solidFill>
                  <a:schemeClr val="bg1"/>
                </a:solidFill>
                <a:latin typeface="思源等宽 L"/>
                <a:ea typeface="微软雅黑" panose="020B0503020204020204" pitchFamily="34" charset="-122"/>
                <a:cs typeface="Arial" panose="020B0604020202020204" pitchFamily="34" charset="0"/>
              </a:rPr>
              <a:t>喀斯特形成演化阶段</a:t>
            </a:r>
            <a:endParaRPr lang="en-US" altLang="zh-CN" sz="3200" b="1" noProof="1">
              <a:solidFill>
                <a:schemeClr val="bg1"/>
              </a:solidFill>
              <a:latin typeface="思源等宽 L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309668" y="-930611"/>
            <a:ext cx="9328824" cy="9328824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-338392" y="-2578671"/>
            <a:ext cx="12624944" cy="12624944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-486156" y="-2726435"/>
            <a:ext cx="12920472" cy="12920472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684647" y="444368"/>
            <a:ext cx="6578866" cy="6578866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2607647" y="367368"/>
            <a:ext cx="6732866" cy="6732866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3541002" y="1300723"/>
            <a:ext cx="4866156" cy="4866156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-3247961" y="-5488240"/>
            <a:ext cx="18444082" cy="18444082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-3463833" y="-5704112"/>
            <a:ext cx="18875826" cy="18875826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29" name="TextBox 7"/>
          <p:cNvSpPr txBox="1"/>
          <p:nvPr/>
        </p:nvSpPr>
        <p:spPr>
          <a:xfrm>
            <a:off x="539983" y="440281"/>
            <a:ext cx="10613749" cy="45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en-US" altLang="zh-CN" sz="2400">
                <a:solidFill>
                  <a:srgbClr val="4F4D5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rPr>
              <a:t>形成演化机制</a:t>
            </a:r>
            <a:endParaRPr lang="en-US" altLang="zh-CN" sz="2400">
              <a:solidFill>
                <a:srgbClr val="4F4D50"/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30" name="矩形 3"/>
          <p:cNvSpPr/>
          <p:nvPr/>
        </p:nvSpPr>
        <p:spPr>
          <a:xfrm>
            <a:off x="283464" y="298577"/>
            <a:ext cx="109765" cy="768350"/>
          </a:xfrm>
          <a:prstGeom prst="rect">
            <a:avLst/>
          </a:prstGeom>
          <a:solidFill>
            <a:srgbClr val="5E9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0"/>
          <p:cNvSpPr/>
          <p:nvPr/>
        </p:nvSpPr>
        <p:spPr>
          <a:xfrm>
            <a:off x="1247341" y="1909845"/>
            <a:ext cx="366823" cy="366823"/>
          </a:xfrm>
          <a:prstGeom prst="ellipse">
            <a:avLst/>
          </a:prstGeom>
          <a:solidFill>
            <a:srgbClr val="5E9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bg1"/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25" name="TextBox 22"/>
          <p:cNvSpPr txBox="1"/>
          <p:nvPr/>
        </p:nvSpPr>
        <p:spPr>
          <a:xfrm>
            <a:off x="1716955" y="1677082"/>
            <a:ext cx="9103574" cy="82378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思源等宽 L"/>
                <a:ea typeface="微软雅黑" panose="020B0503020204020204" pitchFamily="34" charset="-122"/>
                <a:cs typeface="Open Sans" panose="020B0606030504020204" pitchFamily="34" charset="0"/>
              </a:rPr>
              <a:t>先从可溶性岩石构造面发育，如破裂面、节理面、裂缝等，在大气降雨量大的 地区，雨水随着水平的裂缝渗透]，将可溶性岩石溶解，并以溶液形式带走，使节理、破裂发育的水平裂隙逐渐加宽加深，形成石骨嶙峋，沟壑纵横的地形，其中溶蚀沟称为溶沟，突起成为石芽</a:t>
            </a:r>
            <a:endParaRPr lang="en-US" altLang="zh-CN" sz="1600">
              <a:solidFill>
                <a:schemeClr val="tx1">
                  <a:lumMod val="75000"/>
                  <a:lumOff val="25000"/>
                </a:schemeClr>
              </a:solidFill>
              <a:latin typeface="思源等宽 L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26" name="Oval 23"/>
          <p:cNvSpPr/>
          <p:nvPr/>
        </p:nvSpPr>
        <p:spPr>
          <a:xfrm>
            <a:off x="1247341" y="3292039"/>
            <a:ext cx="366823" cy="366823"/>
          </a:xfrm>
          <a:prstGeom prst="ellipse">
            <a:avLst/>
          </a:prstGeom>
          <a:solidFill>
            <a:srgbClr val="5E9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bg1"/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27" name="TextBox 24"/>
          <p:cNvSpPr txBox="1"/>
          <p:nvPr/>
        </p:nvSpPr>
        <p:spPr>
          <a:xfrm>
            <a:off x="1716954" y="3307642"/>
            <a:ext cx="9103574" cy="33561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思源等宽 L"/>
                <a:ea typeface="微软雅黑" panose="020B0503020204020204" pitchFamily="34" charset="-122"/>
                <a:cs typeface="Open Sans" panose="020B0606030504020204" pitchFamily="34" charset="0"/>
              </a:rPr>
              <a:t>当溶沟石芽进一步溶蚀发育成群者，且形体高峻，沟坡竖立，称为 石林</a:t>
            </a:r>
            <a:endParaRPr lang="en-US" altLang="zh-CN" sz="1600">
              <a:solidFill>
                <a:schemeClr val="tx1">
                  <a:lumMod val="75000"/>
                  <a:lumOff val="25000"/>
                </a:schemeClr>
              </a:solidFill>
              <a:latin typeface="思源等宽 L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28" name="Oval 23"/>
          <p:cNvSpPr/>
          <p:nvPr/>
        </p:nvSpPr>
        <p:spPr>
          <a:xfrm>
            <a:off x="1247341" y="4678515"/>
            <a:ext cx="366823" cy="366823"/>
          </a:xfrm>
          <a:prstGeom prst="ellipse">
            <a:avLst/>
          </a:prstGeom>
          <a:solidFill>
            <a:srgbClr val="5E9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bg1"/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29" name="TextBox 24"/>
          <p:cNvSpPr txBox="1"/>
          <p:nvPr/>
        </p:nvSpPr>
        <p:spPr>
          <a:xfrm>
            <a:off x="1716954" y="4572076"/>
            <a:ext cx="9103574" cy="5796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思源等宽 L"/>
                <a:ea typeface="微软雅黑" panose="020B0503020204020204" pitchFamily="34" charset="-122"/>
                <a:cs typeface="Open Sans" panose="020B0606030504020204" pitchFamily="34" charset="0"/>
              </a:rPr>
              <a:t>石林进一步溶蚀和受水的机械冲刷形成峰顶 尖锐或成圆锥状，突出而基部相连，宏观上似簇状者的峰丛</a:t>
            </a:r>
            <a:endParaRPr lang="en-US" altLang="zh-CN" sz="1600">
              <a:solidFill>
                <a:schemeClr val="tx1">
                  <a:lumMod val="75000"/>
                  <a:lumOff val="25000"/>
                </a:schemeClr>
              </a:solidFill>
              <a:latin typeface="思源等宽 L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0" name="TextBox 7"/>
          <p:cNvSpPr txBox="1"/>
          <p:nvPr/>
        </p:nvSpPr>
        <p:spPr>
          <a:xfrm>
            <a:off x="539983" y="440281"/>
            <a:ext cx="10613749" cy="45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en-US" altLang="zh-CN" sz="2400">
                <a:solidFill>
                  <a:srgbClr val="4F4D5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rPr>
              <a:t>形成演化机制 &gt; 喀斯特形成演化阶段</a:t>
            </a:r>
            <a:endParaRPr lang="en-US" altLang="zh-CN" sz="2400">
              <a:solidFill>
                <a:srgbClr val="4F4D50"/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31" name="矩形 3"/>
          <p:cNvSpPr/>
          <p:nvPr/>
        </p:nvSpPr>
        <p:spPr>
          <a:xfrm>
            <a:off x="283464" y="298577"/>
            <a:ext cx="109765" cy="768350"/>
          </a:xfrm>
          <a:prstGeom prst="rect">
            <a:avLst/>
          </a:prstGeom>
          <a:solidFill>
            <a:srgbClr val="5E9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1"/>
      <p:bldP spid="26" grpId="2" animBg="1"/>
      <p:bldP spid="27" grpId="3"/>
      <p:bldP spid="28" grpId="4" animBg="1"/>
      <p:bldP spid="29" grpId="5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4"/>
          <p:cNvSpPr txBox="1"/>
          <p:nvPr/>
        </p:nvSpPr>
        <p:spPr>
          <a:xfrm>
            <a:off x="1566241" y="1854518"/>
            <a:ext cx="9281361" cy="457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lvl="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>
                <a:solidFill>
                  <a:schemeClr val="tx1">
                    <a:lumMod val="95000"/>
                    <a:lumOff val="5000"/>
                  </a:schemeClr>
                </a:solidFill>
                <a:latin typeface="思源等宽 L"/>
                <a:ea typeface="微软雅黑" panose="020B0503020204020204" pitchFamily="34" charset="-122"/>
                <a:cs typeface="+mn-ea"/>
                <a:sym typeface="+mn-lt"/>
              </a:rPr>
              <a:t>峰从再进一步发育，基部仅稍许相连，称为 峰林</a:t>
            </a:r>
            <a:endParaRPr lang="en-US" altLang="zh-CN" sz="1600">
              <a:solidFill>
                <a:schemeClr val="tx1">
                  <a:lumMod val="95000"/>
                  <a:lumOff val="5000"/>
                </a:schemeClr>
              </a:solidFill>
              <a:latin typeface="思源等宽 L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5" name="燕尾形 16"/>
          <p:cNvSpPr/>
          <p:nvPr/>
        </p:nvSpPr>
        <p:spPr>
          <a:xfrm>
            <a:off x="1064981" y="1873140"/>
            <a:ext cx="344487" cy="420414"/>
          </a:xfrm>
          <a:prstGeom prst="chevron">
            <a:avLst/>
          </a:prstGeom>
          <a:solidFill>
            <a:srgbClr val="5E9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lumMod val="95000"/>
                  <a:lumOff val="5000"/>
                </a:schemeClr>
              </a:solidFill>
              <a:latin typeface="思源等宽 L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6" name="文本框 4"/>
          <p:cNvSpPr txBox="1"/>
          <p:nvPr/>
        </p:nvSpPr>
        <p:spPr>
          <a:xfrm>
            <a:off x="1566241" y="3200171"/>
            <a:ext cx="9281361" cy="457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lvl="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>
                <a:solidFill>
                  <a:schemeClr val="tx1">
                    <a:lumMod val="95000"/>
                    <a:lumOff val="5000"/>
                  </a:schemeClr>
                </a:solidFill>
                <a:latin typeface="思源等宽 L"/>
                <a:ea typeface="微软雅黑" panose="020B0503020204020204" pitchFamily="34" charset="-122"/>
                <a:cs typeface="+mn-ea"/>
                <a:sym typeface="+mn-lt"/>
              </a:rPr>
              <a:t>当基部完全断开，孤立于喀斯特平原之上，峰体上部挺直高大，称为孤峰</a:t>
            </a:r>
            <a:endParaRPr lang="en-US" altLang="zh-CN" sz="1600">
              <a:solidFill>
                <a:schemeClr val="tx1">
                  <a:lumMod val="95000"/>
                  <a:lumOff val="5000"/>
                </a:schemeClr>
              </a:solidFill>
              <a:latin typeface="思源等宽 L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7" name="燕尾形 16"/>
          <p:cNvSpPr/>
          <p:nvPr/>
        </p:nvSpPr>
        <p:spPr>
          <a:xfrm>
            <a:off x="1064981" y="3218793"/>
            <a:ext cx="344487" cy="420414"/>
          </a:xfrm>
          <a:prstGeom prst="chevron">
            <a:avLst/>
          </a:prstGeom>
          <a:solidFill>
            <a:srgbClr val="5E9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lumMod val="95000"/>
                  <a:lumOff val="5000"/>
                </a:schemeClr>
              </a:solidFill>
              <a:latin typeface="思源等宽 L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" name="文本框 4"/>
          <p:cNvSpPr txBox="1"/>
          <p:nvPr/>
        </p:nvSpPr>
        <p:spPr>
          <a:xfrm>
            <a:off x="1566241" y="4636420"/>
            <a:ext cx="9281361" cy="457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lvl="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>
                <a:solidFill>
                  <a:schemeClr val="tx1">
                    <a:lumMod val="95000"/>
                    <a:lumOff val="5000"/>
                  </a:schemeClr>
                </a:solidFill>
                <a:latin typeface="思源等宽 L"/>
                <a:ea typeface="微软雅黑" panose="020B0503020204020204" pitchFamily="34" charset="-122"/>
                <a:cs typeface="+mn-ea"/>
                <a:sym typeface="+mn-lt"/>
              </a:rPr>
              <a:t>孤锋是喀斯特地貌水平 裂隙发育到晚期的结果</a:t>
            </a:r>
            <a:endParaRPr lang="en-US" altLang="zh-CN" sz="1600">
              <a:solidFill>
                <a:schemeClr val="tx1">
                  <a:lumMod val="95000"/>
                  <a:lumOff val="5000"/>
                </a:schemeClr>
              </a:solidFill>
              <a:latin typeface="思源等宽 L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9" name="燕尾形 16"/>
          <p:cNvSpPr/>
          <p:nvPr/>
        </p:nvSpPr>
        <p:spPr>
          <a:xfrm>
            <a:off x="1064981" y="4655041"/>
            <a:ext cx="344487" cy="420414"/>
          </a:xfrm>
          <a:prstGeom prst="chevron">
            <a:avLst/>
          </a:prstGeom>
          <a:solidFill>
            <a:srgbClr val="5E9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lumMod val="95000"/>
                  <a:lumOff val="5000"/>
                </a:schemeClr>
              </a:solidFill>
              <a:latin typeface="思源等宽 L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0" name="TextBox 7"/>
          <p:cNvSpPr txBox="1"/>
          <p:nvPr/>
        </p:nvSpPr>
        <p:spPr>
          <a:xfrm>
            <a:off x="539983" y="440281"/>
            <a:ext cx="10613749" cy="45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en-US" altLang="zh-CN" sz="2400">
                <a:solidFill>
                  <a:srgbClr val="4F4D5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rPr>
              <a:t>形成演化机制 &gt; 喀斯特形成演化阶段</a:t>
            </a:r>
            <a:endParaRPr lang="en-US" altLang="zh-CN" sz="2400">
              <a:solidFill>
                <a:srgbClr val="4F4D50"/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31" name="矩形 3"/>
          <p:cNvSpPr/>
          <p:nvPr/>
        </p:nvSpPr>
        <p:spPr>
          <a:xfrm>
            <a:off x="283464" y="298577"/>
            <a:ext cx="109765" cy="768350"/>
          </a:xfrm>
          <a:prstGeom prst="rect">
            <a:avLst/>
          </a:prstGeom>
          <a:solidFill>
            <a:srgbClr val="5E9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016000" y="1320800"/>
            <a:ext cx="10160000" cy="4856480"/>
          </a:xfrm>
          <a:prstGeom prst="rect">
            <a:avLst/>
          </a:prstGeom>
          <a:ln>
            <a:noFill/>
          </a:ln>
        </p:spPr>
      </p:pic>
      <p:sp>
        <p:nvSpPr>
          <p:cNvPr id="4" name="TextBox 7"/>
          <p:cNvSpPr txBox="1"/>
          <p:nvPr/>
        </p:nvSpPr>
        <p:spPr>
          <a:xfrm>
            <a:off x="539983" y="440281"/>
            <a:ext cx="10613749" cy="45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en-US" altLang="zh-CN" sz="2400">
                <a:solidFill>
                  <a:srgbClr val="4F4D5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rPr>
              <a:t>形成演化机制 &gt; 喀斯特形成演化阶段</a:t>
            </a:r>
            <a:endParaRPr lang="en-US" altLang="zh-CN" sz="2400">
              <a:solidFill>
                <a:srgbClr val="4F4D50"/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5" name="矩形 3"/>
          <p:cNvSpPr/>
          <p:nvPr/>
        </p:nvSpPr>
        <p:spPr>
          <a:xfrm>
            <a:off x="283464" y="298577"/>
            <a:ext cx="109765" cy="768350"/>
          </a:xfrm>
          <a:prstGeom prst="rect">
            <a:avLst/>
          </a:prstGeom>
          <a:solidFill>
            <a:srgbClr val="5E9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ew shape"/>
          <p:cNvSpPr/>
          <p:nvPr/>
        </p:nvSpPr>
        <p:spPr>
          <a:xfrm>
            <a:off x="1270000" y="1524000"/>
            <a:ext cx="9652000" cy="4200144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indent="0" algn="ctr">
              <a:lnSpc>
                <a:spcPct val="150000"/>
              </a:lnSpc>
            </a:pPr>
            <a:r>
              <a:rPr lang="en-US" altLang="zh-CN" sz="3200" b="1">
                <a:solidFill>
                  <a:srgbClr val="000000"/>
                </a:solidFill>
                <a:latin typeface="思源等宽 L"/>
              </a:rPr>
              <a:t>喀斯特沿垂直裂隙发育演化</a:t>
            </a:r>
            <a:endParaRPr lang="en-US" altLang="zh-CN" sz="3200" b="1">
              <a:solidFill>
                <a:srgbClr val="000000"/>
              </a:solidFill>
              <a:latin typeface="思源等宽 L"/>
            </a:endParaRPr>
          </a:p>
        </p:txBody>
      </p:sp>
      <p:sp>
        <p:nvSpPr>
          <p:cNvPr id="9" name="TextBox 7"/>
          <p:cNvSpPr txBox="1"/>
          <p:nvPr/>
        </p:nvSpPr>
        <p:spPr>
          <a:xfrm>
            <a:off x="539983" y="440281"/>
            <a:ext cx="10613749" cy="45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en-US" altLang="zh-CN" sz="2400">
                <a:solidFill>
                  <a:srgbClr val="4F4D5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rPr>
              <a:t>形成演化机制</a:t>
            </a:r>
            <a:endParaRPr lang="en-US" altLang="zh-CN" sz="2400">
              <a:solidFill>
                <a:srgbClr val="4F4D50"/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10" name="矩形 3"/>
          <p:cNvSpPr/>
          <p:nvPr/>
        </p:nvSpPr>
        <p:spPr>
          <a:xfrm>
            <a:off x="283464" y="298577"/>
            <a:ext cx="109765" cy="768350"/>
          </a:xfrm>
          <a:prstGeom prst="rect">
            <a:avLst/>
          </a:prstGeom>
          <a:solidFill>
            <a:srgbClr val="5E9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1981430" y="2664413"/>
            <a:ext cx="2712489" cy="1529172"/>
            <a:chOff x="3041093" y="3024972"/>
            <a:chExt cx="2712489" cy="1529172"/>
          </a:xfrm>
        </p:grpSpPr>
        <p:sp>
          <p:nvSpPr>
            <p:cNvPr id="21" name="文本框 20"/>
            <p:cNvSpPr txBox="1"/>
            <p:nvPr/>
          </p:nvSpPr>
          <p:spPr>
            <a:xfrm>
              <a:off x="3041093" y="3024972"/>
              <a:ext cx="1895734" cy="1015663"/>
            </a:xfrm>
            <a:prstGeom prst="rect">
              <a:avLst/>
            </a:prstGeom>
            <a:noFill/>
            <a:effectLst>
              <a:glow rad="25400">
                <a:srgbClr val="DDEEF3"/>
              </a:glow>
            </a:effectLst>
          </p:spPr>
          <p:txBody>
            <a:bodyPr wrap="square" rtlCol="0">
              <a:spAutoFit/>
            </a:bodyPr>
            <a:lstStyle/>
            <a:p>
              <a:r>
                <a:rPr lang="zh-CN" altLang="en-US" sz="60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glow rad="12700">
                      <a:srgbClr val="DDEEF3"/>
                    </a:glow>
                  </a:effectLst>
                  <a:latin typeface="方正准圆_GBK" panose="03000509000000000000" pitchFamily="65" charset="-122"/>
                  <a:ea typeface="方正准圆_GBK" panose="03000509000000000000" pitchFamily="65" charset="-122"/>
                </a:rPr>
                <a:t>目录</a:t>
              </a:r>
              <a:endParaRPr lang="zh-CN" altLang="en-US" sz="60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glow rad="12700">
                    <a:srgbClr val="DDEEF3"/>
                  </a:glow>
                </a:effectLst>
                <a:latin typeface="方正准圆_GBK" panose="03000509000000000000" pitchFamily="65" charset="-122"/>
                <a:ea typeface="方正准圆_GBK" panose="03000509000000000000" pitchFamily="65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3041093" y="3969369"/>
              <a:ext cx="27124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准圆_GBK" panose="03000509000000000000" pitchFamily="65" charset="-122"/>
                  <a:ea typeface="方正准圆_GBK" panose="03000509000000000000" pitchFamily="65" charset="-122"/>
                </a:rPr>
                <a:t>CONTENTS</a:t>
              </a:r>
              <a:endParaRPr lang="zh-CN" altLang="en-US" sz="3200">
                <a:solidFill>
                  <a:schemeClr val="tx1">
                    <a:lumMod val="50000"/>
                    <a:lumOff val="50000"/>
                  </a:schemeClr>
                </a:solidFill>
                <a:latin typeface="方正准圆_GBK" panose="03000509000000000000" pitchFamily="65" charset="-122"/>
                <a:ea typeface="方正准圆_GBK" panose="03000509000000000000" pitchFamily="65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252361" y="998343"/>
            <a:ext cx="5730599" cy="4861313"/>
            <a:chOff x="6644136" y="1538712"/>
            <a:chExt cx="5730599" cy="4861313"/>
          </a:xfrm>
        </p:grpSpPr>
        <p:sp>
          <p:nvSpPr>
            <p:cNvPr id="24" name="TextBox 74"/>
            <p:cNvSpPr txBox="1"/>
            <p:nvPr/>
          </p:nvSpPr>
          <p:spPr>
            <a:xfrm>
              <a:off x="7604745" y="1600268"/>
              <a:ext cx="4774760" cy="579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540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22000">
                        <a:srgbClr val="4FA8DB"/>
                      </a:gs>
                      <a:gs pos="83000">
                        <a:srgbClr val="4DAFE8"/>
                      </a:gs>
                      <a:gs pos="100000">
                        <a:srgbClr val="1B4DAB"/>
                      </a:gs>
                    </a:gsLst>
                    <a:lin ang="5400000" scaled="1"/>
                    <a:tileRect/>
                  </a:gradFill>
                  <a:latin typeface="方正准圆_GBK" panose="03000509000000000000" pitchFamily="65" charset="-122"/>
                  <a:ea typeface="方正准圆_GBK" panose="03000509000000000000" pitchFamily="65" charset="-122"/>
                </a:defRPr>
              </a:lvl1pPr>
            </a:lstStyle>
            <a:p>
              <a:r>
                <a:rPr lang="en-US" altLang="zh-CN" sz="32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什么是喀斯特地貌</a:t>
              </a:r>
              <a:endParaRPr lang="en-US" altLang="zh-CN" sz="32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5" name="TextBox 77"/>
            <p:cNvSpPr txBox="1"/>
            <p:nvPr/>
          </p:nvSpPr>
          <p:spPr>
            <a:xfrm>
              <a:off x="7603724" y="3676983"/>
              <a:ext cx="4774761" cy="579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540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22000">
                        <a:srgbClr val="4FA8DB"/>
                      </a:gs>
                      <a:gs pos="83000">
                        <a:srgbClr val="4DAFE8"/>
                      </a:gs>
                      <a:gs pos="100000">
                        <a:srgbClr val="1B4DAB"/>
                      </a:gs>
                    </a:gsLst>
                    <a:lin ang="5400000" scaled="1"/>
                    <a:tileRect/>
                  </a:gradFill>
                  <a:latin typeface="方正准圆_GBK" panose="03000509000000000000" pitchFamily="65" charset="-122"/>
                  <a:ea typeface="方正准圆_GBK" panose="03000509000000000000" pitchFamily="65" charset="-122"/>
                </a:defRPr>
              </a:lvl1pPr>
            </a:lstStyle>
            <a:p>
              <a:r>
                <a:rPr lang="en-US" altLang="zh-CN" sz="32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形成条件</a:t>
              </a:r>
              <a:endParaRPr lang="en-US" altLang="zh-CN" sz="32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7" name="TextBox 80"/>
            <p:cNvSpPr txBox="1"/>
            <p:nvPr/>
          </p:nvSpPr>
          <p:spPr>
            <a:xfrm>
              <a:off x="7609728" y="4715340"/>
              <a:ext cx="4768750" cy="579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540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22000">
                        <a:srgbClr val="4FA8DB"/>
                      </a:gs>
                      <a:gs pos="83000">
                        <a:srgbClr val="4DAFE8"/>
                      </a:gs>
                      <a:gs pos="100000">
                        <a:srgbClr val="1B4DAB"/>
                      </a:gs>
                    </a:gsLst>
                    <a:lin ang="5400000" scaled="1"/>
                    <a:tileRect/>
                  </a:gradFill>
                  <a:latin typeface="方正准圆_GBK" panose="03000509000000000000" pitchFamily="65" charset="-122"/>
                  <a:ea typeface="方正准圆_GBK" panose="03000509000000000000" pitchFamily="65" charset="-122"/>
                </a:defRPr>
              </a:lvl1pPr>
            </a:lstStyle>
            <a:p>
              <a:r>
                <a:rPr lang="en-US" altLang="zh-CN" sz="32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形成演化机制</a:t>
              </a:r>
              <a:endParaRPr lang="en-US" altLang="zh-CN" sz="32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9" name="TextBox 83"/>
            <p:cNvSpPr txBox="1"/>
            <p:nvPr/>
          </p:nvSpPr>
          <p:spPr>
            <a:xfrm>
              <a:off x="7617537" y="2638625"/>
              <a:ext cx="4761957" cy="579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540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22000">
                        <a:srgbClr val="4FA8DB"/>
                      </a:gs>
                      <a:gs pos="83000">
                        <a:srgbClr val="4DAFE8"/>
                      </a:gs>
                      <a:gs pos="100000">
                        <a:srgbClr val="1B4DAB"/>
                      </a:gs>
                    </a:gsLst>
                    <a:lin ang="5400000" scaled="1"/>
                    <a:tileRect/>
                  </a:gradFill>
                  <a:latin typeface="方正准圆_GBK" panose="03000509000000000000" pitchFamily="65" charset="-122"/>
                  <a:ea typeface="方正准圆_GBK" panose="03000509000000000000" pitchFamily="65" charset="-122"/>
                </a:defRPr>
              </a:lvl1pPr>
            </a:lstStyle>
            <a:p>
              <a:r>
                <a:rPr lang="en-US" altLang="zh-CN" sz="32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分类</a:t>
              </a:r>
              <a:endParaRPr lang="en-US" altLang="zh-CN" sz="32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1" name="TextBox 83"/>
            <p:cNvSpPr txBox="1"/>
            <p:nvPr/>
          </p:nvSpPr>
          <p:spPr>
            <a:xfrm>
              <a:off x="7606377" y="5753696"/>
              <a:ext cx="4768750" cy="579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540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22000">
                        <a:srgbClr val="4FA8DB"/>
                      </a:gs>
                      <a:gs pos="83000">
                        <a:srgbClr val="4DAFE8"/>
                      </a:gs>
                      <a:gs pos="100000">
                        <a:srgbClr val="1B4DAB"/>
                      </a:gs>
                    </a:gsLst>
                    <a:lin ang="5400000" scaled="1"/>
                    <a:tileRect/>
                  </a:gradFill>
                  <a:latin typeface="方正准圆_GBK" panose="03000509000000000000" pitchFamily="65" charset="-122"/>
                  <a:ea typeface="方正准圆_GBK" panose="03000509000000000000" pitchFamily="65" charset="-122"/>
                </a:defRPr>
              </a:lvl1pPr>
            </a:lstStyle>
            <a:p>
              <a:r>
                <a:rPr lang="en-US" altLang="zh-CN" sz="32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危害与发展</a:t>
              </a:r>
              <a:endParaRPr lang="en-US" altLang="zh-CN" sz="32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6644136" y="1538712"/>
              <a:ext cx="8810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540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22000">
                        <a:srgbClr val="4FA8DB"/>
                      </a:gs>
                      <a:gs pos="83000">
                        <a:srgbClr val="4DAFE8"/>
                      </a:gs>
                      <a:gs pos="100000">
                        <a:srgbClr val="1B4DAB"/>
                      </a:gs>
                    </a:gsLst>
                    <a:lin ang="5400000" scaled="1"/>
                    <a:tileRect/>
                  </a:gradFill>
                  <a:latin typeface="方正准圆_GBK" panose="03000509000000000000" pitchFamily="65" charset="-122"/>
                  <a:ea typeface="方正准圆_GBK" panose="03000509000000000000" pitchFamily="65" charset="-122"/>
                </a:defRPr>
              </a:lvl1pPr>
            </a:lstStyle>
            <a:p>
              <a:r>
                <a:rPr lang="en-US" altLang="zh-CN" sz="40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01</a:t>
              </a:r>
              <a:endParaRPr lang="zh-CN" altLang="en-US" sz="40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6644136" y="5692139"/>
              <a:ext cx="9590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540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22000">
                        <a:srgbClr val="4FA8DB"/>
                      </a:gs>
                      <a:gs pos="83000">
                        <a:srgbClr val="4DAFE8"/>
                      </a:gs>
                      <a:gs pos="100000">
                        <a:srgbClr val="1B4DAB"/>
                      </a:gs>
                    </a:gsLst>
                    <a:lin ang="5400000" scaled="1"/>
                    <a:tileRect/>
                  </a:gradFill>
                  <a:latin typeface="方正准圆_GBK" panose="03000509000000000000" pitchFamily="65" charset="-122"/>
                  <a:ea typeface="方正准圆_GBK" panose="03000509000000000000" pitchFamily="65" charset="-122"/>
                </a:defRPr>
              </a:lvl1pPr>
            </a:lstStyle>
            <a:p>
              <a:r>
                <a:rPr lang="en-US" altLang="zh-CN" sz="40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05</a:t>
              </a:r>
              <a:endParaRPr lang="zh-CN" altLang="en-US" sz="40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6644136" y="4653783"/>
              <a:ext cx="9590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540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22000">
                        <a:srgbClr val="4FA8DB"/>
                      </a:gs>
                      <a:gs pos="83000">
                        <a:srgbClr val="4DAFE8"/>
                      </a:gs>
                      <a:gs pos="100000">
                        <a:srgbClr val="1B4DAB"/>
                      </a:gs>
                    </a:gsLst>
                    <a:lin ang="5400000" scaled="1"/>
                    <a:tileRect/>
                  </a:gradFill>
                  <a:latin typeface="方正准圆_GBK" panose="03000509000000000000" pitchFamily="65" charset="-122"/>
                  <a:ea typeface="方正准圆_GBK" panose="03000509000000000000" pitchFamily="65" charset="-122"/>
                </a:defRPr>
              </a:lvl1pPr>
            </a:lstStyle>
            <a:p>
              <a:r>
                <a:rPr lang="en-US" altLang="zh-CN" sz="40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04</a:t>
              </a:r>
              <a:endParaRPr lang="zh-CN" altLang="en-US" sz="40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6644136" y="3615426"/>
              <a:ext cx="95958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540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22000">
                        <a:srgbClr val="4FA8DB"/>
                      </a:gs>
                      <a:gs pos="83000">
                        <a:srgbClr val="4DAFE8"/>
                      </a:gs>
                      <a:gs pos="100000">
                        <a:srgbClr val="1B4DAB"/>
                      </a:gs>
                    </a:gsLst>
                    <a:lin ang="5400000" scaled="1"/>
                    <a:tileRect/>
                  </a:gradFill>
                  <a:latin typeface="方正准圆_GBK" panose="03000509000000000000" pitchFamily="65" charset="-122"/>
                  <a:ea typeface="方正准圆_GBK" panose="03000509000000000000" pitchFamily="65" charset="-122"/>
                </a:defRPr>
              </a:lvl1pPr>
            </a:lstStyle>
            <a:p>
              <a:r>
                <a:rPr lang="en-US" altLang="zh-CN" sz="40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03</a:t>
              </a:r>
              <a:endParaRPr lang="zh-CN" altLang="en-US" sz="40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6644136" y="2577069"/>
              <a:ext cx="95268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540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22000">
                        <a:srgbClr val="4FA8DB"/>
                      </a:gs>
                      <a:gs pos="83000">
                        <a:srgbClr val="4DAFE8"/>
                      </a:gs>
                      <a:gs pos="100000">
                        <a:srgbClr val="1B4DAB"/>
                      </a:gs>
                    </a:gsLst>
                    <a:lin ang="5400000" scaled="1"/>
                    <a:tileRect/>
                  </a:gradFill>
                  <a:latin typeface="方正准圆_GBK" panose="03000509000000000000" pitchFamily="65" charset="-122"/>
                  <a:ea typeface="方正准圆_GBK" panose="03000509000000000000" pitchFamily="65" charset="-122"/>
                </a:defRPr>
              </a:lvl1pPr>
            </a:lstStyle>
            <a:p>
              <a:r>
                <a:rPr lang="en-US" altLang="zh-CN" sz="40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02</a:t>
              </a:r>
              <a:endParaRPr lang="zh-CN" altLang="en-US" sz="40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42" name="矩形 1"/>
          <p:cNvSpPr/>
          <p:nvPr/>
        </p:nvSpPr>
        <p:spPr>
          <a:xfrm>
            <a:off x="382524" y="343800"/>
            <a:ext cx="109765" cy="768350"/>
          </a:xfrm>
          <a:prstGeom prst="rect">
            <a:avLst/>
          </a:prstGeom>
          <a:solidFill>
            <a:srgbClr val="5E9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0"/>
          <p:cNvSpPr/>
          <p:nvPr/>
        </p:nvSpPr>
        <p:spPr>
          <a:xfrm>
            <a:off x="1103907" y="1811052"/>
            <a:ext cx="366823" cy="366823"/>
          </a:xfrm>
          <a:prstGeom prst="ellipse">
            <a:avLst/>
          </a:prstGeom>
          <a:solidFill>
            <a:srgbClr val="5E9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思源等宽 L"/>
                <a:ea typeface="微软雅黑" panose="020B0503020204020204" pitchFamily="34" charset="-122"/>
              </a:rPr>
              <a:t>1</a:t>
            </a:r>
            <a:endParaRPr lang="en-US" sz="2000">
              <a:solidFill>
                <a:schemeClr val="bg1"/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25" name="TextBox 22"/>
          <p:cNvSpPr txBox="1"/>
          <p:nvPr/>
        </p:nvSpPr>
        <p:spPr>
          <a:xfrm>
            <a:off x="1573521" y="1715720"/>
            <a:ext cx="9300994" cy="5796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600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  <a:cs typeface="Open Sans" panose="020B0606030504020204" pitchFamily="34" charset="0"/>
              </a:rPr>
              <a:t>地表水沿垂直裂 隙向下剥蚀，形成向下的水的流动通道，在水的溶 蚀和冲刷作用下，直立或者陡倾斜的流动通道扩大 加深，使联通地下水或地下溶洞，成为地表水渗入地下的流动通道，称为落水洞</a:t>
            </a:r>
            <a:endParaRPr lang="en-US" altLang="zh-CN" sz="1600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26" name="Oval 23"/>
          <p:cNvSpPr/>
          <p:nvPr/>
        </p:nvSpPr>
        <p:spPr>
          <a:xfrm>
            <a:off x="1103908" y="2594224"/>
            <a:ext cx="366823" cy="366823"/>
          </a:xfrm>
          <a:prstGeom prst="ellipse">
            <a:avLst/>
          </a:prstGeom>
          <a:solidFill>
            <a:srgbClr val="5E9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思源等宽 L"/>
                <a:ea typeface="微软雅黑" panose="020B0503020204020204" pitchFamily="34" charset="-122"/>
              </a:rPr>
              <a:t>2</a:t>
            </a:r>
            <a:endParaRPr lang="en-US" sz="2000">
              <a:solidFill>
                <a:schemeClr val="bg1"/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27" name="TextBox 24"/>
          <p:cNvSpPr txBox="1"/>
          <p:nvPr/>
        </p:nvSpPr>
        <p:spPr>
          <a:xfrm>
            <a:off x="1573522" y="2625215"/>
            <a:ext cx="9300994" cy="33561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r>
              <a:rPr lang="en-US" altLang="zh-CN" sz="1600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  <a:cs typeface="Open Sans" panose="020B0606030504020204" pitchFamily="34" charset="0"/>
              </a:rPr>
              <a:t>当落水洞下部的溶 蚀形成大小不一的溶洞时，上部承重压力便溶洞塌 陷，形成溶斗</a:t>
            </a:r>
            <a:endParaRPr lang="en-US" altLang="zh-CN" sz="1600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28" name="Oval 23"/>
          <p:cNvSpPr/>
          <p:nvPr/>
        </p:nvSpPr>
        <p:spPr>
          <a:xfrm>
            <a:off x="1103906" y="3409947"/>
            <a:ext cx="366823" cy="366823"/>
          </a:xfrm>
          <a:prstGeom prst="ellipse">
            <a:avLst/>
          </a:prstGeom>
          <a:solidFill>
            <a:srgbClr val="5E9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思源等宽 L"/>
                <a:ea typeface="微软雅黑" panose="020B0503020204020204" pitchFamily="34" charset="-122"/>
              </a:rPr>
              <a:t>3</a:t>
            </a:r>
            <a:endParaRPr lang="en-US" sz="2000">
              <a:solidFill>
                <a:schemeClr val="bg1"/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29" name="TextBox 24"/>
          <p:cNvSpPr txBox="1"/>
          <p:nvPr/>
        </p:nvSpPr>
        <p:spPr>
          <a:xfrm>
            <a:off x="1573519" y="3440938"/>
            <a:ext cx="9300994" cy="33561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r>
              <a:rPr lang="en-US" altLang="zh-CN" sz="1600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  <a:cs typeface="Open Sans" panose="020B0606030504020204" pitchFamily="34" charset="0"/>
              </a:rPr>
              <a:t>溶斗堵塞积水可形成喀斯特湖泊</a:t>
            </a:r>
            <a:endParaRPr lang="en-US" altLang="zh-CN" sz="1600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8" name="Oval 23"/>
          <p:cNvSpPr/>
          <p:nvPr/>
        </p:nvSpPr>
        <p:spPr>
          <a:xfrm>
            <a:off x="1103906" y="4222569"/>
            <a:ext cx="366823" cy="366823"/>
          </a:xfrm>
          <a:prstGeom prst="ellipse">
            <a:avLst/>
          </a:prstGeom>
          <a:solidFill>
            <a:srgbClr val="5E9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思源等宽 L"/>
                <a:ea typeface="微软雅黑" panose="020B0503020204020204" pitchFamily="34" charset="-122"/>
              </a:rPr>
              <a:t>4</a:t>
            </a:r>
            <a:endParaRPr lang="en-US" sz="2000">
              <a:solidFill>
                <a:schemeClr val="bg1"/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9" name="TextBox 24"/>
          <p:cNvSpPr txBox="1"/>
          <p:nvPr/>
        </p:nvSpPr>
        <p:spPr>
          <a:xfrm>
            <a:off x="1573519" y="4253560"/>
            <a:ext cx="9300994" cy="33561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r>
              <a:rPr lang="en-US" altLang="zh-CN" sz="1600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  <a:cs typeface="Open Sans" panose="020B0606030504020204" pitchFamily="34" charset="0"/>
              </a:rPr>
              <a:t>另外溶斗扩大，相邻溶斗连续合并，形成统一的盆 状洼地，称为喀斯特洼地</a:t>
            </a:r>
            <a:endParaRPr lang="en-US" altLang="zh-CN" sz="1600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10" name="Oval 20"/>
          <p:cNvSpPr/>
          <p:nvPr/>
        </p:nvSpPr>
        <p:spPr>
          <a:xfrm>
            <a:off x="1103906" y="5063460"/>
            <a:ext cx="366823" cy="366823"/>
          </a:xfrm>
          <a:prstGeom prst="ellipse">
            <a:avLst/>
          </a:prstGeom>
          <a:solidFill>
            <a:srgbClr val="5E9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>
                <a:solidFill>
                  <a:schemeClr val="bg1"/>
                </a:solidFill>
                <a:latin typeface="思源等宽 L"/>
                <a:ea typeface="微软雅黑" panose="020B0503020204020204" pitchFamily="34" charset="-122"/>
              </a:rPr>
              <a:t>5</a:t>
            </a:r>
            <a:endParaRPr lang="en-US" altLang="zh-CN" sz="2000">
              <a:solidFill>
                <a:schemeClr val="bg1"/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11" name="TextBox 22"/>
          <p:cNvSpPr txBox="1"/>
          <p:nvPr/>
        </p:nvSpPr>
        <p:spPr>
          <a:xfrm>
            <a:off x="1573520" y="4968127"/>
            <a:ext cx="9300994" cy="5796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600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  <a:cs typeface="Open Sans" panose="020B0606030504020204" pitchFamily="34" charset="0"/>
              </a:rPr>
              <a:t>当地壳长期保持稳定清晰，侵向溶蚀充分进行，喀斯特可发展成为高程低、面积大的广阔平原，称为喀斯特平原</a:t>
            </a:r>
            <a:endParaRPr lang="en-US" altLang="zh-CN" sz="1600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0" name="TextBox 7"/>
          <p:cNvSpPr txBox="1"/>
          <p:nvPr/>
        </p:nvSpPr>
        <p:spPr>
          <a:xfrm>
            <a:off x="539983" y="440281"/>
            <a:ext cx="10613749" cy="45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en-US" altLang="zh-CN" sz="2400">
                <a:solidFill>
                  <a:srgbClr val="4F4D5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rPr>
              <a:t>形成演化机制 &gt; 喀斯特沿垂直裂隙发育演化</a:t>
            </a:r>
            <a:endParaRPr lang="en-US" altLang="zh-CN" sz="2400">
              <a:solidFill>
                <a:srgbClr val="4F4D50"/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31" name="矩形 3"/>
          <p:cNvSpPr/>
          <p:nvPr/>
        </p:nvSpPr>
        <p:spPr>
          <a:xfrm>
            <a:off x="283464" y="298577"/>
            <a:ext cx="109765" cy="768350"/>
          </a:xfrm>
          <a:prstGeom prst="rect">
            <a:avLst/>
          </a:prstGeom>
          <a:solidFill>
            <a:srgbClr val="5E9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1"/>
      <p:bldP spid="26" grpId="2" animBg="1"/>
      <p:bldP spid="27" grpId="3"/>
      <p:bldP spid="28" grpId="4" animBg="1"/>
      <p:bldP spid="29" grpId="5"/>
      <p:bldP spid="8" grpId="6" animBg="1"/>
      <p:bldP spid="9" grpId="7"/>
      <p:bldP spid="10" grpId="8" animBg="1"/>
      <p:bldP spid="11" grpId="9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016000" y="1320800"/>
            <a:ext cx="10160000" cy="4856480"/>
          </a:xfrm>
          <a:prstGeom prst="rect">
            <a:avLst/>
          </a:prstGeom>
          <a:ln>
            <a:noFill/>
          </a:ln>
        </p:spPr>
      </p:pic>
      <p:sp>
        <p:nvSpPr>
          <p:cNvPr id="4" name="TextBox 7"/>
          <p:cNvSpPr txBox="1"/>
          <p:nvPr/>
        </p:nvSpPr>
        <p:spPr>
          <a:xfrm>
            <a:off x="539983" y="440281"/>
            <a:ext cx="10613749" cy="45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en-US" altLang="zh-CN" sz="2400">
                <a:solidFill>
                  <a:srgbClr val="4F4D5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rPr>
              <a:t>形成演化机制 &gt; 喀斯特沿垂直裂隙发育演化</a:t>
            </a:r>
            <a:endParaRPr lang="en-US" altLang="zh-CN" sz="2400">
              <a:solidFill>
                <a:srgbClr val="4F4D50"/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5" name="矩形 3"/>
          <p:cNvSpPr/>
          <p:nvPr/>
        </p:nvSpPr>
        <p:spPr>
          <a:xfrm>
            <a:off x="283464" y="298577"/>
            <a:ext cx="109765" cy="768350"/>
          </a:xfrm>
          <a:prstGeom prst="rect">
            <a:avLst/>
          </a:prstGeom>
          <a:solidFill>
            <a:srgbClr val="5E9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930233" y="2252407"/>
            <a:ext cx="10331533" cy="3677876"/>
          </a:xfrm>
          <a:prstGeom prst="rect">
            <a:avLst/>
          </a:prstGeom>
          <a:solidFill>
            <a:srgbClr val="F2F2F2">
              <a:alpha val="80000"/>
            </a:srgbClr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7"/>
          <p:cNvSpPr txBox="1"/>
          <p:nvPr/>
        </p:nvSpPr>
        <p:spPr>
          <a:xfrm>
            <a:off x="1308848" y="2658456"/>
            <a:ext cx="9760789" cy="2951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pc="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思源等宽 L"/>
                <a:ea typeface="微软雅黑" panose="020B0503020204020204" pitchFamily="34" charset="-122"/>
                <a:cs typeface="+mn-ea"/>
                <a:sym typeface="+mn-lt"/>
              </a:rPr>
              <a:t>地下水沿可溶性岩层的构造</a:t>
            </a:r>
            <a:r>
              <a:rPr lang="en-US" altLang="zh-CN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等宽 L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en-US" altLang="zh-CN" spc="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思源等宽 L"/>
                <a:ea typeface="微软雅黑" panose="020B0503020204020204" pitchFamily="34" charset="-122"/>
                <a:cs typeface="+mn-ea"/>
                <a:sym typeface="+mn-lt"/>
              </a:rPr>
              <a:t>面流动，使岩石剥蚀、崩塌形成地下洞穴</a:t>
            </a:r>
            <a:r>
              <a:rPr lang="en-US" altLang="zh-CN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等宽 L"/>
                <a:ea typeface="微软雅黑" panose="020B0503020204020204" pitchFamily="34" charset="-122"/>
                <a:cs typeface="+mn-ea"/>
                <a:sym typeface="+mn-lt"/>
              </a:rPr>
              <a:t>。
</a:t>
            </a:r>
            <a:r>
              <a:rPr lang="en-US" altLang="zh-CN" spc="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思源等宽 L"/>
                <a:ea typeface="微软雅黑" panose="020B0503020204020204" pitchFamily="34" charset="-122"/>
                <a:cs typeface="+mn-ea"/>
                <a:sym typeface="+mn-lt"/>
              </a:rPr>
              <a:t>初期时，裂</a:t>
            </a:r>
            <a:r>
              <a:rPr lang="en-US" altLang="zh-CN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等宽 L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en-US" altLang="zh-CN" spc="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思源等宽 L"/>
                <a:ea typeface="微软雅黑" panose="020B0503020204020204" pitchFamily="34" charset="-122"/>
                <a:cs typeface="+mn-ea"/>
                <a:sym typeface="+mn-lt"/>
              </a:rPr>
              <a:t>隙通道小，地下水运动缓慢，以溶蚀为主，随后空洞</a:t>
            </a:r>
            <a:r>
              <a:rPr lang="en-US" altLang="zh-CN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等宽 L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en-US" altLang="zh-CN" spc="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思源等宽 L"/>
                <a:ea typeface="微软雅黑" panose="020B0503020204020204" pitchFamily="34" charset="-122"/>
                <a:cs typeface="+mn-ea"/>
                <a:sym typeface="+mn-lt"/>
              </a:rPr>
              <a:t>扩大，互相串通，水流量加大，动能增加，引起冲刷</a:t>
            </a:r>
            <a:r>
              <a:rPr lang="en-US" altLang="zh-CN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等宽 L"/>
                <a:ea typeface="微软雅黑" panose="020B0503020204020204" pitchFamily="34" charset="-122"/>
                <a:cs typeface="+mn-ea"/>
                <a:sym typeface="+mn-lt"/>
              </a:rPr>
              <a:t>。
</a:t>
            </a:r>
            <a:r>
              <a:rPr lang="en-US" altLang="zh-CN" spc="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思源等宽 L"/>
                <a:ea typeface="微软雅黑" panose="020B0503020204020204" pitchFamily="34" charset="-122"/>
                <a:cs typeface="+mn-ea"/>
                <a:sym typeface="+mn-lt"/>
              </a:rPr>
              <a:t>如果地壳上升，潜水面下降，沿地下水面发育的溶洞</a:t>
            </a:r>
            <a:r>
              <a:rPr lang="en-US" altLang="zh-CN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等宽 L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en-US" altLang="zh-CN" spc="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思源等宽 L"/>
                <a:ea typeface="微软雅黑" panose="020B0503020204020204" pitchFamily="34" charset="-122"/>
                <a:cs typeface="+mn-ea"/>
                <a:sym typeface="+mn-lt"/>
              </a:rPr>
              <a:t>可被抬升形成干洞</a:t>
            </a:r>
            <a:r>
              <a:rPr lang="en-US" altLang="zh-CN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等宽 L"/>
                <a:ea typeface="微软雅黑" panose="020B0503020204020204" pitchFamily="34" charset="-122"/>
                <a:cs typeface="+mn-ea"/>
                <a:sym typeface="+mn-lt"/>
              </a:rPr>
              <a:t>。
</a:t>
            </a:r>
            <a:r>
              <a:rPr lang="en-US" altLang="zh-CN" spc="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思源等宽 L"/>
                <a:ea typeface="微软雅黑" panose="020B0503020204020204" pitchFamily="34" charset="-122"/>
                <a:cs typeface="+mn-ea"/>
                <a:sym typeface="+mn-lt"/>
              </a:rPr>
              <a:t>当溶洞因上部荷载引起洞顶塌</a:t>
            </a:r>
            <a:r>
              <a:rPr lang="en-US" altLang="zh-CN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等宽 L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en-US" altLang="zh-CN" spc="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思源等宽 L"/>
                <a:ea typeface="微软雅黑" panose="020B0503020204020204" pitchFamily="34" charset="-122"/>
                <a:cs typeface="+mn-ea"/>
                <a:sym typeface="+mn-lt"/>
              </a:rPr>
              <a:t>陷而暴露于地表，可形成两壁陡峭的谷地，称为溶蚀谷</a:t>
            </a:r>
            <a:r>
              <a:rPr lang="en-US" altLang="zh-CN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等宽 L"/>
                <a:ea typeface="微软雅黑" panose="020B0503020204020204" pitchFamily="34" charset="-122"/>
                <a:cs typeface="+mn-ea"/>
                <a:sym typeface="+mn-lt"/>
              </a:rPr>
              <a:t>。
</a:t>
            </a:r>
            <a:r>
              <a:rPr lang="en-US" altLang="zh-CN" spc="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思源等宽 L"/>
                <a:ea typeface="微软雅黑" panose="020B0503020204020204" pitchFamily="34" charset="-122"/>
                <a:cs typeface="+mn-ea"/>
                <a:sym typeface="+mn-lt"/>
              </a:rPr>
              <a:t>地下河洞顶如有局部残留，可构成天生桥</a:t>
            </a:r>
            <a:endParaRPr lang="en-US" altLang="zh-CN" spc="300" dirty="0">
              <a:solidFill>
                <a:schemeClr val="tx1">
                  <a:lumMod val="75000"/>
                  <a:lumOff val="25000"/>
                </a:schemeClr>
              </a:solidFill>
              <a:latin typeface="思源等宽 L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圆角矩形 32"/>
          <p:cNvSpPr/>
          <p:nvPr/>
        </p:nvSpPr>
        <p:spPr>
          <a:xfrm>
            <a:off x="2062503" y="1861544"/>
            <a:ext cx="8066993" cy="650206"/>
          </a:xfrm>
          <a:prstGeom prst="roundRect">
            <a:avLst/>
          </a:prstGeom>
          <a:solidFill>
            <a:srgbClr val="5E9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latin typeface="思源等宽 L"/>
                <a:ea typeface="微软雅黑" panose="020B0503020204020204" pitchFamily="34" charset="-122"/>
              </a:rPr>
              <a:t>地下溶洞的演化</a:t>
            </a:r>
            <a:endParaRPr lang="en-US" altLang="zh-CN" sz="2400"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11" name="TextBox 7"/>
          <p:cNvSpPr txBox="1"/>
          <p:nvPr/>
        </p:nvSpPr>
        <p:spPr>
          <a:xfrm>
            <a:off x="539983" y="440281"/>
            <a:ext cx="10613749" cy="45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en-US" altLang="zh-CN" sz="2400">
                <a:solidFill>
                  <a:srgbClr val="4F4D5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rPr>
              <a:t>形成演化机制</a:t>
            </a:r>
            <a:endParaRPr lang="en-US" altLang="zh-CN" sz="2400">
              <a:solidFill>
                <a:srgbClr val="4F4D50"/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12" name="矩形 3"/>
          <p:cNvSpPr/>
          <p:nvPr/>
        </p:nvSpPr>
        <p:spPr>
          <a:xfrm>
            <a:off x="283464" y="298577"/>
            <a:ext cx="109765" cy="768350"/>
          </a:xfrm>
          <a:prstGeom prst="rect">
            <a:avLst/>
          </a:prstGeom>
          <a:solidFill>
            <a:srgbClr val="5E9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 prLst="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 prLst="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19" dur="25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1"/>
      <p:bldP spid="10" grpId="2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451023" y="1421378"/>
            <a:ext cx="8738772" cy="1857031"/>
          </a:xfrm>
          <a:prstGeom prst="rect">
            <a:avLst/>
          </a:prstGeom>
        </p:spPr>
      </p:pic>
      <p:sp>
        <p:nvSpPr>
          <p:cNvPr id="2" name="等腰三角形 1"/>
          <p:cNvSpPr/>
          <p:nvPr/>
        </p:nvSpPr>
        <p:spPr>
          <a:xfrm rot="10800000">
            <a:off x="2219120" y="1207252"/>
            <a:ext cx="2527595" cy="209883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7"/>
          <p:cNvSpPr/>
          <p:nvPr/>
        </p:nvSpPr>
        <p:spPr>
          <a:xfrm>
            <a:off x="2205" y="2093343"/>
            <a:ext cx="10591918" cy="2943262"/>
          </a:xfrm>
          <a:custGeom>
            <a:avLst/>
            <a:gdLst>
              <a:gd name="T0" fmla="*/ 0 w 13970"/>
              <a:gd name="T1" fmla="*/ 0 h 3869"/>
              <a:gd name="T2" fmla="*/ 13970 w 13970"/>
              <a:gd name="T3" fmla="*/ 0 h 3869"/>
              <a:gd name="T4" fmla="*/ 11527 w 13970"/>
              <a:gd name="T5" fmla="*/ 3869 h 3869"/>
              <a:gd name="T6" fmla="*/ 0 w 13970"/>
              <a:gd name="T7" fmla="*/ 3869 h 3869"/>
              <a:gd name="T8" fmla="*/ 0 w 13970"/>
              <a:gd name="T9" fmla="*/ 0 h 38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70" h="3869">
                <a:moveTo>
                  <a:pt x="0" y="0"/>
                </a:moveTo>
                <a:lnTo>
                  <a:pt x="13970" y="0"/>
                </a:lnTo>
                <a:lnTo>
                  <a:pt x="11527" y="3869"/>
                </a:lnTo>
                <a:lnTo>
                  <a:pt x="0" y="3869"/>
                </a:lnTo>
                <a:lnTo>
                  <a:pt x="0" y="0"/>
                </a:lnTo>
                <a:close/>
              </a:path>
            </a:pathLst>
          </a:custGeom>
          <a:solidFill>
            <a:srgbClr val="5E99C9">
              <a:alpha val="80000"/>
            </a:srgbClr>
          </a:solidFill>
          <a:ln>
            <a:noFill/>
          </a:ln>
        </p:spPr>
        <p:txBody>
          <a:bodyPr lIns="90249" tIns="45125" rIns="90249" bIns="45125"/>
          <a:lstStyle/>
          <a:p>
            <a:endParaRPr lang="zh-CN" altLang="en-US" sz="2500"/>
          </a:p>
        </p:txBody>
      </p:sp>
      <p:sp>
        <p:nvSpPr>
          <p:cNvPr id="19" name="Freeform 10"/>
          <p:cNvSpPr/>
          <p:nvPr/>
        </p:nvSpPr>
        <p:spPr>
          <a:xfrm>
            <a:off x="9779015" y="623657"/>
            <a:ext cx="1870545" cy="640997"/>
          </a:xfrm>
          <a:custGeom>
            <a:avLst/>
            <a:gdLst>
              <a:gd name="T0" fmla="*/ 2467 w 2467"/>
              <a:gd name="T1" fmla="*/ 0 h 843"/>
              <a:gd name="T2" fmla="*/ 2467 w 2467"/>
              <a:gd name="T3" fmla="*/ 843 h 843"/>
              <a:gd name="T4" fmla="*/ 0 w 2467"/>
              <a:gd name="T5" fmla="*/ 843 h 843"/>
              <a:gd name="T6" fmla="*/ 533 w 2467"/>
              <a:gd name="T7" fmla="*/ 0 h 843"/>
              <a:gd name="T8" fmla="*/ 2467 w 2467"/>
              <a:gd name="T9" fmla="*/ 0 h 8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67" h="843">
                <a:moveTo>
                  <a:pt x="2467" y="0"/>
                </a:moveTo>
                <a:lnTo>
                  <a:pt x="2467" y="843"/>
                </a:lnTo>
                <a:lnTo>
                  <a:pt x="0" y="843"/>
                </a:lnTo>
                <a:lnTo>
                  <a:pt x="533" y="0"/>
                </a:lnTo>
                <a:lnTo>
                  <a:pt x="2467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lIns="90249" tIns="45125" rIns="90249" bIns="45125"/>
          <a:lstStyle/>
          <a:p>
            <a:endParaRPr lang="zh-CN" altLang="en-US" sz="2500"/>
          </a:p>
        </p:txBody>
      </p:sp>
      <p:sp>
        <p:nvSpPr>
          <p:cNvPr id="23" name="TextBox 11"/>
          <p:cNvSpPr txBox="1"/>
          <p:nvPr/>
        </p:nvSpPr>
        <p:spPr>
          <a:xfrm>
            <a:off x="3482917" y="2356338"/>
            <a:ext cx="5231315" cy="229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249" tIns="45125" rIns="90249" bIns="45125"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950" b="1">
                <a:solidFill>
                  <a:srgbClr val="FFFFFF"/>
                </a:solidFill>
                <a:latin typeface="思源等宽 L"/>
                <a:ea typeface="微软雅黑" panose="020B0503020204020204" pitchFamily="34" charset="-122"/>
              </a:rPr>
              <a:t>危害与发展</a:t>
            </a:r>
            <a:endParaRPr lang="en-US" altLang="zh-CN" sz="3950" b="1">
              <a:solidFill>
                <a:srgbClr val="FFFFFF"/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24" name="TextBox 12"/>
          <p:cNvSpPr txBox="1"/>
          <p:nvPr/>
        </p:nvSpPr>
        <p:spPr>
          <a:xfrm>
            <a:off x="1406325" y="2476124"/>
            <a:ext cx="1072305" cy="2149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249" tIns="45125" rIns="90249" bIns="451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3560" b="1">
                <a:solidFill>
                  <a:srgbClr val="FFFFFF"/>
                </a:solidFill>
                <a:latin typeface="思源等宽 L"/>
                <a:ea typeface="微软雅黑" panose="020B0503020204020204" pitchFamily="34" charset="-122"/>
              </a:rPr>
              <a:t>5</a:t>
            </a:r>
            <a:endParaRPr lang="en-US" altLang="zh-CN" sz="13560" b="1">
              <a:solidFill>
                <a:srgbClr val="FFFFFF"/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26" name="TextBox 2"/>
          <p:cNvSpPr txBox="1"/>
          <p:nvPr/>
        </p:nvSpPr>
        <p:spPr>
          <a:xfrm>
            <a:off x="561916" y="3808273"/>
            <a:ext cx="832929" cy="516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249" tIns="45125" rIns="90249" bIns="451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765">
                <a:solidFill>
                  <a:srgbClr val="FFFFFF"/>
                </a:solidFill>
              </a:rPr>
              <a:t>Part</a:t>
            </a:r>
            <a:endParaRPr lang="zh-CN" altLang="en-US" sz="2765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1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1" animBg="1"/>
      <p:bldP spid="23" grpId="2"/>
      <p:bldP spid="24" grpId="3"/>
      <p:bldP spid="26" grpId="4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142232" y="1652015"/>
            <a:ext cx="7083166" cy="4245865"/>
          </a:xfrm>
          <a:prstGeom prst="rect">
            <a:avLst/>
          </a:prstGeom>
          <a:ln>
            <a:noFill/>
          </a:ln>
        </p:spPr>
      </p:pic>
      <p:sp>
        <p:nvSpPr>
          <p:cNvPr id="10" name="New shape"/>
          <p:cNvSpPr/>
          <p:nvPr/>
        </p:nvSpPr>
        <p:spPr>
          <a:xfrm>
            <a:off x="813816" y="2129135"/>
            <a:ext cx="3102916" cy="2837475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chemeClr val="tx1">
                    <a:lumMod val="95000"/>
                    <a:lumOff val="5000"/>
                  </a:schemeClr>
                </a:solidFill>
                <a:latin typeface="思源等宽 L"/>
              </a:rPr>
              <a:t>危害</a:t>
            </a:r>
            <a:endParaRPr lang="en-US" altLang="zh-CN" sz="2400" b="1">
              <a:solidFill>
                <a:schemeClr val="tx1">
                  <a:lumMod val="95000"/>
                  <a:lumOff val="5000"/>
                </a:schemeClr>
              </a:solidFill>
              <a:latin typeface="思源等宽 L"/>
            </a:endParaRPr>
          </a:p>
          <a:p>
            <a:pPr indent="0" algn="l">
              <a:lnSpc>
                <a:spcPct val="150000"/>
              </a:lnSpc>
            </a:pPr>
            <a:r>
              <a:rPr lang="en-US" sz="1600">
                <a:solidFill>
                  <a:srgbClr val="000000"/>
                </a:solidFill>
                <a:latin typeface="思源等宽 L"/>
              </a:rPr>
              <a:t>喀斯特地区地层都是岩溶洞穴堆积物，堆积物 多具有松软、松散、性脆、多孔、含水量高、沉降量大、强度低、稳定性差的特点，对工程构建物稳定性 危害极大</a:t>
            </a:r>
            <a:endParaRPr lang="en-US" sz="1600">
              <a:solidFill>
                <a:srgbClr val="000000"/>
              </a:solidFill>
              <a:latin typeface="思源等宽 L"/>
            </a:endParaRPr>
          </a:p>
        </p:txBody>
      </p:sp>
      <p:sp>
        <p:nvSpPr>
          <p:cNvPr id="11" name="TextBox 7"/>
          <p:cNvSpPr txBox="1"/>
          <p:nvPr/>
        </p:nvSpPr>
        <p:spPr>
          <a:xfrm>
            <a:off x="539983" y="440281"/>
            <a:ext cx="10613749" cy="45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en-US" altLang="zh-CN" sz="2400">
                <a:solidFill>
                  <a:srgbClr val="4F4D5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rPr>
              <a:t>危害与发展</a:t>
            </a:r>
            <a:endParaRPr lang="en-US" altLang="zh-CN" sz="2400">
              <a:solidFill>
                <a:srgbClr val="4F4D50"/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12" name="矩形 3"/>
          <p:cNvSpPr/>
          <p:nvPr/>
        </p:nvSpPr>
        <p:spPr>
          <a:xfrm>
            <a:off x="283464" y="298577"/>
            <a:ext cx="109765" cy="768350"/>
          </a:xfrm>
          <a:prstGeom prst="rect">
            <a:avLst/>
          </a:prstGeom>
          <a:solidFill>
            <a:srgbClr val="5E9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1520373" y="1729210"/>
            <a:ext cx="9376428" cy="33561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 eaLnBrk="1"/>
            <a:r>
              <a:rPr lang="en-US" altLang="zh-CN" sz="1600" b="1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如岩溶洼地、谷地，易受洪水冲刷，淹没 桥梁及路基</a:t>
            </a:r>
            <a:endParaRPr lang="en-US" altLang="zh-CN" sz="1600" b="1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sp>
        <p:nvSpPr>
          <p:cNvPr id="35" name="Oval 10"/>
          <p:cNvSpPr/>
          <p:nvPr/>
        </p:nvSpPr>
        <p:spPr>
          <a:xfrm>
            <a:off x="1044839" y="1705115"/>
            <a:ext cx="407987" cy="407988"/>
          </a:xfrm>
          <a:prstGeom prst="ellipse">
            <a:avLst/>
          </a:prstGeom>
          <a:solidFill>
            <a:srgbClr val="5E99C9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bg2"/>
                </a:solidFill>
                <a:latin typeface="+mj-ea"/>
                <a:ea typeface="+mj-ea"/>
              </a:rPr>
              <a:t>1</a:t>
            </a:r>
            <a:endParaRPr lang="zh-CN" altLang="en-US" b="1">
              <a:solidFill>
                <a:schemeClr val="bg2"/>
              </a:solidFill>
              <a:latin typeface="+mj-ea"/>
              <a:ea typeface="+mj-ea"/>
            </a:endParaRPr>
          </a:p>
        </p:txBody>
      </p:sp>
      <p:sp>
        <p:nvSpPr>
          <p:cNvPr id="36" name="Oval 10"/>
          <p:cNvSpPr/>
          <p:nvPr/>
        </p:nvSpPr>
        <p:spPr>
          <a:xfrm>
            <a:off x="1044839" y="2380886"/>
            <a:ext cx="407987" cy="407988"/>
          </a:xfrm>
          <a:prstGeom prst="ellipse">
            <a:avLst/>
          </a:prstGeom>
          <a:solidFill>
            <a:srgbClr val="5E99C9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bg2"/>
                </a:solidFill>
                <a:latin typeface="+mj-ea"/>
                <a:ea typeface="+mj-ea"/>
              </a:rPr>
              <a:t>2</a:t>
            </a:r>
            <a:endParaRPr lang="zh-CN" altLang="en-US" b="1">
              <a:solidFill>
                <a:schemeClr val="bg2"/>
              </a:solidFill>
              <a:latin typeface="+mj-ea"/>
              <a:ea typeface="+mj-ea"/>
            </a:endParaRPr>
          </a:p>
        </p:txBody>
      </p:sp>
      <p:sp>
        <p:nvSpPr>
          <p:cNvPr id="37" name="Oval 10"/>
          <p:cNvSpPr/>
          <p:nvPr/>
        </p:nvSpPr>
        <p:spPr>
          <a:xfrm>
            <a:off x="1044839" y="3100119"/>
            <a:ext cx="407987" cy="407988"/>
          </a:xfrm>
          <a:prstGeom prst="ellipse">
            <a:avLst/>
          </a:prstGeom>
          <a:solidFill>
            <a:srgbClr val="5E99C9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bg2"/>
                </a:solidFill>
                <a:latin typeface="+mj-ea"/>
                <a:ea typeface="+mj-ea"/>
              </a:rPr>
              <a:t>3</a:t>
            </a:r>
            <a:endParaRPr lang="zh-CN" altLang="en-US" b="1">
              <a:solidFill>
                <a:schemeClr val="bg2"/>
              </a:solidFill>
              <a:latin typeface="+mj-ea"/>
              <a:ea typeface="+mj-ea"/>
            </a:endParaRPr>
          </a:p>
        </p:txBody>
      </p:sp>
      <p:sp>
        <p:nvSpPr>
          <p:cNvPr id="38" name="Oval 10"/>
          <p:cNvSpPr/>
          <p:nvPr/>
        </p:nvSpPr>
        <p:spPr>
          <a:xfrm>
            <a:off x="1044839" y="3802457"/>
            <a:ext cx="407987" cy="407988"/>
          </a:xfrm>
          <a:prstGeom prst="ellipse">
            <a:avLst/>
          </a:prstGeom>
          <a:solidFill>
            <a:srgbClr val="5E99C9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bg2"/>
                </a:solidFill>
                <a:latin typeface="+mj-ea"/>
                <a:ea typeface="+mj-ea"/>
              </a:rPr>
              <a:t>4</a:t>
            </a:r>
            <a:endParaRPr lang="zh-CN" altLang="en-US" b="1">
              <a:solidFill>
                <a:schemeClr val="bg2"/>
              </a:solidFill>
              <a:latin typeface="+mj-ea"/>
              <a:ea typeface="+mj-ea"/>
            </a:endParaRPr>
          </a:p>
        </p:txBody>
      </p:sp>
      <p:sp>
        <p:nvSpPr>
          <p:cNvPr id="39" name="Oval 10"/>
          <p:cNvSpPr/>
          <p:nvPr/>
        </p:nvSpPr>
        <p:spPr>
          <a:xfrm>
            <a:off x="1044839" y="4509789"/>
            <a:ext cx="407987" cy="407988"/>
          </a:xfrm>
          <a:prstGeom prst="ellipse">
            <a:avLst/>
          </a:prstGeom>
          <a:solidFill>
            <a:srgbClr val="5E99C9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bg2"/>
                </a:solidFill>
                <a:latin typeface="+mj-ea"/>
                <a:ea typeface="+mj-ea"/>
              </a:rPr>
              <a:t>5</a:t>
            </a:r>
            <a:endParaRPr lang="zh-CN" altLang="en-US" b="1">
              <a:solidFill>
                <a:schemeClr val="bg2"/>
              </a:solidFill>
              <a:latin typeface="+mj-ea"/>
              <a:ea typeface="+mj-ea"/>
            </a:endParaRPr>
          </a:p>
        </p:txBody>
      </p:sp>
      <p:sp>
        <p:nvSpPr>
          <p:cNvPr id="40" name="Oval 10"/>
          <p:cNvSpPr/>
          <p:nvPr/>
        </p:nvSpPr>
        <p:spPr>
          <a:xfrm>
            <a:off x="1044839" y="5183247"/>
            <a:ext cx="407987" cy="420208"/>
          </a:xfrm>
          <a:prstGeom prst="ellipse">
            <a:avLst/>
          </a:prstGeom>
          <a:solidFill>
            <a:srgbClr val="5E99C9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bg2"/>
                </a:solidFill>
                <a:latin typeface="+mj-ea"/>
                <a:ea typeface="+mj-ea"/>
              </a:rPr>
              <a:t>6</a:t>
            </a:r>
            <a:endParaRPr lang="zh-CN" altLang="en-US" b="1">
              <a:solidFill>
                <a:schemeClr val="bg2"/>
              </a:solidFill>
              <a:latin typeface="+mj-ea"/>
              <a:ea typeface="+mj-ea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520373" y="2412885"/>
            <a:ext cx="9376428" cy="33561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 eaLnBrk="1"/>
            <a:r>
              <a:rPr lang="en-US" altLang="zh-CN" sz="1600" b="1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溶蚀洼地积水，浸泡路堤，引起路堤下 沉或坍塌等</a:t>
            </a:r>
            <a:endParaRPr lang="en-US" altLang="zh-CN" sz="1600" b="1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520373" y="3132422"/>
            <a:ext cx="9376428" cy="33561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 eaLnBrk="1"/>
            <a:r>
              <a:rPr lang="en-US" altLang="zh-CN" sz="1600" b="1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雨季时，路基基底涌水，使路堤坍塌或 冲毁，影响施工</a:t>
            </a:r>
            <a:endParaRPr lang="en-US" altLang="zh-CN" sz="1600" b="1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1520373" y="3851732"/>
            <a:ext cx="9376428" cy="33561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 eaLnBrk="1"/>
            <a:r>
              <a:rPr lang="en-US" altLang="zh-CN" sz="1600" b="1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桥梁基坑水位高，造成排水困难， 易引起基坑坍塌</a:t>
            </a:r>
            <a:endParaRPr lang="en-US" altLang="zh-CN" sz="1600" b="1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1520373" y="4569210"/>
            <a:ext cx="9376428" cy="33561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 eaLnBrk="1"/>
            <a:r>
              <a:rPr lang="en-US" altLang="zh-CN" sz="1600" b="1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工程隧道通过岩溶地区，引起大量涌水，且伴随着涌泥、涌砂，增大施工难度及不安全因素</a:t>
            </a:r>
            <a:endParaRPr lang="en-US" altLang="zh-CN" sz="1600" b="1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1520373" y="5239448"/>
            <a:ext cx="9376428" cy="33561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 eaLnBrk="1"/>
            <a:r>
              <a:rPr lang="en-US" altLang="zh-CN" sz="1600" b="1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溶洞顶板过薄，不能承受荷载，引起洞穴坍塌</a:t>
            </a:r>
            <a:endParaRPr lang="en-US" altLang="zh-CN" sz="1600" b="1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49" name="TextBox 7"/>
          <p:cNvSpPr txBox="1"/>
          <p:nvPr/>
        </p:nvSpPr>
        <p:spPr>
          <a:xfrm>
            <a:off x="539983" y="440281"/>
            <a:ext cx="10613749" cy="45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en-US" altLang="zh-CN" sz="2400">
                <a:solidFill>
                  <a:srgbClr val="4F4D5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rPr>
              <a:t>危害与发展 &gt; 危害</a:t>
            </a:r>
            <a:endParaRPr lang="en-US" altLang="zh-CN" sz="2400">
              <a:solidFill>
                <a:srgbClr val="4F4D50"/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50" name="矩形 3"/>
          <p:cNvSpPr/>
          <p:nvPr/>
        </p:nvSpPr>
        <p:spPr>
          <a:xfrm>
            <a:off x="283464" y="298577"/>
            <a:ext cx="109765" cy="768350"/>
          </a:xfrm>
          <a:prstGeom prst="rect">
            <a:avLst/>
          </a:prstGeom>
          <a:solidFill>
            <a:srgbClr val="5E9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3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4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5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6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1" animBg="1"/>
      <p:bldP spid="36" grpId="2" animBg="1"/>
      <p:bldP spid="37" grpId="3" animBg="1"/>
      <p:bldP spid="38" grpId="4" animBg="1"/>
      <p:bldP spid="39" grpId="5" animBg="1"/>
      <p:bldP spid="40" grpId="6" animBg="1"/>
      <p:bldP spid="44" grpId="7"/>
      <p:bldP spid="45" grpId="8"/>
      <p:bldP spid="46" grpId="9"/>
      <p:bldP spid="47" grpId="10"/>
      <p:bldP spid="48" grpId="1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58"/>
          <p:cNvSpPr txBox="1"/>
          <p:nvPr/>
        </p:nvSpPr>
        <p:spPr>
          <a:xfrm>
            <a:off x="3045950" y="1842704"/>
            <a:ext cx="1427784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hangingPunct="1"/>
            <a:r>
              <a:rPr lang="en-US" altLang="zh-CN" sz="16600" b="1">
                <a:gradFill flip="none" rotWithShape="1">
                  <a:gsLst>
                    <a:gs pos="16000">
                      <a:schemeClr val="tx1">
                        <a:lumMod val="50000"/>
                        <a:lumOff val="50000"/>
                      </a:schemeClr>
                    </a:gs>
                    <a:gs pos="92000">
                      <a:schemeClr val="tx1">
                        <a:lumMod val="65000"/>
                        <a:lumOff val="35000"/>
                        <a:alpha val="0"/>
                      </a:schemeClr>
                    </a:gs>
                  </a:gsLst>
                  <a:lin ang="0" scaled="0"/>
                  <a:tileRect/>
                </a:gradFill>
                <a:latin typeface="+mj-lt"/>
                <a:ea typeface="微软雅黑" panose="020B0503020204020204" pitchFamily="34" charset="-122"/>
              </a:rPr>
              <a:t>T</a:t>
            </a:r>
            <a:endParaRPr lang="zh-CN" altLang="en-US" sz="16600" b="1">
              <a:gradFill flip="none" rotWithShape="1">
                <a:gsLst>
                  <a:gs pos="16000">
                    <a:schemeClr val="tx1">
                      <a:lumMod val="50000"/>
                      <a:lumOff val="50000"/>
                    </a:schemeClr>
                  </a:gs>
                  <a:gs pos="92000">
                    <a:schemeClr val="tx1">
                      <a:lumMod val="65000"/>
                      <a:lumOff val="35000"/>
                      <a:alpha val="0"/>
                    </a:schemeClr>
                  </a:gs>
                </a:gsLst>
                <a:lin ang="0" scaled="0"/>
                <a:tileRect/>
              </a:gra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5" name="文本框 58"/>
          <p:cNvSpPr txBox="1"/>
          <p:nvPr/>
        </p:nvSpPr>
        <p:spPr>
          <a:xfrm>
            <a:off x="3868817" y="1842704"/>
            <a:ext cx="1427784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hangingPunct="1"/>
            <a:r>
              <a:rPr lang="en-US" altLang="zh-CN" sz="16600" b="1">
                <a:gradFill flip="none" rotWithShape="1">
                  <a:gsLst>
                    <a:gs pos="16000">
                      <a:schemeClr val="tx1">
                        <a:lumMod val="50000"/>
                        <a:lumOff val="50000"/>
                      </a:schemeClr>
                    </a:gs>
                    <a:gs pos="92000">
                      <a:schemeClr val="tx1">
                        <a:lumMod val="65000"/>
                        <a:lumOff val="35000"/>
                        <a:alpha val="0"/>
                      </a:schemeClr>
                    </a:gs>
                  </a:gsLst>
                  <a:lin ang="0" scaled="0"/>
                  <a:tileRect/>
                </a:gradFill>
                <a:latin typeface="+mj-lt"/>
                <a:ea typeface="微软雅黑" panose="020B0503020204020204" pitchFamily="34" charset="-122"/>
              </a:rPr>
              <a:t>H</a:t>
            </a:r>
            <a:endParaRPr lang="zh-CN" altLang="en-US" sz="16600" b="1">
              <a:gradFill flip="none" rotWithShape="1">
                <a:gsLst>
                  <a:gs pos="16000">
                    <a:schemeClr val="tx1">
                      <a:lumMod val="50000"/>
                      <a:lumOff val="50000"/>
                    </a:schemeClr>
                  </a:gs>
                  <a:gs pos="92000">
                    <a:schemeClr val="tx1">
                      <a:lumMod val="65000"/>
                      <a:lumOff val="35000"/>
                      <a:alpha val="0"/>
                    </a:schemeClr>
                  </a:gs>
                </a:gsLst>
                <a:lin ang="0" scaled="0"/>
                <a:tileRect/>
              </a:gra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6" name="文本框 58"/>
          <p:cNvSpPr txBox="1"/>
          <p:nvPr/>
        </p:nvSpPr>
        <p:spPr>
          <a:xfrm>
            <a:off x="4691684" y="1842704"/>
            <a:ext cx="1427784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hangingPunct="1"/>
            <a:r>
              <a:rPr lang="en-US" altLang="zh-CN" sz="16600" b="1">
                <a:gradFill flip="none" rotWithShape="1">
                  <a:gsLst>
                    <a:gs pos="16000">
                      <a:schemeClr val="tx1">
                        <a:lumMod val="50000"/>
                        <a:lumOff val="50000"/>
                      </a:schemeClr>
                    </a:gs>
                    <a:gs pos="92000">
                      <a:schemeClr val="tx1">
                        <a:lumMod val="65000"/>
                        <a:lumOff val="35000"/>
                        <a:alpha val="0"/>
                      </a:schemeClr>
                    </a:gs>
                  </a:gsLst>
                  <a:lin ang="0" scaled="0"/>
                  <a:tileRect/>
                </a:gradFill>
                <a:latin typeface="+mj-lt"/>
                <a:ea typeface="微软雅黑" panose="020B0503020204020204" pitchFamily="34" charset="-122"/>
              </a:rPr>
              <a:t>A</a:t>
            </a:r>
            <a:endParaRPr lang="zh-CN" altLang="en-US" sz="16600" b="1">
              <a:gradFill flip="none" rotWithShape="1">
                <a:gsLst>
                  <a:gs pos="16000">
                    <a:schemeClr val="tx1">
                      <a:lumMod val="50000"/>
                      <a:lumOff val="50000"/>
                    </a:schemeClr>
                  </a:gs>
                  <a:gs pos="92000">
                    <a:schemeClr val="tx1">
                      <a:lumMod val="65000"/>
                      <a:lumOff val="35000"/>
                      <a:alpha val="0"/>
                    </a:schemeClr>
                  </a:gs>
                </a:gsLst>
                <a:lin ang="0" scaled="0"/>
                <a:tileRect/>
              </a:gra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7" name="文本框 58"/>
          <p:cNvSpPr txBox="1"/>
          <p:nvPr/>
        </p:nvSpPr>
        <p:spPr>
          <a:xfrm>
            <a:off x="5514551" y="1842704"/>
            <a:ext cx="1427784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hangingPunct="1"/>
            <a:r>
              <a:rPr lang="en-US" altLang="zh-CN" sz="16600" b="1">
                <a:gradFill flip="none" rotWithShape="1">
                  <a:gsLst>
                    <a:gs pos="16000">
                      <a:schemeClr val="tx1">
                        <a:lumMod val="50000"/>
                        <a:lumOff val="50000"/>
                      </a:schemeClr>
                    </a:gs>
                    <a:gs pos="92000">
                      <a:schemeClr val="tx1">
                        <a:lumMod val="65000"/>
                        <a:lumOff val="35000"/>
                        <a:alpha val="0"/>
                      </a:schemeClr>
                    </a:gs>
                  </a:gsLst>
                  <a:lin ang="0" scaled="0"/>
                  <a:tileRect/>
                </a:gradFill>
                <a:latin typeface="+mj-lt"/>
                <a:ea typeface="微软雅黑" panose="020B0503020204020204" pitchFamily="34" charset="-122"/>
              </a:rPr>
              <a:t>N</a:t>
            </a:r>
            <a:endParaRPr lang="zh-CN" altLang="en-US" sz="16600" b="1">
              <a:gradFill flip="none" rotWithShape="1">
                <a:gsLst>
                  <a:gs pos="16000">
                    <a:schemeClr val="tx1">
                      <a:lumMod val="50000"/>
                      <a:lumOff val="50000"/>
                    </a:schemeClr>
                  </a:gs>
                  <a:gs pos="92000">
                    <a:schemeClr val="tx1">
                      <a:lumMod val="65000"/>
                      <a:lumOff val="35000"/>
                      <a:alpha val="0"/>
                    </a:schemeClr>
                  </a:gs>
                </a:gsLst>
                <a:lin ang="0" scaled="0"/>
                <a:tileRect/>
              </a:gra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8" name="文本框 58"/>
          <p:cNvSpPr txBox="1"/>
          <p:nvPr/>
        </p:nvSpPr>
        <p:spPr>
          <a:xfrm>
            <a:off x="6337418" y="1842704"/>
            <a:ext cx="1427784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hangingPunct="1"/>
            <a:r>
              <a:rPr lang="en-US" altLang="zh-CN" sz="16600" b="1">
                <a:gradFill flip="none" rotWithShape="1">
                  <a:gsLst>
                    <a:gs pos="16000">
                      <a:schemeClr val="tx1">
                        <a:lumMod val="50000"/>
                        <a:lumOff val="50000"/>
                      </a:schemeClr>
                    </a:gs>
                    <a:gs pos="92000">
                      <a:schemeClr val="tx1">
                        <a:lumMod val="65000"/>
                        <a:lumOff val="35000"/>
                        <a:alpha val="0"/>
                      </a:schemeClr>
                    </a:gs>
                  </a:gsLst>
                  <a:lin ang="0" scaled="0"/>
                  <a:tileRect/>
                </a:gradFill>
                <a:latin typeface="+mj-lt"/>
                <a:ea typeface="微软雅黑" panose="020B0503020204020204" pitchFamily="34" charset="-122"/>
              </a:rPr>
              <a:t>K</a:t>
            </a:r>
            <a:endParaRPr lang="zh-CN" altLang="en-US" sz="16600" b="1">
              <a:gradFill flip="none" rotWithShape="1">
                <a:gsLst>
                  <a:gs pos="16000">
                    <a:schemeClr val="tx1">
                      <a:lumMod val="50000"/>
                      <a:lumOff val="50000"/>
                    </a:schemeClr>
                  </a:gs>
                  <a:gs pos="92000">
                    <a:schemeClr val="tx1">
                      <a:lumMod val="65000"/>
                      <a:lumOff val="35000"/>
                      <a:alpha val="0"/>
                    </a:schemeClr>
                  </a:gs>
                </a:gsLst>
                <a:lin ang="0" scaled="0"/>
                <a:tileRect/>
              </a:gra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9" name="文本框 58"/>
          <p:cNvSpPr txBox="1"/>
          <p:nvPr/>
        </p:nvSpPr>
        <p:spPr>
          <a:xfrm>
            <a:off x="7160284" y="1842704"/>
            <a:ext cx="1427784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hangingPunct="1"/>
            <a:r>
              <a:rPr lang="en-US" altLang="zh-CN" sz="16600" b="1">
                <a:gradFill flip="none" rotWithShape="1">
                  <a:gsLst>
                    <a:gs pos="16000">
                      <a:schemeClr val="tx1">
                        <a:lumMod val="50000"/>
                        <a:lumOff val="50000"/>
                      </a:schemeClr>
                    </a:gs>
                    <a:gs pos="92000">
                      <a:schemeClr val="tx1">
                        <a:lumMod val="65000"/>
                        <a:lumOff val="35000"/>
                        <a:alpha val="0"/>
                      </a:schemeClr>
                    </a:gs>
                  </a:gsLst>
                  <a:lin ang="0" scaled="0"/>
                  <a:tileRect/>
                </a:gradFill>
                <a:latin typeface="+mj-lt"/>
                <a:ea typeface="微软雅黑" panose="020B0503020204020204" pitchFamily="34" charset="-122"/>
              </a:rPr>
              <a:t>S</a:t>
            </a:r>
            <a:endParaRPr lang="zh-CN" altLang="en-US" sz="16600" b="1">
              <a:gradFill flip="none" rotWithShape="1">
                <a:gsLst>
                  <a:gs pos="16000">
                    <a:schemeClr val="tx1">
                      <a:lumMod val="50000"/>
                      <a:lumOff val="50000"/>
                    </a:schemeClr>
                  </a:gs>
                  <a:gs pos="92000">
                    <a:schemeClr val="tx1">
                      <a:lumMod val="65000"/>
                      <a:lumOff val="35000"/>
                      <a:alpha val="0"/>
                    </a:schemeClr>
                  </a:gs>
                </a:gsLst>
                <a:lin ang="0" scaled="0"/>
                <a:tileRect/>
              </a:gradFill>
              <a:latin typeface="+mj-lt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547745" y="4068835"/>
            <a:ext cx="4915202" cy="953378"/>
            <a:chOff x="3629025" y="3688851"/>
            <a:chExt cx="4915202" cy="953378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3752849" y="4456681"/>
              <a:ext cx="1600201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直接连接符 11"/>
            <p:cNvCxnSpPr/>
            <p:nvPr/>
          </p:nvCxnSpPr>
          <p:spPr>
            <a:xfrm>
              <a:off x="6832672" y="4456681"/>
              <a:ext cx="167886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" name="圆角矩形 24"/>
            <p:cNvSpPr/>
            <p:nvPr/>
          </p:nvSpPr>
          <p:spPr>
            <a:xfrm>
              <a:off x="4591050" y="4271133"/>
              <a:ext cx="3079408" cy="371096"/>
            </a:xfrm>
            <a:prstGeom prst="roundRect">
              <a:avLst>
                <a:gd name="adj" fmla="val 50000"/>
              </a:avLst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spc="30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2022年XX月</a:t>
              </a:r>
              <a:endParaRPr lang="en-US" altLang="zh-CN" sz="1400" spc="3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4" name="矩形: 圆角 13"/>
            <p:cNvSpPr/>
            <p:nvPr/>
          </p:nvSpPr>
          <p:spPr>
            <a:xfrm>
              <a:off x="3629025" y="3688851"/>
              <a:ext cx="4915202" cy="466725"/>
            </a:xfrm>
            <a:prstGeom prst="roundRect">
              <a:avLst>
                <a:gd name="adj" fmla="val 50000"/>
              </a:avLst>
            </a:prstGeom>
            <a:solidFill>
              <a:srgbClr val="5E99C9"/>
            </a:solidFill>
            <a:ln w="0" cap="flat">
              <a:noFill/>
              <a:prstDash val="solid"/>
              <a:miter lim="8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ctr" anchorCtr="0" forceAA="0" compatLnSpc="1">
              <a:normAutofit fontScale="92500" lnSpcReduction="10000"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" name="文本框 59"/>
            <p:cNvSpPr txBox="1"/>
            <p:nvPr/>
          </p:nvSpPr>
          <p:spPr>
            <a:xfrm>
              <a:off x="3867150" y="3752937"/>
              <a:ext cx="453737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600" spc="600">
                  <a:solidFill>
                    <a:schemeClr val="bg1"/>
                  </a:solidFill>
                  <a:latin typeface="微软雅黑 Light" panose="020B0502040204020203" charset="-122"/>
                  <a:ea typeface="微软雅黑 Light" panose="020B0502040204020203" charset="-122"/>
                </a:rPr>
                <a:t>感谢观看</a:t>
              </a:r>
              <a:endParaRPr lang="zh-CN" altLang="en-US" sz="1600" spc="6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</a:endParaRPr>
            </a:p>
          </p:txBody>
        </p:sp>
      </p:grpSp>
      <p:sp>
        <p:nvSpPr>
          <p:cNvPr id="16" name="矩形 1"/>
          <p:cNvSpPr/>
          <p:nvPr/>
        </p:nvSpPr>
        <p:spPr>
          <a:xfrm>
            <a:off x="382524" y="343800"/>
            <a:ext cx="109765" cy="768350"/>
          </a:xfrm>
          <a:prstGeom prst="rect">
            <a:avLst/>
          </a:prstGeom>
          <a:solidFill>
            <a:srgbClr val="5E9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 prLst="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1"/>
      <p:bldP spid="6" grpId="2"/>
      <p:bldP spid="7" grpId="3"/>
      <p:bldP spid="8" grpId="4"/>
      <p:bldP spid="9" grpId="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451023" y="1421378"/>
            <a:ext cx="8738772" cy="1857031"/>
          </a:xfrm>
          <a:prstGeom prst="rect">
            <a:avLst/>
          </a:prstGeom>
        </p:spPr>
      </p:pic>
      <p:sp>
        <p:nvSpPr>
          <p:cNvPr id="2" name="等腰三角形 1"/>
          <p:cNvSpPr/>
          <p:nvPr/>
        </p:nvSpPr>
        <p:spPr>
          <a:xfrm rot="10800000">
            <a:off x="2219120" y="1207252"/>
            <a:ext cx="2527595" cy="209883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7"/>
          <p:cNvSpPr/>
          <p:nvPr/>
        </p:nvSpPr>
        <p:spPr>
          <a:xfrm>
            <a:off x="2205" y="2093343"/>
            <a:ext cx="10591918" cy="2943262"/>
          </a:xfrm>
          <a:custGeom>
            <a:avLst/>
            <a:gdLst>
              <a:gd name="T0" fmla="*/ 0 w 13970"/>
              <a:gd name="T1" fmla="*/ 0 h 3869"/>
              <a:gd name="T2" fmla="*/ 13970 w 13970"/>
              <a:gd name="T3" fmla="*/ 0 h 3869"/>
              <a:gd name="T4" fmla="*/ 11527 w 13970"/>
              <a:gd name="T5" fmla="*/ 3869 h 3869"/>
              <a:gd name="T6" fmla="*/ 0 w 13970"/>
              <a:gd name="T7" fmla="*/ 3869 h 3869"/>
              <a:gd name="T8" fmla="*/ 0 w 13970"/>
              <a:gd name="T9" fmla="*/ 0 h 38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70" h="3869">
                <a:moveTo>
                  <a:pt x="0" y="0"/>
                </a:moveTo>
                <a:lnTo>
                  <a:pt x="13970" y="0"/>
                </a:lnTo>
                <a:lnTo>
                  <a:pt x="11527" y="3869"/>
                </a:lnTo>
                <a:lnTo>
                  <a:pt x="0" y="3869"/>
                </a:lnTo>
                <a:lnTo>
                  <a:pt x="0" y="0"/>
                </a:lnTo>
                <a:close/>
              </a:path>
            </a:pathLst>
          </a:custGeom>
          <a:solidFill>
            <a:srgbClr val="5E99C9">
              <a:alpha val="80000"/>
            </a:srgbClr>
          </a:solidFill>
          <a:ln>
            <a:noFill/>
          </a:ln>
        </p:spPr>
        <p:txBody>
          <a:bodyPr lIns="90249" tIns="45125" rIns="90249" bIns="45125"/>
          <a:lstStyle/>
          <a:p>
            <a:endParaRPr lang="zh-CN" altLang="en-US" sz="2500"/>
          </a:p>
        </p:txBody>
      </p:sp>
      <p:sp>
        <p:nvSpPr>
          <p:cNvPr id="19" name="Freeform 10"/>
          <p:cNvSpPr/>
          <p:nvPr/>
        </p:nvSpPr>
        <p:spPr>
          <a:xfrm>
            <a:off x="9779015" y="623657"/>
            <a:ext cx="1870545" cy="640997"/>
          </a:xfrm>
          <a:custGeom>
            <a:avLst/>
            <a:gdLst>
              <a:gd name="T0" fmla="*/ 2467 w 2467"/>
              <a:gd name="T1" fmla="*/ 0 h 843"/>
              <a:gd name="T2" fmla="*/ 2467 w 2467"/>
              <a:gd name="T3" fmla="*/ 843 h 843"/>
              <a:gd name="T4" fmla="*/ 0 w 2467"/>
              <a:gd name="T5" fmla="*/ 843 h 843"/>
              <a:gd name="T6" fmla="*/ 533 w 2467"/>
              <a:gd name="T7" fmla="*/ 0 h 843"/>
              <a:gd name="T8" fmla="*/ 2467 w 2467"/>
              <a:gd name="T9" fmla="*/ 0 h 8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67" h="843">
                <a:moveTo>
                  <a:pt x="2467" y="0"/>
                </a:moveTo>
                <a:lnTo>
                  <a:pt x="2467" y="843"/>
                </a:lnTo>
                <a:lnTo>
                  <a:pt x="0" y="843"/>
                </a:lnTo>
                <a:lnTo>
                  <a:pt x="533" y="0"/>
                </a:lnTo>
                <a:lnTo>
                  <a:pt x="2467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lIns="90249" tIns="45125" rIns="90249" bIns="45125"/>
          <a:lstStyle/>
          <a:p>
            <a:endParaRPr lang="zh-CN" altLang="en-US" sz="2500"/>
          </a:p>
        </p:txBody>
      </p:sp>
      <p:sp>
        <p:nvSpPr>
          <p:cNvPr id="23" name="TextBox 11"/>
          <p:cNvSpPr txBox="1"/>
          <p:nvPr/>
        </p:nvSpPr>
        <p:spPr>
          <a:xfrm>
            <a:off x="3482917" y="2356338"/>
            <a:ext cx="5231315" cy="229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249" tIns="45125" rIns="90249" bIns="45125"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950" b="1">
                <a:solidFill>
                  <a:srgbClr val="FFFFFF"/>
                </a:solidFill>
                <a:latin typeface="思源等宽 L"/>
                <a:ea typeface="微软雅黑" panose="020B0503020204020204" pitchFamily="34" charset="-122"/>
              </a:rPr>
              <a:t>什么是喀斯特地貌</a:t>
            </a:r>
            <a:endParaRPr lang="en-US" altLang="zh-CN" sz="3950" b="1">
              <a:solidFill>
                <a:srgbClr val="FFFFFF"/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24" name="TextBox 12"/>
          <p:cNvSpPr txBox="1"/>
          <p:nvPr/>
        </p:nvSpPr>
        <p:spPr>
          <a:xfrm>
            <a:off x="1406325" y="2476124"/>
            <a:ext cx="1072305" cy="2149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249" tIns="45125" rIns="90249" bIns="451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3560" b="1">
                <a:solidFill>
                  <a:srgbClr val="FFFFFF"/>
                </a:solidFill>
                <a:latin typeface="思源等宽 L"/>
                <a:ea typeface="微软雅黑" panose="020B0503020204020204" pitchFamily="34" charset="-122"/>
              </a:rPr>
              <a:t>1</a:t>
            </a:r>
            <a:endParaRPr lang="en-US" altLang="zh-CN" sz="13560" b="1">
              <a:solidFill>
                <a:srgbClr val="FFFFFF"/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26" name="TextBox 2"/>
          <p:cNvSpPr txBox="1"/>
          <p:nvPr/>
        </p:nvSpPr>
        <p:spPr>
          <a:xfrm>
            <a:off x="561916" y="3808273"/>
            <a:ext cx="832929" cy="516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249" tIns="45125" rIns="90249" bIns="451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765">
                <a:solidFill>
                  <a:srgbClr val="FFFFFF"/>
                </a:solidFill>
              </a:rPr>
              <a:t>Part</a:t>
            </a:r>
            <a:endParaRPr lang="zh-CN" altLang="en-US" sz="2765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1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1" animBg="1"/>
      <p:bldP spid="23" grpId="2"/>
      <p:bldP spid="24" grpId="3"/>
      <p:bldP spid="26" grpId="4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33672" y="1362635"/>
            <a:ext cx="6949440" cy="4652683"/>
          </a:xfrm>
          <a:prstGeom prst="rect">
            <a:avLst/>
          </a:prstGeom>
          <a:ln>
            <a:noFill/>
          </a:ln>
        </p:spPr>
      </p:pic>
      <p:sp>
        <p:nvSpPr>
          <p:cNvPr id="9" name="文本框 8"/>
          <p:cNvSpPr txBox="1"/>
          <p:nvPr/>
        </p:nvSpPr>
        <p:spPr>
          <a:xfrm>
            <a:off x="947559" y="1735668"/>
            <a:ext cx="2892225" cy="3386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 err="1">
                <a:latin typeface="思源等宽 L"/>
                <a:ea typeface="微软雅黑" panose="020B0503020204020204" pitchFamily="34" charset="-122"/>
              </a:rPr>
              <a:t>喀斯特地貌（karst</a:t>
            </a:r>
            <a:r>
              <a:rPr lang="en-US" altLang="zh-CN" sz="1600" dirty="0">
                <a:latin typeface="思源等宽 L"/>
                <a:ea typeface="微软雅黑" panose="020B0503020204020204" pitchFamily="34" charset="-122"/>
              </a:rPr>
              <a:t> </a:t>
            </a:r>
            <a:r>
              <a:rPr lang="en-US" altLang="zh-CN" sz="1600" dirty="0" err="1">
                <a:latin typeface="思源等宽 L"/>
                <a:ea typeface="微软雅黑" panose="020B0503020204020204" pitchFamily="34" charset="-122"/>
              </a:rPr>
              <a:t>landform）是岩溶地貌的总称，岩溶是指可溶性岩石，特别是碳酸盐岩（如石灰岩、石膏等</a:t>
            </a:r>
            <a:r>
              <a:rPr lang="en-US" altLang="zh-CN" sz="1600" dirty="0">
                <a:latin typeface="思源等宽 L"/>
                <a:ea typeface="微软雅黑" panose="020B0503020204020204" pitchFamily="34" charset="-122"/>
              </a:rPr>
              <a:t>），在水和大气中CO2的参与情况下，将可溶性岩石剥蚀和搬运、沉积作用而形成的独特地貌
</a:t>
            </a:r>
            <a:r>
              <a:rPr lang="en-US" altLang="zh-CN" sz="1600" dirty="0" err="1">
                <a:latin typeface="思源等宽 L"/>
                <a:ea typeface="微软雅黑" panose="020B0503020204020204" pitchFamily="34" charset="-122"/>
              </a:rPr>
              <a:t>我国喀斯特广泛发育，集中于东南、西南地区</a:t>
            </a:r>
            <a:endParaRPr lang="en-US" altLang="zh-CN" sz="1600" dirty="0"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10" name="TextBox 7"/>
          <p:cNvSpPr txBox="1"/>
          <p:nvPr/>
        </p:nvSpPr>
        <p:spPr>
          <a:xfrm>
            <a:off x="539983" y="440281"/>
            <a:ext cx="10613749" cy="45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en-US" altLang="zh-CN" sz="2400">
                <a:solidFill>
                  <a:srgbClr val="4F4D5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rPr>
              <a:t>什么是喀斯特地貌</a:t>
            </a:r>
            <a:endParaRPr lang="en-US" altLang="zh-CN" sz="2400">
              <a:solidFill>
                <a:srgbClr val="4F4D50"/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11" name="矩形 3"/>
          <p:cNvSpPr/>
          <p:nvPr/>
        </p:nvSpPr>
        <p:spPr>
          <a:xfrm>
            <a:off x="283464" y="298577"/>
            <a:ext cx="109765" cy="768350"/>
          </a:xfrm>
          <a:prstGeom prst="rect">
            <a:avLst/>
          </a:prstGeom>
          <a:solidFill>
            <a:srgbClr val="5E9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451023" y="1421378"/>
            <a:ext cx="8738772" cy="1857031"/>
          </a:xfrm>
          <a:prstGeom prst="rect">
            <a:avLst/>
          </a:prstGeom>
        </p:spPr>
      </p:pic>
      <p:sp>
        <p:nvSpPr>
          <p:cNvPr id="2" name="等腰三角形 1"/>
          <p:cNvSpPr/>
          <p:nvPr/>
        </p:nvSpPr>
        <p:spPr>
          <a:xfrm rot="10800000">
            <a:off x="2219120" y="1207252"/>
            <a:ext cx="2527595" cy="209883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7"/>
          <p:cNvSpPr/>
          <p:nvPr/>
        </p:nvSpPr>
        <p:spPr>
          <a:xfrm>
            <a:off x="2205" y="2093343"/>
            <a:ext cx="10591918" cy="2943262"/>
          </a:xfrm>
          <a:custGeom>
            <a:avLst/>
            <a:gdLst>
              <a:gd name="T0" fmla="*/ 0 w 13970"/>
              <a:gd name="T1" fmla="*/ 0 h 3869"/>
              <a:gd name="T2" fmla="*/ 13970 w 13970"/>
              <a:gd name="T3" fmla="*/ 0 h 3869"/>
              <a:gd name="T4" fmla="*/ 11527 w 13970"/>
              <a:gd name="T5" fmla="*/ 3869 h 3869"/>
              <a:gd name="T6" fmla="*/ 0 w 13970"/>
              <a:gd name="T7" fmla="*/ 3869 h 3869"/>
              <a:gd name="T8" fmla="*/ 0 w 13970"/>
              <a:gd name="T9" fmla="*/ 0 h 38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70" h="3869">
                <a:moveTo>
                  <a:pt x="0" y="0"/>
                </a:moveTo>
                <a:lnTo>
                  <a:pt x="13970" y="0"/>
                </a:lnTo>
                <a:lnTo>
                  <a:pt x="11527" y="3869"/>
                </a:lnTo>
                <a:lnTo>
                  <a:pt x="0" y="3869"/>
                </a:lnTo>
                <a:lnTo>
                  <a:pt x="0" y="0"/>
                </a:lnTo>
                <a:close/>
              </a:path>
            </a:pathLst>
          </a:custGeom>
          <a:solidFill>
            <a:srgbClr val="5E99C9">
              <a:alpha val="80000"/>
            </a:srgbClr>
          </a:solidFill>
          <a:ln>
            <a:noFill/>
          </a:ln>
        </p:spPr>
        <p:txBody>
          <a:bodyPr lIns="90249" tIns="45125" rIns="90249" bIns="45125"/>
          <a:lstStyle/>
          <a:p>
            <a:endParaRPr lang="zh-CN" altLang="en-US" sz="2500"/>
          </a:p>
        </p:txBody>
      </p:sp>
      <p:sp>
        <p:nvSpPr>
          <p:cNvPr id="19" name="Freeform 10"/>
          <p:cNvSpPr/>
          <p:nvPr/>
        </p:nvSpPr>
        <p:spPr>
          <a:xfrm>
            <a:off x="9779015" y="623657"/>
            <a:ext cx="1870545" cy="640997"/>
          </a:xfrm>
          <a:custGeom>
            <a:avLst/>
            <a:gdLst>
              <a:gd name="T0" fmla="*/ 2467 w 2467"/>
              <a:gd name="T1" fmla="*/ 0 h 843"/>
              <a:gd name="T2" fmla="*/ 2467 w 2467"/>
              <a:gd name="T3" fmla="*/ 843 h 843"/>
              <a:gd name="T4" fmla="*/ 0 w 2467"/>
              <a:gd name="T5" fmla="*/ 843 h 843"/>
              <a:gd name="T6" fmla="*/ 533 w 2467"/>
              <a:gd name="T7" fmla="*/ 0 h 843"/>
              <a:gd name="T8" fmla="*/ 2467 w 2467"/>
              <a:gd name="T9" fmla="*/ 0 h 8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67" h="843">
                <a:moveTo>
                  <a:pt x="2467" y="0"/>
                </a:moveTo>
                <a:lnTo>
                  <a:pt x="2467" y="843"/>
                </a:lnTo>
                <a:lnTo>
                  <a:pt x="0" y="843"/>
                </a:lnTo>
                <a:lnTo>
                  <a:pt x="533" y="0"/>
                </a:lnTo>
                <a:lnTo>
                  <a:pt x="2467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lIns="90249" tIns="45125" rIns="90249" bIns="45125"/>
          <a:lstStyle/>
          <a:p>
            <a:endParaRPr lang="zh-CN" altLang="en-US" sz="2500"/>
          </a:p>
        </p:txBody>
      </p:sp>
      <p:sp>
        <p:nvSpPr>
          <p:cNvPr id="23" name="TextBox 11"/>
          <p:cNvSpPr txBox="1"/>
          <p:nvPr/>
        </p:nvSpPr>
        <p:spPr>
          <a:xfrm>
            <a:off x="3482917" y="2356338"/>
            <a:ext cx="5231315" cy="229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249" tIns="45125" rIns="90249" bIns="45125"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950" b="1">
                <a:solidFill>
                  <a:srgbClr val="FFFFFF"/>
                </a:solidFill>
                <a:latin typeface="思源等宽 L"/>
                <a:ea typeface="微软雅黑" panose="020B0503020204020204" pitchFamily="34" charset="-122"/>
              </a:rPr>
              <a:t>分类</a:t>
            </a:r>
            <a:endParaRPr lang="en-US" altLang="zh-CN" sz="3950" b="1">
              <a:solidFill>
                <a:srgbClr val="FFFFFF"/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24" name="TextBox 12"/>
          <p:cNvSpPr txBox="1"/>
          <p:nvPr/>
        </p:nvSpPr>
        <p:spPr>
          <a:xfrm>
            <a:off x="1406325" y="2476124"/>
            <a:ext cx="1072305" cy="2149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249" tIns="45125" rIns="90249" bIns="451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3560" b="1">
                <a:solidFill>
                  <a:srgbClr val="FFFFFF"/>
                </a:solidFill>
                <a:latin typeface="思源等宽 L"/>
                <a:ea typeface="微软雅黑" panose="020B0503020204020204" pitchFamily="34" charset="-122"/>
              </a:rPr>
              <a:t>2</a:t>
            </a:r>
            <a:endParaRPr lang="en-US" altLang="zh-CN" sz="13560" b="1">
              <a:solidFill>
                <a:srgbClr val="FFFFFF"/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26" name="TextBox 2"/>
          <p:cNvSpPr txBox="1"/>
          <p:nvPr/>
        </p:nvSpPr>
        <p:spPr>
          <a:xfrm>
            <a:off x="561916" y="3808273"/>
            <a:ext cx="832929" cy="516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249" tIns="45125" rIns="90249" bIns="451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765">
                <a:solidFill>
                  <a:srgbClr val="FFFFFF"/>
                </a:solidFill>
              </a:rPr>
              <a:t>Part</a:t>
            </a:r>
            <a:endParaRPr lang="zh-CN" altLang="en-US" sz="2765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1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1" animBg="1"/>
      <p:bldP spid="23" grpId="2"/>
      <p:bldP spid="24" grpId="3"/>
      <p:bldP spid="26" grpId="4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/>
          <p:cNvSpPr txBox="1"/>
          <p:nvPr/>
        </p:nvSpPr>
        <p:spPr>
          <a:xfrm>
            <a:off x="539983" y="440281"/>
            <a:ext cx="10613749" cy="45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en-US" altLang="zh-CN" sz="2400">
                <a:solidFill>
                  <a:srgbClr val="4F4D5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rPr>
              <a:t>分类</a:t>
            </a:r>
            <a:endParaRPr lang="en-US" altLang="zh-CN" sz="2400">
              <a:solidFill>
                <a:srgbClr val="4F4D50"/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464" y="298577"/>
            <a:ext cx="109765" cy="768350"/>
          </a:xfrm>
          <a:prstGeom prst="rect">
            <a:avLst/>
          </a:prstGeom>
          <a:solidFill>
            <a:srgbClr val="5E9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89000" y="1866900"/>
            <a:ext cx="2032000" cy="3937000"/>
          </a:xfrm>
          <a:prstGeom prst="rect">
            <a:avLst/>
          </a:prstGeom>
          <a:ln>
            <a:solidFill>
              <a:srgbClr val="FFFFFF">
                <a:alpha val="0"/>
              </a:srgbClr>
            </a:solidFill>
          </a:ln>
        </p:spPr>
      </p:pic>
      <p:pic>
        <p:nvPicPr>
          <p:cNvPr id="8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365500" y="1866900"/>
            <a:ext cx="2032000" cy="3937000"/>
          </a:xfrm>
          <a:prstGeom prst="rect">
            <a:avLst/>
          </a:prstGeom>
          <a:ln>
            <a:solidFill>
              <a:srgbClr val="FFFFFF">
                <a:alpha val="0"/>
              </a:srgbClr>
            </a:solidFill>
          </a:ln>
        </p:spPr>
      </p:pic>
      <p:pic>
        <p:nvPicPr>
          <p:cNvPr id="9" name="New picture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5905500" y="1866900"/>
            <a:ext cx="2032000" cy="3937000"/>
          </a:xfrm>
          <a:prstGeom prst="rect">
            <a:avLst/>
          </a:prstGeom>
          <a:ln>
            <a:solidFill>
              <a:srgbClr val="FFFFFF">
                <a:alpha val="0"/>
              </a:srgbClr>
            </a:solidFill>
          </a:ln>
        </p:spPr>
      </p:pic>
      <p:sp>
        <p:nvSpPr>
          <p:cNvPr id="10" name="New shape"/>
          <p:cNvSpPr/>
          <p:nvPr/>
        </p:nvSpPr>
        <p:spPr>
          <a:xfrm>
            <a:off x="8381999" y="1905000"/>
            <a:ext cx="2672337" cy="375279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indent="0" algn="l">
              <a:lnSpc>
                <a:spcPct val="150000"/>
              </a:lnSpc>
            </a:pPr>
            <a:r>
              <a:rPr sz="1600">
                <a:solidFill>
                  <a:srgbClr val="000000"/>
                </a:solidFill>
                <a:latin typeface="思源等宽 L"/>
              </a:rPr>
              <a:t>
不同的历史时期，喀斯特地貌演化阶段和演化过程不同，真正的个体形态各异，根据不同的个体形态，喀斯特地貌分为：溶沟石芽、峰丛、峰林、孤峰、落水洞、溶斗、干谷、溶洞、溶蚀谷、天生桥、喀斯特洼地和喀斯特平原等</a:t>
            </a:r>
            <a:endParaRPr sz="1600">
              <a:solidFill>
                <a:srgbClr val="000000"/>
              </a:solidFill>
              <a:latin typeface="思源等宽 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451023" y="1421378"/>
            <a:ext cx="8738772" cy="1857031"/>
          </a:xfrm>
          <a:prstGeom prst="rect">
            <a:avLst/>
          </a:prstGeom>
        </p:spPr>
      </p:pic>
      <p:sp>
        <p:nvSpPr>
          <p:cNvPr id="2" name="等腰三角形 1"/>
          <p:cNvSpPr/>
          <p:nvPr/>
        </p:nvSpPr>
        <p:spPr>
          <a:xfrm rot="10800000">
            <a:off x="2219120" y="1207252"/>
            <a:ext cx="2527595" cy="209883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7"/>
          <p:cNvSpPr/>
          <p:nvPr/>
        </p:nvSpPr>
        <p:spPr>
          <a:xfrm>
            <a:off x="2205" y="2093343"/>
            <a:ext cx="10591918" cy="2943262"/>
          </a:xfrm>
          <a:custGeom>
            <a:avLst/>
            <a:gdLst>
              <a:gd name="T0" fmla="*/ 0 w 13970"/>
              <a:gd name="T1" fmla="*/ 0 h 3869"/>
              <a:gd name="T2" fmla="*/ 13970 w 13970"/>
              <a:gd name="T3" fmla="*/ 0 h 3869"/>
              <a:gd name="T4" fmla="*/ 11527 w 13970"/>
              <a:gd name="T5" fmla="*/ 3869 h 3869"/>
              <a:gd name="T6" fmla="*/ 0 w 13970"/>
              <a:gd name="T7" fmla="*/ 3869 h 3869"/>
              <a:gd name="T8" fmla="*/ 0 w 13970"/>
              <a:gd name="T9" fmla="*/ 0 h 38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70" h="3869">
                <a:moveTo>
                  <a:pt x="0" y="0"/>
                </a:moveTo>
                <a:lnTo>
                  <a:pt x="13970" y="0"/>
                </a:lnTo>
                <a:lnTo>
                  <a:pt x="11527" y="3869"/>
                </a:lnTo>
                <a:lnTo>
                  <a:pt x="0" y="3869"/>
                </a:lnTo>
                <a:lnTo>
                  <a:pt x="0" y="0"/>
                </a:lnTo>
                <a:close/>
              </a:path>
            </a:pathLst>
          </a:custGeom>
          <a:solidFill>
            <a:srgbClr val="5E99C9">
              <a:alpha val="80000"/>
            </a:srgbClr>
          </a:solidFill>
          <a:ln>
            <a:noFill/>
          </a:ln>
        </p:spPr>
        <p:txBody>
          <a:bodyPr lIns="90249" tIns="45125" rIns="90249" bIns="45125"/>
          <a:lstStyle/>
          <a:p>
            <a:endParaRPr lang="zh-CN" altLang="en-US" sz="2500"/>
          </a:p>
        </p:txBody>
      </p:sp>
      <p:sp>
        <p:nvSpPr>
          <p:cNvPr id="19" name="Freeform 10"/>
          <p:cNvSpPr/>
          <p:nvPr/>
        </p:nvSpPr>
        <p:spPr>
          <a:xfrm>
            <a:off x="9779015" y="623657"/>
            <a:ext cx="1870545" cy="640997"/>
          </a:xfrm>
          <a:custGeom>
            <a:avLst/>
            <a:gdLst>
              <a:gd name="T0" fmla="*/ 2467 w 2467"/>
              <a:gd name="T1" fmla="*/ 0 h 843"/>
              <a:gd name="T2" fmla="*/ 2467 w 2467"/>
              <a:gd name="T3" fmla="*/ 843 h 843"/>
              <a:gd name="T4" fmla="*/ 0 w 2467"/>
              <a:gd name="T5" fmla="*/ 843 h 843"/>
              <a:gd name="T6" fmla="*/ 533 w 2467"/>
              <a:gd name="T7" fmla="*/ 0 h 843"/>
              <a:gd name="T8" fmla="*/ 2467 w 2467"/>
              <a:gd name="T9" fmla="*/ 0 h 8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67" h="843">
                <a:moveTo>
                  <a:pt x="2467" y="0"/>
                </a:moveTo>
                <a:lnTo>
                  <a:pt x="2467" y="843"/>
                </a:lnTo>
                <a:lnTo>
                  <a:pt x="0" y="843"/>
                </a:lnTo>
                <a:lnTo>
                  <a:pt x="533" y="0"/>
                </a:lnTo>
                <a:lnTo>
                  <a:pt x="2467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lIns="90249" tIns="45125" rIns="90249" bIns="45125"/>
          <a:lstStyle/>
          <a:p>
            <a:endParaRPr lang="zh-CN" altLang="en-US" sz="2500"/>
          </a:p>
        </p:txBody>
      </p:sp>
      <p:sp>
        <p:nvSpPr>
          <p:cNvPr id="23" name="TextBox 11"/>
          <p:cNvSpPr txBox="1"/>
          <p:nvPr/>
        </p:nvSpPr>
        <p:spPr>
          <a:xfrm>
            <a:off x="3482917" y="2356338"/>
            <a:ext cx="5231315" cy="229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249" tIns="45125" rIns="90249" bIns="45125"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950" b="1">
                <a:solidFill>
                  <a:srgbClr val="FFFFFF"/>
                </a:solidFill>
                <a:latin typeface="思源等宽 L"/>
                <a:ea typeface="微软雅黑" panose="020B0503020204020204" pitchFamily="34" charset="-122"/>
              </a:rPr>
              <a:t>形成条件</a:t>
            </a:r>
            <a:endParaRPr lang="en-US" altLang="zh-CN" sz="3950" b="1">
              <a:solidFill>
                <a:srgbClr val="FFFFFF"/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24" name="TextBox 12"/>
          <p:cNvSpPr txBox="1"/>
          <p:nvPr/>
        </p:nvSpPr>
        <p:spPr>
          <a:xfrm>
            <a:off x="1406325" y="2476124"/>
            <a:ext cx="1072305" cy="2149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249" tIns="45125" rIns="90249" bIns="451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3560" b="1">
                <a:solidFill>
                  <a:srgbClr val="FFFFFF"/>
                </a:solidFill>
                <a:latin typeface="思源等宽 L"/>
                <a:ea typeface="微软雅黑" panose="020B0503020204020204" pitchFamily="34" charset="-122"/>
              </a:rPr>
              <a:t>3</a:t>
            </a:r>
            <a:endParaRPr lang="en-US" altLang="zh-CN" sz="13560" b="1">
              <a:solidFill>
                <a:srgbClr val="FFFFFF"/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26" name="TextBox 2"/>
          <p:cNvSpPr txBox="1"/>
          <p:nvPr/>
        </p:nvSpPr>
        <p:spPr>
          <a:xfrm>
            <a:off x="561916" y="3808273"/>
            <a:ext cx="832929" cy="516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249" tIns="45125" rIns="90249" bIns="451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765">
                <a:solidFill>
                  <a:srgbClr val="FFFFFF"/>
                </a:solidFill>
              </a:rPr>
              <a:t>Part</a:t>
            </a:r>
            <a:endParaRPr lang="zh-CN" altLang="en-US" sz="2765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1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1" animBg="1"/>
      <p:bldP spid="23" grpId="2"/>
      <p:bldP spid="24" grpId="3"/>
      <p:bldP spid="26" grpId="4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173052" y="2044090"/>
            <a:ext cx="4561204" cy="3680054"/>
          </a:xfrm>
          <a:prstGeom prst="rect">
            <a:avLst/>
          </a:prstGeom>
          <a:ln>
            <a:noFill/>
          </a:ln>
        </p:spPr>
      </p:pic>
      <p:sp>
        <p:nvSpPr>
          <p:cNvPr id="8" name="TextBox 76"/>
          <p:cNvSpPr txBox="1"/>
          <p:nvPr/>
        </p:nvSpPr>
        <p:spPr>
          <a:xfrm>
            <a:off x="1102697" y="1391305"/>
            <a:ext cx="10079263" cy="45765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zh-CN" sz="2400" b="1">
                <a:solidFill>
                  <a:schemeClr val="tx1">
                    <a:lumMod val="95000"/>
                    <a:lumOff val="5000"/>
                  </a:schemeClr>
                </a:solidFill>
                <a:latin typeface="思源等宽 L"/>
                <a:ea typeface="微软雅黑" panose="020B0503020204020204" pitchFamily="34" charset="-122"/>
              </a:rPr>
              <a:t>&lt;1&gt;岩石的可溶性</a:t>
            </a:r>
            <a:endParaRPr lang="en-US" altLang="zh-CN" sz="2400" b="1">
              <a:solidFill>
                <a:schemeClr val="tx1">
                  <a:lumMod val="95000"/>
                  <a:lumOff val="5000"/>
                </a:schemeClr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096000" y="2081590"/>
            <a:ext cx="5080967" cy="3752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>
                <a:latin typeface="思源等宽 L"/>
                <a:ea typeface="微软雅黑" panose="020B0503020204020204" pitchFamily="34" charset="-122"/>
              </a:rPr>
              <a:t>岩石的可溶性，是喀斯特地貌形成的基础之一。 在自然体系下，可溶性岩石在水的参与下，经过化学溶蚀和机械冲刷，形成独有的奇特地貌。 岩石的可溶性，是岩石自身组成所决定的，如碳酸盐岩、盐岩等， 根据本身的化学组成和矿物成分，在自然体制下，易溶于水，从而受到水的作用，形成喀斯特地貌</a:t>
            </a:r>
            <a:endParaRPr lang="en-US" altLang="zh-CN" sz="2000"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12" name="TextBox 7"/>
          <p:cNvSpPr txBox="1"/>
          <p:nvPr/>
        </p:nvSpPr>
        <p:spPr>
          <a:xfrm>
            <a:off x="539983" y="440281"/>
            <a:ext cx="10613749" cy="45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en-US" altLang="zh-CN" sz="2400">
                <a:solidFill>
                  <a:srgbClr val="4F4D5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rPr>
              <a:t>形成条件</a:t>
            </a:r>
            <a:endParaRPr lang="en-US" altLang="zh-CN" sz="2400">
              <a:solidFill>
                <a:srgbClr val="4F4D50"/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13" name="矩形 3"/>
          <p:cNvSpPr/>
          <p:nvPr/>
        </p:nvSpPr>
        <p:spPr>
          <a:xfrm>
            <a:off x="283464" y="298577"/>
            <a:ext cx="109765" cy="768350"/>
          </a:xfrm>
          <a:prstGeom prst="rect">
            <a:avLst/>
          </a:prstGeom>
          <a:solidFill>
            <a:srgbClr val="5E9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33672" y="1362635"/>
            <a:ext cx="6949440" cy="4652683"/>
          </a:xfrm>
          <a:prstGeom prst="rect">
            <a:avLst/>
          </a:prstGeom>
          <a:ln>
            <a:noFill/>
          </a:ln>
        </p:spPr>
      </p:pic>
      <p:sp>
        <p:nvSpPr>
          <p:cNvPr id="9" name="文本框 8"/>
          <p:cNvSpPr txBox="1"/>
          <p:nvPr/>
        </p:nvSpPr>
        <p:spPr>
          <a:xfrm>
            <a:off x="947559" y="1278011"/>
            <a:ext cx="2892225" cy="430197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latin typeface="思源等宽 L"/>
                <a:ea typeface="微软雅黑" panose="020B0503020204020204" pitchFamily="34" charset="-122"/>
              </a:rPr>
              <a:t>&lt;2&gt; 岩石的透水性</a:t>
            </a:r>
            <a:endParaRPr lang="en-US" altLang="zh-CN" sz="2400" b="1">
              <a:latin typeface="思源等宽 L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>
                <a:latin typeface="思源等宽 L"/>
                <a:ea typeface="微软雅黑" panose="020B0503020204020204" pitchFamily="34" charset="-122"/>
              </a:rPr>
              <a:t>喀斯特地貌需要水的参与，水作为一种溶融介质和运移载体，在喀斯特形成地貌中，占据主导地 位。喀斯特地貌的形成，是水作用和水运移下形成的结果。只有岩石的透水性良好，水才能充分渗透， 参与喀斯特地貌的形成演化过程
岩石的透水性受到内在、外在因素的影响</a:t>
            </a:r>
            <a:endParaRPr lang="en-US" altLang="zh-CN" sz="1600"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10" name="TextBox 7"/>
          <p:cNvSpPr txBox="1"/>
          <p:nvPr/>
        </p:nvSpPr>
        <p:spPr>
          <a:xfrm>
            <a:off x="539983" y="440281"/>
            <a:ext cx="10613749" cy="45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en-US" altLang="zh-CN" sz="2400">
                <a:solidFill>
                  <a:srgbClr val="4F4D5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rPr>
              <a:t>形成条件</a:t>
            </a:r>
            <a:endParaRPr lang="en-US" altLang="zh-CN" sz="2400">
              <a:solidFill>
                <a:srgbClr val="4F4D50"/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11" name="矩形 3"/>
          <p:cNvSpPr/>
          <p:nvPr/>
        </p:nvSpPr>
        <p:spPr>
          <a:xfrm>
            <a:off x="283464" y="298577"/>
            <a:ext cx="109765" cy="768350"/>
          </a:xfrm>
          <a:prstGeom prst="rect">
            <a:avLst/>
          </a:prstGeom>
          <a:solidFill>
            <a:srgbClr val="5E9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spd="med">
    <p:fade/>
  </p:transition>
</p:sld>
</file>

<file path=ppt/tags/tag1.xml><?xml version="1.0" encoding="utf-8"?>
<p:tagLst xmlns:p="http://schemas.openxmlformats.org/presentationml/2006/main">
  <p:tag name="MH" val="20170404181623"/>
  <p:tag name="MH_LIBRARY" val="GRAPHIC"/>
  <p:tag name="MH_ORDER" val="1"/>
  <p:tag name="MH_TYPE" val="Other"/>
</p:tagLst>
</file>

<file path=ppt/tags/tag2.xml><?xml version="1.0" encoding="utf-8"?>
<p:tagLst xmlns:p="http://schemas.openxmlformats.org/presentationml/2006/main">
  <p:tag name="MH" val="20170404181623"/>
  <p:tag name="MH_LIBRARY" val="GRAPHIC"/>
  <p:tag name="MH_ORDER" val="2"/>
  <p:tag name="MH_TYPE" val="Other"/>
</p:tagLst>
</file>

<file path=ppt/tags/tag3.xml><?xml version="1.0" encoding="utf-8"?>
<p:tagLst xmlns:p="http://schemas.openxmlformats.org/presentationml/2006/main">
  <p:tag name="MH" val="20170404181623"/>
  <p:tag name="MH_LIBRARY" val="GRAPHIC"/>
  <p:tag name="MH_ORDER" val="7"/>
  <p:tag name="MH_TYPE" val="Other"/>
</p:tagLst>
</file>

<file path=ppt/tags/tag4.xml><?xml version="1.0" encoding="utf-8"?>
<p:tagLst xmlns:p="http://schemas.openxmlformats.org/presentationml/2006/main">
  <p:tag name="MH" val="20170404181623"/>
  <p:tag name="MH_LIBRARY" val="GRAPHIC"/>
  <p:tag name="MH_ORDER" val="3"/>
  <p:tag name="MH_TYPE" val="Other"/>
</p:tagLst>
</file>

<file path=ppt/tags/tag5.xml><?xml version="1.0" encoding="utf-8"?>
<p:tagLst xmlns:p="http://schemas.openxmlformats.org/presentationml/2006/main">
  <p:tag name="MH" val="20170404181623"/>
  <p:tag name="MH_LIBRARY" val="GRAPHIC"/>
  <p:tag name="MH_ORDER" val="4"/>
  <p:tag name="MH_TYPE" val="Other"/>
</p:tagLst>
</file>

<file path=ppt/tags/tag6.xml><?xml version="1.0" encoding="utf-8"?>
<p:tagLst xmlns:p="http://schemas.openxmlformats.org/presentationml/2006/main">
  <p:tag name="MH" val="20170404181623"/>
  <p:tag name="MH_LIBRARY" val="GRAPHIC"/>
  <p:tag name="MH_ORDER" val="8"/>
  <p:tag name="MH_TYPE" val="Other"/>
</p:tagLst>
</file>

<file path=ppt/tags/tag7.xml><?xml version="1.0" encoding="utf-8"?>
<p:tagLst xmlns:p="http://schemas.openxmlformats.org/presentationml/2006/main">
  <p:tag name="MH" val="20170404181623"/>
  <p:tag name="MH_LIBRARY" val="GRAPHIC"/>
  <p:tag name="MH_ORDER" val="5"/>
  <p:tag name="MH_TYPE" val="Other"/>
</p:tagLst>
</file>

<file path=ppt/tags/tag8.xml><?xml version="1.0" encoding="utf-8"?>
<p:tagLst xmlns:p="http://schemas.openxmlformats.org/presentationml/2006/main">
  <p:tag name="MH" val="20170404181623"/>
  <p:tag name="MH_LIBRARY" val="GRAPHIC"/>
  <p:tag name="MH_ORDER" val="6"/>
  <p:tag name="MH_TYPE" val="Other"/>
</p:tagLst>
</file>

<file path=ppt/tags/tag9.xml><?xml version="1.0" encoding="utf-8"?>
<p:tagLst xmlns:p="http://schemas.openxmlformats.org/presentationml/2006/main">
  <p:tag name="MH" val="20170404181623"/>
  <p:tag name="MH_LIBRARY" val="GRAPHIC"/>
  <p:tag name="MH_ORDER" val="9"/>
  <p:tag name="MH_TYPE" val="Other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2363</Words>
  <Application>WPS 演示</Application>
  <PresentationFormat>宽屏</PresentationFormat>
  <Paragraphs>210</Paragraphs>
  <Slides>26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9" baseType="lpstr">
      <vt:lpstr>Arial</vt:lpstr>
      <vt:lpstr>宋体</vt:lpstr>
      <vt:lpstr>Wingdings</vt:lpstr>
      <vt:lpstr>方正正准黑简体</vt:lpstr>
      <vt:lpstr>黑体</vt:lpstr>
      <vt:lpstr>浪漫雅圆</vt:lpstr>
      <vt:lpstr>Impact</vt:lpstr>
      <vt:lpstr>微软雅黑</vt:lpstr>
      <vt:lpstr>思源等宽 L</vt:lpstr>
      <vt:lpstr>Hilda Sonnenschein</vt:lpstr>
      <vt:lpstr>方正黑体简体</vt:lpstr>
      <vt:lpstr>Calibri</vt:lpstr>
      <vt:lpstr>等线</vt:lpstr>
      <vt:lpstr>等线 Light</vt:lpstr>
      <vt:lpstr>Arial Unicode MS</vt:lpstr>
      <vt:lpstr>Arial</vt:lpstr>
      <vt:lpstr>微软雅黑 Light</vt:lpstr>
      <vt:lpstr>Open Sans</vt:lpstr>
      <vt:lpstr>方正准圆_GBK</vt:lpstr>
      <vt:lpstr>Calibri</vt:lpstr>
      <vt:lpstr>仓耳渔阳体 W01</vt:lpstr>
      <vt:lpstr>思源黑体 CN Normal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Liu JP</dc:creator>
  <cp:lastModifiedBy>一颗苹果</cp:lastModifiedBy>
  <cp:revision>65</cp:revision>
  <dcterms:created xsi:type="dcterms:W3CDTF">2021-01-15T08:42:00Z</dcterms:created>
  <dcterms:modified xsi:type="dcterms:W3CDTF">2021-09-15T02:59:45Z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58531F6E52BA4895B1862BE71D753ABC</vt:lpwstr>
  </property>
  <property fmtid="{D5CDD505-2E9C-101B-9397-08002B2CF9AE}" pid="3" name="KSOProductBuildVer">
    <vt:lpwstr>2052-11.1.0.10463</vt:lpwstr>
  </property>
</Properties>
</file>