
<file path=[Content_Types].xml><?xml version="1.0" encoding="utf-8"?>
<Types xmlns="http://schemas.openxmlformats.org/package/2006/content-types">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74"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F6F6"/>
    <a:srgbClr val="F00000"/>
    <a:srgbClr val="1E9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8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200" b="1" i="0" u="none" strike="noStrike" kern="1200" baseline="0">
                <a:solidFill>
                  <a:schemeClr val="dk1">
                    <a:lumMod val="65000"/>
                    <a:lumOff val="35000"/>
                  </a:schemeClr>
                </a:solidFill>
                <a:latin typeface="+mn-lt"/>
                <a:ea typeface="+mn-ea"/>
                <a:cs typeface="+mn-cs"/>
              </a:defRPr>
            </a:pPr>
            <a:r>
              <a:rPr lang="zh-CN"/>
              <a:t>语言比例</a:t>
            </a:r>
            <a:endParaRPr lang="zh-CN"/>
          </a:p>
        </c:rich>
      </c:tx>
      <c:layout>
        <c:manualLayout>
          <c:xMode val="edge"/>
          <c:yMode val="edge"/>
          <c:x val="0"/>
          <c:y val="0"/>
        </c:manualLayout>
      </c:layout>
      <c:overlay val="0"/>
      <c:spPr>
        <a:noFill/>
        <a:ln>
          <a:noFill/>
        </a:ln>
        <a:effectLst/>
      </c:spPr>
    </c:title>
    <c:autoTitleDeleted val="0"/>
    <c:plotArea>
      <c:layout/>
      <c:doughnutChart>
        <c:varyColors val="1"/>
        <c:ser>
          <c:idx val="1"/>
          <c:order val="0"/>
          <c:tx>
            <c:strRef>
              <c:f>Sheet1!$B$1</c:f>
              <c:strCache>
                <c:ptCount val="1"/>
                <c:pt idx="0">
                  <c:v>比例</c:v>
                </c:pt>
              </c:strCache>
            </c:strRef>
          </c:tx>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lt1"/>
                    </a:solidFill>
                    <a:latin typeface="+mn-lt"/>
                    <a:ea typeface="+mn-ea"/>
                    <a:cs typeface="+mn-cs"/>
                  </a:defRPr>
                </a:pPr>
              </a:p>
            </c:txPr>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dk1">
                          <a:lumMod val="35000"/>
                          <a:lumOff val="65000"/>
                        </a:schemeClr>
                      </a:solidFill>
                      <a:round/>
                    </a:ln>
                    <a:effectLst/>
                  </c:spPr>
                </c15:leaderLines>
              </c:ext>
            </c:extLst>
          </c:dLbls>
          <c:cat>
            <c:strRef>
              <c:f>'Sheet1'!$A$2:$A$4</c:f>
              <c:strCache>
                <c:ptCount val="3"/>
                <c:pt idx="0">
                  <c:v>讲从化广州话</c:v>
                </c:pt>
                <c:pt idx="1">
                  <c:v>讲从化客家话</c:v>
                </c:pt>
                <c:pt idx="2">
                  <c:v>讲其他方言或普通话</c:v>
                </c:pt>
              </c:strCache>
            </c:strRef>
          </c:cat>
          <c:val>
            <c:numRef>
              <c:f>'Sheet1'!$B$2:$B$4</c:f>
              <c:numCache>
                <c:formatCode>General</c:formatCode>
                <c:ptCount val="3"/>
                <c:pt idx="0">
                  <c:v>75</c:v>
                </c:pt>
                <c:pt idx="1">
                  <c:v>20</c:v>
                </c:pt>
                <c:pt idx="2">
                  <c:v>5</c:v>
                </c:pt>
              </c:numCache>
            </c:numRef>
          </c:val>
        </c:ser>
        <c:dLbls>
          <c:showLegendKey val="0"/>
          <c:showVal val="0"/>
          <c:showCatName val="0"/>
          <c:showSerName val="0"/>
          <c:showPercent val="1"/>
          <c:showBubbleSize val="0"/>
          <c:showLeaderLines val="0"/>
        </c:dLbls>
        <c:firstSliceAng val="0"/>
        <c:holeSize val="70"/>
      </c:doughnutChart>
      <c:spPr>
        <a:noFill/>
        <a:ln>
          <a:noFill/>
        </a:ln>
        <a:effectLst/>
      </c:spPr>
    </c:plotArea>
    <c:legend>
      <c:legendPos val="b"/>
      <c:legendEntry>
        <c:idx val="0"/>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p>
        </c:txPr>
      </c:legendEntry>
      <c:legendEntry>
        <c:idx val="2"/>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p>
        </c:txPr>
      </c:legendEntry>
      <c:layout/>
      <c:overlay val="0"/>
      <c:spPr>
        <a:solidFill>
          <a:schemeClr val="lt1">
            <a:alpha val="78000"/>
          </a:schemeClr>
        </a:solid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p>
      </c:txPr>
    </c:legend>
    <c:plotVisOnly val="1"/>
    <c:dispBlanksAs val="zero"/>
    <c:showDLblsOverMax val="1"/>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5" kern="1200"/>
  </cs:axisTitle>
  <cs:categoryAxis>
    <cs:lnRef idx="0"/>
    <cs:fillRef idx="0"/>
    <cs:effectRef idx="0"/>
    <cs:fontRef idx="minor">
      <a:schemeClr val="dk1">
        <a:lumMod val="65000"/>
        <a:lumOff val="35000"/>
      </a:schemeClr>
    </cs:fontRef>
    <cs:defRPr sz="1195"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5" kern="1200"/>
  </cs:chartArea>
  <cs:dataLabel>
    <cs:lnRef idx="0"/>
    <cs:fillRef idx="0"/>
    <cs:effectRef idx="0"/>
    <cs:fontRef idx="minor">
      <a:schemeClr val="lt1"/>
    </cs:fontRef>
    <cs:defRPr sz="1195"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26A54-4191-45C6-9A42-2B3DD1C14350}"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399F2-3EB0-44A2-A1B6-97D555FC87D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2399F2-3EB0-44A2-A1B6-97D555FC87DD}"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B1A0268-6879-415A-9E8B-68519B9FA1B0}"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1A0268-6879-415A-9E8B-68519B9FA1B0}"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A0268-6879-415A-9E8B-68519B9FA1B0}"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0268-6879-415A-9E8B-68519B9FA1B0}"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EB5C-543B-44BE-A57B-7C2E15EDE13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图片 15"/>
          <p:cNvPicPr/>
          <p:nvPr/>
        </p:nvPicPr>
        <p:blipFill>
          <a:blip r:embed="rId1"/>
          <a:srcRect/>
          <a:stretch>
            <a:fillRect/>
          </a:stretch>
        </p:blipFill>
        <p:spPr>
          <a:xfrm>
            <a:off x="0" y="10"/>
            <a:ext cx="12192000" cy="6857990"/>
          </a:xfrm>
          <a:prstGeom prst="rect">
            <a:avLst/>
          </a:prstGeom>
        </p:spPr>
      </p:pic>
      <p:sp>
        <p:nvSpPr>
          <p:cNvPr id="17" name="矩形 16"/>
          <p:cNvSpPr/>
          <p:nvPr/>
        </p:nvSpPr>
        <p:spPr>
          <a:xfrm>
            <a:off x="1349114" y="700795"/>
            <a:ext cx="4032354" cy="545642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1609904" y="974361"/>
            <a:ext cx="3510773" cy="4961744"/>
          </a:xfrm>
          <a:prstGeom prst="rect">
            <a:avLst/>
          </a:prstGeom>
          <a:noFill/>
          <a:ln>
            <a:solidFill>
              <a:srgbClr val="2C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2243390" y="1345676"/>
            <a:ext cx="2215991" cy="4537963"/>
          </a:xfrm>
          <a:prstGeom prst="rect">
            <a:avLst/>
          </a:prstGeom>
          <a:noFill/>
        </p:spPr>
        <p:txBody>
          <a:bodyPr vert="eaVert" wrap="square" rtlCol="0" anchor="ctr">
            <a:spAutoFit/>
          </a:bodyPr>
          <a:lstStyle/>
          <a:p>
            <a:r>
              <a:rPr lang="en-US" altLang="zh-CN" sz="6600" dirty="0" err="1">
                <a:latin typeface="方正舒体" panose="02010601030101010101" pitchFamily="2" charset="-122"/>
                <a:ea typeface="方正舒体" panose="02010601030101010101" pitchFamily="2" charset="-122"/>
              </a:rPr>
              <a:t>我的家乡</a:t>
            </a:r>
            <a:endParaRPr lang="en-US" altLang="zh-CN" sz="6600" dirty="0">
              <a:latin typeface="方正舒体" panose="02010601030101010101" pitchFamily="2" charset="-122"/>
              <a:ea typeface="方正舒体" panose="02010601030101010101" pitchFamily="2" charset="-122"/>
            </a:endParaRPr>
          </a:p>
          <a:p>
            <a:r>
              <a:rPr lang="en-US" altLang="zh-CN" sz="6600" dirty="0">
                <a:latin typeface="方正舒体" panose="02010601030101010101" pitchFamily="2" charset="-122"/>
                <a:ea typeface="方正舒体" panose="02010601030101010101" pitchFamily="2" charset="-122"/>
              </a:rPr>
              <a:t>--</a:t>
            </a:r>
            <a:r>
              <a:rPr lang="en-US" altLang="zh-CN" sz="6600" dirty="0" err="1">
                <a:latin typeface="方正舒体" panose="02010601030101010101" pitchFamily="2" charset="-122"/>
                <a:ea typeface="方正舒体" panose="02010601030101010101" pitchFamily="2" charset="-122"/>
              </a:rPr>
              <a:t>从化</a:t>
            </a:r>
            <a:endParaRPr lang="en-US" altLang="zh-CN" sz="6600" dirty="0">
              <a:latin typeface="方正舒体" panose="02010601030101010101" pitchFamily="2" charset="-122"/>
              <a:ea typeface="方正舒体" panose="02010601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rLst="">
                                      <p:cBhvr>
                                        <p:cTn id="7" dur="500"/>
                                        <p:tgtEl>
                                          <p:spTgt spid="17"/>
                                        </p:tgtEl>
                                      </p:cBhvr>
                                    </p:animEffect>
                                  </p:childTnLst>
                                </p:cTn>
                              </p:par>
                              <p:par>
                                <p:cTn id="8" presetID="9" presetClass="entr" presetSubtype="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rLst="">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956265" y="3595306"/>
            <a:ext cx="4844967" cy="2592730"/>
          </a:xfrm>
          <a:prstGeom prst="rect">
            <a:avLst/>
          </a:prstGeom>
          <a:ln>
            <a:noFill/>
          </a:ln>
        </p:spPr>
      </p:pic>
      <p:pic>
        <p:nvPicPr>
          <p:cNvPr id="5" name="图片 4"/>
          <p:cNvPicPr/>
          <p:nvPr/>
        </p:nvPicPr>
        <p:blipFill>
          <a:blip r:embed="rId2"/>
          <a:srcRect/>
          <a:stretch>
            <a:fillRect/>
          </a:stretch>
        </p:blipFill>
        <p:spPr>
          <a:xfrm>
            <a:off x="6466075" y="3595306"/>
            <a:ext cx="4820921" cy="2592730"/>
          </a:xfrm>
          <a:prstGeom prst="rect">
            <a:avLst/>
          </a:prstGeom>
          <a:ln>
            <a:noFill/>
          </a:ln>
        </p:spPr>
      </p:pic>
      <p:sp>
        <p:nvSpPr>
          <p:cNvPr id="11" name="Text Box 6"/>
          <p:cNvSpPr txBox="1"/>
          <p:nvPr/>
        </p:nvSpPr>
        <p:spPr>
          <a:xfrm>
            <a:off x="988886" y="1113344"/>
            <a:ext cx="4819704" cy="1895327"/>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err="1">
                <a:latin typeface="思源等宽 L"/>
                <a:ea typeface="微软雅黑" panose="020B0503020204020204" charset="-122"/>
                <a:cs typeface="阿里巴巴普惠体 L" panose="00020600040101010101" pitchFamily="18" charset="-122"/>
              </a:rPr>
              <a:t>从化钱岗糯米糍荔枝、从化荔枝蜜是经国家质量监督检验检疫总局批准实施国家地理标志产品保护的农产品</a:t>
            </a:r>
            <a:r>
              <a:rPr lang="en-US" altLang="zh-CN" sz="1600" dirty="0">
                <a:latin typeface="思源等宽 L"/>
                <a:ea typeface="微软雅黑" panose="020B0503020204020204" charset="-122"/>
                <a:cs typeface="阿里巴巴普惠体 L" panose="00020600040101010101" pitchFamily="18" charset="-122"/>
              </a:rPr>
              <a:t>。
</a:t>
            </a:r>
            <a:r>
              <a:rPr lang="en-US" altLang="zh-CN" sz="1600" dirty="0" err="1">
                <a:latin typeface="思源等宽 L"/>
                <a:ea typeface="微软雅黑" panose="020B0503020204020204" charset="-122"/>
                <a:cs typeface="阿里巴巴普惠体 L" panose="00020600040101010101" pitchFamily="18" charset="-122"/>
              </a:rPr>
              <a:t>蔬果有无核红柿、三华李、杨梅、沙糖橘、葡萄、枇杷、红石白榄、青梅、白兔花生、高山番薯、车</a:t>
            </a:r>
            <a:endParaRPr lang="en-US" altLang="zh-CN" sz="1600" dirty="0">
              <a:latin typeface="思源等宽 L"/>
              <a:ea typeface="微软雅黑" panose="020B0503020204020204" charset="-122"/>
              <a:cs typeface="阿里巴巴普惠体 L" panose="00020600040101010101" pitchFamily="18" charset="-122"/>
            </a:endParaRPr>
          </a:p>
        </p:txBody>
      </p:sp>
      <p:sp>
        <p:nvSpPr>
          <p:cNvPr id="13" name="矩形 12"/>
          <p:cNvSpPr/>
          <p:nvPr/>
        </p:nvSpPr>
        <p:spPr>
          <a:xfrm>
            <a:off x="6389877" y="1113345"/>
            <a:ext cx="4932358" cy="2288286"/>
          </a:xfrm>
          <a:prstGeom prst="rect">
            <a:avLst/>
          </a:prstGeom>
        </p:spPr>
        <p:txBody>
          <a:bodyPr wrap="square">
            <a:spAutoFit/>
          </a:bodyPr>
          <a:lstStyle/>
          <a:p>
            <a:pPr>
              <a:lnSpc>
                <a:spcPct val="150000"/>
              </a:lnSpc>
            </a:pPr>
            <a:r>
              <a:rPr lang="en-US" altLang="zh-CN" sz="1600" dirty="0" err="1">
                <a:latin typeface="思源等宽 L"/>
                <a:ea typeface="微软雅黑" panose="020B0503020204020204" charset="-122"/>
                <a:cs typeface="阿里巴巴普惠体 L" panose="00020600040101010101" pitchFamily="18" charset="-122"/>
              </a:rPr>
              <a:t>头粉葛、城康红葱头、吕田大芥菜、吕田腐竹等农副特产</a:t>
            </a:r>
            <a:r>
              <a:rPr lang="en-US" altLang="zh-CN" sz="1600" dirty="0">
                <a:latin typeface="思源等宽 L"/>
                <a:ea typeface="微软雅黑" panose="020B0503020204020204" charset="-122"/>
                <a:cs typeface="阿里巴巴普惠体 L" panose="00020600040101010101" pitchFamily="18" charset="-122"/>
              </a:rPr>
              <a:t>。
“从化三花酒”“吕田头酒”“从化冬蜜”“荔枝蜜”“白菜干”“苦瓜干”“荔枝干”，以及“腊肠”“腊肉”“腊鸭”“腊猪脚”等均是从化知名土特产</a:t>
            </a:r>
            <a:endParaRPr lang="en-US" altLang="zh-CN" sz="1600" dirty="0">
              <a:latin typeface="思源等宽 L"/>
              <a:ea typeface="微软雅黑" panose="020B0503020204020204" charset="-122"/>
              <a:cs typeface="阿里巴巴普惠体 L" panose="00020600040101010101" pitchFamily="18" charset="-122"/>
            </a:endParaRPr>
          </a:p>
        </p:txBody>
      </p:sp>
      <p:sp>
        <p:nvSpPr>
          <p:cNvPr id="1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土特产</a:t>
            </a:r>
            <a:endParaRPr lang="en-US" altLang="zh-CN" sz="2400" b="1" spc="300">
              <a:solidFill>
                <a:schemeClr val="tx1">
                  <a:lumMod val="75000"/>
                  <a:lumOff val="25000"/>
                </a:schemeClr>
              </a:solidFill>
              <a:cs typeface="+mn-ea"/>
              <a:sym typeface="+mn-lt"/>
            </a:endParaRPr>
          </a:p>
        </p:txBody>
      </p:sp>
      <p:sp>
        <p:nvSpPr>
          <p:cNvPr id="15"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1"/>
          <a:srcRect/>
          <a:stretch>
            <a:fillRect/>
          </a:stretch>
        </p:blipFill>
        <p:spPr>
          <a:xfrm>
            <a:off x="4564504" y="1235676"/>
            <a:ext cx="3117954" cy="4337221"/>
          </a:xfrm>
          <a:prstGeom prst="rect">
            <a:avLst/>
          </a:prstGeom>
        </p:spPr>
      </p:pic>
      <p:sp>
        <p:nvSpPr>
          <p:cNvPr id="14" name="矩形 13"/>
          <p:cNvSpPr/>
          <p:nvPr/>
        </p:nvSpPr>
        <p:spPr>
          <a:xfrm>
            <a:off x="4368095" y="989351"/>
            <a:ext cx="3510773" cy="4796852"/>
          </a:xfrm>
          <a:prstGeom prst="rect">
            <a:avLst/>
          </a:prstGeom>
          <a:noFill/>
          <a:ln w="25400">
            <a:solidFill>
              <a:srgbClr val="2C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27481" y="2256020"/>
            <a:ext cx="12192000" cy="226351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1680519" y="3033834"/>
            <a:ext cx="2501162" cy="701741"/>
          </a:xfrm>
          <a:prstGeom prst="rect">
            <a:avLst/>
          </a:prstGeom>
          <a:noFill/>
        </p:spPr>
        <p:txBody>
          <a:bodyPr wrap="square" rtlCol="0">
            <a:spAutoFit/>
          </a:bodyPr>
          <a:lstStyle/>
          <a:p>
            <a:r>
              <a:rPr kumimoji="1" lang="zh-CN" altLang="en-US" sz="4000">
                <a:latin typeface="HYLiZhengEnXiaoKaiW" charset="-122"/>
                <a:ea typeface="HYLiZhengEnXiaoKaiW" charset="-122"/>
                <a:cs typeface="HYLiZhengEnXiaoKaiW" charset="-122"/>
              </a:rPr>
              <a:t>第4部分</a:t>
            </a:r>
            <a:endParaRPr kumimoji="1" lang="zh-CN" altLang="en-US" sz="4000">
              <a:latin typeface="HYLiZhengEnXiaoKaiW" charset="-122"/>
              <a:ea typeface="HYLiZhengEnXiaoKaiW" charset="-122"/>
              <a:cs typeface="HYLiZhengEnXiaoKaiW" charset="-122"/>
            </a:endParaRPr>
          </a:p>
        </p:txBody>
      </p:sp>
      <p:sp>
        <p:nvSpPr>
          <p:cNvPr id="17" name="文本框 16"/>
          <p:cNvSpPr txBox="1"/>
          <p:nvPr/>
        </p:nvSpPr>
        <p:spPr>
          <a:xfrm>
            <a:off x="8227869" y="2446638"/>
            <a:ext cx="3288628" cy="1853513"/>
          </a:xfrm>
          <a:prstGeom prst="rect">
            <a:avLst/>
          </a:prstGeom>
          <a:noFill/>
        </p:spPr>
        <p:txBody>
          <a:bodyPr wrap="square" rtlCol="0" anchor="ctr">
            <a:normAutofit/>
          </a:bodyPr>
          <a:lstStyle/>
          <a:p>
            <a:r>
              <a:rPr kumimoji="1" lang="en-US" altLang="zh-CN" sz="4000">
                <a:latin typeface="HYLiZhengEnXiaoKaiW" charset="-122"/>
                <a:ea typeface="HYLiZhengEnXiaoKaiW" charset="-122"/>
                <a:cs typeface="HYLiZhengEnXiaoKaiW" charset="-122"/>
              </a:rPr>
              <a:t>传统美食</a:t>
            </a:r>
            <a:endParaRPr kumimoji="1" lang="en-US" altLang="zh-CN" sz="4000">
              <a:latin typeface="HYLiZhengEnXiaoKaiW" charset="-122"/>
              <a:ea typeface="HYLiZhengEnXiaoKaiW" charset="-122"/>
              <a:cs typeface="HYLiZhengEnXiaoKaiW"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rLst="">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rLs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rLst="">
                                      <p:cBhvr>
                                        <p:cTn id="15" dur="500"/>
                                        <p:tgtEl>
                                          <p:spTgt spid="15"/>
                                        </p:tgtEl>
                                      </p:cBhvr>
                                    </p:animEffect>
                                  </p:childTnLst>
                                </p:cTn>
                              </p:par>
                              <p:par>
                                <p:cTn id="16" presetID="14" presetClass="entr" presetSubtype="10" fill="hold" grpId="2"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rLs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3"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rLs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1" animBg="1"/>
      <p:bldP spid="16" grpId="2"/>
      <p:bldP spid="17"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0233" y="2252407"/>
            <a:ext cx="10331533" cy="3276482"/>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
          <p:cNvSpPr txBox="1"/>
          <p:nvPr/>
        </p:nvSpPr>
        <p:spPr>
          <a:xfrm>
            <a:off x="1308848" y="2658456"/>
            <a:ext cx="9760789" cy="1688796"/>
          </a:xfrm>
          <a:prstGeom prst="rect">
            <a:avLst/>
          </a:prstGeom>
          <a:noFill/>
        </p:spPr>
        <p:txBody>
          <a:bodyPr wrap="square" rtlCol="0">
            <a:spAutoFit/>
          </a:bodyPr>
          <a:lstStyle/>
          <a:p>
            <a:pPr>
              <a:lnSpc>
                <a:spcPct val="150000"/>
              </a:lnSpc>
            </a:pPr>
            <a:r>
              <a:rPr lang="en-US" altLang="zh-CN" sz="2400" spc="300" dirty="0">
                <a:solidFill>
                  <a:schemeClr val="tx1">
                    <a:lumMod val="75000"/>
                    <a:lumOff val="25000"/>
                  </a:schemeClr>
                </a:solidFill>
                <a:latin typeface="思源等宽 L"/>
                <a:ea typeface="微软雅黑" panose="020B0503020204020204" charset="-122"/>
                <a:cs typeface="+mn-ea"/>
                <a:sym typeface="+mn-lt"/>
              </a:rPr>
              <a:t>吕田火文大肉、流溪大鱼头、泥火局走地鸡、香叶乌鬃鹅、桂峰酿豆腐这些市民百吃不厌、耳熟能详的农家菜是从化市最具代表性的农家美食的“金漆”招牌</a:t>
            </a:r>
            <a:endParaRPr lang="en-US" altLang="zh-CN" sz="2400" spc="300" dirty="0">
              <a:solidFill>
                <a:schemeClr val="tx1">
                  <a:lumMod val="75000"/>
                  <a:lumOff val="25000"/>
                </a:schemeClr>
              </a:solidFill>
              <a:latin typeface="思源等宽 L"/>
              <a:ea typeface="微软雅黑" panose="020B0503020204020204" charset="-122"/>
              <a:cs typeface="+mn-ea"/>
              <a:sym typeface="+mn-lt"/>
            </a:endParaRPr>
          </a:p>
        </p:txBody>
      </p:sp>
      <p:sp>
        <p:nvSpPr>
          <p:cNvPr id="10" name="圆角矩形 32"/>
          <p:cNvSpPr/>
          <p:nvPr/>
        </p:nvSpPr>
        <p:spPr>
          <a:xfrm>
            <a:off x="2062503" y="1861544"/>
            <a:ext cx="8066993" cy="650206"/>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等宽 L"/>
                <a:ea typeface="微软雅黑" panose="020B0503020204020204" charset="-122"/>
              </a:rPr>
              <a:t>从化五道菜</a:t>
            </a:r>
            <a:endParaRPr lang="en-US" altLang="zh-CN" sz="2400">
              <a:latin typeface="思源等宽 L"/>
              <a:ea typeface="微软雅黑" panose="020B0503020204020204" charset="-122"/>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rLst="">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rLst="">
                                      <p:cBhvr>
                                        <p:cTn id="11" dur="750"/>
                                        <p:tgtEl>
                                          <p:spTgt spid="8"/>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gtEl>
                                        <p:attrNameLst>
                                          <p:attrName>ppt_y</p:attrName>
                                        </p:attrNameLst>
                                      </p:cBhvr>
                                      <p:tavLst>
                                        <p:tav tm="0">
                                          <p:val>
                                            <p:strVal val="#ppt_y"/>
                                          </p:val>
                                        </p:tav>
                                        <p:tav tm="100000">
                                          <p:val>
                                            <p:strVal val="#ppt_y"/>
                                          </p:val>
                                        </p:tav>
                                      </p:tavLst>
                                    </p:anim>
                                    <p:anim calcmode="lin" valueType="num">
                                      <p:cBhvr>
                                        <p:cTn id="1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0"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5390391" y="1439781"/>
            <a:ext cx="5874248" cy="4389518"/>
          </a:xfrm>
          <a:prstGeom prst="rect">
            <a:avLst/>
          </a:prstGeom>
          <a:ln>
            <a:noFill/>
          </a:ln>
        </p:spPr>
      </p:pic>
      <p:sp>
        <p:nvSpPr>
          <p:cNvPr id="9" name="Rectangle 22"/>
          <p:cNvSpPr/>
          <p:nvPr/>
        </p:nvSpPr>
        <p:spPr>
          <a:xfrm>
            <a:off x="828676" y="1732024"/>
            <a:ext cx="5804593" cy="1499191"/>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en-US" sz="1200">
              <a:solidFill>
                <a:schemeClr val="tx2"/>
              </a:solidFill>
              <a:latin typeface="+mn-ea"/>
            </a:endParaRPr>
          </a:p>
        </p:txBody>
      </p:sp>
      <p:sp>
        <p:nvSpPr>
          <p:cNvPr id="10" name="文本框 27"/>
          <p:cNvSpPr txBox="1"/>
          <p:nvPr/>
        </p:nvSpPr>
        <p:spPr>
          <a:xfrm>
            <a:off x="1000125" y="2138091"/>
            <a:ext cx="5491886" cy="686486"/>
          </a:xfrm>
          <a:prstGeom prst="rect">
            <a:avLst/>
          </a:prstGeom>
          <a:noFill/>
        </p:spPr>
        <p:txBody>
          <a:bodyPr wrap="square" rtlCol="0" anchor="ctr">
            <a:spAutoFit/>
          </a:bodyPr>
          <a:lstStyle/>
          <a:p>
            <a:r>
              <a:rPr lang="en-US" altLang="zh-CN" sz="4000" b="1">
                <a:solidFill>
                  <a:schemeClr val="bg1"/>
                </a:solidFill>
                <a:latin typeface="思源等宽 L"/>
                <a:ea typeface="思源黑体 CN Normal" panose="020B0400000000000000" pitchFamily="34" charset="-122"/>
              </a:rPr>
              <a:t>泥焗走地鸡</a:t>
            </a:r>
            <a:endParaRPr lang="en-US" altLang="zh-CN" sz="4000" b="1">
              <a:solidFill>
                <a:schemeClr val="bg1"/>
              </a:solidFill>
              <a:latin typeface="思源等宽 L"/>
              <a:ea typeface="思源黑体 CN Normal" panose="020B0400000000000000" pitchFamily="34" charset="-122"/>
            </a:endParaRPr>
          </a:p>
        </p:txBody>
      </p:sp>
      <p:sp>
        <p:nvSpPr>
          <p:cNvPr id="11" name="文本框 2"/>
          <p:cNvSpPr txBox="1"/>
          <p:nvPr/>
        </p:nvSpPr>
        <p:spPr>
          <a:xfrm>
            <a:off x="848994" y="3318934"/>
            <a:ext cx="4375076" cy="977174"/>
          </a:xfrm>
          <a:prstGeom prst="rect">
            <a:avLst/>
          </a:prstGeom>
          <a:noFill/>
        </p:spPr>
        <p:txBody>
          <a:bodyPr wrap="square" lIns="91424" tIns="45712" rIns="91424" bIns="45712" rtlCol="0">
            <a:spAutoFit/>
          </a:bodyPr>
          <a:lstStyle/>
          <a:p>
            <a:pPr>
              <a:lnSpc>
                <a:spcPct val="150000"/>
              </a:lnSpc>
            </a:pPr>
            <a:r>
              <a:rPr lang="en-US" altLang="zh-CN" sz="2000" dirty="0">
                <a:solidFill>
                  <a:schemeClr val="tx1">
                    <a:lumMod val="75000"/>
                    <a:lumOff val="25000"/>
                  </a:schemeClr>
                </a:solidFill>
                <a:latin typeface="思源等宽 L"/>
                <a:ea typeface="思源黑体 CN Normal" panose="020B0400000000000000" pitchFamily="34" charset="-122"/>
              </a:rPr>
              <a:t>起源于“</a:t>
            </a:r>
            <a:r>
              <a:rPr lang="en-US" altLang="zh-CN" sz="2000" dirty="0" err="1">
                <a:solidFill>
                  <a:schemeClr val="tx1">
                    <a:lumMod val="75000"/>
                    <a:lumOff val="25000"/>
                  </a:schemeClr>
                </a:solidFill>
                <a:latin typeface="思源等宽 L"/>
                <a:ea typeface="思源黑体 CN Normal" panose="020B0400000000000000" pitchFamily="34" charset="-122"/>
              </a:rPr>
              <a:t>乞丐鸡</a:t>
            </a:r>
            <a:r>
              <a:rPr lang="en-US" altLang="zh-CN" sz="2000" dirty="0">
                <a:solidFill>
                  <a:schemeClr val="tx1">
                    <a:lumMod val="75000"/>
                    <a:lumOff val="25000"/>
                  </a:schemeClr>
                </a:solidFill>
                <a:latin typeface="思源等宽 L"/>
                <a:ea typeface="思源黑体 CN Normal" panose="020B0400000000000000" pitchFamily="34" charset="-122"/>
              </a:rPr>
              <a:t>”（粤语“</a:t>
            </a:r>
            <a:r>
              <a:rPr lang="en-US" altLang="zh-CN" sz="2000" dirty="0" err="1">
                <a:solidFill>
                  <a:schemeClr val="tx1">
                    <a:lumMod val="75000"/>
                    <a:lumOff val="25000"/>
                  </a:schemeClr>
                </a:solidFill>
                <a:latin typeface="思源等宽 L"/>
                <a:ea typeface="思源黑体 CN Normal" panose="020B0400000000000000" pitchFamily="34" charset="-122"/>
              </a:rPr>
              <a:t>乞衣鸡</a:t>
            </a:r>
            <a:r>
              <a:rPr lang="en-US" altLang="zh-CN" sz="2000" dirty="0">
                <a:solidFill>
                  <a:schemeClr val="tx1">
                    <a:lumMod val="75000"/>
                    <a:lumOff val="25000"/>
                  </a:schemeClr>
                </a:solidFill>
                <a:latin typeface="思源等宽 L"/>
                <a:ea typeface="思源黑体 CN Normal" panose="020B0400000000000000" pitchFamily="34" charset="-122"/>
              </a:rPr>
              <a:t>”）</a:t>
            </a:r>
            <a:r>
              <a:rPr lang="en-US" altLang="zh-CN" sz="2000" dirty="0" err="1">
                <a:solidFill>
                  <a:schemeClr val="tx1">
                    <a:lumMod val="75000"/>
                    <a:lumOff val="25000"/>
                  </a:schemeClr>
                </a:solidFill>
                <a:latin typeface="思源等宽 L"/>
                <a:ea typeface="思源黑体 CN Normal" panose="020B0400000000000000" pitchFamily="34" charset="-122"/>
              </a:rPr>
              <a:t>的故事</a:t>
            </a:r>
            <a:endParaRPr lang="en-US" altLang="zh-CN" sz="2000" dirty="0">
              <a:solidFill>
                <a:schemeClr val="tx1">
                  <a:lumMod val="75000"/>
                  <a:lumOff val="25000"/>
                </a:schemeClr>
              </a:solidFill>
              <a:latin typeface="思源等宽 L"/>
              <a:ea typeface="思源黑体 CN Normal" panose="020B0400000000000000" pitchFamily="34" charset="-122"/>
            </a:endParaRPr>
          </a:p>
        </p:txBody>
      </p:sp>
      <p:sp>
        <p:nvSpPr>
          <p:cNvPr id="12"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a:t>
            </a:r>
            <a:endParaRPr lang="en-US" altLang="zh-CN" sz="2400" b="1" spc="300">
              <a:solidFill>
                <a:schemeClr val="tx1">
                  <a:lumMod val="75000"/>
                  <a:lumOff val="25000"/>
                </a:schemeClr>
              </a:solidFill>
              <a:cs typeface="+mn-ea"/>
              <a:sym typeface="+mn-lt"/>
            </a:endParaRPr>
          </a:p>
        </p:txBody>
      </p:sp>
      <p:sp>
        <p:nvSpPr>
          <p:cNvPr id="13"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rLst="">
                                      <p:cBhvr>
                                        <p:cTn id="7" dur="500"/>
                                        <p:tgtEl>
                                          <p:spTgt spid="9"/>
                                        </p:tgtEl>
                                      </p:cBhvr>
                                    </p:animEffect>
                                  </p:childTnLst>
                                </p:cTn>
                              </p:par>
                            </p:childTnLst>
                          </p:cTn>
                        </p:par>
                        <p:par>
                          <p:cTn id="8" fill="hold">
                            <p:stCondLst>
                              <p:cond delay="500"/>
                            </p:stCondLst>
                            <p:childTnLst>
                              <p:par>
                                <p:cTn id="9" presetID="42" presetClass="entr" presetSubtype="0" fill="hold" grpId="1"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rLst="">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899"/>
                            </p:stCondLst>
                            <p:childTnLst>
                              <p:par>
                                <p:cTn id="15" presetID="14" presetClass="entr" presetSubtype="10" fill="hold" grpId="2"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rLs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p:bldP spid="11"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1066800" y="1639590"/>
            <a:ext cx="5787656" cy="4267200"/>
          </a:xfrm>
          <a:prstGeom prst="rect">
            <a:avLst/>
          </a:prstGeom>
          <a:ln>
            <a:noFill/>
          </a:ln>
        </p:spPr>
      </p:pic>
      <p:grpSp>
        <p:nvGrpSpPr>
          <p:cNvPr id="9" name="淘宝网chenying0907出品 1"/>
          <p:cNvGrpSpPr/>
          <p:nvPr/>
        </p:nvGrpSpPr>
        <p:grpSpPr>
          <a:xfrm>
            <a:off x="5015025" y="1999012"/>
            <a:ext cx="6011563" cy="1429988"/>
            <a:chOff x="3875568" y="2208594"/>
            <a:chExt cx="4354033" cy="1124393"/>
          </a:xfrm>
        </p:grpSpPr>
        <p:sp>
          <p:nvSpPr>
            <p:cNvPr id="10" name="Rectangle 22"/>
            <p:cNvSpPr/>
            <p:nvPr/>
          </p:nvSpPr>
          <p:spPr>
            <a:xfrm>
              <a:off x="3875568" y="2208594"/>
              <a:ext cx="4354033" cy="1124393"/>
            </a:xfrm>
            <a:prstGeom prst="rect">
              <a:avLst/>
            </a:prstGeom>
            <a:solidFill>
              <a:srgbClr val="58717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sp>
          <p:nvSpPr>
            <p:cNvPr id="11" name="TextBox 23"/>
            <p:cNvSpPr txBox="1"/>
            <p:nvPr/>
          </p:nvSpPr>
          <p:spPr>
            <a:xfrm>
              <a:off x="4011668" y="2584363"/>
              <a:ext cx="4130120" cy="455815"/>
            </a:xfrm>
            <a:prstGeom prst="rect">
              <a:avLst/>
            </a:prstGeom>
            <a:noFill/>
          </p:spPr>
          <p:txBody>
            <a:bodyPr wrap="square" rtlCol="0" anchor="ctr">
              <a:spAutoFit/>
            </a:bodyPr>
            <a:lstStyle/>
            <a:p>
              <a:r>
                <a:rPr lang="en-US" altLang="zh-CN" sz="3200" b="1">
                  <a:solidFill>
                    <a:schemeClr val="bg1"/>
                  </a:solidFill>
                  <a:latin typeface="+mn-ea"/>
                  <a:cs typeface="Open Sans" panose="020B0606030504020204" pitchFamily="34" charset="0"/>
                </a:rPr>
                <a:t>吕田焖大肉</a:t>
              </a:r>
              <a:endParaRPr lang="en-US" altLang="zh-CN" sz="3200" b="1">
                <a:solidFill>
                  <a:schemeClr val="bg1"/>
                </a:solidFill>
                <a:latin typeface="+mn-ea"/>
                <a:cs typeface="Open Sans" panose="020B0606030504020204" pitchFamily="34" charset="0"/>
              </a:endParaRPr>
            </a:p>
          </p:txBody>
        </p:sp>
      </p:grpSp>
      <p:sp>
        <p:nvSpPr>
          <p:cNvPr id="13" name="TextBox 26"/>
          <p:cNvSpPr txBox="1"/>
          <p:nvPr/>
        </p:nvSpPr>
        <p:spPr>
          <a:xfrm>
            <a:off x="7015713" y="3636654"/>
            <a:ext cx="4113597" cy="1913216"/>
          </a:xfrm>
          <a:prstGeom prst="rect">
            <a:avLst/>
          </a:prstGeom>
          <a:noFill/>
        </p:spPr>
        <p:txBody>
          <a:bodyPr wrap="square" rtlCol="0">
            <a:spAutoFit/>
          </a:bodyPr>
          <a:lstStyle/>
          <a:p>
            <a:pPr defTabSz="1450975">
              <a:lnSpc>
                <a:spcPct val="120000"/>
              </a:lnSpc>
            </a:pPr>
            <a:r>
              <a:rPr lang="en-US" altLang="zh-CN" sz="2000" dirty="0" err="1">
                <a:solidFill>
                  <a:schemeClr val="tx1">
                    <a:lumMod val="85000"/>
                    <a:lumOff val="15000"/>
                  </a:schemeClr>
                </a:solidFill>
                <a:latin typeface="华文细黑" panose="02010600040101010101" pitchFamily="2" charset="-122"/>
              </a:rPr>
              <a:t>是从化历史悠久的一道名菜，它有三个特点</a:t>
            </a:r>
            <a:r>
              <a:rPr lang="en-US" altLang="zh-CN" sz="2000" dirty="0">
                <a:solidFill>
                  <a:schemeClr val="tx1">
                    <a:lumMod val="85000"/>
                    <a:lumOff val="15000"/>
                  </a:schemeClr>
                </a:solidFill>
                <a:latin typeface="华文细黑" panose="02010600040101010101" pitchFamily="2" charset="-122"/>
              </a:rPr>
              <a:t>：</a:t>
            </a:r>
            <a:endParaRPr lang="en-US" altLang="zh-CN" sz="2000" dirty="0">
              <a:solidFill>
                <a:schemeClr val="tx1">
                  <a:lumMod val="85000"/>
                  <a:lumOff val="15000"/>
                </a:schemeClr>
              </a:solidFill>
              <a:latin typeface="华文细黑" panose="02010600040101010101" pitchFamily="2" charset="-122"/>
            </a:endParaRPr>
          </a:p>
          <a:p>
            <a:pPr defTabSz="1450975">
              <a:lnSpc>
                <a:spcPct val="120000"/>
              </a:lnSpc>
            </a:pPr>
            <a:r>
              <a:rPr lang="en-US" altLang="zh-CN" sz="2000" dirty="0" err="1">
                <a:solidFill>
                  <a:schemeClr val="tx1">
                    <a:lumMod val="85000"/>
                    <a:lumOff val="15000"/>
                  </a:schemeClr>
                </a:solidFill>
                <a:latin typeface="华文细黑" panose="02010600040101010101" pitchFamily="2" charset="-122"/>
              </a:rPr>
              <a:t>一是火而方正</a:t>
            </a:r>
            <a:r>
              <a:rPr lang="en-US" altLang="zh-CN" sz="2000" dirty="0">
                <a:solidFill>
                  <a:schemeClr val="tx1">
                    <a:lumMod val="85000"/>
                    <a:lumOff val="15000"/>
                  </a:schemeClr>
                </a:solidFill>
                <a:latin typeface="华文细黑" panose="02010600040101010101" pitchFamily="2" charset="-122"/>
              </a:rPr>
              <a:t>；</a:t>
            </a:r>
            <a:endParaRPr lang="en-US" altLang="zh-CN" sz="2000" dirty="0">
              <a:solidFill>
                <a:schemeClr val="tx1">
                  <a:lumMod val="85000"/>
                  <a:lumOff val="15000"/>
                </a:schemeClr>
              </a:solidFill>
              <a:latin typeface="华文细黑" panose="02010600040101010101" pitchFamily="2" charset="-122"/>
            </a:endParaRPr>
          </a:p>
          <a:p>
            <a:pPr defTabSz="1450975">
              <a:lnSpc>
                <a:spcPct val="120000"/>
              </a:lnSpc>
            </a:pPr>
            <a:r>
              <a:rPr lang="en-US" altLang="zh-CN" sz="2000" dirty="0" err="1">
                <a:solidFill>
                  <a:schemeClr val="tx1">
                    <a:lumMod val="85000"/>
                    <a:lumOff val="15000"/>
                  </a:schemeClr>
                </a:solidFill>
                <a:latin typeface="华文细黑" panose="02010600040101010101" pitchFamily="2" charset="-122"/>
              </a:rPr>
              <a:t>二是爽而不腻</a:t>
            </a:r>
            <a:r>
              <a:rPr lang="en-US" altLang="zh-CN" sz="2000" dirty="0">
                <a:solidFill>
                  <a:schemeClr val="tx1">
                    <a:lumMod val="85000"/>
                    <a:lumOff val="15000"/>
                  </a:schemeClr>
                </a:solidFill>
                <a:latin typeface="华文细黑" panose="02010600040101010101" pitchFamily="2" charset="-122"/>
              </a:rPr>
              <a:t>；</a:t>
            </a:r>
            <a:endParaRPr lang="en-US" altLang="zh-CN" sz="2000" dirty="0">
              <a:solidFill>
                <a:schemeClr val="tx1">
                  <a:lumMod val="85000"/>
                  <a:lumOff val="15000"/>
                </a:schemeClr>
              </a:solidFill>
              <a:latin typeface="华文细黑" panose="02010600040101010101" pitchFamily="2" charset="-122"/>
            </a:endParaRPr>
          </a:p>
          <a:p>
            <a:pPr defTabSz="1450975">
              <a:lnSpc>
                <a:spcPct val="120000"/>
              </a:lnSpc>
            </a:pPr>
            <a:r>
              <a:rPr lang="en-US" altLang="zh-CN" sz="2000" dirty="0" err="1">
                <a:solidFill>
                  <a:schemeClr val="tx1">
                    <a:lumMod val="85000"/>
                    <a:lumOff val="15000"/>
                  </a:schemeClr>
                </a:solidFill>
                <a:latin typeface="华文细黑" panose="02010600040101010101" pitchFamily="2" charset="-122"/>
              </a:rPr>
              <a:t>三是香而色红</a:t>
            </a:r>
            <a:endParaRPr lang="en-US" altLang="zh-CN" sz="2000" dirty="0">
              <a:solidFill>
                <a:schemeClr val="tx1">
                  <a:lumMod val="85000"/>
                  <a:lumOff val="15000"/>
                </a:schemeClr>
              </a:solidFill>
              <a:latin typeface="华文细黑" panose="02010600040101010101" pitchFamily="2" charset="-122"/>
            </a:endParaRPr>
          </a:p>
        </p:txBody>
      </p:sp>
      <p:sp>
        <p:nvSpPr>
          <p:cNvPr id="1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a:t>
            </a:r>
            <a:endParaRPr lang="en-US" altLang="zh-CN" sz="2400" b="1" spc="300">
              <a:solidFill>
                <a:schemeClr val="tx1">
                  <a:lumMod val="75000"/>
                  <a:lumOff val="25000"/>
                </a:schemeClr>
              </a:solidFill>
              <a:cs typeface="+mn-ea"/>
              <a:sym typeface="+mn-lt"/>
            </a:endParaRPr>
          </a:p>
        </p:txBody>
      </p:sp>
      <p:sp>
        <p:nvSpPr>
          <p:cNvPr id="15"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5390391" y="1439781"/>
            <a:ext cx="5874248" cy="4389518"/>
          </a:xfrm>
          <a:prstGeom prst="rect">
            <a:avLst/>
          </a:prstGeom>
          <a:ln>
            <a:noFill/>
          </a:ln>
        </p:spPr>
      </p:pic>
      <p:sp>
        <p:nvSpPr>
          <p:cNvPr id="9" name="Rectangle 22"/>
          <p:cNvSpPr/>
          <p:nvPr/>
        </p:nvSpPr>
        <p:spPr>
          <a:xfrm>
            <a:off x="828676" y="1732024"/>
            <a:ext cx="5804593" cy="1499191"/>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en-US" sz="1200">
              <a:solidFill>
                <a:schemeClr val="tx2"/>
              </a:solidFill>
              <a:latin typeface="+mn-ea"/>
            </a:endParaRPr>
          </a:p>
        </p:txBody>
      </p:sp>
      <p:sp>
        <p:nvSpPr>
          <p:cNvPr id="10" name="文本框 27"/>
          <p:cNvSpPr txBox="1"/>
          <p:nvPr/>
        </p:nvSpPr>
        <p:spPr>
          <a:xfrm>
            <a:off x="1000125" y="2138091"/>
            <a:ext cx="5491886" cy="686486"/>
          </a:xfrm>
          <a:prstGeom prst="rect">
            <a:avLst/>
          </a:prstGeom>
          <a:noFill/>
        </p:spPr>
        <p:txBody>
          <a:bodyPr wrap="square" rtlCol="0" anchor="ctr">
            <a:spAutoFit/>
          </a:bodyPr>
          <a:lstStyle/>
          <a:p>
            <a:r>
              <a:rPr lang="en-US" altLang="zh-CN" sz="4000" b="1">
                <a:solidFill>
                  <a:schemeClr val="bg1"/>
                </a:solidFill>
                <a:latin typeface="思源等宽 L"/>
                <a:ea typeface="思源黑体 CN Normal" panose="020B0400000000000000" pitchFamily="34" charset="-122"/>
              </a:rPr>
              <a:t>流溪大鱼头</a:t>
            </a:r>
            <a:endParaRPr lang="en-US" altLang="zh-CN" sz="4000" b="1">
              <a:solidFill>
                <a:schemeClr val="bg1"/>
              </a:solidFill>
              <a:latin typeface="思源等宽 L"/>
              <a:ea typeface="思源黑体 CN Normal" panose="020B0400000000000000" pitchFamily="34" charset="-122"/>
            </a:endParaRPr>
          </a:p>
        </p:txBody>
      </p:sp>
      <p:sp>
        <p:nvSpPr>
          <p:cNvPr id="11" name="文本框 2"/>
          <p:cNvSpPr txBox="1"/>
          <p:nvPr/>
        </p:nvSpPr>
        <p:spPr>
          <a:xfrm>
            <a:off x="848994" y="3318934"/>
            <a:ext cx="4375076" cy="503407"/>
          </a:xfrm>
          <a:prstGeom prst="rect">
            <a:avLst/>
          </a:prstGeom>
          <a:noFill/>
        </p:spPr>
        <p:txBody>
          <a:bodyPr wrap="square" lIns="91424" tIns="45712" rIns="91424" bIns="45712" rtlCol="0">
            <a:spAutoFit/>
          </a:bodyPr>
          <a:lstStyle/>
          <a:p>
            <a:pPr>
              <a:lnSpc>
                <a:spcPct val="150000"/>
              </a:lnSpc>
            </a:pPr>
            <a:r>
              <a:rPr lang="en-US" altLang="zh-CN" dirty="0" err="1">
                <a:solidFill>
                  <a:schemeClr val="tx1">
                    <a:lumMod val="75000"/>
                    <a:lumOff val="25000"/>
                  </a:schemeClr>
                </a:solidFill>
                <a:latin typeface="思源等宽 L"/>
                <a:ea typeface="思源黑体 CN Normal" panose="020B0400000000000000" pitchFamily="34" charset="-122"/>
              </a:rPr>
              <a:t>平生无此乐，饱吃大鱼头</a:t>
            </a:r>
            <a:r>
              <a:rPr lang="en-US" altLang="zh-CN" dirty="0">
                <a:solidFill>
                  <a:schemeClr val="tx1">
                    <a:lumMod val="75000"/>
                    <a:lumOff val="25000"/>
                  </a:schemeClr>
                </a:solidFill>
                <a:latin typeface="思源等宽 L"/>
                <a:ea typeface="思源黑体 CN Normal" panose="020B0400000000000000" pitchFamily="34" charset="-122"/>
              </a:rPr>
              <a:t>。（</a:t>
            </a:r>
            <a:r>
              <a:rPr lang="en-US" altLang="zh-CN" dirty="0" err="1">
                <a:solidFill>
                  <a:schemeClr val="tx1">
                    <a:lumMod val="75000"/>
                    <a:lumOff val="25000"/>
                  </a:schemeClr>
                </a:solidFill>
                <a:latin typeface="思源等宽 L"/>
                <a:ea typeface="思源黑体 CN Normal" panose="020B0400000000000000" pitchFamily="34" charset="-122"/>
              </a:rPr>
              <a:t>郭沫若诗句</a:t>
            </a:r>
            <a:r>
              <a:rPr lang="en-US" altLang="zh-CN" dirty="0">
                <a:solidFill>
                  <a:schemeClr val="tx1">
                    <a:lumMod val="75000"/>
                    <a:lumOff val="25000"/>
                  </a:schemeClr>
                </a:solidFill>
                <a:latin typeface="思源等宽 L"/>
                <a:ea typeface="思源黑体 CN Normal" panose="020B0400000000000000" pitchFamily="34" charset="-122"/>
              </a:rPr>
              <a:t>）</a:t>
            </a:r>
            <a:endParaRPr lang="en-US" altLang="zh-CN" dirty="0">
              <a:solidFill>
                <a:schemeClr val="tx1">
                  <a:lumMod val="75000"/>
                  <a:lumOff val="25000"/>
                </a:schemeClr>
              </a:solidFill>
              <a:latin typeface="思源等宽 L"/>
              <a:ea typeface="思源黑体 CN Normal" panose="020B0400000000000000" pitchFamily="34" charset="-122"/>
            </a:endParaRPr>
          </a:p>
        </p:txBody>
      </p:sp>
      <p:sp>
        <p:nvSpPr>
          <p:cNvPr id="12"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a:t>
            </a:r>
            <a:endParaRPr lang="en-US" altLang="zh-CN" sz="2400" b="1" spc="300">
              <a:solidFill>
                <a:schemeClr val="tx1">
                  <a:lumMod val="75000"/>
                  <a:lumOff val="25000"/>
                </a:schemeClr>
              </a:solidFill>
              <a:cs typeface="+mn-ea"/>
              <a:sym typeface="+mn-lt"/>
            </a:endParaRPr>
          </a:p>
        </p:txBody>
      </p:sp>
      <p:sp>
        <p:nvSpPr>
          <p:cNvPr id="13"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rLst="">
                                      <p:cBhvr>
                                        <p:cTn id="7" dur="500"/>
                                        <p:tgtEl>
                                          <p:spTgt spid="9"/>
                                        </p:tgtEl>
                                      </p:cBhvr>
                                    </p:animEffect>
                                  </p:childTnLst>
                                </p:cTn>
                              </p:par>
                            </p:childTnLst>
                          </p:cTn>
                        </p:par>
                        <p:par>
                          <p:cTn id="8" fill="hold">
                            <p:stCondLst>
                              <p:cond delay="500"/>
                            </p:stCondLst>
                            <p:childTnLst>
                              <p:par>
                                <p:cTn id="9" presetID="42" presetClass="entr" presetSubtype="0" fill="hold" grpId="1"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rLst="">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899"/>
                            </p:stCondLst>
                            <p:childTnLst>
                              <p:par>
                                <p:cTn id="15" presetID="14" presetClass="entr" presetSubtype="10" fill="hold" grpId="2"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rLs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p:bldP spid="11"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1"/>
          <a:srcRect/>
          <a:stretch>
            <a:fillRect/>
          </a:stretch>
        </p:blipFill>
        <p:spPr>
          <a:xfrm>
            <a:off x="0" y="12192"/>
            <a:ext cx="12192000" cy="6830568"/>
          </a:xfrm>
          <a:prstGeom prst="rect">
            <a:avLst/>
          </a:prstGeom>
          <a:ln>
            <a:noFill/>
          </a:ln>
        </p:spPr>
      </p:pic>
      <p:pic>
        <p:nvPicPr>
          <p:cNvPr id="3" name="图片 2"/>
          <p:cNvPicPr/>
          <p:nvPr/>
        </p:nvPicPr>
        <p:blipFill>
          <a:blip r:embed="rId2"/>
          <a:srcRect/>
          <a:stretch>
            <a:fillRect/>
          </a:stretch>
        </p:blipFill>
        <p:spPr>
          <a:xfrm>
            <a:off x="0" y="12192"/>
            <a:ext cx="12192000" cy="6858001"/>
          </a:xfrm>
          <a:prstGeom prst="rect">
            <a:avLst/>
          </a:prstGeom>
          <a:ln>
            <a:noFill/>
          </a:ln>
        </p:spPr>
      </p:pic>
      <p:sp>
        <p:nvSpPr>
          <p:cNvPr id="7" name="文本框 6"/>
          <p:cNvSpPr txBox="1"/>
          <p:nvPr/>
        </p:nvSpPr>
        <p:spPr>
          <a:xfrm>
            <a:off x="1084728" y="1021976"/>
            <a:ext cx="4482353" cy="4751002"/>
          </a:xfrm>
          <a:prstGeom prst="rect">
            <a:avLst/>
          </a:prstGeom>
          <a:noFill/>
        </p:spPr>
        <p:txBody>
          <a:bodyPr wrap="square" rtlCol="0" anchor="ctr">
            <a:noAutofit/>
          </a:bodyPr>
          <a:lstStyle/>
          <a:p>
            <a:r>
              <a:rPr lang="en-US" altLang="zh-CN" sz="3200">
                <a:latin typeface="思源等宽 L"/>
                <a:ea typeface="微软雅黑" panose="020B0503020204020204" charset="-122"/>
              </a:rPr>
              <a:t>香叶乌鬃鹅</a:t>
            </a:r>
            <a:endParaRPr lang="en-US" altLang="zh-CN" sz="3200">
              <a:latin typeface="思源等宽 L"/>
              <a:ea typeface="微软雅黑" panose="020B0503020204020204" charset="-122"/>
            </a:endParaRPr>
          </a:p>
          <a:p>
            <a:r>
              <a:rPr lang="zh-CN" altLang="en-US" sz="800">
                <a:latin typeface="思源等宽 L"/>
                <a:ea typeface="微软雅黑" panose="020B0503020204020204" charset="-122"/>
              </a:rPr>
              <a:t> </a:t>
            </a:r>
            <a:endParaRPr lang="zh-CN" altLang="en-US" sz="800">
              <a:latin typeface="思源等宽 L"/>
              <a:ea typeface="微软雅黑" panose="020B0503020204020204" charset="-122"/>
            </a:endParaRPr>
          </a:p>
        </p:txBody>
      </p:sp>
      <p:pic>
        <p:nvPicPr>
          <p:cNvPr id="4" name="图片 3"/>
          <p:cNvPicPr/>
          <p:nvPr/>
        </p:nvPicPr>
        <p:blipFill>
          <a:blip r:embed="rId3"/>
          <a:srcRect/>
          <a:stretch>
            <a:fillRect/>
          </a:stretch>
        </p:blipFill>
        <p:spPr>
          <a:xfrm>
            <a:off x="6007476" y="1307592"/>
            <a:ext cx="4995804" cy="4465386"/>
          </a:xfrm>
          <a:prstGeom prst="rect">
            <a:avLst/>
          </a:prstGeom>
          <a:ln>
            <a:noFill/>
          </a:ln>
          <a:effectLst>
            <a:outerShdw blurRad="292100" dist="139700" dir="2700000" sx="98000" sy="98000" algn="tl" rotWithShape="0">
              <a:srgbClr val="333333">
                <a:alpha val="74000"/>
              </a:srgbClr>
            </a:outerShdw>
          </a:effectLst>
        </p:spPr>
      </p:pic>
      <p:sp>
        <p:nvSpPr>
          <p:cNvPr id="8"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 &gt; 流溪大鱼头</a:t>
            </a:r>
            <a:endParaRPr lang="en-US" altLang="zh-CN" sz="2400" b="1" spc="300">
              <a:solidFill>
                <a:schemeClr val="tx1">
                  <a:lumMod val="75000"/>
                  <a:lumOff val="25000"/>
                </a:schemeClr>
              </a:solidFill>
              <a:cs typeface="+mn-ea"/>
              <a:sym typeface="+mn-lt"/>
            </a:endParaRPr>
          </a:p>
        </p:txBody>
      </p:sp>
      <p:sp>
        <p:nvSpPr>
          <p:cNvPr id="9"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1"/>
          <a:srcRect/>
          <a:stretch>
            <a:fillRect/>
          </a:stretch>
        </p:blipFill>
        <p:spPr>
          <a:xfrm>
            <a:off x="0" y="12192"/>
            <a:ext cx="12192000" cy="6830568"/>
          </a:xfrm>
          <a:prstGeom prst="rect">
            <a:avLst/>
          </a:prstGeom>
          <a:ln>
            <a:noFill/>
          </a:ln>
        </p:spPr>
      </p:pic>
      <p:pic>
        <p:nvPicPr>
          <p:cNvPr id="3" name="图片 2"/>
          <p:cNvPicPr/>
          <p:nvPr/>
        </p:nvPicPr>
        <p:blipFill>
          <a:blip r:embed="rId2"/>
          <a:srcRect/>
          <a:stretch>
            <a:fillRect/>
          </a:stretch>
        </p:blipFill>
        <p:spPr>
          <a:xfrm>
            <a:off x="0" y="12192"/>
            <a:ext cx="12192000" cy="6858001"/>
          </a:xfrm>
          <a:prstGeom prst="rect">
            <a:avLst/>
          </a:prstGeom>
          <a:ln>
            <a:noFill/>
          </a:ln>
        </p:spPr>
      </p:pic>
      <p:sp>
        <p:nvSpPr>
          <p:cNvPr id="7" name="文本框 6"/>
          <p:cNvSpPr txBox="1"/>
          <p:nvPr/>
        </p:nvSpPr>
        <p:spPr>
          <a:xfrm>
            <a:off x="1102658" y="1021976"/>
            <a:ext cx="5862917" cy="4930768"/>
          </a:xfrm>
          <a:prstGeom prst="rect">
            <a:avLst/>
          </a:prstGeom>
          <a:noFill/>
        </p:spPr>
        <p:txBody>
          <a:bodyPr wrap="square" rtlCol="0" anchor="ctr">
            <a:noAutofit/>
          </a:bodyPr>
          <a:lstStyle/>
          <a:p>
            <a:r>
              <a:rPr lang="en-US" altLang="zh-CN" sz="3200">
                <a:latin typeface="思源等宽 L"/>
                <a:ea typeface="微软雅黑" panose="020B0503020204020204" charset="-122"/>
              </a:rPr>
              <a:t>桂峰酿豆腐（吕田豆腐）</a:t>
            </a:r>
            <a:endParaRPr lang="en-US" altLang="zh-CN" sz="3200">
              <a:latin typeface="思源等宽 L"/>
              <a:ea typeface="微软雅黑" panose="020B0503020204020204" charset="-122"/>
            </a:endParaRPr>
          </a:p>
          <a:p>
            <a:r>
              <a:rPr lang="zh-CN" altLang="en-US" sz="700">
                <a:latin typeface="思源等宽 L"/>
                <a:ea typeface="微软雅黑" panose="020B0503020204020204" charset="-122"/>
              </a:rPr>
              <a:t> </a:t>
            </a:r>
            <a:endParaRPr lang="zh-CN" altLang="en-US" sz="700">
              <a:latin typeface="思源等宽 L"/>
              <a:ea typeface="微软雅黑" panose="020B0503020204020204" charset="-122"/>
            </a:endParaRPr>
          </a:p>
          <a:p>
            <a:r>
              <a:rPr lang="en-US" altLang="zh-CN">
                <a:latin typeface="思源等宽 L"/>
                <a:ea typeface="微软雅黑" panose="020B0503020204020204" charset="-122"/>
              </a:rPr>
              <a:t>桂峰山，海拔1034米，是吕田境内的一座名山，也是从化流溪河的发源地之一。</a:t>
            </a:r>
            <a:endParaRPr lang="en-US" altLang="zh-CN">
              <a:latin typeface="思源等宽 L"/>
              <a:ea typeface="微软雅黑" panose="020B0503020204020204" charset="-122"/>
            </a:endParaRPr>
          </a:p>
        </p:txBody>
      </p:sp>
      <p:pic>
        <p:nvPicPr>
          <p:cNvPr id="4" name="图片 3"/>
          <p:cNvPicPr/>
          <p:nvPr/>
        </p:nvPicPr>
        <p:blipFill>
          <a:blip r:embed="rId3"/>
          <a:srcRect/>
          <a:stretch>
            <a:fillRect/>
          </a:stretch>
        </p:blipFill>
        <p:spPr>
          <a:xfrm>
            <a:off x="7682753" y="1307592"/>
            <a:ext cx="3320526" cy="4465386"/>
          </a:xfrm>
          <a:prstGeom prst="rect">
            <a:avLst/>
          </a:prstGeom>
          <a:ln>
            <a:noFill/>
          </a:ln>
          <a:effectLst>
            <a:outerShdw blurRad="292100" dist="139700" dir="2700000" sx="98000" sy="98000" algn="tl" rotWithShape="0">
              <a:srgbClr val="333333">
                <a:alpha val="74000"/>
              </a:srgbClr>
            </a:outerShdw>
          </a:effectLst>
        </p:spPr>
      </p:pic>
      <p:sp>
        <p:nvSpPr>
          <p:cNvPr id="8"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 &gt; 流溪大鱼头</a:t>
            </a:r>
            <a:endParaRPr lang="en-US" altLang="zh-CN" sz="2400" b="1" spc="300">
              <a:solidFill>
                <a:schemeClr val="tx1">
                  <a:lumMod val="75000"/>
                  <a:lumOff val="25000"/>
                </a:schemeClr>
              </a:solidFill>
              <a:cs typeface="+mn-ea"/>
              <a:sym typeface="+mn-lt"/>
            </a:endParaRPr>
          </a:p>
        </p:txBody>
      </p:sp>
      <p:sp>
        <p:nvSpPr>
          <p:cNvPr id="9"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520373" y="1344799"/>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著名景区：民国时期已扬名的从化温泉风景区，</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35" name="Oval 10"/>
          <p:cNvSpPr/>
          <p:nvPr/>
        </p:nvSpPr>
        <p:spPr>
          <a:xfrm>
            <a:off x="1044839" y="1337562"/>
            <a:ext cx="407987" cy="407988"/>
          </a:xfrm>
          <a:prstGeom prst="ellipse">
            <a:avLst/>
          </a:prstGeom>
          <a:solidFill>
            <a:srgbClr val="58717E"/>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1</a:t>
            </a:r>
            <a:endParaRPr lang="zh-CN" altLang="en-US" b="1">
              <a:solidFill>
                <a:schemeClr val="bg2"/>
              </a:solidFill>
              <a:latin typeface="+mj-ea"/>
              <a:ea typeface="+mj-ea"/>
            </a:endParaRPr>
          </a:p>
        </p:txBody>
      </p:sp>
      <p:sp>
        <p:nvSpPr>
          <p:cNvPr id="36" name="Oval 10"/>
          <p:cNvSpPr/>
          <p:nvPr/>
        </p:nvSpPr>
        <p:spPr>
          <a:xfrm>
            <a:off x="1044839" y="2013333"/>
            <a:ext cx="407987" cy="407988"/>
          </a:xfrm>
          <a:prstGeom prst="ellipse">
            <a:avLst/>
          </a:prstGeom>
          <a:solidFill>
            <a:srgbClr val="58717E"/>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2</a:t>
            </a:r>
            <a:endParaRPr lang="zh-CN" altLang="en-US" b="1">
              <a:solidFill>
                <a:schemeClr val="bg2"/>
              </a:solidFill>
              <a:latin typeface="+mj-ea"/>
              <a:ea typeface="+mj-ea"/>
            </a:endParaRPr>
          </a:p>
        </p:txBody>
      </p:sp>
      <p:sp>
        <p:nvSpPr>
          <p:cNvPr id="37" name="Oval 10"/>
          <p:cNvSpPr/>
          <p:nvPr/>
        </p:nvSpPr>
        <p:spPr>
          <a:xfrm>
            <a:off x="1044839" y="2732566"/>
            <a:ext cx="407987" cy="407988"/>
          </a:xfrm>
          <a:prstGeom prst="ellipse">
            <a:avLst/>
          </a:prstGeom>
          <a:solidFill>
            <a:srgbClr val="58717E"/>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3</a:t>
            </a:r>
            <a:endParaRPr lang="zh-CN" altLang="en-US" b="1">
              <a:solidFill>
                <a:schemeClr val="bg2"/>
              </a:solidFill>
              <a:latin typeface="+mj-ea"/>
              <a:ea typeface="+mj-ea"/>
            </a:endParaRPr>
          </a:p>
        </p:txBody>
      </p:sp>
      <p:sp>
        <p:nvSpPr>
          <p:cNvPr id="38" name="Oval 10"/>
          <p:cNvSpPr/>
          <p:nvPr/>
        </p:nvSpPr>
        <p:spPr>
          <a:xfrm>
            <a:off x="1044839" y="3434904"/>
            <a:ext cx="407987" cy="407988"/>
          </a:xfrm>
          <a:prstGeom prst="ellipse">
            <a:avLst/>
          </a:prstGeom>
          <a:solidFill>
            <a:srgbClr val="58717E"/>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4</a:t>
            </a:r>
            <a:endParaRPr lang="zh-CN" altLang="en-US" b="1">
              <a:solidFill>
                <a:schemeClr val="bg2"/>
              </a:solidFill>
              <a:latin typeface="+mj-ea"/>
              <a:ea typeface="+mj-ea"/>
            </a:endParaRPr>
          </a:p>
        </p:txBody>
      </p:sp>
      <p:sp>
        <p:nvSpPr>
          <p:cNvPr id="39" name="Oval 10"/>
          <p:cNvSpPr/>
          <p:nvPr/>
        </p:nvSpPr>
        <p:spPr>
          <a:xfrm>
            <a:off x="1044839" y="4142236"/>
            <a:ext cx="407987" cy="407988"/>
          </a:xfrm>
          <a:prstGeom prst="ellipse">
            <a:avLst/>
          </a:prstGeom>
          <a:solidFill>
            <a:srgbClr val="58717E"/>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5</a:t>
            </a:r>
            <a:endParaRPr lang="zh-CN" altLang="en-US" b="1">
              <a:solidFill>
                <a:schemeClr val="bg2"/>
              </a:solidFill>
              <a:latin typeface="+mj-ea"/>
              <a:ea typeface="+mj-ea"/>
            </a:endParaRPr>
          </a:p>
        </p:txBody>
      </p:sp>
      <p:sp>
        <p:nvSpPr>
          <p:cNvPr id="40" name="Oval 10"/>
          <p:cNvSpPr/>
          <p:nvPr/>
        </p:nvSpPr>
        <p:spPr>
          <a:xfrm>
            <a:off x="1044839" y="4815694"/>
            <a:ext cx="407987" cy="420208"/>
          </a:xfrm>
          <a:prstGeom prst="ellipse">
            <a:avLst/>
          </a:prstGeom>
          <a:solidFill>
            <a:srgbClr val="58717E"/>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6</a:t>
            </a:r>
            <a:endParaRPr lang="zh-CN" altLang="en-US" b="1">
              <a:solidFill>
                <a:schemeClr val="bg2"/>
              </a:solidFill>
              <a:latin typeface="+mj-ea"/>
              <a:ea typeface="+mj-ea"/>
            </a:endParaRPr>
          </a:p>
        </p:txBody>
      </p:sp>
      <p:sp>
        <p:nvSpPr>
          <p:cNvPr id="41" name="Oval 10"/>
          <p:cNvSpPr/>
          <p:nvPr/>
        </p:nvSpPr>
        <p:spPr>
          <a:xfrm>
            <a:off x="1044839" y="5507809"/>
            <a:ext cx="407987" cy="420208"/>
          </a:xfrm>
          <a:prstGeom prst="ellipse">
            <a:avLst/>
          </a:prstGeom>
          <a:solidFill>
            <a:srgbClr val="58717E"/>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7</a:t>
            </a:r>
            <a:endParaRPr lang="zh-CN" altLang="en-US" b="1">
              <a:solidFill>
                <a:schemeClr val="bg2"/>
              </a:solidFill>
              <a:latin typeface="+mj-ea"/>
              <a:ea typeface="+mj-ea"/>
            </a:endParaRPr>
          </a:p>
        </p:txBody>
      </p:sp>
      <p:sp>
        <p:nvSpPr>
          <p:cNvPr id="44" name="矩形 43"/>
          <p:cNvSpPr/>
          <p:nvPr/>
        </p:nvSpPr>
        <p:spPr>
          <a:xfrm>
            <a:off x="1520373" y="2028475"/>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4A级景区：有碧水湾温泉度假村，</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5" name="矩形 44"/>
          <p:cNvSpPr/>
          <p:nvPr/>
        </p:nvSpPr>
        <p:spPr>
          <a:xfrm>
            <a:off x="1520373" y="2748011"/>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3A级景区：溪头旅游度假村、大丘庄园、宝趣玫瑰世界</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6" name="矩形 45"/>
          <p:cNvSpPr/>
          <p:nvPr/>
        </p:nvSpPr>
        <p:spPr>
          <a:xfrm>
            <a:off x="1520373" y="3467321"/>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国家级森林公园2处：流溪河国家森林公园、石门国家森林公园</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7" name="矩形 46"/>
          <p:cNvSpPr/>
          <p:nvPr/>
        </p:nvSpPr>
        <p:spPr>
          <a:xfrm>
            <a:off x="1520373" y="3907800"/>
            <a:ext cx="9376428" cy="923330"/>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广东省、广州市旅游特色镇村8处：吕田镇莲麻小镇、温泉镇温泉浪漫小镇、温泉镇南平静修小镇、良口溪头村、城郊西和万花风情小镇、鳌头西塘童话小镇、太平镇钱岗村、温泉宣星村</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8" name="矩形 47"/>
          <p:cNvSpPr/>
          <p:nvPr/>
        </p:nvSpPr>
        <p:spPr>
          <a:xfrm>
            <a:off x="1520373" y="4855037"/>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从化区国家重点文物保护单位：“广裕祠”</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9" name="矩形 48"/>
          <p:cNvSpPr/>
          <p:nvPr/>
        </p:nvSpPr>
        <p:spPr>
          <a:xfrm>
            <a:off x="1520373" y="5561177"/>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广东省文物保护单位：五岳殿</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5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 &gt; 流溪大鱼头</a:t>
            </a:r>
            <a:endParaRPr lang="en-US" altLang="zh-CN" sz="2400" b="1" spc="300">
              <a:solidFill>
                <a:schemeClr val="tx1">
                  <a:lumMod val="75000"/>
                  <a:lumOff val="25000"/>
                </a:schemeClr>
              </a:solidFill>
              <a:cs typeface="+mn-ea"/>
              <a:sym typeface="+mn-lt"/>
            </a:endParaRPr>
          </a:p>
        </p:txBody>
      </p:sp>
      <p:sp>
        <p:nvSpPr>
          <p:cNvPr id="51"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1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2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grpId="4" nodeType="withEffect">
                                  <p:stCondLst>
                                    <p:cond delay="3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5" nodeType="withEffect">
                                  <p:stCondLst>
                                    <p:cond delay="4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2" fill="hold" grpId="6" nodeType="withEffect">
                                  <p:stCondLst>
                                    <p:cond delay="50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grpId="7" nodeType="withEffect">
                                  <p:stCondLst>
                                    <p:cond delay="6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rLst="">
                                      <p:cBhvr>
                                        <p:cTn id="36" dur="500"/>
                                        <p:tgtEl>
                                          <p:spTgt spid="34"/>
                                        </p:tgtEl>
                                      </p:cBhvr>
                                    </p:animEffect>
                                  </p:childTnLst>
                                </p:cTn>
                              </p:par>
                              <p:par>
                                <p:cTn id="37" presetID="22" presetClass="entr" presetSubtype="8" fill="hold" grpId="8"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rLst="">
                                      <p:cBhvr>
                                        <p:cTn id="39" dur="500"/>
                                        <p:tgtEl>
                                          <p:spTgt spid="44"/>
                                        </p:tgtEl>
                                      </p:cBhvr>
                                    </p:animEffect>
                                  </p:childTnLst>
                                </p:cTn>
                              </p:par>
                              <p:par>
                                <p:cTn id="40" presetID="22" presetClass="entr" presetSubtype="8" fill="hold" grpId="9"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rLst="">
                                      <p:cBhvr>
                                        <p:cTn id="42" dur="500"/>
                                        <p:tgtEl>
                                          <p:spTgt spid="45"/>
                                        </p:tgtEl>
                                      </p:cBhvr>
                                    </p:animEffect>
                                  </p:childTnLst>
                                </p:cTn>
                              </p:par>
                              <p:par>
                                <p:cTn id="43" presetID="22" presetClass="entr" presetSubtype="8" fill="hold" grpId="1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rLst="">
                                      <p:cBhvr>
                                        <p:cTn id="45" dur="500"/>
                                        <p:tgtEl>
                                          <p:spTgt spid="46"/>
                                        </p:tgtEl>
                                      </p:cBhvr>
                                    </p:animEffect>
                                  </p:childTnLst>
                                </p:cTn>
                              </p:par>
                              <p:par>
                                <p:cTn id="46" presetID="22" presetClass="entr" presetSubtype="8" fill="hold" grpId="11"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rLst="">
                                      <p:cBhvr>
                                        <p:cTn id="48" dur="500"/>
                                        <p:tgtEl>
                                          <p:spTgt spid="47"/>
                                        </p:tgtEl>
                                      </p:cBhvr>
                                    </p:animEffect>
                                  </p:childTnLst>
                                </p:cTn>
                              </p:par>
                              <p:par>
                                <p:cTn id="49" presetID="22" presetClass="entr" presetSubtype="8" fill="hold" grpId="12"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rLst="">
                                      <p:cBhvr>
                                        <p:cTn id="51" dur="500"/>
                                        <p:tgtEl>
                                          <p:spTgt spid="48"/>
                                        </p:tgtEl>
                                      </p:cBhvr>
                                    </p:animEffect>
                                  </p:childTnLst>
                                </p:cTn>
                              </p:par>
                              <p:par>
                                <p:cTn id="52" presetID="22" presetClass="entr" presetSubtype="8" fill="hold" grpId="13"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rLst="">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1" animBg="1"/>
      <p:bldP spid="36" grpId="2" animBg="1"/>
      <p:bldP spid="37" grpId="3" animBg="1"/>
      <p:bldP spid="38" grpId="4" animBg="1"/>
      <p:bldP spid="39" grpId="5" animBg="1"/>
      <p:bldP spid="40" grpId="6" animBg="1"/>
      <p:bldP spid="41" grpId="7" animBg="1"/>
      <p:bldP spid="44" grpId="8"/>
      <p:bldP spid="45" grpId="9"/>
      <p:bldP spid="46" grpId="10"/>
      <p:bldP spid="47" grpId="11"/>
      <p:bldP spid="48" grpId="12"/>
      <p:bldP spid="49" grpId="1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30233" y="1986190"/>
            <a:ext cx="10331533" cy="397533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7"/>
          <p:cNvSpPr txBox="1"/>
          <p:nvPr/>
        </p:nvSpPr>
        <p:spPr>
          <a:xfrm>
            <a:off x="1386712" y="2392240"/>
            <a:ext cx="9678008" cy="2150989"/>
          </a:xfrm>
          <a:prstGeom prst="rect">
            <a:avLst/>
          </a:prstGeom>
          <a:noFill/>
        </p:spPr>
        <p:txBody>
          <a:bodyPr wrap="square" rtlCol="0">
            <a:spAutoFit/>
          </a:bodyPr>
          <a:lstStyle/>
          <a:p>
            <a:pPr algn="just">
              <a:lnSpc>
                <a:spcPct val="150000"/>
              </a:lnSpc>
            </a:pPr>
            <a:r>
              <a:rPr lang="en-US" altLang="zh-CN" spc="300">
                <a:solidFill>
                  <a:schemeClr val="tx1">
                    <a:lumMod val="75000"/>
                    <a:lumOff val="25000"/>
                  </a:schemeClr>
                </a:solidFill>
                <a:latin typeface="思源等宽 L"/>
                <a:ea typeface="微软雅黑" panose="020B0503020204020204" charset="-122"/>
                <a:cs typeface="+mn-ea"/>
                <a:sym typeface="+mn-lt"/>
              </a:rPr>
              <a:t>“从化学宫大成殿（孔圣先师殿）”“‘寿’‘小桃园’摩崖石刻”“‘天医处’摩崖石刻”“‘枕流漱石’摩崖石刻”“‘百丈飞涛泻漏天’摩崖石刻”“陆军第六十三军抗日阵亡将士公墓”“陆军第六十二军一五七师抗战阵亡将士纪念碑”“防御使钟公祠”“钟轼墓”“邓氏宗祠”“邝衍聚夫妇合葬墓”“狮象遗址”“存理李公祠”“颜村陆氏大宗祠（及红砂岩石神案）”14处</a:t>
            </a:r>
            <a:endParaRPr lang="en-US" altLang="zh-CN" spc="300">
              <a:solidFill>
                <a:schemeClr val="tx1">
                  <a:lumMod val="75000"/>
                  <a:lumOff val="25000"/>
                </a:schemeClr>
              </a:solidFill>
              <a:latin typeface="思源等宽 L"/>
              <a:ea typeface="微软雅黑" panose="020B0503020204020204" charset="-122"/>
              <a:cs typeface="+mn-ea"/>
              <a:sym typeface="+mn-lt"/>
            </a:endParaRPr>
          </a:p>
        </p:txBody>
      </p:sp>
      <p:sp>
        <p:nvSpPr>
          <p:cNvPr id="7" name="圆角矩形 32"/>
          <p:cNvSpPr/>
          <p:nvPr/>
        </p:nvSpPr>
        <p:spPr>
          <a:xfrm>
            <a:off x="2062503" y="1595328"/>
            <a:ext cx="8066993" cy="650206"/>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思源等宽 L"/>
                <a:ea typeface="微软雅黑" panose="020B0503020204020204" charset="-122"/>
              </a:rPr>
              <a:t>广州市级文物保护单位</a:t>
            </a:r>
            <a:endParaRPr lang="en-US" altLang="zh-CN" sz="2400" b="1">
              <a:latin typeface="思源等宽 L"/>
              <a:ea typeface="微软雅黑" panose="020B0503020204020204" charset="-122"/>
            </a:endParaRPr>
          </a:p>
        </p:txBody>
      </p:sp>
      <p:sp>
        <p:nvSpPr>
          <p:cNvPr id="8"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传统美食 &gt; 流溪大鱼头</a:t>
            </a:r>
            <a:endParaRPr lang="en-US" altLang="zh-CN" sz="2400" b="1" spc="300">
              <a:solidFill>
                <a:schemeClr val="tx1">
                  <a:lumMod val="75000"/>
                  <a:lumOff val="25000"/>
                </a:schemeClr>
              </a:solidFill>
              <a:cs typeface="+mn-ea"/>
              <a:sym typeface="+mn-lt"/>
            </a:endParaRPr>
          </a:p>
        </p:txBody>
      </p:sp>
      <p:sp>
        <p:nvSpPr>
          <p:cNvPr id="9"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rLst="">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rLst="">
                                      <p:cBhvr>
                                        <p:cTn id="11" dur="750"/>
                                        <p:tgtEl>
                                          <p:spTgt spid="5"/>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7"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35"/>
          <p:cNvSpPr txBox="1"/>
          <p:nvPr/>
        </p:nvSpPr>
        <p:spPr>
          <a:xfrm>
            <a:off x="1851660" y="1804797"/>
            <a:ext cx="4048995"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省文明城市</a:t>
            </a:r>
            <a:endPar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7" name="TextBox 36"/>
          <p:cNvSpPr txBox="1"/>
          <p:nvPr/>
        </p:nvSpPr>
        <p:spPr>
          <a:xfrm>
            <a:off x="1851660" y="2865882"/>
            <a:ext cx="4104931"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省林业生态县</a:t>
            </a:r>
            <a:endPar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8" name="TextBox 37"/>
          <p:cNvSpPr txBox="1"/>
          <p:nvPr/>
        </p:nvSpPr>
        <p:spPr>
          <a:xfrm>
            <a:off x="1851660" y="3923792"/>
            <a:ext cx="4104931"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中国文化生态旅游示范地</a:t>
            </a:r>
            <a:endPar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9" name="TextBox 38"/>
          <p:cNvSpPr txBox="1"/>
          <p:nvPr/>
        </p:nvSpPr>
        <p:spPr>
          <a:xfrm>
            <a:off x="1851660" y="5069332"/>
            <a:ext cx="4104931"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中国优秀生态旅游城市</a:t>
            </a:r>
            <a:endPar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nvGrpSpPr>
          <p:cNvPr id="60" name="Group 43"/>
          <p:cNvGrpSpPr/>
          <p:nvPr/>
        </p:nvGrpSpPr>
        <p:grpSpPr>
          <a:xfrm>
            <a:off x="1044575" y="1750187"/>
            <a:ext cx="608330" cy="591185"/>
            <a:chOff x="860271" y="1518068"/>
            <a:chExt cx="493370" cy="479245"/>
          </a:xfrm>
        </p:grpSpPr>
        <p:sp>
          <p:nvSpPr>
            <p:cNvPr id="61" name="Rounded Rectangle 44"/>
            <p:cNvSpPr/>
            <p:nvPr/>
          </p:nvSpPr>
          <p:spPr>
            <a:xfrm>
              <a:off x="860271" y="1518068"/>
              <a:ext cx="493370" cy="479245"/>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ontAwesome" pitchFamily="2" charset="0"/>
              </a:endParaRPr>
            </a:p>
          </p:txBody>
        </p:sp>
        <p:sp>
          <p:nvSpPr>
            <p:cNvPr id="62" name="Freeform 6"/>
            <p:cNvSpPr/>
            <p:nvPr/>
          </p:nvSpPr>
          <p:spPr>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3" name="Group 46"/>
          <p:cNvGrpSpPr/>
          <p:nvPr/>
        </p:nvGrpSpPr>
        <p:grpSpPr>
          <a:xfrm>
            <a:off x="1044575" y="2763647"/>
            <a:ext cx="608330" cy="591185"/>
            <a:chOff x="840159" y="2185414"/>
            <a:chExt cx="493370" cy="479245"/>
          </a:xfrm>
        </p:grpSpPr>
        <p:sp>
          <p:nvSpPr>
            <p:cNvPr id="64" name="Rounded Rectangle 47"/>
            <p:cNvSpPr/>
            <p:nvPr/>
          </p:nvSpPr>
          <p:spPr>
            <a:xfrm>
              <a:off x="840159" y="2185414"/>
              <a:ext cx="493370" cy="479245"/>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ontAwesome" pitchFamily="2" charset="0"/>
              </a:endParaRPr>
            </a:p>
          </p:txBody>
        </p:sp>
        <p:sp>
          <p:nvSpPr>
            <p:cNvPr id="65" name="Freeform 100"/>
            <p:cNvSpPr/>
            <p:nvPr/>
          </p:nvSpPr>
          <p:spPr>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6" name="Group 49"/>
          <p:cNvGrpSpPr/>
          <p:nvPr/>
        </p:nvGrpSpPr>
        <p:grpSpPr>
          <a:xfrm>
            <a:off x="1044575" y="3821557"/>
            <a:ext cx="608330" cy="591185"/>
            <a:chOff x="840159" y="2852760"/>
            <a:chExt cx="493370" cy="479245"/>
          </a:xfrm>
        </p:grpSpPr>
        <p:sp>
          <p:nvSpPr>
            <p:cNvPr id="67" name="Rounded Rectangle 50"/>
            <p:cNvSpPr/>
            <p:nvPr/>
          </p:nvSpPr>
          <p:spPr>
            <a:xfrm>
              <a:off x="840159" y="2852760"/>
              <a:ext cx="493370" cy="479245"/>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ontAwesome" pitchFamily="2" charset="0"/>
              </a:endParaRPr>
            </a:p>
          </p:txBody>
        </p:sp>
        <p:sp>
          <p:nvSpPr>
            <p:cNvPr id="68" name="Freeform 144"/>
            <p:cNvSpPr/>
            <p:nvPr/>
          </p:nvSpPr>
          <p:spPr>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9" name="Group 52"/>
          <p:cNvGrpSpPr/>
          <p:nvPr/>
        </p:nvGrpSpPr>
        <p:grpSpPr>
          <a:xfrm>
            <a:off x="1044575" y="4995672"/>
            <a:ext cx="608330" cy="591185"/>
            <a:chOff x="840159" y="3520106"/>
            <a:chExt cx="493370" cy="479245"/>
          </a:xfrm>
        </p:grpSpPr>
        <p:sp>
          <p:nvSpPr>
            <p:cNvPr id="70" name="Rounded Rectangle 53"/>
            <p:cNvSpPr/>
            <p:nvPr/>
          </p:nvSpPr>
          <p:spPr>
            <a:xfrm>
              <a:off x="840159" y="3520106"/>
              <a:ext cx="493370" cy="479245"/>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a:solidFill>
                  <a:schemeClr val="bg1"/>
                </a:solidFill>
                <a:latin typeface="FontAwesome" pitchFamily="2" charset="0"/>
              </a:endParaRPr>
            </a:p>
          </p:txBody>
        </p:sp>
        <p:sp>
          <p:nvSpPr>
            <p:cNvPr id="71" name="Freeform 152"/>
            <p:cNvSpPr/>
            <p:nvPr/>
          </p:nvSpPr>
          <p:spPr>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72" name="组合 71"/>
          <p:cNvGrpSpPr/>
          <p:nvPr/>
        </p:nvGrpSpPr>
        <p:grpSpPr>
          <a:xfrm>
            <a:off x="6317615" y="5004562"/>
            <a:ext cx="613410" cy="562610"/>
            <a:chOff x="4674" y="7979"/>
            <a:chExt cx="966" cy="886"/>
          </a:xfrm>
        </p:grpSpPr>
        <p:sp>
          <p:nvSpPr>
            <p:cNvPr id="73" name="Rounded Rectangle 53"/>
            <p:cNvSpPr/>
            <p:nvPr/>
          </p:nvSpPr>
          <p:spPr>
            <a:xfrm>
              <a:off x="4674" y="7979"/>
              <a:ext cx="967" cy="886"/>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sz="3200">
                <a:solidFill>
                  <a:schemeClr val="bg1"/>
                </a:solidFill>
                <a:latin typeface="FontAwesome" pitchFamily="2" charset="0"/>
              </a:endParaRPr>
            </a:p>
          </p:txBody>
        </p:sp>
        <p:sp>
          <p:nvSpPr>
            <p:cNvPr id="74" name="稻壳儿小白白(http://dwz.cn/Wu2UP)"/>
            <p:cNvSpPr/>
            <p:nvPr/>
          </p:nvSpPr>
          <p:spPr>
            <a:xfrm>
              <a:off x="4911" y="8179"/>
              <a:ext cx="490" cy="480"/>
            </a:xfrm>
            <a:custGeom>
              <a:avLst/>
              <a:gdLst/>
              <a:ahLst/>
              <a:cxnLst>
                <a:cxn ang="0">
                  <a:pos x="309935" y="165867"/>
                </a:cxn>
                <a:cxn ang="0">
                  <a:pos x="289273" y="193511"/>
                </a:cxn>
                <a:cxn ang="0">
                  <a:pos x="254835" y="200422"/>
                </a:cxn>
                <a:cxn ang="0">
                  <a:pos x="268610" y="234978"/>
                </a:cxn>
                <a:cxn ang="0">
                  <a:pos x="268610" y="241889"/>
                </a:cxn>
                <a:cxn ang="0">
                  <a:pos x="241061" y="269533"/>
                </a:cxn>
                <a:cxn ang="0">
                  <a:pos x="220398" y="248800"/>
                </a:cxn>
                <a:cxn ang="0">
                  <a:pos x="206623" y="221156"/>
                </a:cxn>
                <a:cxn ang="0">
                  <a:pos x="151524" y="241889"/>
                </a:cxn>
                <a:cxn ang="0">
                  <a:pos x="158411" y="269533"/>
                </a:cxn>
                <a:cxn ang="0">
                  <a:pos x="165299" y="276445"/>
                </a:cxn>
                <a:cxn ang="0">
                  <a:pos x="137749" y="304089"/>
                </a:cxn>
                <a:cxn ang="0">
                  <a:pos x="110199" y="290267"/>
                </a:cxn>
                <a:cxn ang="0">
                  <a:pos x="103312" y="255711"/>
                </a:cxn>
                <a:cxn ang="0">
                  <a:pos x="68874" y="269533"/>
                </a:cxn>
                <a:cxn ang="0">
                  <a:pos x="61987" y="269533"/>
                </a:cxn>
                <a:cxn ang="0">
                  <a:pos x="34437" y="241889"/>
                </a:cxn>
                <a:cxn ang="0">
                  <a:pos x="55100" y="214245"/>
                </a:cxn>
                <a:cxn ang="0">
                  <a:pos x="82649" y="207333"/>
                </a:cxn>
                <a:cxn ang="0">
                  <a:pos x="61987" y="152045"/>
                </a:cxn>
                <a:cxn ang="0">
                  <a:pos x="34437" y="158956"/>
                </a:cxn>
                <a:cxn ang="0">
                  <a:pos x="27550" y="158956"/>
                </a:cxn>
                <a:cxn ang="0">
                  <a:pos x="0" y="131311"/>
                </a:cxn>
                <a:cxn ang="0">
                  <a:pos x="20662" y="110578"/>
                </a:cxn>
                <a:cxn ang="0">
                  <a:pos x="48212" y="96756"/>
                </a:cxn>
                <a:cxn ang="0">
                  <a:pos x="34437" y="69111"/>
                </a:cxn>
                <a:cxn ang="0">
                  <a:pos x="34437" y="62200"/>
                </a:cxn>
                <a:cxn ang="0">
                  <a:pos x="61987" y="34556"/>
                </a:cxn>
                <a:cxn ang="0">
                  <a:pos x="89537" y="55289"/>
                </a:cxn>
                <a:cxn ang="0">
                  <a:pos x="96424" y="82933"/>
                </a:cxn>
                <a:cxn ang="0">
                  <a:pos x="158411" y="62200"/>
                </a:cxn>
                <a:cxn ang="0">
                  <a:pos x="144636" y="34556"/>
                </a:cxn>
                <a:cxn ang="0">
                  <a:pos x="144636" y="27644"/>
                </a:cxn>
                <a:cxn ang="0">
                  <a:pos x="172186" y="0"/>
                </a:cxn>
                <a:cxn ang="0">
                  <a:pos x="192848" y="13822"/>
                </a:cxn>
                <a:cxn ang="0">
                  <a:pos x="206623" y="48378"/>
                </a:cxn>
                <a:cxn ang="0">
                  <a:pos x="234173" y="34556"/>
                </a:cxn>
                <a:cxn ang="0">
                  <a:pos x="241061" y="34556"/>
                </a:cxn>
                <a:cxn ang="0">
                  <a:pos x="268610" y="62200"/>
                </a:cxn>
                <a:cxn ang="0">
                  <a:pos x="247948" y="82933"/>
                </a:cxn>
                <a:cxn ang="0">
                  <a:pos x="220398" y="96756"/>
                </a:cxn>
                <a:cxn ang="0">
                  <a:pos x="241061" y="152045"/>
                </a:cxn>
                <a:cxn ang="0">
                  <a:pos x="268610" y="145133"/>
                </a:cxn>
                <a:cxn ang="0">
                  <a:pos x="282385" y="138222"/>
                </a:cxn>
                <a:cxn ang="0">
                  <a:pos x="309935" y="165867"/>
                </a:cxn>
                <a:cxn ang="0">
                  <a:pos x="192848" y="172778"/>
                </a:cxn>
                <a:cxn ang="0">
                  <a:pos x="172186" y="110578"/>
                </a:cxn>
                <a:cxn ang="0">
                  <a:pos x="117087" y="131311"/>
                </a:cxn>
                <a:cxn ang="0">
                  <a:pos x="130861" y="186600"/>
                </a:cxn>
                <a:cxn ang="0">
                  <a:pos x="192848" y="172778"/>
                </a:cxn>
              </a:cxnLst>
              <a:rect l="0" t="0" r="0" b="0"/>
              <a:pathLst>
                <a:path w="45" h="44">
                  <a:moveTo>
                    <a:pt x="45" y="24"/>
                  </a:moveTo>
                  <a:cubicBezTo>
                    <a:pt x="45" y="26"/>
                    <a:pt x="44" y="27"/>
                    <a:pt x="42" y="28"/>
                  </a:cubicBezTo>
                  <a:cubicBezTo>
                    <a:pt x="37" y="29"/>
                    <a:pt x="37" y="29"/>
                    <a:pt x="37" y="29"/>
                  </a:cubicBezTo>
                  <a:cubicBezTo>
                    <a:pt x="39" y="34"/>
                    <a:pt x="39" y="34"/>
                    <a:pt x="39" y="34"/>
                  </a:cubicBezTo>
                  <a:cubicBezTo>
                    <a:pt x="39" y="34"/>
                    <a:pt x="39" y="35"/>
                    <a:pt x="39" y="35"/>
                  </a:cubicBezTo>
                  <a:cubicBezTo>
                    <a:pt x="39" y="37"/>
                    <a:pt x="37" y="39"/>
                    <a:pt x="35" y="39"/>
                  </a:cubicBezTo>
                  <a:cubicBezTo>
                    <a:pt x="34" y="39"/>
                    <a:pt x="32" y="38"/>
                    <a:pt x="32" y="36"/>
                  </a:cubicBezTo>
                  <a:cubicBezTo>
                    <a:pt x="30" y="32"/>
                    <a:pt x="30" y="32"/>
                    <a:pt x="30" y="32"/>
                  </a:cubicBezTo>
                  <a:cubicBezTo>
                    <a:pt x="22" y="35"/>
                    <a:pt x="22" y="35"/>
                    <a:pt x="22" y="35"/>
                  </a:cubicBezTo>
                  <a:cubicBezTo>
                    <a:pt x="23" y="39"/>
                    <a:pt x="23" y="39"/>
                    <a:pt x="23" y="39"/>
                  </a:cubicBezTo>
                  <a:cubicBezTo>
                    <a:pt x="23" y="39"/>
                    <a:pt x="24" y="40"/>
                    <a:pt x="24" y="40"/>
                  </a:cubicBezTo>
                  <a:cubicBezTo>
                    <a:pt x="24" y="42"/>
                    <a:pt x="22" y="44"/>
                    <a:pt x="20" y="44"/>
                  </a:cubicBezTo>
                  <a:cubicBezTo>
                    <a:pt x="18" y="44"/>
                    <a:pt x="17" y="43"/>
                    <a:pt x="16" y="42"/>
                  </a:cubicBezTo>
                  <a:cubicBezTo>
                    <a:pt x="15" y="37"/>
                    <a:pt x="15" y="37"/>
                    <a:pt x="15" y="37"/>
                  </a:cubicBezTo>
                  <a:cubicBezTo>
                    <a:pt x="10" y="39"/>
                    <a:pt x="10" y="39"/>
                    <a:pt x="10" y="39"/>
                  </a:cubicBezTo>
                  <a:cubicBezTo>
                    <a:pt x="10" y="39"/>
                    <a:pt x="10" y="39"/>
                    <a:pt x="9" y="39"/>
                  </a:cubicBezTo>
                  <a:cubicBezTo>
                    <a:pt x="7" y="39"/>
                    <a:pt x="5" y="37"/>
                    <a:pt x="5" y="35"/>
                  </a:cubicBezTo>
                  <a:cubicBezTo>
                    <a:pt x="5" y="33"/>
                    <a:pt x="6" y="32"/>
                    <a:pt x="8" y="31"/>
                  </a:cubicBezTo>
                  <a:cubicBezTo>
                    <a:pt x="12" y="30"/>
                    <a:pt x="12" y="30"/>
                    <a:pt x="12" y="30"/>
                  </a:cubicBezTo>
                  <a:cubicBezTo>
                    <a:pt x="9" y="22"/>
                    <a:pt x="9" y="22"/>
                    <a:pt x="9" y="22"/>
                  </a:cubicBezTo>
                  <a:cubicBezTo>
                    <a:pt x="5" y="23"/>
                    <a:pt x="5" y="23"/>
                    <a:pt x="5" y="23"/>
                  </a:cubicBezTo>
                  <a:cubicBezTo>
                    <a:pt x="5" y="23"/>
                    <a:pt x="4" y="23"/>
                    <a:pt x="4" y="23"/>
                  </a:cubicBezTo>
                  <a:cubicBezTo>
                    <a:pt x="2" y="23"/>
                    <a:pt x="0" y="22"/>
                    <a:pt x="0" y="19"/>
                  </a:cubicBezTo>
                  <a:cubicBezTo>
                    <a:pt x="0" y="18"/>
                    <a:pt x="1" y="16"/>
                    <a:pt x="3" y="16"/>
                  </a:cubicBezTo>
                  <a:cubicBezTo>
                    <a:pt x="7" y="14"/>
                    <a:pt x="7" y="14"/>
                    <a:pt x="7" y="14"/>
                  </a:cubicBezTo>
                  <a:cubicBezTo>
                    <a:pt x="5" y="10"/>
                    <a:pt x="5" y="10"/>
                    <a:pt x="5" y="10"/>
                  </a:cubicBezTo>
                  <a:cubicBezTo>
                    <a:pt x="5" y="10"/>
                    <a:pt x="5" y="9"/>
                    <a:pt x="5" y="9"/>
                  </a:cubicBezTo>
                  <a:cubicBezTo>
                    <a:pt x="5" y="7"/>
                    <a:pt x="7" y="5"/>
                    <a:pt x="9" y="5"/>
                  </a:cubicBezTo>
                  <a:cubicBezTo>
                    <a:pt x="11" y="5"/>
                    <a:pt x="12" y="6"/>
                    <a:pt x="13" y="8"/>
                  </a:cubicBezTo>
                  <a:cubicBezTo>
                    <a:pt x="14" y="12"/>
                    <a:pt x="14" y="12"/>
                    <a:pt x="14" y="12"/>
                  </a:cubicBezTo>
                  <a:cubicBezTo>
                    <a:pt x="23" y="9"/>
                    <a:pt x="23" y="9"/>
                    <a:pt x="23" y="9"/>
                  </a:cubicBezTo>
                  <a:cubicBezTo>
                    <a:pt x="21" y="5"/>
                    <a:pt x="21" y="5"/>
                    <a:pt x="21" y="5"/>
                  </a:cubicBezTo>
                  <a:cubicBezTo>
                    <a:pt x="21" y="4"/>
                    <a:pt x="21" y="4"/>
                    <a:pt x="21" y="4"/>
                  </a:cubicBezTo>
                  <a:cubicBezTo>
                    <a:pt x="21" y="1"/>
                    <a:pt x="23" y="0"/>
                    <a:pt x="25" y="0"/>
                  </a:cubicBezTo>
                  <a:cubicBezTo>
                    <a:pt x="26" y="0"/>
                    <a:pt x="28" y="1"/>
                    <a:pt x="28" y="2"/>
                  </a:cubicBezTo>
                  <a:cubicBezTo>
                    <a:pt x="30" y="7"/>
                    <a:pt x="30" y="7"/>
                    <a:pt x="30" y="7"/>
                  </a:cubicBezTo>
                  <a:cubicBezTo>
                    <a:pt x="34" y="5"/>
                    <a:pt x="34" y="5"/>
                    <a:pt x="34" y="5"/>
                  </a:cubicBezTo>
                  <a:cubicBezTo>
                    <a:pt x="35" y="5"/>
                    <a:pt x="35" y="5"/>
                    <a:pt x="35" y="5"/>
                  </a:cubicBezTo>
                  <a:cubicBezTo>
                    <a:pt x="37" y="5"/>
                    <a:pt x="39" y="7"/>
                    <a:pt x="39" y="9"/>
                  </a:cubicBezTo>
                  <a:cubicBezTo>
                    <a:pt x="39" y="10"/>
                    <a:pt x="38" y="12"/>
                    <a:pt x="36" y="12"/>
                  </a:cubicBezTo>
                  <a:cubicBezTo>
                    <a:pt x="32" y="14"/>
                    <a:pt x="32" y="14"/>
                    <a:pt x="32" y="14"/>
                  </a:cubicBezTo>
                  <a:cubicBezTo>
                    <a:pt x="35" y="22"/>
                    <a:pt x="35" y="22"/>
                    <a:pt x="35" y="22"/>
                  </a:cubicBezTo>
                  <a:cubicBezTo>
                    <a:pt x="39" y="21"/>
                    <a:pt x="39" y="21"/>
                    <a:pt x="39" y="21"/>
                  </a:cubicBezTo>
                  <a:cubicBezTo>
                    <a:pt x="40" y="21"/>
                    <a:pt x="40" y="20"/>
                    <a:pt x="41" y="20"/>
                  </a:cubicBezTo>
                  <a:cubicBezTo>
                    <a:pt x="43" y="20"/>
                    <a:pt x="45" y="22"/>
                    <a:pt x="45" y="24"/>
                  </a:cubicBezTo>
                  <a:close/>
                  <a:moveTo>
                    <a:pt x="28" y="25"/>
                  </a:moveTo>
                  <a:cubicBezTo>
                    <a:pt x="25" y="16"/>
                    <a:pt x="25" y="16"/>
                    <a:pt x="25" y="16"/>
                  </a:cubicBezTo>
                  <a:cubicBezTo>
                    <a:pt x="17" y="19"/>
                    <a:pt x="17" y="19"/>
                    <a:pt x="17" y="19"/>
                  </a:cubicBezTo>
                  <a:cubicBezTo>
                    <a:pt x="19" y="27"/>
                    <a:pt x="19" y="27"/>
                    <a:pt x="19" y="27"/>
                  </a:cubicBezTo>
                  <a:lnTo>
                    <a:pt x="28" y="25"/>
                  </a:lnTo>
                  <a:close/>
                </a:path>
              </a:pathLst>
            </a:custGeom>
            <a:solidFill>
              <a:schemeClr val="bg1"/>
            </a:solidFill>
            <a:ln w="9525">
              <a:noFill/>
            </a:ln>
          </p:spPr>
          <p:txBody>
            <a:bodyPr/>
            <a:lstStyle/>
            <a:p>
              <a:endParaRPr lang="zh-CN" altLang="en-US" sz="3200"/>
            </a:p>
          </p:txBody>
        </p:sp>
      </p:grpSp>
      <p:grpSp>
        <p:nvGrpSpPr>
          <p:cNvPr id="75" name="组合 74"/>
          <p:cNvGrpSpPr/>
          <p:nvPr/>
        </p:nvGrpSpPr>
        <p:grpSpPr>
          <a:xfrm>
            <a:off x="6309995" y="3897757"/>
            <a:ext cx="613410" cy="562610"/>
            <a:chOff x="4674" y="6183"/>
            <a:chExt cx="966" cy="886"/>
          </a:xfrm>
        </p:grpSpPr>
        <p:sp>
          <p:nvSpPr>
            <p:cNvPr id="76" name="Rounded Rectangle 50"/>
            <p:cNvSpPr/>
            <p:nvPr/>
          </p:nvSpPr>
          <p:spPr>
            <a:xfrm>
              <a:off x="4674" y="6183"/>
              <a:ext cx="967" cy="886"/>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FontAwesome" pitchFamily="2" charset="0"/>
              </a:endParaRPr>
            </a:p>
          </p:txBody>
        </p:sp>
        <p:sp>
          <p:nvSpPr>
            <p:cNvPr id="77" name="稻壳儿小白白(http://dwz.cn/Wu2UP)"/>
            <p:cNvSpPr/>
            <p:nvPr/>
          </p:nvSpPr>
          <p:spPr>
            <a:xfrm>
              <a:off x="4911" y="6419"/>
              <a:ext cx="470" cy="447"/>
            </a:xfrm>
            <a:custGeom>
              <a:avLst/>
              <a:gdLst/>
              <a:ahLst/>
              <a:cxnLst>
                <a:cxn ang="0">
                  <a:pos x="76294" y="249031"/>
                </a:cxn>
                <a:cxn ang="0">
                  <a:pos x="62422" y="262866"/>
                </a:cxn>
                <a:cxn ang="0">
                  <a:pos x="6936" y="262866"/>
                </a:cxn>
                <a:cxn ang="0">
                  <a:pos x="0" y="249031"/>
                </a:cxn>
                <a:cxn ang="0">
                  <a:pos x="0" y="131433"/>
                </a:cxn>
                <a:cxn ang="0">
                  <a:pos x="6936" y="117598"/>
                </a:cxn>
                <a:cxn ang="0">
                  <a:pos x="62422" y="117598"/>
                </a:cxn>
                <a:cxn ang="0">
                  <a:pos x="76294" y="131433"/>
                </a:cxn>
                <a:cxn ang="0">
                  <a:pos x="76294" y="249031"/>
                </a:cxn>
                <a:cxn ang="0">
                  <a:pos x="34679" y="214444"/>
                </a:cxn>
                <a:cxn ang="0">
                  <a:pos x="20807" y="228279"/>
                </a:cxn>
                <a:cxn ang="0">
                  <a:pos x="34679" y="235196"/>
                </a:cxn>
                <a:cxn ang="0">
                  <a:pos x="48551" y="228279"/>
                </a:cxn>
                <a:cxn ang="0">
                  <a:pos x="34679" y="214444"/>
                </a:cxn>
                <a:cxn ang="0">
                  <a:pos x="284367" y="159103"/>
                </a:cxn>
                <a:cxn ang="0">
                  <a:pos x="284367" y="172938"/>
                </a:cxn>
                <a:cxn ang="0">
                  <a:pos x="277432" y="200609"/>
                </a:cxn>
                <a:cxn ang="0">
                  <a:pos x="277432" y="221361"/>
                </a:cxn>
                <a:cxn ang="0">
                  <a:pos x="270496" y="235196"/>
                </a:cxn>
                <a:cxn ang="0">
                  <a:pos x="263560" y="269784"/>
                </a:cxn>
                <a:cxn ang="0">
                  <a:pos x="221945" y="283619"/>
                </a:cxn>
                <a:cxn ang="0">
                  <a:pos x="215010" y="283619"/>
                </a:cxn>
                <a:cxn ang="0">
                  <a:pos x="201138" y="283619"/>
                </a:cxn>
                <a:cxn ang="0">
                  <a:pos x="201138" y="283619"/>
                </a:cxn>
                <a:cxn ang="0">
                  <a:pos x="124844" y="269784"/>
                </a:cxn>
                <a:cxn ang="0">
                  <a:pos x="97101" y="262866"/>
                </a:cxn>
                <a:cxn ang="0">
                  <a:pos x="90165" y="249031"/>
                </a:cxn>
                <a:cxn ang="0">
                  <a:pos x="90165" y="131433"/>
                </a:cxn>
                <a:cxn ang="0">
                  <a:pos x="97101" y="117598"/>
                </a:cxn>
                <a:cxn ang="0">
                  <a:pos x="131780" y="83010"/>
                </a:cxn>
                <a:cxn ang="0">
                  <a:pos x="152587" y="62258"/>
                </a:cxn>
                <a:cxn ang="0">
                  <a:pos x="159523" y="34588"/>
                </a:cxn>
                <a:cxn ang="0">
                  <a:pos x="173395" y="6918"/>
                </a:cxn>
                <a:cxn ang="0">
                  <a:pos x="180331" y="0"/>
                </a:cxn>
                <a:cxn ang="0">
                  <a:pos x="221945" y="48423"/>
                </a:cxn>
                <a:cxn ang="0">
                  <a:pos x="215010" y="83010"/>
                </a:cxn>
                <a:cxn ang="0">
                  <a:pos x="208074" y="96846"/>
                </a:cxn>
                <a:cxn ang="0">
                  <a:pos x="256624" y="96846"/>
                </a:cxn>
                <a:cxn ang="0">
                  <a:pos x="298239" y="131433"/>
                </a:cxn>
                <a:cxn ang="0">
                  <a:pos x="284367" y="159103"/>
                </a:cxn>
              </a:cxnLst>
              <a:rect l="0" t="0" r="0" b="0"/>
              <a:pathLst>
                <a:path w="43" h="41">
                  <a:moveTo>
                    <a:pt x="11" y="36"/>
                  </a:moveTo>
                  <a:cubicBezTo>
                    <a:pt x="11" y="37"/>
                    <a:pt x="10" y="38"/>
                    <a:pt x="9" y="38"/>
                  </a:cubicBezTo>
                  <a:cubicBezTo>
                    <a:pt x="1" y="38"/>
                    <a:pt x="1" y="38"/>
                    <a:pt x="1" y="38"/>
                  </a:cubicBezTo>
                  <a:cubicBezTo>
                    <a:pt x="0" y="38"/>
                    <a:pt x="0" y="37"/>
                    <a:pt x="0" y="36"/>
                  </a:cubicBezTo>
                  <a:cubicBezTo>
                    <a:pt x="0" y="19"/>
                    <a:pt x="0" y="19"/>
                    <a:pt x="0" y="19"/>
                  </a:cubicBezTo>
                  <a:cubicBezTo>
                    <a:pt x="0" y="18"/>
                    <a:pt x="0" y="17"/>
                    <a:pt x="1" y="17"/>
                  </a:cubicBezTo>
                  <a:cubicBezTo>
                    <a:pt x="9" y="17"/>
                    <a:pt x="9" y="17"/>
                    <a:pt x="9" y="17"/>
                  </a:cubicBezTo>
                  <a:cubicBezTo>
                    <a:pt x="10" y="17"/>
                    <a:pt x="11" y="18"/>
                    <a:pt x="11" y="19"/>
                  </a:cubicBezTo>
                  <a:lnTo>
                    <a:pt x="11" y="36"/>
                  </a:lnTo>
                  <a:close/>
                  <a:moveTo>
                    <a:pt x="5" y="31"/>
                  </a:moveTo>
                  <a:cubicBezTo>
                    <a:pt x="4" y="31"/>
                    <a:pt x="3" y="32"/>
                    <a:pt x="3" y="33"/>
                  </a:cubicBezTo>
                  <a:cubicBezTo>
                    <a:pt x="3" y="34"/>
                    <a:pt x="4" y="34"/>
                    <a:pt x="5" y="34"/>
                  </a:cubicBezTo>
                  <a:cubicBezTo>
                    <a:pt x="6" y="34"/>
                    <a:pt x="7" y="34"/>
                    <a:pt x="7" y="33"/>
                  </a:cubicBezTo>
                  <a:cubicBezTo>
                    <a:pt x="7" y="32"/>
                    <a:pt x="6" y="31"/>
                    <a:pt x="5" y="31"/>
                  </a:cubicBezTo>
                  <a:close/>
                  <a:moveTo>
                    <a:pt x="41" y="23"/>
                  </a:moveTo>
                  <a:cubicBezTo>
                    <a:pt x="41" y="24"/>
                    <a:pt x="41" y="25"/>
                    <a:pt x="41" y="25"/>
                  </a:cubicBezTo>
                  <a:cubicBezTo>
                    <a:pt x="42" y="26"/>
                    <a:pt x="41" y="28"/>
                    <a:pt x="40" y="29"/>
                  </a:cubicBezTo>
                  <a:cubicBezTo>
                    <a:pt x="41" y="30"/>
                    <a:pt x="41" y="31"/>
                    <a:pt x="40" y="32"/>
                  </a:cubicBezTo>
                  <a:cubicBezTo>
                    <a:pt x="40" y="33"/>
                    <a:pt x="40" y="34"/>
                    <a:pt x="39" y="34"/>
                  </a:cubicBezTo>
                  <a:cubicBezTo>
                    <a:pt x="39" y="36"/>
                    <a:pt x="39" y="38"/>
                    <a:pt x="38" y="39"/>
                  </a:cubicBezTo>
                  <a:cubicBezTo>
                    <a:pt x="36" y="41"/>
                    <a:pt x="35" y="41"/>
                    <a:pt x="32" y="41"/>
                  </a:cubicBezTo>
                  <a:cubicBezTo>
                    <a:pt x="32" y="41"/>
                    <a:pt x="32" y="41"/>
                    <a:pt x="31" y="41"/>
                  </a:cubicBezTo>
                  <a:cubicBezTo>
                    <a:pt x="29" y="41"/>
                    <a:pt x="29" y="41"/>
                    <a:pt x="29" y="41"/>
                  </a:cubicBezTo>
                  <a:cubicBezTo>
                    <a:pt x="29" y="41"/>
                    <a:pt x="29" y="41"/>
                    <a:pt x="29" y="41"/>
                  </a:cubicBezTo>
                  <a:cubicBezTo>
                    <a:pt x="25" y="41"/>
                    <a:pt x="21" y="40"/>
                    <a:pt x="18" y="39"/>
                  </a:cubicBezTo>
                  <a:cubicBezTo>
                    <a:pt x="17" y="38"/>
                    <a:pt x="15" y="38"/>
                    <a:pt x="14" y="38"/>
                  </a:cubicBezTo>
                  <a:cubicBezTo>
                    <a:pt x="13" y="38"/>
                    <a:pt x="13" y="37"/>
                    <a:pt x="13" y="36"/>
                  </a:cubicBezTo>
                  <a:cubicBezTo>
                    <a:pt x="13" y="19"/>
                    <a:pt x="13" y="19"/>
                    <a:pt x="13" y="19"/>
                  </a:cubicBezTo>
                  <a:cubicBezTo>
                    <a:pt x="13" y="18"/>
                    <a:pt x="13" y="17"/>
                    <a:pt x="14" y="17"/>
                  </a:cubicBezTo>
                  <a:cubicBezTo>
                    <a:pt x="15" y="17"/>
                    <a:pt x="18" y="14"/>
                    <a:pt x="19" y="12"/>
                  </a:cubicBezTo>
                  <a:cubicBezTo>
                    <a:pt x="20" y="11"/>
                    <a:pt x="21" y="10"/>
                    <a:pt x="22" y="9"/>
                  </a:cubicBezTo>
                  <a:cubicBezTo>
                    <a:pt x="23" y="8"/>
                    <a:pt x="23" y="7"/>
                    <a:pt x="23" y="5"/>
                  </a:cubicBezTo>
                  <a:cubicBezTo>
                    <a:pt x="24" y="3"/>
                    <a:pt x="24" y="2"/>
                    <a:pt x="25" y="1"/>
                  </a:cubicBezTo>
                  <a:cubicBezTo>
                    <a:pt x="25" y="0"/>
                    <a:pt x="26" y="0"/>
                    <a:pt x="26" y="0"/>
                  </a:cubicBezTo>
                  <a:cubicBezTo>
                    <a:pt x="32" y="0"/>
                    <a:pt x="32" y="5"/>
                    <a:pt x="32" y="7"/>
                  </a:cubicBezTo>
                  <a:cubicBezTo>
                    <a:pt x="32" y="9"/>
                    <a:pt x="31" y="11"/>
                    <a:pt x="31" y="12"/>
                  </a:cubicBezTo>
                  <a:cubicBezTo>
                    <a:pt x="30" y="13"/>
                    <a:pt x="30" y="13"/>
                    <a:pt x="30" y="14"/>
                  </a:cubicBezTo>
                  <a:cubicBezTo>
                    <a:pt x="37" y="14"/>
                    <a:pt x="37" y="14"/>
                    <a:pt x="37" y="14"/>
                  </a:cubicBezTo>
                  <a:cubicBezTo>
                    <a:pt x="40" y="14"/>
                    <a:pt x="43" y="16"/>
                    <a:pt x="43" y="19"/>
                  </a:cubicBezTo>
                  <a:cubicBezTo>
                    <a:pt x="43" y="20"/>
                    <a:pt x="42" y="22"/>
                    <a:pt x="41" y="23"/>
                  </a:cubicBezTo>
                  <a:close/>
                </a:path>
              </a:pathLst>
            </a:custGeom>
            <a:solidFill>
              <a:schemeClr val="bg1"/>
            </a:solidFill>
            <a:ln w="9525">
              <a:noFill/>
            </a:ln>
          </p:spPr>
          <p:txBody>
            <a:bodyPr/>
            <a:lstStyle/>
            <a:p>
              <a:endParaRPr lang="zh-CN" altLang="en-US" sz="3200"/>
            </a:p>
          </p:txBody>
        </p:sp>
      </p:grpSp>
      <p:grpSp>
        <p:nvGrpSpPr>
          <p:cNvPr id="78" name="组合 77"/>
          <p:cNvGrpSpPr/>
          <p:nvPr/>
        </p:nvGrpSpPr>
        <p:grpSpPr>
          <a:xfrm>
            <a:off x="6317615" y="2856357"/>
            <a:ext cx="613410" cy="562610"/>
            <a:chOff x="4674" y="4704"/>
            <a:chExt cx="966" cy="886"/>
          </a:xfrm>
        </p:grpSpPr>
        <p:sp>
          <p:nvSpPr>
            <p:cNvPr id="79" name="Rounded Rectangle 47"/>
            <p:cNvSpPr/>
            <p:nvPr/>
          </p:nvSpPr>
          <p:spPr>
            <a:xfrm>
              <a:off x="4674" y="4704"/>
              <a:ext cx="967" cy="886"/>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FontAwesome" pitchFamily="2" charset="0"/>
              </a:endParaRPr>
            </a:p>
          </p:txBody>
        </p:sp>
        <p:sp>
          <p:nvSpPr>
            <p:cNvPr id="80" name="稻壳儿小白白(http://dwz.cn/Wu2UP)"/>
            <p:cNvSpPr/>
            <p:nvPr/>
          </p:nvSpPr>
          <p:spPr>
            <a:xfrm>
              <a:off x="4901" y="4924"/>
              <a:ext cx="490" cy="492"/>
            </a:xfrm>
            <a:custGeom>
              <a:avLst/>
              <a:gdLst/>
              <a:ahLst/>
              <a:cxnLst>
                <a:cxn ang="0">
                  <a:pos x="289273" y="312861"/>
                </a:cxn>
                <a:cxn ang="0">
                  <a:pos x="268610" y="305909"/>
                </a:cxn>
                <a:cxn ang="0">
                  <a:pos x="206623" y="243336"/>
                </a:cxn>
                <a:cxn ang="0">
                  <a:pos x="130861" y="264194"/>
                </a:cxn>
                <a:cxn ang="0">
                  <a:pos x="0" y="132097"/>
                </a:cxn>
                <a:cxn ang="0">
                  <a:pos x="130861" y="0"/>
                </a:cxn>
                <a:cxn ang="0">
                  <a:pos x="261723" y="132097"/>
                </a:cxn>
                <a:cxn ang="0">
                  <a:pos x="241061" y="208574"/>
                </a:cxn>
                <a:cxn ang="0">
                  <a:pos x="303048" y="271146"/>
                </a:cxn>
                <a:cxn ang="0">
                  <a:pos x="309935" y="285051"/>
                </a:cxn>
                <a:cxn ang="0">
                  <a:pos x="289273" y="312861"/>
                </a:cxn>
                <a:cxn ang="0">
                  <a:pos x="130861" y="48667"/>
                </a:cxn>
                <a:cxn ang="0">
                  <a:pos x="48212" y="132097"/>
                </a:cxn>
                <a:cxn ang="0">
                  <a:pos x="130861" y="215526"/>
                </a:cxn>
                <a:cxn ang="0">
                  <a:pos x="213511" y="132097"/>
                </a:cxn>
                <a:cxn ang="0">
                  <a:pos x="130861" y="48667"/>
                </a:cxn>
              </a:cxnLst>
              <a:rect l="0" t="0" r="0" b="0"/>
              <a:pathLst>
                <a:path w="45" h="45">
                  <a:moveTo>
                    <a:pt x="42" y="45"/>
                  </a:moveTo>
                  <a:cubicBezTo>
                    <a:pt x="41" y="45"/>
                    <a:pt x="40" y="44"/>
                    <a:pt x="39" y="44"/>
                  </a:cubicBezTo>
                  <a:cubicBezTo>
                    <a:pt x="30" y="35"/>
                    <a:pt x="30" y="35"/>
                    <a:pt x="30" y="35"/>
                  </a:cubicBezTo>
                  <a:cubicBezTo>
                    <a:pt x="27" y="37"/>
                    <a:pt x="23" y="38"/>
                    <a:pt x="19" y="38"/>
                  </a:cubicBezTo>
                  <a:cubicBezTo>
                    <a:pt x="9" y="38"/>
                    <a:pt x="0" y="30"/>
                    <a:pt x="0" y="19"/>
                  </a:cubicBezTo>
                  <a:cubicBezTo>
                    <a:pt x="0" y="9"/>
                    <a:pt x="9" y="0"/>
                    <a:pt x="19" y="0"/>
                  </a:cubicBezTo>
                  <a:cubicBezTo>
                    <a:pt x="30" y="0"/>
                    <a:pt x="38" y="9"/>
                    <a:pt x="38" y="19"/>
                  </a:cubicBezTo>
                  <a:cubicBezTo>
                    <a:pt x="38" y="23"/>
                    <a:pt x="37" y="27"/>
                    <a:pt x="35" y="30"/>
                  </a:cubicBezTo>
                  <a:cubicBezTo>
                    <a:pt x="44" y="39"/>
                    <a:pt x="44" y="39"/>
                    <a:pt x="44" y="39"/>
                  </a:cubicBezTo>
                  <a:cubicBezTo>
                    <a:pt x="45" y="40"/>
                    <a:pt x="45" y="41"/>
                    <a:pt x="45" y="41"/>
                  </a:cubicBezTo>
                  <a:cubicBezTo>
                    <a:pt x="45" y="43"/>
                    <a:pt x="43" y="45"/>
                    <a:pt x="42" y="45"/>
                  </a:cubicBezTo>
                  <a:close/>
                  <a:moveTo>
                    <a:pt x="19" y="7"/>
                  </a:moveTo>
                  <a:cubicBezTo>
                    <a:pt x="13" y="7"/>
                    <a:pt x="7" y="13"/>
                    <a:pt x="7" y="19"/>
                  </a:cubicBezTo>
                  <a:cubicBezTo>
                    <a:pt x="7" y="26"/>
                    <a:pt x="13" y="31"/>
                    <a:pt x="19" y="31"/>
                  </a:cubicBezTo>
                  <a:cubicBezTo>
                    <a:pt x="26" y="31"/>
                    <a:pt x="31" y="26"/>
                    <a:pt x="31" y="19"/>
                  </a:cubicBezTo>
                  <a:cubicBezTo>
                    <a:pt x="31" y="13"/>
                    <a:pt x="26" y="7"/>
                    <a:pt x="19" y="7"/>
                  </a:cubicBezTo>
                  <a:close/>
                </a:path>
              </a:pathLst>
            </a:custGeom>
            <a:solidFill>
              <a:schemeClr val="bg1"/>
            </a:solidFill>
            <a:ln w="9525">
              <a:noFill/>
            </a:ln>
          </p:spPr>
          <p:txBody>
            <a:bodyPr/>
            <a:lstStyle/>
            <a:p>
              <a:endParaRPr lang="zh-CN" altLang="en-US" sz="3200"/>
            </a:p>
          </p:txBody>
        </p:sp>
      </p:grpSp>
      <p:grpSp>
        <p:nvGrpSpPr>
          <p:cNvPr id="81" name="组合 80"/>
          <p:cNvGrpSpPr/>
          <p:nvPr/>
        </p:nvGrpSpPr>
        <p:grpSpPr>
          <a:xfrm>
            <a:off x="6343015" y="1798447"/>
            <a:ext cx="613410" cy="562610"/>
            <a:chOff x="4714" y="2996"/>
            <a:chExt cx="966" cy="886"/>
          </a:xfrm>
        </p:grpSpPr>
        <p:sp>
          <p:nvSpPr>
            <p:cNvPr id="82" name="Rounded Rectangle 44"/>
            <p:cNvSpPr/>
            <p:nvPr/>
          </p:nvSpPr>
          <p:spPr>
            <a:xfrm>
              <a:off x="4714" y="2996"/>
              <a:ext cx="967" cy="886"/>
            </a:xfrm>
            <a:prstGeom prst="round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FontAwesome" pitchFamily="2" charset="0"/>
              </a:endParaRPr>
            </a:p>
          </p:txBody>
        </p:sp>
        <p:sp>
          <p:nvSpPr>
            <p:cNvPr id="83" name="稻壳儿小白白(http://dwz.cn/Wu2UP)"/>
            <p:cNvSpPr/>
            <p:nvPr/>
          </p:nvSpPr>
          <p:spPr>
            <a:xfrm>
              <a:off x="4975" y="3222"/>
              <a:ext cx="445" cy="445"/>
            </a:xfrm>
            <a:custGeom>
              <a:avLst/>
              <a:gdLst/>
              <a:ahLst/>
              <a:cxnLst>
                <a:cxn ang="0">
                  <a:pos x="76093" y="138351"/>
                </a:cxn>
                <a:cxn ang="0">
                  <a:pos x="0" y="124516"/>
                </a:cxn>
                <a:cxn ang="0">
                  <a:pos x="13835" y="89928"/>
                </a:cxn>
                <a:cxn ang="0">
                  <a:pos x="89928" y="110681"/>
                </a:cxn>
                <a:cxn ang="0">
                  <a:pos x="69176" y="83010"/>
                </a:cxn>
                <a:cxn ang="0">
                  <a:pos x="20753" y="6918"/>
                </a:cxn>
                <a:cxn ang="0">
                  <a:pos x="62258" y="0"/>
                </a:cxn>
                <a:cxn ang="0">
                  <a:pos x="69176" y="83010"/>
                </a:cxn>
                <a:cxn ang="0">
                  <a:pos x="62258" y="283619"/>
                </a:cxn>
                <a:cxn ang="0">
                  <a:pos x="20753" y="276701"/>
                </a:cxn>
                <a:cxn ang="0">
                  <a:pos x="69176" y="152186"/>
                </a:cxn>
                <a:cxn ang="0">
                  <a:pos x="186774" y="214444"/>
                </a:cxn>
                <a:cxn ang="0">
                  <a:pos x="110681" y="235196"/>
                </a:cxn>
                <a:cxn ang="0">
                  <a:pos x="89928" y="207526"/>
                </a:cxn>
                <a:cxn ang="0">
                  <a:pos x="172939" y="186773"/>
                </a:cxn>
                <a:cxn ang="0">
                  <a:pos x="186774" y="214444"/>
                </a:cxn>
                <a:cxn ang="0">
                  <a:pos x="117599" y="172938"/>
                </a:cxn>
                <a:cxn ang="0">
                  <a:pos x="124516" y="0"/>
                </a:cxn>
                <a:cxn ang="0">
                  <a:pos x="166021" y="6918"/>
                </a:cxn>
                <a:cxn ang="0">
                  <a:pos x="166021" y="276701"/>
                </a:cxn>
                <a:cxn ang="0">
                  <a:pos x="124516" y="283619"/>
                </a:cxn>
                <a:cxn ang="0">
                  <a:pos x="117599" y="249031"/>
                </a:cxn>
                <a:cxn ang="0">
                  <a:pos x="166021" y="276701"/>
                </a:cxn>
                <a:cxn ang="0">
                  <a:pos x="262867" y="89928"/>
                </a:cxn>
                <a:cxn ang="0">
                  <a:pos x="186774" y="76093"/>
                </a:cxn>
                <a:cxn ang="0">
                  <a:pos x="207527" y="48423"/>
                </a:cxn>
                <a:cxn ang="0">
                  <a:pos x="283620" y="62258"/>
                </a:cxn>
                <a:cxn ang="0">
                  <a:pos x="255950" y="34588"/>
                </a:cxn>
                <a:cxn ang="0">
                  <a:pos x="214444" y="6918"/>
                </a:cxn>
                <a:cxn ang="0">
                  <a:pos x="255950" y="0"/>
                </a:cxn>
                <a:cxn ang="0">
                  <a:pos x="255950" y="34588"/>
                </a:cxn>
                <a:cxn ang="0">
                  <a:pos x="255950" y="283619"/>
                </a:cxn>
                <a:cxn ang="0">
                  <a:pos x="214444" y="276701"/>
                </a:cxn>
                <a:cxn ang="0">
                  <a:pos x="255950" y="103763"/>
                </a:cxn>
              </a:cxnLst>
              <a:rect l="0" t="0" r="0" b="0"/>
              <a:pathLst>
                <a:path w="41" h="41">
                  <a:moveTo>
                    <a:pt x="13" y="18"/>
                  </a:moveTo>
                  <a:cubicBezTo>
                    <a:pt x="13" y="19"/>
                    <a:pt x="12" y="20"/>
                    <a:pt x="11" y="20"/>
                  </a:cubicBezTo>
                  <a:cubicBezTo>
                    <a:pt x="2" y="20"/>
                    <a:pt x="2" y="20"/>
                    <a:pt x="2" y="20"/>
                  </a:cubicBezTo>
                  <a:cubicBezTo>
                    <a:pt x="1" y="20"/>
                    <a:pt x="0" y="19"/>
                    <a:pt x="0" y="18"/>
                  </a:cubicBezTo>
                  <a:cubicBezTo>
                    <a:pt x="0" y="16"/>
                    <a:pt x="0" y="16"/>
                    <a:pt x="0" y="16"/>
                  </a:cubicBezTo>
                  <a:cubicBezTo>
                    <a:pt x="0" y="15"/>
                    <a:pt x="1" y="13"/>
                    <a:pt x="2" y="13"/>
                  </a:cubicBezTo>
                  <a:cubicBezTo>
                    <a:pt x="11" y="13"/>
                    <a:pt x="11" y="13"/>
                    <a:pt x="11" y="13"/>
                  </a:cubicBezTo>
                  <a:cubicBezTo>
                    <a:pt x="12" y="13"/>
                    <a:pt x="13" y="15"/>
                    <a:pt x="13" y="16"/>
                  </a:cubicBezTo>
                  <a:lnTo>
                    <a:pt x="13" y="18"/>
                  </a:lnTo>
                  <a:close/>
                  <a:moveTo>
                    <a:pt x="10" y="12"/>
                  </a:moveTo>
                  <a:cubicBezTo>
                    <a:pt x="3" y="12"/>
                    <a:pt x="3" y="12"/>
                    <a:pt x="3" y="12"/>
                  </a:cubicBezTo>
                  <a:cubicBezTo>
                    <a:pt x="3" y="1"/>
                    <a:pt x="3" y="1"/>
                    <a:pt x="3" y="1"/>
                  </a:cubicBezTo>
                  <a:cubicBezTo>
                    <a:pt x="3" y="0"/>
                    <a:pt x="4" y="0"/>
                    <a:pt x="4" y="0"/>
                  </a:cubicBezTo>
                  <a:cubicBezTo>
                    <a:pt x="9" y="0"/>
                    <a:pt x="9" y="0"/>
                    <a:pt x="9" y="0"/>
                  </a:cubicBezTo>
                  <a:cubicBezTo>
                    <a:pt x="10" y="0"/>
                    <a:pt x="10" y="0"/>
                    <a:pt x="10" y="1"/>
                  </a:cubicBezTo>
                  <a:lnTo>
                    <a:pt x="10" y="12"/>
                  </a:lnTo>
                  <a:close/>
                  <a:moveTo>
                    <a:pt x="10" y="40"/>
                  </a:moveTo>
                  <a:cubicBezTo>
                    <a:pt x="10" y="40"/>
                    <a:pt x="10" y="41"/>
                    <a:pt x="9" y="41"/>
                  </a:cubicBezTo>
                  <a:cubicBezTo>
                    <a:pt x="4" y="41"/>
                    <a:pt x="4" y="41"/>
                    <a:pt x="4" y="41"/>
                  </a:cubicBezTo>
                  <a:cubicBezTo>
                    <a:pt x="4" y="41"/>
                    <a:pt x="3" y="40"/>
                    <a:pt x="3" y="40"/>
                  </a:cubicBezTo>
                  <a:cubicBezTo>
                    <a:pt x="3" y="22"/>
                    <a:pt x="3" y="22"/>
                    <a:pt x="3" y="22"/>
                  </a:cubicBezTo>
                  <a:cubicBezTo>
                    <a:pt x="10" y="22"/>
                    <a:pt x="10" y="22"/>
                    <a:pt x="10" y="22"/>
                  </a:cubicBezTo>
                  <a:lnTo>
                    <a:pt x="10" y="40"/>
                  </a:lnTo>
                  <a:close/>
                  <a:moveTo>
                    <a:pt x="27" y="31"/>
                  </a:moveTo>
                  <a:cubicBezTo>
                    <a:pt x="27" y="33"/>
                    <a:pt x="26" y="34"/>
                    <a:pt x="25" y="34"/>
                  </a:cubicBezTo>
                  <a:cubicBezTo>
                    <a:pt x="16" y="34"/>
                    <a:pt x="16" y="34"/>
                    <a:pt x="16" y="34"/>
                  </a:cubicBezTo>
                  <a:cubicBezTo>
                    <a:pt x="15" y="34"/>
                    <a:pt x="13" y="33"/>
                    <a:pt x="13" y="31"/>
                  </a:cubicBezTo>
                  <a:cubicBezTo>
                    <a:pt x="13" y="30"/>
                    <a:pt x="13" y="30"/>
                    <a:pt x="13" y="30"/>
                  </a:cubicBezTo>
                  <a:cubicBezTo>
                    <a:pt x="13" y="28"/>
                    <a:pt x="15" y="27"/>
                    <a:pt x="16" y="27"/>
                  </a:cubicBezTo>
                  <a:cubicBezTo>
                    <a:pt x="25" y="27"/>
                    <a:pt x="25" y="27"/>
                    <a:pt x="25" y="27"/>
                  </a:cubicBezTo>
                  <a:cubicBezTo>
                    <a:pt x="26" y="27"/>
                    <a:pt x="27" y="28"/>
                    <a:pt x="27" y="30"/>
                  </a:cubicBezTo>
                  <a:lnTo>
                    <a:pt x="27" y="31"/>
                  </a:lnTo>
                  <a:close/>
                  <a:moveTo>
                    <a:pt x="24" y="25"/>
                  </a:moveTo>
                  <a:cubicBezTo>
                    <a:pt x="17" y="25"/>
                    <a:pt x="17" y="25"/>
                    <a:pt x="17" y="25"/>
                  </a:cubicBezTo>
                  <a:cubicBezTo>
                    <a:pt x="17" y="1"/>
                    <a:pt x="17" y="1"/>
                    <a:pt x="17" y="1"/>
                  </a:cubicBezTo>
                  <a:cubicBezTo>
                    <a:pt x="17" y="0"/>
                    <a:pt x="17" y="0"/>
                    <a:pt x="18" y="0"/>
                  </a:cubicBezTo>
                  <a:cubicBezTo>
                    <a:pt x="23" y="0"/>
                    <a:pt x="23" y="0"/>
                    <a:pt x="23" y="0"/>
                  </a:cubicBezTo>
                  <a:cubicBezTo>
                    <a:pt x="23" y="0"/>
                    <a:pt x="24" y="0"/>
                    <a:pt x="24" y="1"/>
                  </a:cubicBezTo>
                  <a:lnTo>
                    <a:pt x="24" y="25"/>
                  </a:lnTo>
                  <a:close/>
                  <a:moveTo>
                    <a:pt x="24" y="40"/>
                  </a:moveTo>
                  <a:cubicBezTo>
                    <a:pt x="24" y="40"/>
                    <a:pt x="23" y="41"/>
                    <a:pt x="23" y="41"/>
                  </a:cubicBezTo>
                  <a:cubicBezTo>
                    <a:pt x="18" y="41"/>
                    <a:pt x="18" y="41"/>
                    <a:pt x="18" y="41"/>
                  </a:cubicBezTo>
                  <a:cubicBezTo>
                    <a:pt x="17" y="41"/>
                    <a:pt x="17" y="40"/>
                    <a:pt x="17" y="40"/>
                  </a:cubicBezTo>
                  <a:cubicBezTo>
                    <a:pt x="17" y="36"/>
                    <a:pt x="17" y="36"/>
                    <a:pt x="17" y="36"/>
                  </a:cubicBezTo>
                  <a:cubicBezTo>
                    <a:pt x="24" y="36"/>
                    <a:pt x="24" y="36"/>
                    <a:pt x="24" y="36"/>
                  </a:cubicBezTo>
                  <a:lnTo>
                    <a:pt x="24" y="40"/>
                  </a:lnTo>
                  <a:close/>
                  <a:moveTo>
                    <a:pt x="41" y="11"/>
                  </a:moveTo>
                  <a:cubicBezTo>
                    <a:pt x="41" y="12"/>
                    <a:pt x="40" y="13"/>
                    <a:pt x="38" y="13"/>
                  </a:cubicBezTo>
                  <a:cubicBezTo>
                    <a:pt x="30" y="13"/>
                    <a:pt x="30" y="13"/>
                    <a:pt x="30" y="13"/>
                  </a:cubicBezTo>
                  <a:cubicBezTo>
                    <a:pt x="28" y="13"/>
                    <a:pt x="27" y="12"/>
                    <a:pt x="27" y="11"/>
                  </a:cubicBezTo>
                  <a:cubicBezTo>
                    <a:pt x="27" y="9"/>
                    <a:pt x="27" y="9"/>
                    <a:pt x="27" y="9"/>
                  </a:cubicBezTo>
                  <a:cubicBezTo>
                    <a:pt x="27" y="8"/>
                    <a:pt x="28" y="7"/>
                    <a:pt x="30" y="7"/>
                  </a:cubicBezTo>
                  <a:cubicBezTo>
                    <a:pt x="38" y="7"/>
                    <a:pt x="38" y="7"/>
                    <a:pt x="38" y="7"/>
                  </a:cubicBezTo>
                  <a:cubicBezTo>
                    <a:pt x="40" y="7"/>
                    <a:pt x="41" y="8"/>
                    <a:pt x="41" y="9"/>
                  </a:cubicBezTo>
                  <a:lnTo>
                    <a:pt x="41" y="11"/>
                  </a:lnTo>
                  <a:close/>
                  <a:moveTo>
                    <a:pt x="37" y="5"/>
                  </a:moveTo>
                  <a:cubicBezTo>
                    <a:pt x="31" y="5"/>
                    <a:pt x="31" y="5"/>
                    <a:pt x="31" y="5"/>
                  </a:cubicBezTo>
                  <a:cubicBezTo>
                    <a:pt x="31" y="1"/>
                    <a:pt x="31" y="1"/>
                    <a:pt x="31" y="1"/>
                  </a:cubicBezTo>
                  <a:cubicBezTo>
                    <a:pt x="31" y="0"/>
                    <a:pt x="31" y="0"/>
                    <a:pt x="31" y="0"/>
                  </a:cubicBezTo>
                  <a:cubicBezTo>
                    <a:pt x="37" y="0"/>
                    <a:pt x="37" y="0"/>
                    <a:pt x="37" y="0"/>
                  </a:cubicBezTo>
                  <a:cubicBezTo>
                    <a:pt x="37" y="0"/>
                    <a:pt x="37" y="0"/>
                    <a:pt x="37" y="1"/>
                  </a:cubicBezTo>
                  <a:lnTo>
                    <a:pt x="37" y="5"/>
                  </a:lnTo>
                  <a:close/>
                  <a:moveTo>
                    <a:pt x="37" y="40"/>
                  </a:moveTo>
                  <a:cubicBezTo>
                    <a:pt x="37" y="40"/>
                    <a:pt x="37" y="41"/>
                    <a:pt x="37" y="41"/>
                  </a:cubicBezTo>
                  <a:cubicBezTo>
                    <a:pt x="31" y="41"/>
                    <a:pt x="31" y="41"/>
                    <a:pt x="31" y="41"/>
                  </a:cubicBezTo>
                  <a:cubicBezTo>
                    <a:pt x="31" y="41"/>
                    <a:pt x="31" y="40"/>
                    <a:pt x="31" y="40"/>
                  </a:cubicBezTo>
                  <a:cubicBezTo>
                    <a:pt x="31" y="15"/>
                    <a:pt x="31" y="15"/>
                    <a:pt x="31" y="15"/>
                  </a:cubicBezTo>
                  <a:cubicBezTo>
                    <a:pt x="37" y="15"/>
                    <a:pt x="37" y="15"/>
                    <a:pt x="37" y="15"/>
                  </a:cubicBezTo>
                  <a:lnTo>
                    <a:pt x="37" y="40"/>
                  </a:lnTo>
                  <a:close/>
                </a:path>
              </a:pathLst>
            </a:custGeom>
            <a:solidFill>
              <a:schemeClr val="bg1"/>
            </a:solidFill>
            <a:ln w="9525">
              <a:noFill/>
            </a:ln>
          </p:spPr>
          <p:txBody>
            <a:bodyPr/>
            <a:lstStyle/>
            <a:p>
              <a:endParaRPr lang="zh-CN" altLang="en-US" sz="2800"/>
            </a:p>
          </p:txBody>
        </p:sp>
      </p:grpSp>
      <p:sp>
        <p:nvSpPr>
          <p:cNvPr id="84" name="TextBox 35"/>
          <p:cNvSpPr txBox="1"/>
          <p:nvPr/>
        </p:nvSpPr>
        <p:spPr>
          <a:xfrm>
            <a:off x="7156450" y="1757172"/>
            <a:ext cx="4048995"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省教育强市</a:t>
            </a:r>
            <a:endPar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85" name="TextBox 36"/>
          <p:cNvSpPr txBox="1"/>
          <p:nvPr/>
        </p:nvSpPr>
        <p:spPr>
          <a:xfrm>
            <a:off x="7156450" y="2818257"/>
            <a:ext cx="4104931"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全国农村中医工作先进市</a:t>
            </a:r>
            <a:endPar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86" name="TextBox 37"/>
          <p:cNvSpPr txBox="1"/>
          <p:nvPr/>
        </p:nvSpPr>
        <p:spPr>
          <a:xfrm>
            <a:off x="7156450" y="3876167"/>
            <a:ext cx="4104931"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中国最佳旅游度假胜地</a:t>
            </a:r>
            <a:endParaRPr lang="en-US" altLang="zh-CN"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87" name="TextBox 38"/>
          <p:cNvSpPr txBox="1"/>
          <p:nvPr/>
        </p:nvSpPr>
        <p:spPr>
          <a:xfrm>
            <a:off x="7156450" y="5021707"/>
            <a:ext cx="4629150" cy="497316"/>
          </a:xfrm>
          <a:prstGeom prst="rect">
            <a:avLst/>
          </a:prstGeom>
          <a:noFill/>
        </p:spPr>
        <p:txBody>
          <a:bodyPr wrap="square" rtlCol="0">
            <a:spAutoFit/>
          </a:bodyPr>
          <a:lstStyle/>
          <a:p>
            <a:pPr lvl="0" algn="l" defTabSz="1216025" eaLnBrk="1" hangingPunct="1">
              <a:lnSpc>
                <a:spcPct val="120000"/>
              </a:lnSpc>
              <a:spcBef>
                <a:spcPct val="20000"/>
              </a:spcBef>
            </a:pPr>
            <a:r>
              <a:rPr lang="en-US" altLang="zh-CN" sz="2400" dirty="0" err="1">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广东省国民旅游休闲计划示范市</a:t>
            </a:r>
            <a:endParaRPr lang="en-US" altLang="zh-CN" sz="24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88"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我的家乡—从化</a:t>
            </a:r>
            <a:endParaRPr lang="en-US" altLang="zh-CN" sz="2400" b="1" spc="300">
              <a:solidFill>
                <a:schemeClr val="tx1">
                  <a:lumMod val="75000"/>
                  <a:lumOff val="25000"/>
                </a:schemeClr>
              </a:solidFill>
              <a:cs typeface="+mn-ea"/>
              <a:sym typeface="+mn-lt"/>
            </a:endParaRPr>
          </a:p>
        </p:txBody>
      </p:sp>
      <p:sp>
        <p:nvSpPr>
          <p:cNvPr id="89"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2021年XX月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58717E"/>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1600" spc="600">
                  <a:solidFill>
                    <a:schemeClr val="bg1"/>
                  </a:solidFill>
                  <a:latin typeface="微软雅黑 Light" panose="020B0502040204020203" pitchFamily="34" charset="-122"/>
                  <a:ea typeface="微软雅黑 Light" panose="020B0502040204020203" pitchFamily="34" charset="-122"/>
                </a:rPr>
                <a:t>感谢观看</a:t>
              </a:r>
              <a:endParaRPr lang="zh-CN" altLang="en-US" sz="1600" spc="60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rot="2498962">
            <a:off x="-3174670" y="-272709"/>
            <a:ext cx="7403420" cy="7403420"/>
          </a:xfrm>
          <a:prstGeom prst="roundRect">
            <a:avLst>
              <a:gd name="adj" fmla="val 8234"/>
            </a:avLst>
          </a:prstGeom>
          <a:solidFill>
            <a:srgbClr val="58717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sp>
        <p:nvSpPr>
          <p:cNvPr id="20" name="矩形: 圆角 19"/>
          <p:cNvSpPr/>
          <p:nvPr/>
        </p:nvSpPr>
        <p:spPr>
          <a:xfrm rot="2498962">
            <a:off x="-3711246" y="-272709"/>
            <a:ext cx="7403420" cy="7403420"/>
          </a:xfrm>
          <a:prstGeom prst="roundRect">
            <a:avLst>
              <a:gd name="adj" fmla="val 8234"/>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grpSp>
        <p:nvGrpSpPr>
          <p:cNvPr id="21" name="组合 20"/>
          <p:cNvGrpSpPr/>
          <p:nvPr/>
        </p:nvGrpSpPr>
        <p:grpSpPr>
          <a:xfrm>
            <a:off x="564469" y="2588092"/>
            <a:ext cx="3222172" cy="1626004"/>
            <a:chOff x="1042609" y="2403083"/>
            <a:chExt cx="3222172" cy="1626004"/>
          </a:xfrm>
        </p:grpSpPr>
        <p:sp>
          <p:nvSpPr>
            <p:cNvPr id="22" name="文本框 21"/>
            <p:cNvSpPr txBox="1"/>
            <p:nvPr/>
          </p:nvSpPr>
          <p:spPr>
            <a:xfrm>
              <a:off x="1042609" y="2403083"/>
              <a:ext cx="32221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1600" normalizeH="0" baseline="0" noProof="0">
                  <a:ln>
                    <a:noFill/>
                  </a:ln>
                  <a:solidFill>
                    <a:prstClr val="white"/>
                  </a:solidFill>
                  <a:effectLst/>
                  <a:uLnTx/>
                  <a:uFillTx/>
                  <a:latin typeface="思源等宽 L"/>
                  <a:ea typeface="微软雅黑" panose="020B0503020204020204" charset="-122"/>
                  <a:cs typeface="+mn-cs"/>
                </a:rPr>
                <a:t>目录</a:t>
              </a:r>
              <a:endParaRPr kumimoji="0" lang="zh-CN" altLang="en-US" sz="7200" b="1" i="0" u="none" strike="noStrike" kern="1200" cap="none" spc="1600" normalizeH="0" baseline="0" noProof="0">
                <a:ln>
                  <a:noFill/>
                </a:ln>
                <a:solidFill>
                  <a:prstClr val="white"/>
                </a:solidFill>
                <a:effectLst/>
                <a:uLnTx/>
                <a:uFillTx/>
                <a:latin typeface="思源等宽 L"/>
                <a:ea typeface="微软雅黑" panose="020B0503020204020204" charset="-122"/>
                <a:cs typeface="+mn-cs"/>
              </a:endParaRPr>
            </a:p>
          </p:txBody>
        </p:sp>
        <p:sp>
          <p:nvSpPr>
            <p:cNvPr id="23" name="文本框 22"/>
            <p:cNvSpPr txBox="1"/>
            <p:nvPr/>
          </p:nvSpPr>
          <p:spPr>
            <a:xfrm>
              <a:off x="1149203" y="3505867"/>
              <a:ext cx="20713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40" normalizeH="0" baseline="0" noProof="0">
                  <a:ln>
                    <a:noFill/>
                  </a:ln>
                  <a:solidFill>
                    <a:prstClr val="white"/>
                  </a:solidFill>
                  <a:effectLst/>
                  <a:uLnTx/>
                  <a:uFillTx/>
                  <a:latin typeface="Segoe UI Light" panose="020B0502040204020203" pitchFamily="34" charset="0"/>
                  <a:ea typeface="思源黑体 CN Heavy"/>
                  <a:cs typeface="Segoe UI Light" panose="020B0502040204020203" pitchFamily="34" charset="0"/>
                </a:rPr>
                <a:t>CONTENTS</a:t>
              </a:r>
              <a:endParaRPr kumimoji="0" lang="zh-CN" altLang="en-US" sz="2800" b="0" i="0" u="none" strike="noStrike" kern="1200" cap="none" spc="-40" normalizeH="0" baseline="0" noProof="0">
                <a:ln>
                  <a:noFill/>
                </a:ln>
                <a:solidFill>
                  <a:prstClr val="white"/>
                </a:solidFill>
                <a:effectLst/>
                <a:uLnTx/>
                <a:uFillTx/>
                <a:latin typeface="Segoe UI Light" panose="020B0502040204020203" pitchFamily="34" charset="0"/>
                <a:ea typeface="思源黑体 CN Heavy"/>
                <a:cs typeface="Segoe UI Light" panose="020B0502040204020203" pitchFamily="34" charset="0"/>
              </a:endParaRPr>
            </a:p>
          </p:txBody>
        </p:sp>
      </p:grpSp>
      <p:sp>
        <p:nvSpPr>
          <p:cNvPr id="24" name="文本框 23"/>
          <p:cNvSpPr txBox="1"/>
          <p:nvPr/>
        </p:nvSpPr>
        <p:spPr>
          <a:xfrm>
            <a:off x="7803445" y="1022178"/>
            <a:ext cx="3433280" cy="5796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rPr>
              <a:t>非物质文化遗产</a:t>
            </a:r>
            <a:endPar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endParaRPr>
          </a:p>
        </p:txBody>
      </p:sp>
      <p:sp>
        <p:nvSpPr>
          <p:cNvPr id="25" name="文本框 24"/>
          <p:cNvSpPr txBox="1"/>
          <p:nvPr/>
        </p:nvSpPr>
        <p:spPr>
          <a:xfrm>
            <a:off x="6376230" y="1050883"/>
            <a:ext cx="16922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rPr>
              <a:t>01</a:t>
            </a:r>
            <a:endParaRPr kumimoji="0" lang="zh-CN" altLang="en-US"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endParaRPr>
          </a:p>
        </p:txBody>
      </p:sp>
      <p:sp>
        <p:nvSpPr>
          <p:cNvPr id="26" name="矩形: 圆角 25"/>
          <p:cNvSpPr/>
          <p:nvPr/>
        </p:nvSpPr>
        <p:spPr>
          <a:xfrm>
            <a:off x="6717089" y="875107"/>
            <a:ext cx="952500" cy="952500"/>
          </a:xfrm>
          <a:prstGeom prst="roundRect">
            <a:avLst>
              <a:gd name="adj" fmla="val 3067"/>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solidFill>
                  <a:srgbClr val="2FD0D4"/>
                </a:solidFill>
              </a:ln>
              <a:solidFill>
                <a:srgbClr val="2E2E2E">
                  <a:lumMod val="90000"/>
                  <a:lumOff val="10000"/>
                </a:srgbClr>
              </a:solidFill>
              <a:effectLst/>
              <a:uLnTx/>
              <a:uFillTx/>
              <a:latin typeface="思源等宽 L"/>
              <a:ea typeface="思源黑体 CN Light"/>
              <a:cs typeface="+mn-cs"/>
            </a:endParaRPr>
          </a:p>
        </p:txBody>
      </p:sp>
      <p:sp>
        <p:nvSpPr>
          <p:cNvPr id="28" name="文本框 27"/>
          <p:cNvSpPr txBox="1"/>
          <p:nvPr/>
        </p:nvSpPr>
        <p:spPr>
          <a:xfrm>
            <a:off x="7803445" y="2444562"/>
            <a:ext cx="3433280" cy="5796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rPr>
              <a:t>历史文化</a:t>
            </a:r>
            <a:endPar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endParaRPr>
          </a:p>
        </p:txBody>
      </p:sp>
      <p:sp>
        <p:nvSpPr>
          <p:cNvPr id="29" name="文本框 28"/>
          <p:cNvSpPr txBox="1"/>
          <p:nvPr/>
        </p:nvSpPr>
        <p:spPr>
          <a:xfrm>
            <a:off x="6347202" y="2429725"/>
            <a:ext cx="16922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rPr>
              <a:t>02</a:t>
            </a:r>
            <a:endParaRPr kumimoji="0" lang="zh-CN" altLang="en-US"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endParaRPr>
          </a:p>
        </p:txBody>
      </p:sp>
      <p:sp>
        <p:nvSpPr>
          <p:cNvPr id="30" name="矩形: 圆角 29"/>
          <p:cNvSpPr/>
          <p:nvPr/>
        </p:nvSpPr>
        <p:spPr>
          <a:xfrm>
            <a:off x="6717089" y="2253949"/>
            <a:ext cx="952500" cy="952500"/>
          </a:xfrm>
          <a:prstGeom prst="roundRect">
            <a:avLst>
              <a:gd name="adj" fmla="val 2267"/>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solidFill>
                  <a:srgbClr val="2FD0D4"/>
                </a:solidFill>
              </a:ln>
              <a:solidFill>
                <a:srgbClr val="2E2E2E">
                  <a:lumMod val="90000"/>
                  <a:lumOff val="10000"/>
                </a:srgbClr>
              </a:solidFill>
              <a:effectLst/>
              <a:uLnTx/>
              <a:uFillTx/>
              <a:latin typeface="思源等宽 L"/>
              <a:ea typeface="思源黑体 CN Light"/>
              <a:cs typeface="+mn-cs"/>
            </a:endParaRPr>
          </a:p>
        </p:txBody>
      </p:sp>
      <p:sp>
        <p:nvSpPr>
          <p:cNvPr id="32" name="文本框 31"/>
          <p:cNvSpPr txBox="1"/>
          <p:nvPr/>
        </p:nvSpPr>
        <p:spPr>
          <a:xfrm>
            <a:off x="7798684" y="3775505"/>
            <a:ext cx="3433280" cy="5796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rPr>
              <a:t>土特产</a:t>
            </a:r>
            <a:endPar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endParaRPr>
          </a:p>
        </p:txBody>
      </p:sp>
      <p:sp>
        <p:nvSpPr>
          <p:cNvPr id="34" name="文本框 33"/>
          <p:cNvSpPr txBox="1"/>
          <p:nvPr/>
        </p:nvSpPr>
        <p:spPr>
          <a:xfrm>
            <a:off x="6342440" y="3804210"/>
            <a:ext cx="16922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rPr>
              <a:t>03</a:t>
            </a:r>
            <a:endParaRPr kumimoji="0" lang="zh-CN" altLang="en-US"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endParaRPr>
          </a:p>
        </p:txBody>
      </p:sp>
      <p:sp>
        <p:nvSpPr>
          <p:cNvPr id="47" name="矩形: 圆角 46"/>
          <p:cNvSpPr/>
          <p:nvPr/>
        </p:nvSpPr>
        <p:spPr>
          <a:xfrm>
            <a:off x="6712327" y="3628434"/>
            <a:ext cx="952500" cy="952500"/>
          </a:xfrm>
          <a:prstGeom prst="roundRect">
            <a:avLst>
              <a:gd name="adj" fmla="val 3067"/>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solidFill>
                  <a:srgbClr val="2FD0D4"/>
                </a:solidFill>
              </a:ln>
              <a:solidFill>
                <a:srgbClr val="2E2E2E">
                  <a:lumMod val="90000"/>
                  <a:lumOff val="10000"/>
                </a:srgbClr>
              </a:solidFill>
              <a:effectLst/>
              <a:uLnTx/>
              <a:uFillTx/>
              <a:latin typeface="思源等宽 L"/>
              <a:ea typeface="思源黑体 CN Light"/>
              <a:cs typeface="+mn-cs"/>
            </a:endParaRPr>
          </a:p>
        </p:txBody>
      </p:sp>
      <p:sp>
        <p:nvSpPr>
          <p:cNvPr id="49" name="文本框 48"/>
          <p:cNvSpPr txBox="1"/>
          <p:nvPr/>
        </p:nvSpPr>
        <p:spPr>
          <a:xfrm>
            <a:off x="7773814" y="5177465"/>
            <a:ext cx="3458173" cy="5796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rPr>
              <a:t>传统美食</a:t>
            </a:r>
            <a:endPar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endParaRPr>
          </a:p>
        </p:txBody>
      </p:sp>
      <p:sp>
        <p:nvSpPr>
          <p:cNvPr id="50" name="文本框 49"/>
          <p:cNvSpPr txBox="1"/>
          <p:nvPr/>
        </p:nvSpPr>
        <p:spPr>
          <a:xfrm>
            <a:off x="6361113" y="5206170"/>
            <a:ext cx="16922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rPr>
              <a:t>04</a:t>
            </a:r>
            <a:endParaRPr kumimoji="0" lang="zh-CN" altLang="en-US"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endParaRPr>
          </a:p>
        </p:txBody>
      </p:sp>
      <p:sp>
        <p:nvSpPr>
          <p:cNvPr id="51" name="矩形: 圆角 50"/>
          <p:cNvSpPr/>
          <p:nvPr/>
        </p:nvSpPr>
        <p:spPr>
          <a:xfrm>
            <a:off x="6716486" y="5030394"/>
            <a:ext cx="952500" cy="952500"/>
          </a:xfrm>
          <a:prstGeom prst="roundRect">
            <a:avLst>
              <a:gd name="adj" fmla="val 3867"/>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solidFill>
                  <a:srgbClr val="2FD0D4"/>
                </a:solidFill>
              </a:ln>
              <a:solidFill>
                <a:srgbClr val="2E2E2E">
                  <a:lumMod val="90000"/>
                  <a:lumOff val="10000"/>
                </a:srgbClr>
              </a:solidFill>
              <a:effectLst/>
              <a:uLnTx/>
              <a:uFillTx/>
              <a:latin typeface="思源等宽 L"/>
              <a:ea typeface="思源黑体 CN Light"/>
              <a:cs typeface="+mn-cs"/>
            </a:endParaRPr>
          </a:p>
        </p:txBody>
      </p:sp>
      <p:sp>
        <p:nvSpPr>
          <p:cNvPr id="53" name="矩形: 圆角 52"/>
          <p:cNvSpPr/>
          <p:nvPr/>
        </p:nvSpPr>
        <p:spPr>
          <a:xfrm rot="1389409">
            <a:off x="11931644" y="-1920656"/>
            <a:ext cx="3720597" cy="3720597"/>
          </a:xfrm>
          <a:prstGeom prst="roundRect">
            <a:avLst>
              <a:gd name="adj" fmla="val 8234"/>
            </a:avLst>
          </a:prstGeom>
          <a:solidFill>
            <a:srgbClr val="58717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sp>
        <p:nvSpPr>
          <p:cNvPr id="55" name="矩形: 圆角 54"/>
          <p:cNvSpPr/>
          <p:nvPr/>
        </p:nvSpPr>
        <p:spPr>
          <a:xfrm rot="4615959">
            <a:off x="11605729" y="5402828"/>
            <a:ext cx="3720597" cy="3720597"/>
          </a:xfrm>
          <a:prstGeom prst="roundRect">
            <a:avLst>
              <a:gd name="adj" fmla="val 8234"/>
            </a:avLst>
          </a:prstGeom>
          <a:solidFill>
            <a:srgbClr val="58717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1"/>
          <a:srcRect/>
          <a:stretch>
            <a:fillRect/>
          </a:stretch>
        </p:blipFill>
        <p:spPr>
          <a:xfrm>
            <a:off x="4564504" y="1235676"/>
            <a:ext cx="3117954" cy="4337221"/>
          </a:xfrm>
          <a:prstGeom prst="rect">
            <a:avLst/>
          </a:prstGeom>
        </p:spPr>
      </p:pic>
      <p:sp>
        <p:nvSpPr>
          <p:cNvPr id="14" name="矩形 13"/>
          <p:cNvSpPr/>
          <p:nvPr/>
        </p:nvSpPr>
        <p:spPr>
          <a:xfrm>
            <a:off x="4368095" y="989351"/>
            <a:ext cx="3510773" cy="4796852"/>
          </a:xfrm>
          <a:prstGeom prst="rect">
            <a:avLst/>
          </a:prstGeom>
          <a:noFill/>
          <a:ln w="25400">
            <a:solidFill>
              <a:srgbClr val="2C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27481" y="2256020"/>
            <a:ext cx="12192000" cy="226351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1680519" y="3033834"/>
            <a:ext cx="2501162" cy="701741"/>
          </a:xfrm>
          <a:prstGeom prst="rect">
            <a:avLst/>
          </a:prstGeom>
          <a:noFill/>
        </p:spPr>
        <p:txBody>
          <a:bodyPr wrap="square" rtlCol="0">
            <a:spAutoFit/>
          </a:bodyPr>
          <a:lstStyle/>
          <a:p>
            <a:r>
              <a:rPr kumimoji="1" lang="zh-CN" altLang="en-US" sz="4000">
                <a:latin typeface="HYLiZhengEnXiaoKaiW" charset="-122"/>
                <a:ea typeface="HYLiZhengEnXiaoKaiW" charset="-122"/>
                <a:cs typeface="HYLiZhengEnXiaoKaiW" charset="-122"/>
              </a:rPr>
              <a:t>第1部分</a:t>
            </a:r>
            <a:endParaRPr kumimoji="1" lang="zh-CN" altLang="en-US" sz="4000">
              <a:latin typeface="HYLiZhengEnXiaoKaiW" charset="-122"/>
              <a:ea typeface="HYLiZhengEnXiaoKaiW" charset="-122"/>
              <a:cs typeface="HYLiZhengEnXiaoKaiW" charset="-122"/>
            </a:endParaRPr>
          </a:p>
        </p:txBody>
      </p:sp>
      <p:sp>
        <p:nvSpPr>
          <p:cNvPr id="17" name="文本框 16"/>
          <p:cNvSpPr txBox="1"/>
          <p:nvPr/>
        </p:nvSpPr>
        <p:spPr>
          <a:xfrm>
            <a:off x="8227869" y="2446638"/>
            <a:ext cx="3288628" cy="1853513"/>
          </a:xfrm>
          <a:prstGeom prst="rect">
            <a:avLst/>
          </a:prstGeom>
          <a:noFill/>
        </p:spPr>
        <p:txBody>
          <a:bodyPr wrap="square" rtlCol="0" anchor="ctr">
            <a:normAutofit/>
          </a:bodyPr>
          <a:lstStyle/>
          <a:p>
            <a:r>
              <a:rPr kumimoji="1" lang="en-US" altLang="zh-CN" sz="4000">
                <a:latin typeface="HYLiZhengEnXiaoKaiW" charset="-122"/>
                <a:ea typeface="HYLiZhengEnXiaoKaiW" charset="-122"/>
                <a:cs typeface="HYLiZhengEnXiaoKaiW" charset="-122"/>
              </a:rPr>
              <a:t>非物质文化遗产</a:t>
            </a:r>
            <a:endParaRPr kumimoji="1" lang="en-US" altLang="zh-CN" sz="4000">
              <a:latin typeface="HYLiZhengEnXiaoKaiW" charset="-122"/>
              <a:ea typeface="HYLiZhengEnXiaoKaiW" charset="-122"/>
              <a:cs typeface="HYLiZhengEnXiaoKaiW"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rLst="">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rLs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rLst="">
                                      <p:cBhvr>
                                        <p:cTn id="15" dur="500"/>
                                        <p:tgtEl>
                                          <p:spTgt spid="15"/>
                                        </p:tgtEl>
                                      </p:cBhvr>
                                    </p:animEffect>
                                  </p:childTnLst>
                                </p:cTn>
                              </p:par>
                              <p:par>
                                <p:cTn id="16" presetID="14" presetClass="entr" presetSubtype="10" fill="hold" grpId="2"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rLs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3"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rLs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1" animBg="1"/>
      <p:bldP spid="16" grpId="2"/>
      <p:bldP spid="17"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非物质文化遗产</a:t>
            </a:r>
            <a:endParaRPr lang="en-US" altLang="zh-CN" sz="2400" b="1" spc="300">
              <a:solidFill>
                <a:schemeClr val="tx1">
                  <a:lumMod val="75000"/>
                  <a:lumOff val="25000"/>
                </a:schemeClr>
              </a:solidFill>
              <a:cs typeface="+mn-ea"/>
              <a:sym typeface="+mn-lt"/>
            </a:endParaRPr>
          </a:p>
        </p:txBody>
      </p:sp>
      <p:sp>
        <p:nvSpPr>
          <p:cNvPr id="5"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New Table"/>
          <p:cNvGraphicFramePr/>
          <p:nvPr/>
        </p:nvGraphicFramePr>
        <p:xfrm>
          <a:off x="1016000" y="1168400"/>
          <a:ext cx="10134600" cy="4714241"/>
        </p:xfrm>
        <a:graphic>
          <a:graphicData uri="http://schemas.openxmlformats.org/drawingml/2006/table">
            <a:tbl>
              <a:tblPr firstRow="1" bandRow="1">
                <a:tableStyleId>{F5AB1C69-6EDB-4FF4-983F-18BD219EF322}</a:tableStyleId>
              </a:tblPr>
              <a:tblGrid>
                <a:gridCol w="3378200"/>
                <a:gridCol w="3378200"/>
                <a:gridCol w="3378200"/>
              </a:tblGrid>
              <a:tr h="846145">
                <a:tc gridSpan="3">
                  <a:txBody>
                    <a:bodyPr/>
                    <a:lstStyle/>
                    <a:p>
                      <a:pPr algn="ctr"/>
                      <a:r>
                        <a:rPr dirty="0" err="1"/>
                        <a:t>广州市市级非物质文化遗产名录</a:t>
                      </a:r>
                      <a:endParaRPr dirty="0">
                        <a:latin typeface="Arial" panose="020B0604020202020204"/>
                      </a:endParaRPr>
                    </a:p>
                  </a:txBody>
                  <a:tcPr anchor="ctr"/>
                </a:tc>
                <a:tc hMerge="1">
                  <a:tcPr/>
                </a:tc>
                <a:tc hMerge="1">
                  <a:tcPr/>
                </a:tc>
              </a:tr>
              <a:tr h="483512">
                <a:tc>
                  <a:txBody>
                    <a:bodyPr/>
                    <a:lstStyle/>
                    <a:p>
                      <a:pPr algn="l"/>
                      <a:r>
                        <a:t>项目名称</a:t>
                      </a:r>
                      <a:endParaRPr>
                        <a:latin typeface="Arial" panose="020B0604020202020204"/>
                      </a:endParaRPr>
                    </a:p>
                  </a:txBody>
                  <a:tcPr/>
                </a:tc>
                <a:tc>
                  <a:txBody>
                    <a:bodyPr/>
                    <a:lstStyle/>
                    <a:p>
                      <a:pPr algn="l"/>
                      <a:r>
                        <a:t>申报地区</a:t>
                      </a:r>
                      <a:endParaRPr>
                        <a:latin typeface="Arial" panose="020B0604020202020204"/>
                      </a:endParaRPr>
                    </a:p>
                  </a:txBody>
                  <a:tcPr/>
                </a:tc>
                <a:tc>
                  <a:txBody>
                    <a:bodyPr/>
                    <a:lstStyle/>
                    <a:p>
                      <a:pPr algn="l"/>
                      <a:r>
                        <a:t>批次</a:t>
                      </a:r>
                      <a:endParaRPr>
                        <a:latin typeface="Arial" panose="020B0604020202020204"/>
                      </a:endParaRPr>
                    </a:p>
                  </a:txBody>
                  <a:tcPr/>
                </a:tc>
              </a:tr>
              <a:tr h="483512">
                <a:tc>
                  <a:txBody>
                    <a:bodyPr/>
                    <a:lstStyle/>
                    <a:p>
                      <a:pPr algn="l"/>
                      <a:r>
                        <a:t>粤剧</a:t>
                      </a:r>
                      <a:endParaRPr>
                        <a:latin typeface="Arial" panose="020B0604020202020204"/>
                      </a:endParaRPr>
                    </a:p>
                  </a:txBody>
                  <a:tcPr/>
                </a:tc>
                <a:tc>
                  <a:txBody>
                    <a:bodyPr/>
                    <a:lstStyle/>
                    <a:p>
                      <a:pPr algn="l"/>
                      <a:r>
                        <a:t>从化区 </a:t>
                      </a:r>
                      <a:endParaRPr>
                        <a:latin typeface="Arial" panose="020B0604020202020204"/>
                      </a:endParaRPr>
                    </a:p>
                  </a:txBody>
                  <a:tcPr/>
                </a:tc>
                <a:tc>
                  <a:txBody>
                    <a:bodyPr/>
                    <a:lstStyle/>
                    <a:p>
                      <a:pPr algn="l"/>
                      <a:r>
                        <a:t>第一批</a:t>
                      </a:r>
                      <a:endParaRPr>
                        <a:latin typeface="Arial" panose="020B0604020202020204"/>
                      </a:endParaRPr>
                    </a:p>
                  </a:txBody>
                  <a:tcPr/>
                </a:tc>
              </a:tr>
              <a:tr h="483512">
                <a:tc>
                  <a:txBody>
                    <a:bodyPr/>
                    <a:lstStyle/>
                    <a:p>
                      <a:pPr algn="l"/>
                      <a:r>
                        <a:t>广州客家山歌</a:t>
                      </a:r>
                      <a:endParaRPr>
                        <a:latin typeface="Arial" panose="020B0604020202020204"/>
                      </a:endParaRPr>
                    </a:p>
                  </a:txBody>
                  <a:tcPr/>
                </a:tc>
                <a:tc>
                  <a:txBody>
                    <a:bodyPr/>
                    <a:lstStyle/>
                    <a:p>
                      <a:pPr algn="l"/>
                      <a:r>
                        <a:t>从化区</a:t>
                      </a:r>
                      <a:endParaRPr>
                        <a:latin typeface="Arial" panose="020B0604020202020204"/>
                      </a:endParaRPr>
                    </a:p>
                  </a:txBody>
                  <a:tcPr/>
                </a:tc>
                <a:tc>
                  <a:txBody>
                    <a:bodyPr/>
                    <a:lstStyle/>
                    <a:p>
                      <a:pPr algn="l"/>
                      <a:r>
                        <a:t>第二批</a:t>
                      </a:r>
                      <a:endParaRPr>
                        <a:latin typeface="Arial" panose="020B0604020202020204"/>
                      </a:endParaRPr>
                    </a:p>
                  </a:txBody>
                  <a:tcPr/>
                </a:tc>
              </a:tr>
              <a:tr h="483512">
                <a:tc>
                  <a:txBody>
                    <a:bodyPr/>
                    <a:lstStyle/>
                    <a:p>
                      <a:pPr algn="l"/>
                      <a:r>
                        <a:t>从化水族舞</a:t>
                      </a:r>
                      <a:endParaRPr>
                        <a:latin typeface="Arial" panose="020B0604020202020204"/>
                      </a:endParaRPr>
                    </a:p>
                  </a:txBody>
                  <a:tcPr/>
                </a:tc>
                <a:tc>
                  <a:txBody>
                    <a:bodyPr/>
                    <a:lstStyle/>
                    <a:p>
                      <a:pPr algn="l"/>
                      <a:r>
                        <a:t>从化市 </a:t>
                      </a:r>
                      <a:endParaRPr>
                        <a:latin typeface="Arial" panose="020B0604020202020204"/>
                      </a:endParaRPr>
                    </a:p>
                  </a:txBody>
                  <a:tcPr/>
                </a:tc>
                <a:tc>
                  <a:txBody>
                    <a:bodyPr/>
                    <a:lstStyle/>
                    <a:p>
                      <a:pPr algn="l"/>
                      <a:r>
                        <a:t>第二批</a:t>
                      </a:r>
                      <a:endParaRPr>
                        <a:latin typeface="Arial" panose="020B0604020202020204"/>
                      </a:endParaRPr>
                    </a:p>
                  </a:txBody>
                  <a:tcPr/>
                </a:tc>
              </a:tr>
              <a:tr h="483512">
                <a:tc>
                  <a:txBody>
                    <a:bodyPr/>
                    <a:lstStyle/>
                    <a:p>
                      <a:pPr algn="l"/>
                      <a:r>
                        <a:t>从化麒麟舞</a:t>
                      </a:r>
                      <a:endParaRPr>
                        <a:latin typeface="Arial" panose="020B0604020202020204"/>
                      </a:endParaRPr>
                    </a:p>
                  </a:txBody>
                  <a:tcPr/>
                </a:tc>
                <a:tc>
                  <a:txBody>
                    <a:bodyPr/>
                    <a:lstStyle/>
                    <a:p>
                      <a:pPr algn="l"/>
                      <a:r>
                        <a:t>从化市</a:t>
                      </a:r>
                      <a:endParaRPr>
                        <a:latin typeface="Arial" panose="020B0604020202020204"/>
                      </a:endParaRPr>
                    </a:p>
                  </a:txBody>
                  <a:tcPr/>
                </a:tc>
                <a:tc>
                  <a:txBody>
                    <a:bodyPr/>
                    <a:lstStyle/>
                    <a:p>
                      <a:pPr algn="l"/>
                      <a:r>
                        <a:t>第三批</a:t>
                      </a:r>
                      <a:endParaRPr>
                        <a:latin typeface="Arial" panose="020B0604020202020204"/>
                      </a:endParaRPr>
                    </a:p>
                  </a:txBody>
                  <a:tcPr/>
                </a:tc>
              </a:tr>
              <a:tr h="483512">
                <a:tc>
                  <a:txBody>
                    <a:bodyPr/>
                    <a:lstStyle/>
                    <a:p>
                      <a:pPr algn="l"/>
                      <a:r>
                        <a:t>鳌头醒狮</a:t>
                      </a:r>
                      <a:endParaRPr>
                        <a:latin typeface="Arial" panose="020B0604020202020204"/>
                      </a:endParaRPr>
                    </a:p>
                  </a:txBody>
                  <a:tcPr/>
                </a:tc>
                <a:tc>
                  <a:txBody>
                    <a:bodyPr/>
                    <a:lstStyle/>
                    <a:p>
                      <a:pPr algn="l"/>
                      <a:r>
                        <a:t>从化市</a:t>
                      </a:r>
                      <a:endParaRPr>
                        <a:latin typeface="Arial" panose="020B0604020202020204"/>
                      </a:endParaRPr>
                    </a:p>
                  </a:txBody>
                  <a:tcPr/>
                </a:tc>
                <a:tc>
                  <a:txBody>
                    <a:bodyPr/>
                    <a:lstStyle/>
                    <a:p>
                      <a:pPr algn="l"/>
                      <a:r>
                        <a:t>第三批</a:t>
                      </a:r>
                      <a:endParaRPr>
                        <a:latin typeface="Arial" panose="020B0604020202020204"/>
                      </a:endParaRPr>
                    </a:p>
                  </a:txBody>
                  <a:tcPr/>
                </a:tc>
              </a:tr>
              <a:tr h="483512">
                <a:tc>
                  <a:txBody>
                    <a:bodyPr/>
                    <a:lstStyle/>
                    <a:p>
                      <a:pPr algn="l"/>
                      <a:r>
                        <a:t>从化猫头狮</a:t>
                      </a:r>
                      <a:endParaRPr>
                        <a:latin typeface="Arial" panose="020B0604020202020204"/>
                      </a:endParaRPr>
                    </a:p>
                  </a:txBody>
                  <a:tcPr/>
                </a:tc>
                <a:tc>
                  <a:txBody>
                    <a:bodyPr/>
                    <a:lstStyle/>
                    <a:p>
                      <a:pPr algn="l"/>
                      <a:r>
                        <a:t>从化市</a:t>
                      </a:r>
                      <a:endParaRPr>
                        <a:latin typeface="Arial" panose="020B0604020202020204"/>
                      </a:endParaRPr>
                    </a:p>
                  </a:txBody>
                  <a:tcPr/>
                </a:tc>
                <a:tc>
                  <a:txBody>
                    <a:bodyPr/>
                    <a:lstStyle/>
                    <a:p>
                      <a:pPr algn="l"/>
                      <a:r>
                        <a:t>第三批</a:t>
                      </a:r>
                      <a:endParaRPr>
                        <a:latin typeface="Arial" panose="020B0604020202020204"/>
                      </a:endParaRPr>
                    </a:p>
                  </a:txBody>
                  <a:tcPr/>
                </a:tc>
              </a:tr>
              <a:tr h="483512">
                <a:tc>
                  <a:txBody>
                    <a:bodyPr/>
                    <a:lstStyle/>
                    <a:p>
                      <a:pPr algn="l"/>
                      <a:r>
                        <a:t>掷彩门</a:t>
                      </a:r>
                      <a:endParaRPr>
                        <a:latin typeface="Arial" panose="020B0604020202020204"/>
                      </a:endParaRPr>
                    </a:p>
                  </a:txBody>
                  <a:tcPr/>
                </a:tc>
                <a:tc>
                  <a:txBody>
                    <a:bodyPr/>
                    <a:lstStyle/>
                    <a:p>
                      <a:pPr algn="l"/>
                      <a:r>
                        <a:t>从化市</a:t>
                      </a:r>
                      <a:endParaRPr>
                        <a:latin typeface="Arial" panose="020B0604020202020204"/>
                      </a:endParaRPr>
                    </a:p>
                  </a:txBody>
                  <a:tcPr/>
                </a:tc>
                <a:tc>
                  <a:txBody>
                    <a:bodyPr/>
                    <a:lstStyle/>
                    <a:p>
                      <a:pPr algn="l"/>
                      <a:r>
                        <a:rPr dirty="0" err="1"/>
                        <a:t>第三批</a:t>
                      </a:r>
                      <a:endParaRPr dirty="0">
                        <a:latin typeface="Arial" panose="020B0604020202020204"/>
                      </a:endParaRPr>
                    </a:p>
                  </a:txBody>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1"/>
          <a:srcRect/>
          <a:stretch>
            <a:fillRect/>
          </a:stretch>
        </p:blipFill>
        <p:spPr>
          <a:xfrm>
            <a:off x="4564504" y="1235676"/>
            <a:ext cx="3117954" cy="4337221"/>
          </a:xfrm>
          <a:prstGeom prst="rect">
            <a:avLst/>
          </a:prstGeom>
        </p:spPr>
      </p:pic>
      <p:sp>
        <p:nvSpPr>
          <p:cNvPr id="14" name="矩形 13"/>
          <p:cNvSpPr/>
          <p:nvPr/>
        </p:nvSpPr>
        <p:spPr>
          <a:xfrm>
            <a:off x="4368095" y="989351"/>
            <a:ext cx="3510773" cy="4796852"/>
          </a:xfrm>
          <a:prstGeom prst="rect">
            <a:avLst/>
          </a:prstGeom>
          <a:noFill/>
          <a:ln w="25400">
            <a:solidFill>
              <a:srgbClr val="2C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27481" y="2256020"/>
            <a:ext cx="12192000" cy="226351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1680519" y="3033834"/>
            <a:ext cx="2501162" cy="701741"/>
          </a:xfrm>
          <a:prstGeom prst="rect">
            <a:avLst/>
          </a:prstGeom>
          <a:noFill/>
        </p:spPr>
        <p:txBody>
          <a:bodyPr wrap="square" rtlCol="0">
            <a:spAutoFit/>
          </a:bodyPr>
          <a:lstStyle/>
          <a:p>
            <a:r>
              <a:rPr kumimoji="1" lang="zh-CN" altLang="en-US" sz="4000">
                <a:latin typeface="HYLiZhengEnXiaoKaiW" charset="-122"/>
                <a:ea typeface="HYLiZhengEnXiaoKaiW" charset="-122"/>
                <a:cs typeface="HYLiZhengEnXiaoKaiW" charset="-122"/>
              </a:rPr>
              <a:t>第2部分</a:t>
            </a:r>
            <a:endParaRPr kumimoji="1" lang="zh-CN" altLang="en-US" sz="4000">
              <a:latin typeface="HYLiZhengEnXiaoKaiW" charset="-122"/>
              <a:ea typeface="HYLiZhengEnXiaoKaiW" charset="-122"/>
              <a:cs typeface="HYLiZhengEnXiaoKaiW" charset="-122"/>
            </a:endParaRPr>
          </a:p>
        </p:txBody>
      </p:sp>
      <p:sp>
        <p:nvSpPr>
          <p:cNvPr id="17" name="文本框 16"/>
          <p:cNvSpPr txBox="1"/>
          <p:nvPr/>
        </p:nvSpPr>
        <p:spPr>
          <a:xfrm>
            <a:off x="8227869" y="2446638"/>
            <a:ext cx="3288628" cy="1853513"/>
          </a:xfrm>
          <a:prstGeom prst="rect">
            <a:avLst/>
          </a:prstGeom>
          <a:noFill/>
        </p:spPr>
        <p:txBody>
          <a:bodyPr wrap="square" rtlCol="0" anchor="ctr">
            <a:normAutofit/>
          </a:bodyPr>
          <a:lstStyle/>
          <a:p>
            <a:r>
              <a:rPr kumimoji="1" lang="en-US" altLang="zh-CN" sz="4000">
                <a:latin typeface="HYLiZhengEnXiaoKaiW" charset="-122"/>
                <a:ea typeface="HYLiZhengEnXiaoKaiW" charset="-122"/>
                <a:cs typeface="HYLiZhengEnXiaoKaiW" charset="-122"/>
              </a:rPr>
              <a:t>历史文化</a:t>
            </a:r>
            <a:endParaRPr kumimoji="1" lang="en-US" altLang="zh-CN" sz="4000">
              <a:latin typeface="HYLiZhengEnXiaoKaiW" charset="-122"/>
              <a:ea typeface="HYLiZhengEnXiaoKaiW" charset="-122"/>
              <a:cs typeface="HYLiZhengEnXiaoKaiW"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rLst="">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rLs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rLst="">
                                      <p:cBhvr>
                                        <p:cTn id="15" dur="500"/>
                                        <p:tgtEl>
                                          <p:spTgt spid="15"/>
                                        </p:tgtEl>
                                      </p:cBhvr>
                                    </p:animEffect>
                                  </p:childTnLst>
                                </p:cTn>
                              </p:par>
                              <p:par>
                                <p:cTn id="16" presetID="14" presetClass="entr" presetSubtype="10" fill="hold" grpId="2"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rLs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3"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rLs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1" animBg="1"/>
      <p:bldP spid="16" grpId="2"/>
      <p:bldP spid="17"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4233672" y="1362635"/>
            <a:ext cx="6949440" cy="4652683"/>
          </a:xfrm>
          <a:prstGeom prst="rect">
            <a:avLst/>
          </a:prstGeom>
          <a:ln>
            <a:noFill/>
          </a:ln>
        </p:spPr>
      </p:pic>
      <p:sp>
        <p:nvSpPr>
          <p:cNvPr id="9" name="文本框 8"/>
          <p:cNvSpPr txBox="1"/>
          <p:nvPr/>
        </p:nvSpPr>
        <p:spPr>
          <a:xfrm>
            <a:off x="947559" y="1827199"/>
            <a:ext cx="2892225" cy="3203601"/>
          </a:xfrm>
          <a:prstGeom prst="rect">
            <a:avLst/>
          </a:prstGeom>
          <a:noFill/>
        </p:spPr>
        <p:txBody>
          <a:bodyPr wrap="square" rtlCol="0" anchor="ctr">
            <a:spAutoFit/>
          </a:bodyPr>
          <a:lstStyle/>
          <a:p>
            <a:pPr>
              <a:lnSpc>
                <a:spcPct val="150000"/>
              </a:lnSpc>
            </a:pPr>
            <a:r>
              <a:rPr lang="en-US" altLang="zh-CN" sz="2400" b="1" dirty="0" err="1">
                <a:latin typeface="思源等宽 L"/>
                <a:ea typeface="微软雅黑" panose="020B0503020204020204" charset="-122"/>
              </a:rPr>
              <a:t>粤剧</a:t>
            </a:r>
            <a:r>
              <a:rPr lang="en-US" altLang="zh-CN" sz="2400" b="1" dirty="0">
                <a:latin typeface="思源等宽 L"/>
                <a:ea typeface="微软雅黑" panose="020B0503020204020204" charset="-122"/>
              </a:rPr>
              <a:t> </a:t>
            </a:r>
            <a:endParaRPr lang="en-US" altLang="zh-CN" sz="2400" b="1" dirty="0">
              <a:latin typeface="思源等宽 L"/>
              <a:ea typeface="微软雅黑" panose="020B0503020204020204" charset="-122"/>
            </a:endParaRPr>
          </a:p>
          <a:p>
            <a:pPr>
              <a:lnSpc>
                <a:spcPct val="150000"/>
              </a:lnSpc>
            </a:pPr>
            <a:r>
              <a:rPr lang="en-US" altLang="zh-CN" sz="1600" dirty="0" err="1">
                <a:latin typeface="思源等宽 L"/>
                <a:ea typeface="微软雅黑" panose="020B0503020204020204" charset="-122"/>
              </a:rPr>
              <a:t>粤剧粤曲以其悠扬优美独特的韵味，历经数百年流行至今，是岭南优秀传统文化的代表</a:t>
            </a:r>
            <a:r>
              <a:rPr lang="en-US" altLang="zh-CN" sz="1600" dirty="0">
                <a:latin typeface="思源等宽 L"/>
                <a:ea typeface="微软雅黑" panose="020B0503020204020204" charset="-122"/>
              </a:rPr>
              <a:t>
</a:t>
            </a:r>
            <a:r>
              <a:rPr lang="en-US" altLang="zh-CN" sz="1600" dirty="0" err="1">
                <a:latin typeface="思源等宽 L"/>
                <a:ea typeface="微软雅黑" panose="020B0503020204020204" charset="-122"/>
              </a:rPr>
              <a:t>粤剧被列为从化区第五批非物质文化遗产代表性名录项目</a:t>
            </a:r>
            <a:r>
              <a:rPr lang="en-US" altLang="zh-CN" sz="1600" dirty="0">
                <a:latin typeface="思源等宽 L"/>
                <a:ea typeface="微软雅黑" panose="020B0503020204020204" charset="-122"/>
              </a:rPr>
              <a:t>
</a:t>
            </a:r>
            <a:r>
              <a:rPr lang="en-US" altLang="zh-CN" sz="1600" dirty="0" err="1">
                <a:latin typeface="思源等宽 L"/>
                <a:ea typeface="微软雅黑" panose="020B0503020204020204" charset="-122"/>
              </a:rPr>
              <a:t>图为小红豆艺术团赴京参赛现场</a:t>
            </a:r>
            <a:endParaRPr lang="en-US" altLang="zh-CN" sz="1600" dirty="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历史文化</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历史文化</a:t>
            </a:r>
            <a:endParaRPr lang="en-US" altLang="zh-CN" sz="2400" b="1" spc="300">
              <a:solidFill>
                <a:schemeClr val="tx1">
                  <a:lumMod val="75000"/>
                  <a:lumOff val="25000"/>
                </a:schemeClr>
              </a:solidFill>
              <a:cs typeface="+mn-ea"/>
              <a:sym typeface="+mn-lt"/>
            </a:endParaRPr>
          </a:p>
        </p:txBody>
      </p:sp>
      <p:sp>
        <p:nvSpPr>
          <p:cNvPr id="5" name="矩形 4"/>
          <p:cNvSpPr/>
          <p:nvPr/>
        </p:nvSpPr>
        <p:spPr>
          <a:xfrm>
            <a:off x="0" y="246743"/>
            <a:ext cx="551543"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46971" y="246743"/>
            <a:ext cx="216630" cy="679729"/>
          </a:xfrm>
          <a:prstGeom prst="rect">
            <a:avLst/>
          </a:prstGeom>
          <a:solidFill>
            <a:srgbClr val="58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New shape"/>
          <p:cNvSpPr/>
          <p:nvPr/>
        </p:nvSpPr>
        <p:spPr>
          <a:xfrm>
            <a:off x="1270000" y="1524000"/>
            <a:ext cx="3789680" cy="4191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00000"/>
              </a:lnSpc>
            </a:pPr>
            <a:r>
              <a:rPr sz="3200" b="1" dirty="0" err="1">
                <a:solidFill>
                  <a:schemeClr val="tx1"/>
                </a:solidFill>
                <a:latin typeface="思源等宽 L"/>
              </a:rPr>
              <a:t>语言</a:t>
            </a:r>
            <a:endParaRPr sz="3200" b="1" dirty="0">
              <a:solidFill>
                <a:schemeClr val="tx1"/>
              </a:solidFill>
              <a:latin typeface="思源等宽 L"/>
            </a:endParaRPr>
          </a:p>
          <a:p>
            <a:pPr indent="0" algn="l">
              <a:lnSpc>
                <a:spcPct val="150000"/>
              </a:lnSpc>
            </a:pPr>
            <a:r>
              <a:rPr sz="1800" dirty="0" err="1">
                <a:solidFill>
                  <a:srgbClr val="000000"/>
                </a:solidFill>
                <a:latin typeface="思源等宽 L"/>
              </a:rPr>
              <a:t>从化人习惯讲从化本地话，从化本地话又称从化广州话，属粤语的次方言，因靠近广州，与广州话相似，是从化主要方言</a:t>
            </a:r>
            <a:r>
              <a:rPr sz="1800" dirty="0">
                <a:solidFill>
                  <a:srgbClr val="000000"/>
                </a:solidFill>
                <a:latin typeface="思源等宽 L"/>
              </a:rPr>
              <a:t>
讲从化广州话的约占全区总人口的75%，讲从化客家话的约占20%，讲省内其他方言或普通话、外省话的约占5%</a:t>
            </a:r>
            <a:endParaRPr sz="1800" dirty="0">
              <a:solidFill>
                <a:srgbClr val="000000"/>
              </a:solidFill>
              <a:latin typeface="思源等宽 L"/>
            </a:endParaRPr>
          </a:p>
        </p:txBody>
      </p:sp>
      <p:graphicFrame>
        <p:nvGraphicFramePr>
          <p:cNvPr id="8" name="ChartObject"/>
          <p:cNvGraphicFramePr/>
          <p:nvPr/>
        </p:nvGraphicFramePr>
        <p:xfrm>
          <a:off x="5249691" y="1333500"/>
          <a:ext cx="5984240" cy="45720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1"/>
          <a:srcRect/>
          <a:stretch>
            <a:fillRect/>
          </a:stretch>
        </p:blipFill>
        <p:spPr>
          <a:xfrm>
            <a:off x="4564504" y="1235676"/>
            <a:ext cx="3117954" cy="4337221"/>
          </a:xfrm>
          <a:prstGeom prst="rect">
            <a:avLst/>
          </a:prstGeom>
        </p:spPr>
      </p:pic>
      <p:sp>
        <p:nvSpPr>
          <p:cNvPr id="14" name="矩形 13"/>
          <p:cNvSpPr/>
          <p:nvPr/>
        </p:nvSpPr>
        <p:spPr>
          <a:xfrm>
            <a:off x="4368095" y="989351"/>
            <a:ext cx="3510773" cy="4796852"/>
          </a:xfrm>
          <a:prstGeom prst="rect">
            <a:avLst/>
          </a:prstGeom>
          <a:noFill/>
          <a:ln w="25400">
            <a:solidFill>
              <a:srgbClr val="2C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27481" y="2256020"/>
            <a:ext cx="12192000" cy="226351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1680519" y="3033834"/>
            <a:ext cx="2501162" cy="701741"/>
          </a:xfrm>
          <a:prstGeom prst="rect">
            <a:avLst/>
          </a:prstGeom>
          <a:noFill/>
        </p:spPr>
        <p:txBody>
          <a:bodyPr wrap="square" rtlCol="0">
            <a:spAutoFit/>
          </a:bodyPr>
          <a:lstStyle/>
          <a:p>
            <a:r>
              <a:rPr kumimoji="1" lang="zh-CN" altLang="en-US" sz="4000">
                <a:latin typeface="HYLiZhengEnXiaoKaiW" charset="-122"/>
                <a:ea typeface="HYLiZhengEnXiaoKaiW" charset="-122"/>
                <a:cs typeface="HYLiZhengEnXiaoKaiW" charset="-122"/>
              </a:rPr>
              <a:t>第3部分</a:t>
            </a:r>
            <a:endParaRPr kumimoji="1" lang="zh-CN" altLang="en-US" sz="4000">
              <a:latin typeface="HYLiZhengEnXiaoKaiW" charset="-122"/>
              <a:ea typeface="HYLiZhengEnXiaoKaiW" charset="-122"/>
              <a:cs typeface="HYLiZhengEnXiaoKaiW" charset="-122"/>
            </a:endParaRPr>
          </a:p>
        </p:txBody>
      </p:sp>
      <p:sp>
        <p:nvSpPr>
          <p:cNvPr id="17" name="文本框 16"/>
          <p:cNvSpPr txBox="1"/>
          <p:nvPr/>
        </p:nvSpPr>
        <p:spPr>
          <a:xfrm>
            <a:off x="8227869" y="2446638"/>
            <a:ext cx="3288628" cy="1853513"/>
          </a:xfrm>
          <a:prstGeom prst="rect">
            <a:avLst/>
          </a:prstGeom>
          <a:noFill/>
        </p:spPr>
        <p:txBody>
          <a:bodyPr wrap="square" rtlCol="0" anchor="ctr">
            <a:normAutofit/>
          </a:bodyPr>
          <a:lstStyle/>
          <a:p>
            <a:r>
              <a:rPr kumimoji="1" lang="en-US" altLang="zh-CN" sz="4000">
                <a:latin typeface="HYLiZhengEnXiaoKaiW" charset="-122"/>
                <a:ea typeface="HYLiZhengEnXiaoKaiW" charset="-122"/>
                <a:cs typeface="HYLiZhengEnXiaoKaiW" charset="-122"/>
              </a:rPr>
              <a:t>土特产</a:t>
            </a:r>
            <a:endParaRPr kumimoji="1" lang="en-US" altLang="zh-CN" sz="4000">
              <a:latin typeface="HYLiZhengEnXiaoKaiW" charset="-122"/>
              <a:ea typeface="HYLiZhengEnXiaoKaiW" charset="-122"/>
              <a:cs typeface="HYLiZhengEnXiaoKaiW"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rLst="">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rLs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rLst="">
                                      <p:cBhvr>
                                        <p:cTn id="15" dur="500"/>
                                        <p:tgtEl>
                                          <p:spTgt spid="15"/>
                                        </p:tgtEl>
                                      </p:cBhvr>
                                    </p:animEffect>
                                  </p:childTnLst>
                                </p:cTn>
                              </p:par>
                              <p:par>
                                <p:cTn id="16" presetID="14" presetClass="entr" presetSubtype="10" fill="hold" grpId="2"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rLs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3"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rLs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1" animBg="1"/>
      <p:bldP spid="16" grpId="2"/>
      <p:bldP spid="17" grpId="3"/>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1376</Words>
  <Application>WPS 演示</Application>
  <PresentationFormat>宽屏</PresentationFormat>
  <Paragraphs>219</Paragraphs>
  <Slides>20</Slides>
  <Notes>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20</vt:i4>
      </vt:variant>
    </vt:vector>
  </HeadingPairs>
  <TitlesOfParts>
    <vt:vector size="46" baseType="lpstr">
      <vt:lpstr>Arial</vt:lpstr>
      <vt:lpstr>宋体</vt:lpstr>
      <vt:lpstr>Wingdings</vt:lpstr>
      <vt:lpstr>方正舒体</vt:lpstr>
      <vt:lpstr>微软雅黑</vt:lpstr>
      <vt:lpstr>FontAwesome</vt:lpstr>
      <vt:lpstr>HYLiZhengEnXiaoKaiW</vt:lpstr>
      <vt:lpstr>Arial</vt:lpstr>
      <vt:lpstr>思源等宽 L</vt:lpstr>
      <vt:lpstr>Hilda Sonnenschein</vt:lpstr>
      <vt:lpstr>阿里巴巴普惠体 L</vt:lpstr>
      <vt:lpstr>等线</vt:lpstr>
      <vt:lpstr>等线 Light</vt:lpstr>
      <vt:lpstr>Calibri</vt:lpstr>
      <vt:lpstr>Arial Unicode MS</vt:lpstr>
      <vt:lpstr>思源黑体 CN Normal</vt:lpstr>
      <vt:lpstr>Open Sans</vt:lpstr>
      <vt:lpstr>华文细黑</vt:lpstr>
      <vt:lpstr>思源黑体 CN Light</vt:lpstr>
      <vt:lpstr>Segoe UI Light</vt:lpstr>
      <vt:lpstr>思源黑体 CN Heavy</vt:lpstr>
      <vt:lpstr>思源黑体 CN Light</vt:lpstr>
      <vt:lpstr>苹方 常规</vt:lpstr>
      <vt:lpstr>微软雅黑 Light</vt:lpstr>
      <vt:lpstr>黑体</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40</cp:revision>
  <dcterms:created xsi:type="dcterms:W3CDTF">2021-01-15T08:42:00Z</dcterms:created>
  <dcterms:modified xsi:type="dcterms:W3CDTF">2021-09-07T09:29:08Z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2FBD4BF9EE314B9594028314A9AE70BF</vt:lpwstr>
  </property>
  <property fmtid="{D5CDD505-2E9C-101B-9397-08002B2CF9AE}" pid="3" name="KSOProductBuildVer">
    <vt:lpwstr>2052-11.1.0.10463</vt:lpwstr>
  </property>
</Properties>
</file>