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E31"/>
    <a:srgbClr val="F00000"/>
    <a:srgbClr val="000000"/>
    <a:srgbClr val="F6F6F6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8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任意多边形 2"/>
          <p:cNvSpPr/>
          <p:nvPr/>
        </p:nvSpPr>
        <p:spPr>
          <a:xfrm>
            <a:off x="19452" y="0"/>
            <a:ext cx="9124547" cy="6858000"/>
          </a:xfrm>
          <a:custGeom>
            <a:avLst/>
            <a:gdLst>
              <a:gd name="connsiteX0" fmla="*/ 0 w 6958013"/>
              <a:gd name="connsiteY0" fmla="*/ 0 h 6858000"/>
              <a:gd name="connsiteX1" fmla="*/ 4231261 w 6958013"/>
              <a:gd name="connsiteY1" fmla="*/ 0 h 6858000"/>
              <a:gd name="connsiteX2" fmla="*/ 6958013 w 6958013"/>
              <a:gd name="connsiteY2" fmla="*/ 6858000 h 6858000"/>
              <a:gd name="connsiteX3" fmla="*/ 4231261 w 6958013"/>
              <a:gd name="connsiteY3" fmla="*/ 6858000 h 6858000"/>
              <a:gd name="connsiteX4" fmla="*/ 0 w 695801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013" h="6858000">
                <a:moveTo>
                  <a:pt x="0" y="0"/>
                </a:moveTo>
                <a:lnTo>
                  <a:pt x="4231261" y="0"/>
                </a:lnTo>
                <a:lnTo>
                  <a:pt x="6958013" y="6858000"/>
                </a:lnTo>
                <a:lnTo>
                  <a:pt x="42312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6E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 CN Light"/>
              <a:cs typeface="+mn-cs"/>
            </a:endParaRPr>
          </a:p>
        </p:txBody>
      </p:sp>
      <p:sp>
        <p:nvSpPr>
          <p:cNvPr id="18" name="任意多边形 3"/>
          <p:cNvSpPr/>
          <p:nvPr/>
        </p:nvSpPr>
        <p:spPr>
          <a:xfrm>
            <a:off x="0" y="0"/>
            <a:ext cx="6273478" cy="6858000"/>
          </a:xfrm>
          <a:custGeom>
            <a:avLst/>
            <a:gdLst>
              <a:gd name="connsiteX0" fmla="*/ 0 w 6958013"/>
              <a:gd name="connsiteY0" fmla="*/ 0 h 6858000"/>
              <a:gd name="connsiteX1" fmla="*/ 4231261 w 6958013"/>
              <a:gd name="connsiteY1" fmla="*/ 0 h 6858000"/>
              <a:gd name="connsiteX2" fmla="*/ 6958013 w 6958013"/>
              <a:gd name="connsiteY2" fmla="*/ 6858000 h 6858000"/>
              <a:gd name="connsiteX3" fmla="*/ 4231261 w 6958013"/>
              <a:gd name="connsiteY3" fmla="*/ 6858000 h 6858000"/>
              <a:gd name="connsiteX4" fmla="*/ 0 w 695801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013" h="6858000">
                <a:moveTo>
                  <a:pt x="0" y="0"/>
                </a:moveTo>
                <a:lnTo>
                  <a:pt x="4231261" y="0"/>
                </a:lnTo>
                <a:lnTo>
                  <a:pt x="6958013" y="6858000"/>
                </a:lnTo>
                <a:lnTo>
                  <a:pt x="42312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6E31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 CN Light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7092" y="2208521"/>
            <a:ext cx="2888455" cy="2203910"/>
            <a:chOff x="902495" y="2025199"/>
            <a:chExt cx="2888455" cy="2291968"/>
          </a:xfrm>
        </p:grpSpPr>
        <p:sp>
          <p:nvSpPr>
            <p:cNvPr id="22" name="文本框 21"/>
            <p:cNvSpPr txBox="1"/>
            <p:nvPr/>
          </p:nvSpPr>
          <p:spPr>
            <a:xfrm>
              <a:off x="1042986" y="2025199"/>
              <a:ext cx="2750712" cy="383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10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思源等宽 L"/>
                  <a:ea typeface="思源黑体 CN Light" panose="020B0300000000000000" pitchFamily="34" charset="-122"/>
                  <a:cs typeface="+mn-cs"/>
                </a:rPr>
                <a:t>2021年</a:t>
              </a:r>
              <a:endParaRPr kumimoji="0" lang="en-US" altLang="zh-CN" sz="28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等宽 L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05682" y="3917057"/>
              <a:ext cx="2664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2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rPr>
                <a:t>汇报人：</a:t>
              </a:r>
              <a:r>
                <a:rPr kumimoji="0" lang="en-US" altLang="zh-CN" sz="2000" b="0" i="0" u="none" strike="noStrike" kern="1200" cap="none" spc="2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等宽 L"/>
                  <a:ea typeface="思源黑体 CN Light" panose="020B0300000000000000" pitchFamily="34" charset="-122"/>
                  <a:cs typeface="+mn-cs"/>
                </a:rPr>
                <a:t>XXX</a:t>
              </a:r>
              <a:endParaRPr kumimoji="0" lang="zh-CN" altLang="en-US" sz="2000" b="0" i="0" u="none" strike="noStrike" kern="1200" cap="none" spc="2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思源黑体 CN Light" panose="020B0300000000000000" pitchFamily="34" charset="-122"/>
                <a:cs typeface="+mn-cs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902495" y="2112452"/>
              <a:ext cx="0" cy="211429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586576" y="2298137"/>
            <a:ext cx="4049431" cy="2114294"/>
          </a:xfrm>
          <a:prstGeom prst="rect">
            <a:avLst/>
          </a:prstGeom>
          <a:noFill/>
        </p:spPr>
        <p:txBody>
          <a:bodyPr wrap="square" rtlCol="0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1500" spc="100" dirty="0" err="1">
                <a:solidFill>
                  <a:prstClr val="white"/>
                </a:solidFill>
                <a:latin typeface="思源等宽 L"/>
                <a:ea typeface="思源黑体 CN Heavy"/>
              </a:rPr>
              <a:t>绿茶介绍</a:t>
            </a:r>
            <a:endParaRPr lang="en-US" altLang="zh-CN" sz="11500" spc="100" dirty="0">
              <a:solidFill>
                <a:prstClr val="white"/>
              </a:solidFill>
              <a:latin typeface="思源等宽 L"/>
              <a:ea typeface="思源黑体 CN Heavy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F6E31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品质特性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绿茶是不发酵茶，由于其特性决定了它较多的保留了鲜叶内的天然物质</a:t>
            </a:r>
            <a:r>
              <a:rPr lang="en-US" sz="2000" dirty="0">
                <a:solidFill>
                  <a:srgbClr val="000000"/>
                </a:solidFill>
                <a:latin typeface="思源等宽 L"/>
              </a:rPr>
              <a:t>。
其中茶多酚、咖啡碱保留了鲜叶的85%以上，叶绿素保留50%左右，维生素损失也较少，从而形成了绿茶“清汤绿叶，滋味收敛性强”的特点。
</a:t>
            </a:r>
            <a:r>
              <a:rPr lang="en-US" sz="2000" dirty="0" err="1">
                <a:solidFill>
                  <a:srgbClr val="000000"/>
                </a:solidFill>
                <a:latin typeface="思源等宽 L"/>
              </a:rPr>
              <a:t>对防衰老、防癌、抗癌、杀菌、消炎等均有特殊效果，为发酵类茶等所不及</a:t>
            </a:r>
            <a:endParaRPr lang="en-US" sz="20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品质特性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F6E31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价值功效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4267" y="1380744"/>
            <a:ext cx="6229350" cy="4602961"/>
          </a:xfrm>
          <a:prstGeom prst="rect">
            <a:avLst/>
          </a:prstGeom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517501" y="1427947"/>
            <a:ext cx="3779918" cy="43782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绿茶被誉为“国饮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”。
现代科学大量研究证实，茶叶确实含有与人体健康密切相关的生化成份，茶叶不仅具有提神清心、清热解暑、消食化痰、去腻减肥、清心除烦、解毒醒酒、生津止渴、降火明目、止痢除湿等药理作用，还对现代疾病，如辐射病、心脑血管病、癌症等疾病，有一定的药理功效。
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茶叶具有药理作用的主要成份是茶多酚、咖啡碱、脂多糖、茶氨酸等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价值功效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F6E31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品茶指南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4483037" y="2249425"/>
            <a:ext cx="3017964" cy="3017964"/>
          </a:xfrm>
          <a:prstGeom prst="ellipse">
            <a:avLst/>
          </a:prstGeom>
          <a:solidFill>
            <a:srgbClr val="2F6E3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7778" y="2907323"/>
            <a:ext cx="2508481" cy="17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两种方法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冲泡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品茶指南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98345" y="1882472"/>
            <a:ext cx="3831772" cy="3822775"/>
          </a:xfrm>
          <a:prstGeom prst="rect">
            <a:avLst/>
          </a:prstGeom>
          <a:ln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1080471" y="2357357"/>
            <a:ext cx="798285" cy="798285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2F6E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椭圆 2"/>
            <p:cNvSpPr/>
            <p:nvPr/>
          </p:nvSpPr>
          <p:spPr>
            <a:xfrm>
              <a:off x="3420804" y="2269390"/>
              <a:ext cx="613291" cy="731720"/>
            </a:xfrm>
            <a:custGeom>
              <a:avLst/>
              <a:gdLst>
                <a:gd name="connsiteX0" fmla="*/ 105284 w 507577"/>
                <a:gd name="connsiteY0" fmla="*/ 315145 h 605592"/>
                <a:gd name="connsiteX1" fmla="*/ 328130 w 507577"/>
                <a:gd name="connsiteY1" fmla="*/ 315145 h 605592"/>
                <a:gd name="connsiteX2" fmla="*/ 328130 w 507577"/>
                <a:gd name="connsiteY2" fmla="*/ 339913 h 605592"/>
                <a:gd name="connsiteX3" fmla="*/ 105284 w 507577"/>
                <a:gd name="connsiteY3" fmla="*/ 339913 h 605592"/>
                <a:gd name="connsiteX4" fmla="*/ 445650 w 507577"/>
                <a:gd name="connsiteY4" fmla="*/ 296632 h 605592"/>
                <a:gd name="connsiteX5" fmla="*/ 445650 w 507577"/>
                <a:gd name="connsiteY5" fmla="*/ 346039 h 605592"/>
                <a:gd name="connsiteX6" fmla="*/ 482788 w 507577"/>
                <a:gd name="connsiteY6" fmla="*/ 346039 h 605592"/>
                <a:gd name="connsiteX7" fmla="*/ 482788 w 507577"/>
                <a:gd name="connsiteY7" fmla="*/ 296632 h 605592"/>
                <a:gd name="connsiteX8" fmla="*/ 105284 w 507577"/>
                <a:gd name="connsiteY8" fmla="*/ 265749 h 605592"/>
                <a:gd name="connsiteX9" fmla="*/ 198148 w 507577"/>
                <a:gd name="connsiteY9" fmla="*/ 265749 h 605592"/>
                <a:gd name="connsiteX10" fmla="*/ 198148 w 507577"/>
                <a:gd name="connsiteY10" fmla="*/ 290447 h 605592"/>
                <a:gd name="connsiteX11" fmla="*/ 105284 w 507577"/>
                <a:gd name="connsiteY11" fmla="*/ 290447 h 605592"/>
                <a:gd name="connsiteX12" fmla="*/ 451901 w 507577"/>
                <a:gd name="connsiteY12" fmla="*/ 234771 h 605592"/>
                <a:gd name="connsiteX13" fmla="*/ 476669 w 507577"/>
                <a:gd name="connsiteY13" fmla="*/ 234771 h 605592"/>
                <a:gd name="connsiteX14" fmla="*/ 476669 w 507577"/>
                <a:gd name="connsiteY14" fmla="*/ 259539 h 605592"/>
                <a:gd name="connsiteX15" fmla="*/ 451901 w 507577"/>
                <a:gd name="connsiteY15" fmla="*/ 259539 h 605592"/>
                <a:gd name="connsiteX16" fmla="*/ 445650 w 507577"/>
                <a:gd name="connsiteY16" fmla="*/ 222474 h 605592"/>
                <a:gd name="connsiteX17" fmla="*/ 445650 w 507577"/>
                <a:gd name="connsiteY17" fmla="*/ 271881 h 605592"/>
                <a:gd name="connsiteX18" fmla="*/ 482788 w 507577"/>
                <a:gd name="connsiteY18" fmla="*/ 271881 h 605592"/>
                <a:gd name="connsiteX19" fmla="*/ 482788 w 507577"/>
                <a:gd name="connsiteY19" fmla="*/ 222474 h 605592"/>
                <a:gd name="connsiteX20" fmla="*/ 445650 w 507577"/>
                <a:gd name="connsiteY20" fmla="*/ 148316 h 605592"/>
                <a:gd name="connsiteX21" fmla="*/ 445650 w 507577"/>
                <a:gd name="connsiteY21" fmla="*/ 197724 h 605592"/>
                <a:gd name="connsiteX22" fmla="*/ 482788 w 507577"/>
                <a:gd name="connsiteY22" fmla="*/ 197724 h 605592"/>
                <a:gd name="connsiteX23" fmla="*/ 482788 w 507577"/>
                <a:gd name="connsiteY23" fmla="*/ 148316 h 605592"/>
                <a:gd name="connsiteX24" fmla="*/ 451901 w 507577"/>
                <a:gd name="connsiteY24" fmla="*/ 86513 h 605592"/>
                <a:gd name="connsiteX25" fmla="*/ 476669 w 507577"/>
                <a:gd name="connsiteY25" fmla="*/ 86513 h 605592"/>
                <a:gd name="connsiteX26" fmla="*/ 476669 w 507577"/>
                <a:gd name="connsiteY26" fmla="*/ 111211 h 605592"/>
                <a:gd name="connsiteX27" fmla="*/ 451901 w 507577"/>
                <a:gd name="connsiteY27" fmla="*/ 111211 h 605592"/>
                <a:gd name="connsiteX28" fmla="*/ 129981 w 507577"/>
                <a:gd name="connsiteY28" fmla="*/ 80361 h 605592"/>
                <a:gd name="connsiteX29" fmla="*/ 129981 w 507577"/>
                <a:gd name="connsiteY29" fmla="*/ 160651 h 605592"/>
                <a:gd name="connsiteX30" fmla="*/ 346680 w 507577"/>
                <a:gd name="connsiteY30" fmla="*/ 160651 h 605592"/>
                <a:gd name="connsiteX31" fmla="*/ 346680 w 507577"/>
                <a:gd name="connsiteY31" fmla="*/ 185406 h 605592"/>
                <a:gd name="connsiteX32" fmla="*/ 129981 w 507577"/>
                <a:gd name="connsiteY32" fmla="*/ 185406 h 605592"/>
                <a:gd name="connsiteX33" fmla="*/ 129981 w 507577"/>
                <a:gd name="connsiteY33" fmla="*/ 203948 h 605592"/>
                <a:gd name="connsiteX34" fmla="*/ 365248 w 507577"/>
                <a:gd name="connsiteY34" fmla="*/ 203948 h 605592"/>
                <a:gd name="connsiteX35" fmla="*/ 365248 w 507577"/>
                <a:gd name="connsiteY35" fmla="*/ 80361 h 605592"/>
                <a:gd name="connsiteX36" fmla="*/ 445650 w 507577"/>
                <a:gd name="connsiteY36" fmla="*/ 74158 h 605592"/>
                <a:gd name="connsiteX37" fmla="*/ 445650 w 507577"/>
                <a:gd name="connsiteY37" fmla="*/ 123566 h 605592"/>
                <a:gd name="connsiteX38" fmla="*/ 482788 w 507577"/>
                <a:gd name="connsiteY38" fmla="*/ 123566 h 605592"/>
                <a:gd name="connsiteX39" fmla="*/ 482788 w 507577"/>
                <a:gd name="connsiteY39" fmla="*/ 74158 h 605592"/>
                <a:gd name="connsiteX40" fmla="*/ 117632 w 507577"/>
                <a:gd name="connsiteY40" fmla="*/ 55606 h 605592"/>
                <a:gd name="connsiteX41" fmla="*/ 377597 w 507577"/>
                <a:gd name="connsiteY41" fmla="*/ 55606 h 605592"/>
                <a:gd name="connsiteX42" fmla="*/ 389945 w 507577"/>
                <a:gd name="connsiteY42" fmla="*/ 67937 h 605592"/>
                <a:gd name="connsiteX43" fmla="*/ 389945 w 507577"/>
                <a:gd name="connsiteY43" fmla="*/ 216279 h 605592"/>
                <a:gd name="connsiteX44" fmla="*/ 377597 w 507577"/>
                <a:gd name="connsiteY44" fmla="*/ 228703 h 605592"/>
                <a:gd name="connsiteX45" fmla="*/ 117632 w 507577"/>
                <a:gd name="connsiteY45" fmla="*/ 228703 h 605592"/>
                <a:gd name="connsiteX46" fmla="*/ 105284 w 507577"/>
                <a:gd name="connsiteY46" fmla="*/ 216279 h 605592"/>
                <a:gd name="connsiteX47" fmla="*/ 105284 w 507577"/>
                <a:gd name="connsiteY47" fmla="*/ 67937 h 605592"/>
                <a:gd name="connsiteX48" fmla="*/ 117632 w 507577"/>
                <a:gd name="connsiteY48" fmla="*/ 55606 h 605592"/>
                <a:gd name="connsiteX49" fmla="*/ 24789 w 507577"/>
                <a:gd name="connsiteY49" fmla="*/ 24750 h 605592"/>
                <a:gd name="connsiteX50" fmla="*/ 24789 w 507577"/>
                <a:gd name="connsiteY50" fmla="*/ 580935 h 605592"/>
                <a:gd name="connsiteX51" fmla="*/ 408513 w 507577"/>
                <a:gd name="connsiteY51" fmla="*/ 580935 h 605592"/>
                <a:gd name="connsiteX52" fmla="*/ 420954 w 507577"/>
                <a:gd name="connsiteY52" fmla="*/ 568513 h 605592"/>
                <a:gd name="connsiteX53" fmla="*/ 420954 w 507577"/>
                <a:gd name="connsiteY53" fmla="*/ 37079 h 605592"/>
                <a:gd name="connsiteX54" fmla="*/ 408513 w 507577"/>
                <a:gd name="connsiteY54" fmla="*/ 24750 h 605592"/>
                <a:gd name="connsiteX55" fmla="*/ 74275 w 507577"/>
                <a:gd name="connsiteY55" fmla="*/ 24750 h 605592"/>
                <a:gd name="connsiteX56" fmla="*/ 74275 w 507577"/>
                <a:gd name="connsiteY56" fmla="*/ 531434 h 605592"/>
                <a:gd name="connsiteX57" fmla="*/ 49579 w 507577"/>
                <a:gd name="connsiteY57" fmla="*/ 531434 h 605592"/>
                <a:gd name="connsiteX58" fmla="*/ 49579 w 507577"/>
                <a:gd name="connsiteY58" fmla="*/ 24750 h 605592"/>
                <a:gd name="connsiteX59" fmla="*/ 12441 w 507577"/>
                <a:gd name="connsiteY59" fmla="*/ 0 h 605592"/>
                <a:gd name="connsiteX60" fmla="*/ 408513 w 507577"/>
                <a:gd name="connsiteY60" fmla="*/ 0 h 605592"/>
                <a:gd name="connsiteX61" fmla="*/ 445650 w 507577"/>
                <a:gd name="connsiteY61" fmla="*/ 37079 h 605592"/>
                <a:gd name="connsiteX62" fmla="*/ 445650 w 507577"/>
                <a:gd name="connsiteY62" fmla="*/ 49408 h 605592"/>
                <a:gd name="connsiteX63" fmla="*/ 495229 w 507577"/>
                <a:gd name="connsiteY63" fmla="*/ 49408 h 605592"/>
                <a:gd name="connsiteX64" fmla="*/ 507577 w 507577"/>
                <a:gd name="connsiteY64" fmla="*/ 61829 h 605592"/>
                <a:gd name="connsiteX65" fmla="*/ 507577 w 507577"/>
                <a:gd name="connsiteY65" fmla="*/ 358461 h 605592"/>
                <a:gd name="connsiteX66" fmla="*/ 495229 w 507577"/>
                <a:gd name="connsiteY66" fmla="*/ 370790 h 605592"/>
                <a:gd name="connsiteX67" fmla="*/ 445650 w 507577"/>
                <a:gd name="connsiteY67" fmla="*/ 370790 h 605592"/>
                <a:gd name="connsiteX68" fmla="*/ 445650 w 507577"/>
                <a:gd name="connsiteY68" fmla="*/ 568513 h 605592"/>
                <a:gd name="connsiteX69" fmla="*/ 408513 w 507577"/>
                <a:gd name="connsiteY69" fmla="*/ 605592 h 605592"/>
                <a:gd name="connsiteX70" fmla="*/ 12441 w 507577"/>
                <a:gd name="connsiteY70" fmla="*/ 605592 h 605592"/>
                <a:gd name="connsiteX71" fmla="*/ 0 w 507577"/>
                <a:gd name="connsiteY71" fmla="*/ 593263 h 605592"/>
                <a:gd name="connsiteX72" fmla="*/ 0 w 507577"/>
                <a:gd name="connsiteY72" fmla="*/ 12329 h 605592"/>
                <a:gd name="connsiteX73" fmla="*/ 12441 w 507577"/>
                <a:gd name="connsiteY7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07577" h="605592">
                  <a:moveTo>
                    <a:pt x="105284" y="315145"/>
                  </a:moveTo>
                  <a:lnTo>
                    <a:pt x="328130" y="315145"/>
                  </a:lnTo>
                  <a:lnTo>
                    <a:pt x="328130" y="339913"/>
                  </a:lnTo>
                  <a:lnTo>
                    <a:pt x="105284" y="339913"/>
                  </a:lnTo>
                  <a:close/>
                  <a:moveTo>
                    <a:pt x="445650" y="296632"/>
                  </a:moveTo>
                  <a:lnTo>
                    <a:pt x="445650" y="346039"/>
                  </a:lnTo>
                  <a:lnTo>
                    <a:pt x="482788" y="346039"/>
                  </a:lnTo>
                  <a:lnTo>
                    <a:pt x="482788" y="296632"/>
                  </a:lnTo>
                  <a:close/>
                  <a:moveTo>
                    <a:pt x="105284" y="265749"/>
                  </a:moveTo>
                  <a:lnTo>
                    <a:pt x="198148" y="265749"/>
                  </a:lnTo>
                  <a:lnTo>
                    <a:pt x="198148" y="290447"/>
                  </a:lnTo>
                  <a:lnTo>
                    <a:pt x="105284" y="290447"/>
                  </a:lnTo>
                  <a:close/>
                  <a:moveTo>
                    <a:pt x="451901" y="234771"/>
                  </a:moveTo>
                  <a:lnTo>
                    <a:pt x="476669" y="234771"/>
                  </a:lnTo>
                  <a:lnTo>
                    <a:pt x="476669" y="259539"/>
                  </a:lnTo>
                  <a:lnTo>
                    <a:pt x="451901" y="259539"/>
                  </a:lnTo>
                  <a:close/>
                  <a:moveTo>
                    <a:pt x="445650" y="222474"/>
                  </a:moveTo>
                  <a:lnTo>
                    <a:pt x="445650" y="271881"/>
                  </a:lnTo>
                  <a:lnTo>
                    <a:pt x="482788" y="271881"/>
                  </a:lnTo>
                  <a:lnTo>
                    <a:pt x="482788" y="222474"/>
                  </a:lnTo>
                  <a:close/>
                  <a:moveTo>
                    <a:pt x="445650" y="148316"/>
                  </a:moveTo>
                  <a:lnTo>
                    <a:pt x="445650" y="197724"/>
                  </a:lnTo>
                  <a:lnTo>
                    <a:pt x="482788" y="197724"/>
                  </a:lnTo>
                  <a:lnTo>
                    <a:pt x="482788" y="148316"/>
                  </a:lnTo>
                  <a:close/>
                  <a:moveTo>
                    <a:pt x="451901" y="86513"/>
                  </a:moveTo>
                  <a:lnTo>
                    <a:pt x="476669" y="86513"/>
                  </a:lnTo>
                  <a:lnTo>
                    <a:pt x="476669" y="111211"/>
                  </a:lnTo>
                  <a:lnTo>
                    <a:pt x="451901" y="111211"/>
                  </a:lnTo>
                  <a:close/>
                  <a:moveTo>
                    <a:pt x="129981" y="80361"/>
                  </a:moveTo>
                  <a:lnTo>
                    <a:pt x="129981" y="160651"/>
                  </a:lnTo>
                  <a:lnTo>
                    <a:pt x="346680" y="160651"/>
                  </a:lnTo>
                  <a:lnTo>
                    <a:pt x="346680" y="185406"/>
                  </a:lnTo>
                  <a:lnTo>
                    <a:pt x="129981" y="185406"/>
                  </a:lnTo>
                  <a:lnTo>
                    <a:pt x="129981" y="203948"/>
                  </a:lnTo>
                  <a:lnTo>
                    <a:pt x="365248" y="203948"/>
                  </a:lnTo>
                  <a:lnTo>
                    <a:pt x="365248" y="80361"/>
                  </a:lnTo>
                  <a:close/>
                  <a:moveTo>
                    <a:pt x="445650" y="74158"/>
                  </a:moveTo>
                  <a:lnTo>
                    <a:pt x="445650" y="123566"/>
                  </a:lnTo>
                  <a:lnTo>
                    <a:pt x="482788" y="123566"/>
                  </a:lnTo>
                  <a:lnTo>
                    <a:pt x="482788" y="74158"/>
                  </a:lnTo>
                  <a:close/>
                  <a:moveTo>
                    <a:pt x="117632" y="55606"/>
                  </a:moveTo>
                  <a:lnTo>
                    <a:pt x="377597" y="55606"/>
                  </a:lnTo>
                  <a:cubicBezTo>
                    <a:pt x="384467" y="55606"/>
                    <a:pt x="389945" y="61169"/>
                    <a:pt x="389945" y="67937"/>
                  </a:cubicBezTo>
                  <a:lnTo>
                    <a:pt x="389945" y="216279"/>
                  </a:lnTo>
                  <a:cubicBezTo>
                    <a:pt x="389945" y="223140"/>
                    <a:pt x="384467" y="228703"/>
                    <a:pt x="377597" y="228703"/>
                  </a:cubicBezTo>
                  <a:lnTo>
                    <a:pt x="117632" y="228703"/>
                  </a:lnTo>
                  <a:cubicBezTo>
                    <a:pt x="110762" y="228703"/>
                    <a:pt x="105284" y="223140"/>
                    <a:pt x="105284" y="216279"/>
                  </a:cubicBezTo>
                  <a:lnTo>
                    <a:pt x="105284" y="67937"/>
                  </a:lnTo>
                  <a:cubicBezTo>
                    <a:pt x="105284" y="61169"/>
                    <a:pt x="110762" y="55606"/>
                    <a:pt x="117632" y="55606"/>
                  </a:cubicBezTo>
                  <a:close/>
                  <a:moveTo>
                    <a:pt x="24789" y="24750"/>
                  </a:moveTo>
                  <a:lnTo>
                    <a:pt x="24789" y="580935"/>
                  </a:lnTo>
                  <a:lnTo>
                    <a:pt x="408513" y="580935"/>
                  </a:lnTo>
                  <a:cubicBezTo>
                    <a:pt x="415383" y="580935"/>
                    <a:pt x="420954" y="575373"/>
                    <a:pt x="420954" y="568513"/>
                  </a:cubicBezTo>
                  <a:lnTo>
                    <a:pt x="420954" y="37079"/>
                  </a:lnTo>
                  <a:cubicBezTo>
                    <a:pt x="420954" y="30219"/>
                    <a:pt x="415383" y="24750"/>
                    <a:pt x="408513" y="24750"/>
                  </a:cubicBezTo>
                  <a:lnTo>
                    <a:pt x="74275" y="24750"/>
                  </a:lnTo>
                  <a:lnTo>
                    <a:pt x="74275" y="531434"/>
                  </a:lnTo>
                  <a:lnTo>
                    <a:pt x="49579" y="531434"/>
                  </a:lnTo>
                  <a:lnTo>
                    <a:pt x="49579" y="24750"/>
                  </a:lnTo>
                  <a:close/>
                  <a:moveTo>
                    <a:pt x="12441" y="0"/>
                  </a:moveTo>
                  <a:lnTo>
                    <a:pt x="408513" y="0"/>
                  </a:lnTo>
                  <a:cubicBezTo>
                    <a:pt x="429031" y="0"/>
                    <a:pt x="445650" y="16593"/>
                    <a:pt x="445650" y="37079"/>
                  </a:cubicBezTo>
                  <a:lnTo>
                    <a:pt x="445650" y="49408"/>
                  </a:lnTo>
                  <a:lnTo>
                    <a:pt x="495229" y="49408"/>
                  </a:lnTo>
                  <a:cubicBezTo>
                    <a:pt x="502006" y="49408"/>
                    <a:pt x="507577" y="54970"/>
                    <a:pt x="507577" y="61829"/>
                  </a:cubicBezTo>
                  <a:lnTo>
                    <a:pt x="507577" y="358461"/>
                  </a:lnTo>
                  <a:cubicBezTo>
                    <a:pt x="507577" y="365228"/>
                    <a:pt x="502006" y="370790"/>
                    <a:pt x="495229" y="370790"/>
                  </a:cubicBezTo>
                  <a:lnTo>
                    <a:pt x="445650" y="370790"/>
                  </a:lnTo>
                  <a:lnTo>
                    <a:pt x="445650" y="568513"/>
                  </a:lnTo>
                  <a:cubicBezTo>
                    <a:pt x="445650" y="588999"/>
                    <a:pt x="429031" y="605592"/>
                    <a:pt x="408513" y="605592"/>
                  </a:cubicBezTo>
                  <a:lnTo>
                    <a:pt x="12441" y="605592"/>
                  </a:lnTo>
                  <a:cubicBezTo>
                    <a:pt x="5571" y="605592"/>
                    <a:pt x="0" y="600123"/>
                    <a:pt x="0" y="593263"/>
                  </a:cubicBezTo>
                  <a:lnTo>
                    <a:pt x="0" y="12329"/>
                  </a:lnTo>
                  <a:cubicBezTo>
                    <a:pt x="0" y="5562"/>
                    <a:pt x="5571" y="0"/>
                    <a:pt x="1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471" y="4488397"/>
            <a:ext cx="798285" cy="798285"/>
            <a:chOff x="2959100" y="1866900"/>
            <a:chExt cx="1536700" cy="1536700"/>
          </a:xfrm>
        </p:grpSpPr>
        <p:sp>
          <p:nvSpPr>
            <p:cNvPr id="25" name="椭圆 2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2F6E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椭圆 2"/>
            <p:cNvSpPr/>
            <p:nvPr/>
          </p:nvSpPr>
          <p:spPr>
            <a:xfrm>
              <a:off x="3361590" y="2269986"/>
              <a:ext cx="731720" cy="730528"/>
            </a:xfrm>
            <a:custGeom>
              <a:avLst/>
              <a:gdLst>
                <a:gd name="connsiteX0" fmla="*/ 521716 w 606580"/>
                <a:gd name="connsiteY0" fmla="*/ 473869 h 605592"/>
                <a:gd name="connsiteX1" fmla="*/ 474642 w 606580"/>
                <a:gd name="connsiteY1" fmla="*/ 520867 h 605592"/>
                <a:gd name="connsiteX2" fmla="*/ 521716 w 606580"/>
                <a:gd name="connsiteY2" fmla="*/ 567772 h 605592"/>
                <a:gd name="connsiteX3" fmla="*/ 568698 w 606580"/>
                <a:gd name="connsiteY3" fmla="*/ 520867 h 605592"/>
                <a:gd name="connsiteX4" fmla="*/ 521716 w 606580"/>
                <a:gd name="connsiteY4" fmla="*/ 473869 h 605592"/>
                <a:gd name="connsiteX5" fmla="*/ 60630 w 606580"/>
                <a:gd name="connsiteY5" fmla="*/ 401194 h 605592"/>
                <a:gd name="connsiteX6" fmla="*/ 37882 w 606580"/>
                <a:gd name="connsiteY6" fmla="*/ 423905 h 605592"/>
                <a:gd name="connsiteX7" fmla="*/ 60630 w 606580"/>
                <a:gd name="connsiteY7" fmla="*/ 446616 h 605592"/>
                <a:gd name="connsiteX8" fmla="*/ 83378 w 606580"/>
                <a:gd name="connsiteY8" fmla="*/ 423905 h 605592"/>
                <a:gd name="connsiteX9" fmla="*/ 60630 w 606580"/>
                <a:gd name="connsiteY9" fmla="*/ 401194 h 605592"/>
                <a:gd name="connsiteX10" fmla="*/ 242639 w 606580"/>
                <a:gd name="connsiteY10" fmla="*/ 218047 h 605592"/>
                <a:gd name="connsiteX11" fmla="*/ 291153 w 606580"/>
                <a:gd name="connsiteY11" fmla="*/ 266490 h 605592"/>
                <a:gd name="connsiteX12" fmla="*/ 242639 w 606580"/>
                <a:gd name="connsiteY12" fmla="*/ 314933 h 605592"/>
                <a:gd name="connsiteX13" fmla="*/ 194125 w 606580"/>
                <a:gd name="connsiteY13" fmla="*/ 266490 h 605592"/>
                <a:gd name="connsiteX14" fmla="*/ 242639 w 606580"/>
                <a:gd name="connsiteY14" fmla="*/ 218047 h 605592"/>
                <a:gd name="connsiteX15" fmla="*/ 242613 w 606580"/>
                <a:gd name="connsiteY15" fmla="*/ 183170 h 605592"/>
                <a:gd name="connsiteX16" fmla="*/ 159235 w 606580"/>
                <a:gd name="connsiteY16" fmla="*/ 266505 h 605592"/>
                <a:gd name="connsiteX17" fmla="*/ 242613 w 606580"/>
                <a:gd name="connsiteY17" fmla="*/ 349747 h 605592"/>
                <a:gd name="connsiteX18" fmla="*/ 326084 w 606580"/>
                <a:gd name="connsiteY18" fmla="*/ 266505 h 605592"/>
                <a:gd name="connsiteX19" fmla="*/ 242613 w 606580"/>
                <a:gd name="connsiteY19" fmla="*/ 183170 h 605592"/>
                <a:gd name="connsiteX20" fmla="*/ 448923 w 606580"/>
                <a:gd name="connsiteY20" fmla="*/ 37821 h 605592"/>
                <a:gd name="connsiteX21" fmla="*/ 426175 w 606580"/>
                <a:gd name="connsiteY21" fmla="*/ 60532 h 605592"/>
                <a:gd name="connsiteX22" fmla="*/ 448923 w 606580"/>
                <a:gd name="connsiteY22" fmla="*/ 83242 h 605592"/>
                <a:gd name="connsiteX23" fmla="*/ 471671 w 606580"/>
                <a:gd name="connsiteY23" fmla="*/ 60532 h 605592"/>
                <a:gd name="connsiteX24" fmla="*/ 448923 w 606580"/>
                <a:gd name="connsiteY24" fmla="*/ 37821 h 605592"/>
                <a:gd name="connsiteX25" fmla="*/ 448923 w 606580"/>
                <a:gd name="connsiteY25" fmla="*/ 0 h 605592"/>
                <a:gd name="connsiteX26" fmla="*/ 509553 w 606580"/>
                <a:gd name="connsiteY26" fmla="*/ 60532 h 605592"/>
                <a:gd name="connsiteX27" fmla="*/ 448923 w 606580"/>
                <a:gd name="connsiteY27" fmla="*/ 121156 h 605592"/>
                <a:gd name="connsiteX28" fmla="*/ 424132 w 606580"/>
                <a:gd name="connsiteY28" fmla="*/ 115779 h 605592"/>
                <a:gd name="connsiteX29" fmla="*/ 338340 w 606580"/>
                <a:gd name="connsiteY29" fmla="*/ 192255 h 605592"/>
                <a:gd name="connsiteX30" fmla="*/ 363967 w 606580"/>
                <a:gd name="connsiteY30" fmla="*/ 266505 h 605592"/>
                <a:gd name="connsiteX31" fmla="*/ 340662 w 606580"/>
                <a:gd name="connsiteY31" fmla="*/ 337604 h 605592"/>
                <a:gd name="connsiteX32" fmla="*/ 463036 w 606580"/>
                <a:gd name="connsiteY32" fmla="*/ 459779 h 605592"/>
                <a:gd name="connsiteX33" fmla="*/ 521716 w 606580"/>
                <a:gd name="connsiteY33" fmla="*/ 436049 h 605592"/>
                <a:gd name="connsiteX34" fmla="*/ 606580 w 606580"/>
                <a:gd name="connsiteY34" fmla="*/ 520867 h 605592"/>
                <a:gd name="connsiteX35" fmla="*/ 521624 w 606580"/>
                <a:gd name="connsiteY35" fmla="*/ 605592 h 605592"/>
                <a:gd name="connsiteX36" fmla="*/ 436760 w 606580"/>
                <a:gd name="connsiteY36" fmla="*/ 520867 h 605592"/>
                <a:gd name="connsiteX37" fmla="*/ 442052 w 606580"/>
                <a:gd name="connsiteY37" fmla="*/ 492316 h 605592"/>
                <a:gd name="connsiteX38" fmla="*/ 313921 w 606580"/>
                <a:gd name="connsiteY38" fmla="*/ 364394 h 605592"/>
                <a:gd name="connsiteX39" fmla="*/ 242613 w 606580"/>
                <a:gd name="connsiteY39" fmla="*/ 387568 h 605592"/>
                <a:gd name="connsiteX40" fmla="*/ 162764 w 606580"/>
                <a:gd name="connsiteY40" fmla="*/ 357534 h 605592"/>
                <a:gd name="connsiteX41" fmla="*/ 114947 w 606580"/>
                <a:gd name="connsiteY41" fmla="*/ 397394 h 605592"/>
                <a:gd name="connsiteX42" fmla="*/ 121353 w 606580"/>
                <a:gd name="connsiteY42" fmla="*/ 423905 h 605592"/>
                <a:gd name="connsiteX43" fmla="*/ 60630 w 606580"/>
                <a:gd name="connsiteY43" fmla="*/ 484529 h 605592"/>
                <a:gd name="connsiteX44" fmla="*/ 0 w 606580"/>
                <a:gd name="connsiteY44" fmla="*/ 423905 h 605592"/>
                <a:gd name="connsiteX45" fmla="*/ 60630 w 606580"/>
                <a:gd name="connsiteY45" fmla="*/ 363374 h 605592"/>
                <a:gd name="connsiteX46" fmla="*/ 88299 w 606580"/>
                <a:gd name="connsiteY46" fmla="*/ 370326 h 605592"/>
                <a:gd name="connsiteX47" fmla="*/ 138530 w 606580"/>
                <a:gd name="connsiteY47" fmla="*/ 328427 h 605592"/>
                <a:gd name="connsiteX48" fmla="*/ 121353 w 606580"/>
                <a:gd name="connsiteY48" fmla="*/ 266505 h 605592"/>
                <a:gd name="connsiteX49" fmla="*/ 151715 w 606580"/>
                <a:gd name="connsiteY49" fmla="*/ 186507 h 605592"/>
                <a:gd name="connsiteX50" fmla="*/ 90620 w 606580"/>
                <a:gd name="connsiteY50" fmla="*/ 127830 h 605592"/>
                <a:gd name="connsiteX51" fmla="*/ 81057 w 606580"/>
                <a:gd name="connsiteY51" fmla="*/ 129313 h 605592"/>
                <a:gd name="connsiteX52" fmla="*/ 44660 w 606580"/>
                <a:gd name="connsiteY52" fmla="*/ 92976 h 605592"/>
                <a:gd name="connsiteX53" fmla="*/ 81057 w 606580"/>
                <a:gd name="connsiteY53" fmla="*/ 56638 h 605592"/>
                <a:gd name="connsiteX54" fmla="*/ 117454 w 606580"/>
                <a:gd name="connsiteY54" fmla="*/ 92976 h 605592"/>
                <a:gd name="connsiteX55" fmla="*/ 116618 w 606580"/>
                <a:gd name="connsiteY55" fmla="*/ 100299 h 605592"/>
                <a:gd name="connsiteX56" fmla="*/ 181148 w 606580"/>
                <a:gd name="connsiteY56" fmla="*/ 162221 h 605592"/>
                <a:gd name="connsiteX57" fmla="*/ 242613 w 606580"/>
                <a:gd name="connsiteY57" fmla="*/ 145350 h 605592"/>
                <a:gd name="connsiteX58" fmla="*/ 310579 w 606580"/>
                <a:gd name="connsiteY58" fmla="*/ 166114 h 605592"/>
                <a:gd name="connsiteX59" fmla="*/ 396092 w 606580"/>
                <a:gd name="connsiteY59" fmla="*/ 89917 h 605592"/>
                <a:gd name="connsiteX60" fmla="*/ 388200 w 606580"/>
                <a:gd name="connsiteY60" fmla="*/ 60532 h 605592"/>
                <a:gd name="connsiteX61" fmla="*/ 448923 w 606580"/>
                <a:gd name="connsiteY6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580" h="605592">
                  <a:moveTo>
                    <a:pt x="521716" y="473869"/>
                  </a:moveTo>
                  <a:cubicBezTo>
                    <a:pt x="495812" y="473869"/>
                    <a:pt x="474642" y="494911"/>
                    <a:pt x="474642" y="520867"/>
                  </a:cubicBezTo>
                  <a:cubicBezTo>
                    <a:pt x="474642" y="546729"/>
                    <a:pt x="495812" y="567772"/>
                    <a:pt x="521716" y="567772"/>
                  </a:cubicBezTo>
                  <a:cubicBezTo>
                    <a:pt x="547621" y="567772"/>
                    <a:pt x="568698" y="546729"/>
                    <a:pt x="568698" y="520867"/>
                  </a:cubicBezTo>
                  <a:cubicBezTo>
                    <a:pt x="568698" y="495004"/>
                    <a:pt x="547621" y="473869"/>
                    <a:pt x="521716" y="473869"/>
                  </a:cubicBezTo>
                  <a:close/>
                  <a:moveTo>
                    <a:pt x="60630" y="401194"/>
                  </a:moveTo>
                  <a:cubicBezTo>
                    <a:pt x="48096" y="401194"/>
                    <a:pt x="37882" y="411391"/>
                    <a:pt x="37882" y="423905"/>
                  </a:cubicBezTo>
                  <a:cubicBezTo>
                    <a:pt x="37882" y="436512"/>
                    <a:pt x="48096" y="446616"/>
                    <a:pt x="60630" y="446616"/>
                  </a:cubicBezTo>
                  <a:cubicBezTo>
                    <a:pt x="73165" y="446616"/>
                    <a:pt x="83378" y="436512"/>
                    <a:pt x="83378" y="423905"/>
                  </a:cubicBezTo>
                  <a:cubicBezTo>
                    <a:pt x="83378" y="411391"/>
                    <a:pt x="73165" y="401194"/>
                    <a:pt x="60630" y="401194"/>
                  </a:cubicBezTo>
                  <a:close/>
                  <a:moveTo>
                    <a:pt x="242639" y="218047"/>
                  </a:moveTo>
                  <a:cubicBezTo>
                    <a:pt x="269433" y="218047"/>
                    <a:pt x="291153" y="239736"/>
                    <a:pt x="291153" y="266490"/>
                  </a:cubicBezTo>
                  <a:cubicBezTo>
                    <a:pt x="291153" y="293244"/>
                    <a:pt x="269433" y="314933"/>
                    <a:pt x="242639" y="314933"/>
                  </a:cubicBezTo>
                  <a:cubicBezTo>
                    <a:pt x="215845" y="314933"/>
                    <a:pt x="194125" y="293244"/>
                    <a:pt x="194125" y="266490"/>
                  </a:cubicBezTo>
                  <a:cubicBezTo>
                    <a:pt x="194125" y="239736"/>
                    <a:pt x="215845" y="218047"/>
                    <a:pt x="242639" y="218047"/>
                  </a:cubicBezTo>
                  <a:close/>
                  <a:moveTo>
                    <a:pt x="242613" y="183170"/>
                  </a:moveTo>
                  <a:cubicBezTo>
                    <a:pt x="196653" y="183170"/>
                    <a:pt x="159235" y="220527"/>
                    <a:pt x="159235" y="266505"/>
                  </a:cubicBezTo>
                  <a:cubicBezTo>
                    <a:pt x="159235" y="312390"/>
                    <a:pt x="196653" y="349747"/>
                    <a:pt x="242613" y="349747"/>
                  </a:cubicBezTo>
                  <a:cubicBezTo>
                    <a:pt x="288666" y="349747"/>
                    <a:pt x="326084" y="312390"/>
                    <a:pt x="326084" y="266505"/>
                  </a:cubicBezTo>
                  <a:cubicBezTo>
                    <a:pt x="326084" y="220527"/>
                    <a:pt x="288666" y="183170"/>
                    <a:pt x="242613" y="183170"/>
                  </a:cubicBezTo>
                  <a:close/>
                  <a:moveTo>
                    <a:pt x="448923" y="37821"/>
                  </a:moveTo>
                  <a:cubicBezTo>
                    <a:pt x="436389" y="37821"/>
                    <a:pt x="426175" y="48017"/>
                    <a:pt x="426175" y="60532"/>
                  </a:cubicBezTo>
                  <a:cubicBezTo>
                    <a:pt x="426175" y="73138"/>
                    <a:pt x="436389" y="83242"/>
                    <a:pt x="448923" y="83242"/>
                  </a:cubicBezTo>
                  <a:cubicBezTo>
                    <a:pt x="461458" y="83242"/>
                    <a:pt x="471671" y="73138"/>
                    <a:pt x="471671" y="60532"/>
                  </a:cubicBezTo>
                  <a:cubicBezTo>
                    <a:pt x="471671" y="48017"/>
                    <a:pt x="461458" y="37821"/>
                    <a:pt x="448923" y="37821"/>
                  </a:cubicBezTo>
                  <a:close/>
                  <a:moveTo>
                    <a:pt x="448923" y="0"/>
                  </a:moveTo>
                  <a:cubicBezTo>
                    <a:pt x="482349" y="0"/>
                    <a:pt x="509553" y="27160"/>
                    <a:pt x="509553" y="60532"/>
                  </a:cubicBezTo>
                  <a:cubicBezTo>
                    <a:pt x="509553" y="93995"/>
                    <a:pt x="482441" y="121156"/>
                    <a:pt x="448923" y="121156"/>
                  </a:cubicBezTo>
                  <a:cubicBezTo>
                    <a:pt x="440102" y="121156"/>
                    <a:pt x="431653" y="119116"/>
                    <a:pt x="424132" y="115779"/>
                  </a:cubicBezTo>
                  <a:lnTo>
                    <a:pt x="338340" y="192255"/>
                  </a:lnTo>
                  <a:cubicBezTo>
                    <a:pt x="354310" y="212741"/>
                    <a:pt x="363967" y="238510"/>
                    <a:pt x="363967" y="266505"/>
                  </a:cubicBezTo>
                  <a:cubicBezTo>
                    <a:pt x="363967" y="293109"/>
                    <a:pt x="355239" y="317674"/>
                    <a:pt x="340662" y="337604"/>
                  </a:cubicBezTo>
                  <a:lnTo>
                    <a:pt x="463036" y="459779"/>
                  </a:lnTo>
                  <a:cubicBezTo>
                    <a:pt x="478263" y="445133"/>
                    <a:pt x="498876" y="436049"/>
                    <a:pt x="521716" y="436049"/>
                  </a:cubicBezTo>
                  <a:cubicBezTo>
                    <a:pt x="568605" y="436049"/>
                    <a:pt x="606580" y="474055"/>
                    <a:pt x="606580" y="520867"/>
                  </a:cubicBezTo>
                  <a:cubicBezTo>
                    <a:pt x="606580" y="567679"/>
                    <a:pt x="568605" y="605592"/>
                    <a:pt x="521624" y="605592"/>
                  </a:cubicBezTo>
                  <a:cubicBezTo>
                    <a:pt x="474735" y="605592"/>
                    <a:pt x="436760" y="567679"/>
                    <a:pt x="436760" y="520867"/>
                  </a:cubicBezTo>
                  <a:cubicBezTo>
                    <a:pt x="436760" y="510763"/>
                    <a:pt x="438803" y="501215"/>
                    <a:pt x="442052" y="492316"/>
                  </a:cubicBezTo>
                  <a:lnTo>
                    <a:pt x="313921" y="364394"/>
                  </a:lnTo>
                  <a:cubicBezTo>
                    <a:pt x="293866" y="378947"/>
                    <a:pt x="269261" y="387568"/>
                    <a:pt x="242613" y="387568"/>
                  </a:cubicBezTo>
                  <a:cubicBezTo>
                    <a:pt x="211973" y="387568"/>
                    <a:pt x="184119" y="376166"/>
                    <a:pt x="162764" y="357534"/>
                  </a:cubicBezTo>
                  <a:lnTo>
                    <a:pt x="114947" y="397394"/>
                  </a:lnTo>
                  <a:cubicBezTo>
                    <a:pt x="118939" y="405458"/>
                    <a:pt x="121353" y="414357"/>
                    <a:pt x="121353" y="423905"/>
                  </a:cubicBezTo>
                  <a:cubicBezTo>
                    <a:pt x="121353" y="457369"/>
                    <a:pt x="94149" y="484529"/>
                    <a:pt x="60630" y="484529"/>
                  </a:cubicBezTo>
                  <a:cubicBezTo>
                    <a:pt x="27205" y="484529"/>
                    <a:pt x="0" y="457369"/>
                    <a:pt x="0" y="423905"/>
                  </a:cubicBezTo>
                  <a:cubicBezTo>
                    <a:pt x="0" y="390534"/>
                    <a:pt x="27205" y="363374"/>
                    <a:pt x="60630" y="363374"/>
                  </a:cubicBezTo>
                  <a:cubicBezTo>
                    <a:pt x="70658" y="363374"/>
                    <a:pt x="79943" y="366062"/>
                    <a:pt x="88299" y="370326"/>
                  </a:cubicBezTo>
                  <a:lnTo>
                    <a:pt x="138530" y="328427"/>
                  </a:lnTo>
                  <a:cubicBezTo>
                    <a:pt x="127667" y="310258"/>
                    <a:pt x="121353" y="289123"/>
                    <a:pt x="121353" y="266505"/>
                  </a:cubicBezTo>
                  <a:cubicBezTo>
                    <a:pt x="121353" y="235822"/>
                    <a:pt x="132866" y="207828"/>
                    <a:pt x="151715" y="186507"/>
                  </a:cubicBezTo>
                  <a:lnTo>
                    <a:pt x="90620" y="127830"/>
                  </a:lnTo>
                  <a:cubicBezTo>
                    <a:pt x="87556" y="128757"/>
                    <a:pt x="84399" y="129313"/>
                    <a:pt x="81057" y="129313"/>
                  </a:cubicBezTo>
                  <a:cubicBezTo>
                    <a:pt x="60909" y="129313"/>
                    <a:pt x="44660" y="113091"/>
                    <a:pt x="44660" y="92976"/>
                  </a:cubicBezTo>
                  <a:cubicBezTo>
                    <a:pt x="44660" y="72953"/>
                    <a:pt x="60909" y="56638"/>
                    <a:pt x="81057" y="56638"/>
                  </a:cubicBezTo>
                  <a:cubicBezTo>
                    <a:pt x="101112" y="56638"/>
                    <a:pt x="117454" y="72953"/>
                    <a:pt x="117454" y="92976"/>
                  </a:cubicBezTo>
                  <a:cubicBezTo>
                    <a:pt x="117454" y="95478"/>
                    <a:pt x="117175" y="97981"/>
                    <a:pt x="116618" y="100299"/>
                  </a:cubicBezTo>
                  <a:lnTo>
                    <a:pt x="181148" y="162221"/>
                  </a:lnTo>
                  <a:cubicBezTo>
                    <a:pt x="199160" y="151560"/>
                    <a:pt x="220144" y="145350"/>
                    <a:pt x="242613" y="145350"/>
                  </a:cubicBezTo>
                  <a:cubicBezTo>
                    <a:pt x="267868" y="145350"/>
                    <a:pt x="291266" y="153044"/>
                    <a:pt x="310579" y="166114"/>
                  </a:cubicBezTo>
                  <a:lnTo>
                    <a:pt x="396092" y="89917"/>
                  </a:lnTo>
                  <a:cubicBezTo>
                    <a:pt x="391264" y="81203"/>
                    <a:pt x="388200" y="71284"/>
                    <a:pt x="388200" y="60532"/>
                  </a:cubicBezTo>
                  <a:cubicBezTo>
                    <a:pt x="388200" y="27160"/>
                    <a:pt x="415405" y="0"/>
                    <a:pt x="448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92934" y="3771075"/>
            <a:ext cx="521811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976876" y="2112478"/>
            <a:ext cx="4458858" cy="128804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上投法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它适用于外形紧结的高档名优绿茶，即先将摄氏75—85度的热水冲入杯中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6876" y="4243518"/>
            <a:ext cx="4458858" cy="128804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下投法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先放茶叶后直接倒85度左右的热水，适合普通绿茶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品茶指南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3456" y="1429305"/>
            <a:ext cx="5302544" cy="2972064"/>
          </a:xfrm>
          <a:prstGeom prst="rect">
            <a:avLst/>
          </a:prstGeom>
          <a:ln>
            <a:noFill/>
          </a:ln>
        </p:spPr>
      </p:pic>
      <p:grpSp>
        <p:nvGrpSpPr>
          <p:cNvPr id="13" name="Docer搜索：半想象现实   http://chn.docer.com/works/?userid=199927538"/>
          <p:cNvGrpSpPr/>
          <p:nvPr/>
        </p:nvGrpSpPr>
        <p:grpSpPr>
          <a:xfrm>
            <a:off x="4650699" y="3251616"/>
            <a:ext cx="6864117" cy="2880000"/>
            <a:chOff x="5608389" y="2405976"/>
            <a:chExt cx="5872445" cy="2880000"/>
          </a:xfrm>
        </p:grpSpPr>
        <p:sp>
          <p:nvSpPr>
            <p:cNvPr id="16" name="矩形 15"/>
            <p:cNvSpPr/>
            <p:nvPr/>
          </p:nvSpPr>
          <p:spPr>
            <a:xfrm>
              <a:off x="5608389" y="2405976"/>
              <a:ext cx="5872445" cy="2880000"/>
            </a:xfrm>
            <a:prstGeom prst="rect">
              <a:avLst/>
            </a:prstGeom>
            <a:solidFill>
              <a:srgbClr val="2F6E31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918792" y="3326756"/>
              <a:ext cx="5308307" cy="9153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>
                  <a:solidFill>
                    <a:prstClr val="white"/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正确的泡绿茶饮用，能使口感更好，而且喝起来更加健康。泡茶有一定的讲究，尤其是水温</a:t>
              </a:r>
              <a:endParaRPr lang="en-US" altLang="zh-CN" b="1">
                <a:solidFill>
                  <a:prstClr val="white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endParaRPr>
            </a:p>
          </p:txBody>
        </p:sp>
      </p:grpSp>
      <p:sp>
        <p:nvSpPr>
          <p:cNvPr id="18" name="Docer搜索：半想象现实   http://chn.docer.com/works/?userid=199927538"/>
          <p:cNvSpPr/>
          <p:nvPr/>
        </p:nvSpPr>
        <p:spPr>
          <a:xfrm>
            <a:off x="3510485" y="5156640"/>
            <a:ext cx="696035" cy="696035"/>
          </a:xfrm>
          <a:prstGeom prst="rect">
            <a:avLst/>
          </a:prstGeom>
          <a:noFill/>
          <a:ln>
            <a:solidFill>
              <a:srgbClr val="464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华文黑体" charset="-122"/>
              <a:ea typeface="华文黑体" charset="-122"/>
              <a:cs typeface="华文黑体" charset="-122"/>
              <a:sym typeface="+mn-lt"/>
            </a:endParaRPr>
          </a:p>
        </p:txBody>
      </p:sp>
      <p:sp>
        <p:nvSpPr>
          <p:cNvPr id="19" name="Docer搜索：半想象现实   http://chn.docer.com/works/?userid=199927538"/>
          <p:cNvSpPr/>
          <p:nvPr/>
        </p:nvSpPr>
        <p:spPr>
          <a:xfrm>
            <a:off x="3975879" y="5622034"/>
            <a:ext cx="383041" cy="383041"/>
          </a:xfrm>
          <a:prstGeom prst="rect">
            <a:avLst/>
          </a:prstGeom>
          <a:noFill/>
          <a:ln>
            <a:solidFill>
              <a:srgbClr val="464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华文黑体" charset="-122"/>
              <a:ea typeface="华文黑体" charset="-122"/>
              <a:cs typeface="华文黑体" charset="-122"/>
              <a:sym typeface="+mn-lt"/>
            </a:endParaRPr>
          </a:p>
        </p:txBody>
      </p:sp>
      <p:sp>
        <p:nvSpPr>
          <p:cNvPr id="2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品茶指南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2F6E3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224472"/>
            <a:ext cx="3910699" cy="106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一般的绿茶冲泡方法及注意事项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品茶指南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573521" y="1774738"/>
            <a:ext cx="9300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冲泡绿茶时，水温控制在80℃～90℃左右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573522" y="2562191"/>
            <a:ext cx="9300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若是冲泡绿茶粉，以40℃～60℃的温开水冲泡即可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573519" y="3377914"/>
            <a:ext cx="9300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份量是2公克绿茶粉配450毫升的白开水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573519" y="4190536"/>
            <a:ext cx="9300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冲泡茶叶的第一泡不要喝，冲了热水后摇晃一下即可倒掉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altLang="zh-CN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573520" y="5027145"/>
            <a:ext cx="93009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绿茶粉不可泡得太浓，否则会影响胃液的分泌，空腹时最好不要喝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品茶指南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57455" y="1566626"/>
            <a:ext cx="2994091" cy="557320"/>
            <a:chOff x="4132262" y="2102111"/>
            <a:chExt cx="4125473" cy="767916"/>
          </a:xfrm>
        </p:grpSpPr>
        <p:sp>
          <p:nvSpPr>
            <p:cNvPr id="13" name="Freeform 18"/>
            <p:cNvSpPr/>
            <p:nvPr/>
          </p:nvSpPr>
          <p:spPr>
            <a:xfrm>
              <a:off x="4132262" y="2102111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5600510" y="2169536"/>
              <a:ext cx="1093027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绿茶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7454" y="2375663"/>
            <a:ext cx="2994092" cy="558623"/>
            <a:chOff x="4132261" y="3239091"/>
            <a:chExt cx="4125474" cy="769711"/>
          </a:xfrm>
        </p:grpSpPr>
        <p:sp>
          <p:nvSpPr>
            <p:cNvPr id="16" name="Freeform 20"/>
            <p:cNvSpPr/>
            <p:nvPr/>
          </p:nvSpPr>
          <p:spPr>
            <a:xfrm>
              <a:off x="4132261" y="3239091"/>
              <a:ext cx="4125474" cy="769711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5180110" y="3307130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制作工艺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7455" y="3212294"/>
            <a:ext cx="2994091" cy="557320"/>
            <a:chOff x="4132262" y="4378854"/>
            <a:chExt cx="4125473" cy="767916"/>
          </a:xfrm>
        </p:grpSpPr>
        <p:sp>
          <p:nvSpPr>
            <p:cNvPr id="19" name="Freeform 22"/>
            <p:cNvSpPr/>
            <p:nvPr/>
          </p:nvSpPr>
          <p:spPr>
            <a:xfrm>
              <a:off x="4132262" y="4378854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7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5180109" y="4457729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品质特性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57454" y="4012121"/>
            <a:ext cx="2994091" cy="557320"/>
            <a:chOff x="4132262" y="5516822"/>
            <a:chExt cx="4125473" cy="767916"/>
          </a:xfrm>
        </p:grpSpPr>
        <p:sp>
          <p:nvSpPr>
            <p:cNvPr id="22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5180111" y="5578584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价值功效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01074" y="1566626"/>
            <a:ext cx="557320" cy="557320"/>
            <a:chOff x="3275881" y="2102111"/>
            <a:chExt cx="767916" cy="767916"/>
          </a:xfrm>
          <a:solidFill>
            <a:srgbClr val="2F6E31"/>
          </a:solidFill>
        </p:grpSpPr>
        <p:sp>
          <p:nvSpPr>
            <p:cNvPr id="25" name="Freeform 17"/>
            <p:cNvSpPr/>
            <p:nvPr/>
          </p:nvSpPr>
          <p:spPr>
            <a:xfrm>
              <a:off x="3275881" y="2102111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91257" y="2198806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01074" y="2375663"/>
            <a:ext cx="557320" cy="558623"/>
            <a:chOff x="3275881" y="3239091"/>
            <a:chExt cx="767916" cy="769711"/>
          </a:xfrm>
          <a:solidFill>
            <a:srgbClr val="2F6E31"/>
          </a:solidFill>
        </p:grpSpPr>
        <p:sp>
          <p:nvSpPr>
            <p:cNvPr id="30" name="Freeform 19"/>
            <p:cNvSpPr/>
            <p:nvPr/>
          </p:nvSpPr>
          <p:spPr>
            <a:xfrm>
              <a:off x="3275881" y="3239091"/>
              <a:ext cx="767916" cy="769711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91257" y="3338210"/>
              <a:ext cx="537165" cy="6361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01074" y="3212294"/>
            <a:ext cx="557320" cy="557320"/>
            <a:chOff x="3275881" y="4378854"/>
            <a:chExt cx="767916" cy="767916"/>
          </a:xfrm>
          <a:solidFill>
            <a:srgbClr val="2F6E31"/>
          </a:solidFill>
        </p:grpSpPr>
        <p:sp>
          <p:nvSpPr>
            <p:cNvPr id="36" name="Freeform 21"/>
            <p:cNvSpPr/>
            <p:nvPr/>
          </p:nvSpPr>
          <p:spPr>
            <a:xfrm>
              <a:off x="3275881" y="4378854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7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1257" y="4475459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01073" y="4012121"/>
            <a:ext cx="557320" cy="557320"/>
            <a:chOff x="3275881" y="5516822"/>
            <a:chExt cx="767916" cy="767916"/>
          </a:xfrm>
          <a:solidFill>
            <a:srgbClr val="2F6E31"/>
          </a:solidFill>
        </p:grpSpPr>
        <p:sp>
          <p:nvSpPr>
            <p:cNvPr id="42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57454" y="4797932"/>
            <a:ext cx="2994091" cy="557320"/>
            <a:chOff x="4132262" y="5516822"/>
            <a:chExt cx="4125473" cy="767916"/>
          </a:xfrm>
        </p:grpSpPr>
        <p:sp>
          <p:nvSpPr>
            <p:cNvPr id="47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5180111" y="5578584"/>
              <a:ext cx="1933818" cy="63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等宽 L"/>
                  <a:ea typeface="微软雅黑" panose="020B0503020204020204" pitchFamily="34" charset="-122"/>
                </a:rPr>
                <a:t>品茶指南</a:t>
              </a:r>
              <a:endPara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01073" y="4797932"/>
            <a:ext cx="557320" cy="557320"/>
            <a:chOff x="3275881" y="5516822"/>
            <a:chExt cx="767916" cy="767916"/>
          </a:xfrm>
          <a:solidFill>
            <a:srgbClr val="2F6E31"/>
          </a:solidFill>
        </p:grpSpPr>
        <p:sp>
          <p:nvSpPr>
            <p:cNvPr id="50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2021年XX月</a:t>
              </a:r>
              <a:endParaRPr lang="en-US" altLang="zh-CN" sz="1400" spc="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2F6E31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F6E31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绿茶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8640"/>
            <a:ext cx="7251192" cy="6849359"/>
          </a:xfrm>
          <a:prstGeom prst="rect">
            <a:avLst/>
          </a:prstGeom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6073430" y="2025570"/>
            <a:ext cx="5151777" cy="31020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769954" y="2118948"/>
            <a:ext cx="3161550" cy="0"/>
          </a:xfrm>
          <a:prstGeom prst="line">
            <a:avLst/>
          </a:prstGeom>
          <a:ln w="6350"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>
            <a:off x="6371685" y="2293529"/>
            <a:ext cx="4559819" cy="22709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050" b="1" dirty="0">
                <a:latin typeface="时尚中黑简体" panose="01010104010101010101" pitchFamily="2" charset="-122"/>
                <a:ea typeface="时尚中黑简体" panose="01010104010101010101" pitchFamily="2" charset="-122"/>
              </a:rPr>
              <a:t>   </a:t>
            </a:r>
            <a:endParaRPr lang="zh-CN" altLang="en-US" sz="1050" b="1" dirty="0"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err="1"/>
              <a:t>绿茶指的是茶树上的新鲜叶片或芽制作出来的饮品，且新鲜叶片或芽没有经过发酵、杀青、整形、烘干等加工程序</a:t>
            </a:r>
            <a:r>
              <a:rPr lang="en-US" altLang="zh-CN" sz="1800" dirty="0"/>
              <a:t>
</a:t>
            </a:r>
            <a:r>
              <a:rPr lang="en-US" altLang="zh-CN" sz="1800" dirty="0" err="1"/>
              <a:t>绿茶保留了新鲜茶叶大部分天然物质，这些天然物质具有防衰老、抗菌、消炎等效果</a:t>
            </a:r>
            <a:endParaRPr lang="en-US" altLang="zh-CN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2F6E31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制作工艺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6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56074" y="2337972"/>
            <a:ext cx="2861999" cy="2922606"/>
            <a:chOff x="1056072" y="2615878"/>
            <a:chExt cx="2861999" cy="2922606"/>
          </a:xfrm>
        </p:grpSpPr>
        <p:grpSp>
          <p:nvGrpSpPr>
            <p:cNvPr id="25" name="组合 24"/>
            <p:cNvGrpSpPr/>
            <p:nvPr/>
          </p:nvGrpSpPr>
          <p:grpSpPr>
            <a:xfrm>
              <a:off x="1056072" y="2615878"/>
              <a:ext cx="2861999" cy="2922606"/>
              <a:chOff x="1205398" y="1842406"/>
              <a:chExt cx="4257853" cy="434802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449264" y="2009422"/>
                <a:ext cx="4013987" cy="4013988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7"/>
              <p:cNvSpPr/>
              <p:nvPr/>
            </p:nvSpPr>
            <p:spPr>
              <a:xfrm>
                <a:off x="1282247" y="1842406"/>
                <a:ext cx="3385471" cy="4348020"/>
              </a:xfrm>
              <a:custGeom>
                <a:avLst/>
                <a:gdLst>
                  <a:gd name="connsiteX0" fmla="*/ 2293059 w 3570860"/>
                  <a:gd name="connsiteY0" fmla="*/ 0 h 4586118"/>
                  <a:gd name="connsiteX1" fmla="*/ 3386067 w 3570860"/>
                  <a:gd name="connsiteY1" fmla="*/ 276760 h 4586118"/>
                  <a:gd name="connsiteX2" fmla="*/ 3570859 w 3570860"/>
                  <a:gd name="connsiteY2" fmla="*/ 389023 h 4586118"/>
                  <a:gd name="connsiteX3" fmla="*/ 3546682 w 3570860"/>
                  <a:gd name="connsiteY3" fmla="*/ 389023 h 4586118"/>
                  <a:gd name="connsiteX4" fmla="*/ 3380078 w 3570860"/>
                  <a:gd name="connsiteY4" fmla="*/ 287809 h 4586118"/>
                  <a:gd name="connsiteX5" fmla="*/ 2293059 w 3570860"/>
                  <a:gd name="connsiteY5" fmla="*/ 12566 h 4586118"/>
                  <a:gd name="connsiteX6" fmla="*/ 12566 w 3570860"/>
                  <a:gd name="connsiteY6" fmla="*/ 2293059 h 4586118"/>
                  <a:gd name="connsiteX7" fmla="*/ 2293059 w 3570860"/>
                  <a:gd name="connsiteY7" fmla="*/ 4573552 h 4586118"/>
                  <a:gd name="connsiteX8" fmla="*/ 3380078 w 3570860"/>
                  <a:gd name="connsiteY8" fmla="*/ 4298309 h 4586118"/>
                  <a:gd name="connsiteX9" fmla="*/ 3546684 w 3570860"/>
                  <a:gd name="connsiteY9" fmla="*/ 4197094 h 4586118"/>
                  <a:gd name="connsiteX10" fmla="*/ 3570860 w 3570860"/>
                  <a:gd name="connsiteY10" fmla="*/ 4197094 h 4586118"/>
                  <a:gd name="connsiteX11" fmla="*/ 3386067 w 3570860"/>
                  <a:gd name="connsiteY11" fmla="*/ 4309358 h 4586118"/>
                  <a:gd name="connsiteX12" fmla="*/ 2293059 w 3570860"/>
                  <a:gd name="connsiteY12" fmla="*/ 4586118 h 4586118"/>
                  <a:gd name="connsiteX13" fmla="*/ 0 w 3570860"/>
                  <a:gd name="connsiteY13" fmla="*/ 2293059 h 4586118"/>
                  <a:gd name="connsiteX14" fmla="*/ 2293059 w 3570860"/>
                  <a:gd name="connsiteY14" fmla="*/ 0 h 458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0860" h="4586118">
                    <a:moveTo>
                      <a:pt x="2293059" y="0"/>
                    </a:moveTo>
                    <a:cubicBezTo>
                      <a:pt x="2688816" y="0"/>
                      <a:pt x="3061156" y="100258"/>
                      <a:pt x="3386067" y="276760"/>
                    </a:cubicBezTo>
                    <a:lnTo>
                      <a:pt x="3570859" y="389023"/>
                    </a:lnTo>
                    <a:lnTo>
                      <a:pt x="3546682" y="389023"/>
                    </a:lnTo>
                    <a:lnTo>
                      <a:pt x="3380078" y="287809"/>
                    </a:lnTo>
                    <a:cubicBezTo>
                      <a:pt x="3056947" y="112274"/>
                      <a:pt x="2686647" y="12566"/>
                      <a:pt x="2293059" y="12566"/>
                    </a:cubicBezTo>
                    <a:cubicBezTo>
                      <a:pt x="1033577" y="12566"/>
                      <a:pt x="12566" y="1033577"/>
                      <a:pt x="12566" y="2293059"/>
                    </a:cubicBezTo>
                    <a:cubicBezTo>
                      <a:pt x="12566" y="3552541"/>
                      <a:pt x="1033577" y="4573552"/>
                      <a:pt x="2293059" y="4573552"/>
                    </a:cubicBezTo>
                    <a:cubicBezTo>
                      <a:pt x="2686647" y="4573552"/>
                      <a:pt x="3056947" y="4473844"/>
                      <a:pt x="3380078" y="4298309"/>
                    </a:cubicBezTo>
                    <a:lnTo>
                      <a:pt x="3546684" y="4197094"/>
                    </a:lnTo>
                    <a:lnTo>
                      <a:pt x="3570860" y="4197094"/>
                    </a:lnTo>
                    <a:lnTo>
                      <a:pt x="3386067" y="4309358"/>
                    </a:lnTo>
                    <a:cubicBezTo>
                      <a:pt x="3061156" y="4485861"/>
                      <a:pt x="2688816" y="4586118"/>
                      <a:pt x="2293059" y="4586118"/>
                    </a:cubicBezTo>
                    <a:cubicBezTo>
                      <a:pt x="1026637" y="4586118"/>
                      <a:pt x="0" y="3559481"/>
                      <a:pt x="0" y="2293059"/>
                    </a:cubicBezTo>
                    <a:cubicBezTo>
                      <a:pt x="0" y="1026637"/>
                      <a:pt x="1026637" y="0"/>
                      <a:pt x="2293059" y="0"/>
                    </a:cubicBezTo>
                    <a:close/>
                  </a:path>
                </a:pathLst>
              </a:custGeom>
              <a:solidFill>
                <a:srgbClr val="5D96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629295" y="5697768"/>
                <a:ext cx="173579" cy="173579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05398" y="2009422"/>
                <a:ext cx="487730" cy="487730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497105" y="3184110"/>
              <a:ext cx="2112754" cy="1754326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杀青</a:t>
              </a:r>
              <a:endParaRPr lang="en-US" altLang="zh-CN" sz="360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24595" y="2337972"/>
            <a:ext cx="2861999" cy="2922606"/>
            <a:chOff x="4624593" y="2615878"/>
            <a:chExt cx="2861999" cy="2922606"/>
          </a:xfrm>
        </p:grpSpPr>
        <p:grpSp>
          <p:nvGrpSpPr>
            <p:cNvPr id="32" name="组合 31"/>
            <p:cNvGrpSpPr/>
            <p:nvPr/>
          </p:nvGrpSpPr>
          <p:grpSpPr>
            <a:xfrm>
              <a:off x="4624593" y="2615878"/>
              <a:ext cx="2861999" cy="2922606"/>
              <a:chOff x="1205398" y="1842406"/>
              <a:chExt cx="4257853" cy="434802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449263" y="2009422"/>
                <a:ext cx="4013988" cy="4013988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14"/>
              <p:cNvSpPr/>
              <p:nvPr/>
            </p:nvSpPr>
            <p:spPr>
              <a:xfrm>
                <a:off x="1282247" y="1842406"/>
                <a:ext cx="3385471" cy="4348020"/>
              </a:xfrm>
              <a:custGeom>
                <a:avLst/>
                <a:gdLst>
                  <a:gd name="connsiteX0" fmla="*/ 2293059 w 3570860"/>
                  <a:gd name="connsiteY0" fmla="*/ 0 h 4586118"/>
                  <a:gd name="connsiteX1" fmla="*/ 3386067 w 3570860"/>
                  <a:gd name="connsiteY1" fmla="*/ 276760 h 4586118"/>
                  <a:gd name="connsiteX2" fmla="*/ 3570859 w 3570860"/>
                  <a:gd name="connsiteY2" fmla="*/ 389023 h 4586118"/>
                  <a:gd name="connsiteX3" fmla="*/ 3546682 w 3570860"/>
                  <a:gd name="connsiteY3" fmla="*/ 389023 h 4586118"/>
                  <a:gd name="connsiteX4" fmla="*/ 3380078 w 3570860"/>
                  <a:gd name="connsiteY4" fmla="*/ 287809 h 4586118"/>
                  <a:gd name="connsiteX5" fmla="*/ 2293059 w 3570860"/>
                  <a:gd name="connsiteY5" fmla="*/ 12566 h 4586118"/>
                  <a:gd name="connsiteX6" fmla="*/ 12566 w 3570860"/>
                  <a:gd name="connsiteY6" fmla="*/ 2293059 h 4586118"/>
                  <a:gd name="connsiteX7" fmla="*/ 2293059 w 3570860"/>
                  <a:gd name="connsiteY7" fmla="*/ 4573552 h 4586118"/>
                  <a:gd name="connsiteX8" fmla="*/ 3380078 w 3570860"/>
                  <a:gd name="connsiteY8" fmla="*/ 4298309 h 4586118"/>
                  <a:gd name="connsiteX9" fmla="*/ 3546684 w 3570860"/>
                  <a:gd name="connsiteY9" fmla="*/ 4197094 h 4586118"/>
                  <a:gd name="connsiteX10" fmla="*/ 3570860 w 3570860"/>
                  <a:gd name="connsiteY10" fmla="*/ 4197094 h 4586118"/>
                  <a:gd name="connsiteX11" fmla="*/ 3386067 w 3570860"/>
                  <a:gd name="connsiteY11" fmla="*/ 4309358 h 4586118"/>
                  <a:gd name="connsiteX12" fmla="*/ 2293059 w 3570860"/>
                  <a:gd name="connsiteY12" fmla="*/ 4586118 h 4586118"/>
                  <a:gd name="connsiteX13" fmla="*/ 0 w 3570860"/>
                  <a:gd name="connsiteY13" fmla="*/ 2293059 h 4586118"/>
                  <a:gd name="connsiteX14" fmla="*/ 2293059 w 3570860"/>
                  <a:gd name="connsiteY14" fmla="*/ 0 h 458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0860" h="4586118">
                    <a:moveTo>
                      <a:pt x="2293059" y="0"/>
                    </a:moveTo>
                    <a:cubicBezTo>
                      <a:pt x="2688816" y="0"/>
                      <a:pt x="3061156" y="100258"/>
                      <a:pt x="3386067" y="276760"/>
                    </a:cubicBezTo>
                    <a:lnTo>
                      <a:pt x="3570859" y="389023"/>
                    </a:lnTo>
                    <a:lnTo>
                      <a:pt x="3546682" y="389023"/>
                    </a:lnTo>
                    <a:lnTo>
                      <a:pt x="3380078" y="287809"/>
                    </a:lnTo>
                    <a:cubicBezTo>
                      <a:pt x="3056947" y="112274"/>
                      <a:pt x="2686647" y="12566"/>
                      <a:pt x="2293059" y="12566"/>
                    </a:cubicBezTo>
                    <a:cubicBezTo>
                      <a:pt x="1033577" y="12566"/>
                      <a:pt x="12566" y="1033577"/>
                      <a:pt x="12566" y="2293059"/>
                    </a:cubicBezTo>
                    <a:cubicBezTo>
                      <a:pt x="12566" y="3552541"/>
                      <a:pt x="1033577" y="4573552"/>
                      <a:pt x="2293059" y="4573552"/>
                    </a:cubicBezTo>
                    <a:cubicBezTo>
                      <a:pt x="2686647" y="4573552"/>
                      <a:pt x="3056947" y="4473844"/>
                      <a:pt x="3380078" y="4298309"/>
                    </a:cubicBezTo>
                    <a:lnTo>
                      <a:pt x="3546684" y="4197094"/>
                    </a:lnTo>
                    <a:lnTo>
                      <a:pt x="3570860" y="4197094"/>
                    </a:lnTo>
                    <a:lnTo>
                      <a:pt x="3386067" y="4309358"/>
                    </a:lnTo>
                    <a:cubicBezTo>
                      <a:pt x="3061156" y="4485861"/>
                      <a:pt x="2688816" y="4586118"/>
                      <a:pt x="2293059" y="4586118"/>
                    </a:cubicBezTo>
                    <a:cubicBezTo>
                      <a:pt x="1026637" y="4586118"/>
                      <a:pt x="0" y="3559481"/>
                      <a:pt x="0" y="2293059"/>
                    </a:cubicBezTo>
                    <a:cubicBezTo>
                      <a:pt x="0" y="1026637"/>
                      <a:pt x="1026637" y="0"/>
                      <a:pt x="2293059" y="0"/>
                    </a:cubicBezTo>
                    <a:close/>
                  </a:path>
                </a:pathLst>
              </a:custGeom>
              <a:solidFill>
                <a:srgbClr val="5D96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629295" y="5697768"/>
                <a:ext cx="173579" cy="173579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05398" y="2009422"/>
                <a:ext cx="487730" cy="487730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091952" y="3184110"/>
              <a:ext cx="2086428" cy="1754326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揉捻</a:t>
              </a:r>
              <a:endParaRPr lang="en-US" altLang="zh-CN" sz="360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73929" y="2337972"/>
            <a:ext cx="2861998" cy="2922606"/>
            <a:chOff x="8273929" y="2615878"/>
            <a:chExt cx="2861999" cy="2922606"/>
          </a:xfrm>
        </p:grpSpPr>
        <p:grpSp>
          <p:nvGrpSpPr>
            <p:cNvPr id="39" name="组合 38"/>
            <p:cNvGrpSpPr/>
            <p:nvPr/>
          </p:nvGrpSpPr>
          <p:grpSpPr>
            <a:xfrm>
              <a:off x="8273929" y="2615878"/>
              <a:ext cx="2861999" cy="2922606"/>
              <a:chOff x="1205398" y="1842406"/>
              <a:chExt cx="4257853" cy="434802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449263" y="2009422"/>
                <a:ext cx="4013988" cy="4013988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20"/>
              <p:cNvSpPr/>
              <p:nvPr/>
            </p:nvSpPr>
            <p:spPr>
              <a:xfrm>
                <a:off x="1282247" y="1842406"/>
                <a:ext cx="3385471" cy="4348020"/>
              </a:xfrm>
              <a:custGeom>
                <a:avLst/>
                <a:gdLst>
                  <a:gd name="connsiteX0" fmla="*/ 2293059 w 3570860"/>
                  <a:gd name="connsiteY0" fmla="*/ 0 h 4586118"/>
                  <a:gd name="connsiteX1" fmla="*/ 3386067 w 3570860"/>
                  <a:gd name="connsiteY1" fmla="*/ 276760 h 4586118"/>
                  <a:gd name="connsiteX2" fmla="*/ 3570859 w 3570860"/>
                  <a:gd name="connsiteY2" fmla="*/ 389023 h 4586118"/>
                  <a:gd name="connsiteX3" fmla="*/ 3546682 w 3570860"/>
                  <a:gd name="connsiteY3" fmla="*/ 389023 h 4586118"/>
                  <a:gd name="connsiteX4" fmla="*/ 3380078 w 3570860"/>
                  <a:gd name="connsiteY4" fmla="*/ 287809 h 4586118"/>
                  <a:gd name="connsiteX5" fmla="*/ 2293059 w 3570860"/>
                  <a:gd name="connsiteY5" fmla="*/ 12566 h 4586118"/>
                  <a:gd name="connsiteX6" fmla="*/ 12566 w 3570860"/>
                  <a:gd name="connsiteY6" fmla="*/ 2293059 h 4586118"/>
                  <a:gd name="connsiteX7" fmla="*/ 2293059 w 3570860"/>
                  <a:gd name="connsiteY7" fmla="*/ 4573552 h 4586118"/>
                  <a:gd name="connsiteX8" fmla="*/ 3380078 w 3570860"/>
                  <a:gd name="connsiteY8" fmla="*/ 4298309 h 4586118"/>
                  <a:gd name="connsiteX9" fmla="*/ 3546684 w 3570860"/>
                  <a:gd name="connsiteY9" fmla="*/ 4197094 h 4586118"/>
                  <a:gd name="connsiteX10" fmla="*/ 3570860 w 3570860"/>
                  <a:gd name="connsiteY10" fmla="*/ 4197094 h 4586118"/>
                  <a:gd name="connsiteX11" fmla="*/ 3386067 w 3570860"/>
                  <a:gd name="connsiteY11" fmla="*/ 4309358 h 4586118"/>
                  <a:gd name="connsiteX12" fmla="*/ 2293059 w 3570860"/>
                  <a:gd name="connsiteY12" fmla="*/ 4586118 h 4586118"/>
                  <a:gd name="connsiteX13" fmla="*/ 0 w 3570860"/>
                  <a:gd name="connsiteY13" fmla="*/ 2293059 h 4586118"/>
                  <a:gd name="connsiteX14" fmla="*/ 2293059 w 3570860"/>
                  <a:gd name="connsiteY14" fmla="*/ 0 h 458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0860" h="4586118">
                    <a:moveTo>
                      <a:pt x="2293059" y="0"/>
                    </a:moveTo>
                    <a:cubicBezTo>
                      <a:pt x="2688816" y="0"/>
                      <a:pt x="3061156" y="100258"/>
                      <a:pt x="3386067" y="276760"/>
                    </a:cubicBezTo>
                    <a:lnTo>
                      <a:pt x="3570859" y="389023"/>
                    </a:lnTo>
                    <a:lnTo>
                      <a:pt x="3546682" y="389023"/>
                    </a:lnTo>
                    <a:lnTo>
                      <a:pt x="3380078" y="287809"/>
                    </a:lnTo>
                    <a:cubicBezTo>
                      <a:pt x="3056947" y="112274"/>
                      <a:pt x="2686647" y="12566"/>
                      <a:pt x="2293059" y="12566"/>
                    </a:cubicBezTo>
                    <a:cubicBezTo>
                      <a:pt x="1033577" y="12566"/>
                      <a:pt x="12566" y="1033577"/>
                      <a:pt x="12566" y="2293059"/>
                    </a:cubicBezTo>
                    <a:cubicBezTo>
                      <a:pt x="12566" y="3552541"/>
                      <a:pt x="1033577" y="4573552"/>
                      <a:pt x="2293059" y="4573552"/>
                    </a:cubicBezTo>
                    <a:cubicBezTo>
                      <a:pt x="2686647" y="4573552"/>
                      <a:pt x="3056947" y="4473844"/>
                      <a:pt x="3380078" y="4298309"/>
                    </a:cubicBezTo>
                    <a:lnTo>
                      <a:pt x="3546684" y="4197094"/>
                    </a:lnTo>
                    <a:lnTo>
                      <a:pt x="3570860" y="4197094"/>
                    </a:lnTo>
                    <a:lnTo>
                      <a:pt x="3386067" y="4309358"/>
                    </a:lnTo>
                    <a:cubicBezTo>
                      <a:pt x="3061156" y="4485861"/>
                      <a:pt x="2688816" y="4586118"/>
                      <a:pt x="2293059" y="4586118"/>
                    </a:cubicBezTo>
                    <a:cubicBezTo>
                      <a:pt x="1026637" y="4586118"/>
                      <a:pt x="0" y="3559481"/>
                      <a:pt x="0" y="2293059"/>
                    </a:cubicBezTo>
                    <a:cubicBezTo>
                      <a:pt x="0" y="1026637"/>
                      <a:pt x="1026637" y="0"/>
                      <a:pt x="2293059" y="0"/>
                    </a:cubicBezTo>
                    <a:close/>
                  </a:path>
                </a:pathLst>
              </a:custGeom>
              <a:solidFill>
                <a:srgbClr val="5D96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629295" y="5697768"/>
                <a:ext cx="173579" cy="173579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205398" y="2009422"/>
                <a:ext cx="487730" cy="487730"/>
              </a:xfrm>
              <a:prstGeom prst="ellipse">
                <a:avLst/>
              </a:prstGeom>
              <a:solidFill>
                <a:srgbClr val="2F6E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8731624" y="3184110"/>
              <a:ext cx="2064184" cy="1754326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干燥</a:t>
              </a:r>
              <a:endParaRPr lang="en-US" altLang="zh-CN" sz="360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sp>
        <p:nvSpPr>
          <p:cNvPr id="45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制作工艺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/>
          <a:srcRect t="1923" b="1923"/>
          <a:stretch>
            <a:fillRect/>
          </a:stretch>
        </p:blipFill>
        <p:spPr>
          <a:xfrm flipH="1">
            <a:off x="0" y="-1"/>
            <a:ext cx="7132320" cy="685799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035800" y="-1"/>
            <a:ext cx="5156200" cy="6858000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/>
          <p:cNvSpPr/>
          <p:nvPr/>
        </p:nvSpPr>
        <p:spPr>
          <a:xfrm>
            <a:off x="7830302" y="2403430"/>
            <a:ext cx="3567199" cy="3615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>
                <a:solidFill>
                  <a:srgbClr val="FFFFFF"/>
                </a:solidFill>
                <a:latin typeface="+mn-ea"/>
              </a:rPr>
              <a:t>对绿茶品质起着决定性的作用
通过高温，破坏鲜叶中酶的特性，制止多酚类物质氧化，以防止叶子红变
同时蒸发叶内的部分水份，使叶子变软，为揉捻造形创造条件。随着水分的蒸发，鲜叶中具有青草气的低沸点芳香物质挥发消失，从而使茶叶香气得到改善
除特种茶外，该过程均在杀青机中进行。影响杀青质量的因素有杀青温度、投叶量、杀青机种类、时间、杀青方式等。它们是一个整体，互相牵连制约</a:t>
            </a:r>
            <a:endParaRPr lang="en-US" altLang="zh-CN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830300" y="1593705"/>
            <a:ext cx="3567197" cy="457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n-US" altLang="zh-CN" sz="2400" b="1">
                <a:solidFill>
                  <a:srgbClr val="FFFFFF"/>
                </a:solidFill>
                <a:latin typeface="+mj-ea"/>
                <a:ea typeface="+mj-ea"/>
              </a:rPr>
              <a:t>杀青</a:t>
            </a:r>
            <a:endParaRPr lang="en-US" altLang="zh-CN" sz="24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935251" y="2221624"/>
            <a:ext cx="459449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6991109" cy="6858000"/>
          </a:xfrm>
          <a:prstGeom prst="rect">
            <a:avLst/>
          </a:prstGeom>
          <a:ln>
            <a:noFill/>
          </a:ln>
        </p:spPr>
      </p:pic>
      <p:sp>
        <p:nvSpPr>
          <p:cNvPr id="9" name="任意多边形: 形状 8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144632 h 6858000"/>
              <a:gd name="connsiteX1" fmla="*/ 92465 w 12192000"/>
              <a:gd name="connsiteY1" fmla="*/ 6203911 h 6858000"/>
              <a:gd name="connsiteX2" fmla="*/ 2435225 w 12192000"/>
              <a:gd name="connsiteY2" fmla="*/ 6858000 h 6858000"/>
              <a:gd name="connsiteX3" fmla="*/ 0 w 12192000"/>
              <a:gd name="connsiteY3" fmla="*/ 6858000 h 6858000"/>
              <a:gd name="connsiteX4" fmla="*/ 6294698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2435225 w 12192000"/>
              <a:gd name="connsiteY7" fmla="*/ 6858000 h 6858000"/>
              <a:gd name="connsiteX8" fmla="*/ 6953250 w 12192000"/>
              <a:gd name="connsiteY8" fmla="*/ 2339975 h 6858000"/>
              <a:gd name="connsiteX9" fmla="*/ 6407949 w 12192000"/>
              <a:gd name="connsiteY9" fmla="*/ 1864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6144632"/>
                </a:moveTo>
                <a:lnTo>
                  <a:pt x="92465" y="6203911"/>
                </a:lnTo>
                <a:cubicBezTo>
                  <a:pt x="775577" y="6618979"/>
                  <a:pt x="1577488" y="6858000"/>
                  <a:pt x="2435225" y="6858000"/>
                </a:cubicBezTo>
                <a:lnTo>
                  <a:pt x="0" y="6858000"/>
                </a:lnTo>
                <a:close/>
                <a:moveTo>
                  <a:pt x="629469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2435225" y="6858000"/>
                </a:lnTo>
                <a:cubicBezTo>
                  <a:pt x="4930461" y="6858000"/>
                  <a:pt x="6953250" y="4835211"/>
                  <a:pt x="6953250" y="2339975"/>
                </a:cubicBezTo>
                <a:cubicBezTo>
                  <a:pt x="6953250" y="1560214"/>
                  <a:pt x="6755712" y="826590"/>
                  <a:pt x="6407949" y="186416"/>
                </a:cubicBezTo>
                <a:close/>
              </a:path>
            </a:pathLst>
          </a:cu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461622" y="1737071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GB" sz="20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7349925" y="1045201"/>
            <a:ext cx="4115810" cy="47638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+mj-ea"/>
                <a:ea typeface="+mj-ea"/>
              </a:rPr>
              <a:t>揉捻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揉捻是绿茶塑造外形的一道工序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。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通过利用外力作用，使叶片揉破变轻，卷转成条，体积缩小，且便于冲泡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。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同时部分茶汁挤溢附着在叶表面，对提高茶滋味浓度也有重要作用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。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制绿茶的揉捻工序有冷揉与热揉之分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。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所谓冷揉，即杀青叶经过摊凉后揉捻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；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热揉则是杀青叶不经摊凉而趁热进行的揉捻</a:t>
            </a:r>
            <a:r>
              <a:rPr lang="en-US" altLang="zh-CN" sz="1600" dirty="0">
                <a:solidFill>
                  <a:srgbClr val="FFFFFF"/>
                </a:solidFill>
                <a:latin typeface="+mn-ea"/>
              </a:rPr>
              <a:t>。
</a:t>
            </a:r>
            <a:r>
              <a:rPr lang="en-US" altLang="zh-CN" sz="1600" dirty="0" err="1">
                <a:solidFill>
                  <a:srgbClr val="FFFFFF"/>
                </a:solidFill>
                <a:latin typeface="+mn-ea"/>
              </a:rPr>
              <a:t>嫩叶宜冷揉以保持黄绿明亮之汤色于嫩绿的叶底，老叶宜热揉以利于条索紧结，减少碎末</a:t>
            </a:r>
            <a:endParaRPr lang="en-US" altLang="zh-CN" sz="1600" dirty="0">
              <a:solidFill>
                <a:srgbClr val="FFFFFF"/>
              </a:solidFill>
              <a:latin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0687" y="2433320"/>
            <a:ext cx="11350624" cy="4013200"/>
          </a:xfrm>
          <a:prstGeom prst="rect">
            <a:avLst/>
          </a:prstGeom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rgbClr val="2F6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43431" y="1163899"/>
            <a:ext cx="2972865" cy="4777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干燥</a:t>
            </a:r>
            <a:endParaRPr lang="en-US" altLang="zh-CN" sz="2000" b="1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2000" b="1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干燥的目的，蒸发水分，并整理外形，充分发挥茶香。干燥方法，有烘干、炒干和晒干三种形态。绿茶的干燥工序，一般先经过烘干，然后再进行炒干。因揉捻后的茶叶，含水量仍很高，如果直接炒干，会在炒干机的锅内很快结成团块，茶汁易粘结锅壁。故此，茶叶先进行烘干，使含水量降低至符合锅炒的要求</a:t>
            </a:r>
            <a:endParaRPr lang="en-US" altLang="zh-CN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2"/>
    </p:bldLst>
  </p:timing>
</p:sld>
</file>

<file path=ppt/tags/tag1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10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2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3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4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5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6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7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8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9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WPS 演示</Application>
  <PresentationFormat>宽屏</PresentationFormat>
  <Paragraphs>149</Paragraphs>
  <Slides>20</Slides>
  <Notes>1</Notes>
  <HiddenSlides>5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7" baseType="lpstr">
      <vt:lpstr>Arial</vt:lpstr>
      <vt:lpstr>宋体</vt:lpstr>
      <vt:lpstr>Wingdings</vt:lpstr>
      <vt:lpstr>思源等宽 L</vt:lpstr>
      <vt:lpstr>思源黑体 CN Light</vt:lpstr>
      <vt:lpstr>Hilda Sonnenschein</vt:lpstr>
      <vt:lpstr>思源黑体 CN Light</vt:lpstr>
      <vt:lpstr>Source Han Sans Light</vt:lpstr>
      <vt:lpstr>思源黑体 CN Heavy</vt:lpstr>
      <vt:lpstr>Calibri</vt:lpstr>
      <vt:lpstr>Impact</vt:lpstr>
      <vt:lpstr>微软雅黑</vt:lpstr>
      <vt:lpstr>时尚中黑简体</vt:lpstr>
      <vt:lpstr>黑体</vt:lpstr>
      <vt:lpstr>字魂35号-经典雅黑</vt:lpstr>
      <vt:lpstr>华文细黑</vt:lpstr>
      <vt:lpstr>Arial Unicode MS</vt:lpstr>
      <vt:lpstr>等线 Light</vt:lpstr>
      <vt:lpstr>等线</vt:lpstr>
      <vt:lpstr>Arial</vt:lpstr>
      <vt:lpstr>微软雅黑 Light</vt:lpstr>
      <vt:lpstr>华文黑体</vt:lpstr>
      <vt:lpstr>Open Sans</vt:lpstr>
      <vt:lpstr>Arial Black</vt:lpstr>
      <vt:lpstr>仓耳渔阳体 W01</vt:lpstr>
      <vt:lpstr>思源黑体 CN Normal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44</cp:revision>
  <dcterms:created xsi:type="dcterms:W3CDTF">2021-01-15T08:42:00Z</dcterms:created>
  <dcterms:modified xsi:type="dcterms:W3CDTF">2021-09-07T09:24:45Z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46AC4F17746F489087727B4A6C9340B7</vt:lpwstr>
  </property>
  <property fmtid="{D5CDD505-2E9C-101B-9397-08002B2CF9AE}" pid="3" name="KSOProductBuildVer">
    <vt:lpwstr>2052-11.1.0.10463</vt:lpwstr>
  </property>
</Properties>
</file>