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331" r:id="rId5"/>
    <p:sldId id="279" r:id="rId6"/>
    <p:sldId id="289" r:id="rId7"/>
    <p:sldId id="290" r:id="rId8"/>
    <p:sldId id="291" r:id="rId9"/>
    <p:sldId id="293" r:id="rId10"/>
    <p:sldId id="294" r:id="rId11"/>
    <p:sldId id="295" r:id="rId12"/>
    <p:sldId id="296" r:id="rId13"/>
    <p:sldId id="297" r:id="rId14"/>
    <p:sldId id="298" r:id="rId15"/>
    <p:sldId id="301" r:id="rId16"/>
    <p:sldId id="300" r:id="rId17"/>
    <p:sldId id="299" r:id="rId18"/>
    <p:sldId id="302" r:id="rId19"/>
    <p:sldId id="303" r:id="rId20"/>
    <p:sldId id="304" r:id="rId21"/>
    <p:sldId id="305" r:id="rId22"/>
    <p:sldId id="306" r:id="rId23"/>
    <p:sldId id="307" r:id="rId24"/>
    <p:sldId id="309" r:id="rId25"/>
    <p:sldId id="310" r:id="rId26"/>
    <p:sldId id="312" r:id="rId27"/>
    <p:sldId id="313" r:id="rId28"/>
    <p:sldId id="314"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33" r:id="rId43"/>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1F4E79"/>
    <a:srgbClr val="609ED6"/>
    <a:srgbClr val="FC5104"/>
    <a:srgbClr val="2F76B7"/>
    <a:srgbClr val="224556"/>
    <a:srgbClr val="E3BF42"/>
    <a:srgbClr val="FFFFFF"/>
    <a:srgbClr val="FFEBAB"/>
    <a:srgbClr val="0F2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60"/>
  </p:normalViewPr>
  <p:slideViewPr>
    <p:cSldViewPr snapToGrid="0">
      <p:cViewPr varScale="1">
        <p:scale>
          <a:sx n="109" d="100"/>
          <a:sy n="109" d="100"/>
        </p:scale>
        <p:origin x="660" y="96"/>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mn-lt"/>
                <a:ea typeface="+mn-ea"/>
                <a:cs typeface="+mn-cs"/>
              </a:defRPr>
            </a:pPr>
            <a:r>
              <a:rPr lang="en-US" altLang="zh-CN" dirty="0">
                <a:solidFill>
                  <a:schemeClr val="tx1"/>
                </a:solidFill>
              </a:rPr>
              <a:t>com</a:t>
            </a:r>
            <a:r>
              <a:rPr lang="zh-CN" altLang="en-US" dirty="0">
                <a:solidFill>
                  <a:schemeClr val="tx1"/>
                </a:solidFill>
              </a:rPr>
              <a:t>域名注册发展情况</a:t>
            </a:r>
            <a:endParaRPr lang="zh-CN" altLang="en-US" dirty="0">
              <a:solidFill>
                <a:schemeClr val="tx1"/>
              </a:solidFill>
            </a:endParaRPr>
          </a:p>
        </c:rich>
      </c:tx>
      <c:layout>
        <c:manualLayout>
          <c:xMode val="edge"/>
          <c:yMode val="edge"/>
          <c:x val="0.328173048488445"/>
          <c:y val="0.23032900581231"/>
        </c:manualLayout>
      </c:layout>
      <c:overlay val="0"/>
    </c:title>
    <c:autoTitleDeleted val="0"/>
    <c:plotArea>
      <c:layout/>
      <c:barChart>
        <c:barDir val="col"/>
        <c:grouping val="clustered"/>
        <c:varyColors val="0"/>
        <c:ser>
          <c:idx val="0"/>
          <c:order val="0"/>
          <c:tx>
            <c:strRef>
              <c:f>Sheet1!$B$1</c:f>
              <c:strCache>
                <c:ptCount val="1"/>
                <c:pt idx="0">
                  <c:v>招标采购</c:v>
                </c:pt>
              </c:strCache>
            </c:strRef>
          </c:tx>
          <c:spPr>
            <a:solidFill>
              <a:srgbClr val="00B05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Sheet1!$B$2:$B$6</c:f>
              <c:numCache>
                <c:formatCode>General</c:formatCode>
                <c:ptCount val="5"/>
                <c:pt idx="0">
                  <c:v>12</c:v>
                </c:pt>
                <c:pt idx="1">
                  <c:v>3</c:v>
                </c:pt>
                <c:pt idx="2">
                  <c:v>0</c:v>
                </c:pt>
                <c:pt idx="3">
                  <c:v>1</c:v>
                </c:pt>
                <c:pt idx="4">
                  <c:v>16</c:v>
                </c:pt>
              </c:numCache>
            </c:numRef>
          </c:val>
        </c:ser>
        <c:ser>
          <c:idx val="1"/>
          <c:order val="1"/>
          <c:tx>
            <c:strRef>
              <c:f>Sheet1!$C$1</c:f>
              <c:strCache>
                <c:ptCount val="1"/>
                <c:pt idx="0">
                  <c:v>询比价采购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Sheet1!$C$2:$C$6</c:f>
              <c:numCache>
                <c:formatCode>General</c:formatCode>
                <c:ptCount val="5"/>
                <c:pt idx="0">
                  <c:v>11</c:v>
                </c:pt>
                <c:pt idx="1">
                  <c:v>26</c:v>
                </c:pt>
                <c:pt idx="2">
                  <c:v>7</c:v>
                </c:pt>
                <c:pt idx="3">
                  <c:v>26</c:v>
                </c:pt>
                <c:pt idx="4">
                  <c:v>37</c:v>
                </c:pt>
              </c:numCache>
            </c:numRef>
          </c:val>
        </c:ser>
        <c:ser>
          <c:idx val="2"/>
          <c:order val="2"/>
          <c:tx>
            <c:strRef>
              <c:f>Sheet1!$D$1</c:f>
              <c:strCache>
                <c:ptCount val="1"/>
                <c:pt idx="0">
                  <c:v>框架采购</c:v>
                </c:pt>
              </c:strCache>
            </c:strRef>
          </c:tx>
          <c:invertIfNegative val="0"/>
          <c:dPt>
            <c:idx val="3"/>
            <c:invertIfNegative val="0"/>
            <c:bubble3D val="0"/>
            <c:spPr>
              <a:solidFill>
                <a:sysClr val="window" lastClr="FFFFFF">
                  <a:lumMod val="50000"/>
                </a:sysClr>
              </a:solidFill>
            </c:spPr>
          </c:dPt>
          <c:dLbls>
            <c:delete val="1"/>
          </c:dLbls>
          <c:cat>
            <c:strRef>
              <c:f>Sheet1!$A$2:$A$6</c:f>
              <c:strCache>
                <c:ptCount val="5"/>
                <c:pt idx="0">
                  <c:v>一季度</c:v>
                </c:pt>
                <c:pt idx="1">
                  <c:v>二季度</c:v>
                </c:pt>
                <c:pt idx="2">
                  <c:v>三季度</c:v>
                </c:pt>
                <c:pt idx="3">
                  <c:v>四季度</c:v>
                </c:pt>
                <c:pt idx="4">
                  <c:v>全年</c:v>
                </c:pt>
              </c:strCache>
            </c:strRef>
          </c:cat>
          <c:val>
            <c:numRef>
              <c:f>Sheet1!$D$2:$D$6</c:f>
              <c:numCache>
                <c:formatCode>General</c:formatCode>
                <c:ptCount val="5"/>
                <c:pt idx="0">
                  <c:v>8</c:v>
                </c:pt>
                <c:pt idx="1">
                  <c:v>5</c:v>
                </c:pt>
                <c:pt idx="2">
                  <c:v>9</c:v>
                </c:pt>
                <c:pt idx="3">
                  <c:v>14</c:v>
                </c:pt>
                <c:pt idx="4">
                  <c:v>13</c:v>
                </c:pt>
              </c:numCache>
            </c:numRef>
          </c:val>
        </c:ser>
        <c:ser>
          <c:idx val="3"/>
          <c:order val="3"/>
          <c:tx>
            <c:strRef>
              <c:f>Sheet1!$E$1</c:f>
              <c:strCache>
                <c:ptCount val="1"/>
                <c:pt idx="0">
                  <c:v>直接采购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Sheet1!$E$2:$E$6</c:f>
              <c:numCache>
                <c:formatCode>General</c:formatCode>
                <c:ptCount val="5"/>
                <c:pt idx="0">
                  <c:v>0</c:v>
                </c:pt>
                <c:pt idx="1">
                  <c:v>3</c:v>
                </c:pt>
                <c:pt idx="2">
                  <c:v>2</c:v>
                </c:pt>
                <c:pt idx="3">
                  <c:v>4</c:v>
                </c:pt>
                <c:pt idx="4">
                  <c:v>3</c:v>
                </c:pt>
              </c:numCache>
            </c:numRef>
          </c:val>
        </c:ser>
        <c:ser>
          <c:idx val="4"/>
          <c:order val="4"/>
          <c:tx>
            <c:strRef>
              <c:f>Sheet1!$F$1</c:f>
              <c:strCache>
                <c:ptCount val="1"/>
                <c:pt idx="0">
                  <c:v>合计</c:v>
                </c:pt>
              </c:strCache>
            </c:strRef>
          </c:tx>
          <c:spPr>
            <a:solidFill>
              <a:srgbClr val="1F4E79"/>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Sheet1!$F$2:$F$6</c:f>
              <c:numCache>
                <c:formatCode>General</c:formatCode>
                <c:ptCount val="5"/>
                <c:pt idx="0">
                  <c:v>31</c:v>
                </c:pt>
                <c:pt idx="1">
                  <c:v>37</c:v>
                </c:pt>
                <c:pt idx="2">
                  <c:v>18</c:v>
                </c:pt>
                <c:pt idx="3">
                  <c:v>45</c:v>
                </c:pt>
                <c:pt idx="4">
                  <c:v>131</c:v>
                </c:pt>
              </c:numCache>
            </c:numRef>
          </c:val>
        </c:ser>
        <c:dLbls>
          <c:showLegendKey val="0"/>
          <c:showVal val="1"/>
          <c:showCatName val="0"/>
          <c:showSerName val="0"/>
          <c:showPercent val="0"/>
          <c:showBubbleSize val="0"/>
        </c:dLbls>
        <c:gapWidth val="150"/>
        <c:axId val="214402176"/>
        <c:axId val="214403712"/>
      </c:barChart>
      <c:catAx>
        <c:axId val="214402176"/>
        <c:scaling>
          <c:orientation val="minMax"/>
        </c:scaling>
        <c:delete val="0"/>
        <c:axPos val="b"/>
        <c:numFmt formatCode="General" sourceLinked="0"/>
        <c:majorTickMark val="none"/>
        <c:minorTickMark val="none"/>
        <c:tickLblPos val="nextTo"/>
        <c:spPr>
          <a:ln w="9525"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p>
        </c:txPr>
        <c:crossAx val="214403712"/>
        <c:crosses val="autoZero"/>
        <c:auto val="1"/>
        <c:lblAlgn val="ctr"/>
        <c:lblOffset val="100"/>
        <c:noMultiLvlLbl val="0"/>
      </c:catAx>
      <c:valAx>
        <c:axId val="21440371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214402176"/>
        <c:crosses val="autoZero"/>
        <c:crossBetween val="between"/>
      </c:valAx>
      <c:spPr>
        <a:noFill/>
        <a:ln>
          <a:noFill/>
        </a:ln>
        <a:effectLst/>
      </c:spPr>
    </c:plotArea>
    <c:legend>
      <c:legendPos val="t"/>
      <c:layout>
        <c:manualLayout>
          <c:xMode val="edge"/>
          <c:yMode val="edge"/>
          <c:x val="0"/>
          <c:y val="0.350264609553148"/>
          <c:w val="0.786471430145289"/>
          <c:h val="0.0793634343635202"/>
        </c:manualLayout>
      </c:layout>
      <c:overlay val="0"/>
      <c:txPr>
        <a:bodyPr rot="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p>
      </c:txPr>
    </c:legend>
    <c:plotVisOnly val="1"/>
    <c:dispBlanksAs val="gap"/>
    <c:showDLblsOverMax val="0"/>
  </c:chart>
  <c:txPr>
    <a:bodyPr/>
    <a:lstStyle/>
    <a:p>
      <a:pPr>
        <a:defRPr lang="zh-CN" sz="11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320" b="1" i="0" u="none" strike="noStrike" kern="1200" baseline="0">
                <a:solidFill>
                  <a:schemeClr val="tx1"/>
                </a:solidFill>
                <a:latin typeface="+mn-lt"/>
                <a:ea typeface="+mn-ea"/>
                <a:cs typeface="+mn-cs"/>
              </a:defRPr>
            </a:pPr>
            <a:r>
              <a:rPr lang="zh-CN" altLang="en-US" dirty="0">
                <a:solidFill>
                  <a:schemeClr val="tx1"/>
                </a:solidFill>
              </a:rPr>
              <a:t>从互联网用户的职业角度分析</a:t>
            </a:r>
            <a:endParaRPr lang="zh-CN" altLang="en-US" dirty="0">
              <a:solidFill>
                <a:schemeClr val="tx1"/>
              </a:solidFill>
            </a:endParaRPr>
          </a:p>
        </c:rich>
      </c:tx>
      <c:layout>
        <c:manualLayout>
          <c:xMode val="edge"/>
          <c:yMode val="edge"/>
          <c:x val="0.331241306879914"/>
          <c:y val="0.205650898046705"/>
        </c:manualLayout>
      </c:layout>
      <c:overlay val="0"/>
    </c:title>
    <c:autoTitleDeleted val="0"/>
    <c:plotArea>
      <c:layout/>
      <c:barChart>
        <c:barDir val="col"/>
        <c:grouping val="clustered"/>
        <c:varyColors val="0"/>
        <c:ser>
          <c:idx val="0"/>
          <c:order val="0"/>
          <c:tx>
            <c:strRef>
              <c:f>Sheet1!$B$1</c:f>
              <c:strCache>
                <c:ptCount val="1"/>
                <c:pt idx="0">
                  <c:v>招标采购</c:v>
                </c:pt>
              </c:strCache>
            </c:strRef>
          </c:tx>
          <c:spPr>
            <a:solidFill>
              <a:srgbClr val="00B0F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Sheet1!$B$2:$B$6</c:f>
              <c:numCache>
                <c:formatCode>General</c:formatCode>
                <c:ptCount val="5"/>
                <c:pt idx="0">
                  <c:v>628.52</c:v>
                </c:pt>
                <c:pt idx="1">
                  <c:v>374.69</c:v>
                </c:pt>
                <c:pt idx="2">
                  <c:v>0</c:v>
                </c:pt>
                <c:pt idx="3">
                  <c:v>80</c:v>
                </c:pt>
                <c:pt idx="4">
                  <c:v>1003.22</c:v>
                </c:pt>
              </c:numCache>
            </c:numRef>
          </c:val>
        </c:ser>
        <c:ser>
          <c:idx val="1"/>
          <c:order val="1"/>
          <c:tx>
            <c:strRef>
              <c:f>Sheet1!$C$1</c:f>
              <c:strCache>
                <c:ptCount val="1"/>
                <c:pt idx="0">
                  <c:v>询比价采购</c:v>
                </c:pt>
              </c:strCache>
            </c:strRef>
          </c:tx>
          <c:spPr>
            <a:solidFill>
              <a:srgbClr val="FFFF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Sheet1!$C$2:$C$6</c:f>
              <c:numCache>
                <c:formatCode>General</c:formatCode>
                <c:ptCount val="5"/>
                <c:pt idx="0">
                  <c:v>3902.75</c:v>
                </c:pt>
                <c:pt idx="1">
                  <c:v>1005.7</c:v>
                </c:pt>
                <c:pt idx="2">
                  <c:v>139.88</c:v>
                </c:pt>
                <c:pt idx="3">
                  <c:v>141.742</c:v>
                </c:pt>
                <c:pt idx="4">
                  <c:v>5054.19</c:v>
                </c:pt>
              </c:numCache>
            </c:numRef>
          </c:val>
        </c:ser>
        <c:ser>
          <c:idx val="2"/>
          <c:order val="2"/>
          <c:tx>
            <c:strRef>
              <c:f>Sheet1!$D$1</c:f>
              <c:strCache>
                <c:ptCount val="1"/>
                <c:pt idx="0">
                  <c:v>框架采购</c:v>
                </c:pt>
              </c:strCache>
            </c:strRef>
          </c:tx>
          <c:invertIfNegative val="0"/>
          <c:dLbls>
            <c:delete val="1"/>
          </c:dLbls>
          <c:cat>
            <c:strRef>
              <c:f>Sheet1!$A$2:$A$6</c:f>
              <c:strCache>
                <c:ptCount val="5"/>
                <c:pt idx="0">
                  <c:v>一季度</c:v>
                </c:pt>
                <c:pt idx="1">
                  <c:v>二季度</c:v>
                </c:pt>
                <c:pt idx="2">
                  <c:v>三季度</c:v>
                </c:pt>
                <c:pt idx="3">
                  <c:v>四季度</c:v>
                </c:pt>
                <c:pt idx="4">
                  <c:v>全年</c:v>
                </c:pt>
              </c:strCache>
            </c:strRef>
          </c:cat>
          <c:val>
            <c:numRef>
              <c:f>Sheet1!$D$2:$D$6</c:f>
              <c:numCache>
                <c:formatCode>General</c:formatCode>
                <c:ptCount val="5"/>
                <c:pt idx="0">
                  <c:v>116.18</c:v>
                </c:pt>
                <c:pt idx="1">
                  <c:v>59</c:v>
                </c:pt>
                <c:pt idx="2">
                  <c:v>8.27</c:v>
                </c:pt>
                <c:pt idx="3">
                  <c:v>102.081</c:v>
                </c:pt>
                <c:pt idx="4">
                  <c:v>183.45</c:v>
                </c:pt>
              </c:numCache>
            </c:numRef>
          </c:val>
        </c:ser>
        <c:ser>
          <c:idx val="3"/>
          <c:order val="3"/>
          <c:tx>
            <c:strRef>
              <c:f>Sheet1!$E$1</c:f>
              <c:strCache>
                <c:ptCount val="1"/>
                <c:pt idx="0">
                  <c:v>直接采购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Sheet1!$E$2:$E$6</c:f>
              <c:numCache>
                <c:formatCode>General</c:formatCode>
                <c:ptCount val="5"/>
                <c:pt idx="0">
                  <c:v>0</c:v>
                </c:pt>
                <c:pt idx="1" c:formatCode="0.00_);\(0.00\)">
                  <c:v>1818.17</c:v>
                </c:pt>
                <c:pt idx="2" c:formatCode="0.00_);\(0.00\)">
                  <c:v>3502.24</c:v>
                </c:pt>
                <c:pt idx="3" c:formatCode="0.00_);\(0.00\)">
                  <c:v>3107.26</c:v>
                </c:pt>
                <c:pt idx="4" c:formatCode="0.00_);\(0.00\)">
                  <c:v>7153.39</c:v>
                </c:pt>
              </c:numCache>
            </c:numRef>
          </c:val>
        </c:ser>
        <c:ser>
          <c:idx val="4"/>
          <c:order val="4"/>
          <c:tx>
            <c:strRef>
              <c:f>Sheet1!$F$1</c:f>
              <c:strCache>
                <c:ptCount val="1"/>
                <c:pt idx="0">
                  <c:v>合计</c:v>
                </c:pt>
              </c:strCache>
            </c:strRef>
          </c:tx>
          <c:spPr>
            <a:solidFill>
              <a:srgbClr val="C00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Sheet1!$F$2:$F$6</c:f>
              <c:numCache>
                <c:formatCode>General</c:formatCode>
                <c:ptCount val="5"/>
                <c:pt idx="0">
                  <c:v>4657.45</c:v>
                </c:pt>
                <c:pt idx="1">
                  <c:v>3257.56</c:v>
                </c:pt>
                <c:pt idx="2">
                  <c:v>3650.39</c:v>
                </c:pt>
                <c:pt idx="3">
                  <c:v>3431.08</c:v>
                </c:pt>
                <c:pt idx="4">
                  <c:v>13394.23</c:v>
                </c:pt>
              </c:numCache>
            </c:numRef>
          </c:val>
        </c:ser>
        <c:dLbls>
          <c:showLegendKey val="0"/>
          <c:showVal val="1"/>
          <c:showCatName val="0"/>
          <c:showSerName val="0"/>
          <c:showPercent val="0"/>
          <c:showBubbleSize val="0"/>
        </c:dLbls>
        <c:gapWidth val="150"/>
        <c:axId val="215413120"/>
        <c:axId val="215414656"/>
      </c:barChart>
      <c:catAx>
        <c:axId val="215413120"/>
        <c:scaling>
          <c:orientation val="minMax"/>
        </c:scaling>
        <c:delete val="0"/>
        <c:axPos val="b"/>
        <c:numFmt formatCode="General" sourceLinked="0"/>
        <c:majorTickMark val="none"/>
        <c:minorTickMark val="none"/>
        <c:tickLblPos val="nextTo"/>
        <c:spPr>
          <a:ln w="9525"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p>
        </c:txPr>
        <c:crossAx val="215414656"/>
        <c:crosses val="autoZero"/>
        <c:auto val="1"/>
        <c:lblAlgn val="ctr"/>
        <c:lblOffset val="100"/>
        <c:noMultiLvlLbl val="0"/>
      </c:catAx>
      <c:valAx>
        <c:axId val="21541465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215413120"/>
        <c:crosses val="autoZero"/>
        <c:crossBetween val="between"/>
      </c:valAx>
      <c:spPr>
        <a:noFill/>
        <a:ln>
          <a:noFill/>
        </a:ln>
        <a:effectLst/>
      </c:spPr>
    </c:plotArea>
    <c:legend>
      <c:legendPos val="t"/>
      <c:layout>
        <c:manualLayout>
          <c:xMode val="edge"/>
          <c:yMode val="edge"/>
          <c:x val="0.0613256813340456"/>
          <c:y val="0.346151591592214"/>
          <c:w val="0.814086520840898"/>
          <c:h val="0.0743753475419212"/>
        </c:manualLayout>
      </c:layout>
      <c:overlay val="0"/>
      <c:txPr>
        <a:bodyPr rot="0" spcFirstLastPara="0" vertOverflow="ellipsis" vert="horz" wrap="square" anchor="ctr" anchorCtr="1"/>
        <a:lstStyle/>
        <a:p>
          <a:pPr>
            <a:defRPr lang="zh-CN" sz="900" b="1" i="0" u="none" strike="noStrike" kern="1200" baseline="0">
              <a:solidFill>
                <a:schemeClr val="tx1">
                  <a:lumMod val="50000"/>
                  <a:lumOff val="50000"/>
                </a:schemeClr>
              </a:solidFill>
              <a:latin typeface="+mn-lt"/>
              <a:ea typeface="+mn-ea"/>
              <a:cs typeface="+mn-cs"/>
            </a:defRPr>
          </a:pPr>
        </a:p>
      </c:txPr>
    </c:legend>
    <c:plotVisOnly val="1"/>
    <c:dispBlanksAs val="gap"/>
    <c:showDLblsOverMax val="0"/>
  </c:chart>
  <c:txPr>
    <a:bodyPr/>
    <a:lstStyle/>
    <a:p>
      <a:pPr>
        <a:defRPr lang="zh-CN" sz="11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93E9D-0E63-42A4-BAFF-BAB1D287CD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E6448-D22A-4352-901F-0A3E0944EC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E6448-D22A-4352-901F-0A3E0944EC7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2647950" y="0"/>
            <a:ext cx="95440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86E31A0-D20C-4A32-8C22-36FCEE753E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0AB53-C6AA-4BDE-8E43-186E67C4E8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E31A0-D20C-4A32-8C22-36FCEE753E1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AB53-C6AA-4BDE-8E43-186E67C4E8D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chart" Target="../charts/chart2.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hyperlink" Target="http://www.rapidesign.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1939" r="16923" b="15318"/>
          <a:stretch>
            <a:fillRect/>
          </a:stretch>
        </p:blipFill>
        <p:spPr>
          <a:xfrm>
            <a:off x="-19742" y="1050524"/>
            <a:ext cx="12211742" cy="5807476"/>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70568" cy="6858000"/>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rcRect r="28389"/>
          <a:stretch>
            <a:fillRect/>
          </a:stretch>
        </p:blipFill>
        <p:spPr>
          <a:xfrm>
            <a:off x="7200313" y="0"/>
            <a:ext cx="4991687" cy="6858000"/>
          </a:xfrm>
          <a:prstGeom prst="rect">
            <a:avLst/>
          </a:prstGeom>
        </p:spPr>
      </p:pic>
      <p:sp>
        <p:nvSpPr>
          <p:cNvPr id="98" name="PA_文本框 97"/>
          <p:cNvSpPr txBox="1"/>
          <p:nvPr>
            <p:custDataLst>
              <p:tags r:id="rId3"/>
            </p:custDataLst>
          </p:nvPr>
        </p:nvSpPr>
        <p:spPr>
          <a:xfrm>
            <a:off x="3055536" y="1243536"/>
            <a:ext cx="6109365" cy="1107996"/>
          </a:xfrm>
          <a:prstGeom prst="rect">
            <a:avLst/>
          </a:prstGeom>
          <a:noFill/>
          <a:ln>
            <a:noFill/>
          </a:ln>
        </p:spPr>
        <p:txBody>
          <a:bodyPr wrap="none" rtlCol="0">
            <a:spAutoFit/>
          </a:bodyPr>
          <a:lstStyle/>
          <a:p>
            <a:r>
              <a:rPr lang="zh-CN" altLang="en-US" sz="6600" b="1" dirty="0" smtClean="0">
                <a:solidFill>
                  <a:srgbClr val="0070C0"/>
                </a:solidFill>
                <a:latin typeface="微软雅黑" panose="020B0503020204020204" pitchFamily="34" charset="-122"/>
                <a:ea typeface="微软雅黑" panose="020B0503020204020204" pitchFamily="34" charset="-122"/>
              </a:rPr>
              <a:t>商业创业计划书</a:t>
            </a:r>
            <a:endParaRPr lang="zh-CN" altLang="en-US" sz="6600" b="1" dirty="0">
              <a:solidFill>
                <a:srgbClr val="0070C0"/>
              </a:solidFill>
              <a:latin typeface="微软雅黑" panose="020B0503020204020204" pitchFamily="34" charset="-122"/>
              <a:ea typeface="微软雅黑" panose="020B0503020204020204" pitchFamily="34" charset="-122"/>
            </a:endParaRPr>
          </a:p>
        </p:txBody>
      </p:sp>
      <p:cxnSp>
        <p:nvCxnSpPr>
          <p:cNvPr id="101" name="PA_直接连接符 100"/>
          <p:cNvCxnSpPr/>
          <p:nvPr>
            <p:custDataLst>
              <p:tags r:id="rId4"/>
            </p:custDataLst>
          </p:nvPr>
        </p:nvCxnSpPr>
        <p:spPr>
          <a:xfrm>
            <a:off x="2965300" y="2513958"/>
            <a:ext cx="6226306" cy="0"/>
          </a:xfrm>
          <a:prstGeom prst="line">
            <a:avLst/>
          </a:prstGeom>
          <a:ln w="38100">
            <a:gradFill>
              <a:gsLst>
                <a:gs pos="0">
                  <a:schemeClr val="accent3"/>
                </a:gs>
                <a:gs pos="98690">
                  <a:srgbClr val="7030A0"/>
                </a:gs>
                <a:gs pos="51000">
                  <a:srgbClr val="2F76B7"/>
                </a:gs>
              </a:gsLst>
              <a:lin ang="0" scaled="0"/>
            </a:gradFill>
          </a:ln>
        </p:spPr>
        <p:style>
          <a:lnRef idx="1">
            <a:schemeClr val="accent1"/>
          </a:lnRef>
          <a:fillRef idx="0">
            <a:schemeClr val="accent1"/>
          </a:fillRef>
          <a:effectRef idx="0">
            <a:schemeClr val="accent1"/>
          </a:effectRef>
          <a:fontRef idx="minor">
            <a:schemeClr val="tx1"/>
          </a:fontRef>
        </p:style>
      </p:cxnSp>
      <p:sp>
        <p:nvSpPr>
          <p:cNvPr id="127" name="PA_文本框 126"/>
          <p:cNvSpPr txBox="1"/>
          <p:nvPr>
            <p:custDataLst>
              <p:tags r:id="rId5"/>
            </p:custDataLst>
          </p:nvPr>
        </p:nvSpPr>
        <p:spPr>
          <a:xfrm>
            <a:off x="3892117" y="2904469"/>
            <a:ext cx="4474302" cy="461665"/>
          </a:xfrm>
          <a:prstGeom prst="rect">
            <a:avLst/>
          </a:prstGeom>
          <a:noFill/>
          <a:ln>
            <a:noFill/>
          </a:ln>
        </p:spPr>
        <p:txBody>
          <a:bodyPr wrap="none" rtlCol="0">
            <a:spAutoFit/>
          </a:bodyPr>
          <a:lstStyle/>
          <a:p>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框架完整的创业计划书</a:t>
            </a: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模板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 y="6496334"/>
            <a:ext cx="3407410" cy="36830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汇报人</a:t>
            </a:r>
            <a:r>
              <a:rPr lang="zh-CN" altLang="en-US" dirty="0" smtClean="0">
                <a:solidFill>
                  <a:schemeClr val="bg1"/>
                </a:solidFill>
                <a:latin typeface="微软雅黑" panose="020B0503020204020204" pitchFamily="34" charset="-122"/>
                <a:ea typeface="微软雅黑" panose="020B0503020204020204" pitchFamily="34" charset="-122"/>
              </a:rPr>
              <a:t>：</a:t>
            </a:r>
            <a:r>
              <a:rPr lang="en-US" dirty="0" smtClean="0">
                <a:solidFill>
                  <a:schemeClr val="bg1"/>
                </a:solidFill>
                <a:latin typeface="微软雅黑" panose="020B0503020204020204" pitchFamily="34" charset="-122"/>
                <a:ea typeface="微软雅黑" panose="020B0503020204020204" pitchFamily="34" charset="-122"/>
              </a:rPr>
              <a:t>XXX</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时间：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XX</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4000">
        <p14:vortex dir="r"/>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iterate type="lt">
                                    <p:tmPct val="0"/>
                                  </p:iterate>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0"/>
                            </p:stCondLst>
                            <p:childTnLst>
                              <p:par>
                                <p:cTn id="9" presetID="17" presetClass="entr" presetSubtype="1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p:cTn id="11" dur="500" fill="hold"/>
                                        <p:tgtEl>
                                          <p:spTgt spid="101"/>
                                        </p:tgtEl>
                                        <p:attrNameLst>
                                          <p:attrName>ppt_w</p:attrName>
                                        </p:attrNameLst>
                                      </p:cBhvr>
                                      <p:tavLst>
                                        <p:tav tm="0">
                                          <p:val>
                                            <p:fltVal val="0"/>
                                          </p:val>
                                        </p:tav>
                                        <p:tav tm="100000">
                                          <p:val>
                                            <p:strVal val="#ppt_w"/>
                                          </p:val>
                                        </p:tav>
                                      </p:tavLst>
                                    </p:anim>
                                    <p:anim calcmode="lin" valueType="num">
                                      <p:cBhvr>
                                        <p:cTn id="12" dur="500" fill="hold"/>
                                        <p:tgtEl>
                                          <p:spTgt spid="101"/>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7"/>
                                        </p:tgtEl>
                                        <p:attrNameLst>
                                          <p:attrName>style.visibility</p:attrName>
                                        </p:attrNameLst>
                                      </p:cBhvr>
                                      <p:to>
                                        <p:strVal val="visible"/>
                                      </p:to>
                                    </p:set>
                                    <p:anim calcmode="lin" valueType="num">
                                      <p:cBhvr>
                                        <p:cTn id="16"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7"/>
                                        </p:tgtEl>
                                        <p:attrNameLst>
                                          <p:attrName>ppt_y</p:attrName>
                                        </p:attrNameLst>
                                      </p:cBhvr>
                                      <p:tavLst>
                                        <p:tav tm="0">
                                          <p:val>
                                            <p:strVal val="#ppt_y"/>
                                          </p:val>
                                        </p:tav>
                                        <p:tav tm="100000">
                                          <p:val>
                                            <p:strVal val="#ppt_y"/>
                                          </p:val>
                                        </p:tav>
                                      </p:tavLst>
                                    </p:anim>
                                    <p:anim calcmode="lin" valueType="num">
                                      <p:cBhvr>
                                        <p:cTn id="18"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7"/>
                                        </p:tgtEl>
                                      </p:cBhvr>
                                    </p:animEffect>
                                  </p:childTnLst>
                                </p:cTn>
                              </p:par>
                            </p:childTnLst>
                          </p:cTn>
                        </p:par>
                        <p:par>
                          <p:cTn id="21" fill="hold">
                            <p:stCondLst>
                              <p:cond delay="1700"/>
                            </p:stCondLst>
                            <p:childTnLst>
                              <p:par>
                                <p:cTn id="22" presetID="10"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98975" y="209550"/>
            <a:ext cx="720000" cy="720000"/>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项目来源</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1146463" y="1619662"/>
            <a:ext cx="3775393" cy="523220"/>
          </a:xfrm>
          <a:prstGeom prst="rect">
            <a:avLst/>
          </a:prstGeom>
        </p:spPr>
        <p:txBody>
          <a:bodyPr wrap="none">
            <a:spAutoFit/>
          </a:bodyPr>
          <a:lstStyle/>
          <a:p>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我一直在思考几个问题</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146463" y="2368413"/>
            <a:ext cx="5843266" cy="769441"/>
          </a:xfrm>
          <a:prstGeom prst="rect">
            <a:avLst/>
          </a:prstGeom>
        </p:spPr>
        <p:txBody>
          <a:bodyPr wrap="none">
            <a:spAutoFit/>
          </a:bodyPr>
          <a:lstStyle/>
          <a:p>
            <a:r>
              <a:rPr lang="zh-CN" altLang="en-US" sz="4400" b="1" dirty="0">
                <a:solidFill>
                  <a:srgbClr val="A65300"/>
                </a:solidFill>
                <a:latin typeface="微软雅黑" panose="020B0503020204020204" pitchFamily="34" charset="-122"/>
                <a:ea typeface="微软雅黑" panose="020B0503020204020204" pitchFamily="34" charset="-122"/>
              </a:rPr>
              <a:t>我能为公司带来什么？</a:t>
            </a:r>
            <a:endParaRPr lang="zh-CN" altLang="en-US" sz="4400" b="1" dirty="0">
              <a:solidFill>
                <a:srgbClr val="A65300"/>
              </a:solidFill>
              <a:latin typeface="微软雅黑" panose="020B0503020204020204" pitchFamily="34" charset="-122"/>
              <a:ea typeface="微软雅黑" panose="020B0503020204020204" pitchFamily="34" charset="-122"/>
            </a:endParaRPr>
          </a:p>
        </p:txBody>
      </p:sp>
      <p:sp>
        <p:nvSpPr>
          <p:cNvPr id="46" name="矩形 45"/>
          <p:cNvSpPr/>
          <p:nvPr/>
        </p:nvSpPr>
        <p:spPr>
          <a:xfrm>
            <a:off x="1146463" y="3083767"/>
            <a:ext cx="6955750" cy="769441"/>
          </a:xfrm>
          <a:prstGeom prst="rect">
            <a:avLst/>
          </a:prstGeom>
        </p:spPr>
        <p:txBody>
          <a:bodyPr wrap="none">
            <a:spAutoFit/>
          </a:bodyPr>
          <a:lstStyle/>
          <a:p>
            <a:r>
              <a:rPr lang="zh-CN" altLang="en-US" sz="4400" b="1" dirty="0">
                <a:solidFill>
                  <a:srgbClr val="A65300"/>
                </a:solidFill>
                <a:latin typeface="微软雅黑" panose="020B0503020204020204" pitchFamily="34" charset="-122"/>
                <a:ea typeface="微软雅黑" panose="020B0503020204020204" pitchFamily="34" charset="-122"/>
              </a:rPr>
              <a:t>能为自己的岗位创新什么？</a:t>
            </a:r>
            <a:endParaRPr lang="zh-CN" altLang="en-US" sz="4400" b="1" dirty="0">
              <a:solidFill>
                <a:srgbClr val="A65300"/>
              </a:solidFill>
              <a:latin typeface="微软雅黑" panose="020B0503020204020204" pitchFamily="34" charset="-122"/>
              <a:ea typeface="微软雅黑" panose="020B0503020204020204" pitchFamily="34" charset="-122"/>
            </a:endParaRPr>
          </a:p>
        </p:txBody>
      </p:sp>
      <p:sp>
        <p:nvSpPr>
          <p:cNvPr id="47" name="矩形 46"/>
          <p:cNvSpPr/>
          <p:nvPr/>
        </p:nvSpPr>
        <p:spPr>
          <a:xfrm>
            <a:off x="1146463" y="3799121"/>
            <a:ext cx="8648521" cy="769441"/>
          </a:xfrm>
          <a:prstGeom prst="rect">
            <a:avLst/>
          </a:prstGeom>
        </p:spPr>
        <p:txBody>
          <a:bodyPr wrap="none">
            <a:spAutoFit/>
          </a:bodyPr>
          <a:lstStyle/>
          <a:p>
            <a:r>
              <a:rPr lang="zh-CN" altLang="en-US" sz="4400" b="1" dirty="0">
                <a:solidFill>
                  <a:srgbClr val="A65300"/>
                </a:solidFill>
                <a:latin typeface="微软雅黑" panose="020B0503020204020204" pitchFamily="34" charset="-122"/>
                <a:ea typeface="微软雅黑" panose="020B0503020204020204" pitchFamily="34" charset="-122"/>
              </a:rPr>
              <a:t>能为自己的职业生涯增添点什么？</a:t>
            </a:r>
            <a:endParaRPr lang="zh-CN" altLang="en-US" sz="4400" b="1" dirty="0">
              <a:solidFill>
                <a:srgbClr val="A65300"/>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1146463" y="2225127"/>
            <a:ext cx="9839037"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46463" y="4596589"/>
            <a:ext cx="9839037"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168648" y="4630365"/>
            <a:ext cx="9921666" cy="1400648"/>
            <a:chOff x="1130548" y="4796946"/>
            <a:chExt cx="9921666" cy="1400648"/>
          </a:xfrm>
        </p:grpSpPr>
        <p:sp>
          <p:nvSpPr>
            <p:cNvPr id="51" name="矩形 50"/>
            <p:cNvSpPr/>
            <p:nvPr/>
          </p:nvSpPr>
          <p:spPr>
            <a:xfrm>
              <a:off x="1130548" y="5551263"/>
              <a:ext cx="9921666" cy="646331"/>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本着锻炼、提高的心态走上讲台，展示自我，接受点评，胜固可喜 ，败亦无悔 ，希望各位能够更加全面的了解我，使我在今后的工作生活中明确方向，昂首向前。</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1130548" y="4796946"/>
              <a:ext cx="2954655"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深思过，迷惘过，也希望过</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1130548" y="5181931"/>
              <a:ext cx="1800493"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天生我材必有用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4" name="图片 5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75750" y="1619662"/>
            <a:ext cx="2762250" cy="3683000"/>
          </a:xfrm>
          <a:prstGeom prst="rect">
            <a:avLst/>
          </a:prstGeom>
        </p:spPr>
      </p:pic>
      <p:sp>
        <p:nvSpPr>
          <p:cNvPr id="22" name="矩形 21"/>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1.875E-6 -1.19862 L 1.875E-6 4.44444E-6 L 0.00039 -0.12153 L 1.875E-6 4.44444E-6 " pathEditMode="relative" rAng="0" ptsTypes="AAAA">
                                      <p:cBhvr>
                                        <p:cTn id="9" dur="600" fill="hold"/>
                                        <p:tgtEl>
                                          <p:spTgt spid="44"/>
                                        </p:tgtEl>
                                        <p:attrNameLst>
                                          <p:attrName>ppt_x</p:attrName>
                                          <p:attrName>ppt_y</p:attrName>
                                        </p:attrNameLst>
                                      </p:cBhvr>
                                      <p:rCtr x="13" y="59931"/>
                                    </p:animMotion>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anim calcmode="lin" valueType="num">
                                      <p:cBhvr>
                                        <p:cTn id="30" dur="500" fill="hold"/>
                                        <p:tgtEl>
                                          <p:spTgt spid="47"/>
                                        </p:tgtEl>
                                        <p:attrNameLst>
                                          <p:attrName>ppt_x</p:attrName>
                                        </p:attrNameLst>
                                      </p:cBhvr>
                                      <p:tavLst>
                                        <p:tav tm="0">
                                          <p:val>
                                            <p:strVal val="#ppt_x"/>
                                          </p:val>
                                        </p:tav>
                                        <p:tav tm="100000">
                                          <p:val>
                                            <p:strVal val="#ppt_x"/>
                                          </p:val>
                                        </p:tav>
                                      </p:tavLst>
                                    </p:anim>
                                    <p:anim calcmode="lin" valueType="num">
                                      <p:cBhvr>
                                        <p:cTn id="31" dur="5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项目内容</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3" name="矩形 18"/>
          <p:cNvSpPr>
            <a:spLocks noChangeArrowheads="1"/>
          </p:cNvSpPr>
          <p:nvPr/>
        </p:nvSpPr>
        <p:spPr bwMode="auto">
          <a:xfrm>
            <a:off x="739487" y="1130299"/>
            <a:ext cx="10682877" cy="2874963"/>
          </a:xfrm>
          <a:prstGeom prst="rect">
            <a:avLst/>
          </a:prstGeom>
          <a:blipFill dpi="0" rotWithShape="1">
            <a:blip r:embed="rId1"/>
            <a:srcRect/>
            <a:stretch>
              <a:fillRect/>
            </a:stretch>
          </a:blipFill>
          <a:ln w="9525">
            <a:solidFill>
              <a:srgbClr val="262626"/>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24" name="单圆角矩形 19"/>
          <p:cNvSpPr/>
          <p:nvPr/>
        </p:nvSpPr>
        <p:spPr bwMode="auto">
          <a:xfrm>
            <a:off x="739487" y="4051300"/>
            <a:ext cx="3484789" cy="2330450"/>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609ED6"/>
          </a:solidFill>
          <a:ln w="9525" cap="flat" cmpd="sng">
            <a:solidFill>
              <a:srgbClr val="FFFFFF"/>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25" name="单圆角矩形 20"/>
          <p:cNvSpPr/>
          <p:nvPr/>
        </p:nvSpPr>
        <p:spPr bwMode="auto">
          <a:xfrm>
            <a:off x="4332184" y="4051300"/>
            <a:ext cx="3484789" cy="2330450"/>
          </a:xfrm>
          <a:custGeom>
            <a:avLst/>
            <a:gdLst>
              <a:gd name="T0" fmla="*/ 0 w 3486972"/>
              <a:gd name="T1" fmla="*/ 0 h 2329590"/>
              <a:gd name="T2" fmla="*/ 3245238 w 3486972"/>
              <a:gd name="T3" fmla="*/ 0 h 2329590"/>
              <a:gd name="T4" fmla="*/ 3485328 w 3486972"/>
              <a:gd name="T5" fmla="*/ 240382 h 2329590"/>
              <a:gd name="T6" fmla="*/ 3485328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609ED6"/>
          </a:solidFill>
          <a:ln w="9525" cap="flat" cmpd="sng">
            <a:solidFill>
              <a:srgbClr val="FFFFFF"/>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26" name="单圆角矩形 21"/>
          <p:cNvSpPr/>
          <p:nvPr/>
        </p:nvSpPr>
        <p:spPr bwMode="auto">
          <a:xfrm>
            <a:off x="7924879" y="4051300"/>
            <a:ext cx="3486376" cy="2330450"/>
          </a:xfrm>
          <a:custGeom>
            <a:avLst/>
            <a:gdLst>
              <a:gd name="T0" fmla="*/ 0 w 3486972"/>
              <a:gd name="T1" fmla="*/ 0 h 2329590"/>
              <a:gd name="T2" fmla="*/ 3248194 w 3486972"/>
              <a:gd name="T3" fmla="*/ 0 h 2329590"/>
              <a:gd name="T4" fmla="*/ 3488504 w 3486972"/>
              <a:gd name="T5" fmla="*/ 240382 h 2329590"/>
              <a:gd name="T6" fmla="*/ 3488504 w 3486972"/>
              <a:gd name="T7" fmla="*/ 2331310 h 2329590"/>
              <a:gd name="T8" fmla="*/ 0 w 3486972"/>
              <a:gd name="T9" fmla="*/ 233131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609ED6"/>
          </a:solidFill>
          <a:ln w="9525" cap="flat" cmpd="sng">
            <a:solidFill>
              <a:srgbClr val="FFFFFF"/>
            </a:solid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27" name="椭圆 22"/>
          <p:cNvSpPr>
            <a:spLocks noChangeArrowheads="1"/>
          </p:cNvSpPr>
          <p:nvPr/>
        </p:nvSpPr>
        <p:spPr bwMode="auto">
          <a:xfrm>
            <a:off x="2113725" y="3684588"/>
            <a:ext cx="736313" cy="736600"/>
          </a:xfrm>
          <a:prstGeom prst="ellipse">
            <a:avLst/>
          </a:prstGeom>
          <a:solidFill>
            <a:srgbClr val="262626"/>
          </a:solidFill>
          <a:ln w="3810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37" name="椭圆 23"/>
          <p:cNvSpPr>
            <a:spLocks noChangeArrowheads="1"/>
          </p:cNvSpPr>
          <p:nvPr/>
        </p:nvSpPr>
        <p:spPr bwMode="auto">
          <a:xfrm>
            <a:off x="5708008" y="3684588"/>
            <a:ext cx="734725" cy="736600"/>
          </a:xfrm>
          <a:prstGeom prst="ellipse">
            <a:avLst/>
          </a:prstGeom>
          <a:solidFill>
            <a:srgbClr val="262626"/>
          </a:solidFill>
          <a:ln w="3810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38" name="椭圆 24"/>
          <p:cNvSpPr>
            <a:spLocks noChangeArrowheads="1"/>
          </p:cNvSpPr>
          <p:nvPr/>
        </p:nvSpPr>
        <p:spPr bwMode="auto">
          <a:xfrm>
            <a:off x="9143607" y="3684588"/>
            <a:ext cx="734726" cy="736600"/>
          </a:xfrm>
          <a:prstGeom prst="ellipse">
            <a:avLst/>
          </a:prstGeom>
          <a:solidFill>
            <a:srgbClr val="262626"/>
          </a:solidFill>
          <a:ln w="3810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panose="020B0604020202020204"/>
              <a:ea typeface="宋体" panose="02010600030101010101" pitchFamily="2" charset="-122"/>
            </a:endParaRPr>
          </a:p>
        </p:txBody>
      </p:sp>
      <p:sp>
        <p:nvSpPr>
          <p:cNvPr id="39" name="TextBox 25"/>
          <p:cNvSpPr txBox="1">
            <a:spLocks noChangeArrowheads="1"/>
          </p:cNvSpPr>
          <p:nvPr/>
        </p:nvSpPr>
        <p:spPr bwMode="auto">
          <a:xfrm>
            <a:off x="2253375" y="3789363"/>
            <a:ext cx="457021"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F8F8F8"/>
                </a:solidFill>
                <a:latin typeface="微软雅黑" panose="020B0503020204020204" pitchFamily="34" charset="-122"/>
                <a:ea typeface="微软雅黑" panose="020B0503020204020204" pitchFamily="34" charset="-122"/>
              </a:rPr>
              <a:t>1</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0" name="TextBox 26"/>
          <p:cNvSpPr txBox="1">
            <a:spLocks noChangeArrowheads="1"/>
          </p:cNvSpPr>
          <p:nvPr/>
        </p:nvSpPr>
        <p:spPr bwMode="auto">
          <a:xfrm>
            <a:off x="5861936" y="3789363"/>
            <a:ext cx="457021"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F8F8F8"/>
                </a:solidFill>
                <a:latin typeface="微软雅黑" panose="020B0503020204020204" pitchFamily="34" charset="-122"/>
                <a:ea typeface="微软雅黑" panose="020B0503020204020204" pitchFamily="34" charset="-122"/>
              </a:rPr>
              <a:t>2</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1" name="TextBox 27"/>
          <p:cNvSpPr txBox="1">
            <a:spLocks noChangeArrowheads="1"/>
          </p:cNvSpPr>
          <p:nvPr/>
        </p:nvSpPr>
        <p:spPr bwMode="auto">
          <a:xfrm>
            <a:off x="9265795" y="3789363"/>
            <a:ext cx="457021"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F8F8F8"/>
                </a:solidFill>
                <a:latin typeface="微软雅黑" panose="020B0503020204020204" pitchFamily="34" charset="-122"/>
                <a:ea typeface="微软雅黑" panose="020B0503020204020204" pitchFamily="34" charset="-122"/>
              </a:rPr>
              <a:t>3</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2" name="TextBox 28"/>
          <p:cNvSpPr txBox="1">
            <a:spLocks noChangeArrowheads="1"/>
          </p:cNvSpPr>
          <p:nvPr/>
        </p:nvSpPr>
        <p:spPr bwMode="auto">
          <a:xfrm>
            <a:off x="941025" y="4581535"/>
            <a:ext cx="3138849"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rPr>
              <a:t>《XX</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网是一个建立在因特网上的、虚拟的交易市场。初期的软硬件设施建设基本完成，目前已进入试运行阶段，但网站的部分栏目与功能还在完善当中。</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3" name="TextBox 29"/>
          <p:cNvSpPr txBox="1">
            <a:spLocks noChangeArrowheads="1"/>
          </p:cNvSpPr>
          <p:nvPr/>
        </p:nvSpPr>
        <p:spPr bwMode="auto">
          <a:xfrm>
            <a:off x="4501984" y="4581535"/>
            <a:ext cx="314043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rgbClr val="FFFFFF"/>
                </a:solidFill>
                <a:latin typeface="微软雅黑" panose="020B0503020204020204" pitchFamily="34" charset="-122"/>
                <a:ea typeface="微软雅黑" panose="020B0503020204020204" pitchFamily="34" charset="-122"/>
              </a:rPr>
              <a:t>《XX</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网集信息发布、浏览、交易与交互功能于一体，用户通过它可直接完成传统商贸运作中信息采集、市场调研、产品营销、技术咨询、行情分析、商贸洽谈等环节的工作。</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55" name="TextBox 30"/>
          <p:cNvSpPr txBox="1">
            <a:spLocks noChangeArrowheads="1"/>
          </p:cNvSpPr>
          <p:nvPr/>
        </p:nvSpPr>
        <p:spPr bwMode="auto">
          <a:xfrm>
            <a:off x="8110549" y="4581535"/>
            <a:ext cx="31404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rgbClr val="FFFFFF"/>
                </a:solidFill>
                <a:latin typeface="微软雅黑" panose="020B0503020204020204" pitchFamily="34" charset="-122"/>
                <a:ea typeface="微软雅黑" panose="020B0503020204020204" pitchFamily="34" charset="-122"/>
              </a:rPr>
              <a:t>该网主要发布农业的相关信息及农副产品的最新价格与供应情况、农副产品淡旺季的价格浮动与成交量、出售流向、全国著名农副产品集散地的产品供求信息及行情走势</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398975" y="209550"/>
            <a:ext cx="720000" cy="720000"/>
            <a:chOff x="3028062" y="1547460"/>
            <a:chExt cx="1803167" cy="1803167"/>
          </a:xfrm>
        </p:grpSpPr>
        <p:grpSp>
          <p:nvGrpSpPr>
            <p:cNvPr id="45" name="组合 44"/>
            <p:cNvGrpSpPr/>
            <p:nvPr/>
          </p:nvGrpSpPr>
          <p:grpSpPr>
            <a:xfrm>
              <a:off x="3028062" y="1547460"/>
              <a:ext cx="1803167" cy="1803167"/>
              <a:chOff x="552261" y="1848682"/>
              <a:chExt cx="842337" cy="842337"/>
            </a:xfrm>
          </p:grpSpPr>
          <p:sp>
            <p:nvSpPr>
              <p:cNvPr id="47" name="椭圆 46"/>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文本框 45"/>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50" name="矩形 49"/>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Scale>
                                      <p:cBhvr>
                                        <p:cTn id="1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39"/>
                                        </p:tgtEl>
                                        <p:attrNameLst>
                                          <p:attrName>ppt_x</p:attrName>
                                          <p:attrName>ppt_y</p:attrName>
                                        </p:attrNameLst>
                                      </p:cBhvr>
                                      <p:rCtr x="0" y="0"/>
                                    </p:animMotion>
                                    <p:animEffect transition="in" filter="fade">
                                      <p:cBhvr>
                                        <p:cTn id="13" dur="1000"/>
                                        <p:tgtEl>
                                          <p:spTgt spid="39"/>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Scale>
                                      <p:cBhvr>
                                        <p:cTn id="1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27"/>
                                        </p:tgtEl>
                                        <p:attrNameLst>
                                          <p:attrName>ppt_x</p:attrName>
                                          <p:attrName>ppt_y</p:attrName>
                                        </p:attrNameLst>
                                      </p:cBhvr>
                                      <p:rCtr x="0" y="0"/>
                                    </p:animMotion>
                                    <p:animEffect transition="in" filter="fade">
                                      <p:cBhvr>
                                        <p:cTn id="18" dur="1000"/>
                                        <p:tgtEl>
                                          <p:spTgt spid="27"/>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 calcmode="lin" valueType="num">
                                      <p:cBhvr>
                                        <p:cTn id="28" dur="500" fill="hold"/>
                                        <p:tgtEl>
                                          <p:spTgt spid="42"/>
                                        </p:tgtEl>
                                        <p:attrNameLst>
                                          <p:attrName>style.rotation</p:attrName>
                                        </p:attrNameLst>
                                      </p:cBhvr>
                                      <p:tavLst>
                                        <p:tav tm="0">
                                          <p:val>
                                            <p:fltVal val="90"/>
                                          </p:val>
                                        </p:tav>
                                        <p:tav tm="100000">
                                          <p:val>
                                            <p:fltVal val="0"/>
                                          </p:val>
                                        </p:tav>
                                      </p:tavLst>
                                    </p:anim>
                                    <p:animEffect transition="in" filter="fade">
                                      <p:cBhvr>
                                        <p:cTn id="29" dur="500"/>
                                        <p:tgtEl>
                                          <p:spTgt spid="42"/>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Scale>
                                      <p:cBhvr>
                                        <p:cTn id="3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37"/>
                                        </p:tgtEl>
                                        <p:attrNameLst>
                                          <p:attrName>ppt_x</p:attrName>
                                          <p:attrName>ppt_y</p:attrName>
                                        </p:attrNameLst>
                                      </p:cBhvr>
                                      <p:rCtr x="0" y="0"/>
                                    </p:animMotion>
                                    <p:animEffect transition="in" filter="fade">
                                      <p:cBhvr>
                                        <p:cTn id="35" dur="1000"/>
                                        <p:tgtEl>
                                          <p:spTgt spid="37"/>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Scale>
                                      <p:cBhvr>
                                        <p:cTn id="3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40"/>
                                        </p:tgtEl>
                                        <p:attrNameLst>
                                          <p:attrName>ppt_x</p:attrName>
                                          <p:attrName>ppt_y</p:attrName>
                                        </p:attrNameLst>
                                      </p:cBhvr>
                                      <p:rCtr x="0" y="0"/>
                                    </p:animMotion>
                                    <p:animEffect transition="in" filter="fade">
                                      <p:cBhvr>
                                        <p:cTn id="40" dur="1000"/>
                                        <p:tgtEl>
                                          <p:spTgt spid="40"/>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par>
                          <p:cTn id="45" fill="hold">
                            <p:stCondLst>
                              <p:cond delay="4500"/>
                            </p:stCondLst>
                            <p:childTnLst>
                              <p:par>
                                <p:cTn id="46" presetID="31"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 calcmode="lin" valueType="num">
                                      <p:cBhvr>
                                        <p:cTn id="50" dur="500" fill="hold"/>
                                        <p:tgtEl>
                                          <p:spTgt spid="43"/>
                                        </p:tgtEl>
                                        <p:attrNameLst>
                                          <p:attrName>style.rotation</p:attrName>
                                        </p:attrNameLst>
                                      </p:cBhvr>
                                      <p:tavLst>
                                        <p:tav tm="0">
                                          <p:val>
                                            <p:fltVal val="90"/>
                                          </p:val>
                                        </p:tav>
                                        <p:tav tm="100000">
                                          <p:val>
                                            <p:fltVal val="0"/>
                                          </p:val>
                                        </p:tav>
                                      </p:tavLst>
                                    </p:anim>
                                    <p:animEffect transition="in" filter="fade">
                                      <p:cBhvr>
                                        <p:cTn id="51" dur="500"/>
                                        <p:tgtEl>
                                          <p:spTgt spid="43"/>
                                        </p:tgtEl>
                                      </p:cBhvr>
                                    </p:animEffect>
                                  </p:childTnLst>
                                </p:cTn>
                              </p:par>
                            </p:childTnLst>
                          </p:cTn>
                        </p:par>
                        <p:par>
                          <p:cTn id="52" fill="hold">
                            <p:stCondLst>
                              <p:cond delay="5000"/>
                            </p:stCondLst>
                            <p:childTnLst>
                              <p:par>
                                <p:cTn id="53" presetID="5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Scale>
                                      <p:cBhvr>
                                        <p:cTn id="55"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38"/>
                                        </p:tgtEl>
                                        <p:attrNameLst>
                                          <p:attrName>ppt_x</p:attrName>
                                          <p:attrName>ppt_y</p:attrName>
                                        </p:attrNameLst>
                                      </p:cBhvr>
                                      <p:rCtr x="0" y="0"/>
                                    </p:animMotion>
                                    <p:animEffect transition="in" filter="fade">
                                      <p:cBhvr>
                                        <p:cTn id="57" dur="1000"/>
                                        <p:tgtEl>
                                          <p:spTgt spid="3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Scale>
                                      <p:cBhvr>
                                        <p:cTn id="60"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1" dur="1000" decel="50000" fill="hold">
                                          <p:stCondLst>
                                            <p:cond delay="0"/>
                                          </p:stCondLst>
                                        </p:cTn>
                                        <p:tgtEl>
                                          <p:spTgt spid="41"/>
                                        </p:tgtEl>
                                        <p:attrNameLst>
                                          <p:attrName>ppt_x</p:attrName>
                                          <p:attrName>ppt_y</p:attrName>
                                        </p:attrNameLst>
                                      </p:cBhvr>
                                      <p:rCtr x="0" y="0"/>
                                    </p:animMotion>
                                    <p:animEffect transition="in" filter="fade">
                                      <p:cBhvr>
                                        <p:cTn id="62" dur="1000"/>
                                        <p:tgtEl>
                                          <p:spTgt spid="41"/>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par>
                          <p:cTn id="67" fill="hold">
                            <p:stCondLst>
                              <p:cond delay="6500"/>
                            </p:stCondLst>
                            <p:childTnLst>
                              <p:par>
                                <p:cTn id="68" presetID="31"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 calcmode="lin" valueType="num">
                                      <p:cBhvr>
                                        <p:cTn id="72" dur="500" fill="hold"/>
                                        <p:tgtEl>
                                          <p:spTgt spid="55"/>
                                        </p:tgtEl>
                                        <p:attrNameLst>
                                          <p:attrName>style.rotation</p:attrName>
                                        </p:attrNameLst>
                                      </p:cBhvr>
                                      <p:tavLst>
                                        <p:tav tm="0">
                                          <p:val>
                                            <p:fltVal val="90"/>
                                          </p:val>
                                        </p:tav>
                                        <p:tav tm="100000">
                                          <p:val>
                                            <p:fltVal val="0"/>
                                          </p:val>
                                        </p:tav>
                                      </p:tavLst>
                                    </p:anim>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p:bldP spid="25" grpId="0" animBg="1"/>
      <p:bldP spid="26" grpId="0" animBg="1"/>
      <p:bldP spid="27" grpId="0" animBg="1" autoUpdateAnimBg="0"/>
      <p:bldP spid="37" grpId="0" animBg="1" autoUpdateAnimBg="0"/>
      <p:bldP spid="38" grpId="0" animBg="1" autoUpdateAnimBg="0"/>
      <p:bldP spid="39" grpId="0" autoUpdateAnimBg="0"/>
      <p:bldP spid="40" grpId="0" autoUpdateAnimBg="0"/>
      <p:bldP spid="41" grpId="0" autoUpdateAnimBg="0"/>
      <p:bldP spid="42" grpId="0" autoUpdateAnimBg="0"/>
      <p:bldP spid="43" grpId="0" autoUpdateAnimBg="0"/>
      <p:bldP spid="5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75070" y="313657"/>
            <a:ext cx="1980029"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项目独特性</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4" name="Oval 6"/>
          <p:cNvSpPr>
            <a:spLocks noChangeArrowheads="1"/>
          </p:cNvSpPr>
          <p:nvPr/>
        </p:nvSpPr>
        <p:spPr bwMode="auto">
          <a:xfrm>
            <a:off x="4359846" y="2628900"/>
            <a:ext cx="1965581" cy="1965325"/>
          </a:xfrm>
          <a:prstGeom prst="ellipse">
            <a:avLst/>
          </a:prstGeom>
          <a:solidFill>
            <a:srgbClr val="2F76B7"/>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grpSp>
        <p:nvGrpSpPr>
          <p:cNvPr id="45" name="组合 29"/>
          <p:cNvGrpSpPr/>
          <p:nvPr/>
        </p:nvGrpSpPr>
        <p:grpSpPr bwMode="auto">
          <a:xfrm>
            <a:off x="4904429" y="2932120"/>
            <a:ext cx="927221" cy="814387"/>
            <a:chOff x="0" y="0"/>
            <a:chExt cx="1063625" cy="933450"/>
          </a:xfrm>
        </p:grpSpPr>
        <p:sp>
          <p:nvSpPr>
            <p:cNvPr id="46" name="Freeform 7"/>
            <p:cNvSpPr>
              <a:spLocks noEditPoints="1"/>
            </p:cNvSpPr>
            <p:nvPr/>
          </p:nvSpPr>
          <p:spPr bwMode="auto">
            <a:xfrm>
              <a:off x="0" y="0"/>
              <a:ext cx="1063625" cy="773112"/>
            </a:xfrm>
            <a:custGeom>
              <a:avLst/>
              <a:gdLst>
                <a:gd name="T0" fmla="*/ 816849507 w 1321"/>
                <a:gd name="T1" fmla="*/ 0 h 961"/>
                <a:gd name="T2" fmla="*/ 39545755 w 1321"/>
                <a:gd name="T3" fmla="*/ 0 h 961"/>
                <a:gd name="T4" fmla="*/ 0 w 1321"/>
                <a:gd name="T5" fmla="*/ 39479395 h 961"/>
                <a:gd name="T6" fmla="*/ 0 w 1321"/>
                <a:gd name="T7" fmla="*/ 582479153 h 961"/>
                <a:gd name="T8" fmla="*/ 39545755 w 1321"/>
                <a:gd name="T9" fmla="*/ 621958548 h 961"/>
                <a:gd name="T10" fmla="*/ 816849507 w 1321"/>
                <a:gd name="T11" fmla="*/ 621958548 h 961"/>
                <a:gd name="T12" fmla="*/ 856395262 w 1321"/>
                <a:gd name="T13" fmla="*/ 582479153 h 961"/>
                <a:gd name="T14" fmla="*/ 856395262 w 1321"/>
                <a:gd name="T15" fmla="*/ 39479395 h 961"/>
                <a:gd name="T16" fmla="*/ 816849507 w 1321"/>
                <a:gd name="T17" fmla="*/ 0 h 961"/>
                <a:gd name="T18" fmla="*/ 816849507 w 1321"/>
                <a:gd name="T19" fmla="*/ 464041774 h 961"/>
                <a:gd name="T20" fmla="*/ 816849507 w 1321"/>
                <a:gd name="T21" fmla="*/ 464041774 h 961"/>
                <a:gd name="T22" fmla="*/ 777303752 w 1321"/>
                <a:gd name="T23" fmla="*/ 503521168 h 961"/>
                <a:gd name="T24" fmla="*/ 79091509 w 1321"/>
                <a:gd name="T25" fmla="*/ 503521168 h 961"/>
                <a:gd name="T26" fmla="*/ 39545755 w 1321"/>
                <a:gd name="T27" fmla="*/ 464041774 h 961"/>
                <a:gd name="T28" fmla="*/ 39545755 w 1321"/>
                <a:gd name="T29" fmla="*/ 78957985 h 961"/>
                <a:gd name="T30" fmla="*/ 79091509 w 1321"/>
                <a:gd name="T31" fmla="*/ 39479395 h 961"/>
                <a:gd name="T32" fmla="*/ 777303752 w 1321"/>
                <a:gd name="T33" fmla="*/ 39479395 h 961"/>
                <a:gd name="T34" fmla="*/ 816849507 w 1321"/>
                <a:gd name="T35" fmla="*/ 78957985 h 961"/>
                <a:gd name="T36" fmla="*/ 816849507 w 1321"/>
                <a:gd name="T37" fmla="*/ 464041774 h 9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1" h="961">
                  <a:moveTo>
                    <a:pt x="1260" y="0"/>
                  </a:moveTo>
                  <a:lnTo>
                    <a:pt x="61" y="0"/>
                  </a:lnTo>
                  <a:cubicBezTo>
                    <a:pt x="27" y="0"/>
                    <a:pt x="0" y="27"/>
                    <a:pt x="0" y="61"/>
                  </a:cubicBezTo>
                  <a:lnTo>
                    <a:pt x="0" y="900"/>
                  </a:lnTo>
                  <a:cubicBezTo>
                    <a:pt x="0" y="934"/>
                    <a:pt x="27" y="961"/>
                    <a:pt x="61" y="961"/>
                  </a:cubicBezTo>
                  <a:lnTo>
                    <a:pt x="1260" y="961"/>
                  </a:lnTo>
                  <a:cubicBezTo>
                    <a:pt x="1293" y="961"/>
                    <a:pt x="1321" y="934"/>
                    <a:pt x="1321" y="900"/>
                  </a:cubicBezTo>
                  <a:lnTo>
                    <a:pt x="1321" y="61"/>
                  </a:lnTo>
                  <a:cubicBezTo>
                    <a:pt x="1321" y="27"/>
                    <a:pt x="1293" y="0"/>
                    <a:pt x="1260" y="0"/>
                  </a:cubicBezTo>
                  <a:close/>
                  <a:moveTo>
                    <a:pt x="1260" y="717"/>
                  </a:moveTo>
                  <a:lnTo>
                    <a:pt x="1260" y="717"/>
                  </a:lnTo>
                  <a:cubicBezTo>
                    <a:pt x="1260" y="751"/>
                    <a:pt x="1232" y="778"/>
                    <a:pt x="1199" y="778"/>
                  </a:cubicBezTo>
                  <a:lnTo>
                    <a:pt x="122" y="778"/>
                  </a:lnTo>
                  <a:cubicBezTo>
                    <a:pt x="88" y="778"/>
                    <a:pt x="61" y="751"/>
                    <a:pt x="61" y="717"/>
                  </a:cubicBezTo>
                  <a:lnTo>
                    <a:pt x="61" y="122"/>
                  </a:lnTo>
                  <a:cubicBezTo>
                    <a:pt x="61" y="89"/>
                    <a:pt x="88" y="61"/>
                    <a:pt x="122" y="61"/>
                  </a:cubicBezTo>
                  <a:lnTo>
                    <a:pt x="1199" y="61"/>
                  </a:lnTo>
                  <a:cubicBezTo>
                    <a:pt x="1232" y="61"/>
                    <a:pt x="1260" y="89"/>
                    <a:pt x="1260" y="122"/>
                  </a:cubicBezTo>
                  <a:lnTo>
                    <a:pt x="126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sp>
          <p:nvSpPr>
            <p:cNvPr id="47" name="Freeform 8"/>
            <p:cNvSpPr/>
            <p:nvPr/>
          </p:nvSpPr>
          <p:spPr bwMode="auto">
            <a:xfrm>
              <a:off x="350837" y="746125"/>
              <a:ext cx="360363" cy="187325"/>
            </a:xfrm>
            <a:custGeom>
              <a:avLst/>
              <a:gdLst>
                <a:gd name="T0" fmla="*/ 271752312 w 448"/>
                <a:gd name="T1" fmla="*/ 111175378 h 233"/>
                <a:gd name="T2" fmla="*/ 254282751 w 448"/>
                <a:gd name="T3" fmla="*/ 111175378 h 233"/>
                <a:gd name="T4" fmla="*/ 234872216 w 448"/>
                <a:gd name="T5" fmla="*/ 91138034 h 233"/>
                <a:gd name="T6" fmla="*/ 234872216 w 448"/>
                <a:gd name="T7" fmla="*/ 0 h 233"/>
                <a:gd name="T8" fmla="*/ 55644713 w 448"/>
                <a:gd name="T9" fmla="*/ 0 h 233"/>
                <a:gd name="T10" fmla="*/ 55644713 w 448"/>
                <a:gd name="T11" fmla="*/ 91138034 h 233"/>
                <a:gd name="T12" fmla="*/ 35586651 w 448"/>
                <a:gd name="T13" fmla="*/ 111175378 h 233"/>
                <a:gd name="T14" fmla="*/ 18117089 w 448"/>
                <a:gd name="T15" fmla="*/ 111175378 h 233"/>
                <a:gd name="T16" fmla="*/ 0 w 448"/>
                <a:gd name="T17" fmla="*/ 131212721 h 233"/>
                <a:gd name="T18" fmla="*/ 18117089 w 448"/>
                <a:gd name="T19" fmla="*/ 150603672 h 233"/>
                <a:gd name="T20" fmla="*/ 271752312 w 448"/>
                <a:gd name="T21" fmla="*/ 150603672 h 233"/>
                <a:gd name="T22" fmla="*/ 289869401 w 448"/>
                <a:gd name="T23" fmla="*/ 131212721 h 233"/>
                <a:gd name="T24" fmla="*/ 271752312 w 448"/>
                <a:gd name="T25" fmla="*/ 111175378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233">
                  <a:moveTo>
                    <a:pt x="420" y="172"/>
                  </a:moveTo>
                  <a:lnTo>
                    <a:pt x="393" y="172"/>
                  </a:lnTo>
                  <a:cubicBezTo>
                    <a:pt x="376" y="172"/>
                    <a:pt x="363" y="158"/>
                    <a:pt x="363" y="141"/>
                  </a:cubicBezTo>
                  <a:lnTo>
                    <a:pt x="363" y="0"/>
                  </a:lnTo>
                  <a:lnTo>
                    <a:pt x="86" y="0"/>
                  </a:lnTo>
                  <a:lnTo>
                    <a:pt x="86" y="141"/>
                  </a:lnTo>
                  <a:cubicBezTo>
                    <a:pt x="86" y="158"/>
                    <a:pt x="72" y="172"/>
                    <a:pt x="55" y="172"/>
                  </a:cubicBezTo>
                  <a:lnTo>
                    <a:pt x="28" y="172"/>
                  </a:lnTo>
                  <a:cubicBezTo>
                    <a:pt x="13" y="172"/>
                    <a:pt x="0" y="186"/>
                    <a:pt x="0" y="203"/>
                  </a:cubicBezTo>
                  <a:cubicBezTo>
                    <a:pt x="0" y="219"/>
                    <a:pt x="13" y="233"/>
                    <a:pt x="28" y="233"/>
                  </a:cubicBezTo>
                  <a:lnTo>
                    <a:pt x="420" y="233"/>
                  </a:lnTo>
                  <a:cubicBezTo>
                    <a:pt x="436" y="233"/>
                    <a:pt x="448" y="219"/>
                    <a:pt x="448" y="203"/>
                  </a:cubicBezTo>
                  <a:cubicBezTo>
                    <a:pt x="448" y="186"/>
                    <a:pt x="436" y="172"/>
                    <a:pt x="420"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grpSp>
      <p:sp>
        <p:nvSpPr>
          <p:cNvPr id="48" name="Line 20"/>
          <p:cNvSpPr>
            <a:spLocks noChangeShapeType="1"/>
          </p:cNvSpPr>
          <p:nvPr/>
        </p:nvSpPr>
        <p:spPr bwMode="auto">
          <a:xfrm>
            <a:off x="6252388" y="3995745"/>
            <a:ext cx="3411982" cy="7207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49" name="Line 23"/>
          <p:cNvSpPr>
            <a:spLocks noChangeShapeType="1"/>
          </p:cNvSpPr>
          <p:nvPr/>
        </p:nvSpPr>
        <p:spPr bwMode="auto">
          <a:xfrm>
            <a:off x="6093618" y="4241800"/>
            <a:ext cx="1408296" cy="78105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0" name="Line 24"/>
          <p:cNvSpPr>
            <a:spLocks noChangeShapeType="1"/>
          </p:cNvSpPr>
          <p:nvPr/>
        </p:nvSpPr>
        <p:spPr bwMode="auto">
          <a:xfrm>
            <a:off x="5864988" y="4446588"/>
            <a:ext cx="679538" cy="102235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1" name="Line 25"/>
          <p:cNvSpPr>
            <a:spLocks noChangeShapeType="1"/>
          </p:cNvSpPr>
          <p:nvPr/>
        </p:nvSpPr>
        <p:spPr bwMode="auto">
          <a:xfrm>
            <a:off x="5368036" y="4600582"/>
            <a:ext cx="0" cy="5318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2" name="Line 26"/>
          <p:cNvSpPr>
            <a:spLocks noChangeShapeType="1"/>
          </p:cNvSpPr>
          <p:nvPr/>
        </p:nvSpPr>
        <p:spPr bwMode="auto">
          <a:xfrm>
            <a:off x="3019821" y="2157420"/>
            <a:ext cx="1476567" cy="966787"/>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3" name="Line 27"/>
          <p:cNvSpPr>
            <a:spLocks noChangeShapeType="1"/>
          </p:cNvSpPr>
          <p:nvPr/>
        </p:nvSpPr>
        <p:spPr bwMode="auto">
          <a:xfrm>
            <a:off x="4723431" y="1735138"/>
            <a:ext cx="347707" cy="950912"/>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4" name="Line 28"/>
          <p:cNvSpPr>
            <a:spLocks noChangeShapeType="1"/>
          </p:cNvSpPr>
          <p:nvPr/>
        </p:nvSpPr>
        <p:spPr bwMode="auto">
          <a:xfrm flipH="1">
            <a:off x="6053926" y="1865313"/>
            <a:ext cx="979614" cy="10668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6" name="Line 29"/>
          <p:cNvSpPr>
            <a:spLocks noChangeShapeType="1"/>
          </p:cNvSpPr>
          <p:nvPr/>
        </p:nvSpPr>
        <p:spPr bwMode="auto">
          <a:xfrm flipH="1">
            <a:off x="6320664" y="3124200"/>
            <a:ext cx="1724249" cy="4064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7" name="Line 30"/>
          <p:cNvSpPr>
            <a:spLocks noChangeShapeType="1"/>
          </p:cNvSpPr>
          <p:nvPr/>
        </p:nvSpPr>
        <p:spPr bwMode="auto">
          <a:xfrm flipH="1">
            <a:off x="6260328" y="1835157"/>
            <a:ext cx="2400612" cy="13954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8" name="Line 31"/>
          <p:cNvSpPr>
            <a:spLocks noChangeShapeType="1"/>
          </p:cNvSpPr>
          <p:nvPr/>
        </p:nvSpPr>
        <p:spPr bwMode="auto">
          <a:xfrm flipH="1">
            <a:off x="5669704" y="2103438"/>
            <a:ext cx="231805" cy="59055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59" name="Line 32"/>
          <p:cNvSpPr>
            <a:spLocks noChangeShapeType="1"/>
          </p:cNvSpPr>
          <p:nvPr/>
        </p:nvSpPr>
        <p:spPr bwMode="auto">
          <a:xfrm flipH="1">
            <a:off x="3546940" y="4019557"/>
            <a:ext cx="904993" cy="4032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0" name="Line 33"/>
          <p:cNvSpPr>
            <a:spLocks noChangeShapeType="1"/>
          </p:cNvSpPr>
          <p:nvPr/>
        </p:nvSpPr>
        <p:spPr bwMode="auto">
          <a:xfrm flipH="1" flipV="1">
            <a:off x="3532651" y="3362325"/>
            <a:ext cx="827195" cy="14605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1" name="Line 34"/>
          <p:cNvSpPr>
            <a:spLocks noChangeShapeType="1"/>
          </p:cNvSpPr>
          <p:nvPr/>
        </p:nvSpPr>
        <p:spPr bwMode="auto">
          <a:xfrm flipH="1">
            <a:off x="4077230" y="4405320"/>
            <a:ext cx="700179" cy="974725"/>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2" name="Oval 35"/>
          <p:cNvSpPr>
            <a:spLocks noChangeArrowheads="1"/>
          </p:cNvSpPr>
          <p:nvPr/>
        </p:nvSpPr>
        <p:spPr bwMode="auto">
          <a:xfrm>
            <a:off x="5252133" y="709619"/>
            <a:ext cx="489014" cy="492125"/>
          </a:xfrm>
          <a:prstGeom prst="ellipse">
            <a:avLst/>
          </a:prstGeom>
          <a:solidFill>
            <a:srgbClr val="2F76B7"/>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3" name="Oval 37"/>
          <p:cNvSpPr>
            <a:spLocks noChangeArrowheads="1"/>
          </p:cNvSpPr>
          <p:nvPr/>
        </p:nvSpPr>
        <p:spPr bwMode="auto">
          <a:xfrm>
            <a:off x="2441896" y="5468945"/>
            <a:ext cx="492189" cy="490537"/>
          </a:xfrm>
          <a:prstGeom prst="ellipse">
            <a:avLst/>
          </a:prstGeom>
          <a:solidFill>
            <a:srgbClr val="609ED6"/>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4" name="Oval 39"/>
          <p:cNvSpPr>
            <a:spLocks noChangeArrowheads="1"/>
          </p:cNvSpPr>
          <p:nvPr/>
        </p:nvSpPr>
        <p:spPr bwMode="auto">
          <a:xfrm>
            <a:off x="9785036" y="1865320"/>
            <a:ext cx="430268" cy="428625"/>
          </a:xfrm>
          <a:prstGeom prst="ellipse">
            <a:avLst/>
          </a:prstGeom>
          <a:solidFill>
            <a:srgbClr val="2F76B7"/>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5" name="Oval 40"/>
          <p:cNvSpPr>
            <a:spLocks noChangeArrowheads="1"/>
          </p:cNvSpPr>
          <p:nvPr/>
        </p:nvSpPr>
        <p:spPr bwMode="auto">
          <a:xfrm>
            <a:off x="9027703" y="5356232"/>
            <a:ext cx="435032" cy="434975"/>
          </a:xfrm>
          <a:prstGeom prst="ellipse">
            <a:avLst/>
          </a:prstGeom>
          <a:solidFill>
            <a:srgbClr val="609ED6"/>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6" name="Oval 41"/>
          <p:cNvSpPr>
            <a:spLocks noChangeArrowheads="1"/>
          </p:cNvSpPr>
          <p:nvPr/>
        </p:nvSpPr>
        <p:spPr bwMode="auto">
          <a:xfrm>
            <a:off x="9302377" y="3856039"/>
            <a:ext cx="522355" cy="523875"/>
          </a:xfrm>
          <a:prstGeom prst="ellipse">
            <a:avLst/>
          </a:prstGeom>
          <a:solidFill>
            <a:srgbClr val="262626"/>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7" name="Oval 43"/>
          <p:cNvSpPr>
            <a:spLocks noChangeArrowheads="1"/>
          </p:cNvSpPr>
          <p:nvPr/>
        </p:nvSpPr>
        <p:spPr bwMode="auto">
          <a:xfrm>
            <a:off x="1076465" y="4454532"/>
            <a:ext cx="490602" cy="492125"/>
          </a:xfrm>
          <a:prstGeom prst="ellipse">
            <a:avLst/>
          </a:pr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sp>
        <p:nvSpPr>
          <p:cNvPr id="68" name="Oval 44"/>
          <p:cNvSpPr>
            <a:spLocks noChangeArrowheads="1"/>
          </p:cNvSpPr>
          <p:nvPr/>
        </p:nvSpPr>
        <p:spPr bwMode="auto">
          <a:xfrm>
            <a:off x="1046303" y="1524002"/>
            <a:ext cx="460435" cy="461963"/>
          </a:xfrm>
          <a:prstGeom prst="ellipse">
            <a:avLst/>
          </a:prstGeom>
          <a:solidFill>
            <a:srgbClr val="609ED6"/>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69" name="Oval 45"/>
          <p:cNvSpPr>
            <a:spLocks noChangeArrowheads="1"/>
          </p:cNvSpPr>
          <p:nvPr/>
        </p:nvSpPr>
        <p:spPr bwMode="auto">
          <a:xfrm>
            <a:off x="9932696" y="2754320"/>
            <a:ext cx="492189" cy="492125"/>
          </a:xfrm>
          <a:prstGeom prst="ellipse">
            <a:avLst/>
          </a:prstGeom>
          <a:solidFill>
            <a:srgbClr val="609ED6"/>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70" name="TextBox 56"/>
          <p:cNvSpPr txBox="1">
            <a:spLocks noChangeArrowheads="1"/>
          </p:cNvSpPr>
          <p:nvPr/>
        </p:nvSpPr>
        <p:spPr bwMode="auto">
          <a:xfrm>
            <a:off x="4561481" y="3762381"/>
            <a:ext cx="1490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dirty="0">
                <a:solidFill>
                  <a:srgbClr val="FFFFFF"/>
                </a:solidFill>
                <a:latin typeface="微软雅黑" panose="020B0503020204020204" pitchFamily="34" charset="-122"/>
                <a:ea typeface="微软雅黑" panose="020B0503020204020204" pitchFamily="34" charset="-122"/>
              </a:rPr>
              <a:t>项目具有的独特性</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71" name="组合 57"/>
          <p:cNvGrpSpPr/>
          <p:nvPr/>
        </p:nvGrpSpPr>
        <p:grpSpPr bwMode="auto">
          <a:xfrm>
            <a:off x="8040146" y="2316170"/>
            <a:ext cx="1310440" cy="1290637"/>
            <a:chOff x="0" y="0"/>
            <a:chExt cx="1310641" cy="1291004"/>
          </a:xfrm>
        </p:grpSpPr>
        <p:sp>
          <p:nvSpPr>
            <p:cNvPr id="72" name="Oval 10"/>
            <p:cNvSpPr>
              <a:spLocks noChangeArrowheads="1"/>
            </p:cNvSpPr>
            <p:nvPr/>
          </p:nvSpPr>
          <p:spPr bwMode="auto">
            <a:xfrm>
              <a:off x="0" y="0"/>
              <a:ext cx="1291004" cy="1291004"/>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73" name="TextBox 59"/>
            <p:cNvSpPr txBox="1">
              <a:spLocks noChangeArrowheads="1"/>
            </p:cNvSpPr>
            <p:nvPr/>
          </p:nvSpPr>
          <p:spPr bwMode="auto">
            <a:xfrm>
              <a:off x="62756" y="82566"/>
              <a:ext cx="1247885" cy="120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供销系统强大而完善的物理网络</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74" name="组合 60"/>
          <p:cNvGrpSpPr/>
          <p:nvPr/>
        </p:nvGrpSpPr>
        <p:grpSpPr bwMode="auto">
          <a:xfrm>
            <a:off x="9656436" y="4164013"/>
            <a:ext cx="1642936" cy="1489081"/>
            <a:chOff x="1" y="0"/>
            <a:chExt cx="1642728" cy="1489087"/>
          </a:xfrm>
        </p:grpSpPr>
        <p:sp>
          <p:nvSpPr>
            <p:cNvPr id="75" name="Oval 19"/>
            <p:cNvSpPr>
              <a:spLocks noChangeArrowheads="1"/>
            </p:cNvSpPr>
            <p:nvPr/>
          </p:nvSpPr>
          <p:spPr bwMode="auto">
            <a:xfrm>
              <a:off x="1" y="0"/>
              <a:ext cx="1642728" cy="1489087"/>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76" name="TextBox 62"/>
            <p:cNvSpPr txBox="1">
              <a:spLocks noChangeArrowheads="1"/>
            </p:cNvSpPr>
            <p:nvPr/>
          </p:nvSpPr>
          <p:spPr bwMode="auto">
            <a:xfrm>
              <a:off x="90825" y="174592"/>
              <a:ext cx="1551903" cy="120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与</a:t>
              </a:r>
              <a:r>
                <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PECC</a:t>
              </a: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（太平洋经合理事会）的合作伙伴关系</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77" name="组合 63"/>
          <p:cNvGrpSpPr/>
          <p:nvPr/>
        </p:nvGrpSpPr>
        <p:grpSpPr bwMode="auto">
          <a:xfrm>
            <a:off x="2289476" y="4010032"/>
            <a:ext cx="1319385" cy="1319213"/>
            <a:chOff x="0" y="0"/>
            <a:chExt cx="1319218" cy="1319217"/>
          </a:xfrm>
        </p:grpSpPr>
        <p:sp>
          <p:nvSpPr>
            <p:cNvPr id="78" name="Oval 12"/>
            <p:cNvSpPr>
              <a:spLocks noChangeArrowheads="1"/>
            </p:cNvSpPr>
            <p:nvPr/>
          </p:nvSpPr>
          <p:spPr bwMode="auto">
            <a:xfrm>
              <a:off x="0" y="0"/>
              <a:ext cx="1319218" cy="1319217"/>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79" name="TextBox 65"/>
            <p:cNvSpPr txBox="1">
              <a:spLocks noChangeArrowheads="1"/>
            </p:cNvSpPr>
            <p:nvPr/>
          </p:nvSpPr>
          <p:spPr bwMode="auto">
            <a:xfrm>
              <a:off x="17353" y="197943"/>
              <a:ext cx="1247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过渡时期商人的切实需要</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80" name="组合 66"/>
          <p:cNvGrpSpPr/>
          <p:nvPr/>
        </p:nvGrpSpPr>
        <p:grpSpPr bwMode="auto">
          <a:xfrm>
            <a:off x="3977205" y="665163"/>
            <a:ext cx="1105045" cy="1104900"/>
            <a:chOff x="0" y="0"/>
            <a:chExt cx="1105129" cy="1105127"/>
          </a:xfrm>
        </p:grpSpPr>
        <p:sp>
          <p:nvSpPr>
            <p:cNvPr id="81" name="Oval 14"/>
            <p:cNvSpPr>
              <a:spLocks noChangeArrowheads="1"/>
            </p:cNvSpPr>
            <p:nvPr/>
          </p:nvSpPr>
          <p:spPr bwMode="auto">
            <a:xfrm>
              <a:off x="0" y="0"/>
              <a:ext cx="1105128" cy="1105127"/>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82" name="TextBox 68"/>
            <p:cNvSpPr txBox="1">
              <a:spLocks noChangeArrowheads="1"/>
            </p:cNvSpPr>
            <p:nvPr/>
          </p:nvSpPr>
          <p:spPr bwMode="auto">
            <a:xfrm>
              <a:off x="1" y="190200"/>
              <a:ext cx="1105128" cy="64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免费发布卖方信息</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3" name="组合 69"/>
          <p:cNvGrpSpPr/>
          <p:nvPr/>
        </p:nvGrpSpPr>
        <p:grpSpPr bwMode="auto">
          <a:xfrm>
            <a:off x="6831902" y="849313"/>
            <a:ext cx="1135210" cy="1136650"/>
            <a:chOff x="0" y="0"/>
            <a:chExt cx="1135282" cy="1136789"/>
          </a:xfrm>
        </p:grpSpPr>
        <p:sp>
          <p:nvSpPr>
            <p:cNvPr id="84" name="Oval 9"/>
            <p:cNvSpPr>
              <a:spLocks noChangeArrowheads="1"/>
            </p:cNvSpPr>
            <p:nvPr/>
          </p:nvSpPr>
          <p:spPr bwMode="auto">
            <a:xfrm>
              <a:off x="0" y="0"/>
              <a:ext cx="1135282" cy="1136789"/>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85" name="TextBox 71"/>
            <p:cNvSpPr txBox="1">
              <a:spLocks noChangeArrowheads="1"/>
            </p:cNvSpPr>
            <p:nvPr/>
          </p:nvSpPr>
          <p:spPr bwMode="auto">
            <a:xfrm>
              <a:off x="45255" y="92681"/>
              <a:ext cx="1034796" cy="92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政府牵线、合作运营</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86" name="组合 72"/>
          <p:cNvGrpSpPr/>
          <p:nvPr/>
        </p:nvGrpSpPr>
        <p:grpSpPr bwMode="auto">
          <a:xfrm>
            <a:off x="5626832" y="1247775"/>
            <a:ext cx="890704" cy="890588"/>
            <a:chOff x="0" y="0"/>
            <a:chExt cx="891038" cy="889530"/>
          </a:xfrm>
        </p:grpSpPr>
        <p:sp>
          <p:nvSpPr>
            <p:cNvPr id="87" name="Oval 16"/>
            <p:cNvSpPr>
              <a:spLocks noChangeArrowheads="1"/>
            </p:cNvSpPr>
            <p:nvPr/>
          </p:nvSpPr>
          <p:spPr bwMode="auto">
            <a:xfrm>
              <a:off x="0" y="0"/>
              <a:ext cx="891038" cy="889530"/>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88" name="TextBox 74"/>
            <p:cNvSpPr txBox="1">
              <a:spLocks noChangeArrowheads="1"/>
            </p:cNvSpPr>
            <p:nvPr/>
          </p:nvSpPr>
          <p:spPr bwMode="auto">
            <a:xfrm>
              <a:off x="43065" y="123597"/>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KTV</a:t>
              </a: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计费</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9" name="组合 75"/>
          <p:cNvGrpSpPr/>
          <p:nvPr/>
        </p:nvGrpSpPr>
        <p:grpSpPr bwMode="auto">
          <a:xfrm>
            <a:off x="8575207" y="1117600"/>
            <a:ext cx="935159" cy="935038"/>
            <a:chOff x="0" y="0"/>
            <a:chExt cx="934760" cy="936267"/>
          </a:xfrm>
        </p:grpSpPr>
        <p:sp>
          <p:nvSpPr>
            <p:cNvPr id="90" name="Oval 21"/>
            <p:cNvSpPr>
              <a:spLocks noChangeArrowheads="1"/>
            </p:cNvSpPr>
            <p:nvPr/>
          </p:nvSpPr>
          <p:spPr bwMode="auto">
            <a:xfrm>
              <a:off x="0" y="0"/>
              <a:ext cx="934760" cy="936267"/>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91" name="TextBox 77"/>
            <p:cNvSpPr txBox="1">
              <a:spLocks noChangeArrowheads="1"/>
            </p:cNvSpPr>
            <p:nvPr/>
          </p:nvSpPr>
          <p:spPr bwMode="auto">
            <a:xfrm>
              <a:off x="57120" y="159231"/>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短信群发</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78"/>
          <p:cNvGrpSpPr/>
          <p:nvPr/>
        </p:nvGrpSpPr>
        <p:grpSpPr bwMode="auto">
          <a:xfrm>
            <a:off x="7446344" y="4768857"/>
            <a:ext cx="1025658" cy="1027113"/>
            <a:chOff x="0" y="0"/>
            <a:chExt cx="1025758" cy="1025756"/>
          </a:xfrm>
        </p:grpSpPr>
        <p:sp>
          <p:nvSpPr>
            <p:cNvPr id="93" name="Oval 22"/>
            <p:cNvSpPr>
              <a:spLocks noChangeArrowheads="1"/>
            </p:cNvSpPr>
            <p:nvPr/>
          </p:nvSpPr>
          <p:spPr bwMode="auto">
            <a:xfrm>
              <a:off x="0" y="0"/>
              <a:ext cx="1025758" cy="1025756"/>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94" name="TextBox 80"/>
            <p:cNvSpPr txBox="1">
              <a:spLocks noChangeArrowheads="1"/>
            </p:cNvSpPr>
            <p:nvPr/>
          </p:nvSpPr>
          <p:spPr bwMode="auto">
            <a:xfrm>
              <a:off x="94065" y="205430"/>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财务系统</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5" name="组合 81"/>
          <p:cNvGrpSpPr/>
          <p:nvPr/>
        </p:nvGrpSpPr>
        <p:grpSpPr bwMode="auto">
          <a:xfrm>
            <a:off x="4898075" y="5178432"/>
            <a:ext cx="1176002" cy="1085850"/>
            <a:chOff x="0" y="0"/>
            <a:chExt cx="1174219" cy="1084914"/>
          </a:xfrm>
        </p:grpSpPr>
        <p:sp>
          <p:nvSpPr>
            <p:cNvPr id="96" name="Oval 11"/>
            <p:cNvSpPr>
              <a:spLocks noChangeArrowheads="1"/>
            </p:cNvSpPr>
            <p:nvPr/>
          </p:nvSpPr>
          <p:spPr bwMode="auto">
            <a:xfrm>
              <a:off x="0" y="0"/>
              <a:ext cx="1174219" cy="1084914"/>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97" name="TextBox 83"/>
            <p:cNvSpPr txBox="1">
              <a:spLocks noChangeArrowheads="1"/>
            </p:cNvSpPr>
            <p:nvPr/>
          </p:nvSpPr>
          <p:spPr bwMode="auto">
            <a:xfrm>
              <a:off x="77697" y="151088"/>
              <a:ext cx="1074816" cy="9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参与贸易行为过程</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8" name="组合 84"/>
          <p:cNvGrpSpPr/>
          <p:nvPr/>
        </p:nvGrpSpPr>
        <p:grpSpPr bwMode="auto">
          <a:xfrm>
            <a:off x="1937005" y="1217613"/>
            <a:ext cx="1206657" cy="1206500"/>
            <a:chOff x="0" y="0"/>
            <a:chExt cx="1207866" cy="1206518"/>
          </a:xfrm>
        </p:grpSpPr>
        <p:sp>
          <p:nvSpPr>
            <p:cNvPr id="99" name="Oval 15"/>
            <p:cNvSpPr>
              <a:spLocks noChangeArrowheads="1"/>
            </p:cNvSpPr>
            <p:nvPr/>
          </p:nvSpPr>
          <p:spPr bwMode="auto">
            <a:xfrm>
              <a:off x="0" y="0"/>
              <a:ext cx="1207866" cy="1206518"/>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00" name="TextBox 86"/>
            <p:cNvSpPr txBox="1">
              <a:spLocks noChangeArrowheads="1"/>
            </p:cNvSpPr>
            <p:nvPr/>
          </p:nvSpPr>
          <p:spPr bwMode="auto">
            <a:xfrm>
              <a:off x="0" y="263822"/>
              <a:ext cx="1207866" cy="7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000" kern="0" dirty="0">
                  <a:solidFill>
                    <a:srgbClr val="FFFFFF"/>
                  </a:solidFill>
                  <a:latin typeface="微软雅黑" panose="020B0503020204020204" pitchFamily="34" charset="-122"/>
                  <a:ea typeface="微软雅黑" panose="020B0503020204020204" pitchFamily="34" charset="-122"/>
                </a:rPr>
                <a:t>农业信息的突破</a:t>
              </a:r>
              <a:endPar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1" name="组合 87"/>
          <p:cNvGrpSpPr/>
          <p:nvPr/>
        </p:nvGrpSpPr>
        <p:grpSpPr bwMode="auto">
          <a:xfrm>
            <a:off x="2618129" y="2713038"/>
            <a:ext cx="952624" cy="952500"/>
            <a:chOff x="0" y="0"/>
            <a:chExt cx="951345" cy="951344"/>
          </a:xfrm>
        </p:grpSpPr>
        <p:sp>
          <p:nvSpPr>
            <p:cNvPr id="102" name="Oval 13"/>
            <p:cNvSpPr>
              <a:spLocks noChangeArrowheads="1"/>
            </p:cNvSpPr>
            <p:nvPr/>
          </p:nvSpPr>
          <p:spPr bwMode="auto">
            <a:xfrm>
              <a:off x="0" y="0"/>
              <a:ext cx="951345" cy="951344"/>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03" name="TextBox 89"/>
            <p:cNvSpPr txBox="1">
              <a:spLocks noChangeArrowheads="1"/>
            </p:cNvSpPr>
            <p:nvPr/>
          </p:nvSpPr>
          <p:spPr bwMode="auto">
            <a:xfrm>
              <a:off x="62023" y="15938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来电预订</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4" name="组合 90"/>
          <p:cNvGrpSpPr/>
          <p:nvPr/>
        </p:nvGrpSpPr>
        <p:grpSpPr bwMode="auto">
          <a:xfrm>
            <a:off x="3394517" y="5314950"/>
            <a:ext cx="890704" cy="890588"/>
            <a:chOff x="0" y="0"/>
            <a:chExt cx="891038" cy="891037"/>
          </a:xfrm>
        </p:grpSpPr>
        <p:sp>
          <p:nvSpPr>
            <p:cNvPr id="105" name="Oval 18"/>
            <p:cNvSpPr>
              <a:spLocks noChangeArrowheads="1"/>
            </p:cNvSpPr>
            <p:nvPr/>
          </p:nvSpPr>
          <p:spPr bwMode="auto">
            <a:xfrm>
              <a:off x="0" y="0"/>
              <a:ext cx="891038" cy="891037"/>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06" name="TextBox 92"/>
            <p:cNvSpPr txBox="1">
              <a:spLocks noChangeArrowheads="1"/>
            </p:cNvSpPr>
            <p:nvPr/>
          </p:nvSpPr>
          <p:spPr bwMode="auto">
            <a:xfrm>
              <a:off x="24056" y="16536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rPr>
                <a:t>发行期刊</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7" name="组合 93"/>
          <p:cNvGrpSpPr/>
          <p:nvPr/>
        </p:nvGrpSpPr>
        <p:grpSpPr bwMode="auto">
          <a:xfrm>
            <a:off x="6334949" y="5403857"/>
            <a:ext cx="858950" cy="860425"/>
            <a:chOff x="0" y="0"/>
            <a:chExt cx="858996" cy="860450"/>
          </a:xfrm>
        </p:grpSpPr>
        <p:sp>
          <p:nvSpPr>
            <p:cNvPr id="108" name="Oval 17"/>
            <p:cNvSpPr>
              <a:spLocks noChangeArrowheads="1"/>
            </p:cNvSpPr>
            <p:nvPr/>
          </p:nvSpPr>
          <p:spPr bwMode="auto">
            <a:xfrm>
              <a:off x="0" y="0"/>
              <a:ext cx="858996" cy="86045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09" name="TextBox 95"/>
            <p:cNvSpPr txBox="1">
              <a:spLocks noChangeArrowheads="1"/>
            </p:cNvSpPr>
            <p:nvPr/>
          </p:nvSpPr>
          <p:spPr bwMode="auto">
            <a:xfrm>
              <a:off x="32911" y="117449"/>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支付平台</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110" name="Line 33"/>
          <p:cNvSpPr>
            <a:spLocks noChangeShapeType="1"/>
          </p:cNvSpPr>
          <p:nvPr/>
        </p:nvSpPr>
        <p:spPr bwMode="auto">
          <a:xfrm flipH="1">
            <a:off x="2232315" y="3733800"/>
            <a:ext cx="2127527" cy="13335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11" name="Line 29"/>
          <p:cNvSpPr>
            <a:spLocks noChangeShapeType="1"/>
          </p:cNvSpPr>
          <p:nvPr/>
        </p:nvSpPr>
        <p:spPr bwMode="auto">
          <a:xfrm flipH="1" flipV="1">
            <a:off x="6293672" y="3749675"/>
            <a:ext cx="1166965" cy="50800"/>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12" name="Line 27"/>
          <p:cNvSpPr>
            <a:spLocks noChangeShapeType="1"/>
          </p:cNvSpPr>
          <p:nvPr/>
        </p:nvSpPr>
        <p:spPr bwMode="auto">
          <a:xfrm>
            <a:off x="4069296" y="2266957"/>
            <a:ext cx="585863" cy="633413"/>
          </a:xfrm>
          <a:prstGeom prst="line">
            <a:avLst/>
          </a:prstGeom>
          <a:noFill/>
          <a:ln w="12700">
            <a:solidFill>
              <a:srgbClr val="404040"/>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grpSp>
        <p:nvGrpSpPr>
          <p:cNvPr id="113" name="组合 99"/>
          <p:cNvGrpSpPr/>
          <p:nvPr/>
        </p:nvGrpSpPr>
        <p:grpSpPr bwMode="auto">
          <a:xfrm>
            <a:off x="1389244" y="3486150"/>
            <a:ext cx="843072" cy="844550"/>
            <a:chOff x="0" y="0"/>
            <a:chExt cx="843674" cy="843670"/>
          </a:xfrm>
        </p:grpSpPr>
        <p:sp>
          <p:nvSpPr>
            <p:cNvPr id="114" name="Oval 42"/>
            <p:cNvSpPr>
              <a:spLocks noChangeArrowheads="1"/>
            </p:cNvSpPr>
            <p:nvPr/>
          </p:nvSpPr>
          <p:spPr bwMode="auto">
            <a:xfrm>
              <a:off x="0" y="0"/>
              <a:ext cx="843674" cy="843670"/>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15" name="TextBox 101"/>
            <p:cNvSpPr txBox="1">
              <a:spLocks noChangeArrowheads="1"/>
            </p:cNvSpPr>
            <p:nvPr/>
          </p:nvSpPr>
          <p:spPr bwMode="auto">
            <a:xfrm>
              <a:off x="22176" y="96432"/>
              <a:ext cx="808696" cy="64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预测市场</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6" name="组合 102"/>
          <p:cNvGrpSpPr/>
          <p:nvPr/>
        </p:nvGrpSpPr>
        <p:grpSpPr bwMode="auto">
          <a:xfrm>
            <a:off x="7479686" y="3386138"/>
            <a:ext cx="855773" cy="855662"/>
            <a:chOff x="0" y="0"/>
            <a:chExt cx="855973" cy="855971"/>
          </a:xfrm>
        </p:grpSpPr>
        <p:sp>
          <p:nvSpPr>
            <p:cNvPr id="117" name="Oval 38"/>
            <p:cNvSpPr>
              <a:spLocks noChangeArrowheads="1"/>
            </p:cNvSpPr>
            <p:nvPr/>
          </p:nvSpPr>
          <p:spPr bwMode="auto">
            <a:xfrm>
              <a:off x="0" y="0"/>
              <a:ext cx="855973" cy="855971"/>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18" name="TextBox 104"/>
            <p:cNvSpPr txBox="1">
              <a:spLocks noChangeArrowheads="1"/>
            </p:cNvSpPr>
            <p:nvPr/>
          </p:nvSpPr>
          <p:spPr bwMode="auto">
            <a:xfrm>
              <a:off x="33795" y="114576"/>
              <a:ext cx="808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kern="0" dirty="0">
                  <a:solidFill>
                    <a:srgbClr val="FFFFFF"/>
                  </a:solidFill>
                  <a:latin typeface="微软雅黑" panose="020B0503020204020204" pitchFamily="34" charset="-122"/>
                  <a:ea typeface="微软雅黑" panose="020B0503020204020204" pitchFamily="34" charset="-122"/>
                </a:rPr>
                <a:t>出租商铺</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19" name="组合 105"/>
          <p:cNvGrpSpPr/>
          <p:nvPr/>
        </p:nvGrpSpPr>
        <p:grpSpPr bwMode="auto">
          <a:xfrm>
            <a:off x="3362762" y="1600202"/>
            <a:ext cx="827196" cy="798513"/>
            <a:chOff x="0" y="0"/>
            <a:chExt cx="827240" cy="799156"/>
          </a:xfrm>
        </p:grpSpPr>
        <p:sp>
          <p:nvSpPr>
            <p:cNvPr id="120" name="Oval 36"/>
            <p:cNvSpPr>
              <a:spLocks noChangeArrowheads="1"/>
            </p:cNvSpPr>
            <p:nvPr/>
          </p:nvSpPr>
          <p:spPr bwMode="auto">
            <a:xfrm>
              <a:off x="30536" y="0"/>
              <a:ext cx="796704" cy="799156"/>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21" name="TextBox 107"/>
            <p:cNvSpPr txBox="1">
              <a:spLocks noChangeArrowheads="1"/>
            </p:cNvSpPr>
            <p:nvPr/>
          </p:nvSpPr>
          <p:spPr bwMode="auto">
            <a:xfrm>
              <a:off x="0" y="97557"/>
              <a:ext cx="808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398975" y="209550"/>
            <a:ext cx="720000" cy="720000"/>
            <a:chOff x="3028062" y="1547460"/>
            <a:chExt cx="1803167" cy="1803167"/>
          </a:xfrm>
        </p:grpSpPr>
        <p:grpSp>
          <p:nvGrpSpPr>
            <p:cNvPr id="123" name="组合 122"/>
            <p:cNvGrpSpPr/>
            <p:nvPr/>
          </p:nvGrpSpPr>
          <p:grpSpPr>
            <a:xfrm>
              <a:off x="3028062" y="1547460"/>
              <a:ext cx="1803167" cy="1803167"/>
              <a:chOff x="552261" y="1848682"/>
              <a:chExt cx="842337" cy="842337"/>
            </a:xfrm>
          </p:grpSpPr>
          <p:sp>
            <p:nvSpPr>
              <p:cNvPr id="125" name="椭圆 124"/>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椭圆 125"/>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4" name="文本框 123"/>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3</a:t>
              </a:r>
              <a:endParaRPr lang="zh-CN" altLang="en-US" sz="2800" b="1" dirty="0">
                <a:solidFill>
                  <a:prstClr val="white"/>
                </a:solidFill>
              </a:endParaRPr>
            </a:p>
          </p:txBody>
        </p:sp>
      </p:grpSp>
      <p:sp>
        <p:nvSpPr>
          <p:cNvPr id="128" name="矩形 127"/>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矩形 128"/>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1000"/>
                                        <p:tgtEl>
                                          <p:spTgt spid="4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anim calcmode="lin" valueType="num">
                                      <p:cBhvr>
                                        <p:cTn id="12" dur="500" fill="hold"/>
                                        <p:tgtEl>
                                          <p:spTgt spid="45"/>
                                        </p:tgtEl>
                                        <p:attrNameLst>
                                          <p:attrName>ppt_x</p:attrName>
                                        </p:attrNameLst>
                                      </p:cBhvr>
                                      <p:tavLst>
                                        <p:tav tm="0">
                                          <p:val>
                                            <p:strVal val="#ppt_x"/>
                                          </p:val>
                                        </p:tav>
                                        <p:tav tm="100000">
                                          <p:val>
                                            <p:strVal val="#ppt_x"/>
                                          </p:val>
                                        </p:tav>
                                      </p:tavLst>
                                    </p:anim>
                                    <p:anim calcmode="lin" valueType="num">
                                      <p:cBhvr>
                                        <p:cTn id="13" dur="500" fill="hold"/>
                                        <p:tgtEl>
                                          <p:spTgt spid="45"/>
                                        </p:tgtEl>
                                        <p:attrNameLst>
                                          <p:attrName>ppt_y</p:attrName>
                                        </p:attrNameLst>
                                      </p:cBhvr>
                                      <p:tavLst>
                                        <p:tav tm="0">
                                          <p:val>
                                            <p:strVal val="#ppt_y+.1"/>
                                          </p:val>
                                        </p:tav>
                                        <p:tav tm="100000">
                                          <p:val>
                                            <p:strVal val="#ppt_y"/>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 calcmode="lin" valueType="num">
                                      <p:cBhvr>
                                        <p:cTn id="18" dur="500" fill="hold"/>
                                        <p:tgtEl>
                                          <p:spTgt spid="70"/>
                                        </p:tgtEl>
                                        <p:attrNameLst>
                                          <p:attrName>style.rotation</p:attrName>
                                        </p:attrNameLst>
                                      </p:cBhvr>
                                      <p:tavLst>
                                        <p:tav tm="0">
                                          <p:val>
                                            <p:fltVal val="90"/>
                                          </p:val>
                                        </p:tav>
                                        <p:tav tm="100000">
                                          <p:val>
                                            <p:fltVal val="0"/>
                                          </p:val>
                                        </p:tav>
                                      </p:tavLst>
                                    </p:anim>
                                    <p:animEffect transition="in" filter="fade">
                                      <p:cBhvr>
                                        <p:cTn id="19" dur="500"/>
                                        <p:tgtEl>
                                          <p:spTgt spid="7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par>
                                <p:cTn id="24" presetID="22" presetClass="entr" presetSubtype="4" fill="hold" grpId="0" nodeType="withEffect">
                                  <p:stCondLst>
                                    <p:cond delay="100"/>
                                  </p:stCondLst>
                                  <p:childTnLst>
                                    <p:set>
                                      <p:cBhvr>
                                        <p:cTn id="25" dur="1" fill="hold">
                                          <p:stCondLst>
                                            <p:cond delay="0"/>
                                          </p:stCondLst>
                                        </p:cTn>
                                        <p:tgtEl>
                                          <p:spTgt spid="58"/>
                                        </p:tgtEl>
                                        <p:attrNameLst>
                                          <p:attrName>style.visibility</p:attrName>
                                        </p:attrNameLst>
                                      </p:cBhvr>
                                      <p:to>
                                        <p:strVal val="visible"/>
                                      </p:to>
                                    </p:set>
                                    <p:animEffect transition="in" filter="wipe(down)">
                                      <p:cBhvr>
                                        <p:cTn id="26" dur="500"/>
                                        <p:tgtEl>
                                          <p:spTgt spid="58"/>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down)">
                                      <p:cBhvr>
                                        <p:cTn id="32" dur="500"/>
                                        <p:tgtEl>
                                          <p:spTgt spid="112"/>
                                        </p:tgtEl>
                                      </p:cBhvr>
                                    </p:animEffect>
                                  </p:childTnLst>
                                </p:cTn>
                              </p:par>
                              <p:par>
                                <p:cTn id="33" presetID="22" presetClass="entr" presetSubtype="2" fill="hold" grpId="0" nodeType="withEffect">
                                  <p:stCondLst>
                                    <p:cond delay="20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par>
                                <p:cTn id="36" presetID="22" presetClass="entr" presetSubtype="2" fill="hold" grpId="0" nodeType="withEffect">
                                  <p:stCondLst>
                                    <p:cond delay="300"/>
                                  </p:stCondLst>
                                  <p:childTnLst>
                                    <p:set>
                                      <p:cBhvr>
                                        <p:cTn id="37" dur="1" fill="hold">
                                          <p:stCondLst>
                                            <p:cond delay="0"/>
                                          </p:stCondLst>
                                        </p:cTn>
                                        <p:tgtEl>
                                          <p:spTgt spid="60"/>
                                        </p:tgtEl>
                                        <p:attrNameLst>
                                          <p:attrName>style.visibility</p:attrName>
                                        </p:attrNameLst>
                                      </p:cBhvr>
                                      <p:to>
                                        <p:strVal val="visible"/>
                                      </p:to>
                                    </p:set>
                                    <p:animEffect transition="in" filter="wipe(right)">
                                      <p:cBhvr>
                                        <p:cTn id="38" dur="500"/>
                                        <p:tgtEl>
                                          <p:spTgt spid="60"/>
                                        </p:tgtEl>
                                      </p:cBhvr>
                                    </p:animEffect>
                                  </p:childTnLst>
                                </p:cTn>
                              </p:par>
                              <p:par>
                                <p:cTn id="39" presetID="22" presetClass="entr" presetSubtype="2" fill="hold" grpId="0" nodeType="withEffect">
                                  <p:stCondLst>
                                    <p:cond delay="400"/>
                                  </p:stCondLst>
                                  <p:childTnLst>
                                    <p:set>
                                      <p:cBhvr>
                                        <p:cTn id="40" dur="1" fill="hold">
                                          <p:stCondLst>
                                            <p:cond delay="0"/>
                                          </p:stCondLst>
                                        </p:cTn>
                                        <p:tgtEl>
                                          <p:spTgt spid="110"/>
                                        </p:tgtEl>
                                        <p:attrNameLst>
                                          <p:attrName>style.visibility</p:attrName>
                                        </p:attrNameLst>
                                      </p:cBhvr>
                                      <p:to>
                                        <p:strVal val="visible"/>
                                      </p:to>
                                    </p:set>
                                    <p:animEffect transition="in" filter="wipe(right)">
                                      <p:cBhvr>
                                        <p:cTn id="41" dur="500"/>
                                        <p:tgtEl>
                                          <p:spTgt spid="110"/>
                                        </p:tgtEl>
                                      </p:cBhvr>
                                    </p:animEffect>
                                  </p:childTnLst>
                                </p:cTn>
                              </p:par>
                              <p:par>
                                <p:cTn id="42" presetID="22" presetClass="entr" presetSubtype="2" fill="hold" grpId="0" nodeType="withEffect">
                                  <p:stCondLst>
                                    <p:cond delay="300"/>
                                  </p:stCondLst>
                                  <p:childTnLst>
                                    <p:set>
                                      <p:cBhvr>
                                        <p:cTn id="43" dur="1" fill="hold">
                                          <p:stCondLst>
                                            <p:cond delay="0"/>
                                          </p:stCondLst>
                                        </p:cTn>
                                        <p:tgtEl>
                                          <p:spTgt spid="59"/>
                                        </p:tgtEl>
                                        <p:attrNameLst>
                                          <p:attrName>style.visibility</p:attrName>
                                        </p:attrNameLst>
                                      </p:cBhvr>
                                      <p:to>
                                        <p:strVal val="visible"/>
                                      </p:to>
                                    </p:set>
                                    <p:animEffect transition="in" filter="wipe(right)">
                                      <p:cBhvr>
                                        <p:cTn id="44" dur="500"/>
                                        <p:tgtEl>
                                          <p:spTgt spid="5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up)">
                                      <p:cBhvr>
                                        <p:cTn id="50" dur="500"/>
                                        <p:tgtEl>
                                          <p:spTgt spid="51"/>
                                        </p:tgtEl>
                                      </p:cBhvr>
                                    </p:animEffect>
                                  </p:childTnLst>
                                </p:cTn>
                              </p:par>
                              <p:par>
                                <p:cTn id="51" presetID="22" presetClass="entr" presetSubtype="1" fill="hold" grpId="0" nodeType="withEffect">
                                  <p:stCondLst>
                                    <p:cond delay="10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par>
                                <p:cTn id="54" presetID="22" presetClass="entr" presetSubtype="1" fill="hold" grpId="0" nodeType="withEffect">
                                  <p:stCondLst>
                                    <p:cond delay="20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500"/>
                                        <p:tgtEl>
                                          <p:spTgt spid="4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11"/>
                                        </p:tgtEl>
                                        <p:attrNameLst>
                                          <p:attrName>style.visibility</p:attrName>
                                        </p:attrNameLst>
                                      </p:cBhvr>
                                      <p:to>
                                        <p:strVal val="visible"/>
                                      </p:to>
                                    </p:set>
                                    <p:animEffect transition="in" filter="wipe(left)">
                                      <p:cBhvr>
                                        <p:cTn id="62" dur="500"/>
                                        <p:tgtEl>
                                          <p:spTgt spid="111"/>
                                        </p:tgtEl>
                                      </p:cBhvr>
                                    </p:animEffect>
                                  </p:childTnLst>
                                </p:cTn>
                              </p:par>
                              <p:par>
                                <p:cTn id="63" presetID="22" presetClass="entr" presetSubtype="8" fill="hold" grpId="0" nodeType="withEffect">
                                  <p:stCondLst>
                                    <p:cond delay="30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childTnLst>
                          </p:cTn>
                        </p:par>
                        <p:par>
                          <p:cTn id="69" fill="hold">
                            <p:stCondLst>
                              <p:cond delay="2000"/>
                            </p:stCondLst>
                            <p:childTnLst>
                              <p:par>
                                <p:cTn id="70" presetID="10" presetClass="entr" presetSubtype="0" fill="hold" nodeType="afterEffect">
                                  <p:stCondLst>
                                    <p:cond delay="200"/>
                                  </p:stCondLst>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ppt_w</p:attrName>
                                        </p:attrNameLst>
                                      </p:cBhvr>
                                      <p:tavLst>
                                        <p:tav tm="0">
                                          <p:val>
                                            <p:fltVal val="0"/>
                                          </p:val>
                                        </p:tav>
                                        <p:tav tm="100000">
                                          <p:val>
                                            <p:strVal val="#ppt_w"/>
                                          </p:val>
                                        </p:tav>
                                      </p:tavLst>
                                    </p:anim>
                                    <p:anim calcmode="lin" valueType="num">
                                      <p:cBhvr>
                                        <p:cTn id="73" dur="500" fill="hold"/>
                                        <p:tgtEl>
                                          <p:spTgt spid="80"/>
                                        </p:tgtEl>
                                        <p:attrNameLst>
                                          <p:attrName>ppt_h</p:attrName>
                                        </p:attrNameLst>
                                      </p:cBhvr>
                                      <p:tavLst>
                                        <p:tav tm="0">
                                          <p:val>
                                            <p:fltVal val="0"/>
                                          </p:val>
                                        </p:tav>
                                        <p:tav tm="100000">
                                          <p:val>
                                            <p:strVal val="#ppt_h"/>
                                          </p:val>
                                        </p:tav>
                                      </p:tavLst>
                                    </p:anim>
                                    <p:animEffect transition="in" filter="fade">
                                      <p:cBhvr>
                                        <p:cTn id="74" dur="500"/>
                                        <p:tgtEl>
                                          <p:spTgt spid="80"/>
                                        </p:tgtEl>
                                      </p:cBhvr>
                                    </p:animEffect>
                                  </p:childTnLst>
                                </p:cTn>
                              </p:par>
                              <p:par>
                                <p:cTn id="75" presetID="10" presetClass="entr" presetSubtype="0" fill="hold" nodeType="withEffect">
                                  <p:stCondLst>
                                    <p:cond delay="0"/>
                                  </p:stCondLst>
                                  <p:childTnLst>
                                    <p:set>
                                      <p:cBhvr>
                                        <p:cTn id="76" dur="1" fill="hold">
                                          <p:stCondLst>
                                            <p:cond delay="0"/>
                                          </p:stCondLst>
                                        </p:cTn>
                                        <p:tgtEl>
                                          <p:spTgt spid="119"/>
                                        </p:tgtEl>
                                        <p:attrNameLst>
                                          <p:attrName>style.visibility</p:attrName>
                                        </p:attrNameLst>
                                      </p:cBhvr>
                                      <p:to>
                                        <p:strVal val="visible"/>
                                      </p:to>
                                    </p:set>
                                    <p:anim calcmode="lin" valueType="num">
                                      <p:cBhvr>
                                        <p:cTn id="77" dur="500" fill="hold"/>
                                        <p:tgtEl>
                                          <p:spTgt spid="119"/>
                                        </p:tgtEl>
                                        <p:attrNameLst>
                                          <p:attrName>ppt_w</p:attrName>
                                        </p:attrNameLst>
                                      </p:cBhvr>
                                      <p:tavLst>
                                        <p:tav tm="0">
                                          <p:val>
                                            <p:fltVal val="0"/>
                                          </p:val>
                                        </p:tav>
                                        <p:tav tm="100000">
                                          <p:val>
                                            <p:strVal val="#ppt_w"/>
                                          </p:val>
                                        </p:tav>
                                      </p:tavLst>
                                    </p:anim>
                                    <p:anim calcmode="lin" valueType="num">
                                      <p:cBhvr>
                                        <p:cTn id="78" dur="500" fill="hold"/>
                                        <p:tgtEl>
                                          <p:spTgt spid="119"/>
                                        </p:tgtEl>
                                        <p:attrNameLst>
                                          <p:attrName>ppt_h</p:attrName>
                                        </p:attrNameLst>
                                      </p:cBhvr>
                                      <p:tavLst>
                                        <p:tav tm="0">
                                          <p:val>
                                            <p:fltVal val="0"/>
                                          </p:val>
                                        </p:tav>
                                        <p:tav tm="100000">
                                          <p:val>
                                            <p:strVal val="#ppt_h"/>
                                          </p:val>
                                        </p:tav>
                                      </p:tavLst>
                                    </p:anim>
                                    <p:animEffect transition="in" filter="fade">
                                      <p:cBhvr>
                                        <p:cTn id="79" dur="500"/>
                                        <p:tgtEl>
                                          <p:spTgt spid="119"/>
                                        </p:tgtEl>
                                      </p:cBhvr>
                                    </p:animEffect>
                                  </p:childTnLst>
                                </p:cTn>
                              </p:par>
                              <p:par>
                                <p:cTn id="80" presetID="10" presetClass="entr" presetSubtype="0" fill="hold" nodeType="withEffect">
                                  <p:stCondLst>
                                    <p:cond delay="200"/>
                                  </p:stCondLst>
                                  <p:childTnLst>
                                    <p:set>
                                      <p:cBhvr>
                                        <p:cTn id="81" dur="1" fill="hold">
                                          <p:stCondLst>
                                            <p:cond delay="0"/>
                                          </p:stCondLst>
                                        </p:cTn>
                                        <p:tgtEl>
                                          <p:spTgt spid="98"/>
                                        </p:tgtEl>
                                        <p:attrNameLst>
                                          <p:attrName>style.visibility</p:attrName>
                                        </p:attrNameLst>
                                      </p:cBhvr>
                                      <p:to>
                                        <p:strVal val="visible"/>
                                      </p:to>
                                    </p:set>
                                    <p:anim calcmode="lin" valueType="num">
                                      <p:cBhvr>
                                        <p:cTn id="82" dur="500" fill="hold"/>
                                        <p:tgtEl>
                                          <p:spTgt spid="98"/>
                                        </p:tgtEl>
                                        <p:attrNameLst>
                                          <p:attrName>ppt_w</p:attrName>
                                        </p:attrNameLst>
                                      </p:cBhvr>
                                      <p:tavLst>
                                        <p:tav tm="0">
                                          <p:val>
                                            <p:fltVal val="0"/>
                                          </p:val>
                                        </p:tav>
                                        <p:tav tm="100000">
                                          <p:val>
                                            <p:strVal val="#ppt_w"/>
                                          </p:val>
                                        </p:tav>
                                      </p:tavLst>
                                    </p:anim>
                                    <p:anim calcmode="lin" valueType="num">
                                      <p:cBhvr>
                                        <p:cTn id="83" dur="500" fill="hold"/>
                                        <p:tgtEl>
                                          <p:spTgt spid="98"/>
                                        </p:tgtEl>
                                        <p:attrNameLst>
                                          <p:attrName>ppt_h</p:attrName>
                                        </p:attrNameLst>
                                      </p:cBhvr>
                                      <p:tavLst>
                                        <p:tav tm="0">
                                          <p:val>
                                            <p:fltVal val="0"/>
                                          </p:val>
                                        </p:tav>
                                        <p:tav tm="100000">
                                          <p:val>
                                            <p:strVal val="#ppt_h"/>
                                          </p:val>
                                        </p:tav>
                                      </p:tavLst>
                                    </p:anim>
                                    <p:animEffect transition="in" filter="fade">
                                      <p:cBhvr>
                                        <p:cTn id="84" dur="500"/>
                                        <p:tgtEl>
                                          <p:spTgt spid="98"/>
                                        </p:tgtEl>
                                      </p:cBhvr>
                                    </p:animEffect>
                                  </p:childTnLst>
                                </p:cTn>
                              </p:par>
                              <p:par>
                                <p:cTn id="85" presetID="10" presetClass="entr" presetSubtype="0" fill="hold" nodeType="withEffect">
                                  <p:stCondLst>
                                    <p:cond delay="1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par>
                                <p:cTn id="90" presetID="10" presetClass="entr" presetSubtype="0" fill="hold" nodeType="withEffect">
                                  <p:stCondLst>
                                    <p:cond delay="30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fltVal val="0"/>
                                          </p:val>
                                        </p:tav>
                                        <p:tav tm="100000">
                                          <p:val>
                                            <p:strVal val="#ppt_w"/>
                                          </p:val>
                                        </p:tav>
                                      </p:tavLst>
                                    </p:anim>
                                    <p:anim calcmode="lin" valueType="num">
                                      <p:cBhvr>
                                        <p:cTn id="93" dur="500" fill="hold"/>
                                        <p:tgtEl>
                                          <p:spTgt spid="83"/>
                                        </p:tgtEl>
                                        <p:attrNameLst>
                                          <p:attrName>ppt_h</p:attrName>
                                        </p:attrNameLst>
                                      </p:cBhvr>
                                      <p:tavLst>
                                        <p:tav tm="0">
                                          <p:val>
                                            <p:fltVal val="0"/>
                                          </p:val>
                                        </p:tav>
                                        <p:tav tm="100000">
                                          <p:val>
                                            <p:strVal val="#ppt_h"/>
                                          </p:val>
                                        </p:tav>
                                      </p:tavLst>
                                    </p:anim>
                                    <p:animEffect transition="in" filter="fade">
                                      <p:cBhvr>
                                        <p:cTn id="94" dur="500"/>
                                        <p:tgtEl>
                                          <p:spTgt spid="83"/>
                                        </p:tgtEl>
                                      </p:cBhvr>
                                    </p:animEffect>
                                  </p:childTnLst>
                                </p:cTn>
                              </p:par>
                              <p:par>
                                <p:cTn id="95" presetID="10"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par>
                                <p:cTn id="100" presetID="10" presetClass="entr" presetSubtype="0" fill="hold" nodeType="withEffect">
                                  <p:stCondLst>
                                    <p:cond delay="300"/>
                                  </p:stCondLst>
                                  <p:childTnLst>
                                    <p:set>
                                      <p:cBhvr>
                                        <p:cTn id="101" dur="1" fill="hold">
                                          <p:stCondLst>
                                            <p:cond delay="0"/>
                                          </p:stCondLst>
                                        </p:cTn>
                                        <p:tgtEl>
                                          <p:spTgt spid="71"/>
                                        </p:tgtEl>
                                        <p:attrNameLst>
                                          <p:attrName>style.visibility</p:attrName>
                                        </p:attrNameLst>
                                      </p:cBhvr>
                                      <p:to>
                                        <p:strVal val="visible"/>
                                      </p:to>
                                    </p:set>
                                    <p:anim calcmode="lin" valueType="num">
                                      <p:cBhvr>
                                        <p:cTn id="102" dur="500" fill="hold"/>
                                        <p:tgtEl>
                                          <p:spTgt spid="71"/>
                                        </p:tgtEl>
                                        <p:attrNameLst>
                                          <p:attrName>ppt_w</p:attrName>
                                        </p:attrNameLst>
                                      </p:cBhvr>
                                      <p:tavLst>
                                        <p:tav tm="0">
                                          <p:val>
                                            <p:fltVal val="0"/>
                                          </p:val>
                                        </p:tav>
                                        <p:tav tm="100000">
                                          <p:val>
                                            <p:strVal val="#ppt_w"/>
                                          </p:val>
                                        </p:tav>
                                      </p:tavLst>
                                    </p:anim>
                                    <p:anim calcmode="lin" valueType="num">
                                      <p:cBhvr>
                                        <p:cTn id="103" dur="500" fill="hold"/>
                                        <p:tgtEl>
                                          <p:spTgt spid="71"/>
                                        </p:tgtEl>
                                        <p:attrNameLst>
                                          <p:attrName>ppt_h</p:attrName>
                                        </p:attrNameLst>
                                      </p:cBhvr>
                                      <p:tavLst>
                                        <p:tav tm="0">
                                          <p:val>
                                            <p:fltVal val="0"/>
                                          </p:val>
                                        </p:tav>
                                        <p:tav tm="100000">
                                          <p:val>
                                            <p:strVal val="#ppt_h"/>
                                          </p:val>
                                        </p:tav>
                                      </p:tavLst>
                                    </p:anim>
                                    <p:animEffect transition="in" filter="fade">
                                      <p:cBhvr>
                                        <p:cTn id="104" dur="500"/>
                                        <p:tgtEl>
                                          <p:spTgt spid="71"/>
                                        </p:tgtEl>
                                      </p:cBhvr>
                                    </p:animEffect>
                                  </p:childTnLst>
                                </p:cTn>
                              </p:par>
                              <p:par>
                                <p:cTn id="105" presetID="10" presetClass="entr" presetSubtype="0" fill="hold" nodeType="withEffect">
                                  <p:stCondLst>
                                    <p:cond delay="400"/>
                                  </p:stCondLst>
                                  <p:childTnLst>
                                    <p:set>
                                      <p:cBhvr>
                                        <p:cTn id="106" dur="1" fill="hold">
                                          <p:stCondLst>
                                            <p:cond delay="0"/>
                                          </p:stCondLst>
                                        </p:cTn>
                                        <p:tgtEl>
                                          <p:spTgt spid="116"/>
                                        </p:tgtEl>
                                        <p:attrNameLst>
                                          <p:attrName>style.visibility</p:attrName>
                                        </p:attrNameLst>
                                      </p:cBhvr>
                                      <p:to>
                                        <p:strVal val="visible"/>
                                      </p:to>
                                    </p:set>
                                    <p:anim calcmode="lin" valueType="num">
                                      <p:cBhvr>
                                        <p:cTn id="107" dur="500" fill="hold"/>
                                        <p:tgtEl>
                                          <p:spTgt spid="116"/>
                                        </p:tgtEl>
                                        <p:attrNameLst>
                                          <p:attrName>ppt_w</p:attrName>
                                        </p:attrNameLst>
                                      </p:cBhvr>
                                      <p:tavLst>
                                        <p:tav tm="0">
                                          <p:val>
                                            <p:fltVal val="0"/>
                                          </p:val>
                                        </p:tav>
                                        <p:tav tm="100000">
                                          <p:val>
                                            <p:strVal val="#ppt_w"/>
                                          </p:val>
                                        </p:tav>
                                      </p:tavLst>
                                    </p:anim>
                                    <p:anim calcmode="lin" valueType="num">
                                      <p:cBhvr>
                                        <p:cTn id="108" dur="500" fill="hold"/>
                                        <p:tgtEl>
                                          <p:spTgt spid="116"/>
                                        </p:tgtEl>
                                        <p:attrNameLst>
                                          <p:attrName>ppt_h</p:attrName>
                                        </p:attrNameLst>
                                      </p:cBhvr>
                                      <p:tavLst>
                                        <p:tav tm="0">
                                          <p:val>
                                            <p:fltVal val="0"/>
                                          </p:val>
                                        </p:tav>
                                        <p:tav tm="100000">
                                          <p:val>
                                            <p:strVal val="#ppt_h"/>
                                          </p:val>
                                        </p:tav>
                                      </p:tavLst>
                                    </p:anim>
                                    <p:animEffect transition="in" filter="fade">
                                      <p:cBhvr>
                                        <p:cTn id="109" dur="500"/>
                                        <p:tgtEl>
                                          <p:spTgt spid="116"/>
                                        </p:tgtEl>
                                      </p:cBhvr>
                                    </p:animEffect>
                                  </p:childTnLst>
                                </p:cTn>
                              </p:par>
                              <p:par>
                                <p:cTn id="110" presetID="10" presetClass="entr" presetSubtype="0" fill="hold" nodeType="withEffect">
                                  <p:stCondLst>
                                    <p:cond delay="200"/>
                                  </p:stCondLst>
                                  <p:childTnLst>
                                    <p:set>
                                      <p:cBhvr>
                                        <p:cTn id="111" dur="1" fill="hold">
                                          <p:stCondLst>
                                            <p:cond delay="0"/>
                                          </p:stCondLst>
                                        </p:cTn>
                                        <p:tgtEl>
                                          <p:spTgt spid="74"/>
                                        </p:tgtEl>
                                        <p:attrNameLst>
                                          <p:attrName>style.visibility</p:attrName>
                                        </p:attrNameLst>
                                      </p:cBhvr>
                                      <p:to>
                                        <p:strVal val="visible"/>
                                      </p:to>
                                    </p:set>
                                    <p:anim calcmode="lin" valueType="num">
                                      <p:cBhvr>
                                        <p:cTn id="112" dur="500" fill="hold"/>
                                        <p:tgtEl>
                                          <p:spTgt spid="74"/>
                                        </p:tgtEl>
                                        <p:attrNameLst>
                                          <p:attrName>ppt_w</p:attrName>
                                        </p:attrNameLst>
                                      </p:cBhvr>
                                      <p:tavLst>
                                        <p:tav tm="0">
                                          <p:val>
                                            <p:fltVal val="0"/>
                                          </p:val>
                                        </p:tav>
                                        <p:tav tm="100000">
                                          <p:val>
                                            <p:strVal val="#ppt_w"/>
                                          </p:val>
                                        </p:tav>
                                      </p:tavLst>
                                    </p:anim>
                                    <p:anim calcmode="lin" valueType="num">
                                      <p:cBhvr>
                                        <p:cTn id="113" dur="500" fill="hold"/>
                                        <p:tgtEl>
                                          <p:spTgt spid="74"/>
                                        </p:tgtEl>
                                        <p:attrNameLst>
                                          <p:attrName>ppt_h</p:attrName>
                                        </p:attrNameLst>
                                      </p:cBhvr>
                                      <p:tavLst>
                                        <p:tav tm="0">
                                          <p:val>
                                            <p:fltVal val="0"/>
                                          </p:val>
                                        </p:tav>
                                        <p:tav tm="100000">
                                          <p:val>
                                            <p:strVal val="#ppt_h"/>
                                          </p:val>
                                        </p:tav>
                                      </p:tavLst>
                                    </p:anim>
                                    <p:animEffect transition="in" filter="fade">
                                      <p:cBhvr>
                                        <p:cTn id="114" dur="500"/>
                                        <p:tgtEl>
                                          <p:spTgt spid="74"/>
                                        </p:tgtEl>
                                      </p:cBhvr>
                                    </p:animEffect>
                                  </p:childTnLst>
                                </p:cTn>
                              </p:par>
                              <p:par>
                                <p:cTn id="115" presetID="10" presetClass="entr" presetSubtype="0" fill="hold" nodeType="withEffect">
                                  <p:stCondLst>
                                    <p:cond delay="200"/>
                                  </p:stCondLst>
                                  <p:childTnLst>
                                    <p:set>
                                      <p:cBhvr>
                                        <p:cTn id="116" dur="1" fill="hold">
                                          <p:stCondLst>
                                            <p:cond delay="0"/>
                                          </p:stCondLst>
                                        </p:cTn>
                                        <p:tgtEl>
                                          <p:spTgt spid="92"/>
                                        </p:tgtEl>
                                        <p:attrNameLst>
                                          <p:attrName>style.visibility</p:attrName>
                                        </p:attrNameLst>
                                      </p:cBhvr>
                                      <p:to>
                                        <p:strVal val="visible"/>
                                      </p:to>
                                    </p:set>
                                    <p:anim calcmode="lin" valueType="num">
                                      <p:cBhvr>
                                        <p:cTn id="117" dur="500" fill="hold"/>
                                        <p:tgtEl>
                                          <p:spTgt spid="92"/>
                                        </p:tgtEl>
                                        <p:attrNameLst>
                                          <p:attrName>ppt_w</p:attrName>
                                        </p:attrNameLst>
                                      </p:cBhvr>
                                      <p:tavLst>
                                        <p:tav tm="0">
                                          <p:val>
                                            <p:fltVal val="0"/>
                                          </p:val>
                                        </p:tav>
                                        <p:tav tm="100000">
                                          <p:val>
                                            <p:strVal val="#ppt_w"/>
                                          </p:val>
                                        </p:tav>
                                      </p:tavLst>
                                    </p:anim>
                                    <p:anim calcmode="lin" valueType="num">
                                      <p:cBhvr>
                                        <p:cTn id="118" dur="500" fill="hold"/>
                                        <p:tgtEl>
                                          <p:spTgt spid="92"/>
                                        </p:tgtEl>
                                        <p:attrNameLst>
                                          <p:attrName>ppt_h</p:attrName>
                                        </p:attrNameLst>
                                      </p:cBhvr>
                                      <p:tavLst>
                                        <p:tav tm="0">
                                          <p:val>
                                            <p:fltVal val="0"/>
                                          </p:val>
                                        </p:tav>
                                        <p:tav tm="100000">
                                          <p:val>
                                            <p:strVal val="#ppt_h"/>
                                          </p:val>
                                        </p:tav>
                                      </p:tavLst>
                                    </p:anim>
                                    <p:animEffect transition="in" filter="fade">
                                      <p:cBhvr>
                                        <p:cTn id="119" dur="500"/>
                                        <p:tgtEl>
                                          <p:spTgt spid="92"/>
                                        </p:tgtEl>
                                      </p:cBhvr>
                                    </p:animEffect>
                                  </p:childTnLst>
                                </p:cTn>
                              </p:par>
                              <p:par>
                                <p:cTn id="120" presetID="10" presetClass="entr" presetSubtype="0" fill="hold" nodeType="withEffect">
                                  <p:stCondLst>
                                    <p:cond delay="100"/>
                                  </p:stCondLst>
                                  <p:childTnLst>
                                    <p:set>
                                      <p:cBhvr>
                                        <p:cTn id="121" dur="1" fill="hold">
                                          <p:stCondLst>
                                            <p:cond delay="0"/>
                                          </p:stCondLst>
                                        </p:cTn>
                                        <p:tgtEl>
                                          <p:spTgt spid="107"/>
                                        </p:tgtEl>
                                        <p:attrNameLst>
                                          <p:attrName>style.visibility</p:attrName>
                                        </p:attrNameLst>
                                      </p:cBhvr>
                                      <p:to>
                                        <p:strVal val="visible"/>
                                      </p:to>
                                    </p:set>
                                    <p:anim calcmode="lin" valueType="num">
                                      <p:cBhvr>
                                        <p:cTn id="122" dur="500" fill="hold"/>
                                        <p:tgtEl>
                                          <p:spTgt spid="107"/>
                                        </p:tgtEl>
                                        <p:attrNameLst>
                                          <p:attrName>ppt_w</p:attrName>
                                        </p:attrNameLst>
                                      </p:cBhvr>
                                      <p:tavLst>
                                        <p:tav tm="0">
                                          <p:val>
                                            <p:fltVal val="0"/>
                                          </p:val>
                                        </p:tav>
                                        <p:tav tm="100000">
                                          <p:val>
                                            <p:strVal val="#ppt_w"/>
                                          </p:val>
                                        </p:tav>
                                      </p:tavLst>
                                    </p:anim>
                                    <p:anim calcmode="lin" valueType="num">
                                      <p:cBhvr>
                                        <p:cTn id="123" dur="500" fill="hold"/>
                                        <p:tgtEl>
                                          <p:spTgt spid="107"/>
                                        </p:tgtEl>
                                        <p:attrNameLst>
                                          <p:attrName>ppt_h</p:attrName>
                                        </p:attrNameLst>
                                      </p:cBhvr>
                                      <p:tavLst>
                                        <p:tav tm="0">
                                          <p:val>
                                            <p:fltVal val="0"/>
                                          </p:val>
                                        </p:tav>
                                        <p:tav tm="100000">
                                          <p:val>
                                            <p:strVal val="#ppt_h"/>
                                          </p:val>
                                        </p:tav>
                                      </p:tavLst>
                                    </p:anim>
                                    <p:animEffect transition="in" filter="fade">
                                      <p:cBhvr>
                                        <p:cTn id="124" dur="500"/>
                                        <p:tgtEl>
                                          <p:spTgt spid="107"/>
                                        </p:tgtEl>
                                      </p:cBhvr>
                                    </p:animEffect>
                                  </p:childTnLst>
                                </p:cTn>
                              </p:par>
                              <p:par>
                                <p:cTn id="125" presetID="10" presetClass="entr" presetSubtype="0" fill="hold" nodeType="withEffect">
                                  <p:stCondLst>
                                    <p:cond delay="0"/>
                                  </p:stCondLst>
                                  <p:childTnLst>
                                    <p:set>
                                      <p:cBhvr>
                                        <p:cTn id="126" dur="1" fill="hold">
                                          <p:stCondLst>
                                            <p:cond delay="0"/>
                                          </p:stCondLst>
                                        </p:cTn>
                                        <p:tgtEl>
                                          <p:spTgt spid="95"/>
                                        </p:tgtEl>
                                        <p:attrNameLst>
                                          <p:attrName>style.visibility</p:attrName>
                                        </p:attrNameLst>
                                      </p:cBhvr>
                                      <p:to>
                                        <p:strVal val="visible"/>
                                      </p:to>
                                    </p:set>
                                    <p:anim calcmode="lin" valueType="num">
                                      <p:cBhvr>
                                        <p:cTn id="127" dur="500" fill="hold"/>
                                        <p:tgtEl>
                                          <p:spTgt spid="95"/>
                                        </p:tgtEl>
                                        <p:attrNameLst>
                                          <p:attrName>ppt_w</p:attrName>
                                        </p:attrNameLst>
                                      </p:cBhvr>
                                      <p:tavLst>
                                        <p:tav tm="0">
                                          <p:val>
                                            <p:fltVal val="0"/>
                                          </p:val>
                                        </p:tav>
                                        <p:tav tm="100000">
                                          <p:val>
                                            <p:strVal val="#ppt_w"/>
                                          </p:val>
                                        </p:tav>
                                      </p:tavLst>
                                    </p:anim>
                                    <p:anim calcmode="lin" valueType="num">
                                      <p:cBhvr>
                                        <p:cTn id="128" dur="500" fill="hold"/>
                                        <p:tgtEl>
                                          <p:spTgt spid="95"/>
                                        </p:tgtEl>
                                        <p:attrNameLst>
                                          <p:attrName>ppt_h</p:attrName>
                                        </p:attrNameLst>
                                      </p:cBhvr>
                                      <p:tavLst>
                                        <p:tav tm="0">
                                          <p:val>
                                            <p:fltVal val="0"/>
                                          </p:val>
                                        </p:tav>
                                        <p:tav tm="100000">
                                          <p:val>
                                            <p:strVal val="#ppt_h"/>
                                          </p:val>
                                        </p:tav>
                                      </p:tavLst>
                                    </p:anim>
                                    <p:animEffect transition="in" filter="fade">
                                      <p:cBhvr>
                                        <p:cTn id="129" dur="500"/>
                                        <p:tgtEl>
                                          <p:spTgt spid="95"/>
                                        </p:tgtEl>
                                      </p:cBhvr>
                                    </p:animEffect>
                                  </p:childTnLst>
                                </p:cTn>
                              </p:par>
                              <p:par>
                                <p:cTn id="130" presetID="10" presetClass="entr" presetSubtype="0" fill="hold" nodeType="withEffect">
                                  <p:stCondLst>
                                    <p:cond delay="0"/>
                                  </p:stCondLst>
                                  <p:childTnLst>
                                    <p:set>
                                      <p:cBhvr>
                                        <p:cTn id="131" dur="1" fill="hold">
                                          <p:stCondLst>
                                            <p:cond delay="0"/>
                                          </p:stCondLst>
                                        </p:cTn>
                                        <p:tgtEl>
                                          <p:spTgt spid="104"/>
                                        </p:tgtEl>
                                        <p:attrNameLst>
                                          <p:attrName>style.visibility</p:attrName>
                                        </p:attrNameLst>
                                      </p:cBhvr>
                                      <p:to>
                                        <p:strVal val="visible"/>
                                      </p:to>
                                    </p:set>
                                    <p:anim calcmode="lin" valueType="num">
                                      <p:cBhvr>
                                        <p:cTn id="132" dur="500" fill="hold"/>
                                        <p:tgtEl>
                                          <p:spTgt spid="104"/>
                                        </p:tgtEl>
                                        <p:attrNameLst>
                                          <p:attrName>ppt_w</p:attrName>
                                        </p:attrNameLst>
                                      </p:cBhvr>
                                      <p:tavLst>
                                        <p:tav tm="0">
                                          <p:val>
                                            <p:fltVal val="0"/>
                                          </p:val>
                                        </p:tav>
                                        <p:tav tm="100000">
                                          <p:val>
                                            <p:strVal val="#ppt_w"/>
                                          </p:val>
                                        </p:tav>
                                      </p:tavLst>
                                    </p:anim>
                                    <p:anim calcmode="lin" valueType="num">
                                      <p:cBhvr>
                                        <p:cTn id="133" dur="500" fill="hold"/>
                                        <p:tgtEl>
                                          <p:spTgt spid="104"/>
                                        </p:tgtEl>
                                        <p:attrNameLst>
                                          <p:attrName>ppt_h</p:attrName>
                                        </p:attrNameLst>
                                      </p:cBhvr>
                                      <p:tavLst>
                                        <p:tav tm="0">
                                          <p:val>
                                            <p:fltVal val="0"/>
                                          </p:val>
                                        </p:tav>
                                        <p:tav tm="100000">
                                          <p:val>
                                            <p:strVal val="#ppt_h"/>
                                          </p:val>
                                        </p:tav>
                                      </p:tavLst>
                                    </p:anim>
                                    <p:animEffect transition="in" filter="fade">
                                      <p:cBhvr>
                                        <p:cTn id="134" dur="500"/>
                                        <p:tgtEl>
                                          <p:spTgt spid="104"/>
                                        </p:tgtEl>
                                      </p:cBhvr>
                                    </p:animEffect>
                                  </p:childTnLst>
                                </p:cTn>
                              </p:par>
                              <p:par>
                                <p:cTn id="135" presetID="10" presetClass="entr" presetSubtype="0" fill="hold" nodeType="withEffect">
                                  <p:stCondLst>
                                    <p:cond delay="300"/>
                                  </p:stCondLst>
                                  <p:childTnLst>
                                    <p:set>
                                      <p:cBhvr>
                                        <p:cTn id="136" dur="1" fill="hold">
                                          <p:stCondLst>
                                            <p:cond delay="0"/>
                                          </p:stCondLst>
                                        </p:cTn>
                                        <p:tgtEl>
                                          <p:spTgt spid="77"/>
                                        </p:tgtEl>
                                        <p:attrNameLst>
                                          <p:attrName>style.visibility</p:attrName>
                                        </p:attrNameLst>
                                      </p:cBhvr>
                                      <p:to>
                                        <p:strVal val="visible"/>
                                      </p:to>
                                    </p:set>
                                    <p:anim calcmode="lin" valueType="num">
                                      <p:cBhvr>
                                        <p:cTn id="137" dur="500" fill="hold"/>
                                        <p:tgtEl>
                                          <p:spTgt spid="77"/>
                                        </p:tgtEl>
                                        <p:attrNameLst>
                                          <p:attrName>ppt_w</p:attrName>
                                        </p:attrNameLst>
                                      </p:cBhvr>
                                      <p:tavLst>
                                        <p:tav tm="0">
                                          <p:val>
                                            <p:fltVal val="0"/>
                                          </p:val>
                                        </p:tav>
                                        <p:tav tm="100000">
                                          <p:val>
                                            <p:strVal val="#ppt_w"/>
                                          </p:val>
                                        </p:tav>
                                      </p:tavLst>
                                    </p:anim>
                                    <p:anim calcmode="lin" valueType="num">
                                      <p:cBhvr>
                                        <p:cTn id="138" dur="500" fill="hold"/>
                                        <p:tgtEl>
                                          <p:spTgt spid="77"/>
                                        </p:tgtEl>
                                        <p:attrNameLst>
                                          <p:attrName>ppt_h</p:attrName>
                                        </p:attrNameLst>
                                      </p:cBhvr>
                                      <p:tavLst>
                                        <p:tav tm="0">
                                          <p:val>
                                            <p:fltVal val="0"/>
                                          </p:val>
                                        </p:tav>
                                        <p:tav tm="100000">
                                          <p:val>
                                            <p:strVal val="#ppt_h"/>
                                          </p:val>
                                        </p:tav>
                                      </p:tavLst>
                                    </p:anim>
                                    <p:animEffect transition="in" filter="fade">
                                      <p:cBhvr>
                                        <p:cTn id="139" dur="500"/>
                                        <p:tgtEl>
                                          <p:spTgt spid="77"/>
                                        </p:tgtEl>
                                      </p:cBhvr>
                                    </p:animEffect>
                                  </p:childTnLst>
                                </p:cTn>
                              </p:par>
                              <p:par>
                                <p:cTn id="140" presetID="10" presetClass="entr" presetSubtype="0" fill="hold" nodeType="withEffect">
                                  <p:stCondLst>
                                    <p:cond delay="300"/>
                                  </p:stCondLst>
                                  <p:childTnLst>
                                    <p:set>
                                      <p:cBhvr>
                                        <p:cTn id="141" dur="1" fill="hold">
                                          <p:stCondLst>
                                            <p:cond delay="0"/>
                                          </p:stCondLst>
                                        </p:cTn>
                                        <p:tgtEl>
                                          <p:spTgt spid="101"/>
                                        </p:tgtEl>
                                        <p:attrNameLst>
                                          <p:attrName>style.visibility</p:attrName>
                                        </p:attrNameLst>
                                      </p:cBhvr>
                                      <p:to>
                                        <p:strVal val="visible"/>
                                      </p:to>
                                    </p:set>
                                    <p:anim calcmode="lin" valueType="num">
                                      <p:cBhvr>
                                        <p:cTn id="142" dur="500" fill="hold"/>
                                        <p:tgtEl>
                                          <p:spTgt spid="101"/>
                                        </p:tgtEl>
                                        <p:attrNameLst>
                                          <p:attrName>ppt_w</p:attrName>
                                        </p:attrNameLst>
                                      </p:cBhvr>
                                      <p:tavLst>
                                        <p:tav tm="0">
                                          <p:val>
                                            <p:fltVal val="0"/>
                                          </p:val>
                                        </p:tav>
                                        <p:tav tm="100000">
                                          <p:val>
                                            <p:strVal val="#ppt_w"/>
                                          </p:val>
                                        </p:tav>
                                      </p:tavLst>
                                    </p:anim>
                                    <p:anim calcmode="lin" valueType="num">
                                      <p:cBhvr>
                                        <p:cTn id="143" dur="500" fill="hold"/>
                                        <p:tgtEl>
                                          <p:spTgt spid="101"/>
                                        </p:tgtEl>
                                        <p:attrNameLst>
                                          <p:attrName>ppt_h</p:attrName>
                                        </p:attrNameLst>
                                      </p:cBhvr>
                                      <p:tavLst>
                                        <p:tav tm="0">
                                          <p:val>
                                            <p:fltVal val="0"/>
                                          </p:val>
                                        </p:tav>
                                        <p:tav tm="100000">
                                          <p:val>
                                            <p:strVal val="#ppt_h"/>
                                          </p:val>
                                        </p:tav>
                                      </p:tavLst>
                                    </p:anim>
                                    <p:animEffect transition="in" filter="fade">
                                      <p:cBhvr>
                                        <p:cTn id="144" dur="500"/>
                                        <p:tgtEl>
                                          <p:spTgt spid="101"/>
                                        </p:tgtEl>
                                      </p:cBhvr>
                                    </p:animEffect>
                                  </p:childTnLst>
                                </p:cTn>
                              </p:par>
                              <p:par>
                                <p:cTn id="145" presetID="10" presetClass="entr" presetSubtype="0" fill="hold" nodeType="withEffect">
                                  <p:stCondLst>
                                    <p:cond delay="400"/>
                                  </p:stCondLst>
                                  <p:childTnLst>
                                    <p:set>
                                      <p:cBhvr>
                                        <p:cTn id="146" dur="1" fill="hold">
                                          <p:stCondLst>
                                            <p:cond delay="0"/>
                                          </p:stCondLst>
                                        </p:cTn>
                                        <p:tgtEl>
                                          <p:spTgt spid="113"/>
                                        </p:tgtEl>
                                        <p:attrNameLst>
                                          <p:attrName>style.visibility</p:attrName>
                                        </p:attrNameLst>
                                      </p:cBhvr>
                                      <p:to>
                                        <p:strVal val="visible"/>
                                      </p:to>
                                    </p:set>
                                    <p:anim calcmode="lin" valueType="num">
                                      <p:cBhvr>
                                        <p:cTn id="147" dur="500" fill="hold"/>
                                        <p:tgtEl>
                                          <p:spTgt spid="113"/>
                                        </p:tgtEl>
                                        <p:attrNameLst>
                                          <p:attrName>ppt_w</p:attrName>
                                        </p:attrNameLst>
                                      </p:cBhvr>
                                      <p:tavLst>
                                        <p:tav tm="0">
                                          <p:val>
                                            <p:fltVal val="0"/>
                                          </p:val>
                                        </p:tav>
                                        <p:tav tm="100000">
                                          <p:val>
                                            <p:strVal val="#ppt_w"/>
                                          </p:val>
                                        </p:tav>
                                      </p:tavLst>
                                    </p:anim>
                                    <p:anim calcmode="lin" valueType="num">
                                      <p:cBhvr>
                                        <p:cTn id="148" dur="500" fill="hold"/>
                                        <p:tgtEl>
                                          <p:spTgt spid="113"/>
                                        </p:tgtEl>
                                        <p:attrNameLst>
                                          <p:attrName>ppt_h</p:attrName>
                                        </p:attrNameLst>
                                      </p:cBhvr>
                                      <p:tavLst>
                                        <p:tav tm="0">
                                          <p:val>
                                            <p:fltVal val="0"/>
                                          </p:val>
                                        </p:tav>
                                        <p:tav tm="100000">
                                          <p:val>
                                            <p:strVal val="#ppt_h"/>
                                          </p:val>
                                        </p:tav>
                                      </p:tavLst>
                                    </p:anim>
                                    <p:animEffect transition="in" filter="fade">
                                      <p:cBhvr>
                                        <p:cTn id="149" dur="500"/>
                                        <p:tgtEl>
                                          <p:spTgt spid="113"/>
                                        </p:tgtEl>
                                      </p:cBhvr>
                                    </p:animEffect>
                                  </p:childTnLst>
                                </p:cTn>
                              </p:par>
                            </p:childTnLst>
                          </p:cTn>
                        </p:par>
                        <p:par>
                          <p:cTn id="150" fill="hold">
                            <p:stCondLst>
                              <p:cond delay="2700"/>
                            </p:stCondLst>
                            <p:childTnLst>
                              <p:par>
                                <p:cTn id="151" presetID="10" presetClass="entr" presetSubtype="0"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 calcmode="lin" valueType="num">
                                      <p:cBhvr>
                                        <p:cTn id="153" dur="500" fill="hold"/>
                                        <p:tgtEl>
                                          <p:spTgt spid="64"/>
                                        </p:tgtEl>
                                        <p:attrNameLst>
                                          <p:attrName>ppt_w</p:attrName>
                                        </p:attrNameLst>
                                      </p:cBhvr>
                                      <p:tavLst>
                                        <p:tav tm="0">
                                          <p:val>
                                            <p:fltVal val="0"/>
                                          </p:val>
                                        </p:tav>
                                        <p:tav tm="100000">
                                          <p:val>
                                            <p:strVal val="#ppt_w"/>
                                          </p:val>
                                        </p:tav>
                                      </p:tavLst>
                                    </p:anim>
                                    <p:anim calcmode="lin" valueType="num">
                                      <p:cBhvr>
                                        <p:cTn id="154" dur="500" fill="hold"/>
                                        <p:tgtEl>
                                          <p:spTgt spid="64"/>
                                        </p:tgtEl>
                                        <p:attrNameLst>
                                          <p:attrName>ppt_h</p:attrName>
                                        </p:attrNameLst>
                                      </p:cBhvr>
                                      <p:tavLst>
                                        <p:tav tm="0">
                                          <p:val>
                                            <p:fltVal val="0"/>
                                          </p:val>
                                        </p:tav>
                                        <p:tav tm="100000">
                                          <p:val>
                                            <p:strVal val="#ppt_h"/>
                                          </p:val>
                                        </p:tav>
                                      </p:tavLst>
                                    </p:anim>
                                    <p:animEffect transition="in" filter="fade">
                                      <p:cBhvr>
                                        <p:cTn id="155" dur="500"/>
                                        <p:tgtEl>
                                          <p:spTgt spid="64"/>
                                        </p:tgtEl>
                                      </p:cBhvr>
                                    </p:animEffect>
                                  </p:childTnLst>
                                </p:cTn>
                              </p:par>
                              <p:par>
                                <p:cTn id="156" presetID="10" presetClass="entr" presetSubtype="0" fill="hold" grpId="0" nodeType="withEffect">
                                  <p:stCondLst>
                                    <p:cond delay="200"/>
                                  </p:stCondLst>
                                  <p:childTnLst>
                                    <p:set>
                                      <p:cBhvr>
                                        <p:cTn id="157" dur="1" fill="hold">
                                          <p:stCondLst>
                                            <p:cond delay="0"/>
                                          </p:stCondLst>
                                        </p:cTn>
                                        <p:tgtEl>
                                          <p:spTgt spid="69"/>
                                        </p:tgtEl>
                                        <p:attrNameLst>
                                          <p:attrName>style.visibility</p:attrName>
                                        </p:attrNameLst>
                                      </p:cBhvr>
                                      <p:to>
                                        <p:strVal val="visible"/>
                                      </p:to>
                                    </p:set>
                                    <p:anim calcmode="lin" valueType="num">
                                      <p:cBhvr>
                                        <p:cTn id="158" dur="500" fill="hold"/>
                                        <p:tgtEl>
                                          <p:spTgt spid="69"/>
                                        </p:tgtEl>
                                        <p:attrNameLst>
                                          <p:attrName>ppt_w</p:attrName>
                                        </p:attrNameLst>
                                      </p:cBhvr>
                                      <p:tavLst>
                                        <p:tav tm="0">
                                          <p:val>
                                            <p:fltVal val="0"/>
                                          </p:val>
                                        </p:tav>
                                        <p:tav tm="100000">
                                          <p:val>
                                            <p:strVal val="#ppt_w"/>
                                          </p:val>
                                        </p:tav>
                                      </p:tavLst>
                                    </p:anim>
                                    <p:anim calcmode="lin" valueType="num">
                                      <p:cBhvr>
                                        <p:cTn id="159" dur="500" fill="hold"/>
                                        <p:tgtEl>
                                          <p:spTgt spid="69"/>
                                        </p:tgtEl>
                                        <p:attrNameLst>
                                          <p:attrName>ppt_h</p:attrName>
                                        </p:attrNameLst>
                                      </p:cBhvr>
                                      <p:tavLst>
                                        <p:tav tm="0">
                                          <p:val>
                                            <p:fltVal val="0"/>
                                          </p:val>
                                        </p:tav>
                                        <p:tav tm="100000">
                                          <p:val>
                                            <p:strVal val="#ppt_h"/>
                                          </p:val>
                                        </p:tav>
                                      </p:tavLst>
                                    </p:anim>
                                    <p:animEffect transition="in" filter="fade">
                                      <p:cBhvr>
                                        <p:cTn id="160" dur="500"/>
                                        <p:tgtEl>
                                          <p:spTgt spid="69"/>
                                        </p:tgtEl>
                                      </p:cBhvr>
                                    </p:animEffect>
                                  </p:childTnLst>
                                </p:cTn>
                              </p:par>
                              <p:par>
                                <p:cTn id="161" presetID="10" presetClass="entr" presetSubtype="0" fill="hold" grpId="0" nodeType="withEffect">
                                  <p:stCondLst>
                                    <p:cond delay="300"/>
                                  </p:stCondLst>
                                  <p:childTnLst>
                                    <p:set>
                                      <p:cBhvr>
                                        <p:cTn id="162" dur="1" fill="hold">
                                          <p:stCondLst>
                                            <p:cond delay="0"/>
                                          </p:stCondLst>
                                        </p:cTn>
                                        <p:tgtEl>
                                          <p:spTgt spid="65"/>
                                        </p:tgtEl>
                                        <p:attrNameLst>
                                          <p:attrName>style.visibility</p:attrName>
                                        </p:attrNameLst>
                                      </p:cBhvr>
                                      <p:to>
                                        <p:strVal val="visible"/>
                                      </p:to>
                                    </p:set>
                                    <p:anim calcmode="lin" valueType="num">
                                      <p:cBhvr>
                                        <p:cTn id="163" dur="500" fill="hold"/>
                                        <p:tgtEl>
                                          <p:spTgt spid="65"/>
                                        </p:tgtEl>
                                        <p:attrNameLst>
                                          <p:attrName>ppt_w</p:attrName>
                                        </p:attrNameLst>
                                      </p:cBhvr>
                                      <p:tavLst>
                                        <p:tav tm="0">
                                          <p:val>
                                            <p:fltVal val="0"/>
                                          </p:val>
                                        </p:tav>
                                        <p:tav tm="100000">
                                          <p:val>
                                            <p:strVal val="#ppt_w"/>
                                          </p:val>
                                        </p:tav>
                                      </p:tavLst>
                                    </p:anim>
                                    <p:anim calcmode="lin" valueType="num">
                                      <p:cBhvr>
                                        <p:cTn id="164" dur="500" fill="hold"/>
                                        <p:tgtEl>
                                          <p:spTgt spid="65"/>
                                        </p:tgtEl>
                                        <p:attrNameLst>
                                          <p:attrName>ppt_h</p:attrName>
                                        </p:attrNameLst>
                                      </p:cBhvr>
                                      <p:tavLst>
                                        <p:tav tm="0">
                                          <p:val>
                                            <p:fltVal val="0"/>
                                          </p:val>
                                        </p:tav>
                                        <p:tav tm="100000">
                                          <p:val>
                                            <p:strVal val="#ppt_h"/>
                                          </p:val>
                                        </p:tav>
                                      </p:tavLst>
                                    </p:anim>
                                    <p:animEffect transition="in" filter="fade">
                                      <p:cBhvr>
                                        <p:cTn id="165" dur="500"/>
                                        <p:tgtEl>
                                          <p:spTgt spid="6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6"/>
                                        </p:tgtEl>
                                        <p:attrNameLst>
                                          <p:attrName>style.visibility</p:attrName>
                                        </p:attrNameLst>
                                      </p:cBhvr>
                                      <p:to>
                                        <p:strVal val="visible"/>
                                      </p:to>
                                    </p:set>
                                    <p:anim calcmode="lin" valueType="num">
                                      <p:cBhvr>
                                        <p:cTn id="168" dur="500" fill="hold"/>
                                        <p:tgtEl>
                                          <p:spTgt spid="66"/>
                                        </p:tgtEl>
                                        <p:attrNameLst>
                                          <p:attrName>ppt_w</p:attrName>
                                        </p:attrNameLst>
                                      </p:cBhvr>
                                      <p:tavLst>
                                        <p:tav tm="0">
                                          <p:val>
                                            <p:fltVal val="0"/>
                                          </p:val>
                                        </p:tav>
                                        <p:tav tm="100000">
                                          <p:val>
                                            <p:strVal val="#ppt_w"/>
                                          </p:val>
                                        </p:tav>
                                      </p:tavLst>
                                    </p:anim>
                                    <p:anim calcmode="lin" valueType="num">
                                      <p:cBhvr>
                                        <p:cTn id="169" dur="500" fill="hold"/>
                                        <p:tgtEl>
                                          <p:spTgt spid="66"/>
                                        </p:tgtEl>
                                        <p:attrNameLst>
                                          <p:attrName>ppt_h</p:attrName>
                                        </p:attrNameLst>
                                      </p:cBhvr>
                                      <p:tavLst>
                                        <p:tav tm="0">
                                          <p:val>
                                            <p:fltVal val="0"/>
                                          </p:val>
                                        </p:tav>
                                        <p:tav tm="100000">
                                          <p:val>
                                            <p:strVal val="#ppt_h"/>
                                          </p:val>
                                        </p:tav>
                                      </p:tavLst>
                                    </p:anim>
                                    <p:animEffect transition="in" filter="fade">
                                      <p:cBhvr>
                                        <p:cTn id="170" dur="500"/>
                                        <p:tgtEl>
                                          <p:spTgt spid="66"/>
                                        </p:tgtEl>
                                      </p:cBhvr>
                                    </p:animEffect>
                                  </p:childTnLst>
                                </p:cTn>
                              </p:par>
                              <p:par>
                                <p:cTn id="171" presetID="10" presetClass="entr" presetSubtype="0" fill="hold" grpId="0" nodeType="withEffect">
                                  <p:stCondLst>
                                    <p:cond delay="200"/>
                                  </p:stCondLst>
                                  <p:childTnLst>
                                    <p:set>
                                      <p:cBhvr>
                                        <p:cTn id="172" dur="1" fill="hold">
                                          <p:stCondLst>
                                            <p:cond delay="0"/>
                                          </p:stCondLst>
                                        </p:cTn>
                                        <p:tgtEl>
                                          <p:spTgt spid="63"/>
                                        </p:tgtEl>
                                        <p:attrNameLst>
                                          <p:attrName>style.visibility</p:attrName>
                                        </p:attrNameLst>
                                      </p:cBhvr>
                                      <p:to>
                                        <p:strVal val="visible"/>
                                      </p:to>
                                    </p:set>
                                    <p:anim calcmode="lin" valueType="num">
                                      <p:cBhvr>
                                        <p:cTn id="173" dur="500" fill="hold"/>
                                        <p:tgtEl>
                                          <p:spTgt spid="63"/>
                                        </p:tgtEl>
                                        <p:attrNameLst>
                                          <p:attrName>ppt_w</p:attrName>
                                        </p:attrNameLst>
                                      </p:cBhvr>
                                      <p:tavLst>
                                        <p:tav tm="0">
                                          <p:val>
                                            <p:fltVal val="0"/>
                                          </p:val>
                                        </p:tav>
                                        <p:tav tm="100000">
                                          <p:val>
                                            <p:strVal val="#ppt_w"/>
                                          </p:val>
                                        </p:tav>
                                      </p:tavLst>
                                    </p:anim>
                                    <p:anim calcmode="lin" valueType="num">
                                      <p:cBhvr>
                                        <p:cTn id="174" dur="500" fill="hold"/>
                                        <p:tgtEl>
                                          <p:spTgt spid="63"/>
                                        </p:tgtEl>
                                        <p:attrNameLst>
                                          <p:attrName>ppt_h</p:attrName>
                                        </p:attrNameLst>
                                      </p:cBhvr>
                                      <p:tavLst>
                                        <p:tav tm="0">
                                          <p:val>
                                            <p:fltVal val="0"/>
                                          </p:val>
                                        </p:tav>
                                        <p:tav tm="100000">
                                          <p:val>
                                            <p:strVal val="#ppt_h"/>
                                          </p:val>
                                        </p:tav>
                                      </p:tavLst>
                                    </p:anim>
                                    <p:animEffect transition="in" filter="fade">
                                      <p:cBhvr>
                                        <p:cTn id="175" dur="500"/>
                                        <p:tgtEl>
                                          <p:spTgt spid="63"/>
                                        </p:tgtEl>
                                      </p:cBhvr>
                                    </p:animEffect>
                                  </p:childTnLst>
                                </p:cTn>
                              </p:par>
                              <p:par>
                                <p:cTn id="176" presetID="10" presetClass="entr" presetSubtype="0" fill="hold" grpId="0" nodeType="withEffect">
                                  <p:stCondLst>
                                    <p:cond delay="300"/>
                                  </p:stCondLst>
                                  <p:childTnLst>
                                    <p:set>
                                      <p:cBhvr>
                                        <p:cTn id="177" dur="1" fill="hold">
                                          <p:stCondLst>
                                            <p:cond delay="0"/>
                                          </p:stCondLst>
                                        </p:cTn>
                                        <p:tgtEl>
                                          <p:spTgt spid="67"/>
                                        </p:tgtEl>
                                        <p:attrNameLst>
                                          <p:attrName>style.visibility</p:attrName>
                                        </p:attrNameLst>
                                      </p:cBhvr>
                                      <p:to>
                                        <p:strVal val="visible"/>
                                      </p:to>
                                    </p:set>
                                    <p:anim calcmode="lin" valueType="num">
                                      <p:cBhvr>
                                        <p:cTn id="178" dur="500" fill="hold"/>
                                        <p:tgtEl>
                                          <p:spTgt spid="67"/>
                                        </p:tgtEl>
                                        <p:attrNameLst>
                                          <p:attrName>ppt_w</p:attrName>
                                        </p:attrNameLst>
                                      </p:cBhvr>
                                      <p:tavLst>
                                        <p:tav tm="0">
                                          <p:val>
                                            <p:fltVal val="0"/>
                                          </p:val>
                                        </p:tav>
                                        <p:tav tm="100000">
                                          <p:val>
                                            <p:strVal val="#ppt_w"/>
                                          </p:val>
                                        </p:tav>
                                      </p:tavLst>
                                    </p:anim>
                                    <p:anim calcmode="lin" valueType="num">
                                      <p:cBhvr>
                                        <p:cTn id="179" dur="500" fill="hold"/>
                                        <p:tgtEl>
                                          <p:spTgt spid="67"/>
                                        </p:tgtEl>
                                        <p:attrNameLst>
                                          <p:attrName>ppt_h</p:attrName>
                                        </p:attrNameLst>
                                      </p:cBhvr>
                                      <p:tavLst>
                                        <p:tav tm="0">
                                          <p:val>
                                            <p:fltVal val="0"/>
                                          </p:val>
                                        </p:tav>
                                        <p:tav tm="100000">
                                          <p:val>
                                            <p:strVal val="#ppt_h"/>
                                          </p:val>
                                        </p:tav>
                                      </p:tavLst>
                                    </p:anim>
                                    <p:animEffect transition="in" filter="fade">
                                      <p:cBhvr>
                                        <p:cTn id="180" dur="500"/>
                                        <p:tgtEl>
                                          <p:spTgt spid="67"/>
                                        </p:tgtEl>
                                      </p:cBhvr>
                                    </p:animEffect>
                                  </p:childTnLst>
                                </p:cTn>
                              </p:par>
                              <p:par>
                                <p:cTn id="181" presetID="10" presetClass="entr" presetSubtype="0" fill="hold" grpId="0" nodeType="withEffect">
                                  <p:stCondLst>
                                    <p:cond delay="200"/>
                                  </p:stCondLst>
                                  <p:childTnLst>
                                    <p:set>
                                      <p:cBhvr>
                                        <p:cTn id="182" dur="1" fill="hold">
                                          <p:stCondLst>
                                            <p:cond delay="0"/>
                                          </p:stCondLst>
                                        </p:cTn>
                                        <p:tgtEl>
                                          <p:spTgt spid="68"/>
                                        </p:tgtEl>
                                        <p:attrNameLst>
                                          <p:attrName>style.visibility</p:attrName>
                                        </p:attrNameLst>
                                      </p:cBhvr>
                                      <p:to>
                                        <p:strVal val="visible"/>
                                      </p:to>
                                    </p:set>
                                    <p:anim calcmode="lin" valueType="num">
                                      <p:cBhvr>
                                        <p:cTn id="183" dur="500" fill="hold"/>
                                        <p:tgtEl>
                                          <p:spTgt spid="68"/>
                                        </p:tgtEl>
                                        <p:attrNameLst>
                                          <p:attrName>ppt_w</p:attrName>
                                        </p:attrNameLst>
                                      </p:cBhvr>
                                      <p:tavLst>
                                        <p:tav tm="0">
                                          <p:val>
                                            <p:fltVal val="0"/>
                                          </p:val>
                                        </p:tav>
                                        <p:tav tm="100000">
                                          <p:val>
                                            <p:strVal val="#ppt_w"/>
                                          </p:val>
                                        </p:tav>
                                      </p:tavLst>
                                    </p:anim>
                                    <p:anim calcmode="lin" valueType="num">
                                      <p:cBhvr>
                                        <p:cTn id="184" dur="500" fill="hold"/>
                                        <p:tgtEl>
                                          <p:spTgt spid="68"/>
                                        </p:tgtEl>
                                        <p:attrNameLst>
                                          <p:attrName>ppt_h</p:attrName>
                                        </p:attrNameLst>
                                      </p:cBhvr>
                                      <p:tavLst>
                                        <p:tav tm="0">
                                          <p:val>
                                            <p:fltVal val="0"/>
                                          </p:val>
                                        </p:tav>
                                        <p:tav tm="100000">
                                          <p:val>
                                            <p:strVal val="#ppt_h"/>
                                          </p:val>
                                        </p:tav>
                                      </p:tavLst>
                                    </p:anim>
                                    <p:animEffect transition="in" filter="fade">
                                      <p:cBhvr>
                                        <p:cTn id="185" dur="500"/>
                                        <p:tgtEl>
                                          <p:spTgt spid="6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2"/>
                                        </p:tgtEl>
                                        <p:attrNameLst>
                                          <p:attrName>style.visibility</p:attrName>
                                        </p:attrNameLst>
                                      </p:cBhvr>
                                      <p:to>
                                        <p:strVal val="visible"/>
                                      </p:to>
                                    </p:set>
                                    <p:anim calcmode="lin" valueType="num">
                                      <p:cBhvr>
                                        <p:cTn id="188" dur="500" fill="hold"/>
                                        <p:tgtEl>
                                          <p:spTgt spid="62"/>
                                        </p:tgtEl>
                                        <p:attrNameLst>
                                          <p:attrName>ppt_w</p:attrName>
                                        </p:attrNameLst>
                                      </p:cBhvr>
                                      <p:tavLst>
                                        <p:tav tm="0">
                                          <p:val>
                                            <p:fltVal val="0"/>
                                          </p:val>
                                        </p:tav>
                                        <p:tav tm="100000">
                                          <p:val>
                                            <p:strVal val="#ppt_w"/>
                                          </p:val>
                                        </p:tav>
                                      </p:tavLst>
                                    </p:anim>
                                    <p:anim calcmode="lin" valueType="num">
                                      <p:cBhvr>
                                        <p:cTn id="189" dur="500" fill="hold"/>
                                        <p:tgtEl>
                                          <p:spTgt spid="62"/>
                                        </p:tgtEl>
                                        <p:attrNameLst>
                                          <p:attrName>ppt_h</p:attrName>
                                        </p:attrNameLst>
                                      </p:cBhvr>
                                      <p:tavLst>
                                        <p:tav tm="0">
                                          <p:val>
                                            <p:fltVal val="0"/>
                                          </p:val>
                                        </p:tav>
                                        <p:tav tm="100000">
                                          <p:val>
                                            <p:strVal val="#ppt_h"/>
                                          </p:val>
                                        </p:tav>
                                      </p:tavLst>
                                    </p:anim>
                                    <p:animEffect transition="in" filter="fade">
                                      <p:cBhvr>
                                        <p:cTn id="19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utoUpdateAnimBg="0"/>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autoUpdateAnimBg="0"/>
      <p:bldP spid="63" grpId="0" animBg="1" autoUpdateAnimBg="0"/>
      <p:bldP spid="64" grpId="0" animBg="1" autoUpdateAnimBg="0"/>
      <p:bldP spid="65" grpId="0" animBg="1" autoUpdateAnimBg="0"/>
      <p:bldP spid="66" grpId="0" animBg="1" autoUpdateAnimBg="0"/>
      <p:bldP spid="67" grpId="0" animBg="1" autoUpdateAnimBg="0"/>
      <p:bldP spid="68" grpId="0" animBg="1" autoUpdateAnimBg="0"/>
      <p:bldP spid="69" grpId="0" animBg="1" autoUpdateAnimBg="0"/>
      <p:bldP spid="70" grpId="0" autoUpdateAnimBg="0"/>
      <p:bldP spid="110" grpId="0" animBg="1"/>
      <p:bldP spid="111" grpId="0" animBg="1"/>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技术环境</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600993" y="1463903"/>
            <a:ext cx="1447800" cy="1446213"/>
            <a:chOff x="1600993" y="1463903"/>
            <a:chExt cx="1447800" cy="1446213"/>
          </a:xfrm>
        </p:grpSpPr>
        <p:sp>
          <p:nvSpPr>
            <p:cNvPr id="13" name="Freeform 14"/>
            <p:cNvSpPr/>
            <p:nvPr/>
          </p:nvSpPr>
          <p:spPr bwMode="auto">
            <a:xfrm>
              <a:off x="1600993" y="1463903"/>
              <a:ext cx="1447800" cy="1446213"/>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4" name="TextBox 5"/>
            <p:cNvSpPr txBox="1">
              <a:spLocks noChangeArrowheads="1"/>
            </p:cNvSpPr>
            <p:nvPr/>
          </p:nvSpPr>
          <p:spPr bwMode="auto">
            <a:xfrm>
              <a:off x="1758156" y="1617891"/>
              <a:ext cx="108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6"/>
          <p:cNvSpPr txBox="1">
            <a:spLocks noChangeArrowheads="1"/>
          </p:cNvSpPr>
          <p:nvPr/>
        </p:nvSpPr>
        <p:spPr bwMode="auto">
          <a:xfrm>
            <a:off x="3258343" y="1611541"/>
            <a:ext cx="725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本系统以位于</a:t>
            </a:r>
            <a:r>
              <a:rPr lang="en-US" altLang="zh-CN" sz="1600" dirty="0">
                <a:solidFill>
                  <a:srgbClr val="292929"/>
                </a:solidFill>
                <a:latin typeface="微软雅黑" panose="020B0503020204020204" pitchFamily="34" charset="-122"/>
                <a:ea typeface="微软雅黑" panose="020B0503020204020204" pitchFamily="34" charset="-122"/>
              </a:rPr>
              <a:t>chinanet</a:t>
            </a:r>
            <a:r>
              <a:rPr lang="zh-CN" altLang="en-US" sz="1600" dirty="0">
                <a:solidFill>
                  <a:srgbClr val="292929"/>
                </a:solidFill>
                <a:latin typeface="微软雅黑" panose="020B0503020204020204" pitchFamily="34" charset="-122"/>
                <a:ea typeface="微软雅黑" panose="020B0503020204020204" pitchFamily="34" charset="-122"/>
              </a:rPr>
              <a:t>主干网上的服务器为硬件平台，既作为数据服务器，管理原始商业信息并响应商业服务器提出的服务请求；又作为</a:t>
            </a:r>
            <a:r>
              <a:rPr lang="en-US" altLang="zh-CN" sz="1600" dirty="0">
                <a:solidFill>
                  <a:srgbClr val="292929"/>
                </a:solidFill>
                <a:latin typeface="微软雅黑" panose="020B0503020204020204" pitchFamily="34" charset="-122"/>
                <a:ea typeface="微软雅黑" panose="020B0503020204020204" pitchFamily="34" charset="-122"/>
              </a:rPr>
              <a:t>Web</a:t>
            </a:r>
            <a:r>
              <a:rPr lang="zh-CN" altLang="en-US" sz="1600" dirty="0">
                <a:solidFill>
                  <a:srgbClr val="292929"/>
                </a:solidFill>
                <a:latin typeface="微软雅黑" panose="020B0503020204020204" pitchFamily="34" charset="-122"/>
                <a:ea typeface="微软雅黑" panose="020B0503020204020204" pitchFamily="34" charset="-122"/>
              </a:rPr>
              <a:t>服务器，以高速率发布信息；服务器还具有定位其它服务器的功能。</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16" name="TextBox 7"/>
          <p:cNvSpPr txBox="1">
            <a:spLocks noChangeArrowheads="1"/>
          </p:cNvSpPr>
          <p:nvPr/>
        </p:nvSpPr>
        <p:spPr bwMode="auto">
          <a:xfrm>
            <a:off x="3342481" y="3852544"/>
            <a:ext cx="7248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服务器选用</a:t>
            </a:r>
            <a:r>
              <a:rPr lang="en-US" altLang="zh-CN" sz="1600" dirty="0">
                <a:solidFill>
                  <a:srgbClr val="292929"/>
                </a:solidFill>
                <a:latin typeface="微软雅黑" panose="020B0503020204020204" pitchFamily="34" charset="-122"/>
                <a:ea typeface="微软雅黑" panose="020B0503020204020204" pitchFamily="34" charset="-122"/>
              </a:rPr>
              <a:t>uinx</a:t>
            </a:r>
            <a:r>
              <a:rPr lang="zh-CN" altLang="en-US" sz="1600" dirty="0">
                <a:solidFill>
                  <a:srgbClr val="292929"/>
                </a:solidFill>
                <a:latin typeface="微软雅黑" panose="020B0503020204020204" pitchFamily="34" charset="-122"/>
                <a:ea typeface="微软雅黑" panose="020B0503020204020204" pitchFamily="34" charset="-122"/>
              </a:rPr>
              <a:t>操作系统，选用</a:t>
            </a:r>
            <a:r>
              <a:rPr lang="en-US" altLang="zh-CN" sz="1600" dirty="0">
                <a:solidFill>
                  <a:srgbClr val="292929"/>
                </a:solidFill>
                <a:latin typeface="微软雅黑" panose="020B0503020204020204" pitchFamily="34" charset="-122"/>
                <a:ea typeface="微软雅黑" panose="020B0503020204020204" pitchFamily="34" charset="-122"/>
              </a:rPr>
              <a:t>Apache</a:t>
            </a:r>
            <a:r>
              <a:rPr lang="zh-CN" altLang="en-US" sz="1600" dirty="0">
                <a:solidFill>
                  <a:srgbClr val="292929"/>
                </a:solidFill>
                <a:latin typeface="微软雅黑" panose="020B0503020204020204" pitchFamily="34" charset="-122"/>
                <a:ea typeface="微软雅黑" panose="020B0503020204020204" pitchFamily="34" charset="-122"/>
              </a:rPr>
              <a:t>做为</a:t>
            </a:r>
            <a:r>
              <a:rPr lang="en-US" altLang="zh-CN" sz="1600" dirty="0">
                <a:solidFill>
                  <a:srgbClr val="292929"/>
                </a:solidFill>
                <a:latin typeface="微软雅黑" panose="020B0503020204020204" pitchFamily="34" charset="-122"/>
                <a:ea typeface="微软雅黑" panose="020B0503020204020204" pitchFamily="34" charset="-122"/>
              </a:rPr>
              <a:t>Web</a:t>
            </a:r>
            <a:r>
              <a:rPr lang="zh-CN" altLang="en-US" sz="1600" dirty="0">
                <a:solidFill>
                  <a:srgbClr val="292929"/>
                </a:solidFill>
                <a:latin typeface="微软雅黑" panose="020B0503020204020204" pitchFamily="34" charset="-122"/>
                <a:ea typeface="微软雅黑" panose="020B0503020204020204" pitchFamily="34" charset="-122"/>
              </a:rPr>
              <a:t>服务器。使用</a:t>
            </a:r>
            <a:r>
              <a:rPr lang="en-US" altLang="zh-CN" sz="1600" dirty="0">
                <a:solidFill>
                  <a:srgbClr val="292929"/>
                </a:solidFill>
                <a:latin typeface="微软雅黑" panose="020B0503020204020204" pitchFamily="34" charset="-122"/>
                <a:ea typeface="微软雅黑" panose="020B0503020204020204" pitchFamily="34" charset="-122"/>
              </a:rPr>
              <a:t>Sybase</a:t>
            </a:r>
            <a:r>
              <a:rPr lang="zh-CN" altLang="en-US" sz="1600" dirty="0">
                <a:solidFill>
                  <a:srgbClr val="292929"/>
                </a:solidFill>
                <a:latin typeface="微软雅黑" panose="020B0503020204020204" pitchFamily="34" charset="-122"/>
                <a:ea typeface="微软雅黑" panose="020B0503020204020204" pitchFamily="34" charset="-122"/>
              </a:rPr>
              <a:t>公司的关系数据库管理系统（</a:t>
            </a:r>
            <a:r>
              <a:rPr lang="en-US" altLang="zh-CN" sz="1600" dirty="0">
                <a:solidFill>
                  <a:srgbClr val="292929"/>
                </a:solidFill>
                <a:latin typeface="微软雅黑" panose="020B0503020204020204" pitchFamily="34" charset="-122"/>
                <a:ea typeface="微软雅黑" panose="020B0503020204020204" pitchFamily="34" charset="-122"/>
              </a:rPr>
              <a:t>DBMS</a:t>
            </a:r>
            <a:r>
              <a:rPr lang="zh-CN" altLang="en-US" sz="1600" dirty="0">
                <a:solidFill>
                  <a:srgbClr val="292929"/>
                </a:solidFill>
                <a:latin typeface="微软雅黑" panose="020B0503020204020204" pitchFamily="34" charset="-122"/>
                <a:ea typeface="微软雅黑" panose="020B0503020204020204" pitchFamily="34" charset="-122"/>
              </a:rPr>
              <a:t>）</a:t>
            </a:r>
            <a:r>
              <a:rPr lang="en-US" altLang="zh-CN" sz="1600" dirty="0">
                <a:solidFill>
                  <a:srgbClr val="292929"/>
                </a:solidFill>
                <a:latin typeface="微软雅黑" panose="020B0503020204020204" pitchFamily="34" charset="-122"/>
                <a:ea typeface="微软雅黑" panose="020B0503020204020204" pitchFamily="34" charset="-122"/>
              </a:rPr>
              <a:t>Sybase SQL Server</a:t>
            </a:r>
            <a:r>
              <a:rPr lang="zh-CN" altLang="en-US" sz="1600" dirty="0">
                <a:solidFill>
                  <a:srgbClr val="292929"/>
                </a:solidFill>
                <a:latin typeface="微软雅黑" panose="020B0503020204020204" pitchFamily="34" charset="-122"/>
                <a:ea typeface="微软雅黑" panose="020B0503020204020204" pitchFamily="34" charset="-122"/>
              </a:rPr>
              <a:t>，它支持并行查询、动态存储、动态行级锁、动态空间管理和索引操作等，具有高性能、高可靠性和高可伸缩性；支持行级和列级规则、触发器、存储过程等，可以保证数据的完整性；支持管理向导、日志管理、备份和恢复、事件</a:t>
            </a:r>
            <a:r>
              <a:rPr lang="en-US" altLang="zh-CN" sz="1600" dirty="0">
                <a:solidFill>
                  <a:srgbClr val="292929"/>
                </a:solidFill>
                <a:latin typeface="微软雅黑" panose="020B0503020204020204" pitchFamily="34" charset="-122"/>
                <a:ea typeface="微软雅黑" panose="020B0503020204020204" pitchFamily="34" charset="-122"/>
              </a:rPr>
              <a:t>/</a:t>
            </a:r>
            <a:r>
              <a:rPr lang="zh-CN" altLang="en-US" sz="1600" dirty="0">
                <a:solidFill>
                  <a:srgbClr val="292929"/>
                </a:solidFill>
                <a:latin typeface="微软雅黑" panose="020B0503020204020204" pitchFamily="34" charset="-122"/>
                <a:ea typeface="微软雅黑" panose="020B0503020204020204" pitchFamily="34" charset="-122"/>
              </a:rPr>
              <a:t>报警管理、安全管理等，具有易于管理和维护的特点；同时</a:t>
            </a:r>
            <a:r>
              <a:rPr lang="en-US" altLang="zh-CN" sz="1600" dirty="0">
                <a:solidFill>
                  <a:srgbClr val="292929"/>
                </a:solidFill>
                <a:latin typeface="微软雅黑" panose="020B0503020204020204" pitchFamily="34" charset="-122"/>
                <a:ea typeface="微软雅黑" panose="020B0503020204020204" pitchFamily="34" charset="-122"/>
              </a:rPr>
              <a:t>Sybase SQL Server</a:t>
            </a:r>
            <a:r>
              <a:rPr lang="zh-CN" altLang="en-US" sz="1600" dirty="0">
                <a:solidFill>
                  <a:srgbClr val="292929"/>
                </a:solidFill>
                <a:latin typeface="微软雅黑" panose="020B0503020204020204" pitchFamily="34" charset="-122"/>
                <a:ea typeface="微软雅黑" panose="020B0503020204020204" pitchFamily="34" charset="-122"/>
              </a:rPr>
              <a:t>还提供了对</a:t>
            </a:r>
            <a:r>
              <a:rPr lang="en-US" altLang="zh-CN" sz="1600" dirty="0">
                <a:solidFill>
                  <a:srgbClr val="292929"/>
                </a:solidFill>
                <a:latin typeface="微软雅黑" panose="020B0503020204020204" pitchFamily="34" charset="-122"/>
                <a:ea typeface="微软雅黑" panose="020B0503020204020204" pitchFamily="34" charset="-122"/>
              </a:rPr>
              <a:t>Internet</a:t>
            </a:r>
            <a:r>
              <a:rPr lang="zh-CN" altLang="en-US" sz="1600" dirty="0">
                <a:solidFill>
                  <a:srgbClr val="292929"/>
                </a:solidFill>
                <a:latin typeface="微软雅黑" panose="020B0503020204020204" pitchFamily="34" charset="-122"/>
                <a:ea typeface="微软雅黑" panose="020B0503020204020204" pitchFamily="34" charset="-122"/>
              </a:rPr>
              <a:t>、</a:t>
            </a:r>
            <a:r>
              <a:rPr lang="en-US" altLang="zh-CN" sz="1600" dirty="0">
                <a:solidFill>
                  <a:srgbClr val="292929"/>
                </a:solidFill>
                <a:latin typeface="微软雅黑" panose="020B0503020204020204" pitchFamily="34" charset="-122"/>
                <a:ea typeface="微软雅黑" panose="020B0503020204020204" pitchFamily="34" charset="-122"/>
              </a:rPr>
              <a:t>Intranet</a:t>
            </a:r>
            <a:r>
              <a:rPr lang="zh-CN" altLang="en-US" sz="1600" dirty="0">
                <a:solidFill>
                  <a:srgbClr val="292929"/>
                </a:solidFill>
                <a:latin typeface="微软雅黑" panose="020B0503020204020204" pitchFamily="34" charset="-122"/>
                <a:ea typeface="微软雅黑" panose="020B0503020204020204" pitchFamily="34" charset="-122"/>
              </a:rPr>
              <a:t>和电子商务的强大支持，它不仅可以利用</a:t>
            </a:r>
            <a:r>
              <a:rPr lang="en-US" altLang="zh-CN" sz="1600" dirty="0">
                <a:solidFill>
                  <a:srgbClr val="292929"/>
                </a:solidFill>
                <a:latin typeface="微软雅黑" panose="020B0503020204020204" pitchFamily="34" charset="-122"/>
                <a:ea typeface="微软雅黑" panose="020B0503020204020204" pitchFamily="34" charset="-122"/>
              </a:rPr>
              <a:t>unix</a:t>
            </a:r>
            <a:r>
              <a:rPr lang="zh-CN" altLang="en-US" sz="1600" dirty="0">
                <a:solidFill>
                  <a:srgbClr val="292929"/>
                </a:solidFill>
                <a:latin typeface="微软雅黑" panose="020B0503020204020204" pitchFamily="34" charset="-122"/>
                <a:ea typeface="微软雅黑" panose="020B0503020204020204" pitchFamily="34" charset="-122"/>
              </a:rPr>
              <a:t>强大的加密、检索等功能，而且与</a:t>
            </a:r>
            <a:r>
              <a:rPr lang="en-US" altLang="zh-CN" sz="1600" dirty="0">
                <a:solidFill>
                  <a:srgbClr val="292929"/>
                </a:solidFill>
                <a:latin typeface="微软雅黑" panose="020B0503020204020204" pitchFamily="34" charset="-122"/>
                <a:ea typeface="微软雅黑" panose="020B0503020204020204" pitchFamily="34" charset="-122"/>
              </a:rPr>
              <a:t>Apache</a:t>
            </a:r>
            <a:r>
              <a:rPr lang="zh-CN" altLang="en-US" sz="1600" dirty="0">
                <a:solidFill>
                  <a:srgbClr val="292929"/>
                </a:solidFill>
                <a:latin typeface="微软雅黑" panose="020B0503020204020204" pitchFamily="34" charset="-122"/>
                <a:ea typeface="微软雅黑" panose="020B0503020204020204" pitchFamily="34" charset="-122"/>
              </a:rPr>
              <a:t>和</a:t>
            </a:r>
            <a:r>
              <a:rPr lang="en-US" altLang="zh-CN" sz="1600" dirty="0">
                <a:solidFill>
                  <a:srgbClr val="292929"/>
                </a:solidFill>
                <a:latin typeface="微软雅黑" panose="020B0503020204020204" pitchFamily="34" charset="-122"/>
                <a:ea typeface="微软雅黑" panose="020B0503020204020204" pitchFamily="34" charset="-122"/>
              </a:rPr>
              <a:t>php</a:t>
            </a:r>
            <a:r>
              <a:rPr lang="zh-CN" altLang="en-US" sz="1600" dirty="0">
                <a:solidFill>
                  <a:srgbClr val="292929"/>
                </a:solidFill>
                <a:latin typeface="微软雅黑" panose="020B0503020204020204" pitchFamily="34" charset="-122"/>
                <a:ea typeface="微软雅黑" panose="020B0503020204020204" pitchFamily="34" charset="-122"/>
              </a:rPr>
              <a:t>高度集成，可以远程管理。</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17" name="TextBox 8"/>
          <p:cNvSpPr txBox="1">
            <a:spLocks noChangeArrowheads="1"/>
          </p:cNvSpPr>
          <p:nvPr/>
        </p:nvSpPr>
        <p:spPr bwMode="auto">
          <a:xfrm>
            <a:off x="3312318" y="1133703"/>
            <a:ext cx="7200900" cy="400050"/>
          </a:xfrm>
          <a:prstGeom prst="rect">
            <a:avLst/>
          </a:prstGeom>
          <a:solidFill>
            <a:srgbClr val="609ED6"/>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硬件平台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9"/>
          <p:cNvSpPr txBox="1">
            <a:spLocks noChangeArrowheads="1"/>
          </p:cNvSpPr>
          <p:nvPr/>
        </p:nvSpPr>
        <p:spPr bwMode="auto">
          <a:xfrm>
            <a:off x="3336131" y="3412806"/>
            <a:ext cx="7177087" cy="400050"/>
          </a:xfrm>
          <a:prstGeom prst="rect">
            <a:avLst/>
          </a:prstGeom>
          <a:solidFill>
            <a:srgbClr val="609ED6"/>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2000" b="1" dirty="0">
                <a:solidFill>
                  <a:srgbClr val="FFFFFF"/>
                </a:solidFill>
                <a:latin typeface="微软雅黑" panose="020B0503020204020204" pitchFamily="34" charset="-122"/>
                <a:ea typeface="微软雅黑" panose="020B0503020204020204" pitchFamily="34" charset="-122"/>
              </a:rPr>
              <a:t>软件平台</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1600993" y="3935094"/>
            <a:ext cx="1447800" cy="1446212"/>
            <a:chOff x="1600993" y="3935094"/>
            <a:chExt cx="1447800" cy="1446212"/>
          </a:xfrm>
        </p:grpSpPr>
        <p:sp>
          <p:nvSpPr>
            <p:cNvPr id="20" name="Freeform 14"/>
            <p:cNvSpPr/>
            <p:nvPr/>
          </p:nvSpPr>
          <p:spPr bwMode="auto">
            <a:xfrm>
              <a:off x="1600993" y="3935094"/>
              <a:ext cx="1447800" cy="1446212"/>
            </a:xfrm>
            <a:custGeom>
              <a:avLst/>
              <a:gdLst>
                <a:gd name="T0" fmla="*/ 649558364 w 3227"/>
                <a:gd name="T1" fmla="*/ 328184358 h 3227"/>
                <a:gd name="T2" fmla="*/ 324879680 w 3227"/>
                <a:gd name="T3" fmla="*/ 648134227 h 3227"/>
                <a:gd name="T4" fmla="*/ 0 w 3227"/>
                <a:gd name="T5" fmla="*/ 323966725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725 h 3227"/>
                <a:gd name="T16" fmla="*/ 649558364 w 3227"/>
                <a:gd name="T17" fmla="*/ 328184358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21" name="TextBox 11"/>
            <p:cNvSpPr txBox="1">
              <a:spLocks noChangeArrowheads="1"/>
            </p:cNvSpPr>
            <p:nvPr/>
          </p:nvSpPr>
          <p:spPr bwMode="auto">
            <a:xfrm>
              <a:off x="1758156" y="4089081"/>
              <a:ext cx="108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98975" y="209550"/>
            <a:ext cx="720000" cy="720000"/>
            <a:chOff x="3028062" y="1547460"/>
            <a:chExt cx="1803167" cy="1803167"/>
          </a:xfrm>
        </p:grpSpPr>
        <p:grpSp>
          <p:nvGrpSpPr>
            <p:cNvPr id="23" name="组合 22"/>
            <p:cNvGrpSpPr/>
            <p:nvPr/>
          </p:nvGrpSpPr>
          <p:grpSpPr>
            <a:xfrm>
              <a:off x="3028062" y="1547460"/>
              <a:ext cx="1803167" cy="1803167"/>
              <a:chOff x="552261" y="1848682"/>
              <a:chExt cx="842337" cy="842337"/>
            </a:xfrm>
          </p:grpSpPr>
          <p:sp>
            <p:nvSpPr>
              <p:cNvPr id="25" name="椭圆 24"/>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文本框 23"/>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4</a:t>
              </a:r>
              <a:endParaRPr lang="zh-CN" altLang="en-US" sz="2800" b="1" dirty="0">
                <a:solidFill>
                  <a:prstClr val="white"/>
                </a:solidFill>
              </a:endParaRPr>
            </a:p>
          </p:txBody>
        </p:sp>
      </p:grpSp>
      <p:sp>
        <p:nvSpPr>
          <p:cNvPr id="37" name="矩形 36"/>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68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78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83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6"/>
                                        </p:tgtEl>
                                        <p:attrNameLst>
                                          <p:attrName>ppt_y</p:attrName>
                                        </p:attrNameLst>
                                      </p:cBhvr>
                                      <p:tavLst>
                                        <p:tav tm="0">
                                          <p:val>
                                            <p:strVal val="#ppt_y"/>
                                          </p:val>
                                        </p:tav>
                                        <p:tav tm="100000">
                                          <p:val>
                                            <p:strVal val="#ppt_y"/>
                                          </p:val>
                                        </p:tav>
                                      </p:tavLst>
                                    </p:anim>
                                    <p:anim calcmode="lin" valueType="num">
                                      <p:cBhvr>
                                        <p:cTn id="3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305724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开发本项目的初衷</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2" name="组合 16"/>
          <p:cNvGrpSpPr/>
          <p:nvPr/>
        </p:nvGrpSpPr>
        <p:grpSpPr bwMode="auto">
          <a:xfrm>
            <a:off x="2713874" y="2485175"/>
            <a:ext cx="6439676" cy="5278546"/>
            <a:chOff x="4351277" y="3064874"/>
            <a:chExt cx="4735660" cy="4047963"/>
          </a:xfrm>
          <a:solidFill>
            <a:srgbClr val="1F4E79"/>
          </a:solidFill>
        </p:grpSpPr>
        <p:sp>
          <p:nvSpPr>
            <p:cNvPr id="13" name="空心弧 12"/>
            <p:cNvSpPr/>
            <p:nvPr/>
          </p:nvSpPr>
          <p:spPr>
            <a:xfrm>
              <a:off x="4886282" y="3483296"/>
              <a:ext cx="3629138" cy="3629541"/>
            </a:xfrm>
            <a:prstGeom prst="blockArc">
              <a:avLst>
                <a:gd name="adj1" fmla="val 10800000"/>
                <a:gd name="adj2" fmla="val 118155"/>
                <a:gd name="adj3" fmla="val 13775"/>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14" name="组合 18"/>
            <p:cNvGrpSpPr/>
            <p:nvPr/>
          </p:nvGrpSpPr>
          <p:grpSpPr bwMode="auto">
            <a:xfrm>
              <a:off x="4351277" y="3064874"/>
              <a:ext cx="4735660" cy="2232926"/>
              <a:chOff x="4351277" y="3064874"/>
              <a:chExt cx="4735660" cy="2232926"/>
            </a:xfrm>
            <a:grpFill/>
          </p:grpSpPr>
          <p:grpSp>
            <p:nvGrpSpPr>
              <p:cNvPr id="15" name="组合 14"/>
              <p:cNvGrpSpPr/>
              <p:nvPr/>
            </p:nvGrpSpPr>
            <p:grpSpPr>
              <a:xfrm>
                <a:off x="8516186" y="5132112"/>
                <a:ext cx="570751" cy="165688"/>
                <a:chOff x="7856113" y="3986011"/>
                <a:chExt cx="488007" cy="141668"/>
              </a:xfrm>
              <a:grpFill/>
            </p:grpSpPr>
            <p:cxnSp>
              <p:nvCxnSpPr>
                <p:cNvPr id="40" name="直接连接符 39"/>
                <p:cNvCxnSpPr/>
                <p:nvPr/>
              </p:nvCxnSpPr>
              <p:spPr>
                <a:xfrm>
                  <a:off x="7856113" y="4056845"/>
                  <a:ext cx="359419" cy="0"/>
                </a:xfrm>
                <a:prstGeom prst="line">
                  <a:avLst/>
                </a:prstGeom>
                <a:grpFill/>
                <a:ln w="22225" cap="flat" cmpd="sng" algn="ctr">
                  <a:solidFill>
                    <a:srgbClr val="224556"/>
                  </a:solidFill>
                  <a:prstDash val="solid"/>
                  <a:miter lim="800000"/>
                </a:ln>
                <a:effectLst/>
              </p:spPr>
            </p:cxnSp>
            <p:sp>
              <p:nvSpPr>
                <p:cNvPr id="41" name="椭圆 40"/>
                <p:cNvSpPr/>
                <p:nvPr/>
              </p:nvSpPr>
              <p:spPr>
                <a:xfrm>
                  <a:off x="8202452" y="3986011"/>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rot="19878410">
                <a:off x="8123180" y="4055012"/>
                <a:ext cx="570751" cy="165688"/>
                <a:chOff x="7856113" y="3986011"/>
                <a:chExt cx="488007" cy="141668"/>
              </a:xfrm>
              <a:grpFill/>
            </p:grpSpPr>
            <p:cxnSp>
              <p:nvCxnSpPr>
                <p:cNvPr id="38" name="直接连接符 37"/>
                <p:cNvCxnSpPr/>
                <p:nvPr/>
              </p:nvCxnSpPr>
              <p:spPr>
                <a:xfrm>
                  <a:off x="7856113" y="4056845"/>
                  <a:ext cx="359419" cy="0"/>
                </a:xfrm>
                <a:prstGeom prst="line">
                  <a:avLst/>
                </a:prstGeom>
                <a:grpFill/>
                <a:ln w="22225" cap="flat" cmpd="sng" algn="ctr">
                  <a:solidFill>
                    <a:srgbClr val="224556"/>
                  </a:solidFill>
                  <a:prstDash val="solid"/>
                  <a:miter lim="800000"/>
                </a:ln>
                <a:effectLst/>
              </p:spPr>
            </p:cxnSp>
            <p:sp>
              <p:nvSpPr>
                <p:cNvPr id="39" name="椭圆 38"/>
                <p:cNvSpPr/>
                <p:nvPr/>
              </p:nvSpPr>
              <p:spPr>
                <a:xfrm>
                  <a:off x="8202452" y="3986011"/>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rot="18571434">
                <a:off x="7134956" y="3267406"/>
                <a:ext cx="570751" cy="165688"/>
                <a:chOff x="7872795" y="3940868"/>
                <a:chExt cx="488007" cy="141668"/>
              </a:xfrm>
              <a:grpFill/>
            </p:grpSpPr>
            <p:cxnSp>
              <p:nvCxnSpPr>
                <p:cNvPr id="27" name="直接连接符 26"/>
                <p:cNvCxnSpPr/>
                <p:nvPr/>
              </p:nvCxnSpPr>
              <p:spPr>
                <a:xfrm>
                  <a:off x="7872795" y="4011702"/>
                  <a:ext cx="359419" cy="0"/>
                </a:xfrm>
                <a:prstGeom prst="line">
                  <a:avLst/>
                </a:prstGeom>
                <a:grpFill/>
                <a:ln w="22225" cap="flat" cmpd="sng" algn="ctr">
                  <a:solidFill>
                    <a:srgbClr val="224556"/>
                  </a:solidFill>
                  <a:prstDash val="solid"/>
                  <a:miter lim="800000"/>
                </a:ln>
                <a:effectLst/>
              </p:spPr>
            </p:cxnSp>
            <p:sp>
              <p:nvSpPr>
                <p:cNvPr id="37" name="椭圆 36"/>
                <p:cNvSpPr/>
                <p:nvPr/>
              </p:nvSpPr>
              <p:spPr>
                <a:xfrm>
                  <a:off x="8219134" y="3940868"/>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rot="14177828">
                <a:off x="5616981" y="3306362"/>
                <a:ext cx="570751" cy="165688"/>
                <a:chOff x="7856113" y="3986011"/>
                <a:chExt cx="488007" cy="141668"/>
              </a:xfrm>
              <a:grpFill/>
            </p:grpSpPr>
            <p:cxnSp>
              <p:nvCxnSpPr>
                <p:cNvPr id="25" name="直接连接符 24"/>
                <p:cNvCxnSpPr/>
                <p:nvPr/>
              </p:nvCxnSpPr>
              <p:spPr>
                <a:xfrm>
                  <a:off x="7856113" y="4056845"/>
                  <a:ext cx="359419" cy="0"/>
                </a:xfrm>
                <a:prstGeom prst="line">
                  <a:avLst/>
                </a:prstGeom>
                <a:grpFill/>
                <a:ln w="22225" cap="flat" cmpd="sng" algn="ctr">
                  <a:solidFill>
                    <a:srgbClr val="224556"/>
                  </a:solidFill>
                  <a:prstDash val="solid"/>
                  <a:miter lim="800000"/>
                </a:ln>
                <a:effectLst/>
              </p:spPr>
            </p:cxnSp>
            <p:sp>
              <p:nvSpPr>
                <p:cNvPr id="26" name="椭圆 25"/>
                <p:cNvSpPr/>
                <p:nvPr/>
              </p:nvSpPr>
              <p:spPr>
                <a:xfrm>
                  <a:off x="8202452" y="3986011"/>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rot="12860432">
                <a:off x="4700629" y="4003003"/>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rgbClr val="224556"/>
                  </a:solidFill>
                  <a:prstDash val="solid"/>
                  <a:miter lim="800000"/>
                </a:ln>
                <a:effectLst/>
              </p:spPr>
            </p:cxnSp>
            <p:sp>
              <p:nvSpPr>
                <p:cNvPr id="24" name="椭圆 23"/>
                <p:cNvSpPr/>
                <p:nvPr/>
              </p:nvSpPr>
              <p:spPr>
                <a:xfrm>
                  <a:off x="8202452" y="3986011"/>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rot="10800000">
                <a:off x="4351277" y="5049268"/>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rgbClr val="224556"/>
                  </a:solidFill>
                  <a:prstDash val="solid"/>
                  <a:miter lim="800000"/>
                </a:ln>
                <a:effectLst/>
              </p:spPr>
            </p:cxnSp>
            <p:sp>
              <p:nvSpPr>
                <p:cNvPr id="22" name="椭圆 21"/>
                <p:cNvSpPr/>
                <p:nvPr/>
              </p:nvSpPr>
              <p:spPr>
                <a:xfrm>
                  <a:off x="8202452" y="3986011"/>
                  <a:ext cx="141668" cy="141668"/>
                </a:xfrm>
                <a:prstGeom prst="ellipse">
                  <a:avLst/>
                </a:prstGeom>
                <a:grpFill/>
                <a:ln w="12700" cap="flat" cmpd="sng" algn="ctr">
                  <a:solidFill>
                    <a:srgbClr val="E3BF4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grpSp>
      <p:sp>
        <p:nvSpPr>
          <p:cNvPr id="42" name="TextBox 10"/>
          <p:cNvSpPr txBox="1">
            <a:spLocks noChangeArrowheads="1"/>
          </p:cNvSpPr>
          <p:nvPr/>
        </p:nvSpPr>
        <p:spPr bwMode="auto">
          <a:xfrm>
            <a:off x="9366069" y="4680631"/>
            <a:ext cx="21260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面向东亚的韩国、日本，北亚的蒙古、俄罗斯，联系</a:t>
            </a:r>
            <a:r>
              <a:rPr lang="en-US" altLang="zh-CN" sz="1400" dirty="0">
                <a:latin typeface="微软雅黑" panose="020B0503020204020204" pitchFamily="34" charset="-122"/>
                <a:ea typeface="微软雅黑" panose="020B0503020204020204" pitchFamily="34" charset="-122"/>
              </a:rPr>
              <a:t>PECC 25</a:t>
            </a:r>
            <a:r>
              <a:rPr lang="zh-CN" altLang="en-US" sz="1400" dirty="0">
                <a:latin typeface="微软雅黑" panose="020B0503020204020204" pitchFamily="34" charset="-122"/>
                <a:ea typeface="微软雅黑" panose="020B0503020204020204" pitchFamily="34" charset="-122"/>
              </a:rPr>
              <a:t>个成员体的国家和地区。这个国际大市场是互联网的发展前景</a:t>
            </a:r>
            <a:endParaRPr lang="zh-CN" altLang="en-US" sz="1400" dirty="0">
              <a:latin typeface="微软雅黑" panose="020B0503020204020204" pitchFamily="34" charset="-122"/>
              <a:ea typeface="微软雅黑" panose="020B0503020204020204" pitchFamily="34" charset="-122"/>
            </a:endParaRPr>
          </a:p>
        </p:txBody>
      </p:sp>
      <p:sp>
        <p:nvSpPr>
          <p:cNvPr id="43" name="TextBox 10"/>
          <p:cNvSpPr txBox="1">
            <a:spLocks noChangeArrowheads="1"/>
          </p:cNvSpPr>
          <p:nvPr/>
        </p:nvSpPr>
        <p:spPr bwMode="auto">
          <a:xfrm>
            <a:off x="8663236" y="2881130"/>
            <a:ext cx="1992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目前中国农业市场南强北弱，农业的有序发展期待大统一市场流通体系的出现</a:t>
            </a:r>
            <a:endParaRPr lang="zh-CN" altLang="en-US" sz="1400" dirty="0">
              <a:latin typeface="微软雅黑" panose="020B0503020204020204" pitchFamily="34" charset="-122"/>
              <a:ea typeface="微软雅黑" panose="020B0503020204020204" pitchFamily="34" charset="-122"/>
            </a:endParaRPr>
          </a:p>
        </p:txBody>
      </p:sp>
      <p:sp>
        <p:nvSpPr>
          <p:cNvPr id="44" name="TextBox 10"/>
          <p:cNvSpPr txBox="1">
            <a:spLocks noChangeArrowheads="1"/>
          </p:cNvSpPr>
          <p:nvPr/>
        </p:nvSpPr>
        <p:spPr bwMode="auto">
          <a:xfrm>
            <a:off x="6399772" y="1542642"/>
            <a:ext cx="22235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农业资源重新配置的高潮期，乘机介入互联网这种高科技流通手段，大有市场可做</a:t>
            </a:r>
            <a:endParaRPr lang="zh-CN" altLang="en-US" sz="1400" dirty="0">
              <a:latin typeface="微软雅黑" panose="020B0503020204020204" pitchFamily="34" charset="-122"/>
              <a:ea typeface="微软雅黑" panose="020B0503020204020204" pitchFamily="34" charset="-122"/>
            </a:endParaRPr>
          </a:p>
        </p:txBody>
      </p:sp>
      <p:sp>
        <p:nvSpPr>
          <p:cNvPr id="45" name="TextBox 10"/>
          <p:cNvSpPr txBox="1">
            <a:spLocks noChangeArrowheads="1"/>
          </p:cNvSpPr>
          <p:nvPr/>
        </p:nvSpPr>
        <p:spPr bwMode="auto">
          <a:xfrm>
            <a:off x="3262834" y="1635401"/>
            <a:ext cx="1992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利用互联网发挥我国农业的优势与特色是应大势所趋</a:t>
            </a:r>
            <a:endParaRPr lang="zh-CN" altLang="en-US" sz="1400" dirty="0">
              <a:latin typeface="微软雅黑" panose="020B0503020204020204" pitchFamily="34" charset="-122"/>
              <a:ea typeface="微软雅黑" panose="020B0503020204020204" pitchFamily="34" charset="-122"/>
            </a:endParaRPr>
          </a:p>
        </p:txBody>
      </p:sp>
      <p:sp>
        <p:nvSpPr>
          <p:cNvPr id="46" name="TextBox 10"/>
          <p:cNvSpPr txBox="1">
            <a:spLocks noChangeArrowheads="1"/>
          </p:cNvSpPr>
          <p:nvPr/>
        </p:nvSpPr>
        <p:spPr bwMode="auto">
          <a:xfrm>
            <a:off x="1133634" y="2840775"/>
            <a:ext cx="19923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本网站建设力求本土化，要利用起传统商贸环境中一切可利用的条件，以减轻投入成本。</a:t>
            </a:r>
            <a:endParaRPr lang="zh-CN" altLang="en-US" sz="1400" dirty="0">
              <a:latin typeface="微软雅黑" panose="020B0503020204020204" pitchFamily="34" charset="-122"/>
              <a:ea typeface="微软雅黑" panose="020B0503020204020204" pitchFamily="34" charset="-122"/>
            </a:endParaRPr>
          </a:p>
          <a:p>
            <a:pPr algn="just" eaLnBrk="1" hangingPunct="1"/>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47" name="TextBox 10"/>
          <p:cNvSpPr txBox="1">
            <a:spLocks noChangeArrowheads="1"/>
          </p:cNvSpPr>
          <p:nvPr/>
        </p:nvSpPr>
        <p:spPr bwMode="auto">
          <a:xfrm>
            <a:off x="549933" y="4704376"/>
            <a:ext cx="19923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latin typeface="微软雅黑" panose="020B0503020204020204" pitchFamily="34" charset="-122"/>
                <a:ea typeface="微软雅黑" panose="020B0503020204020204" pitchFamily="34" charset="-122"/>
              </a:rPr>
              <a:t>用传统的商贸条件来配合电子商务的展开，建设一个能够适应当前传统商务向电子商务过渡时期的特色网站。</a:t>
            </a:r>
            <a:endParaRPr lang="zh-CN" altLang="en-US" sz="1400" dirty="0">
              <a:latin typeface="微软雅黑" panose="020B0503020204020204" pitchFamily="34" charset="-122"/>
              <a:ea typeface="微软雅黑" panose="020B0503020204020204" pitchFamily="34" charset="-122"/>
            </a:endParaRPr>
          </a:p>
        </p:txBody>
      </p:sp>
      <p:sp>
        <p:nvSpPr>
          <p:cNvPr id="48" name="矩形 43"/>
          <p:cNvSpPr>
            <a:spLocks noChangeArrowheads="1"/>
          </p:cNvSpPr>
          <p:nvPr/>
        </p:nvSpPr>
        <p:spPr bwMode="auto">
          <a:xfrm>
            <a:off x="4500000" y="4645780"/>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latin typeface="微软雅黑" panose="020B0503020204020204" pitchFamily="34" charset="-122"/>
                <a:ea typeface="微软雅黑" panose="020B0503020204020204" pitchFamily="34" charset="-122"/>
              </a:rPr>
              <a:t>开发本项目的六个初衷</a:t>
            </a:r>
            <a:endParaRPr lang="zh-CN" altLang="en-US" sz="20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398975" y="209550"/>
            <a:ext cx="720000" cy="720000"/>
            <a:chOff x="3028062" y="1547460"/>
            <a:chExt cx="1803167" cy="1803167"/>
          </a:xfrm>
        </p:grpSpPr>
        <p:grpSp>
          <p:nvGrpSpPr>
            <p:cNvPr id="50" name="组合 49"/>
            <p:cNvGrpSpPr/>
            <p:nvPr/>
          </p:nvGrpSpPr>
          <p:grpSpPr>
            <a:xfrm>
              <a:off x="3028062" y="1547460"/>
              <a:ext cx="1803167" cy="1803167"/>
              <a:chOff x="552261" y="1848682"/>
              <a:chExt cx="842337" cy="842337"/>
            </a:xfrm>
          </p:grpSpPr>
          <p:sp>
            <p:nvSpPr>
              <p:cNvPr id="52" name="椭圆 51"/>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1" name="文本框 50"/>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5</a:t>
              </a:r>
              <a:endParaRPr lang="zh-CN" altLang="en-US" sz="2800" b="1" dirty="0">
                <a:solidFill>
                  <a:prstClr val="white"/>
                </a:solidFill>
              </a:endParaRPr>
            </a:p>
          </p:txBody>
        </p:sp>
      </p:grpSp>
      <p:sp>
        <p:nvSpPr>
          <p:cNvPr id="55" name="矩形 54"/>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right)">
                                      <p:cBhvr>
                                        <p:cTn id="27" dur="500"/>
                                        <p:tgtEl>
                                          <p:spTgt spid="4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right)">
                                      <p:cBhvr>
                                        <p:cTn id="30" dur="500"/>
                                        <p:tgtEl>
                                          <p:spTgt spid="4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right)">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试运情况</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356518" y="1108670"/>
            <a:ext cx="9518650" cy="1755775"/>
          </a:xfrm>
          <a:prstGeom prst="rect">
            <a:avLst/>
          </a:prstGeom>
          <a:solidFill>
            <a:srgbClr val="DDDDDD"/>
          </a:solidFill>
          <a:ln w="9525">
            <a:solidFill>
              <a:srgbClr val="808080"/>
            </a:solidFill>
            <a:miter lim="800000"/>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3" name="TextBox 16"/>
          <p:cNvSpPr txBox="1">
            <a:spLocks noChangeArrowheads="1"/>
          </p:cNvSpPr>
          <p:nvPr/>
        </p:nvSpPr>
        <p:spPr bwMode="auto">
          <a:xfrm>
            <a:off x="2961481" y="1227732"/>
            <a:ext cx="755332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r>
              <a:rPr lang="zh-CN" altLang="en-US" sz="1400" dirty="0">
                <a:solidFill>
                  <a:srgbClr val="292929"/>
                </a:solidFill>
                <a:latin typeface="微软雅黑" panose="020B0503020204020204" pitchFamily="34" charset="-122"/>
                <a:ea typeface="微软雅黑" panose="020B0503020204020204" pitchFamily="34" charset="-122"/>
              </a:rPr>
              <a:t>本网通过近</a:t>
            </a:r>
            <a:r>
              <a:rPr lang="en-US" altLang="zh-CN" sz="1400" dirty="0">
                <a:solidFill>
                  <a:srgbClr val="292929"/>
                </a:solidFill>
                <a:latin typeface="微软雅黑" panose="020B0503020204020204" pitchFamily="34" charset="-122"/>
                <a:ea typeface="微软雅黑" panose="020B0503020204020204" pitchFamily="34" charset="-122"/>
              </a:rPr>
              <a:t>2</a:t>
            </a:r>
            <a:r>
              <a:rPr lang="zh-CN" altLang="en-US" sz="1400" dirty="0">
                <a:solidFill>
                  <a:srgbClr val="292929"/>
                </a:solidFill>
                <a:latin typeface="微软雅黑" panose="020B0503020204020204" pitchFamily="34" charset="-122"/>
                <a:ea typeface="微软雅黑" panose="020B0503020204020204" pitchFamily="34" charset="-122"/>
              </a:rPr>
              <a:t>个月的试运行，经过</a:t>
            </a:r>
            <a:r>
              <a:rPr lang="en-US" altLang="zh-CN" sz="1400" dirty="0">
                <a:solidFill>
                  <a:srgbClr val="292929"/>
                </a:solidFill>
                <a:latin typeface="微软雅黑" panose="020B0503020204020204" pitchFamily="34" charset="-122"/>
                <a:ea typeface="微软雅黑" panose="020B0503020204020204" pitchFamily="34" charset="-122"/>
              </a:rPr>
              <a:t>XXX</a:t>
            </a:r>
            <a:r>
              <a:rPr lang="zh-CN" altLang="en-US" sz="1400" dirty="0">
                <a:solidFill>
                  <a:srgbClr val="292929"/>
                </a:solidFill>
                <a:latin typeface="微软雅黑" panose="020B0503020204020204" pitchFamily="34" charset="-122"/>
                <a:ea typeface="微软雅黑" panose="020B0503020204020204" pitchFamily="34" charset="-122"/>
              </a:rPr>
              <a:t>交易会的实际应用，硬件设施基本无大故障；软件系统的开发与设计也受到好评。但是受资金约束目前少数栏目与功能还未能及时开通、市场运作未能彻底落实、营销宣传力度十分有限，但从试运行的效果可见，用户对网站抱有极高的期待。目前，库内信息已有</a:t>
            </a:r>
            <a:r>
              <a:rPr lang="en-US" altLang="zh-CN" sz="1400" dirty="0">
                <a:solidFill>
                  <a:srgbClr val="292929"/>
                </a:solidFill>
                <a:latin typeface="微软雅黑" panose="020B0503020204020204" pitchFamily="34" charset="-122"/>
                <a:ea typeface="微软雅黑" panose="020B0503020204020204" pitchFamily="34" charset="-122"/>
              </a:rPr>
              <a:t>5</a:t>
            </a:r>
            <a:r>
              <a:rPr lang="zh-CN" altLang="en-US" sz="1400" dirty="0">
                <a:solidFill>
                  <a:srgbClr val="292929"/>
                </a:solidFill>
                <a:latin typeface="微软雅黑" panose="020B0503020204020204" pitchFamily="34" charset="-122"/>
                <a:ea typeface="微软雅黑" panose="020B0503020204020204" pitchFamily="34" charset="-122"/>
              </a:rPr>
              <a:t>万余条；收到反馈信息近千条。这些信息的来源地覆盖有境外一些国家及国内大多个省份，内容涉及粮油、水果、畜禽蛋、养殖、蔬菜、林业、渔业、农机等所有农业行业。</a:t>
            </a:r>
            <a:endParaRPr lang="zh-CN" altLang="en-US" sz="1400" dirty="0">
              <a:solidFill>
                <a:srgbClr val="292929"/>
              </a:solidFill>
              <a:latin typeface="微软雅黑" panose="020B0503020204020204" pitchFamily="34" charset="-122"/>
              <a:ea typeface="微软雅黑" panose="020B0503020204020204" pitchFamily="34" charset="-122"/>
            </a:endParaRPr>
          </a:p>
        </p:txBody>
      </p:sp>
      <p:sp>
        <p:nvSpPr>
          <p:cNvPr id="14" name="Freeform 12"/>
          <p:cNvSpPr/>
          <p:nvPr/>
        </p:nvSpPr>
        <p:spPr bwMode="auto">
          <a:xfrm>
            <a:off x="1219993" y="962620"/>
            <a:ext cx="528638" cy="530225"/>
          </a:xfrm>
          <a:custGeom>
            <a:avLst/>
            <a:gdLst>
              <a:gd name="T0" fmla="*/ 0 w 1446"/>
              <a:gd name="T1" fmla="*/ 0 h 1446"/>
              <a:gd name="T2" fmla="*/ 193262887 w 1446"/>
              <a:gd name="T3" fmla="*/ 0 h 1446"/>
              <a:gd name="T4" fmla="*/ 193262887 w 1446"/>
              <a:gd name="T5" fmla="*/ 61581270 h 1446"/>
              <a:gd name="T6" fmla="*/ 58540261 w 1446"/>
              <a:gd name="T7" fmla="*/ 61581270 h 1446"/>
              <a:gd name="T8" fmla="*/ 58540261 w 1446"/>
              <a:gd name="T9" fmla="*/ 194425000 h 1446"/>
              <a:gd name="T10" fmla="*/ 0 w 1446"/>
              <a:gd name="T11" fmla="*/ 194425000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5" name="Freeform 12"/>
          <p:cNvSpPr/>
          <p:nvPr/>
        </p:nvSpPr>
        <p:spPr bwMode="auto">
          <a:xfrm flipH="1" flipV="1">
            <a:off x="10443368" y="2405657"/>
            <a:ext cx="528638" cy="530225"/>
          </a:xfrm>
          <a:custGeom>
            <a:avLst/>
            <a:gdLst>
              <a:gd name="T0" fmla="*/ 0 w 1446"/>
              <a:gd name="T1" fmla="*/ 0 h 1446"/>
              <a:gd name="T2" fmla="*/ 193262887 w 1446"/>
              <a:gd name="T3" fmla="*/ 0 h 1446"/>
              <a:gd name="T4" fmla="*/ 193262887 w 1446"/>
              <a:gd name="T5" fmla="*/ 61581270 h 1446"/>
              <a:gd name="T6" fmla="*/ 58540261 w 1446"/>
              <a:gd name="T7" fmla="*/ 61581270 h 1446"/>
              <a:gd name="T8" fmla="*/ 58540261 w 1446"/>
              <a:gd name="T9" fmla="*/ 194425000 h 1446"/>
              <a:gd name="T10" fmla="*/ 0 w 1446"/>
              <a:gd name="T11" fmla="*/ 194425000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6" name="Freeform 7"/>
          <p:cNvSpPr>
            <a:spLocks noEditPoints="1"/>
          </p:cNvSpPr>
          <p:nvPr/>
        </p:nvSpPr>
        <p:spPr bwMode="auto">
          <a:xfrm>
            <a:off x="1623218" y="1267420"/>
            <a:ext cx="985838" cy="1438275"/>
          </a:xfrm>
          <a:custGeom>
            <a:avLst/>
            <a:gdLst>
              <a:gd name="T0" fmla="*/ 332015497 w 1391"/>
              <a:gd name="T1" fmla="*/ 654948370 h 2031"/>
              <a:gd name="T2" fmla="*/ 446537838 w 1391"/>
              <a:gd name="T3" fmla="*/ 590256446 h 2031"/>
              <a:gd name="T4" fmla="*/ 518365810 w 1391"/>
              <a:gd name="T5" fmla="*/ 610315815 h 2031"/>
              <a:gd name="T6" fmla="*/ 585673528 w 1391"/>
              <a:gd name="T7" fmla="*/ 478925038 h 2031"/>
              <a:gd name="T8" fmla="*/ 635400586 w 1391"/>
              <a:gd name="T9" fmla="*/ 441814569 h 2031"/>
              <a:gd name="T10" fmla="*/ 637409115 w 1391"/>
              <a:gd name="T11" fmla="*/ 283343008 h 2031"/>
              <a:gd name="T12" fmla="*/ 588687031 w 1391"/>
              <a:gd name="T13" fmla="*/ 244728404 h 2031"/>
              <a:gd name="T14" fmla="*/ 533937232 w 1391"/>
              <a:gd name="T15" fmla="*/ 114841762 h 2031"/>
              <a:gd name="T16" fmla="*/ 476173220 w 1391"/>
              <a:gd name="T17" fmla="*/ 125874202 h 2031"/>
              <a:gd name="T18" fmla="*/ 366673620 w 1391"/>
              <a:gd name="T19" fmla="*/ 61683656 h 2031"/>
              <a:gd name="T20" fmla="*/ 340554229 w 1391"/>
              <a:gd name="T21" fmla="*/ 61683656 h 2031"/>
              <a:gd name="T22" fmla="*/ 259183260 w 1391"/>
              <a:gd name="T23" fmla="*/ 125372824 h 2031"/>
              <a:gd name="T24" fmla="*/ 233063868 w 1391"/>
              <a:gd name="T25" fmla="*/ 117850738 h 2031"/>
              <a:gd name="T26" fmla="*/ 167263611 w 1391"/>
              <a:gd name="T27" fmla="*/ 123367312 h 2031"/>
              <a:gd name="T28" fmla="*/ 72330459 w 1391"/>
              <a:gd name="T29" fmla="*/ 250244270 h 2031"/>
              <a:gd name="T30" fmla="*/ 88906145 w 1391"/>
              <a:gd name="T31" fmla="*/ 309922415 h 2031"/>
              <a:gd name="T32" fmla="*/ 57261525 w 1391"/>
              <a:gd name="T33" fmla="*/ 448333899 h 2031"/>
              <a:gd name="T34" fmla="*/ 161738382 w 1391"/>
              <a:gd name="T35" fmla="*/ 545121805 h 2031"/>
              <a:gd name="T36" fmla="*/ 174295591 w 1391"/>
              <a:gd name="T37" fmla="*/ 605300619 h 2031"/>
              <a:gd name="T38" fmla="*/ 243611839 w 1391"/>
              <a:gd name="T39" fmla="*/ 587247470 h 2031"/>
              <a:gd name="T40" fmla="*/ 264206001 w 1391"/>
              <a:gd name="T41" fmla="*/ 649432504 h 2031"/>
              <a:gd name="T42" fmla="*/ 197903258 w 1391"/>
              <a:gd name="T43" fmla="*/ 654446992 h 2031"/>
              <a:gd name="T44" fmla="*/ 108997821 w 1391"/>
              <a:gd name="T45" fmla="*/ 543617671 h 2031"/>
              <a:gd name="T46" fmla="*/ 6529494 w 1391"/>
              <a:gd name="T47" fmla="*/ 464381536 h 2031"/>
              <a:gd name="T48" fmla="*/ 46211068 w 1391"/>
              <a:gd name="T49" fmla="*/ 341014224 h 2031"/>
              <a:gd name="T50" fmla="*/ 57261525 w 1391"/>
              <a:gd name="T51" fmla="*/ 199593763 h 2031"/>
              <a:gd name="T52" fmla="*/ 114523050 w 1391"/>
              <a:gd name="T53" fmla="*/ 123367312 h 2031"/>
              <a:gd name="T54" fmla="*/ 247630316 w 1391"/>
              <a:gd name="T55" fmla="*/ 67200230 h 2031"/>
              <a:gd name="T56" fmla="*/ 267219505 w 1391"/>
              <a:gd name="T57" fmla="*/ 72214718 h 2031"/>
              <a:gd name="T58" fmla="*/ 353613925 w 1391"/>
              <a:gd name="T59" fmla="*/ 0 h 2031"/>
              <a:gd name="T60" fmla="*/ 455077279 w 1391"/>
              <a:gd name="T61" fmla="*/ 76226451 h 2031"/>
              <a:gd name="T62" fmla="*/ 572111345 w 1391"/>
              <a:gd name="T63" fmla="*/ 78232671 h 2031"/>
              <a:gd name="T64" fmla="*/ 605262717 w 1391"/>
              <a:gd name="T65" fmla="*/ 194578567 h 2031"/>
              <a:gd name="T66" fmla="*/ 679601706 w 1391"/>
              <a:gd name="T67" fmla="*/ 315438281 h 2031"/>
              <a:gd name="T68" fmla="*/ 678094954 w 1391"/>
              <a:gd name="T69" fmla="*/ 410722052 h 2031"/>
              <a:gd name="T70" fmla="*/ 600239975 w 1391"/>
              <a:gd name="T71" fmla="*/ 529575546 h 2031"/>
              <a:gd name="T72" fmla="*/ 518365810 w 1391"/>
              <a:gd name="T73" fmla="*/ 662972543 h 2031"/>
              <a:gd name="T74" fmla="*/ 446537838 w 1391"/>
              <a:gd name="T75" fmla="*/ 642912466 h 2031"/>
              <a:gd name="T76" fmla="*/ 345075193 w 1391"/>
              <a:gd name="T77" fmla="*/ 716632026 h 2031"/>
              <a:gd name="T78" fmla="*/ 348088696 w 1391"/>
              <a:gd name="T79" fmla="*/ 550137001 h 2031"/>
              <a:gd name="T80" fmla="*/ 348088696 w 1391"/>
              <a:gd name="T81" fmla="*/ 581730896 h 2031"/>
              <a:gd name="T82" fmla="*/ 561060888 w 1391"/>
              <a:gd name="T83" fmla="*/ 369097764 h 2031"/>
              <a:gd name="T84" fmla="*/ 348088696 w 1391"/>
              <a:gd name="T85" fmla="*/ 521551374 h 2031"/>
              <a:gd name="T86" fmla="*/ 500785860 w 1391"/>
              <a:gd name="T87" fmla="*/ 369097764 h 2031"/>
              <a:gd name="T88" fmla="*/ 477680680 w 1391"/>
              <a:gd name="T89" fmla="*/ 698076792 h 2031"/>
              <a:gd name="T90" fmla="*/ 387770270 w 1391"/>
              <a:gd name="T91" fmla="*/ 749730764 h 2031"/>
              <a:gd name="T92" fmla="*/ 461104994 w 1391"/>
              <a:gd name="T93" fmla="*/ 897169177 h 2031"/>
              <a:gd name="T94" fmla="*/ 600239975 w 1391"/>
              <a:gd name="T95" fmla="*/ 975903225 h 2031"/>
              <a:gd name="T96" fmla="*/ 253155544 w 1391"/>
              <a:gd name="T97" fmla="*/ 708607854 h 2031"/>
              <a:gd name="T98" fmla="*/ 174798078 w 1391"/>
              <a:gd name="T99" fmla="*/ 700083012 h 2031"/>
              <a:gd name="T100" fmla="*/ 122056808 w 1391"/>
              <a:gd name="T101" fmla="*/ 999975034 h 2031"/>
              <a:gd name="T102" fmla="*/ 323476765 w 1391"/>
              <a:gd name="T103" fmla="*/ 986936374 h 2031"/>
              <a:gd name="T104" fmla="*/ 345075193 w 1391"/>
              <a:gd name="T105" fmla="*/ 758757692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7" name="Freeform 7"/>
          <p:cNvSpPr/>
          <p:nvPr/>
        </p:nvSpPr>
        <p:spPr bwMode="auto">
          <a:xfrm>
            <a:off x="3950425" y="3530750"/>
            <a:ext cx="588963" cy="2420938"/>
          </a:xfrm>
          <a:custGeom>
            <a:avLst/>
            <a:gdLst>
              <a:gd name="T0" fmla="*/ 254723810 w 767"/>
              <a:gd name="T1" fmla="*/ 1572368489 h 3150"/>
              <a:gd name="T2" fmla="*/ 300125409 w 767"/>
              <a:gd name="T3" fmla="*/ 1740709758 h 3150"/>
              <a:gd name="T4" fmla="*/ 452252171 w 767"/>
              <a:gd name="T5" fmla="*/ 1802730347 h 3150"/>
              <a:gd name="T6" fmla="*/ 452252171 w 767"/>
              <a:gd name="T7" fmla="*/ 1860616127 h 3150"/>
              <a:gd name="T8" fmla="*/ 247058076 w 767"/>
              <a:gd name="T9" fmla="*/ 1790325921 h 3150"/>
              <a:gd name="T10" fmla="*/ 181018968 w 767"/>
              <a:gd name="T11" fmla="*/ 1539290790 h 3150"/>
              <a:gd name="T12" fmla="*/ 181018968 w 767"/>
              <a:gd name="T13" fmla="*/ 1185478003 h 3150"/>
              <a:gd name="T14" fmla="*/ 147999414 w 767"/>
              <a:gd name="T15" fmla="*/ 1024815335 h 3150"/>
              <a:gd name="T16" fmla="*/ 0 w 767"/>
              <a:gd name="T17" fmla="*/ 955116145 h 3150"/>
              <a:gd name="T18" fmla="*/ 0 w 767"/>
              <a:gd name="T19" fmla="*/ 905499982 h 3150"/>
              <a:gd name="T20" fmla="*/ 143871298 w 767"/>
              <a:gd name="T21" fmla="*/ 839935601 h 3150"/>
              <a:gd name="T22" fmla="*/ 181018968 w 767"/>
              <a:gd name="T23" fmla="*/ 675138124 h 3150"/>
              <a:gd name="T24" fmla="*/ 181018968 w 767"/>
              <a:gd name="T25" fmla="*/ 321325337 h 3150"/>
              <a:gd name="T26" fmla="*/ 247058076 w 767"/>
              <a:gd name="T27" fmla="*/ 69699189 h 3150"/>
              <a:gd name="T28" fmla="*/ 452252171 w 767"/>
              <a:gd name="T29" fmla="*/ 0 h 3150"/>
              <a:gd name="T30" fmla="*/ 452252171 w 767"/>
              <a:gd name="T31" fmla="*/ 57885780 h 3150"/>
              <a:gd name="T32" fmla="*/ 300125409 w 767"/>
              <a:gd name="T33" fmla="*/ 115181313 h 3150"/>
              <a:gd name="T34" fmla="*/ 254723810 w 767"/>
              <a:gd name="T35" fmla="*/ 288247638 h 3150"/>
              <a:gd name="T36" fmla="*/ 254723810 w 767"/>
              <a:gd name="T37" fmla="*/ 691676589 h 3150"/>
              <a:gd name="T38" fmla="*/ 197528361 w 767"/>
              <a:gd name="T39" fmla="*/ 872422283 h 3150"/>
              <a:gd name="T40" fmla="*/ 73704842 w 767"/>
              <a:gd name="T41" fmla="*/ 922038447 h 3150"/>
              <a:gd name="T42" fmla="*/ 73704842 w 767"/>
              <a:gd name="T43" fmla="*/ 938577680 h 3150"/>
              <a:gd name="T44" fmla="*/ 201656478 w 767"/>
              <a:gd name="T45" fmla="*/ 995872444 h 3150"/>
              <a:gd name="T46" fmla="*/ 254723810 w 767"/>
              <a:gd name="T47" fmla="*/ 1168939538 h 3150"/>
              <a:gd name="T48" fmla="*/ 254723810 w 767"/>
              <a:gd name="T49" fmla="*/ 1572368489 h 3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8" name="椭圆 17"/>
          <p:cNvSpPr>
            <a:spLocks noChangeArrowheads="1"/>
          </p:cNvSpPr>
          <p:nvPr/>
        </p:nvSpPr>
        <p:spPr bwMode="auto">
          <a:xfrm>
            <a:off x="1711228" y="3770462"/>
            <a:ext cx="2055048" cy="1906587"/>
          </a:xfrm>
          <a:prstGeom prst="ellipse">
            <a:avLst/>
          </a:prstGeom>
          <a:solidFill>
            <a:srgbClr val="FC510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19" name="TextBox 6"/>
          <p:cNvSpPr txBox="1">
            <a:spLocks noChangeArrowheads="1"/>
          </p:cNvSpPr>
          <p:nvPr/>
        </p:nvSpPr>
        <p:spPr bwMode="auto">
          <a:xfrm>
            <a:off x="1982032" y="4021824"/>
            <a:ext cx="16395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b="1" dirty="0">
                <a:solidFill>
                  <a:srgbClr val="F8F8F8"/>
                </a:solidFill>
                <a:latin typeface="微软雅黑" panose="020B0503020204020204" pitchFamily="34" charset="-122"/>
                <a:ea typeface="微软雅黑" panose="020B0503020204020204" pitchFamily="34" charset="-122"/>
              </a:rPr>
              <a:t>但试运行也暴露出很多不足之处，主要体现在：</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582250" y="3355035"/>
            <a:ext cx="5515336" cy="627599"/>
            <a:chOff x="4582250" y="3355035"/>
            <a:chExt cx="5515336" cy="627599"/>
          </a:xfrm>
          <a:solidFill>
            <a:srgbClr val="609ED6"/>
          </a:solidFill>
        </p:grpSpPr>
        <p:sp>
          <p:nvSpPr>
            <p:cNvPr id="21" name="Freeform 8"/>
            <p:cNvSpPr/>
            <p:nvPr/>
          </p:nvSpPr>
          <p:spPr bwMode="auto">
            <a:xfrm>
              <a:off x="4582250" y="3355035"/>
              <a:ext cx="5515336" cy="627599"/>
            </a:xfrm>
            <a:custGeom>
              <a:avLst/>
              <a:gdLst>
                <a:gd name="T0" fmla="*/ 155420511 w 7060"/>
                <a:gd name="T1" fmla="*/ 0 h 587"/>
                <a:gd name="T2" fmla="*/ 2147483647 w 7060"/>
                <a:gd name="T3" fmla="*/ 0 h 587"/>
                <a:gd name="T4" fmla="*/ 2147483647 w 7060"/>
                <a:gd name="T5" fmla="*/ 155068628 h 587"/>
                <a:gd name="T6" fmla="*/ 2147483647 w 7060"/>
                <a:gd name="T7" fmla="*/ 155068628 h 587"/>
                <a:gd name="T8" fmla="*/ 2147483647 w 7060"/>
                <a:gd name="T9" fmla="*/ 310666871 h 587"/>
                <a:gd name="T10" fmla="*/ 155420511 w 7060"/>
                <a:gd name="T11" fmla="*/ 310666871 h 587"/>
                <a:gd name="T12" fmla="*/ 0 w 7060"/>
                <a:gd name="T13" fmla="*/ 155068628 h 587"/>
                <a:gd name="T14" fmla="*/ 0 w 7060"/>
                <a:gd name="T15" fmla="*/ 155068628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22" name="矩形 21"/>
            <p:cNvSpPr>
              <a:spLocks noChangeArrowheads="1"/>
            </p:cNvSpPr>
            <p:nvPr/>
          </p:nvSpPr>
          <p:spPr bwMode="auto">
            <a:xfrm>
              <a:off x="4744174" y="3400575"/>
              <a:ext cx="5353411"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400" dirty="0">
                  <a:solidFill>
                    <a:srgbClr val="F8F8F8"/>
                  </a:solidFill>
                  <a:latin typeface="微软雅黑" panose="020B0503020204020204" pitchFamily="34" charset="-122"/>
                  <a:ea typeface="微软雅黑" panose="020B0503020204020204" pitchFamily="34" charset="-122"/>
                </a:rPr>
                <a:t>1. </a:t>
              </a:r>
              <a:r>
                <a:rPr lang="zh-CN" altLang="en-US" sz="1400" dirty="0">
                  <a:solidFill>
                    <a:srgbClr val="F8F8F8"/>
                  </a:solidFill>
                  <a:latin typeface="微软雅黑" panose="020B0503020204020204" pitchFamily="34" charset="-122"/>
                  <a:ea typeface="微软雅黑" panose="020B0503020204020204" pitchFamily="34" charset="-122"/>
                </a:rPr>
                <a:t>站镜像有待增加，现在的单镜像严重影响了远程用户的调阅速率与浏览效果</a:t>
              </a:r>
              <a:endParaRPr lang="zh-CN" altLang="en-US" sz="1400" dirty="0">
                <a:solidFill>
                  <a:srgbClr val="F8F8F8"/>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582250" y="4389045"/>
            <a:ext cx="5515336" cy="666283"/>
            <a:chOff x="4582250" y="4389045"/>
            <a:chExt cx="5515336" cy="666283"/>
          </a:xfrm>
          <a:solidFill>
            <a:srgbClr val="609ED6"/>
          </a:solidFill>
        </p:grpSpPr>
        <p:sp>
          <p:nvSpPr>
            <p:cNvPr id="24" name="Freeform 8"/>
            <p:cNvSpPr/>
            <p:nvPr/>
          </p:nvSpPr>
          <p:spPr bwMode="auto">
            <a:xfrm>
              <a:off x="4582250" y="4389045"/>
              <a:ext cx="5515336" cy="666283"/>
            </a:xfrm>
            <a:custGeom>
              <a:avLst/>
              <a:gdLst>
                <a:gd name="T0" fmla="*/ 155420511 w 7060"/>
                <a:gd name="T1" fmla="*/ 0 h 587"/>
                <a:gd name="T2" fmla="*/ 2147483647 w 7060"/>
                <a:gd name="T3" fmla="*/ 0 h 587"/>
                <a:gd name="T4" fmla="*/ 2147483647 w 7060"/>
                <a:gd name="T5" fmla="*/ 153917953 h 587"/>
                <a:gd name="T6" fmla="*/ 2147483647 w 7060"/>
                <a:gd name="T7" fmla="*/ 153917953 h 587"/>
                <a:gd name="T8" fmla="*/ 2147483647 w 7060"/>
                <a:gd name="T9" fmla="*/ 308360652 h 587"/>
                <a:gd name="T10" fmla="*/ 155420511 w 7060"/>
                <a:gd name="T11" fmla="*/ 308360652 h 587"/>
                <a:gd name="T12" fmla="*/ 0 w 7060"/>
                <a:gd name="T13" fmla="*/ 153917953 h 587"/>
                <a:gd name="T14" fmla="*/ 0 w 7060"/>
                <a:gd name="T15" fmla="*/ 153917953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gr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25" name="矩形 24"/>
            <p:cNvSpPr>
              <a:spLocks noChangeArrowheads="1"/>
            </p:cNvSpPr>
            <p:nvPr/>
          </p:nvSpPr>
          <p:spPr bwMode="auto">
            <a:xfrm>
              <a:off x="4744175" y="4486837"/>
              <a:ext cx="5196657"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400" dirty="0">
                  <a:solidFill>
                    <a:srgbClr val="F8F8F8"/>
                  </a:solidFill>
                  <a:latin typeface="微软雅黑" panose="020B0503020204020204" pitchFamily="34" charset="-122"/>
                  <a:ea typeface="微软雅黑" panose="020B0503020204020204" pitchFamily="34" charset="-122"/>
                </a:rPr>
                <a:t>2.</a:t>
              </a:r>
              <a:r>
                <a:rPr lang="zh-CN" altLang="en-US" sz="1400" dirty="0">
                  <a:solidFill>
                    <a:srgbClr val="F8F8F8"/>
                  </a:solidFill>
                  <a:latin typeface="微软雅黑" panose="020B0503020204020204" pitchFamily="34" charset="-122"/>
                  <a:ea typeface="微软雅黑" panose="020B0503020204020204" pitchFamily="34" charset="-122"/>
                </a:rPr>
                <a:t>数据库只限于企业与产品信息的使用，不能满足用户搜索动态信息的需要</a:t>
              </a:r>
              <a:endParaRPr lang="zh-CN" altLang="en-US" sz="1400" dirty="0">
                <a:solidFill>
                  <a:srgbClr val="F8F8F8"/>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60628" y="5427682"/>
            <a:ext cx="5436958" cy="659610"/>
            <a:chOff x="4660628" y="5427682"/>
            <a:chExt cx="5436958" cy="659610"/>
          </a:xfrm>
          <a:solidFill>
            <a:srgbClr val="1F4E79"/>
          </a:solidFill>
        </p:grpSpPr>
        <p:sp>
          <p:nvSpPr>
            <p:cNvPr id="27" name="Freeform 8"/>
            <p:cNvSpPr/>
            <p:nvPr/>
          </p:nvSpPr>
          <p:spPr bwMode="auto">
            <a:xfrm>
              <a:off x="4660628" y="5427682"/>
              <a:ext cx="5436958" cy="659610"/>
            </a:xfrm>
            <a:custGeom>
              <a:avLst/>
              <a:gdLst>
                <a:gd name="T0" fmla="*/ 155420511 w 7060"/>
                <a:gd name="T1" fmla="*/ 0 h 587"/>
                <a:gd name="T2" fmla="*/ 2147483647 w 7060"/>
                <a:gd name="T3" fmla="*/ 0 h 587"/>
                <a:gd name="T4" fmla="*/ 2147483647 w 7060"/>
                <a:gd name="T5" fmla="*/ 155068628 h 587"/>
                <a:gd name="T6" fmla="*/ 2147483647 w 7060"/>
                <a:gd name="T7" fmla="*/ 155068628 h 587"/>
                <a:gd name="T8" fmla="*/ 2147483647 w 7060"/>
                <a:gd name="T9" fmla="*/ 310666871 h 587"/>
                <a:gd name="T10" fmla="*/ 155420511 w 7060"/>
                <a:gd name="T11" fmla="*/ 310666871 h 587"/>
                <a:gd name="T12" fmla="*/ 0 w 7060"/>
                <a:gd name="T13" fmla="*/ 155068628 h 587"/>
                <a:gd name="T14" fmla="*/ 0 w 7060"/>
                <a:gd name="T15" fmla="*/ 155068628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37" name="矩形 36"/>
            <p:cNvSpPr>
              <a:spLocks noChangeArrowheads="1"/>
            </p:cNvSpPr>
            <p:nvPr/>
          </p:nvSpPr>
          <p:spPr bwMode="auto">
            <a:xfrm>
              <a:off x="4822552" y="5487872"/>
              <a:ext cx="5275033"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400" dirty="0">
                  <a:solidFill>
                    <a:srgbClr val="F8F8F8"/>
                  </a:solidFill>
                  <a:latin typeface="微软雅黑" panose="020B0503020204020204" pitchFamily="34" charset="-122"/>
                  <a:ea typeface="微软雅黑" panose="020B0503020204020204" pitchFamily="34" charset="-122"/>
                </a:rPr>
                <a:t>3. </a:t>
              </a:r>
              <a:r>
                <a:rPr lang="zh-CN" altLang="en-US" sz="1400" dirty="0">
                  <a:solidFill>
                    <a:srgbClr val="F8F8F8"/>
                  </a:solidFill>
                  <a:latin typeface="微软雅黑" panose="020B0503020204020204" pitchFamily="34" charset="-122"/>
                  <a:ea typeface="微软雅黑" panose="020B0503020204020204" pitchFamily="34" charset="-122"/>
                </a:rPr>
                <a:t>受资金和现实的限制，很多功能不能及时实现，网站功能、网站内容及网站知名度都无法在短期内突破质的飞跃。</a:t>
              </a:r>
              <a:endParaRPr lang="zh-CN" altLang="en-US" sz="1400" dirty="0">
                <a:solidFill>
                  <a:srgbClr val="F8F8F8"/>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98975" y="209550"/>
            <a:ext cx="720000" cy="720000"/>
            <a:chOff x="3028062" y="1547460"/>
            <a:chExt cx="1803167" cy="1803167"/>
          </a:xfrm>
        </p:grpSpPr>
        <p:grpSp>
          <p:nvGrpSpPr>
            <p:cNvPr id="39" name="组合 38"/>
            <p:cNvGrpSpPr/>
            <p:nvPr/>
          </p:nvGrpSpPr>
          <p:grpSpPr>
            <a:xfrm>
              <a:off x="3028062" y="1547460"/>
              <a:ext cx="1803167" cy="1803167"/>
              <a:chOff x="552261" y="1848682"/>
              <a:chExt cx="842337" cy="842337"/>
            </a:xfrm>
          </p:grpSpPr>
          <p:sp>
            <p:nvSpPr>
              <p:cNvPr id="41" name="椭圆 4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0" name="文本框 39"/>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6</a:t>
              </a:r>
              <a:endParaRPr lang="zh-CN" altLang="en-US" sz="2800" b="1" dirty="0">
                <a:solidFill>
                  <a:prstClr val="white"/>
                </a:solidFill>
              </a:endParaRPr>
            </a:p>
          </p:txBody>
        </p:sp>
      </p:grpSp>
      <p:sp>
        <p:nvSpPr>
          <p:cNvPr id="44" name="矩形 43"/>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1.94444E-6 4.07031E-7 L 0.39132 0.09806 " pathEditMode="relative" rAng="0" ptsTypes="AA">
                                      <p:cBhvr>
                                        <p:cTn id="8" dur="500" spd="-99900" fill="hold"/>
                                        <p:tgtEl>
                                          <p:spTgt spid="14"/>
                                        </p:tgtEl>
                                        <p:attrNameLst>
                                          <p:attrName>ppt_x</p:attrName>
                                          <p:attrName>ppt_y</p:attrName>
                                        </p:attrNameLst>
                                      </p:cBhvr>
                                      <p:rCtr x="19600" y="4900"/>
                                    </p:animMotion>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1.94444E-6 -2.22222E-6 L -0.38194 -0.11227 " pathEditMode="relative" rAng="0" ptsTypes="AA">
                                      <p:cBhvr>
                                        <p:cTn id="12" dur="500" spd="-99900" fill="hold"/>
                                        <p:tgtEl>
                                          <p:spTgt spid="15"/>
                                        </p:tgtEl>
                                        <p:attrNameLst>
                                          <p:attrName>ppt_x</p:attrName>
                                          <p:attrName>ppt_y</p:attrName>
                                        </p:attrNameLst>
                                      </p:cBhvr>
                                      <p:rCtr x="-19000" y="-5500"/>
                                    </p:animMotion>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4" grpId="1" animBg="1"/>
      <p:bldP spid="15" grpId="0" animBg="1"/>
      <p:bldP spid="15" grpId="1" animBg="1"/>
      <p:bldP spid="16" grpId="0" animBg="1"/>
      <p:bldP spid="17" grpId="0" animBg="1"/>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1</a:t>
            </a:r>
            <a:endParaRPr lang="zh-CN" altLang="en-US" dirty="0">
              <a:solidFill>
                <a:prstClr val="white"/>
              </a:solidFill>
            </a:endParaRPr>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项目发展目标</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2</a:t>
            </a:r>
            <a:endParaRPr lang="zh-CN" altLang="en-US" dirty="0">
              <a:solidFill>
                <a:prstClr val="white"/>
              </a:solidFill>
            </a:endParaRPr>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发展规划</a:t>
            </a:r>
            <a:endParaRPr lang="zh-CN" altLang="en-US" spc="50" dirty="0">
              <a:solidFill>
                <a:prstClr val="black"/>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6386270" cy="1302744"/>
            <a:chOff x="398975" y="209550"/>
            <a:chExt cx="6386270"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prstClr val="white"/>
                    </a:solidFill>
                  </a:rPr>
                  <a:t>3</a:t>
                </a:r>
                <a:endParaRPr lang="zh-CN" altLang="en-US" sz="4400" b="1" dirty="0">
                  <a:solidFill>
                    <a:prstClr val="white"/>
                  </a:solidFill>
                </a:endParaRPr>
              </a:p>
            </p:txBody>
          </p:sp>
        </p:grpSp>
        <p:sp>
          <p:nvSpPr>
            <p:cNvPr id="19" name="文本框 18"/>
            <p:cNvSpPr txBox="1"/>
            <p:nvPr/>
          </p:nvSpPr>
          <p:spPr>
            <a:xfrm>
              <a:off x="1983931" y="532947"/>
              <a:ext cx="4801314"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发展目标与建设方向</a:t>
              </a:r>
              <a:endParaRPr lang="zh-CN" altLang="en-US" sz="24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正五边形 31"/>
          <p:cNvSpPr/>
          <p:nvPr/>
        </p:nvSpPr>
        <p:spPr>
          <a:xfrm>
            <a:off x="2447654" y="5008661"/>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3</a:t>
            </a:r>
            <a:endParaRPr lang="zh-CN" altLang="en-US" dirty="0">
              <a:solidFill>
                <a:prstClr val="white"/>
              </a:solidFill>
            </a:endParaRPr>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盈利计划</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4" name="正五边形 33"/>
          <p:cNvSpPr/>
          <p:nvPr/>
        </p:nvSpPr>
        <p:spPr>
          <a:xfrm>
            <a:off x="6242186" y="5009914"/>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4</a:t>
            </a:r>
            <a:endParaRPr lang="zh-CN" altLang="en-US" dirty="0">
              <a:solidFill>
                <a:prstClr val="white"/>
              </a:solidFill>
            </a:endParaRPr>
          </a:p>
        </p:txBody>
      </p:sp>
      <p:sp>
        <p:nvSpPr>
          <p:cNvPr id="35" name="矩形 91">
            <a:hlinkClick r:id="rId1"/>
          </p:cNvPr>
          <p:cNvSpPr>
            <a:spLocks noChangeArrowheads="1"/>
          </p:cNvSpPr>
          <p:nvPr/>
        </p:nvSpPr>
        <p:spPr bwMode="auto">
          <a:xfrm>
            <a:off x="6912727"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开发计划</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6" name="正五边形 35"/>
          <p:cNvSpPr/>
          <p:nvPr/>
        </p:nvSpPr>
        <p:spPr>
          <a:xfrm>
            <a:off x="2447653" y="5716044"/>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5</a:t>
            </a:r>
            <a:endParaRPr lang="zh-CN" altLang="en-US" dirty="0">
              <a:solidFill>
                <a:prstClr val="white"/>
              </a:solidFill>
            </a:endParaRPr>
          </a:p>
        </p:txBody>
      </p:sp>
      <p:sp>
        <p:nvSpPr>
          <p:cNvPr id="37" name="矩形 91">
            <a:hlinkClick r:id="rId1"/>
          </p:cNvPr>
          <p:cNvSpPr>
            <a:spLocks noChangeArrowheads="1"/>
          </p:cNvSpPr>
          <p:nvPr/>
        </p:nvSpPr>
        <p:spPr bwMode="auto">
          <a:xfrm>
            <a:off x="3117431" y="5865692"/>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市场开拓</a:t>
            </a:r>
            <a:endParaRPr lang="zh-CN" altLang="en-US" spc="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P spid="34" grpId="0" animBg="1"/>
      <p:bldP spid="35" grpId="0"/>
      <p:bldP spid="36"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2339102"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项目发展目标</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9" name="Freeform 13"/>
          <p:cNvSpPr/>
          <p:nvPr/>
        </p:nvSpPr>
        <p:spPr bwMode="auto">
          <a:xfrm>
            <a:off x="10123488" y="2107203"/>
            <a:ext cx="919162" cy="2638425"/>
          </a:xfrm>
          <a:custGeom>
            <a:avLst/>
            <a:gdLst>
              <a:gd name="T0" fmla="*/ 740454673 w 1141"/>
              <a:gd name="T1" fmla="*/ 738544095 h 3278"/>
              <a:gd name="T2" fmla="*/ 740454673 w 1141"/>
              <a:gd name="T3" fmla="*/ 1385094246 h 3278"/>
              <a:gd name="T4" fmla="*/ 0 w 1141"/>
              <a:gd name="T5" fmla="*/ 2123638341 h 3278"/>
              <a:gd name="T6" fmla="*/ 0 w 1141"/>
              <a:gd name="T7" fmla="*/ 0 h 3278"/>
              <a:gd name="T8" fmla="*/ 740454673 w 1141"/>
              <a:gd name="T9" fmla="*/ 738544095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rgbClr val="0F2539"/>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50" name="TextBox 8"/>
          <p:cNvSpPr txBox="1">
            <a:spLocks noChangeArrowheads="1"/>
          </p:cNvSpPr>
          <p:nvPr/>
        </p:nvSpPr>
        <p:spPr bwMode="auto">
          <a:xfrm>
            <a:off x="1819275" y="1083677"/>
            <a:ext cx="1920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让商人掌握产品最佳购买价格及地理区域 </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grpSp>
        <p:nvGrpSpPr>
          <p:cNvPr id="51" name="组合 50"/>
          <p:cNvGrpSpPr/>
          <p:nvPr/>
        </p:nvGrpSpPr>
        <p:grpSpPr>
          <a:xfrm>
            <a:off x="1158875" y="2107203"/>
            <a:ext cx="9883775" cy="915988"/>
            <a:chOff x="1158875" y="2107203"/>
            <a:chExt cx="9883775" cy="915988"/>
          </a:xfrm>
        </p:grpSpPr>
        <p:sp>
          <p:nvSpPr>
            <p:cNvPr id="52" name="Freeform 15"/>
            <p:cNvSpPr/>
            <p:nvPr/>
          </p:nvSpPr>
          <p:spPr bwMode="auto">
            <a:xfrm>
              <a:off x="1158875" y="2107203"/>
              <a:ext cx="9883775" cy="915988"/>
            </a:xfrm>
            <a:custGeom>
              <a:avLst/>
              <a:gdLst>
                <a:gd name="T0" fmla="*/ 0 w 12281"/>
                <a:gd name="T1" fmla="*/ 0 h 1140"/>
                <a:gd name="T2" fmla="*/ 2147483647 w 12281"/>
                <a:gd name="T3" fmla="*/ 0 h 1140"/>
                <a:gd name="T4" fmla="*/ 2147483647 w 12281"/>
                <a:gd name="T5" fmla="*/ 735994751 h 1140"/>
                <a:gd name="T6" fmla="*/ 0 w 12281"/>
                <a:gd name="T7" fmla="*/ 735994751 h 1140"/>
                <a:gd name="T8" fmla="*/ 369192516 w 12281"/>
                <a:gd name="T9" fmla="*/ 367997376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53" name="Oval 17"/>
            <p:cNvSpPr>
              <a:spLocks noChangeArrowheads="1"/>
            </p:cNvSpPr>
            <p:nvPr/>
          </p:nvSpPr>
          <p:spPr bwMode="auto">
            <a:xfrm>
              <a:off x="2471738" y="2310403"/>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A65300"/>
                  </a:solidFill>
                  <a:effectLst/>
                  <a:uLnTx/>
                  <a:uFillTx/>
                  <a:latin typeface="Arial" panose="020B0604020202020204" pitchFamily="34" charset="0"/>
                  <a:ea typeface="宋体" panose="02010600030101010101" pitchFamily="2" charset="-122"/>
                  <a:cs typeface="+mn-cs"/>
                </a:rPr>
                <a:t>1</a:t>
              </a:r>
              <a:endParaRPr kumimoji="0" lang="zh-CN" altLang="en-US" sz="2000" b="1" i="0" u="none" strike="noStrike" kern="1200" cap="none" spc="0" normalizeH="0" baseline="0" noProof="0" dirty="0">
                <a:ln>
                  <a:noFill/>
                </a:ln>
                <a:solidFill>
                  <a:srgbClr val="A65300"/>
                </a:solidFill>
                <a:effectLst/>
                <a:uLnTx/>
                <a:uFillTx/>
                <a:latin typeface="Arial" panose="020B0604020202020204" pitchFamily="34" charset="0"/>
                <a:ea typeface="宋体" panose="02010600030101010101" pitchFamily="2" charset="-122"/>
                <a:cs typeface="+mn-cs"/>
              </a:endParaRPr>
            </a:p>
          </p:txBody>
        </p:sp>
        <p:sp>
          <p:nvSpPr>
            <p:cNvPr id="54" name="Oval 17"/>
            <p:cNvSpPr>
              <a:spLocks noChangeArrowheads="1"/>
            </p:cNvSpPr>
            <p:nvPr/>
          </p:nvSpPr>
          <p:spPr bwMode="auto">
            <a:xfrm>
              <a:off x="53721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A65300"/>
                  </a:solidFill>
                  <a:effectLst/>
                  <a:uLnTx/>
                  <a:uFillTx/>
                  <a:latin typeface="Arial" panose="020B0604020202020204" pitchFamily="34" charset="0"/>
                  <a:ea typeface="宋体" panose="02010600030101010101" pitchFamily="2" charset="-122"/>
                  <a:cs typeface="+mn-cs"/>
                </a:rPr>
                <a:t>2</a:t>
              </a:r>
              <a:endParaRPr kumimoji="0" lang="zh-CN" altLang="en-US" sz="2000" b="1" i="0" u="none" strike="noStrike" kern="1200" cap="none" spc="0" normalizeH="0" baseline="0" noProof="0" dirty="0">
                <a:ln>
                  <a:noFill/>
                </a:ln>
                <a:solidFill>
                  <a:srgbClr val="A65300"/>
                </a:solidFill>
                <a:effectLst/>
                <a:uLnTx/>
                <a:uFillTx/>
                <a:latin typeface="Arial" panose="020B0604020202020204" pitchFamily="34" charset="0"/>
                <a:ea typeface="宋体" panose="02010600030101010101" pitchFamily="2" charset="-122"/>
                <a:cs typeface="+mn-cs"/>
              </a:endParaRPr>
            </a:p>
          </p:txBody>
        </p:sp>
        <p:sp>
          <p:nvSpPr>
            <p:cNvPr id="55" name="Oval 17"/>
            <p:cNvSpPr>
              <a:spLocks noChangeArrowheads="1"/>
            </p:cNvSpPr>
            <p:nvPr/>
          </p:nvSpPr>
          <p:spPr bwMode="auto">
            <a:xfrm>
              <a:off x="83566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rPr>
                <a:t>3</a:t>
              </a:r>
              <a:endParaRPr kumimoji="0" lang="zh-CN" altLang="en-US"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endParaRPr>
            </a:p>
          </p:txBody>
        </p:sp>
      </p:grpSp>
      <p:grpSp>
        <p:nvGrpSpPr>
          <p:cNvPr id="56" name="组合 55"/>
          <p:cNvGrpSpPr/>
          <p:nvPr/>
        </p:nvGrpSpPr>
        <p:grpSpPr>
          <a:xfrm>
            <a:off x="1149350" y="3664541"/>
            <a:ext cx="9893300" cy="1244600"/>
            <a:chOff x="1149350" y="3664541"/>
            <a:chExt cx="9893300" cy="1244600"/>
          </a:xfrm>
        </p:grpSpPr>
        <p:sp>
          <p:nvSpPr>
            <p:cNvPr id="57" name="Freeform 14"/>
            <p:cNvSpPr/>
            <p:nvPr/>
          </p:nvSpPr>
          <p:spPr bwMode="auto">
            <a:xfrm>
              <a:off x="1149350" y="3664541"/>
              <a:ext cx="9893300" cy="1244600"/>
            </a:xfrm>
            <a:custGeom>
              <a:avLst/>
              <a:gdLst>
                <a:gd name="T0" fmla="*/ 338686592 w 12294"/>
                <a:gd name="T1" fmla="*/ 131563720 h 1546"/>
                <a:gd name="T2" fmla="*/ 2147483647 w 12294"/>
                <a:gd name="T3" fmla="*/ 131563720 h 1546"/>
                <a:gd name="T4" fmla="*/ 2147483647 w 12294"/>
                <a:gd name="T5" fmla="*/ 870395634 h 1546"/>
                <a:gd name="T6" fmla="*/ 338686592 w 12294"/>
                <a:gd name="T7" fmla="*/ 870395634 h 1546"/>
                <a:gd name="T8" fmla="*/ 338686592 w 12294"/>
                <a:gd name="T9" fmla="*/ 1001959353 h 1546"/>
                <a:gd name="T10" fmla="*/ 169018991 w 12294"/>
                <a:gd name="T11" fmla="*/ 751145082 h 1546"/>
                <a:gd name="T12" fmla="*/ 0 w 12294"/>
                <a:gd name="T13" fmla="*/ 500979677 h 1546"/>
                <a:gd name="T14" fmla="*/ 169018991 w 12294"/>
                <a:gd name="T15" fmla="*/ 250814272 h 1546"/>
                <a:gd name="T16" fmla="*/ 338686592 w 12294"/>
                <a:gd name="T17" fmla="*/ 0 h 1546"/>
                <a:gd name="T18" fmla="*/ 338686592 w 12294"/>
                <a:gd name="T19" fmla="*/ 131563720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Arial" panose="020B0604020202020204" pitchFamily="34" charset="0"/>
                <a:ea typeface="宋体" panose="02010600030101010101" pitchFamily="2" charset="-122"/>
                <a:cs typeface="+mn-cs"/>
              </a:endParaRPr>
            </a:p>
          </p:txBody>
        </p:sp>
        <p:sp>
          <p:nvSpPr>
            <p:cNvPr id="58" name="Oval 17"/>
            <p:cNvSpPr>
              <a:spLocks noChangeArrowheads="1"/>
            </p:cNvSpPr>
            <p:nvPr/>
          </p:nvSpPr>
          <p:spPr bwMode="auto">
            <a:xfrm>
              <a:off x="2471738" y="4032841"/>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rPr>
                <a:t>6</a:t>
              </a:r>
              <a:endParaRPr kumimoji="0" lang="zh-CN" altLang="en-US"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endParaRPr>
            </a:p>
          </p:txBody>
        </p:sp>
        <p:sp>
          <p:nvSpPr>
            <p:cNvPr id="59" name="Oval 17"/>
            <p:cNvSpPr>
              <a:spLocks noChangeArrowheads="1"/>
            </p:cNvSpPr>
            <p:nvPr/>
          </p:nvSpPr>
          <p:spPr bwMode="auto">
            <a:xfrm>
              <a:off x="53721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rPr>
                <a:t>5</a:t>
              </a:r>
              <a:endParaRPr kumimoji="0" lang="zh-CN" altLang="en-US"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endParaRPr>
            </a:p>
          </p:txBody>
        </p:sp>
        <p:sp>
          <p:nvSpPr>
            <p:cNvPr id="60" name="Oval 17"/>
            <p:cNvSpPr>
              <a:spLocks noChangeArrowheads="1"/>
            </p:cNvSpPr>
            <p:nvPr/>
          </p:nvSpPr>
          <p:spPr bwMode="auto">
            <a:xfrm>
              <a:off x="83566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rPr>
                <a:t>4</a:t>
              </a:r>
              <a:endParaRPr kumimoji="0" lang="zh-CN" altLang="en-US" sz="2000" b="1" i="0" u="none" strike="noStrike" kern="1200" cap="none" spc="0" normalizeH="0" baseline="0" noProof="0">
                <a:ln>
                  <a:noFill/>
                </a:ln>
                <a:solidFill>
                  <a:srgbClr val="A65300"/>
                </a:solidFill>
                <a:effectLst/>
                <a:uLnTx/>
                <a:uFillTx/>
                <a:latin typeface="Arial" panose="020B0604020202020204" pitchFamily="34" charset="0"/>
                <a:ea typeface="宋体" panose="02010600030101010101" pitchFamily="2" charset="-122"/>
                <a:cs typeface="+mn-cs"/>
              </a:endParaRPr>
            </a:p>
          </p:txBody>
        </p:sp>
      </p:grpSp>
      <p:sp>
        <p:nvSpPr>
          <p:cNvPr id="61" name="TextBox 14"/>
          <p:cNvSpPr txBox="1">
            <a:spLocks noChangeArrowheads="1"/>
          </p:cNvSpPr>
          <p:nvPr/>
        </p:nvSpPr>
        <p:spPr bwMode="auto">
          <a:xfrm>
            <a:off x="4667250" y="1122866"/>
            <a:ext cx="1919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使本网成为商人坐观本行业动态的最佳网站</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sp>
        <p:nvSpPr>
          <p:cNvPr id="62" name="TextBox 15"/>
          <p:cNvSpPr txBox="1">
            <a:spLocks noChangeArrowheads="1"/>
          </p:cNvSpPr>
          <p:nvPr/>
        </p:nvSpPr>
        <p:spPr bwMode="auto">
          <a:xfrm>
            <a:off x="7650163" y="861606"/>
            <a:ext cx="21077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保证国际供求信息准确及时的发布，使本网成为跨国贸易商人的好助手</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sp>
        <p:nvSpPr>
          <p:cNvPr id="63" name="TextBox 16"/>
          <p:cNvSpPr txBox="1">
            <a:spLocks noChangeArrowheads="1"/>
          </p:cNvSpPr>
          <p:nvPr/>
        </p:nvSpPr>
        <p:spPr bwMode="auto">
          <a:xfrm>
            <a:off x="1819275" y="4909141"/>
            <a:ext cx="1920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完善社区功能，使会员通过本网实现网上办公、网上资料查询、网上娱乐、网上购物、网上交友等需要</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sp>
        <p:nvSpPr>
          <p:cNvPr id="64" name="TextBox 17"/>
          <p:cNvSpPr txBox="1">
            <a:spLocks noChangeArrowheads="1"/>
          </p:cNvSpPr>
          <p:nvPr/>
        </p:nvSpPr>
        <p:spPr bwMode="auto">
          <a:xfrm>
            <a:off x="4667250" y="4909141"/>
            <a:ext cx="19192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成立贸易公司，利用手中大量的世界级供求信息，展开内外贸易及代理服务</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sp>
        <p:nvSpPr>
          <p:cNvPr id="65" name="TextBox 18"/>
          <p:cNvSpPr txBox="1">
            <a:spLocks noChangeArrowheads="1"/>
          </p:cNvSpPr>
          <p:nvPr/>
        </p:nvSpPr>
        <p:spPr bwMode="auto">
          <a:xfrm>
            <a:off x="7650163" y="4909141"/>
            <a:ext cx="22776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lgn="just"/>
            <a:r>
              <a:rPr lang="zh-CN" altLang="en-US" sz="1600" dirty="0">
                <a:solidFill>
                  <a:srgbClr val="292929"/>
                </a:solidFill>
                <a:latin typeface="微软雅黑" panose="020B0503020204020204" pitchFamily="34" charset="-122"/>
                <a:ea typeface="微软雅黑" panose="020B0503020204020204" pitchFamily="34" charset="-122"/>
              </a:rPr>
              <a:t>及时发布国内外农业领域新技术、新产品、新工艺的最新情况，成为国内用户了解国际先进农业科技信息的纽带</a:t>
            </a:r>
            <a:endParaRPr kumimoji="0" lang="zh-CN" altLang="en-US" sz="1600" b="0" i="0" u="none" strike="noStrike" kern="120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398975" y="209550"/>
            <a:ext cx="720000" cy="720000"/>
            <a:chOff x="3028062" y="1547460"/>
            <a:chExt cx="1803167" cy="1803167"/>
          </a:xfrm>
        </p:grpSpPr>
        <p:grpSp>
          <p:nvGrpSpPr>
            <p:cNvPr id="38" name="组合 37"/>
            <p:cNvGrpSpPr/>
            <p:nvPr/>
          </p:nvGrpSpPr>
          <p:grpSpPr>
            <a:xfrm>
              <a:off x="3028062" y="1547460"/>
              <a:ext cx="1803167" cy="1803167"/>
              <a:chOff x="552261" y="1848682"/>
              <a:chExt cx="842337" cy="842337"/>
            </a:xfrm>
          </p:grpSpPr>
          <p:sp>
            <p:nvSpPr>
              <p:cNvPr id="40" name="椭圆 3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43" name="矩形 4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right)">
                                      <p:cBhvr>
                                        <p:cTn id="16" dur="500"/>
                                        <p:tgtEl>
                                          <p:spTgt spid="5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right)">
                                      <p:cBhvr>
                                        <p:cTn id="32" dur="500"/>
                                        <p:tgtEl>
                                          <p:spTgt spid="6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right)">
                                      <p:cBhvr>
                                        <p:cTn id="36" dur="500"/>
                                        <p:tgtEl>
                                          <p:spTgt spid="64"/>
                                        </p:tgtEl>
                                      </p:cBhvr>
                                    </p:animEffect>
                                  </p:childTnLst>
                                </p:cTn>
                              </p:par>
                            </p:childTnLst>
                          </p:cTn>
                        </p:par>
                        <p:par>
                          <p:cTn id="37" fill="hold">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righ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61" grpId="0"/>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发展规划</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任意多边形 16"/>
          <p:cNvSpPr/>
          <p:nvPr/>
        </p:nvSpPr>
        <p:spPr bwMode="auto">
          <a:xfrm>
            <a:off x="2062163" y="3660775"/>
            <a:ext cx="7620000" cy="1381125"/>
          </a:xfrm>
          <a:custGeom>
            <a:avLst/>
            <a:gdLst>
              <a:gd name="T0" fmla="*/ 3302454 w 7620000"/>
              <a:gd name="T1" fmla="*/ 1380217 h 1380217"/>
              <a:gd name="T2" fmla="*/ 0 w 7620000"/>
              <a:gd name="T3" fmla="*/ 400050 h 1380217"/>
              <a:gd name="T4" fmla="*/ 7620000 w 7620000"/>
              <a:gd name="T5" fmla="*/ 400050 h 1380217"/>
              <a:gd name="T6" fmla="*/ 4281714 w 7620000"/>
              <a:gd name="T7" fmla="*/ 1357992 h 1380217"/>
              <a:gd name="T8" fmla="*/ 3302454 w 7620000"/>
              <a:gd name="T9" fmla="*/ 1380217 h 1380217"/>
            </a:gdLst>
            <a:ahLst/>
            <a:cxnLst>
              <a:cxn ang="0">
                <a:pos x="T0" y="T1"/>
              </a:cxn>
              <a:cxn ang="0">
                <a:pos x="T2" y="T3"/>
              </a:cxn>
              <a:cxn ang="0">
                <a:pos x="T4" y="T5"/>
              </a:cxn>
              <a:cxn ang="0">
                <a:pos x="T6" y="T7"/>
              </a:cxn>
              <a:cxn ang="0">
                <a:pos x="T8" y="T9"/>
              </a:cxn>
            </a:cxnLst>
            <a:rect l="0" t="0" r="r" b="b"/>
            <a:pathLst>
              <a:path w="7620000" h="1380217">
                <a:moveTo>
                  <a:pt x="3302454" y="1380217"/>
                </a:moveTo>
                <a:lnTo>
                  <a:pt x="0" y="400050"/>
                </a:lnTo>
                <a:cubicBezTo>
                  <a:pt x="2187575" y="85725"/>
                  <a:pt x="4699000" y="0"/>
                  <a:pt x="7620000" y="400050"/>
                </a:cubicBezTo>
                <a:lnTo>
                  <a:pt x="4281714" y="1357992"/>
                </a:lnTo>
                <a:lnTo>
                  <a:pt x="3302454" y="1380217"/>
                </a:lnTo>
                <a:close/>
              </a:path>
            </a:pathLst>
          </a:custGeom>
          <a:solidFill>
            <a:srgbClr val="DADADA">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任意多边形 17"/>
          <p:cNvSpPr/>
          <p:nvPr/>
        </p:nvSpPr>
        <p:spPr bwMode="auto">
          <a:xfrm>
            <a:off x="2809875" y="3902075"/>
            <a:ext cx="2374900" cy="9350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任意多边形 18"/>
          <p:cNvSpPr/>
          <p:nvPr/>
        </p:nvSpPr>
        <p:spPr bwMode="auto">
          <a:xfrm>
            <a:off x="4419600" y="3771900"/>
            <a:ext cx="1008063" cy="7191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任意多边形 19"/>
          <p:cNvSpPr/>
          <p:nvPr/>
        </p:nvSpPr>
        <p:spPr bwMode="auto">
          <a:xfrm>
            <a:off x="5872163" y="3713163"/>
            <a:ext cx="0" cy="647700"/>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任意多边形 20"/>
          <p:cNvSpPr/>
          <p:nvPr/>
        </p:nvSpPr>
        <p:spPr bwMode="auto">
          <a:xfrm flipH="1">
            <a:off x="6291263" y="3771900"/>
            <a:ext cx="1008062" cy="7191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任意多边形 21"/>
          <p:cNvSpPr/>
          <p:nvPr/>
        </p:nvSpPr>
        <p:spPr bwMode="auto">
          <a:xfrm flipH="1">
            <a:off x="6550025" y="3902075"/>
            <a:ext cx="2376488" cy="935038"/>
          </a:xfrm>
          <a:custGeom>
            <a:avLst/>
            <a:gdLst>
              <a:gd name="T0" fmla="*/ 2670629 w 2670629"/>
              <a:gd name="T1" fmla="*/ 957943 h 957943"/>
              <a:gd name="T2" fmla="*/ 0 w 2670629"/>
              <a:gd name="T3" fmla="*/ 0 h 957943"/>
            </a:gdLst>
            <a:ahLst/>
            <a:cxnLst>
              <a:cxn ang="0">
                <a:pos x="T0" y="T1"/>
              </a:cxn>
              <a:cxn ang="0">
                <a:pos x="T2" y="T3"/>
              </a:cxn>
            </a:cxnLst>
            <a:rect l="0" t="0" r="r" b="b"/>
            <a:pathLst>
              <a:path w="2670629" h="957943">
                <a:moveTo>
                  <a:pt x="2670629" y="957943"/>
                </a:moveTo>
                <a:lnTo>
                  <a:pt x="0" y="0"/>
                </a:lnTo>
              </a:path>
            </a:pathLst>
          </a:custGeom>
          <a:solidFill>
            <a:srgbClr val="21A3D0"/>
          </a:solidFill>
          <a:ln w="9525" cap="flat" cmpd="sng">
            <a:solidFill>
              <a:srgbClr val="4D4D4D"/>
            </a:solidFill>
            <a:miter lim="800000"/>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2"/>
          <p:cNvSpPr>
            <a:spLocks noChangeAspect="1" noChangeArrowheads="1"/>
          </p:cNvSpPr>
          <p:nvPr/>
        </p:nvSpPr>
        <p:spPr bwMode="auto">
          <a:xfrm>
            <a:off x="5246688" y="4464050"/>
            <a:ext cx="1255712" cy="1260475"/>
          </a:xfrm>
          <a:prstGeom prst="ellipse">
            <a:avLst/>
          </a:prstGeom>
          <a:solidFill>
            <a:srgbClr val="2F76B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fr-FR" altLang="en-US" sz="1800" b="0" i="0" u="none" strike="noStrike" kern="0" cap="none" spc="0" normalizeH="0" baseline="0" noProof="0">
              <a:ln>
                <a:noFill/>
              </a:ln>
              <a:solidFill>
                <a:sysClr val="windowText" lastClr="000000"/>
              </a:solidFill>
              <a:effectLst/>
              <a:uLnTx/>
              <a:uFillTx/>
            </a:endParaRPr>
          </a:p>
        </p:txBody>
      </p:sp>
      <p:sp>
        <p:nvSpPr>
          <p:cNvPr id="19" name="Freeform 8"/>
          <p:cNvSpPr/>
          <p:nvPr/>
        </p:nvSpPr>
        <p:spPr bwMode="auto">
          <a:xfrm>
            <a:off x="3746500" y="2139950"/>
            <a:ext cx="1358900" cy="1612900"/>
          </a:xfrm>
          <a:custGeom>
            <a:avLst/>
            <a:gdLst>
              <a:gd name="T0" fmla="*/ 0 w 117"/>
              <a:gd name="T1" fmla="*/ 0 h 122"/>
              <a:gd name="T2" fmla="*/ 117 w 117"/>
              <a:gd name="T3" fmla="*/ 7 h 122"/>
              <a:gd name="T4" fmla="*/ 117 w 117"/>
              <a:gd name="T5" fmla="*/ 115 h 122"/>
              <a:gd name="T6" fmla="*/ 0 w 117"/>
              <a:gd name="T7" fmla="*/ 122 h 122"/>
              <a:gd name="T8" fmla="*/ 0 w 117"/>
              <a:gd name="T9" fmla="*/ 0 h 122"/>
            </a:gdLst>
            <a:ahLst/>
            <a:cxnLst>
              <a:cxn ang="0">
                <a:pos x="T0" y="T1"/>
              </a:cxn>
              <a:cxn ang="0">
                <a:pos x="T2" y="T3"/>
              </a:cxn>
              <a:cxn ang="0">
                <a:pos x="T4" y="T5"/>
              </a:cxn>
              <a:cxn ang="0">
                <a:pos x="T6" y="T7"/>
              </a:cxn>
              <a:cxn ang="0">
                <a:pos x="T8" y="T9"/>
              </a:cxn>
            </a:cxnLst>
            <a:rect l="0" t="0" r="r" b="b"/>
            <a:pathLst>
              <a:path w="117" h="122">
                <a:moveTo>
                  <a:pt x="0" y="0"/>
                </a:moveTo>
                <a:cubicBezTo>
                  <a:pt x="39" y="3"/>
                  <a:pt x="74" y="6"/>
                  <a:pt x="117" y="7"/>
                </a:cubicBezTo>
                <a:lnTo>
                  <a:pt x="117" y="115"/>
                </a:lnTo>
                <a:cubicBezTo>
                  <a:pt x="78" y="117"/>
                  <a:pt x="39" y="119"/>
                  <a:pt x="0" y="122"/>
                </a:cubicBezTo>
                <a:lnTo>
                  <a:pt x="0" y="0"/>
                </a:lnTo>
                <a:close/>
              </a:path>
            </a:pathLst>
          </a:custGeom>
          <a:solidFill>
            <a:srgbClr val="26262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9"/>
          <p:cNvSpPr/>
          <p:nvPr/>
        </p:nvSpPr>
        <p:spPr bwMode="auto">
          <a:xfrm>
            <a:off x="5210175" y="2243138"/>
            <a:ext cx="1311275" cy="1427162"/>
          </a:xfrm>
          <a:custGeom>
            <a:avLst/>
            <a:gdLst>
              <a:gd name="T0" fmla="*/ 1 w 113"/>
              <a:gd name="T1" fmla="*/ 0 h 108"/>
              <a:gd name="T2" fmla="*/ 113 w 113"/>
              <a:gd name="T3" fmla="*/ 0 h 108"/>
              <a:gd name="T4" fmla="*/ 113 w 113"/>
              <a:gd name="T5" fmla="*/ 108 h 108"/>
              <a:gd name="T6" fmla="*/ 0 w 113"/>
              <a:gd name="T7" fmla="*/ 108 h 108"/>
              <a:gd name="T8" fmla="*/ 1 w 113"/>
              <a:gd name="T9" fmla="*/ 0 h 108"/>
            </a:gdLst>
            <a:ahLst/>
            <a:cxnLst>
              <a:cxn ang="0">
                <a:pos x="T0" y="T1"/>
              </a:cxn>
              <a:cxn ang="0">
                <a:pos x="T2" y="T3"/>
              </a:cxn>
              <a:cxn ang="0">
                <a:pos x="T4" y="T5"/>
              </a:cxn>
              <a:cxn ang="0">
                <a:pos x="T6" y="T7"/>
              </a:cxn>
              <a:cxn ang="0">
                <a:pos x="T8" y="T9"/>
              </a:cxn>
            </a:cxnLst>
            <a:rect l="0" t="0" r="r" b="b"/>
            <a:pathLst>
              <a:path w="113" h="108">
                <a:moveTo>
                  <a:pt x="1" y="0"/>
                </a:moveTo>
                <a:cubicBezTo>
                  <a:pt x="38" y="1"/>
                  <a:pt x="75" y="1"/>
                  <a:pt x="113" y="0"/>
                </a:cubicBezTo>
                <a:lnTo>
                  <a:pt x="113" y="108"/>
                </a:lnTo>
                <a:cubicBezTo>
                  <a:pt x="76" y="107"/>
                  <a:pt x="38" y="107"/>
                  <a:pt x="0" y="108"/>
                </a:cubicBezTo>
                <a:lnTo>
                  <a:pt x="1"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7"/>
          <p:cNvSpPr/>
          <p:nvPr/>
        </p:nvSpPr>
        <p:spPr bwMode="auto">
          <a:xfrm>
            <a:off x="2051050" y="1901825"/>
            <a:ext cx="1579563" cy="2047875"/>
          </a:xfrm>
          <a:custGeom>
            <a:avLst/>
            <a:gdLst>
              <a:gd name="T0" fmla="*/ 0 w 136"/>
              <a:gd name="T1" fmla="*/ 0 h 155"/>
              <a:gd name="T2" fmla="*/ 136 w 136"/>
              <a:gd name="T3" fmla="*/ 15 h 155"/>
              <a:gd name="T4" fmla="*/ 136 w 136"/>
              <a:gd name="T5" fmla="*/ 139 h 155"/>
              <a:gd name="T6" fmla="*/ 0 w 136"/>
              <a:gd name="T7" fmla="*/ 155 h 155"/>
              <a:gd name="T8" fmla="*/ 0 w 136"/>
              <a:gd name="T9" fmla="*/ 0 h 155"/>
            </a:gdLst>
            <a:ahLst/>
            <a:cxnLst>
              <a:cxn ang="0">
                <a:pos x="T0" y="T1"/>
              </a:cxn>
              <a:cxn ang="0">
                <a:pos x="T2" y="T3"/>
              </a:cxn>
              <a:cxn ang="0">
                <a:pos x="T4" y="T5"/>
              </a:cxn>
              <a:cxn ang="0">
                <a:pos x="T6" y="T7"/>
              </a:cxn>
              <a:cxn ang="0">
                <a:pos x="T8" y="T9"/>
              </a:cxn>
            </a:cxnLst>
            <a:rect l="0" t="0" r="r" b="b"/>
            <a:pathLst>
              <a:path w="136" h="155">
                <a:moveTo>
                  <a:pt x="0" y="0"/>
                </a:moveTo>
                <a:cubicBezTo>
                  <a:pt x="45" y="6"/>
                  <a:pt x="91" y="12"/>
                  <a:pt x="136" y="15"/>
                </a:cubicBezTo>
                <a:lnTo>
                  <a:pt x="136" y="139"/>
                </a:lnTo>
                <a:cubicBezTo>
                  <a:pt x="90" y="144"/>
                  <a:pt x="45" y="149"/>
                  <a:pt x="0" y="155"/>
                </a:cubicBezTo>
                <a:cubicBezTo>
                  <a:pt x="0" y="103"/>
                  <a:pt x="0" y="52"/>
                  <a:pt x="0" y="0"/>
                </a:cubicBez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10"/>
          <p:cNvSpPr/>
          <p:nvPr/>
        </p:nvSpPr>
        <p:spPr bwMode="auto">
          <a:xfrm>
            <a:off x="6638925" y="2152650"/>
            <a:ext cx="1322388" cy="1600200"/>
          </a:xfrm>
          <a:custGeom>
            <a:avLst/>
            <a:gdLst>
              <a:gd name="T0" fmla="*/ 0 w 114"/>
              <a:gd name="T1" fmla="*/ 6 h 121"/>
              <a:gd name="T2" fmla="*/ 114 w 114"/>
              <a:gd name="T3" fmla="*/ 0 h 121"/>
              <a:gd name="T4" fmla="*/ 114 w 114"/>
              <a:gd name="T5" fmla="*/ 121 h 121"/>
              <a:gd name="T6" fmla="*/ 0 w 114"/>
              <a:gd name="T7" fmla="*/ 115 h 121"/>
              <a:gd name="T8" fmla="*/ 0 w 114"/>
              <a:gd name="T9" fmla="*/ 6 h 121"/>
            </a:gdLst>
            <a:ahLst/>
            <a:cxnLst>
              <a:cxn ang="0">
                <a:pos x="T0" y="T1"/>
              </a:cxn>
              <a:cxn ang="0">
                <a:pos x="T2" y="T3"/>
              </a:cxn>
              <a:cxn ang="0">
                <a:pos x="T4" y="T5"/>
              </a:cxn>
              <a:cxn ang="0">
                <a:pos x="T6" y="T7"/>
              </a:cxn>
              <a:cxn ang="0">
                <a:pos x="T8" y="T9"/>
              </a:cxn>
            </a:cxnLst>
            <a:rect l="0" t="0" r="r" b="b"/>
            <a:pathLst>
              <a:path w="114" h="121">
                <a:moveTo>
                  <a:pt x="0" y="6"/>
                </a:moveTo>
                <a:cubicBezTo>
                  <a:pt x="38" y="5"/>
                  <a:pt x="76" y="3"/>
                  <a:pt x="114" y="0"/>
                </a:cubicBezTo>
                <a:lnTo>
                  <a:pt x="114" y="121"/>
                </a:lnTo>
                <a:cubicBezTo>
                  <a:pt x="76" y="118"/>
                  <a:pt x="38" y="116"/>
                  <a:pt x="0" y="115"/>
                </a:cubicBezTo>
                <a:lnTo>
                  <a:pt x="0" y="6"/>
                </a:lnTo>
                <a:close/>
              </a:path>
            </a:pathLst>
          </a:custGeom>
          <a:solidFill>
            <a:srgbClr val="26262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11"/>
          <p:cNvSpPr/>
          <p:nvPr/>
        </p:nvSpPr>
        <p:spPr bwMode="auto">
          <a:xfrm>
            <a:off x="8101013" y="1901825"/>
            <a:ext cx="1590675" cy="2047875"/>
          </a:xfrm>
          <a:custGeom>
            <a:avLst/>
            <a:gdLst>
              <a:gd name="T0" fmla="*/ 1 w 137"/>
              <a:gd name="T1" fmla="*/ 15 h 155"/>
              <a:gd name="T2" fmla="*/ 137 w 137"/>
              <a:gd name="T3" fmla="*/ 0 h 155"/>
              <a:gd name="T4" fmla="*/ 137 w 137"/>
              <a:gd name="T5" fmla="*/ 155 h 155"/>
              <a:gd name="T6" fmla="*/ 0 w 137"/>
              <a:gd name="T7" fmla="*/ 139 h 155"/>
              <a:gd name="T8" fmla="*/ 1 w 137"/>
              <a:gd name="T9" fmla="*/ 15 h 155"/>
            </a:gdLst>
            <a:ahLst/>
            <a:cxnLst>
              <a:cxn ang="0">
                <a:pos x="T0" y="T1"/>
              </a:cxn>
              <a:cxn ang="0">
                <a:pos x="T2" y="T3"/>
              </a:cxn>
              <a:cxn ang="0">
                <a:pos x="T4" y="T5"/>
              </a:cxn>
              <a:cxn ang="0">
                <a:pos x="T6" y="T7"/>
              </a:cxn>
              <a:cxn ang="0">
                <a:pos x="T8" y="T9"/>
              </a:cxn>
            </a:cxnLst>
            <a:rect l="0" t="0" r="r" b="b"/>
            <a:pathLst>
              <a:path w="137" h="155">
                <a:moveTo>
                  <a:pt x="1" y="15"/>
                </a:moveTo>
                <a:cubicBezTo>
                  <a:pt x="46" y="12"/>
                  <a:pt x="92" y="6"/>
                  <a:pt x="137" y="0"/>
                </a:cubicBezTo>
                <a:cubicBezTo>
                  <a:pt x="137" y="52"/>
                  <a:pt x="137" y="103"/>
                  <a:pt x="137" y="155"/>
                </a:cubicBezTo>
                <a:cubicBezTo>
                  <a:pt x="92" y="149"/>
                  <a:pt x="46" y="143"/>
                  <a:pt x="0" y="139"/>
                </a:cubicBezTo>
                <a:lnTo>
                  <a:pt x="1" y="15"/>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4" name="Group 30"/>
          <p:cNvGrpSpPr/>
          <p:nvPr/>
        </p:nvGrpSpPr>
        <p:grpSpPr bwMode="auto">
          <a:xfrm>
            <a:off x="9966325" y="2020888"/>
            <a:ext cx="601663" cy="2279650"/>
            <a:chOff x="0" y="0"/>
            <a:chExt cx="601663" cy="2279650"/>
          </a:xfrm>
        </p:grpSpPr>
        <p:sp>
          <p:nvSpPr>
            <p:cNvPr id="25" name="Freeform 25"/>
            <p:cNvSpPr/>
            <p:nvPr/>
          </p:nvSpPr>
          <p:spPr bwMode="auto">
            <a:xfrm>
              <a:off x="211137" y="277813"/>
              <a:ext cx="212725" cy="312738"/>
            </a:xfrm>
            <a:custGeom>
              <a:avLst/>
              <a:gdLst>
                <a:gd name="T0" fmla="*/ 112 w 134"/>
                <a:gd name="T1" fmla="*/ 0 h 197"/>
                <a:gd name="T2" fmla="*/ 112 w 134"/>
                <a:gd name="T3" fmla="*/ 0 h 197"/>
                <a:gd name="T4" fmla="*/ 116 w 134"/>
                <a:gd name="T5" fmla="*/ 3 h 197"/>
                <a:gd name="T6" fmla="*/ 116 w 134"/>
                <a:gd name="T7" fmla="*/ 3 h 197"/>
                <a:gd name="T8" fmla="*/ 127 w 134"/>
                <a:gd name="T9" fmla="*/ 29 h 197"/>
                <a:gd name="T10" fmla="*/ 127 w 134"/>
                <a:gd name="T11" fmla="*/ 29 h 197"/>
                <a:gd name="T12" fmla="*/ 134 w 134"/>
                <a:gd name="T13" fmla="*/ 41 h 197"/>
                <a:gd name="T14" fmla="*/ 134 w 134"/>
                <a:gd name="T15" fmla="*/ 41 h 197"/>
                <a:gd name="T16" fmla="*/ 93 w 134"/>
                <a:gd name="T17" fmla="*/ 96 h 197"/>
                <a:gd name="T18" fmla="*/ 45 w 134"/>
                <a:gd name="T19" fmla="*/ 167 h 197"/>
                <a:gd name="T20" fmla="*/ 45 w 134"/>
                <a:gd name="T21" fmla="*/ 167 h 197"/>
                <a:gd name="T22" fmla="*/ 38 w 134"/>
                <a:gd name="T23" fmla="*/ 182 h 197"/>
                <a:gd name="T24" fmla="*/ 30 w 134"/>
                <a:gd name="T25" fmla="*/ 189 h 197"/>
                <a:gd name="T26" fmla="*/ 23 w 134"/>
                <a:gd name="T27" fmla="*/ 197 h 197"/>
                <a:gd name="T28" fmla="*/ 23 w 134"/>
                <a:gd name="T29" fmla="*/ 197 h 197"/>
                <a:gd name="T30" fmla="*/ 12 w 134"/>
                <a:gd name="T31" fmla="*/ 160 h 197"/>
                <a:gd name="T32" fmla="*/ 4 w 134"/>
                <a:gd name="T33" fmla="*/ 134 h 197"/>
                <a:gd name="T34" fmla="*/ 0 w 134"/>
                <a:gd name="T35" fmla="*/ 111 h 197"/>
                <a:gd name="T36" fmla="*/ 0 w 134"/>
                <a:gd name="T37" fmla="*/ 111 h 197"/>
                <a:gd name="T38" fmla="*/ 4 w 134"/>
                <a:gd name="T39" fmla="*/ 96 h 197"/>
                <a:gd name="T40" fmla="*/ 12 w 134"/>
                <a:gd name="T41" fmla="*/ 82 h 197"/>
                <a:gd name="T42" fmla="*/ 19 w 134"/>
                <a:gd name="T43" fmla="*/ 63 h 197"/>
                <a:gd name="T44" fmla="*/ 19 w 134"/>
                <a:gd name="T45" fmla="*/ 63 h 197"/>
                <a:gd name="T46" fmla="*/ 23 w 134"/>
                <a:gd name="T47" fmla="*/ 59 h 197"/>
                <a:gd name="T48" fmla="*/ 23 w 134"/>
                <a:gd name="T49" fmla="*/ 59 h 197"/>
                <a:gd name="T50" fmla="*/ 26 w 134"/>
                <a:gd name="T51" fmla="*/ 52 h 197"/>
                <a:gd name="T52" fmla="*/ 30 w 134"/>
                <a:gd name="T53" fmla="*/ 44 h 197"/>
                <a:gd name="T54" fmla="*/ 30 w 134"/>
                <a:gd name="T55" fmla="*/ 44 h 197"/>
                <a:gd name="T56" fmla="*/ 30 w 134"/>
                <a:gd name="T57" fmla="*/ 33 h 197"/>
                <a:gd name="T58" fmla="*/ 30 w 134"/>
                <a:gd name="T59" fmla="*/ 33 h 197"/>
                <a:gd name="T60" fmla="*/ 75 w 134"/>
                <a:gd name="T61" fmla="*/ 18 h 197"/>
                <a:gd name="T62" fmla="*/ 75 w 134"/>
                <a:gd name="T63" fmla="*/ 18 h 197"/>
                <a:gd name="T64" fmla="*/ 112 w 134"/>
                <a:gd name="T65" fmla="*/ 0 h 197"/>
                <a:gd name="T66" fmla="*/ 112 w 134"/>
                <a:gd name="T6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97">
                  <a:moveTo>
                    <a:pt x="112" y="0"/>
                  </a:moveTo>
                  <a:lnTo>
                    <a:pt x="112" y="0"/>
                  </a:lnTo>
                  <a:lnTo>
                    <a:pt x="116" y="3"/>
                  </a:lnTo>
                  <a:lnTo>
                    <a:pt x="127" y="29"/>
                  </a:lnTo>
                  <a:lnTo>
                    <a:pt x="134" y="41"/>
                  </a:lnTo>
                  <a:lnTo>
                    <a:pt x="93" y="96"/>
                  </a:lnTo>
                  <a:lnTo>
                    <a:pt x="45" y="167"/>
                  </a:lnTo>
                  <a:lnTo>
                    <a:pt x="38" y="182"/>
                  </a:lnTo>
                  <a:lnTo>
                    <a:pt x="30" y="189"/>
                  </a:lnTo>
                  <a:lnTo>
                    <a:pt x="23" y="197"/>
                  </a:lnTo>
                  <a:lnTo>
                    <a:pt x="12" y="160"/>
                  </a:lnTo>
                  <a:lnTo>
                    <a:pt x="4" y="134"/>
                  </a:lnTo>
                  <a:lnTo>
                    <a:pt x="0" y="111"/>
                  </a:lnTo>
                  <a:lnTo>
                    <a:pt x="4" y="96"/>
                  </a:lnTo>
                  <a:lnTo>
                    <a:pt x="12" y="82"/>
                  </a:lnTo>
                  <a:lnTo>
                    <a:pt x="19" y="63"/>
                  </a:lnTo>
                  <a:lnTo>
                    <a:pt x="23" y="59"/>
                  </a:lnTo>
                  <a:lnTo>
                    <a:pt x="26" y="52"/>
                  </a:lnTo>
                  <a:lnTo>
                    <a:pt x="30" y="44"/>
                  </a:lnTo>
                  <a:lnTo>
                    <a:pt x="30" y="33"/>
                  </a:lnTo>
                  <a:lnTo>
                    <a:pt x="75" y="18"/>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26"/>
            <p:cNvSpPr/>
            <p:nvPr/>
          </p:nvSpPr>
          <p:spPr bwMode="auto">
            <a:xfrm>
              <a:off x="0" y="323850"/>
              <a:ext cx="601663" cy="1955800"/>
            </a:xfrm>
            <a:custGeom>
              <a:avLst/>
              <a:gdLst>
                <a:gd name="T0" fmla="*/ 208 w 379"/>
                <a:gd name="T1" fmla="*/ 737 h 1232"/>
                <a:gd name="T2" fmla="*/ 208 w 379"/>
                <a:gd name="T3" fmla="*/ 867 h 1232"/>
                <a:gd name="T4" fmla="*/ 208 w 379"/>
                <a:gd name="T5" fmla="*/ 986 h 1232"/>
                <a:gd name="T6" fmla="*/ 204 w 379"/>
                <a:gd name="T7" fmla="*/ 1050 h 1232"/>
                <a:gd name="T8" fmla="*/ 204 w 379"/>
                <a:gd name="T9" fmla="*/ 1079 h 1232"/>
                <a:gd name="T10" fmla="*/ 204 w 379"/>
                <a:gd name="T11" fmla="*/ 1131 h 1232"/>
                <a:gd name="T12" fmla="*/ 145 w 379"/>
                <a:gd name="T13" fmla="*/ 1128 h 1232"/>
                <a:gd name="T14" fmla="*/ 37 w 379"/>
                <a:gd name="T15" fmla="*/ 1154 h 1232"/>
                <a:gd name="T16" fmla="*/ 7 w 379"/>
                <a:gd name="T17" fmla="*/ 1131 h 1232"/>
                <a:gd name="T18" fmla="*/ 63 w 379"/>
                <a:gd name="T19" fmla="*/ 1109 h 1232"/>
                <a:gd name="T20" fmla="*/ 107 w 379"/>
                <a:gd name="T21" fmla="*/ 1076 h 1232"/>
                <a:gd name="T22" fmla="*/ 126 w 379"/>
                <a:gd name="T23" fmla="*/ 1038 h 1232"/>
                <a:gd name="T24" fmla="*/ 119 w 379"/>
                <a:gd name="T25" fmla="*/ 1001 h 1232"/>
                <a:gd name="T26" fmla="*/ 111 w 379"/>
                <a:gd name="T27" fmla="*/ 942 h 1232"/>
                <a:gd name="T28" fmla="*/ 104 w 379"/>
                <a:gd name="T29" fmla="*/ 849 h 1232"/>
                <a:gd name="T30" fmla="*/ 93 w 379"/>
                <a:gd name="T31" fmla="*/ 711 h 1232"/>
                <a:gd name="T32" fmla="*/ 81 w 379"/>
                <a:gd name="T33" fmla="*/ 629 h 1232"/>
                <a:gd name="T34" fmla="*/ 74 w 379"/>
                <a:gd name="T35" fmla="*/ 529 h 1232"/>
                <a:gd name="T36" fmla="*/ 70 w 379"/>
                <a:gd name="T37" fmla="*/ 451 h 1232"/>
                <a:gd name="T38" fmla="*/ 81 w 379"/>
                <a:gd name="T39" fmla="*/ 369 h 1232"/>
                <a:gd name="T40" fmla="*/ 85 w 379"/>
                <a:gd name="T41" fmla="*/ 309 h 1232"/>
                <a:gd name="T42" fmla="*/ 22 w 379"/>
                <a:gd name="T43" fmla="*/ 298 h 1232"/>
                <a:gd name="T44" fmla="*/ 0 w 379"/>
                <a:gd name="T45" fmla="*/ 246 h 1232"/>
                <a:gd name="T46" fmla="*/ 11 w 379"/>
                <a:gd name="T47" fmla="*/ 205 h 1232"/>
                <a:gd name="T48" fmla="*/ 40 w 379"/>
                <a:gd name="T49" fmla="*/ 157 h 1232"/>
                <a:gd name="T50" fmla="*/ 55 w 379"/>
                <a:gd name="T51" fmla="*/ 97 h 1232"/>
                <a:gd name="T52" fmla="*/ 96 w 379"/>
                <a:gd name="T53" fmla="*/ 64 h 1232"/>
                <a:gd name="T54" fmla="*/ 145 w 379"/>
                <a:gd name="T55" fmla="*/ 41 h 1232"/>
                <a:gd name="T56" fmla="*/ 156 w 379"/>
                <a:gd name="T57" fmla="*/ 97 h 1232"/>
                <a:gd name="T58" fmla="*/ 171 w 379"/>
                <a:gd name="T59" fmla="*/ 30 h 1232"/>
                <a:gd name="T60" fmla="*/ 186 w 379"/>
                <a:gd name="T61" fmla="*/ 53 h 1232"/>
                <a:gd name="T62" fmla="*/ 212 w 379"/>
                <a:gd name="T63" fmla="*/ 56 h 1232"/>
                <a:gd name="T64" fmla="*/ 260 w 379"/>
                <a:gd name="T65" fmla="*/ 0 h 1232"/>
                <a:gd name="T66" fmla="*/ 327 w 379"/>
                <a:gd name="T67" fmla="*/ 30 h 1232"/>
                <a:gd name="T68" fmla="*/ 357 w 379"/>
                <a:gd name="T69" fmla="*/ 41 h 1232"/>
                <a:gd name="T70" fmla="*/ 375 w 379"/>
                <a:gd name="T71" fmla="*/ 127 h 1232"/>
                <a:gd name="T72" fmla="*/ 357 w 379"/>
                <a:gd name="T73" fmla="*/ 216 h 1232"/>
                <a:gd name="T74" fmla="*/ 331 w 379"/>
                <a:gd name="T75" fmla="*/ 302 h 1232"/>
                <a:gd name="T76" fmla="*/ 346 w 379"/>
                <a:gd name="T77" fmla="*/ 391 h 1232"/>
                <a:gd name="T78" fmla="*/ 331 w 379"/>
                <a:gd name="T79" fmla="*/ 510 h 1232"/>
                <a:gd name="T80" fmla="*/ 334 w 379"/>
                <a:gd name="T81" fmla="*/ 562 h 1232"/>
                <a:gd name="T82" fmla="*/ 323 w 379"/>
                <a:gd name="T83" fmla="*/ 692 h 1232"/>
                <a:gd name="T84" fmla="*/ 319 w 379"/>
                <a:gd name="T85" fmla="*/ 756 h 1232"/>
                <a:gd name="T86" fmla="*/ 323 w 379"/>
                <a:gd name="T87" fmla="*/ 789 h 1232"/>
                <a:gd name="T88" fmla="*/ 334 w 379"/>
                <a:gd name="T89" fmla="*/ 837 h 1232"/>
                <a:gd name="T90" fmla="*/ 346 w 379"/>
                <a:gd name="T91" fmla="*/ 945 h 1232"/>
                <a:gd name="T92" fmla="*/ 357 w 379"/>
                <a:gd name="T93" fmla="*/ 1087 h 1232"/>
                <a:gd name="T94" fmla="*/ 342 w 379"/>
                <a:gd name="T95" fmla="*/ 1143 h 1232"/>
                <a:gd name="T96" fmla="*/ 357 w 379"/>
                <a:gd name="T97" fmla="*/ 1217 h 1232"/>
                <a:gd name="T98" fmla="*/ 282 w 379"/>
                <a:gd name="T99" fmla="*/ 1228 h 1232"/>
                <a:gd name="T100" fmla="*/ 275 w 379"/>
                <a:gd name="T101" fmla="*/ 1202 h 1232"/>
                <a:gd name="T102" fmla="*/ 267 w 379"/>
                <a:gd name="T103" fmla="*/ 1124 h 1232"/>
                <a:gd name="T104" fmla="*/ 260 w 379"/>
                <a:gd name="T105" fmla="*/ 1068 h 1232"/>
                <a:gd name="T106" fmla="*/ 252 w 379"/>
                <a:gd name="T107" fmla="*/ 1020 h 1232"/>
                <a:gd name="T108" fmla="*/ 234 w 379"/>
                <a:gd name="T109" fmla="*/ 893 h 1232"/>
                <a:gd name="T110" fmla="*/ 226 w 379"/>
                <a:gd name="T111" fmla="*/ 815 h 1232"/>
                <a:gd name="T112" fmla="*/ 215 w 379"/>
                <a:gd name="T113" fmla="*/ 711 h 1232"/>
                <a:gd name="T114" fmla="*/ 212 w 379"/>
                <a:gd name="T115" fmla="*/ 674 h 1232"/>
                <a:gd name="T116" fmla="*/ 212 w 379"/>
                <a:gd name="T117" fmla="*/ 67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 h="1232">
                  <a:moveTo>
                    <a:pt x="212" y="678"/>
                  </a:moveTo>
                  <a:lnTo>
                    <a:pt x="212" y="678"/>
                  </a:lnTo>
                  <a:lnTo>
                    <a:pt x="212" y="685"/>
                  </a:lnTo>
                  <a:lnTo>
                    <a:pt x="212" y="704"/>
                  </a:lnTo>
                  <a:lnTo>
                    <a:pt x="208" y="722"/>
                  </a:lnTo>
                  <a:lnTo>
                    <a:pt x="208" y="737"/>
                  </a:lnTo>
                  <a:lnTo>
                    <a:pt x="208" y="759"/>
                  </a:lnTo>
                  <a:lnTo>
                    <a:pt x="208" y="800"/>
                  </a:lnTo>
                  <a:lnTo>
                    <a:pt x="208" y="811"/>
                  </a:lnTo>
                  <a:lnTo>
                    <a:pt x="208" y="845"/>
                  </a:lnTo>
                  <a:lnTo>
                    <a:pt x="208" y="867"/>
                  </a:lnTo>
                  <a:lnTo>
                    <a:pt x="208" y="901"/>
                  </a:lnTo>
                  <a:lnTo>
                    <a:pt x="204" y="923"/>
                  </a:lnTo>
                  <a:lnTo>
                    <a:pt x="204" y="942"/>
                  </a:lnTo>
                  <a:lnTo>
                    <a:pt x="208" y="971"/>
                  </a:lnTo>
                  <a:lnTo>
                    <a:pt x="208" y="986"/>
                  </a:lnTo>
                  <a:lnTo>
                    <a:pt x="212" y="1001"/>
                  </a:lnTo>
                  <a:lnTo>
                    <a:pt x="208" y="1020"/>
                  </a:lnTo>
                  <a:lnTo>
                    <a:pt x="208" y="1042"/>
                  </a:lnTo>
                  <a:lnTo>
                    <a:pt x="208" y="1046"/>
                  </a:lnTo>
                  <a:lnTo>
                    <a:pt x="204" y="1050"/>
                  </a:lnTo>
                  <a:lnTo>
                    <a:pt x="200" y="1050"/>
                  </a:lnTo>
                  <a:lnTo>
                    <a:pt x="200" y="1053"/>
                  </a:lnTo>
                  <a:lnTo>
                    <a:pt x="200" y="1061"/>
                  </a:lnTo>
                  <a:lnTo>
                    <a:pt x="200" y="1079"/>
                  </a:lnTo>
                  <a:lnTo>
                    <a:pt x="204" y="1079"/>
                  </a:lnTo>
                  <a:lnTo>
                    <a:pt x="204" y="1087"/>
                  </a:lnTo>
                  <a:lnTo>
                    <a:pt x="204" y="1094"/>
                  </a:lnTo>
                  <a:lnTo>
                    <a:pt x="204" y="1098"/>
                  </a:lnTo>
                  <a:lnTo>
                    <a:pt x="204" y="1120"/>
                  </a:lnTo>
                  <a:lnTo>
                    <a:pt x="204" y="1128"/>
                  </a:lnTo>
                  <a:lnTo>
                    <a:pt x="204" y="1131"/>
                  </a:lnTo>
                  <a:lnTo>
                    <a:pt x="193" y="1131"/>
                  </a:lnTo>
                  <a:lnTo>
                    <a:pt x="163" y="1139"/>
                  </a:lnTo>
                  <a:lnTo>
                    <a:pt x="156" y="1139"/>
                  </a:lnTo>
                  <a:lnTo>
                    <a:pt x="156" y="1124"/>
                  </a:lnTo>
                  <a:lnTo>
                    <a:pt x="145" y="1128"/>
                  </a:lnTo>
                  <a:lnTo>
                    <a:pt x="122" y="1143"/>
                  </a:lnTo>
                  <a:lnTo>
                    <a:pt x="107" y="1150"/>
                  </a:lnTo>
                  <a:lnTo>
                    <a:pt x="89" y="1154"/>
                  </a:lnTo>
                  <a:lnTo>
                    <a:pt x="55" y="1157"/>
                  </a:lnTo>
                  <a:lnTo>
                    <a:pt x="37" y="1154"/>
                  </a:lnTo>
                  <a:lnTo>
                    <a:pt x="18" y="1150"/>
                  </a:lnTo>
                  <a:lnTo>
                    <a:pt x="11" y="1146"/>
                  </a:lnTo>
                  <a:lnTo>
                    <a:pt x="3" y="1139"/>
                  </a:lnTo>
                  <a:lnTo>
                    <a:pt x="3" y="1135"/>
                  </a:lnTo>
                  <a:lnTo>
                    <a:pt x="7" y="1131"/>
                  </a:lnTo>
                  <a:lnTo>
                    <a:pt x="11" y="1124"/>
                  </a:lnTo>
                  <a:lnTo>
                    <a:pt x="18" y="1120"/>
                  </a:lnTo>
                  <a:lnTo>
                    <a:pt x="37" y="1116"/>
                  </a:lnTo>
                  <a:lnTo>
                    <a:pt x="52" y="1113"/>
                  </a:lnTo>
                  <a:lnTo>
                    <a:pt x="63" y="1109"/>
                  </a:lnTo>
                  <a:lnTo>
                    <a:pt x="78" y="1105"/>
                  </a:lnTo>
                  <a:lnTo>
                    <a:pt x="81" y="1102"/>
                  </a:lnTo>
                  <a:lnTo>
                    <a:pt x="89" y="1098"/>
                  </a:lnTo>
                  <a:lnTo>
                    <a:pt x="100" y="1083"/>
                  </a:lnTo>
                  <a:lnTo>
                    <a:pt x="107" y="1076"/>
                  </a:lnTo>
                  <a:lnTo>
                    <a:pt x="111" y="1072"/>
                  </a:lnTo>
                  <a:lnTo>
                    <a:pt x="111" y="1068"/>
                  </a:lnTo>
                  <a:lnTo>
                    <a:pt x="111" y="1064"/>
                  </a:lnTo>
                  <a:lnTo>
                    <a:pt x="126" y="1042"/>
                  </a:lnTo>
                  <a:lnTo>
                    <a:pt x="126" y="1038"/>
                  </a:lnTo>
                  <a:lnTo>
                    <a:pt x="115" y="1031"/>
                  </a:lnTo>
                  <a:lnTo>
                    <a:pt x="111" y="1023"/>
                  </a:lnTo>
                  <a:lnTo>
                    <a:pt x="115" y="1012"/>
                  </a:lnTo>
                  <a:lnTo>
                    <a:pt x="119" y="1005"/>
                  </a:lnTo>
                  <a:lnTo>
                    <a:pt x="119" y="1001"/>
                  </a:lnTo>
                  <a:lnTo>
                    <a:pt x="119" y="997"/>
                  </a:lnTo>
                  <a:lnTo>
                    <a:pt x="115" y="994"/>
                  </a:lnTo>
                  <a:lnTo>
                    <a:pt x="111" y="986"/>
                  </a:lnTo>
                  <a:lnTo>
                    <a:pt x="107" y="979"/>
                  </a:lnTo>
                  <a:lnTo>
                    <a:pt x="107" y="964"/>
                  </a:lnTo>
                  <a:lnTo>
                    <a:pt x="111" y="942"/>
                  </a:lnTo>
                  <a:lnTo>
                    <a:pt x="107" y="919"/>
                  </a:lnTo>
                  <a:lnTo>
                    <a:pt x="107" y="897"/>
                  </a:lnTo>
                  <a:lnTo>
                    <a:pt x="107" y="882"/>
                  </a:lnTo>
                  <a:lnTo>
                    <a:pt x="104" y="849"/>
                  </a:lnTo>
                  <a:lnTo>
                    <a:pt x="104" y="845"/>
                  </a:lnTo>
                  <a:lnTo>
                    <a:pt x="104" y="815"/>
                  </a:lnTo>
                  <a:lnTo>
                    <a:pt x="100" y="785"/>
                  </a:lnTo>
                  <a:lnTo>
                    <a:pt x="96" y="752"/>
                  </a:lnTo>
                  <a:lnTo>
                    <a:pt x="93" y="711"/>
                  </a:lnTo>
                  <a:lnTo>
                    <a:pt x="89" y="685"/>
                  </a:lnTo>
                  <a:lnTo>
                    <a:pt x="85" y="670"/>
                  </a:lnTo>
                  <a:lnTo>
                    <a:pt x="81" y="644"/>
                  </a:lnTo>
                  <a:lnTo>
                    <a:pt x="81" y="629"/>
                  </a:lnTo>
                  <a:lnTo>
                    <a:pt x="78" y="614"/>
                  </a:lnTo>
                  <a:lnTo>
                    <a:pt x="74" y="592"/>
                  </a:lnTo>
                  <a:lnTo>
                    <a:pt x="74" y="573"/>
                  </a:lnTo>
                  <a:lnTo>
                    <a:pt x="74" y="547"/>
                  </a:lnTo>
                  <a:lnTo>
                    <a:pt x="74" y="529"/>
                  </a:lnTo>
                  <a:lnTo>
                    <a:pt x="74" y="506"/>
                  </a:lnTo>
                  <a:lnTo>
                    <a:pt x="70" y="503"/>
                  </a:lnTo>
                  <a:lnTo>
                    <a:pt x="70" y="495"/>
                  </a:lnTo>
                  <a:lnTo>
                    <a:pt x="70" y="469"/>
                  </a:lnTo>
                  <a:lnTo>
                    <a:pt x="70" y="451"/>
                  </a:lnTo>
                  <a:lnTo>
                    <a:pt x="70" y="439"/>
                  </a:lnTo>
                  <a:lnTo>
                    <a:pt x="78" y="395"/>
                  </a:lnTo>
                  <a:lnTo>
                    <a:pt x="78" y="380"/>
                  </a:lnTo>
                  <a:lnTo>
                    <a:pt x="81" y="369"/>
                  </a:lnTo>
                  <a:lnTo>
                    <a:pt x="81" y="358"/>
                  </a:lnTo>
                  <a:lnTo>
                    <a:pt x="81" y="343"/>
                  </a:lnTo>
                  <a:lnTo>
                    <a:pt x="85" y="339"/>
                  </a:lnTo>
                  <a:lnTo>
                    <a:pt x="85" y="332"/>
                  </a:lnTo>
                  <a:lnTo>
                    <a:pt x="85" y="309"/>
                  </a:lnTo>
                  <a:lnTo>
                    <a:pt x="85" y="298"/>
                  </a:lnTo>
                  <a:lnTo>
                    <a:pt x="63" y="302"/>
                  </a:lnTo>
                  <a:lnTo>
                    <a:pt x="40" y="302"/>
                  </a:lnTo>
                  <a:lnTo>
                    <a:pt x="22" y="298"/>
                  </a:lnTo>
                  <a:lnTo>
                    <a:pt x="11" y="291"/>
                  </a:lnTo>
                  <a:lnTo>
                    <a:pt x="3" y="279"/>
                  </a:lnTo>
                  <a:lnTo>
                    <a:pt x="0" y="268"/>
                  </a:lnTo>
                  <a:lnTo>
                    <a:pt x="0" y="265"/>
                  </a:lnTo>
                  <a:lnTo>
                    <a:pt x="0" y="246"/>
                  </a:lnTo>
                  <a:lnTo>
                    <a:pt x="0" y="242"/>
                  </a:lnTo>
                  <a:lnTo>
                    <a:pt x="0" y="235"/>
                  </a:lnTo>
                  <a:lnTo>
                    <a:pt x="0" y="231"/>
                  </a:lnTo>
                  <a:lnTo>
                    <a:pt x="7" y="216"/>
                  </a:lnTo>
                  <a:lnTo>
                    <a:pt x="11" y="205"/>
                  </a:lnTo>
                  <a:lnTo>
                    <a:pt x="22" y="190"/>
                  </a:lnTo>
                  <a:lnTo>
                    <a:pt x="29" y="175"/>
                  </a:lnTo>
                  <a:lnTo>
                    <a:pt x="33" y="172"/>
                  </a:lnTo>
                  <a:lnTo>
                    <a:pt x="37" y="164"/>
                  </a:lnTo>
                  <a:lnTo>
                    <a:pt x="40" y="157"/>
                  </a:lnTo>
                  <a:lnTo>
                    <a:pt x="40" y="146"/>
                  </a:lnTo>
                  <a:lnTo>
                    <a:pt x="44" y="131"/>
                  </a:lnTo>
                  <a:lnTo>
                    <a:pt x="52" y="112"/>
                  </a:lnTo>
                  <a:lnTo>
                    <a:pt x="55" y="105"/>
                  </a:lnTo>
                  <a:lnTo>
                    <a:pt x="55" y="97"/>
                  </a:lnTo>
                  <a:lnTo>
                    <a:pt x="59" y="82"/>
                  </a:lnTo>
                  <a:lnTo>
                    <a:pt x="63" y="79"/>
                  </a:lnTo>
                  <a:lnTo>
                    <a:pt x="74" y="75"/>
                  </a:lnTo>
                  <a:lnTo>
                    <a:pt x="85" y="71"/>
                  </a:lnTo>
                  <a:lnTo>
                    <a:pt x="96" y="64"/>
                  </a:lnTo>
                  <a:lnTo>
                    <a:pt x="107" y="60"/>
                  </a:lnTo>
                  <a:lnTo>
                    <a:pt x="122" y="53"/>
                  </a:lnTo>
                  <a:lnTo>
                    <a:pt x="130" y="53"/>
                  </a:lnTo>
                  <a:lnTo>
                    <a:pt x="137" y="45"/>
                  </a:lnTo>
                  <a:lnTo>
                    <a:pt x="145" y="41"/>
                  </a:lnTo>
                  <a:lnTo>
                    <a:pt x="156" y="30"/>
                  </a:lnTo>
                  <a:lnTo>
                    <a:pt x="152" y="45"/>
                  </a:lnTo>
                  <a:lnTo>
                    <a:pt x="152" y="64"/>
                  </a:lnTo>
                  <a:lnTo>
                    <a:pt x="156" y="97"/>
                  </a:lnTo>
                  <a:lnTo>
                    <a:pt x="156" y="93"/>
                  </a:lnTo>
                  <a:lnTo>
                    <a:pt x="159" y="67"/>
                  </a:lnTo>
                  <a:lnTo>
                    <a:pt x="163" y="41"/>
                  </a:lnTo>
                  <a:lnTo>
                    <a:pt x="167" y="34"/>
                  </a:lnTo>
                  <a:lnTo>
                    <a:pt x="171" y="30"/>
                  </a:lnTo>
                  <a:lnTo>
                    <a:pt x="178" y="30"/>
                  </a:lnTo>
                  <a:lnTo>
                    <a:pt x="197" y="34"/>
                  </a:lnTo>
                  <a:lnTo>
                    <a:pt x="200" y="38"/>
                  </a:lnTo>
                  <a:lnTo>
                    <a:pt x="197" y="41"/>
                  </a:lnTo>
                  <a:lnTo>
                    <a:pt x="189" y="49"/>
                  </a:lnTo>
                  <a:lnTo>
                    <a:pt x="186" y="53"/>
                  </a:lnTo>
                  <a:lnTo>
                    <a:pt x="186" y="67"/>
                  </a:lnTo>
                  <a:lnTo>
                    <a:pt x="186" y="97"/>
                  </a:lnTo>
                  <a:lnTo>
                    <a:pt x="189" y="101"/>
                  </a:lnTo>
                  <a:lnTo>
                    <a:pt x="189" y="97"/>
                  </a:lnTo>
                  <a:lnTo>
                    <a:pt x="212" y="56"/>
                  </a:lnTo>
                  <a:lnTo>
                    <a:pt x="226" y="30"/>
                  </a:lnTo>
                  <a:lnTo>
                    <a:pt x="234" y="19"/>
                  </a:lnTo>
                  <a:lnTo>
                    <a:pt x="245" y="8"/>
                  </a:lnTo>
                  <a:lnTo>
                    <a:pt x="260" y="0"/>
                  </a:lnTo>
                  <a:lnTo>
                    <a:pt x="264" y="0"/>
                  </a:lnTo>
                  <a:lnTo>
                    <a:pt x="279" y="12"/>
                  </a:lnTo>
                  <a:lnTo>
                    <a:pt x="286" y="19"/>
                  </a:lnTo>
                  <a:lnTo>
                    <a:pt x="308" y="26"/>
                  </a:lnTo>
                  <a:lnTo>
                    <a:pt x="327" y="30"/>
                  </a:lnTo>
                  <a:lnTo>
                    <a:pt x="346" y="38"/>
                  </a:lnTo>
                  <a:lnTo>
                    <a:pt x="353" y="41"/>
                  </a:lnTo>
                  <a:lnTo>
                    <a:pt x="353" y="38"/>
                  </a:lnTo>
                  <a:lnTo>
                    <a:pt x="357" y="41"/>
                  </a:lnTo>
                  <a:lnTo>
                    <a:pt x="364" y="45"/>
                  </a:lnTo>
                  <a:lnTo>
                    <a:pt x="372" y="56"/>
                  </a:lnTo>
                  <a:lnTo>
                    <a:pt x="375" y="71"/>
                  </a:lnTo>
                  <a:lnTo>
                    <a:pt x="379" y="90"/>
                  </a:lnTo>
                  <a:lnTo>
                    <a:pt x="375" y="108"/>
                  </a:lnTo>
                  <a:lnTo>
                    <a:pt x="375" y="127"/>
                  </a:lnTo>
                  <a:lnTo>
                    <a:pt x="372" y="149"/>
                  </a:lnTo>
                  <a:lnTo>
                    <a:pt x="368" y="172"/>
                  </a:lnTo>
                  <a:lnTo>
                    <a:pt x="364" y="194"/>
                  </a:lnTo>
                  <a:lnTo>
                    <a:pt x="357" y="216"/>
                  </a:lnTo>
                  <a:lnTo>
                    <a:pt x="346" y="242"/>
                  </a:lnTo>
                  <a:lnTo>
                    <a:pt x="334" y="265"/>
                  </a:lnTo>
                  <a:lnTo>
                    <a:pt x="327" y="279"/>
                  </a:lnTo>
                  <a:lnTo>
                    <a:pt x="327" y="283"/>
                  </a:lnTo>
                  <a:lnTo>
                    <a:pt x="331" y="302"/>
                  </a:lnTo>
                  <a:lnTo>
                    <a:pt x="334" y="309"/>
                  </a:lnTo>
                  <a:lnTo>
                    <a:pt x="334" y="332"/>
                  </a:lnTo>
                  <a:lnTo>
                    <a:pt x="338" y="350"/>
                  </a:lnTo>
                  <a:lnTo>
                    <a:pt x="342" y="372"/>
                  </a:lnTo>
                  <a:lnTo>
                    <a:pt x="346" y="391"/>
                  </a:lnTo>
                  <a:lnTo>
                    <a:pt x="349" y="425"/>
                  </a:lnTo>
                  <a:lnTo>
                    <a:pt x="353" y="462"/>
                  </a:lnTo>
                  <a:lnTo>
                    <a:pt x="357" y="488"/>
                  </a:lnTo>
                  <a:lnTo>
                    <a:pt x="331" y="491"/>
                  </a:lnTo>
                  <a:lnTo>
                    <a:pt x="331" y="510"/>
                  </a:lnTo>
                  <a:lnTo>
                    <a:pt x="334" y="525"/>
                  </a:lnTo>
                  <a:lnTo>
                    <a:pt x="331" y="536"/>
                  </a:lnTo>
                  <a:lnTo>
                    <a:pt x="334" y="558"/>
                  </a:lnTo>
                  <a:lnTo>
                    <a:pt x="334" y="562"/>
                  </a:lnTo>
                  <a:lnTo>
                    <a:pt x="334" y="588"/>
                  </a:lnTo>
                  <a:lnTo>
                    <a:pt x="331" y="618"/>
                  </a:lnTo>
                  <a:lnTo>
                    <a:pt x="327" y="648"/>
                  </a:lnTo>
                  <a:lnTo>
                    <a:pt x="327" y="670"/>
                  </a:lnTo>
                  <a:lnTo>
                    <a:pt x="323" y="692"/>
                  </a:lnTo>
                  <a:lnTo>
                    <a:pt x="323" y="704"/>
                  </a:lnTo>
                  <a:lnTo>
                    <a:pt x="323" y="726"/>
                  </a:lnTo>
                  <a:lnTo>
                    <a:pt x="319" y="744"/>
                  </a:lnTo>
                  <a:lnTo>
                    <a:pt x="319" y="756"/>
                  </a:lnTo>
                  <a:lnTo>
                    <a:pt x="319" y="759"/>
                  </a:lnTo>
                  <a:lnTo>
                    <a:pt x="323" y="767"/>
                  </a:lnTo>
                  <a:lnTo>
                    <a:pt x="323" y="774"/>
                  </a:lnTo>
                  <a:lnTo>
                    <a:pt x="323" y="782"/>
                  </a:lnTo>
                  <a:lnTo>
                    <a:pt x="323" y="789"/>
                  </a:lnTo>
                  <a:lnTo>
                    <a:pt x="327" y="797"/>
                  </a:lnTo>
                  <a:lnTo>
                    <a:pt x="323" y="804"/>
                  </a:lnTo>
                  <a:lnTo>
                    <a:pt x="323" y="808"/>
                  </a:lnTo>
                  <a:lnTo>
                    <a:pt x="327" y="819"/>
                  </a:lnTo>
                  <a:lnTo>
                    <a:pt x="331" y="830"/>
                  </a:lnTo>
                  <a:lnTo>
                    <a:pt x="334" y="837"/>
                  </a:lnTo>
                  <a:lnTo>
                    <a:pt x="338" y="864"/>
                  </a:lnTo>
                  <a:lnTo>
                    <a:pt x="342" y="886"/>
                  </a:lnTo>
                  <a:lnTo>
                    <a:pt x="342" y="923"/>
                  </a:lnTo>
                  <a:lnTo>
                    <a:pt x="346" y="945"/>
                  </a:lnTo>
                  <a:lnTo>
                    <a:pt x="349" y="968"/>
                  </a:lnTo>
                  <a:lnTo>
                    <a:pt x="349" y="994"/>
                  </a:lnTo>
                  <a:lnTo>
                    <a:pt x="353" y="1031"/>
                  </a:lnTo>
                  <a:lnTo>
                    <a:pt x="353" y="1068"/>
                  </a:lnTo>
                  <a:lnTo>
                    <a:pt x="357" y="1087"/>
                  </a:lnTo>
                  <a:lnTo>
                    <a:pt x="353" y="1102"/>
                  </a:lnTo>
                  <a:lnTo>
                    <a:pt x="349" y="1116"/>
                  </a:lnTo>
                  <a:lnTo>
                    <a:pt x="346" y="1131"/>
                  </a:lnTo>
                  <a:lnTo>
                    <a:pt x="342" y="1131"/>
                  </a:lnTo>
                  <a:lnTo>
                    <a:pt x="342" y="1143"/>
                  </a:lnTo>
                  <a:lnTo>
                    <a:pt x="346" y="1157"/>
                  </a:lnTo>
                  <a:lnTo>
                    <a:pt x="353" y="1183"/>
                  </a:lnTo>
                  <a:lnTo>
                    <a:pt x="360" y="1198"/>
                  </a:lnTo>
                  <a:lnTo>
                    <a:pt x="360" y="1209"/>
                  </a:lnTo>
                  <a:lnTo>
                    <a:pt x="357" y="1217"/>
                  </a:lnTo>
                  <a:lnTo>
                    <a:pt x="349" y="1224"/>
                  </a:lnTo>
                  <a:lnTo>
                    <a:pt x="342" y="1228"/>
                  </a:lnTo>
                  <a:lnTo>
                    <a:pt x="327" y="1232"/>
                  </a:lnTo>
                  <a:lnTo>
                    <a:pt x="305" y="1232"/>
                  </a:lnTo>
                  <a:lnTo>
                    <a:pt x="282" y="1228"/>
                  </a:lnTo>
                  <a:lnTo>
                    <a:pt x="279" y="1224"/>
                  </a:lnTo>
                  <a:lnTo>
                    <a:pt x="275" y="1221"/>
                  </a:lnTo>
                  <a:lnTo>
                    <a:pt x="275" y="1213"/>
                  </a:lnTo>
                  <a:lnTo>
                    <a:pt x="271" y="1206"/>
                  </a:lnTo>
                  <a:lnTo>
                    <a:pt x="275" y="1202"/>
                  </a:lnTo>
                  <a:lnTo>
                    <a:pt x="275" y="1157"/>
                  </a:lnTo>
                  <a:lnTo>
                    <a:pt x="275" y="1146"/>
                  </a:lnTo>
                  <a:lnTo>
                    <a:pt x="275" y="1143"/>
                  </a:lnTo>
                  <a:lnTo>
                    <a:pt x="275" y="1139"/>
                  </a:lnTo>
                  <a:lnTo>
                    <a:pt x="271" y="1131"/>
                  </a:lnTo>
                  <a:lnTo>
                    <a:pt x="267" y="1124"/>
                  </a:lnTo>
                  <a:lnTo>
                    <a:pt x="252" y="1098"/>
                  </a:lnTo>
                  <a:lnTo>
                    <a:pt x="252" y="1083"/>
                  </a:lnTo>
                  <a:lnTo>
                    <a:pt x="252" y="1076"/>
                  </a:lnTo>
                  <a:lnTo>
                    <a:pt x="260" y="1072"/>
                  </a:lnTo>
                  <a:lnTo>
                    <a:pt x="260" y="1068"/>
                  </a:lnTo>
                  <a:lnTo>
                    <a:pt x="256" y="1057"/>
                  </a:lnTo>
                  <a:lnTo>
                    <a:pt x="256" y="1046"/>
                  </a:lnTo>
                  <a:lnTo>
                    <a:pt x="252" y="1035"/>
                  </a:lnTo>
                  <a:lnTo>
                    <a:pt x="252" y="1020"/>
                  </a:lnTo>
                  <a:lnTo>
                    <a:pt x="245" y="994"/>
                  </a:lnTo>
                  <a:lnTo>
                    <a:pt x="241" y="968"/>
                  </a:lnTo>
                  <a:lnTo>
                    <a:pt x="238" y="942"/>
                  </a:lnTo>
                  <a:lnTo>
                    <a:pt x="238" y="919"/>
                  </a:lnTo>
                  <a:lnTo>
                    <a:pt x="234" y="893"/>
                  </a:lnTo>
                  <a:lnTo>
                    <a:pt x="230" y="875"/>
                  </a:lnTo>
                  <a:lnTo>
                    <a:pt x="230" y="849"/>
                  </a:lnTo>
                  <a:lnTo>
                    <a:pt x="226" y="815"/>
                  </a:lnTo>
                  <a:lnTo>
                    <a:pt x="226" y="793"/>
                  </a:lnTo>
                  <a:lnTo>
                    <a:pt x="226" y="774"/>
                  </a:lnTo>
                  <a:lnTo>
                    <a:pt x="223" y="744"/>
                  </a:lnTo>
                  <a:lnTo>
                    <a:pt x="219" y="718"/>
                  </a:lnTo>
                  <a:lnTo>
                    <a:pt x="215" y="711"/>
                  </a:lnTo>
                  <a:lnTo>
                    <a:pt x="215" y="689"/>
                  </a:lnTo>
                  <a:lnTo>
                    <a:pt x="212" y="678"/>
                  </a:lnTo>
                  <a:lnTo>
                    <a:pt x="212" y="674"/>
                  </a:lnTo>
                  <a:lnTo>
                    <a:pt x="208" y="655"/>
                  </a:lnTo>
                  <a:lnTo>
                    <a:pt x="208" y="644"/>
                  </a:lnTo>
                  <a:lnTo>
                    <a:pt x="204" y="644"/>
                  </a:lnTo>
                  <a:lnTo>
                    <a:pt x="204" y="651"/>
                  </a:lnTo>
                  <a:lnTo>
                    <a:pt x="212" y="670"/>
                  </a:lnTo>
                  <a:lnTo>
                    <a:pt x="212" y="6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27"/>
            <p:cNvSpPr/>
            <p:nvPr/>
          </p:nvSpPr>
          <p:spPr bwMode="auto">
            <a:xfrm>
              <a:off x="147637" y="0"/>
              <a:ext cx="252413" cy="371475"/>
            </a:xfrm>
            <a:custGeom>
              <a:avLst/>
              <a:gdLst>
                <a:gd name="T0" fmla="*/ 156 w 159"/>
                <a:gd name="T1" fmla="*/ 93 h 234"/>
                <a:gd name="T2" fmla="*/ 156 w 159"/>
                <a:gd name="T3" fmla="*/ 74 h 234"/>
                <a:gd name="T4" fmla="*/ 152 w 159"/>
                <a:gd name="T5" fmla="*/ 67 h 234"/>
                <a:gd name="T6" fmla="*/ 152 w 159"/>
                <a:gd name="T7" fmla="*/ 52 h 234"/>
                <a:gd name="T8" fmla="*/ 152 w 159"/>
                <a:gd name="T9" fmla="*/ 48 h 234"/>
                <a:gd name="T10" fmla="*/ 148 w 159"/>
                <a:gd name="T11" fmla="*/ 48 h 234"/>
                <a:gd name="T12" fmla="*/ 148 w 159"/>
                <a:gd name="T13" fmla="*/ 41 h 234"/>
                <a:gd name="T14" fmla="*/ 148 w 159"/>
                <a:gd name="T15" fmla="*/ 37 h 234"/>
                <a:gd name="T16" fmla="*/ 141 w 159"/>
                <a:gd name="T17" fmla="*/ 33 h 234"/>
                <a:gd name="T18" fmla="*/ 130 w 159"/>
                <a:gd name="T19" fmla="*/ 26 h 234"/>
                <a:gd name="T20" fmla="*/ 122 w 159"/>
                <a:gd name="T21" fmla="*/ 26 h 234"/>
                <a:gd name="T22" fmla="*/ 115 w 159"/>
                <a:gd name="T23" fmla="*/ 15 h 234"/>
                <a:gd name="T24" fmla="*/ 111 w 159"/>
                <a:gd name="T25" fmla="*/ 11 h 234"/>
                <a:gd name="T26" fmla="*/ 100 w 159"/>
                <a:gd name="T27" fmla="*/ 11 h 234"/>
                <a:gd name="T28" fmla="*/ 85 w 159"/>
                <a:gd name="T29" fmla="*/ 7 h 234"/>
                <a:gd name="T30" fmla="*/ 81 w 159"/>
                <a:gd name="T31" fmla="*/ 7 h 234"/>
                <a:gd name="T32" fmla="*/ 66 w 159"/>
                <a:gd name="T33" fmla="*/ 7 h 234"/>
                <a:gd name="T34" fmla="*/ 59 w 159"/>
                <a:gd name="T35" fmla="*/ 7 h 234"/>
                <a:gd name="T36" fmla="*/ 48 w 159"/>
                <a:gd name="T37" fmla="*/ 0 h 234"/>
                <a:gd name="T38" fmla="*/ 44 w 159"/>
                <a:gd name="T39" fmla="*/ 4 h 234"/>
                <a:gd name="T40" fmla="*/ 40 w 159"/>
                <a:gd name="T41" fmla="*/ 4 h 234"/>
                <a:gd name="T42" fmla="*/ 40 w 159"/>
                <a:gd name="T43" fmla="*/ 11 h 234"/>
                <a:gd name="T44" fmla="*/ 33 w 159"/>
                <a:gd name="T45" fmla="*/ 11 h 234"/>
                <a:gd name="T46" fmla="*/ 33 w 159"/>
                <a:gd name="T47" fmla="*/ 7 h 234"/>
                <a:gd name="T48" fmla="*/ 29 w 159"/>
                <a:gd name="T49" fmla="*/ 11 h 234"/>
                <a:gd name="T50" fmla="*/ 29 w 159"/>
                <a:gd name="T51" fmla="*/ 15 h 234"/>
                <a:gd name="T52" fmla="*/ 26 w 159"/>
                <a:gd name="T53" fmla="*/ 15 h 234"/>
                <a:gd name="T54" fmla="*/ 26 w 159"/>
                <a:gd name="T55" fmla="*/ 18 h 234"/>
                <a:gd name="T56" fmla="*/ 18 w 159"/>
                <a:gd name="T57" fmla="*/ 26 h 234"/>
                <a:gd name="T58" fmla="*/ 14 w 159"/>
                <a:gd name="T59" fmla="*/ 30 h 234"/>
                <a:gd name="T60" fmla="*/ 11 w 159"/>
                <a:gd name="T61" fmla="*/ 30 h 234"/>
                <a:gd name="T62" fmla="*/ 7 w 159"/>
                <a:gd name="T63" fmla="*/ 41 h 234"/>
                <a:gd name="T64" fmla="*/ 3 w 159"/>
                <a:gd name="T65" fmla="*/ 56 h 234"/>
                <a:gd name="T66" fmla="*/ 0 w 159"/>
                <a:gd name="T67" fmla="*/ 63 h 234"/>
                <a:gd name="T68" fmla="*/ 7 w 159"/>
                <a:gd name="T69" fmla="*/ 67 h 234"/>
                <a:gd name="T70" fmla="*/ 0 w 159"/>
                <a:gd name="T71" fmla="*/ 67 h 234"/>
                <a:gd name="T72" fmla="*/ 3 w 159"/>
                <a:gd name="T73" fmla="*/ 78 h 234"/>
                <a:gd name="T74" fmla="*/ 7 w 159"/>
                <a:gd name="T75" fmla="*/ 74 h 234"/>
                <a:gd name="T76" fmla="*/ 7 w 159"/>
                <a:gd name="T77" fmla="*/ 82 h 234"/>
                <a:gd name="T78" fmla="*/ 11 w 159"/>
                <a:gd name="T79" fmla="*/ 89 h 234"/>
                <a:gd name="T80" fmla="*/ 18 w 159"/>
                <a:gd name="T81" fmla="*/ 119 h 234"/>
                <a:gd name="T82" fmla="*/ 29 w 159"/>
                <a:gd name="T83" fmla="*/ 156 h 234"/>
                <a:gd name="T84" fmla="*/ 48 w 159"/>
                <a:gd name="T85" fmla="*/ 186 h 234"/>
                <a:gd name="T86" fmla="*/ 66 w 159"/>
                <a:gd name="T87" fmla="*/ 201 h 234"/>
                <a:gd name="T88" fmla="*/ 74 w 159"/>
                <a:gd name="T89" fmla="*/ 216 h 234"/>
                <a:gd name="T90" fmla="*/ 96 w 159"/>
                <a:gd name="T91" fmla="*/ 230 h 234"/>
                <a:gd name="T92" fmla="*/ 152 w 159"/>
                <a:gd name="T93" fmla="*/ 182 h 234"/>
                <a:gd name="T94" fmla="*/ 145 w 159"/>
                <a:gd name="T95" fmla="*/ 152 h 234"/>
                <a:gd name="T96" fmla="*/ 148 w 159"/>
                <a:gd name="T97" fmla="*/ 141 h 234"/>
                <a:gd name="T98" fmla="*/ 152 w 159"/>
                <a:gd name="T99" fmla="*/ 123 h 234"/>
                <a:gd name="T100" fmla="*/ 159 w 159"/>
                <a:gd name="T101" fmla="*/ 11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234">
                  <a:moveTo>
                    <a:pt x="159" y="108"/>
                  </a:moveTo>
                  <a:lnTo>
                    <a:pt x="159" y="108"/>
                  </a:lnTo>
                  <a:lnTo>
                    <a:pt x="159" y="100"/>
                  </a:lnTo>
                  <a:lnTo>
                    <a:pt x="156" y="93"/>
                  </a:lnTo>
                  <a:lnTo>
                    <a:pt x="156" y="89"/>
                  </a:lnTo>
                  <a:lnTo>
                    <a:pt x="156" y="74"/>
                  </a:lnTo>
                  <a:lnTo>
                    <a:pt x="148" y="63"/>
                  </a:lnTo>
                  <a:lnTo>
                    <a:pt x="152" y="67"/>
                  </a:lnTo>
                  <a:lnTo>
                    <a:pt x="152" y="63"/>
                  </a:lnTo>
                  <a:lnTo>
                    <a:pt x="152" y="52"/>
                  </a:lnTo>
                  <a:lnTo>
                    <a:pt x="152" y="48"/>
                  </a:lnTo>
                  <a:lnTo>
                    <a:pt x="152" y="44"/>
                  </a:lnTo>
                  <a:lnTo>
                    <a:pt x="148" y="48"/>
                  </a:lnTo>
                  <a:lnTo>
                    <a:pt x="145" y="44"/>
                  </a:lnTo>
                  <a:lnTo>
                    <a:pt x="145" y="37"/>
                  </a:lnTo>
                  <a:lnTo>
                    <a:pt x="148" y="41"/>
                  </a:lnTo>
                  <a:lnTo>
                    <a:pt x="152" y="44"/>
                  </a:lnTo>
                  <a:lnTo>
                    <a:pt x="148" y="37"/>
                  </a:lnTo>
                  <a:lnTo>
                    <a:pt x="145" y="37"/>
                  </a:lnTo>
                  <a:lnTo>
                    <a:pt x="141" y="33"/>
                  </a:lnTo>
                  <a:lnTo>
                    <a:pt x="133" y="30"/>
                  </a:lnTo>
                  <a:lnTo>
                    <a:pt x="130" y="26"/>
                  </a:lnTo>
                  <a:lnTo>
                    <a:pt x="126" y="22"/>
                  </a:lnTo>
                  <a:lnTo>
                    <a:pt x="122" y="26"/>
                  </a:lnTo>
                  <a:lnTo>
                    <a:pt x="119" y="18"/>
                  </a:lnTo>
                  <a:lnTo>
                    <a:pt x="115" y="15"/>
                  </a:lnTo>
                  <a:lnTo>
                    <a:pt x="111" y="11"/>
                  </a:lnTo>
                  <a:lnTo>
                    <a:pt x="111" y="15"/>
                  </a:lnTo>
                  <a:lnTo>
                    <a:pt x="104" y="15"/>
                  </a:lnTo>
                  <a:lnTo>
                    <a:pt x="100" y="11"/>
                  </a:lnTo>
                  <a:lnTo>
                    <a:pt x="93" y="11"/>
                  </a:lnTo>
                  <a:lnTo>
                    <a:pt x="85" y="7"/>
                  </a:lnTo>
                  <a:lnTo>
                    <a:pt x="81" y="7"/>
                  </a:lnTo>
                  <a:lnTo>
                    <a:pt x="70" y="7"/>
                  </a:lnTo>
                  <a:lnTo>
                    <a:pt x="66" y="7"/>
                  </a:lnTo>
                  <a:lnTo>
                    <a:pt x="63" y="7"/>
                  </a:lnTo>
                  <a:lnTo>
                    <a:pt x="59" y="7"/>
                  </a:lnTo>
                  <a:lnTo>
                    <a:pt x="52" y="4"/>
                  </a:lnTo>
                  <a:lnTo>
                    <a:pt x="48" y="0"/>
                  </a:lnTo>
                  <a:lnTo>
                    <a:pt x="44" y="0"/>
                  </a:lnTo>
                  <a:lnTo>
                    <a:pt x="44" y="4"/>
                  </a:lnTo>
                  <a:lnTo>
                    <a:pt x="40" y="4"/>
                  </a:lnTo>
                  <a:lnTo>
                    <a:pt x="44" y="7"/>
                  </a:lnTo>
                  <a:lnTo>
                    <a:pt x="40" y="11"/>
                  </a:lnTo>
                  <a:lnTo>
                    <a:pt x="33" y="11"/>
                  </a:lnTo>
                  <a:lnTo>
                    <a:pt x="37" y="11"/>
                  </a:lnTo>
                  <a:lnTo>
                    <a:pt x="33" y="11"/>
                  </a:lnTo>
                  <a:lnTo>
                    <a:pt x="33" y="7"/>
                  </a:lnTo>
                  <a:lnTo>
                    <a:pt x="29" y="7"/>
                  </a:lnTo>
                  <a:lnTo>
                    <a:pt x="29" y="11"/>
                  </a:lnTo>
                  <a:lnTo>
                    <a:pt x="29" y="7"/>
                  </a:lnTo>
                  <a:lnTo>
                    <a:pt x="29" y="15"/>
                  </a:lnTo>
                  <a:lnTo>
                    <a:pt x="26" y="15"/>
                  </a:lnTo>
                  <a:lnTo>
                    <a:pt x="22" y="15"/>
                  </a:lnTo>
                  <a:lnTo>
                    <a:pt x="26" y="18"/>
                  </a:lnTo>
                  <a:lnTo>
                    <a:pt x="18" y="26"/>
                  </a:lnTo>
                  <a:lnTo>
                    <a:pt x="14" y="30"/>
                  </a:lnTo>
                  <a:lnTo>
                    <a:pt x="11" y="22"/>
                  </a:lnTo>
                  <a:lnTo>
                    <a:pt x="11" y="30"/>
                  </a:lnTo>
                  <a:lnTo>
                    <a:pt x="11" y="37"/>
                  </a:lnTo>
                  <a:lnTo>
                    <a:pt x="7" y="41"/>
                  </a:lnTo>
                  <a:lnTo>
                    <a:pt x="7" y="52"/>
                  </a:lnTo>
                  <a:lnTo>
                    <a:pt x="3" y="56"/>
                  </a:lnTo>
                  <a:lnTo>
                    <a:pt x="0" y="56"/>
                  </a:lnTo>
                  <a:lnTo>
                    <a:pt x="0" y="63"/>
                  </a:lnTo>
                  <a:lnTo>
                    <a:pt x="3" y="63"/>
                  </a:lnTo>
                  <a:lnTo>
                    <a:pt x="7" y="67"/>
                  </a:lnTo>
                  <a:lnTo>
                    <a:pt x="0" y="67"/>
                  </a:lnTo>
                  <a:lnTo>
                    <a:pt x="7" y="71"/>
                  </a:lnTo>
                  <a:lnTo>
                    <a:pt x="3" y="78"/>
                  </a:lnTo>
                  <a:lnTo>
                    <a:pt x="7" y="74"/>
                  </a:lnTo>
                  <a:lnTo>
                    <a:pt x="7" y="82"/>
                  </a:lnTo>
                  <a:lnTo>
                    <a:pt x="11" y="74"/>
                  </a:lnTo>
                  <a:lnTo>
                    <a:pt x="11" y="89"/>
                  </a:lnTo>
                  <a:lnTo>
                    <a:pt x="18" y="115"/>
                  </a:lnTo>
                  <a:lnTo>
                    <a:pt x="18" y="119"/>
                  </a:lnTo>
                  <a:lnTo>
                    <a:pt x="22" y="137"/>
                  </a:lnTo>
                  <a:lnTo>
                    <a:pt x="29" y="156"/>
                  </a:lnTo>
                  <a:lnTo>
                    <a:pt x="37" y="167"/>
                  </a:lnTo>
                  <a:lnTo>
                    <a:pt x="48" y="186"/>
                  </a:lnTo>
                  <a:lnTo>
                    <a:pt x="52" y="193"/>
                  </a:lnTo>
                  <a:lnTo>
                    <a:pt x="59" y="197"/>
                  </a:lnTo>
                  <a:lnTo>
                    <a:pt x="66" y="201"/>
                  </a:lnTo>
                  <a:lnTo>
                    <a:pt x="66" y="204"/>
                  </a:lnTo>
                  <a:lnTo>
                    <a:pt x="74" y="216"/>
                  </a:lnTo>
                  <a:lnTo>
                    <a:pt x="85" y="230"/>
                  </a:lnTo>
                  <a:lnTo>
                    <a:pt x="89" y="234"/>
                  </a:lnTo>
                  <a:lnTo>
                    <a:pt x="96" y="230"/>
                  </a:lnTo>
                  <a:lnTo>
                    <a:pt x="148" y="186"/>
                  </a:lnTo>
                  <a:lnTo>
                    <a:pt x="152" y="182"/>
                  </a:lnTo>
                  <a:lnTo>
                    <a:pt x="152" y="178"/>
                  </a:lnTo>
                  <a:lnTo>
                    <a:pt x="145" y="160"/>
                  </a:lnTo>
                  <a:lnTo>
                    <a:pt x="145" y="152"/>
                  </a:lnTo>
                  <a:lnTo>
                    <a:pt x="148" y="145"/>
                  </a:lnTo>
                  <a:lnTo>
                    <a:pt x="148" y="141"/>
                  </a:lnTo>
                  <a:lnTo>
                    <a:pt x="148" y="134"/>
                  </a:lnTo>
                  <a:lnTo>
                    <a:pt x="152" y="130"/>
                  </a:lnTo>
                  <a:lnTo>
                    <a:pt x="152" y="123"/>
                  </a:lnTo>
                  <a:lnTo>
                    <a:pt x="159" y="115"/>
                  </a:lnTo>
                  <a:lnTo>
                    <a:pt x="159" y="10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28"/>
            <p:cNvSpPr/>
            <p:nvPr/>
          </p:nvSpPr>
          <p:spPr bwMode="auto">
            <a:xfrm>
              <a:off x="317500" y="642938"/>
              <a:ext cx="23813" cy="106363"/>
            </a:xfrm>
            <a:custGeom>
              <a:avLst/>
              <a:gdLst>
                <a:gd name="T0" fmla="*/ 15 w 15"/>
                <a:gd name="T1" fmla="*/ 0 h 67"/>
                <a:gd name="T2" fmla="*/ 15 w 15"/>
                <a:gd name="T3" fmla="*/ 0 h 67"/>
                <a:gd name="T4" fmla="*/ 12 w 15"/>
                <a:gd name="T5" fmla="*/ 8 h 67"/>
                <a:gd name="T6" fmla="*/ 12 w 15"/>
                <a:gd name="T7" fmla="*/ 30 h 67"/>
                <a:gd name="T8" fmla="*/ 12 w 15"/>
                <a:gd name="T9" fmla="*/ 30 h 67"/>
                <a:gd name="T10" fmla="*/ 12 w 15"/>
                <a:gd name="T11" fmla="*/ 67 h 67"/>
                <a:gd name="T12" fmla="*/ 4 w 15"/>
                <a:gd name="T13" fmla="*/ 67 h 67"/>
                <a:gd name="T14" fmla="*/ 4 w 15"/>
                <a:gd name="T15" fmla="*/ 67 h 67"/>
                <a:gd name="T16" fmla="*/ 0 w 15"/>
                <a:gd name="T17" fmla="*/ 56 h 67"/>
                <a:gd name="T18" fmla="*/ 0 w 15"/>
                <a:gd name="T19" fmla="*/ 30 h 67"/>
                <a:gd name="T20" fmla="*/ 0 w 15"/>
                <a:gd name="T21" fmla="*/ 30 h 67"/>
                <a:gd name="T22" fmla="*/ 4 w 15"/>
                <a:gd name="T23" fmla="*/ 0 h 67"/>
                <a:gd name="T24" fmla="*/ 15 w 1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67">
                  <a:moveTo>
                    <a:pt x="15" y="0"/>
                  </a:moveTo>
                  <a:lnTo>
                    <a:pt x="15" y="0"/>
                  </a:lnTo>
                  <a:lnTo>
                    <a:pt x="12" y="8"/>
                  </a:lnTo>
                  <a:lnTo>
                    <a:pt x="12" y="30"/>
                  </a:lnTo>
                  <a:lnTo>
                    <a:pt x="12" y="67"/>
                  </a:lnTo>
                  <a:lnTo>
                    <a:pt x="4" y="67"/>
                  </a:lnTo>
                  <a:lnTo>
                    <a:pt x="0" y="56"/>
                  </a:lnTo>
                  <a:lnTo>
                    <a:pt x="0" y="30"/>
                  </a:lnTo>
                  <a:lnTo>
                    <a:pt x="4"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Freeform 29"/>
            <p:cNvSpPr/>
            <p:nvPr/>
          </p:nvSpPr>
          <p:spPr bwMode="auto">
            <a:xfrm>
              <a:off x="206375" y="779463"/>
              <a:ext cx="17463" cy="34925"/>
            </a:xfrm>
            <a:custGeom>
              <a:avLst/>
              <a:gdLst>
                <a:gd name="T0" fmla="*/ 0 w 11"/>
                <a:gd name="T1" fmla="*/ 0 h 22"/>
                <a:gd name="T2" fmla="*/ 0 w 11"/>
                <a:gd name="T3" fmla="*/ 0 h 22"/>
                <a:gd name="T4" fmla="*/ 0 w 11"/>
                <a:gd name="T5" fmla="*/ 18 h 22"/>
                <a:gd name="T6" fmla="*/ 7 w 11"/>
                <a:gd name="T7" fmla="*/ 22 h 22"/>
                <a:gd name="T8" fmla="*/ 7 w 11"/>
                <a:gd name="T9" fmla="*/ 22 h 22"/>
                <a:gd name="T10" fmla="*/ 11 w 11"/>
                <a:gd name="T11" fmla="*/ 15 h 22"/>
                <a:gd name="T12" fmla="*/ 11 w 11"/>
                <a:gd name="T13" fmla="*/ 0 h 22"/>
                <a:gd name="T14" fmla="*/ 11 w 11"/>
                <a:gd name="T15" fmla="*/ 0 h 22"/>
                <a:gd name="T16" fmla="*/ 0 w 11"/>
                <a:gd name="T17" fmla="*/ 0 h 22"/>
                <a:gd name="T18" fmla="*/ 0 w 1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2">
                  <a:moveTo>
                    <a:pt x="0" y="0"/>
                  </a:moveTo>
                  <a:lnTo>
                    <a:pt x="0" y="0"/>
                  </a:lnTo>
                  <a:lnTo>
                    <a:pt x="0" y="18"/>
                  </a:lnTo>
                  <a:lnTo>
                    <a:pt x="7" y="22"/>
                  </a:lnTo>
                  <a:lnTo>
                    <a:pt x="11" y="15"/>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9" name="Group 36"/>
          <p:cNvGrpSpPr/>
          <p:nvPr/>
        </p:nvGrpSpPr>
        <p:grpSpPr bwMode="auto">
          <a:xfrm>
            <a:off x="914400" y="1979613"/>
            <a:ext cx="727075" cy="2320925"/>
            <a:chOff x="0" y="0"/>
            <a:chExt cx="727076" cy="2320925"/>
          </a:xfrm>
        </p:grpSpPr>
        <p:sp>
          <p:nvSpPr>
            <p:cNvPr id="40" name="Freeform 36"/>
            <p:cNvSpPr/>
            <p:nvPr/>
          </p:nvSpPr>
          <p:spPr bwMode="auto">
            <a:xfrm>
              <a:off x="377825" y="312737"/>
              <a:ext cx="288925" cy="703263"/>
            </a:xfrm>
            <a:custGeom>
              <a:avLst/>
              <a:gdLst>
                <a:gd name="T0" fmla="*/ 11 w 182"/>
                <a:gd name="T1" fmla="*/ 0 h 443"/>
                <a:gd name="T2" fmla="*/ 0 w 182"/>
                <a:gd name="T3" fmla="*/ 26 h 443"/>
                <a:gd name="T4" fmla="*/ 108 w 182"/>
                <a:gd name="T5" fmla="*/ 443 h 443"/>
                <a:gd name="T6" fmla="*/ 182 w 182"/>
                <a:gd name="T7" fmla="*/ 436 h 443"/>
                <a:gd name="T8" fmla="*/ 153 w 182"/>
                <a:gd name="T9" fmla="*/ 112 h 443"/>
                <a:gd name="T10" fmla="*/ 153 w 182"/>
                <a:gd name="T11" fmla="*/ 112 h 443"/>
                <a:gd name="T12" fmla="*/ 112 w 182"/>
                <a:gd name="T13" fmla="*/ 60 h 443"/>
                <a:gd name="T14" fmla="*/ 112 w 182"/>
                <a:gd name="T15" fmla="*/ 60 h 443"/>
                <a:gd name="T16" fmla="*/ 101 w 182"/>
                <a:gd name="T17" fmla="*/ 30 h 443"/>
                <a:gd name="T18" fmla="*/ 101 w 182"/>
                <a:gd name="T19" fmla="*/ 30 h 443"/>
                <a:gd name="T20" fmla="*/ 89 w 182"/>
                <a:gd name="T21" fmla="*/ 34 h 443"/>
                <a:gd name="T22" fmla="*/ 78 w 182"/>
                <a:gd name="T23" fmla="*/ 38 h 443"/>
                <a:gd name="T24" fmla="*/ 78 w 182"/>
                <a:gd name="T25" fmla="*/ 38 h 443"/>
                <a:gd name="T26" fmla="*/ 67 w 182"/>
                <a:gd name="T27" fmla="*/ 30 h 443"/>
                <a:gd name="T28" fmla="*/ 48 w 182"/>
                <a:gd name="T29" fmla="*/ 15 h 443"/>
                <a:gd name="T30" fmla="*/ 15 w 182"/>
                <a:gd name="T31" fmla="*/ 0 h 443"/>
                <a:gd name="T32" fmla="*/ 15 w 182"/>
                <a:gd name="T33" fmla="*/ 0 h 443"/>
                <a:gd name="T34" fmla="*/ 11 w 182"/>
                <a:gd name="T35" fmla="*/ 0 h 443"/>
                <a:gd name="T36" fmla="*/ 11 w 182"/>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443">
                  <a:moveTo>
                    <a:pt x="11" y="0"/>
                  </a:moveTo>
                  <a:lnTo>
                    <a:pt x="0" y="26"/>
                  </a:lnTo>
                  <a:lnTo>
                    <a:pt x="108" y="443"/>
                  </a:lnTo>
                  <a:lnTo>
                    <a:pt x="182" y="436"/>
                  </a:lnTo>
                  <a:lnTo>
                    <a:pt x="153" y="112"/>
                  </a:lnTo>
                  <a:lnTo>
                    <a:pt x="112" y="60"/>
                  </a:lnTo>
                  <a:lnTo>
                    <a:pt x="101" y="30"/>
                  </a:lnTo>
                  <a:lnTo>
                    <a:pt x="89" y="34"/>
                  </a:lnTo>
                  <a:lnTo>
                    <a:pt x="78" y="38"/>
                  </a:lnTo>
                  <a:lnTo>
                    <a:pt x="67" y="30"/>
                  </a:lnTo>
                  <a:lnTo>
                    <a:pt x="48" y="15"/>
                  </a:lnTo>
                  <a:lnTo>
                    <a:pt x="15"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37"/>
            <p:cNvSpPr/>
            <p:nvPr/>
          </p:nvSpPr>
          <p:spPr bwMode="auto">
            <a:xfrm>
              <a:off x="0" y="950912"/>
              <a:ext cx="514350" cy="288925"/>
            </a:xfrm>
            <a:custGeom>
              <a:avLst/>
              <a:gdLst>
                <a:gd name="T0" fmla="*/ 324 w 324"/>
                <a:gd name="T1" fmla="*/ 0 h 182"/>
                <a:gd name="T2" fmla="*/ 279 w 324"/>
                <a:gd name="T3" fmla="*/ 182 h 182"/>
                <a:gd name="T4" fmla="*/ 7 w 324"/>
                <a:gd name="T5" fmla="*/ 168 h 182"/>
                <a:gd name="T6" fmla="*/ 7 w 324"/>
                <a:gd name="T7" fmla="*/ 168 h 182"/>
                <a:gd name="T8" fmla="*/ 0 w 324"/>
                <a:gd name="T9" fmla="*/ 164 h 182"/>
                <a:gd name="T10" fmla="*/ 0 w 324"/>
                <a:gd name="T11" fmla="*/ 160 h 182"/>
                <a:gd name="T12" fmla="*/ 48 w 324"/>
                <a:gd name="T13" fmla="*/ 8 h 182"/>
                <a:gd name="T14" fmla="*/ 48 w 324"/>
                <a:gd name="T15" fmla="*/ 8 h 182"/>
                <a:gd name="T16" fmla="*/ 52 w 324"/>
                <a:gd name="T17" fmla="*/ 0 h 182"/>
                <a:gd name="T18" fmla="*/ 60 w 324"/>
                <a:gd name="T19" fmla="*/ 0 h 182"/>
                <a:gd name="T20" fmla="*/ 324 w 324"/>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182">
                  <a:moveTo>
                    <a:pt x="324" y="0"/>
                  </a:moveTo>
                  <a:lnTo>
                    <a:pt x="279" y="182"/>
                  </a:lnTo>
                  <a:lnTo>
                    <a:pt x="7" y="168"/>
                  </a:lnTo>
                  <a:lnTo>
                    <a:pt x="0" y="164"/>
                  </a:lnTo>
                  <a:lnTo>
                    <a:pt x="0" y="160"/>
                  </a:lnTo>
                  <a:lnTo>
                    <a:pt x="48" y="8"/>
                  </a:lnTo>
                  <a:lnTo>
                    <a:pt x="52" y="0"/>
                  </a:lnTo>
                  <a:lnTo>
                    <a:pt x="60" y="0"/>
                  </a:lnTo>
                  <a:lnTo>
                    <a:pt x="3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Freeform 38"/>
            <p:cNvSpPr>
              <a:spLocks noEditPoints="1"/>
            </p:cNvSpPr>
            <p:nvPr/>
          </p:nvSpPr>
          <p:spPr bwMode="auto">
            <a:xfrm>
              <a:off x="112713" y="0"/>
              <a:ext cx="614363" cy="2320925"/>
            </a:xfrm>
            <a:custGeom>
              <a:avLst/>
              <a:gdLst>
                <a:gd name="T0" fmla="*/ 18 w 387"/>
                <a:gd name="T1" fmla="*/ 770 h 1462"/>
                <a:gd name="T2" fmla="*/ 67 w 387"/>
                <a:gd name="T3" fmla="*/ 785 h 1462"/>
                <a:gd name="T4" fmla="*/ 89 w 387"/>
                <a:gd name="T5" fmla="*/ 874 h 1462"/>
                <a:gd name="T6" fmla="*/ 93 w 387"/>
                <a:gd name="T7" fmla="*/ 979 h 1462"/>
                <a:gd name="T8" fmla="*/ 70 w 387"/>
                <a:gd name="T9" fmla="*/ 1075 h 1462"/>
                <a:gd name="T10" fmla="*/ 55 w 387"/>
                <a:gd name="T11" fmla="*/ 1209 h 1462"/>
                <a:gd name="T12" fmla="*/ 41 w 387"/>
                <a:gd name="T13" fmla="*/ 1328 h 1462"/>
                <a:gd name="T14" fmla="*/ 41 w 387"/>
                <a:gd name="T15" fmla="*/ 1395 h 1462"/>
                <a:gd name="T16" fmla="*/ 100 w 387"/>
                <a:gd name="T17" fmla="*/ 1462 h 1462"/>
                <a:gd name="T18" fmla="*/ 115 w 387"/>
                <a:gd name="T19" fmla="*/ 1351 h 1462"/>
                <a:gd name="T20" fmla="*/ 137 w 387"/>
                <a:gd name="T21" fmla="*/ 1280 h 1462"/>
                <a:gd name="T22" fmla="*/ 167 w 387"/>
                <a:gd name="T23" fmla="*/ 1105 h 1462"/>
                <a:gd name="T24" fmla="*/ 201 w 387"/>
                <a:gd name="T25" fmla="*/ 945 h 1462"/>
                <a:gd name="T26" fmla="*/ 197 w 387"/>
                <a:gd name="T27" fmla="*/ 1027 h 1462"/>
                <a:gd name="T28" fmla="*/ 197 w 387"/>
                <a:gd name="T29" fmla="*/ 1124 h 1462"/>
                <a:gd name="T30" fmla="*/ 182 w 387"/>
                <a:gd name="T31" fmla="*/ 1239 h 1462"/>
                <a:gd name="T32" fmla="*/ 186 w 387"/>
                <a:gd name="T33" fmla="*/ 1310 h 1462"/>
                <a:gd name="T34" fmla="*/ 234 w 387"/>
                <a:gd name="T35" fmla="*/ 1343 h 1462"/>
                <a:gd name="T36" fmla="*/ 375 w 387"/>
                <a:gd name="T37" fmla="*/ 1373 h 1462"/>
                <a:gd name="T38" fmla="*/ 335 w 387"/>
                <a:gd name="T39" fmla="*/ 1332 h 1462"/>
                <a:gd name="T40" fmla="*/ 271 w 387"/>
                <a:gd name="T41" fmla="*/ 1246 h 1462"/>
                <a:gd name="T42" fmla="*/ 290 w 387"/>
                <a:gd name="T43" fmla="*/ 1165 h 1462"/>
                <a:gd name="T44" fmla="*/ 312 w 387"/>
                <a:gd name="T45" fmla="*/ 1012 h 1462"/>
                <a:gd name="T46" fmla="*/ 335 w 387"/>
                <a:gd name="T47" fmla="*/ 856 h 1462"/>
                <a:gd name="T48" fmla="*/ 383 w 387"/>
                <a:gd name="T49" fmla="*/ 759 h 1462"/>
                <a:gd name="T50" fmla="*/ 364 w 387"/>
                <a:gd name="T51" fmla="*/ 640 h 1462"/>
                <a:gd name="T52" fmla="*/ 346 w 387"/>
                <a:gd name="T53" fmla="*/ 495 h 1462"/>
                <a:gd name="T54" fmla="*/ 349 w 387"/>
                <a:gd name="T55" fmla="*/ 328 h 1462"/>
                <a:gd name="T56" fmla="*/ 282 w 387"/>
                <a:gd name="T57" fmla="*/ 257 h 1462"/>
                <a:gd name="T58" fmla="*/ 331 w 387"/>
                <a:gd name="T59" fmla="*/ 562 h 1462"/>
                <a:gd name="T60" fmla="*/ 286 w 387"/>
                <a:gd name="T61" fmla="*/ 614 h 1462"/>
                <a:gd name="T62" fmla="*/ 323 w 387"/>
                <a:gd name="T63" fmla="*/ 562 h 1462"/>
                <a:gd name="T64" fmla="*/ 282 w 387"/>
                <a:gd name="T65" fmla="*/ 302 h 1462"/>
                <a:gd name="T66" fmla="*/ 268 w 387"/>
                <a:gd name="T67" fmla="*/ 220 h 1462"/>
                <a:gd name="T68" fmla="*/ 301 w 387"/>
                <a:gd name="T69" fmla="*/ 134 h 1462"/>
                <a:gd name="T70" fmla="*/ 305 w 387"/>
                <a:gd name="T71" fmla="*/ 78 h 1462"/>
                <a:gd name="T72" fmla="*/ 308 w 387"/>
                <a:gd name="T73" fmla="*/ 67 h 1462"/>
                <a:gd name="T74" fmla="*/ 301 w 387"/>
                <a:gd name="T75" fmla="*/ 45 h 1462"/>
                <a:gd name="T76" fmla="*/ 290 w 387"/>
                <a:gd name="T77" fmla="*/ 26 h 1462"/>
                <a:gd name="T78" fmla="*/ 279 w 387"/>
                <a:gd name="T79" fmla="*/ 23 h 1462"/>
                <a:gd name="T80" fmla="*/ 260 w 387"/>
                <a:gd name="T81" fmla="*/ 4 h 1462"/>
                <a:gd name="T82" fmla="*/ 249 w 387"/>
                <a:gd name="T83" fmla="*/ 4 h 1462"/>
                <a:gd name="T84" fmla="*/ 241 w 387"/>
                <a:gd name="T85" fmla="*/ 4 h 1462"/>
                <a:gd name="T86" fmla="*/ 230 w 387"/>
                <a:gd name="T87" fmla="*/ 8 h 1462"/>
                <a:gd name="T88" fmla="*/ 215 w 387"/>
                <a:gd name="T89" fmla="*/ 15 h 1462"/>
                <a:gd name="T90" fmla="*/ 186 w 387"/>
                <a:gd name="T91" fmla="*/ 30 h 1462"/>
                <a:gd name="T92" fmla="*/ 178 w 387"/>
                <a:gd name="T93" fmla="*/ 49 h 1462"/>
                <a:gd name="T94" fmla="*/ 160 w 387"/>
                <a:gd name="T95" fmla="*/ 82 h 1462"/>
                <a:gd name="T96" fmla="*/ 163 w 387"/>
                <a:gd name="T97" fmla="*/ 130 h 1462"/>
                <a:gd name="T98" fmla="*/ 204 w 387"/>
                <a:gd name="T99" fmla="*/ 212 h 1462"/>
                <a:gd name="T100" fmla="*/ 253 w 387"/>
                <a:gd name="T101" fmla="*/ 275 h 1462"/>
                <a:gd name="T102" fmla="*/ 175 w 387"/>
                <a:gd name="T103" fmla="*/ 227 h 1462"/>
                <a:gd name="T104" fmla="*/ 85 w 387"/>
                <a:gd name="T105" fmla="*/ 253 h 1462"/>
                <a:gd name="T106" fmla="*/ 29 w 387"/>
                <a:gd name="T107" fmla="*/ 324 h 1462"/>
                <a:gd name="T108" fmla="*/ 33 w 387"/>
                <a:gd name="T109" fmla="*/ 432 h 1462"/>
                <a:gd name="T110" fmla="*/ 22 w 387"/>
                <a:gd name="T111" fmla="*/ 528 h 1462"/>
                <a:gd name="T112" fmla="*/ 0 w 387"/>
                <a:gd name="T113" fmla="*/ 726 h 1462"/>
                <a:gd name="T114" fmla="*/ 82 w 387"/>
                <a:gd name="T115" fmla="*/ 767 h 1462"/>
                <a:gd name="T116" fmla="*/ 238 w 387"/>
                <a:gd name="T117" fmla="*/ 599 h 1462"/>
                <a:gd name="T118" fmla="*/ 156 w 387"/>
                <a:gd name="T119" fmla="*/ 778 h 1462"/>
                <a:gd name="T120" fmla="*/ 89 w 387"/>
                <a:gd name="T121" fmla="*/ 722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1462">
                  <a:moveTo>
                    <a:pt x="0" y="726"/>
                  </a:moveTo>
                  <a:lnTo>
                    <a:pt x="0" y="726"/>
                  </a:lnTo>
                  <a:lnTo>
                    <a:pt x="7" y="722"/>
                  </a:lnTo>
                  <a:lnTo>
                    <a:pt x="7" y="726"/>
                  </a:lnTo>
                  <a:lnTo>
                    <a:pt x="11" y="729"/>
                  </a:lnTo>
                  <a:lnTo>
                    <a:pt x="15" y="733"/>
                  </a:lnTo>
                  <a:lnTo>
                    <a:pt x="15" y="755"/>
                  </a:lnTo>
                  <a:lnTo>
                    <a:pt x="18" y="770"/>
                  </a:lnTo>
                  <a:lnTo>
                    <a:pt x="22" y="778"/>
                  </a:lnTo>
                  <a:lnTo>
                    <a:pt x="41" y="785"/>
                  </a:lnTo>
                  <a:lnTo>
                    <a:pt x="44" y="785"/>
                  </a:lnTo>
                  <a:lnTo>
                    <a:pt x="48" y="785"/>
                  </a:lnTo>
                  <a:lnTo>
                    <a:pt x="55" y="789"/>
                  </a:lnTo>
                  <a:lnTo>
                    <a:pt x="63" y="785"/>
                  </a:lnTo>
                  <a:lnTo>
                    <a:pt x="67" y="785"/>
                  </a:lnTo>
                  <a:lnTo>
                    <a:pt x="70" y="789"/>
                  </a:lnTo>
                  <a:lnTo>
                    <a:pt x="85" y="789"/>
                  </a:lnTo>
                  <a:lnTo>
                    <a:pt x="89" y="789"/>
                  </a:lnTo>
                  <a:lnTo>
                    <a:pt x="89" y="796"/>
                  </a:lnTo>
                  <a:lnTo>
                    <a:pt x="89" y="819"/>
                  </a:lnTo>
                  <a:lnTo>
                    <a:pt x="89" y="848"/>
                  </a:lnTo>
                  <a:lnTo>
                    <a:pt x="89" y="874"/>
                  </a:lnTo>
                  <a:lnTo>
                    <a:pt x="93" y="908"/>
                  </a:lnTo>
                  <a:lnTo>
                    <a:pt x="93" y="927"/>
                  </a:lnTo>
                  <a:lnTo>
                    <a:pt x="93" y="938"/>
                  </a:lnTo>
                  <a:lnTo>
                    <a:pt x="93" y="949"/>
                  </a:lnTo>
                  <a:lnTo>
                    <a:pt x="93" y="956"/>
                  </a:lnTo>
                  <a:lnTo>
                    <a:pt x="93" y="960"/>
                  </a:lnTo>
                  <a:lnTo>
                    <a:pt x="93" y="979"/>
                  </a:lnTo>
                  <a:lnTo>
                    <a:pt x="93" y="986"/>
                  </a:lnTo>
                  <a:lnTo>
                    <a:pt x="89" y="993"/>
                  </a:lnTo>
                  <a:lnTo>
                    <a:pt x="89" y="1020"/>
                  </a:lnTo>
                  <a:lnTo>
                    <a:pt x="82" y="1027"/>
                  </a:lnTo>
                  <a:lnTo>
                    <a:pt x="78" y="1034"/>
                  </a:lnTo>
                  <a:lnTo>
                    <a:pt x="74" y="1046"/>
                  </a:lnTo>
                  <a:lnTo>
                    <a:pt x="70" y="1075"/>
                  </a:lnTo>
                  <a:lnTo>
                    <a:pt x="63" y="1094"/>
                  </a:lnTo>
                  <a:lnTo>
                    <a:pt x="59" y="1116"/>
                  </a:lnTo>
                  <a:lnTo>
                    <a:pt x="55" y="1150"/>
                  </a:lnTo>
                  <a:lnTo>
                    <a:pt x="55" y="1176"/>
                  </a:lnTo>
                  <a:lnTo>
                    <a:pt x="55" y="1198"/>
                  </a:lnTo>
                  <a:lnTo>
                    <a:pt x="55" y="1209"/>
                  </a:lnTo>
                  <a:lnTo>
                    <a:pt x="55" y="1220"/>
                  </a:lnTo>
                  <a:lnTo>
                    <a:pt x="52" y="1232"/>
                  </a:lnTo>
                  <a:lnTo>
                    <a:pt x="44" y="1254"/>
                  </a:lnTo>
                  <a:lnTo>
                    <a:pt x="41" y="1272"/>
                  </a:lnTo>
                  <a:lnTo>
                    <a:pt x="37" y="1291"/>
                  </a:lnTo>
                  <a:lnTo>
                    <a:pt x="37" y="1306"/>
                  </a:lnTo>
                  <a:lnTo>
                    <a:pt x="37" y="1317"/>
                  </a:lnTo>
                  <a:lnTo>
                    <a:pt x="41" y="1328"/>
                  </a:lnTo>
                  <a:lnTo>
                    <a:pt x="44" y="1339"/>
                  </a:lnTo>
                  <a:lnTo>
                    <a:pt x="48" y="1343"/>
                  </a:lnTo>
                  <a:lnTo>
                    <a:pt x="48" y="1347"/>
                  </a:lnTo>
                  <a:lnTo>
                    <a:pt x="44" y="1358"/>
                  </a:lnTo>
                  <a:lnTo>
                    <a:pt x="44" y="1365"/>
                  </a:lnTo>
                  <a:lnTo>
                    <a:pt x="44" y="1380"/>
                  </a:lnTo>
                  <a:lnTo>
                    <a:pt x="41" y="1395"/>
                  </a:lnTo>
                  <a:lnTo>
                    <a:pt x="37" y="1421"/>
                  </a:lnTo>
                  <a:lnTo>
                    <a:pt x="37" y="1429"/>
                  </a:lnTo>
                  <a:lnTo>
                    <a:pt x="41" y="1436"/>
                  </a:lnTo>
                  <a:lnTo>
                    <a:pt x="48" y="1451"/>
                  </a:lnTo>
                  <a:lnTo>
                    <a:pt x="63" y="1458"/>
                  </a:lnTo>
                  <a:lnTo>
                    <a:pt x="74" y="1458"/>
                  </a:lnTo>
                  <a:lnTo>
                    <a:pt x="100" y="1462"/>
                  </a:lnTo>
                  <a:lnTo>
                    <a:pt x="111" y="1458"/>
                  </a:lnTo>
                  <a:lnTo>
                    <a:pt x="119" y="1455"/>
                  </a:lnTo>
                  <a:lnTo>
                    <a:pt x="126" y="1451"/>
                  </a:lnTo>
                  <a:lnTo>
                    <a:pt x="126" y="1447"/>
                  </a:lnTo>
                  <a:lnTo>
                    <a:pt x="126" y="1429"/>
                  </a:lnTo>
                  <a:lnTo>
                    <a:pt x="122" y="1403"/>
                  </a:lnTo>
                  <a:lnTo>
                    <a:pt x="119" y="1373"/>
                  </a:lnTo>
                  <a:lnTo>
                    <a:pt x="115" y="1351"/>
                  </a:lnTo>
                  <a:lnTo>
                    <a:pt x="119" y="1347"/>
                  </a:lnTo>
                  <a:lnTo>
                    <a:pt x="122" y="1343"/>
                  </a:lnTo>
                  <a:lnTo>
                    <a:pt x="126" y="1336"/>
                  </a:lnTo>
                  <a:lnTo>
                    <a:pt x="130" y="1325"/>
                  </a:lnTo>
                  <a:lnTo>
                    <a:pt x="137" y="1310"/>
                  </a:lnTo>
                  <a:lnTo>
                    <a:pt x="145" y="1291"/>
                  </a:lnTo>
                  <a:lnTo>
                    <a:pt x="141" y="1287"/>
                  </a:lnTo>
                  <a:lnTo>
                    <a:pt x="137" y="1280"/>
                  </a:lnTo>
                  <a:lnTo>
                    <a:pt x="145" y="1243"/>
                  </a:lnTo>
                  <a:lnTo>
                    <a:pt x="148" y="1209"/>
                  </a:lnTo>
                  <a:lnTo>
                    <a:pt x="152" y="1191"/>
                  </a:lnTo>
                  <a:lnTo>
                    <a:pt x="156" y="1161"/>
                  </a:lnTo>
                  <a:lnTo>
                    <a:pt x="160" y="1135"/>
                  </a:lnTo>
                  <a:lnTo>
                    <a:pt x="167" y="1105"/>
                  </a:lnTo>
                  <a:lnTo>
                    <a:pt x="175" y="1072"/>
                  </a:lnTo>
                  <a:lnTo>
                    <a:pt x="178" y="1049"/>
                  </a:lnTo>
                  <a:lnTo>
                    <a:pt x="178" y="1031"/>
                  </a:lnTo>
                  <a:lnTo>
                    <a:pt x="186" y="1001"/>
                  </a:lnTo>
                  <a:lnTo>
                    <a:pt x="189" y="982"/>
                  </a:lnTo>
                  <a:lnTo>
                    <a:pt x="193" y="964"/>
                  </a:lnTo>
                  <a:lnTo>
                    <a:pt x="201" y="945"/>
                  </a:lnTo>
                  <a:lnTo>
                    <a:pt x="204" y="915"/>
                  </a:lnTo>
                  <a:lnTo>
                    <a:pt x="204" y="930"/>
                  </a:lnTo>
                  <a:lnTo>
                    <a:pt x="204" y="941"/>
                  </a:lnTo>
                  <a:lnTo>
                    <a:pt x="201" y="960"/>
                  </a:lnTo>
                  <a:lnTo>
                    <a:pt x="201" y="979"/>
                  </a:lnTo>
                  <a:lnTo>
                    <a:pt x="201" y="997"/>
                  </a:lnTo>
                  <a:lnTo>
                    <a:pt x="201" y="1005"/>
                  </a:lnTo>
                  <a:lnTo>
                    <a:pt x="197" y="1027"/>
                  </a:lnTo>
                  <a:lnTo>
                    <a:pt x="197" y="1038"/>
                  </a:lnTo>
                  <a:lnTo>
                    <a:pt x="197" y="1053"/>
                  </a:lnTo>
                  <a:lnTo>
                    <a:pt x="193" y="1072"/>
                  </a:lnTo>
                  <a:lnTo>
                    <a:pt x="193" y="1079"/>
                  </a:lnTo>
                  <a:lnTo>
                    <a:pt x="193" y="1105"/>
                  </a:lnTo>
                  <a:lnTo>
                    <a:pt x="197" y="1124"/>
                  </a:lnTo>
                  <a:lnTo>
                    <a:pt x="197" y="1135"/>
                  </a:lnTo>
                  <a:lnTo>
                    <a:pt x="193" y="1153"/>
                  </a:lnTo>
                  <a:lnTo>
                    <a:pt x="193" y="1172"/>
                  </a:lnTo>
                  <a:lnTo>
                    <a:pt x="193" y="1187"/>
                  </a:lnTo>
                  <a:lnTo>
                    <a:pt x="193" y="1209"/>
                  </a:lnTo>
                  <a:lnTo>
                    <a:pt x="189" y="1224"/>
                  </a:lnTo>
                  <a:lnTo>
                    <a:pt x="182" y="1239"/>
                  </a:lnTo>
                  <a:lnTo>
                    <a:pt x="182" y="1246"/>
                  </a:lnTo>
                  <a:lnTo>
                    <a:pt x="186" y="1250"/>
                  </a:lnTo>
                  <a:lnTo>
                    <a:pt x="193" y="1258"/>
                  </a:lnTo>
                  <a:lnTo>
                    <a:pt x="197" y="1265"/>
                  </a:lnTo>
                  <a:lnTo>
                    <a:pt x="193" y="1272"/>
                  </a:lnTo>
                  <a:lnTo>
                    <a:pt x="189" y="1291"/>
                  </a:lnTo>
                  <a:lnTo>
                    <a:pt x="186" y="1310"/>
                  </a:lnTo>
                  <a:lnTo>
                    <a:pt x="186" y="1328"/>
                  </a:lnTo>
                  <a:lnTo>
                    <a:pt x="186" y="1339"/>
                  </a:lnTo>
                  <a:lnTo>
                    <a:pt x="189" y="1343"/>
                  </a:lnTo>
                  <a:lnTo>
                    <a:pt x="212" y="1351"/>
                  </a:lnTo>
                  <a:lnTo>
                    <a:pt x="230" y="1354"/>
                  </a:lnTo>
                  <a:lnTo>
                    <a:pt x="234" y="1354"/>
                  </a:lnTo>
                  <a:lnTo>
                    <a:pt x="234" y="1343"/>
                  </a:lnTo>
                  <a:lnTo>
                    <a:pt x="260" y="1358"/>
                  </a:lnTo>
                  <a:lnTo>
                    <a:pt x="275" y="1365"/>
                  </a:lnTo>
                  <a:lnTo>
                    <a:pt x="290" y="1373"/>
                  </a:lnTo>
                  <a:lnTo>
                    <a:pt x="316" y="1380"/>
                  </a:lnTo>
                  <a:lnTo>
                    <a:pt x="342" y="1380"/>
                  </a:lnTo>
                  <a:lnTo>
                    <a:pt x="364" y="1377"/>
                  </a:lnTo>
                  <a:lnTo>
                    <a:pt x="375" y="1373"/>
                  </a:lnTo>
                  <a:lnTo>
                    <a:pt x="387" y="1365"/>
                  </a:lnTo>
                  <a:lnTo>
                    <a:pt x="387" y="1358"/>
                  </a:lnTo>
                  <a:lnTo>
                    <a:pt x="383" y="1354"/>
                  </a:lnTo>
                  <a:lnTo>
                    <a:pt x="383" y="1347"/>
                  </a:lnTo>
                  <a:lnTo>
                    <a:pt x="375" y="1343"/>
                  </a:lnTo>
                  <a:lnTo>
                    <a:pt x="361" y="1339"/>
                  </a:lnTo>
                  <a:lnTo>
                    <a:pt x="349" y="1336"/>
                  </a:lnTo>
                  <a:lnTo>
                    <a:pt x="335" y="1332"/>
                  </a:lnTo>
                  <a:lnTo>
                    <a:pt x="312" y="1321"/>
                  </a:lnTo>
                  <a:lnTo>
                    <a:pt x="297" y="1310"/>
                  </a:lnTo>
                  <a:lnTo>
                    <a:pt x="286" y="1295"/>
                  </a:lnTo>
                  <a:lnTo>
                    <a:pt x="282" y="1291"/>
                  </a:lnTo>
                  <a:lnTo>
                    <a:pt x="282" y="1287"/>
                  </a:lnTo>
                  <a:lnTo>
                    <a:pt x="279" y="1276"/>
                  </a:lnTo>
                  <a:lnTo>
                    <a:pt x="275" y="1258"/>
                  </a:lnTo>
                  <a:lnTo>
                    <a:pt x="271" y="1246"/>
                  </a:lnTo>
                  <a:lnTo>
                    <a:pt x="275" y="1243"/>
                  </a:lnTo>
                  <a:lnTo>
                    <a:pt x="279" y="1239"/>
                  </a:lnTo>
                  <a:lnTo>
                    <a:pt x="279" y="1232"/>
                  </a:lnTo>
                  <a:lnTo>
                    <a:pt x="268" y="1217"/>
                  </a:lnTo>
                  <a:lnTo>
                    <a:pt x="268" y="1213"/>
                  </a:lnTo>
                  <a:lnTo>
                    <a:pt x="279" y="1187"/>
                  </a:lnTo>
                  <a:lnTo>
                    <a:pt x="290" y="1165"/>
                  </a:lnTo>
                  <a:lnTo>
                    <a:pt x="297" y="1135"/>
                  </a:lnTo>
                  <a:lnTo>
                    <a:pt x="297" y="1124"/>
                  </a:lnTo>
                  <a:lnTo>
                    <a:pt x="301" y="1101"/>
                  </a:lnTo>
                  <a:lnTo>
                    <a:pt x="305" y="1075"/>
                  </a:lnTo>
                  <a:lnTo>
                    <a:pt x="305" y="1057"/>
                  </a:lnTo>
                  <a:lnTo>
                    <a:pt x="308" y="1046"/>
                  </a:lnTo>
                  <a:lnTo>
                    <a:pt x="312" y="1012"/>
                  </a:lnTo>
                  <a:lnTo>
                    <a:pt x="312" y="1001"/>
                  </a:lnTo>
                  <a:lnTo>
                    <a:pt x="316" y="967"/>
                  </a:lnTo>
                  <a:lnTo>
                    <a:pt x="320" y="934"/>
                  </a:lnTo>
                  <a:lnTo>
                    <a:pt x="327" y="908"/>
                  </a:lnTo>
                  <a:lnTo>
                    <a:pt x="331" y="886"/>
                  </a:lnTo>
                  <a:lnTo>
                    <a:pt x="335" y="856"/>
                  </a:lnTo>
                  <a:lnTo>
                    <a:pt x="338" y="834"/>
                  </a:lnTo>
                  <a:lnTo>
                    <a:pt x="346" y="807"/>
                  </a:lnTo>
                  <a:lnTo>
                    <a:pt x="346" y="789"/>
                  </a:lnTo>
                  <a:lnTo>
                    <a:pt x="349" y="778"/>
                  </a:lnTo>
                  <a:lnTo>
                    <a:pt x="357" y="778"/>
                  </a:lnTo>
                  <a:lnTo>
                    <a:pt x="364" y="774"/>
                  </a:lnTo>
                  <a:lnTo>
                    <a:pt x="383" y="759"/>
                  </a:lnTo>
                  <a:lnTo>
                    <a:pt x="387" y="755"/>
                  </a:lnTo>
                  <a:lnTo>
                    <a:pt x="387" y="748"/>
                  </a:lnTo>
                  <a:lnTo>
                    <a:pt x="379" y="726"/>
                  </a:lnTo>
                  <a:lnTo>
                    <a:pt x="379" y="714"/>
                  </a:lnTo>
                  <a:lnTo>
                    <a:pt x="379" y="707"/>
                  </a:lnTo>
                  <a:lnTo>
                    <a:pt x="372" y="670"/>
                  </a:lnTo>
                  <a:lnTo>
                    <a:pt x="364" y="640"/>
                  </a:lnTo>
                  <a:lnTo>
                    <a:pt x="361" y="618"/>
                  </a:lnTo>
                  <a:lnTo>
                    <a:pt x="361" y="607"/>
                  </a:lnTo>
                  <a:lnTo>
                    <a:pt x="361" y="581"/>
                  </a:lnTo>
                  <a:lnTo>
                    <a:pt x="357" y="562"/>
                  </a:lnTo>
                  <a:lnTo>
                    <a:pt x="353" y="543"/>
                  </a:lnTo>
                  <a:lnTo>
                    <a:pt x="349" y="521"/>
                  </a:lnTo>
                  <a:lnTo>
                    <a:pt x="346" y="495"/>
                  </a:lnTo>
                  <a:lnTo>
                    <a:pt x="342" y="458"/>
                  </a:lnTo>
                  <a:lnTo>
                    <a:pt x="346" y="435"/>
                  </a:lnTo>
                  <a:lnTo>
                    <a:pt x="346" y="413"/>
                  </a:lnTo>
                  <a:lnTo>
                    <a:pt x="349" y="376"/>
                  </a:lnTo>
                  <a:lnTo>
                    <a:pt x="349" y="346"/>
                  </a:lnTo>
                  <a:lnTo>
                    <a:pt x="349" y="328"/>
                  </a:lnTo>
                  <a:lnTo>
                    <a:pt x="349" y="316"/>
                  </a:lnTo>
                  <a:lnTo>
                    <a:pt x="346" y="309"/>
                  </a:lnTo>
                  <a:lnTo>
                    <a:pt x="342" y="305"/>
                  </a:lnTo>
                  <a:lnTo>
                    <a:pt x="331" y="298"/>
                  </a:lnTo>
                  <a:lnTo>
                    <a:pt x="320" y="290"/>
                  </a:lnTo>
                  <a:lnTo>
                    <a:pt x="305" y="279"/>
                  </a:lnTo>
                  <a:lnTo>
                    <a:pt x="290" y="268"/>
                  </a:lnTo>
                  <a:lnTo>
                    <a:pt x="282" y="257"/>
                  </a:lnTo>
                  <a:lnTo>
                    <a:pt x="279" y="257"/>
                  </a:lnTo>
                  <a:lnTo>
                    <a:pt x="282" y="261"/>
                  </a:lnTo>
                  <a:lnTo>
                    <a:pt x="294" y="298"/>
                  </a:lnTo>
                  <a:lnTo>
                    <a:pt x="305" y="339"/>
                  </a:lnTo>
                  <a:lnTo>
                    <a:pt x="312" y="376"/>
                  </a:lnTo>
                  <a:lnTo>
                    <a:pt x="316" y="413"/>
                  </a:lnTo>
                  <a:lnTo>
                    <a:pt x="327" y="525"/>
                  </a:lnTo>
                  <a:lnTo>
                    <a:pt x="331" y="562"/>
                  </a:lnTo>
                  <a:lnTo>
                    <a:pt x="338" y="603"/>
                  </a:lnTo>
                  <a:lnTo>
                    <a:pt x="338" y="610"/>
                  </a:lnTo>
                  <a:lnTo>
                    <a:pt x="338" y="618"/>
                  </a:lnTo>
                  <a:lnTo>
                    <a:pt x="335" y="621"/>
                  </a:lnTo>
                  <a:lnTo>
                    <a:pt x="305" y="618"/>
                  </a:lnTo>
                  <a:lnTo>
                    <a:pt x="290" y="618"/>
                  </a:lnTo>
                  <a:lnTo>
                    <a:pt x="286" y="614"/>
                  </a:lnTo>
                  <a:lnTo>
                    <a:pt x="286" y="577"/>
                  </a:lnTo>
                  <a:lnTo>
                    <a:pt x="290" y="577"/>
                  </a:lnTo>
                  <a:lnTo>
                    <a:pt x="301" y="592"/>
                  </a:lnTo>
                  <a:lnTo>
                    <a:pt x="305" y="588"/>
                  </a:lnTo>
                  <a:lnTo>
                    <a:pt x="323" y="562"/>
                  </a:lnTo>
                  <a:lnTo>
                    <a:pt x="323" y="558"/>
                  </a:lnTo>
                  <a:lnTo>
                    <a:pt x="308" y="499"/>
                  </a:lnTo>
                  <a:lnTo>
                    <a:pt x="305" y="469"/>
                  </a:lnTo>
                  <a:lnTo>
                    <a:pt x="305" y="443"/>
                  </a:lnTo>
                  <a:lnTo>
                    <a:pt x="297" y="354"/>
                  </a:lnTo>
                  <a:lnTo>
                    <a:pt x="297" y="342"/>
                  </a:lnTo>
                  <a:lnTo>
                    <a:pt x="282" y="302"/>
                  </a:lnTo>
                  <a:lnTo>
                    <a:pt x="275" y="279"/>
                  </a:lnTo>
                  <a:lnTo>
                    <a:pt x="271" y="261"/>
                  </a:lnTo>
                  <a:lnTo>
                    <a:pt x="271" y="253"/>
                  </a:lnTo>
                  <a:lnTo>
                    <a:pt x="268" y="249"/>
                  </a:lnTo>
                  <a:lnTo>
                    <a:pt x="256" y="242"/>
                  </a:lnTo>
                  <a:lnTo>
                    <a:pt x="264" y="227"/>
                  </a:lnTo>
                  <a:lnTo>
                    <a:pt x="268" y="220"/>
                  </a:lnTo>
                  <a:lnTo>
                    <a:pt x="271" y="201"/>
                  </a:lnTo>
                  <a:lnTo>
                    <a:pt x="279" y="190"/>
                  </a:lnTo>
                  <a:lnTo>
                    <a:pt x="286" y="175"/>
                  </a:lnTo>
                  <a:lnTo>
                    <a:pt x="294" y="160"/>
                  </a:lnTo>
                  <a:lnTo>
                    <a:pt x="294" y="156"/>
                  </a:lnTo>
                  <a:lnTo>
                    <a:pt x="297" y="153"/>
                  </a:lnTo>
                  <a:lnTo>
                    <a:pt x="297" y="145"/>
                  </a:lnTo>
                  <a:lnTo>
                    <a:pt x="301" y="134"/>
                  </a:lnTo>
                  <a:lnTo>
                    <a:pt x="305" y="119"/>
                  </a:lnTo>
                  <a:lnTo>
                    <a:pt x="305" y="112"/>
                  </a:lnTo>
                  <a:lnTo>
                    <a:pt x="305" y="97"/>
                  </a:lnTo>
                  <a:lnTo>
                    <a:pt x="305" y="86"/>
                  </a:lnTo>
                  <a:lnTo>
                    <a:pt x="305" y="82"/>
                  </a:lnTo>
                  <a:lnTo>
                    <a:pt x="308" y="82"/>
                  </a:lnTo>
                  <a:lnTo>
                    <a:pt x="305" y="78"/>
                  </a:lnTo>
                  <a:lnTo>
                    <a:pt x="305" y="75"/>
                  </a:lnTo>
                  <a:lnTo>
                    <a:pt x="308" y="71"/>
                  </a:lnTo>
                  <a:lnTo>
                    <a:pt x="305" y="67"/>
                  </a:lnTo>
                  <a:lnTo>
                    <a:pt x="308" y="67"/>
                  </a:lnTo>
                  <a:lnTo>
                    <a:pt x="305" y="60"/>
                  </a:lnTo>
                  <a:lnTo>
                    <a:pt x="308" y="60"/>
                  </a:lnTo>
                  <a:lnTo>
                    <a:pt x="301" y="56"/>
                  </a:lnTo>
                  <a:lnTo>
                    <a:pt x="305" y="52"/>
                  </a:lnTo>
                  <a:lnTo>
                    <a:pt x="308" y="52"/>
                  </a:lnTo>
                  <a:lnTo>
                    <a:pt x="305" y="49"/>
                  </a:lnTo>
                  <a:lnTo>
                    <a:pt x="301" y="45"/>
                  </a:lnTo>
                  <a:lnTo>
                    <a:pt x="297" y="45"/>
                  </a:lnTo>
                  <a:lnTo>
                    <a:pt x="297" y="41"/>
                  </a:lnTo>
                  <a:lnTo>
                    <a:pt x="297" y="34"/>
                  </a:lnTo>
                  <a:lnTo>
                    <a:pt x="294" y="34"/>
                  </a:lnTo>
                  <a:lnTo>
                    <a:pt x="290" y="26"/>
                  </a:lnTo>
                  <a:lnTo>
                    <a:pt x="290" y="30"/>
                  </a:lnTo>
                  <a:lnTo>
                    <a:pt x="282" y="11"/>
                  </a:lnTo>
                  <a:lnTo>
                    <a:pt x="282" y="15"/>
                  </a:lnTo>
                  <a:lnTo>
                    <a:pt x="279" y="19"/>
                  </a:lnTo>
                  <a:lnTo>
                    <a:pt x="282" y="23"/>
                  </a:lnTo>
                  <a:lnTo>
                    <a:pt x="279" y="23"/>
                  </a:lnTo>
                  <a:lnTo>
                    <a:pt x="271" y="15"/>
                  </a:lnTo>
                  <a:lnTo>
                    <a:pt x="268" y="11"/>
                  </a:lnTo>
                  <a:lnTo>
                    <a:pt x="268" y="8"/>
                  </a:lnTo>
                  <a:lnTo>
                    <a:pt x="260" y="8"/>
                  </a:lnTo>
                  <a:lnTo>
                    <a:pt x="260" y="4"/>
                  </a:lnTo>
                  <a:lnTo>
                    <a:pt x="256" y="4"/>
                  </a:lnTo>
                  <a:lnTo>
                    <a:pt x="256" y="8"/>
                  </a:lnTo>
                  <a:lnTo>
                    <a:pt x="249" y="8"/>
                  </a:lnTo>
                  <a:lnTo>
                    <a:pt x="249" y="4"/>
                  </a:lnTo>
                  <a:lnTo>
                    <a:pt x="249" y="0"/>
                  </a:lnTo>
                  <a:lnTo>
                    <a:pt x="245" y="8"/>
                  </a:lnTo>
                  <a:lnTo>
                    <a:pt x="241" y="4"/>
                  </a:lnTo>
                  <a:lnTo>
                    <a:pt x="245" y="0"/>
                  </a:lnTo>
                  <a:lnTo>
                    <a:pt x="241" y="0"/>
                  </a:lnTo>
                  <a:lnTo>
                    <a:pt x="238" y="4"/>
                  </a:lnTo>
                  <a:lnTo>
                    <a:pt x="234" y="8"/>
                  </a:lnTo>
                  <a:lnTo>
                    <a:pt x="230" y="8"/>
                  </a:lnTo>
                  <a:lnTo>
                    <a:pt x="227" y="4"/>
                  </a:lnTo>
                  <a:lnTo>
                    <a:pt x="230" y="0"/>
                  </a:lnTo>
                  <a:lnTo>
                    <a:pt x="227" y="4"/>
                  </a:lnTo>
                  <a:lnTo>
                    <a:pt x="223" y="11"/>
                  </a:lnTo>
                  <a:lnTo>
                    <a:pt x="215" y="15"/>
                  </a:lnTo>
                  <a:lnTo>
                    <a:pt x="212" y="15"/>
                  </a:lnTo>
                  <a:lnTo>
                    <a:pt x="212" y="19"/>
                  </a:lnTo>
                  <a:lnTo>
                    <a:pt x="208" y="19"/>
                  </a:lnTo>
                  <a:lnTo>
                    <a:pt x="197" y="26"/>
                  </a:lnTo>
                  <a:lnTo>
                    <a:pt x="189" y="30"/>
                  </a:lnTo>
                  <a:lnTo>
                    <a:pt x="186" y="30"/>
                  </a:lnTo>
                  <a:lnTo>
                    <a:pt x="189" y="34"/>
                  </a:lnTo>
                  <a:lnTo>
                    <a:pt x="182" y="41"/>
                  </a:lnTo>
                  <a:lnTo>
                    <a:pt x="178" y="41"/>
                  </a:lnTo>
                  <a:lnTo>
                    <a:pt x="178" y="45"/>
                  </a:lnTo>
                  <a:lnTo>
                    <a:pt x="178" y="49"/>
                  </a:lnTo>
                  <a:lnTo>
                    <a:pt x="171" y="52"/>
                  </a:lnTo>
                  <a:lnTo>
                    <a:pt x="167" y="60"/>
                  </a:lnTo>
                  <a:lnTo>
                    <a:pt x="160" y="75"/>
                  </a:lnTo>
                  <a:lnTo>
                    <a:pt x="167" y="67"/>
                  </a:lnTo>
                  <a:lnTo>
                    <a:pt x="160" y="82"/>
                  </a:lnTo>
                  <a:lnTo>
                    <a:pt x="163" y="89"/>
                  </a:lnTo>
                  <a:lnTo>
                    <a:pt x="163" y="93"/>
                  </a:lnTo>
                  <a:lnTo>
                    <a:pt x="160" y="101"/>
                  </a:lnTo>
                  <a:lnTo>
                    <a:pt x="163" y="104"/>
                  </a:lnTo>
                  <a:lnTo>
                    <a:pt x="163" y="108"/>
                  </a:lnTo>
                  <a:lnTo>
                    <a:pt x="163" y="116"/>
                  </a:lnTo>
                  <a:lnTo>
                    <a:pt x="160" y="123"/>
                  </a:lnTo>
                  <a:lnTo>
                    <a:pt x="163" y="130"/>
                  </a:lnTo>
                  <a:lnTo>
                    <a:pt x="171" y="145"/>
                  </a:lnTo>
                  <a:lnTo>
                    <a:pt x="178" y="153"/>
                  </a:lnTo>
                  <a:lnTo>
                    <a:pt x="182" y="164"/>
                  </a:lnTo>
                  <a:lnTo>
                    <a:pt x="182" y="175"/>
                  </a:lnTo>
                  <a:lnTo>
                    <a:pt x="182" y="197"/>
                  </a:lnTo>
                  <a:lnTo>
                    <a:pt x="186" y="201"/>
                  </a:lnTo>
                  <a:lnTo>
                    <a:pt x="204" y="212"/>
                  </a:lnTo>
                  <a:lnTo>
                    <a:pt x="219" y="220"/>
                  </a:lnTo>
                  <a:lnTo>
                    <a:pt x="230" y="231"/>
                  </a:lnTo>
                  <a:lnTo>
                    <a:pt x="245" y="246"/>
                  </a:lnTo>
                  <a:lnTo>
                    <a:pt x="238" y="253"/>
                  </a:lnTo>
                  <a:lnTo>
                    <a:pt x="238" y="261"/>
                  </a:lnTo>
                  <a:lnTo>
                    <a:pt x="245" y="264"/>
                  </a:lnTo>
                  <a:lnTo>
                    <a:pt x="253" y="275"/>
                  </a:lnTo>
                  <a:lnTo>
                    <a:pt x="256" y="290"/>
                  </a:lnTo>
                  <a:lnTo>
                    <a:pt x="260" y="402"/>
                  </a:lnTo>
                  <a:lnTo>
                    <a:pt x="260" y="409"/>
                  </a:lnTo>
                  <a:lnTo>
                    <a:pt x="260" y="406"/>
                  </a:lnTo>
                  <a:lnTo>
                    <a:pt x="241" y="357"/>
                  </a:lnTo>
                  <a:lnTo>
                    <a:pt x="223" y="313"/>
                  </a:lnTo>
                  <a:lnTo>
                    <a:pt x="175" y="227"/>
                  </a:lnTo>
                  <a:lnTo>
                    <a:pt x="171" y="223"/>
                  </a:lnTo>
                  <a:lnTo>
                    <a:pt x="167" y="220"/>
                  </a:lnTo>
                  <a:lnTo>
                    <a:pt x="163" y="223"/>
                  </a:lnTo>
                  <a:lnTo>
                    <a:pt x="156" y="231"/>
                  </a:lnTo>
                  <a:lnTo>
                    <a:pt x="148" y="235"/>
                  </a:lnTo>
                  <a:lnTo>
                    <a:pt x="126" y="242"/>
                  </a:lnTo>
                  <a:lnTo>
                    <a:pt x="115" y="246"/>
                  </a:lnTo>
                  <a:lnTo>
                    <a:pt x="85" y="253"/>
                  </a:lnTo>
                  <a:lnTo>
                    <a:pt x="67" y="261"/>
                  </a:lnTo>
                  <a:lnTo>
                    <a:pt x="59" y="264"/>
                  </a:lnTo>
                  <a:lnTo>
                    <a:pt x="48" y="268"/>
                  </a:lnTo>
                  <a:lnTo>
                    <a:pt x="41" y="279"/>
                  </a:lnTo>
                  <a:lnTo>
                    <a:pt x="37" y="294"/>
                  </a:lnTo>
                  <a:lnTo>
                    <a:pt x="33" y="309"/>
                  </a:lnTo>
                  <a:lnTo>
                    <a:pt x="29" y="324"/>
                  </a:lnTo>
                  <a:lnTo>
                    <a:pt x="33" y="354"/>
                  </a:lnTo>
                  <a:lnTo>
                    <a:pt x="33" y="372"/>
                  </a:lnTo>
                  <a:lnTo>
                    <a:pt x="33" y="391"/>
                  </a:lnTo>
                  <a:lnTo>
                    <a:pt x="33" y="395"/>
                  </a:lnTo>
                  <a:lnTo>
                    <a:pt x="29" y="406"/>
                  </a:lnTo>
                  <a:lnTo>
                    <a:pt x="29" y="421"/>
                  </a:lnTo>
                  <a:lnTo>
                    <a:pt x="33" y="432"/>
                  </a:lnTo>
                  <a:lnTo>
                    <a:pt x="29" y="439"/>
                  </a:lnTo>
                  <a:lnTo>
                    <a:pt x="26" y="465"/>
                  </a:lnTo>
                  <a:lnTo>
                    <a:pt x="26" y="480"/>
                  </a:lnTo>
                  <a:lnTo>
                    <a:pt x="26" y="495"/>
                  </a:lnTo>
                  <a:lnTo>
                    <a:pt x="26" y="499"/>
                  </a:lnTo>
                  <a:lnTo>
                    <a:pt x="22" y="514"/>
                  </a:lnTo>
                  <a:lnTo>
                    <a:pt x="22" y="528"/>
                  </a:lnTo>
                  <a:lnTo>
                    <a:pt x="18" y="547"/>
                  </a:lnTo>
                  <a:lnTo>
                    <a:pt x="11" y="566"/>
                  </a:lnTo>
                  <a:lnTo>
                    <a:pt x="11" y="584"/>
                  </a:lnTo>
                  <a:lnTo>
                    <a:pt x="11" y="603"/>
                  </a:lnTo>
                  <a:lnTo>
                    <a:pt x="11" y="647"/>
                  </a:lnTo>
                  <a:lnTo>
                    <a:pt x="7" y="666"/>
                  </a:lnTo>
                  <a:lnTo>
                    <a:pt x="0" y="726"/>
                  </a:lnTo>
                  <a:close/>
                  <a:moveTo>
                    <a:pt x="230" y="8"/>
                  </a:moveTo>
                  <a:lnTo>
                    <a:pt x="230" y="8"/>
                  </a:lnTo>
                  <a:lnTo>
                    <a:pt x="227" y="11"/>
                  </a:lnTo>
                  <a:lnTo>
                    <a:pt x="227" y="8"/>
                  </a:lnTo>
                  <a:lnTo>
                    <a:pt x="230" y="8"/>
                  </a:lnTo>
                  <a:close/>
                  <a:moveTo>
                    <a:pt x="82" y="755"/>
                  </a:moveTo>
                  <a:lnTo>
                    <a:pt x="82" y="755"/>
                  </a:lnTo>
                  <a:lnTo>
                    <a:pt x="89" y="774"/>
                  </a:lnTo>
                  <a:lnTo>
                    <a:pt x="85" y="770"/>
                  </a:lnTo>
                  <a:lnTo>
                    <a:pt x="82" y="767"/>
                  </a:lnTo>
                  <a:lnTo>
                    <a:pt x="82" y="759"/>
                  </a:lnTo>
                  <a:lnTo>
                    <a:pt x="82" y="755"/>
                  </a:lnTo>
                  <a:close/>
                  <a:moveTo>
                    <a:pt x="78" y="655"/>
                  </a:moveTo>
                  <a:lnTo>
                    <a:pt x="78" y="655"/>
                  </a:lnTo>
                  <a:lnTo>
                    <a:pt x="82" y="640"/>
                  </a:lnTo>
                  <a:lnTo>
                    <a:pt x="85" y="603"/>
                  </a:lnTo>
                  <a:lnTo>
                    <a:pt x="85" y="599"/>
                  </a:lnTo>
                  <a:lnTo>
                    <a:pt x="89" y="599"/>
                  </a:lnTo>
                  <a:lnTo>
                    <a:pt x="238" y="599"/>
                  </a:lnTo>
                  <a:lnTo>
                    <a:pt x="245" y="603"/>
                  </a:lnTo>
                  <a:lnTo>
                    <a:pt x="245" y="614"/>
                  </a:lnTo>
                  <a:lnTo>
                    <a:pt x="223" y="711"/>
                  </a:lnTo>
                  <a:lnTo>
                    <a:pt x="212" y="770"/>
                  </a:lnTo>
                  <a:lnTo>
                    <a:pt x="204" y="778"/>
                  </a:lnTo>
                  <a:lnTo>
                    <a:pt x="197" y="781"/>
                  </a:lnTo>
                  <a:lnTo>
                    <a:pt x="156" y="778"/>
                  </a:lnTo>
                  <a:lnTo>
                    <a:pt x="111" y="774"/>
                  </a:lnTo>
                  <a:lnTo>
                    <a:pt x="108" y="774"/>
                  </a:lnTo>
                  <a:lnTo>
                    <a:pt x="108" y="770"/>
                  </a:lnTo>
                  <a:lnTo>
                    <a:pt x="104" y="759"/>
                  </a:lnTo>
                  <a:lnTo>
                    <a:pt x="100" y="752"/>
                  </a:lnTo>
                  <a:lnTo>
                    <a:pt x="96" y="737"/>
                  </a:lnTo>
                  <a:lnTo>
                    <a:pt x="89" y="722"/>
                  </a:lnTo>
                  <a:lnTo>
                    <a:pt x="85" y="711"/>
                  </a:lnTo>
                  <a:lnTo>
                    <a:pt x="78" y="670"/>
                  </a:lnTo>
                  <a:lnTo>
                    <a:pt x="78" y="65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3" name="TextBox 42"/>
          <p:cNvSpPr txBox="1"/>
          <p:nvPr/>
        </p:nvSpPr>
        <p:spPr>
          <a:xfrm>
            <a:off x="5427662" y="4676503"/>
            <a:ext cx="107473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三年发展规划</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3773986" y="2518559"/>
            <a:ext cx="133141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请在此处输入您的文本请在此处输入您的文本请在此处</a:t>
            </a:r>
            <a:endParaRPr kumimoji="0" lang="zh-CN" altLang="en-US" sz="1400" b="0" i="0" u="none" strike="noStrike" kern="0" cap="none" spc="0" normalizeH="0" baseline="0" noProof="0" dirty="0">
              <a:ln>
                <a:noFill/>
              </a:ln>
              <a:solidFill>
                <a:sysClr val="window" lastClr="FFFFFF"/>
              </a:solidFill>
              <a:effectLst/>
              <a:uLnTx/>
              <a:uFillTx/>
            </a:endParaRPr>
          </a:p>
        </p:txBody>
      </p:sp>
      <p:sp>
        <p:nvSpPr>
          <p:cNvPr id="45" name="TextBox 44"/>
          <p:cNvSpPr txBox="1"/>
          <p:nvPr/>
        </p:nvSpPr>
        <p:spPr>
          <a:xfrm>
            <a:off x="2143668" y="2545681"/>
            <a:ext cx="156500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请在此处输入您的文本请在此处输入您的文本请在此处输入您的</a:t>
            </a:r>
            <a:endParaRPr kumimoji="0" lang="zh-CN" altLang="en-US" sz="1400" b="0" i="0" u="none" strike="noStrike" kern="0" cap="none" spc="0" normalizeH="0" baseline="0" noProof="0" dirty="0">
              <a:ln>
                <a:noFill/>
              </a:ln>
              <a:solidFill>
                <a:sysClr val="window" lastClr="FFFFFF"/>
              </a:solidFill>
              <a:effectLst/>
              <a:uLnTx/>
              <a:uFillTx/>
            </a:endParaRPr>
          </a:p>
        </p:txBody>
      </p:sp>
      <p:sp>
        <p:nvSpPr>
          <p:cNvPr id="46" name="TextBox 45"/>
          <p:cNvSpPr txBox="1"/>
          <p:nvPr/>
        </p:nvSpPr>
        <p:spPr>
          <a:xfrm>
            <a:off x="5220516" y="2523843"/>
            <a:ext cx="133141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请在此处输入您的文本请在此处输入您的文本请在此处</a:t>
            </a:r>
            <a:endParaRPr kumimoji="0" lang="zh-CN" altLang="en-US" sz="1400" b="0" i="0" u="none" strike="noStrike" kern="0" cap="none" spc="0" normalizeH="0" baseline="0" noProof="0" dirty="0">
              <a:ln>
                <a:noFill/>
              </a:ln>
              <a:solidFill>
                <a:sysClr val="window" lastClr="FFFFFF"/>
              </a:solidFill>
              <a:effectLst/>
              <a:uLnTx/>
              <a:uFillTx/>
            </a:endParaRPr>
          </a:p>
        </p:txBody>
      </p:sp>
      <p:sp>
        <p:nvSpPr>
          <p:cNvPr id="47" name="TextBox 46"/>
          <p:cNvSpPr txBox="1"/>
          <p:nvPr/>
        </p:nvSpPr>
        <p:spPr>
          <a:xfrm>
            <a:off x="6629900" y="2597933"/>
            <a:ext cx="133141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请在此处输入您的文本请在此处输入您的文本请在此处</a:t>
            </a:r>
            <a:endParaRPr kumimoji="0" lang="zh-CN" altLang="en-US" sz="1400" b="0" i="0" u="none" strike="noStrike" kern="0" cap="none" spc="0" normalizeH="0" baseline="0" noProof="0" dirty="0">
              <a:ln>
                <a:noFill/>
              </a:ln>
              <a:solidFill>
                <a:sysClr val="window" lastClr="FFFFFF"/>
              </a:solidFill>
              <a:effectLst/>
              <a:uLnTx/>
              <a:uFillTx/>
            </a:endParaRPr>
          </a:p>
        </p:txBody>
      </p:sp>
      <p:sp>
        <p:nvSpPr>
          <p:cNvPr id="48" name="TextBox 47"/>
          <p:cNvSpPr txBox="1"/>
          <p:nvPr/>
        </p:nvSpPr>
        <p:spPr>
          <a:xfrm>
            <a:off x="8126685" y="2545681"/>
            <a:ext cx="156500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请在此处输入您的文本请在此处输入您的文本请在此处输入您的</a:t>
            </a:r>
            <a:endParaRPr kumimoji="0" lang="zh-CN" altLang="en-US" sz="1400" b="0" i="0" u="none" strike="noStrike" kern="0" cap="none" spc="0" normalizeH="0" baseline="0" noProof="0" dirty="0">
              <a:ln>
                <a:noFill/>
              </a:ln>
              <a:solidFill>
                <a:sysClr val="window" lastClr="FFFFFF"/>
              </a:solidFill>
              <a:effectLst/>
              <a:uLnTx/>
              <a:uFillTx/>
            </a:endParaRPr>
          </a:p>
        </p:txBody>
      </p:sp>
      <p:grpSp>
        <p:nvGrpSpPr>
          <p:cNvPr id="49" name="组合 48"/>
          <p:cNvGrpSpPr/>
          <p:nvPr/>
        </p:nvGrpSpPr>
        <p:grpSpPr>
          <a:xfrm>
            <a:off x="398975" y="209550"/>
            <a:ext cx="720000" cy="720000"/>
            <a:chOff x="3028062" y="1547460"/>
            <a:chExt cx="1803167" cy="1803167"/>
          </a:xfrm>
        </p:grpSpPr>
        <p:grpSp>
          <p:nvGrpSpPr>
            <p:cNvPr id="50" name="组合 49"/>
            <p:cNvGrpSpPr/>
            <p:nvPr/>
          </p:nvGrpSpPr>
          <p:grpSpPr>
            <a:xfrm>
              <a:off x="3028062" y="1547460"/>
              <a:ext cx="1803167" cy="1803167"/>
              <a:chOff x="552261" y="1848682"/>
              <a:chExt cx="842337" cy="842337"/>
            </a:xfrm>
          </p:grpSpPr>
          <p:sp>
            <p:nvSpPr>
              <p:cNvPr id="52" name="椭圆 51"/>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1" name="文本框 50"/>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55" name="矩形 54"/>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anim calcmode="lin" valueType="num">
                                      <p:cBhvr>
                                        <p:cTn id="65" dur="500" fill="hold"/>
                                        <p:tgtEl>
                                          <p:spTgt spid="22"/>
                                        </p:tgtEl>
                                        <p:attrNameLst>
                                          <p:attrName>ppt_x</p:attrName>
                                        </p:attrNameLst>
                                      </p:cBhvr>
                                      <p:tavLst>
                                        <p:tav tm="0">
                                          <p:val>
                                            <p:strVal val="#ppt_x"/>
                                          </p:val>
                                        </p:tav>
                                        <p:tav tm="100000">
                                          <p:val>
                                            <p:strVal val="#ppt_x"/>
                                          </p:val>
                                        </p:tav>
                                      </p:tavLst>
                                    </p:anim>
                                    <p:anim calcmode="lin" valueType="num">
                                      <p:cBhvr>
                                        <p:cTn id="66" dur="500" fill="hold"/>
                                        <p:tgtEl>
                                          <p:spTgt spid="22"/>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
                                          </p:val>
                                        </p:tav>
                                        <p:tav tm="100000">
                                          <p:val>
                                            <p:strVal val="#ppt_x"/>
                                          </p:val>
                                        </p:tav>
                                      </p:tavLst>
                                    </p:anim>
                                    <p:anim calcmode="lin" valueType="num">
                                      <p:cBhvr>
                                        <p:cTn id="79" dur="500" fill="hold"/>
                                        <p:tgtEl>
                                          <p:spTgt spid="23"/>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par>
                          <p:cTn id="83" fill="hold">
                            <p:stCondLst>
                              <p:cond delay="6000"/>
                            </p:stCondLst>
                            <p:childTnLst>
                              <p:par>
                                <p:cTn id="84" presetID="42" presetClass="entr" presetSubtype="0"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strVal val="#ppt_x"/>
                                          </p:val>
                                        </p:tav>
                                        <p:tav tm="100000">
                                          <p:val>
                                            <p:strVal val="#ppt_x"/>
                                          </p:val>
                                        </p:tav>
                                      </p:tavLst>
                                    </p:anim>
                                    <p:anim calcmode="lin" valueType="num">
                                      <p:cBhvr>
                                        <p:cTn id="88" dur="500" fill="hold"/>
                                        <p:tgtEl>
                                          <p:spTgt spid="3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strVal val="#ppt_x"/>
                                          </p:val>
                                        </p:tav>
                                        <p:tav tm="100000">
                                          <p:val>
                                            <p:strVal val="#ppt_x"/>
                                          </p:val>
                                        </p:tav>
                                      </p:tavLst>
                                    </p:anim>
                                    <p:anim calcmode="lin" valueType="num">
                                      <p:cBhvr>
                                        <p:cTn id="9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autoUpdateAnimBg="0"/>
      <p:bldP spid="19" grpId="0" animBg="1"/>
      <p:bldP spid="20" grpId="0" animBg="1"/>
      <p:bldP spid="21" grpId="0" animBg="1"/>
      <p:bldP spid="22" grpId="0" animBg="1"/>
      <p:bldP spid="23" grpId="0" animBg="1"/>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盈利计划</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58043"/>
          <a:stretch>
            <a:fillRect/>
          </a:stretch>
        </p:blipFill>
        <p:spPr>
          <a:xfrm flipH="1">
            <a:off x="2" y="901131"/>
            <a:ext cx="4406575" cy="5627712"/>
          </a:xfrm>
          <a:prstGeom prst="rect">
            <a:avLst/>
          </a:prstGeom>
        </p:spPr>
      </p:pic>
      <p:grpSp>
        <p:nvGrpSpPr>
          <p:cNvPr id="13" name="组合 12"/>
          <p:cNvGrpSpPr/>
          <p:nvPr/>
        </p:nvGrpSpPr>
        <p:grpSpPr>
          <a:xfrm>
            <a:off x="4494871" y="1688137"/>
            <a:ext cx="7104789" cy="684432"/>
            <a:chOff x="857249" y="1714500"/>
            <a:chExt cx="5328592" cy="513324"/>
          </a:xfrm>
        </p:grpSpPr>
        <p:sp>
          <p:nvSpPr>
            <p:cNvPr id="14" name="五边形 13"/>
            <p:cNvSpPr/>
            <p:nvPr/>
          </p:nvSpPr>
          <p:spPr>
            <a:xfrm>
              <a:off x="857249" y="1714500"/>
              <a:ext cx="1903856" cy="500063"/>
            </a:xfrm>
            <a:prstGeom prst="homePlate">
              <a:avLst/>
            </a:prstGeom>
            <a:solidFill>
              <a:srgbClr val="609ED6"/>
            </a:solidFill>
            <a:ln w="25400" cap="flat" cmpd="sng" algn="ctr">
              <a:noFill/>
              <a:prstDash val="solid"/>
            </a:ln>
            <a:effectLst/>
          </p:spPr>
          <p:txBody>
            <a:bodyPr lIns="68580" tIns="34290" rIns="68580" bIns="3429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2928567" y="1743076"/>
              <a:ext cx="3257274" cy="484748"/>
            </a:xfrm>
            <a:prstGeom prst="rect">
              <a:avLst/>
            </a:prstGeom>
          </p:spPr>
          <p:txBody>
            <a:bodyPr wrap="square" lIns="68580" tIns="34290" rIns="68580" bIns="34290">
              <a:spAutoFit/>
            </a:bodyPr>
            <a:lstStyle/>
            <a:p>
              <a:pPr marL="0" marR="0" lvl="0" indent="0" defTabSz="1219200" eaLnBrk="1" fontAlgn="auto" latinLnBrk="0" hangingPunct="1">
                <a:lnSpc>
                  <a:spcPct val="100000"/>
                </a:lnSpc>
                <a:spcBef>
                  <a:spcPts val="1115"/>
                </a:spcBef>
                <a:spcAft>
                  <a:spcPts val="1115"/>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1215025" y="1831108"/>
              <a:ext cx="1149834" cy="259687"/>
            </a:xfrm>
            <a:prstGeom prst="rect">
              <a:avLst/>
            </a:prstGeom>
          </p:spPr>
          <p:txBody>
            <a:bodyPr wrap="none" lIns="68580" tIns="34290" rIns="68580" bIns="3429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输入文本内容</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494871" y="2711102"/>
            <a:ext cx="7104789" cy="686575"/>
            <a:chOff x="857249" y="2481722"/>
            <a:chExt cx="5328592" cy="514931"/>
          </a:xfrm>
        </p:grpSpPr>
        <p:sp>
          <p:nvSpPr>
            <p:cNvPr id="18" name="五边形 17"/>
            <p:cNvSpPr/>
            <p:nvPr/>
          </p:nvSpPr>
          <p:spPr>
            <a:xfrm>
              <a:off x="857249" y="2481722"/>
              <a:ext cx="1903856" cy="500063"/>
            </a:xfrm>
            <a:prstGeom prst="homePlate">
              <a:avLst/>
            </a:prstGeom>
            <a:solidFill>
              <a:srgbClr val="262626"/>
            </a:solidFill>
            <a:ln w="25400" cap="flat" cmpd="sng" algn="ctr">
              <a:noFill/>
              <a:prstDash val="solid"/>
            </a:ln>
            <a:effectLst/>
          </p:spPr>
          <p:txBody>
            <a:bodyPr lIns="68580" tIns="34290" rIns="68580" bIns="3429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2928567" y="2511905"/>
              <a:ext cx="3257274" cy="484748"/>
            </a:xfrm>
            <a:prstGeom prst="rect">
              <a:avLst/>
            </a:prstGeom>
          </p:spPr>
          <p:txBody>
            <a:bodyPr wrap="square" lIns="68580" tIns="34290" rIns="68580" bIns="34290">
              <a:spAutoFit/>
            </a:bodyPr>
            <a:lstStyle/>
            <a:p>
              <a:pPr marL="0" marR="0" lvl="0" indent="0" defTabSz="1219200" eaLnBrk="1" fontAlgn="auto" latinLnBrk="0" hangingPunct="1">
                <a:lnSpc>
                  <a:spcPct val="100000"/>
                </a:lnSpc>
                <a:spcBef>
                  <a:spcPts val="1115"/>
                </a:spcBef>
                <a:spcAft>
                  <a:spcPts val="1115"/>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1234261" y="2593254"/>
              <a:ext cx="1149834" cy="259687"/>
            </a:xfrm>
            <a:prstGeom prst="rect">
              <a:avLst/>
            </a:prstGeom>
          </p:spPr>
          <p:txBody>
            <a:bodyPr wrap="none" lIns="68580" tIns="34290" rIns="68580" bIns="3429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输入文本内容</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494871" y="3734065"/>
            <a:ext cx="7104789" cy="688719"/>
            <a:chOff x="857249" y="3248944"/>
            <a:chExt cx="5328592" cy="516539"/>
          </a:xfrm>
        </p:grpSpPr>
        <p:sp>
          <p:nvSpPr>
            <p:cNvPr id="22" name="五边形 21"/>
            <p:cNvSpPr/>
            <p:nvPr/>
          </p:nvSpPr>
          <p:spPr>
            <a:xfrm>
              <a:off x="857249" y="3248944"/>
              <a:ext cx="1903856" cy="500063"/>
            </a:xfrm>
            <a:prstGeom prst="homePlate">
              <a:avLst/>
            </a:prstGeom>
            <a:solidFill>
              <a:srgbClr val="609ED6"/>
            </a:solidFill>
            <a:ln w="25400" cap="flat" cmpd="sng" algn="ctr">
              <a:noFill/>
              <a:prstDash val="solid"/>
            </a:ln>
            <a:effectLst/>
          </p:spPr>
          <p:txBody>
            <a:bodyPr lIns="68580" tIns="34290" rIns="68580" bIns="3429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22"/>
            <p:cNvSpPr/>
            <p:nvPr/>
          </p:nvSpPr>
          <p:spPr>
            <a:xfrm>
              <a:off x="2928567" y="3280735"/>
              <a:ext cx="3257274" cy="484748"/>
            </a:xfrm>
            <a:prstGeom prst="rect">
              <a:avLst/>
            </a:prstGeom>
          </p:spPr>
          <p:txBody>
            <a:bodyPr wrap="square" lIns="68580" tIns="34290" rIns="68580" bIns="34290">
              <a:spAutoFit/>
            </a:bodyPr>
            <a:lstStyle/>
            <a:p>
              <a:pPr marL="0" marR="0" lvl="0" indent="0" defTabSz="1219200" eaLnBrk="1" fontAlgn="auto" latinLnBrk="0" hangingPunct="1">
                <a:lnSpc>
                  <a:spcPct val="100000"/>
                </a:lnSpc>
                <a:spcBef>
                  <a:spcPts val="1115"/>
                </a:spcBef>
                <a:spcAft>
                  <a:spcPts val="1115"/>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4" name="矩形 23"/>
            <p:cNvSpPr/>
            <p:nvPr/>
          </p:nvSpPr>
          <p:spPr>
            <a:xfrm>
              <a:off x="1234261" y="3360476"/>
              <a:ext cx="1149834" cy="259687"/>
            </a:xfrm>
            <a:prstGeom prst="rect">
              <a:avLst/>
            </a:prstGeom>
          </p:spPr>
          <p:txBody>
            <a:bodyPr wrap="none" lIns="68580" tIns="34290" rIns="68580" bIns="3429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输入文本内容</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494869" y="4757027"/>
            <a:ext cx="7200800" cy="690861"/>
            <a:chOff x="857249" y="4016166"/>
            <a:chExt cx="5400600" cy="518146"/>
          </a:xfrm>
        </p:grpSpPr>
        <p:sp>
          <p:nvSpPr>
            <p:cNvPr id="26" name="五边形 25"/>
            <p:cNvSpPr/>
            <p:nvPr/>
          </p:nvSpPr>
          <p:spPr>
            <a:xfrm>
              <a:off x="857249" y="4016166"/>
              <a:ext cx="1903856" cy="500063"/>
            </a:xfrm>
            <a:prstGeom prst="homePlate">
              <a:avLst/>
            </a:prstGeom>
            <a:solidFill>
              <a:srgbClr val="262626"/>
            </a:solidFill>
            <a:ln w="25400" cap="flat" cmpd="sng" algn="ctr">
              <a:noFill/>
              <a:prstDash val="solid"/>
            </a:ln>
            <a:effectLst/>
          </p:spPr>
          <p:txBody>
            <a:bodyPr lIns="68580" tIns="34290" rIns="68580" bIns="3429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2928567" y="4049564"/>
              <a:ext cx="3329282" cy="484748"/>
            </a:xfrm>
            <a:prstGeom prst="rect">
              <a:avLst/>
            </a:prstGeom>
          </p:spPr>
          <p:txBody>
            <a:bodyPr wrap="square" lIns="68580" tIns="34290" rIns="68580" bIns="34290">
              <a:spAutoFit/>
            </a:bodyPr>
            <a:lstStyle/>
            <a:p>
              <a:pPr marL="0" marR="0" lvl="0" indent="0" defTabSz="1219200" eaLnBrk="1" fontAlgn="auto" latinLnBrk="0" hangingPunct="1">
                <a:lnSpc>
                  <a:spcPct val="100000"/>
                </a:lnSpc>
                <a:spcBef>
                  <a:spcPts val="1115"/>
                </a:spcBef>
                <a:spcAft>
                  <a:spcPts val="1115"/>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a:xfrm>
              <a:off x="1234260" y="4127698"/>
              <a:ext cx="1149834" cy="259687"/>
            </a:xfrm>
            <a:prstGeom prst="rect">
              <a:avLst/>
            </a:prstGeom>
          </p:spPr>
          <p:txBody>
            <a:bodyPr wrap="none" lIns="68580" tIns="34290" rIns="68580" bIns="3429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输入文本内容</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a:off x="4494871" y="2526337"/>
            <a:ext cx="7104789" cy="0"/>
          </a:xfrm>
          <a:prstGeom prst="line">
            <a:avLst/>
          </a:prstGeom>
          <a:noFill/>
          <a:ln w="9525" cap="flat" cmpd="sng" algn="ctr">
            <a:solidFill>
              <a:srgbClr val="262626"/>
            </a:solidFill>
            <a:prstDash val="solid"/>
          </a:ln>
          <a:effectLst/>
        </p:spPr>
      </p:cxnSp>
      <p:cxnSp>
        <p:nvCxnSpPr>
          <p:cNvPr id="39" name="直接连接符 38"/>
          <p:cNvCxnSpPr/>
          <p:nvPr/>
        </p:nvCxnSpPr>
        <p:spPr>
          <a:xfrm>
            <a:off x="4494871" y="3555037"/>
            <a:ext cx="7104789" cy="0"/>
          </a:xfrm>
          <a:prstGeom prst="line">
            <a:avLst/>
          </a:prstGeom>
          <a:noFill/>
          <a:ln w="9525" cap="flat" cmpd="sng" algn="ctr">
            <a:solidFill>
              <a:srgbClr val="262626"/>
            </a:solidFill>
            <a:prstDash val="solid"/>
          </a:ln>
          <a:effectLst/>
        </p:spPr>
      </p:cxnSp>
      <p:cxnSp>
        <p:nvCxnSpPr>
          <p:cNvPr id="40" name="直接连接符 39"/>
          <p:cNvCxnSpPr/>
          <p:nvPr/>
        </p:nvCxnSpPr>
        <p:spPr>
          <a:xfrm>
            <a:off x="4494871" y="4583737"/>
            <a:ext cx="7104789" cy="0"/>
          </a:xfrm>
          <a:prstGeom prst="line">
            <a:avLst/>
          </a:prstGeom>
          <a:noFill/>
          <a:ln w="9525" cap="flat" cmpd="sng" algn="ctr">
            <a:solidFill>
              <a:srgbClr val="262626"/>
            </a:solidFill>
            <a:prstDash val="solid"/>
          </a:ln>
          <a:effectLst/>
        </p:spPr>
      </p:cxnSp>
      <p:grpSp>
        <p:nvGrpSpPr>
          <p:cNvPr id="41" name="组合 40"/>
          <p:cNvGrpSpPr/>
          <p:nvPr/>
        </p:nvGrpSpPr>
        <p:grpSpPr>
          <a:xfrm>
            <a:off x="398975" y="209550"/>
            <a:ext cx="720000" cy="720000"/>
            <a:chOff x="3028062" y="1547460"/>
            <a:chExt cx="1803167" cy="1803167"/>
          </a:xfrm>
        </p:grpSpPr>
        <p:grpSp>
          <p:nvGrpSpPr>
            <p:cNvPr id="42" name="组合 41"/>
            <p:cNvGrpSpPr/>
            <p:nvPr/>
          </p:nvGrpSpPr>
          <p:grpSpPr>
            <a:xfrm>
              <a:off x="3028062" y="1547460"/>
              <a:ext cx="1803167" cy="1803167"/>
              <a:chOff x="552261" y="1848682"/>
              <a:chExt cx="842337" cy="842337"/>
            </a:xfrm>
          </p:grpSpPr>
          <p:sp>
            <p:nvSpPr>
              <p:cNvPr id="44" name="椭圆 4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文本框 42"/>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3</a:t>
              </a:r>
              <a:endParaRPr lang="zh-CN" altLang="en-US" sz="2800" b="1" dirty="0">
                <a:solidFill>
                  <a:prstClr val="white"/>
                </a:solidFill>
              </a:endParaRPr>
            </a:p>
          </p:txBody>
        </p:sp>
      </p:grpSp>
      <p:sp>
        <p:nvSpPr>
          <p:cNvPr id="47" name="矩形 46"/>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par>
                                <p:cTn id="34" presetID="22" presetClass="entr" presetSubtype="8"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22" presetClass="entr" presetSubtype="8"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5400000">
            <a:off x="-118766" y="109358"/>
            <a:ext cx="6872247" cy="6625038"/>
          </a:xfrm>
          <a:prstGeom prst="rect">
            <a:avLst/>
          </a:prstGeom>
        </p:spPr>
      </p:pic>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529" y="153597"/>
            <a:ext cx="6970568" cy="6858000"/>
          </a:xfrm>
          <a:prstGeom prst="rect">
            <a:avLst/>
          </a:prstGeom>
        </p:spPr>
      </p:pic>
      <p:sp>
        <p:nvSpPr>
          <p:cNvPr id="56" name="矩形 55"/>
          <p:cNvSpPr/>
          <p:nvPr/>
        </p:nvSpPr>
        <p:spPr>
          <a:xfrm>
            <a:off x="441042" y="2519457"/>
            <a:ext cx="2457450" cy="1323439"/>
          </a:xfrm>
          <a:prstGeom prst="rect">
            <a:avLst/>
          </a:prstGeom>
        </p:spPr>
        <p:txBody>
          <a:bodyPr wrap="square">
            <a:spAutoFit/>
          </a:bodyPr>
          <a:lstStyle/>
          <a:p>
            <a:pPr algn="ctr"/>
            <a:r>
              <a:rPr lang="zh-CN" altLang="en-US" sz="8000" b="1" dirty="0">
                <a:solidFill>
                  <a:schemeClr val="bg1"/>
                </a:solidFill>
                <a:latin typeface="微软雅黑" panose="020B0503020204020204" pitchFamily="34" charset="-122"/>
                <a:ea typeface="微软雅黑" panose="020B0503020204020204" pitchFamily="34" charset="-122"/>
              </a:rPr>
              <a:t>目录</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551164" y="3583954"/>
            <a:ext cx="2240742" cy="769441"/>
          </a:xfrm>
          <a:prstGeom prst="rect">
            <a:avLst/>
          </a:prstGeom>
        </p:spPr>
        <p:txBody>
          <a:bodyPr wrap="none">
            <a:spAutoFit/>
          </a:bodyPr>
          <a:lstStyle/>
          <a:p>
            <a:r>
              <a:rPr lang="en-US" altLang="zh-CN" sz="4400" dirty="0">
                <a:solidFill>
                  <a:schemeClr val="bg1"/>
                </a:solidFill>
              </a:rPr>
              <a:t>Contents</a:t>
            </a:r>
            <a:endParaRPr lang="en-US" altLang="zh-CN" sz="4400" dirty="0">
              <a:solidFill>
                <a:schemeClr val="bg1"/>
              </a:solidFill>
            </a:endParaRPr>
          </a:p>
        </p:txBody>
      </p:sp>
      <p:grpSp>
        <p:nvGrpSpPr>
          <p:cNvPr id="58" name="组合 57"/>
          <p:cNvGrpSpPr>
            <a:grpSpLocks noChangeAspect="1"/>
          </p:cNvGrpSpPr>
          <p:nvPr/>
        </p:nvGrpSpPr>
        <p:grpSpPr>
          <a:xfrm>
            <a:off x="5410710" y="1077064"/>
            <a:ext cx="936000" cy="936000"/>
            <a:chOff x="3028062" y="1547460"/>
            <a:chExt cx="1803167" cy="1803167"/>
          </a:xfrm>
        </p:grpSpPr>
        <p:grpSp>
          <p:nvGrpSpPr>
            <p:cNvPr id="59" name="组合 58"/>
            <p:cNvGrpSpPr/>
            <p:nvPr/>
          </p:nvGrpSpPr>
          <p:grpSpPr>
            <a:xfrm>
              <a:off x="3028062" y="1547460"/>
              <a:ext cx="1803167" cy="1803167"/>
              <a:chOff x="552261" y="1848682"/>
              <a:chExt cx="842337" cy="842337"/>
            </a:xfrm>
          </p:grpSpPr>
          <p:sp>
            <p:nvSpPr>
              <p:cNvPr id="61" name="椭圆 6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2" name="椭圆 6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3" name="椭圆 6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60" name="文本框 59"/>
            <p:cNvSpPr txBox="1"/>
            <p:nvPr/>
          </p:nvSpPr>
          <p:spPr>
            <a:xfrm>
              <a:off x="3568923" y="1894941"/>
              <a:ext cx="757207" cy="1126546"/>
            </a:xfrm>
            <a:prstGeom prst="rect">
              <a:avLst/>
            </a:prstGeom>
            <a:noFill/>
          </p:spPr>
          <p:txBody>
            <a:bodyPr wrap="none" rtlCol="0">
              <a:spAutoFit/>
            </a:bodyPr>
            <a:lstStyle/>
            <a:p>
              <a:r>
                <a:rPr lang="en-US" altLang="zh-CN" sz="3200" b="1" dirty="0">
                  <a:solidFill>
                    <a:schemeClr val="bg1"/>
                  </a:solidFill>
                </a:rPr>
                <a:t>1</a:t>
              </a:r>
              <a:endParaRPr lang="zh-CN" altLang="en-US" sz="3200" b="1" dirty="0">
                <a:solidFill>
                  <a:schemeClr val="bg1"/>
                </a:solidFill>
              </a:endParaRPr>
            </a:p>
          </p:txBody>
        </p:sp>
      </p:grpSp>
      <p:sp>
        <p:nvSpPr>
          <p:cNvPr id="64" name="文本框 63"/>
          <p:cNvSpPr txBox="1"/>
          <p:nvPr/>
        </p:nvSpPr>
        <p:spPr>
          <a:xfrm>
            <a:off x="6616098" y="1252676"/>
            <a:ext cx="3661580" cy="584775"/>
          </a:xfrm>
          <a:prstGeom prst="rect">
            <a:avLst/>
          </a:prstGeom>
          <a:solidFill>
            <a:srgbClr val="FFFFFF"/>
          </a:solidFill>
          <a:ln>
            <a:solidFill>
              <a:srgbClr val="FFFFFF"/>
            </a:solidFill>
          </a:ln>
        </p:spPr>
        <p:txBody>
          <a:bodyPr wrap="non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公司</a:t>
            </a:r>
            <a:r>
              <a:rPr lang="en-US" altLang="zh-CN" sz="3200" b="1" dirty="0">
                <a:solidFill>
                  <a:srgbClr val="404040"/>
                </a:solidFill>
                <a:latin typeface="微软雅黑" panose="020B0503020204020204" pitchFamily="34" charset="-122"/>
                <a:ea typeface="微软雅黑" panose="020B0503020204020204" pitchFamily="34" charset="-122"/>
              </a:rPr>
              <a:t>/</a:t>
            </a:r>
            <a:r>
              <a:rPr lang="zh-CN" altLang="en-US" sz="3200" b="1" dirty="0">
                <a:solidFill>
                  <a:srgbClr val="404040"/>
                </a:solidFill>
                <a:latin typeface="微软雅黑" panose="020B0503020204020204" pitchFamily="34" charset="-122"/>
                <a:ea typeface="微软雅黑" panose="020B0503020204020204" pitchFamily="34" charset="-122"/>
              </a:rPr>
              <a:t>团队介绍项目</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65" name="组合 64"/>
          <p:cNvGrpSpPr>
            <a:grpSpLocks noChangeAspect="1"/>
          </p:cNvGrpSpPr>
          <p:nvPr/>
        </p:nvGrpSpPr>
        <p:grpSpPr>
          <a:xfrm>
            <a:off x="5410710" y="2477203"/>
            <a:ext cx="936000" cy="936000"/>
            <a:chOff x="3028062" y="1547460"/>
            <a:chExt cx="1803167" cy="1803167"/>
          </a:xfrm>
        </p:grpSpPr>
        <p:grpSp>
          <p:nvGrpSpPr>
            <p:cNvPr id="66" name="组合 65"/>
            <p:cNvGrpSpPr/>
            <p:nvPr/>
          </p:nvGrpSpPr>
          <p:grpSpPr>
            <a:xfrm>
              <a:off x="3028062" y="1547460"/>
              <a:ext cx="1803167" cy="1803167"/>
              <a:chOff x="552261" y="1848682"/>
              <a:chExt cx="842337" cy="842337"/>
            </a:xfrm>
          </p:grpSpPr>
          <p:sp>
            <p:nvSpPr>
              <p:cNvPr id="68" name="椭圆 6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9" name="椭圆 6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0" name="椭圆 6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67" name="文本框 66"/>
            <p:cNvSpPr txBox="1"/>
            <p:nvPr/>
          </p:nvSpPr>
          <p:spPr>
            <a:xfrm>
              <a:off x="3568923" y="1894941"/>
              <a:ext cx="757207" cy="1126546"/>
            </a:xfrm>
            <a:prstGeom prst="rect">
              <a:avLst/>
            </a:prstGeom>
            <a:noFill/>
          </p:spPr>
          <p:txBody>
            <a:bodyPr wrap="none" rtlCol="0">
              <a:spAutoFit/>
            </a:bodyPr>
            <a:lstStyle/>
            <a:p>
              <a:r>
                <a:rPr lang="en-US" altLang="zh-CN" sz="3200" b="1" dirty="0">
                  <a:solidFill>
                    <a:schemeClr val="bg1"/>
                  </a:solidFill>
                </a:rPr>
                <a:t>2</a:t>
              </a:r>
              <a:endParaRPr lang="zh-CN" altLang="en-US" sz="3200" b="1" dirty="0">
                <a:solidFill>
                  <a:schemeClr val="bg1"/>
                </a:solidFill>
              </a:endParaRPr>
            </a:p>
          </p:txBody>
        </p:sp>
      </p:grpSp>
      <p:sp>
        <p:nvSpPr>
          <p:cNvPr id="71" name="文本框 70"/>
          <p:cNvSpPr txBox="1"/>
          <p:nvPr/>
        </p:nvSpPr>
        <p:spPr>
          <a:xfrm>
            <a:off x="6616098" y="2659291"/>
            <a:ext cx="1826141" cy="584775"/>
          </a:xfrm>
          <a:prstGeom prst="rect">
            <a:avLst/>
          </a:prstGeom>
          <a:solidFill>
            <a:srgbClr val="FFFFFF"/>
          </a:solidFill>
          <a:ln>
            <a:solidFill>
              <a:srgbClr val="FFFFFF"/>
            </a:solidFill>
          </a:ln>
        </p:spPr>
        <p:txBody>
          <a:bodyPr wrap="non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项目介绍</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72" name="组合 71"/>
          <p:cNvGrpSpPr>
            <a:grpSpLocks noChangeAspect="1"/>
          </p:cNvGrpSpPr>
          <p:nvPr/>
        </p:nvGrpSpPr>
        <p:grpSpPr>
          <a:xfrm>
            <a:off x="5410710" y="3877342"/>
            <a:ext cx="936000" cy="936000"/>
            <a:chOff x="3028062" y="1547460"/>
            <a:chExt cx="1803167" cy="1803167"/>
          </a:xfrm>
        </p:grpSpPr>
        <p:grpSp>
          <p:nvGrpSpPr>
            <p:cNvPr id="73" name="组合 72"/>
            <p:cNvGrpSpPr/>
            <p:nvPr/>
          </p:nvGrpSpPr>
          <p:grpSpPr>
            <a:xfrm>
              <a:off x="3028062" y="1547460"/>
              <a:ext cx="1803167" cy="1803167"/>
              <a:chOff x="552261" y="1848682"/>
              <a:chExt cx="842337" cy="842337"/>
            </a:xfrm>
          </p:grpSpPr>
          <p:sp>
            <p:nvSpPr>
              <p:cNvPr id="75" name="椭圆 74"/>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6" name="椭圆 75"/>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7" name="椭圆 7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74" name="文本框 73"/>
            <p:cNvSpPr txBox="1"/>
            <p:nvPr/>
          </p:nvSpPr>
          <p:spPr>
            <a:xfrm>
              <a:off x="3568923" y="1894941"/>
              <a:ext cx="757207" cy="1126546"/>
            </a:xfrm>
            <a:prstGeom prst="rect">
              <a:avLst/>
            </a:prstGeom>
            <a:noFill/>
          </p:spPr>
          <p:txBody>
            <a:bodyPr wrap="none" rtlCol="0">
              <a:spAutoFit/>
            </a:bodyPr>
            <a:lstStyle/>
            <a:p>
              <a:r>
                <a:rPr lang="en-US" altLang="zh-CN" sz="3200" b="1" dirty="0">
                  <a:solidFill>
                    <a:schemeClr val="bg1"/>
                  </a:solidFill>
                </a:rPr>
                <a:t>3</a:t>
              </a:r>
              <a:endParaRPr lang="zh-CN" altLang="en-US" sz="3200" b="1" dirty="0">
                <a:solidFill>
                  <a:schemeClr val="bg1"/>
                </a:solidFill>
              </a:endParaRPr>
            </a:p>
          </p:txBody>
        </p:sp>
      </p:grpSp>
      <p:sp>
        <p:nvSpPr>
          <p:cNvPr id="78" name="文本框 77"/>
          <p:cNvSpPr txBox="1"/>
          <p:nvPr/>
        </p:nvSpPr>
        <p:spPr>
          <a:xfrm>
            <a:off x="6616098" y="4065906"/>
            <a:ext cx="3877985" cy="584775"/>
          </a:xfrm>
          <a:prstGeom prst="rect">
            <a:avLst/>
          </a:prstGeom>
          <a:solidFill>
            <a:srgbClr val="FFFFFF"/>
          </a:solidFill>
          <a:ln>
            <a:solidFill>
              <a:srgbClr val="FFFFFF"/>
            </a:solidFill>
          </a:ln>
        </p:spPr>
        <p:txBody>
          <a:bodyPr wrap="non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发展目标与建设方向</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nvGrpSpPr>
          <p:cNvPr id="79" name="组合 78"/>
          <p:cNvGrpSpPr>
            <a:grpSpLocks noChangeAspect="1"/>
          </p:cNvGrpSpPr>
          <p:nvPr/>
        </p:nvGrpSpPr>
        <p:grpSpPr>
          <a:xfrm>
            <a:off x="5410710" y="5277482"/>
            <a:ext cx="936000" cy="936000"/>
            <a:chOff x="3028062" y="1547460"/>
            <a:chExt cx="1803167" cy="1803167"/>
          </a:xfrm>
        </p:grpSpPr>
        <p:grpSp>
          <p:nvGrpSpPr>
            <p:cNvPr id="80" name="组合 79"/>
            <p:cNvGrpSpPr/>
            <p:nvPr/>
          </p:nvGrpSpPr>
          <p:grpSpPr>
            <a:xfrm>
              <a:off x="3028062" y="1547460"/>
              <a:ext cx="1803167" cy="1803167"/>
              <a:chOff x="552261" y="1848682"/>
              <a:chExt cx="842337" cy="842337"/>
            </a:xfrm>
          </p:grpSpPr>
          <p:sp>
            <p:nvSpPr>
              <p:cNvPr id="82" name="椭圆 81"/>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3" name="椭圆 82"/>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4" name="椭圆 83"/>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81" name="文本框 80"/>
            <p:cNvSpPr txBox="1"/>
            <p:nvPr/>
          </p:nvSpPr>
          <p:spPr>
            <a:xfrm>
              <a:off x="3568923" y="1894941"/>
              <a:ext cx="757207" cy="1126546"/>
            </a:xfrm>
            <a:prstGeom prst="rect">
              <a:avLst/>
            </a:prstGeom>
            <a:noFill/>
          </p:spPr>
          <p:txBody>
            <a:bodyPr wrap="none" rtlCol="0">
              <a:spAutoFit/>
            </a:bodyPr>
            <a:lstStyle/>
            <a:p>
              <a:r>
                <a:rPr lang="en-US" altLang="zh-CN" sz="3200" b="1" dirty="0">
                  <a:solidFill>
                    <a:schemeClr val="bg1"/>
                  </a:solidFill>
                </a:rPr>
                <a:t>4</a:t>
              </a:r>
              <a:endParaRPr lang="zh-CN" altLang="en-US" sz="3200" b="1" dirty="0">
                <a:solidFill>
                  <a:schemeClr val="bg1"/>
                </a:solidFill>
              </a:endParaRPr>
            </a:p>
          </p:txBody>
        </p:sp>
      </p:grpSp>
      <p:sp>
        <p:nvSpPr>
          <p:cNvPr id="85" name="文本框 84"/>
          <p:cNvSpPr txBox="1"/>
          <p:nvPr/>
        </p:nvSpPr>
        <p:spPr>
          <a:xfrm>
            <a:off x="6616098" y="5472521"/>
            <a:ext cx="3877985" cy="584775"/>
          </a:xfrm>
          <a:prstGeom prst="rect">
            <a:avLst/>
          </a:prstGeom>
          <a:solidFill>
            <a:srgbClr val="FFFFFF"/>
          </a:solidFill>
          <a:ln>
            <a:solidFill>
              <a:srgbClr val="FFFFFF"/>
            </a:solidFill>
          </a:ln>
        </p:spPr>
        <p:txBody>
          <a:bodyPr wrap="non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市场与竞争对手分析</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4"/>
                                        </p:tgtEl>
                                        <p:attrNameLst>
                                          <p:attrName>ppt_y</p:attrName>
                                        </p:attrNameLst>
                                      </p:cBhvr>
                                      <p:tavLst>
                                        <p:tav tm="0">
                                          <p:val>
                                            <p:strVal val="#ppt_y"/>
                                          </p:val>
                                        </p:tav>
                                        <p:tav tm="100000">
                                          <p:val>
                                            <p:strVal val="#ppt_y"/>
                                          </p:val>
                                        </p:tav>
                                      </p:tavLst>
                                    </p:anim>
                                    <p:anim calcmode="lin" valueType="num">
                                      <p:cBhvr>
                                        <p:cTn id="25"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4"/>
                                        </p:tgtEl>
                                      </p:cBhvr>
                                    </p:animEffect>
                                  </p:childTnLst>
                                </p:cTn>
                              </p:par>
                            </p:childTnLst>
                          </p:cTn>
                        </p:par>
                        <p:par>
                          <p:cTn id="28" fill="hold">
                            <p:stCondLst>
                              <p:cond delay="1899"/>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3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1"/>
                                        </p:tgtEl>
                                        <p:attrNameLst>
                                          <p:attrName>ppt_y</p:attrName>
                                        </p:attrNameLst>
                                      </p:cBhvr>
                                      <p:tavLst>
                                        <p:tav tm="0">
                                          <p:val>
                                            <p:strVal val="#ppt_y"/>
                                          </p:val>
                                        </p:tav>
                                        <p:tav tm="100000">
                                          <p:val>
                                            <p:strVal val="#ppt_y"/>
                                          </p:val>
                                        </p:tav>
                                      </p:tavLst>
                                    </p:anim>
                                    <p:anim calcmode="lin" valueType="num">
                                      <p:cBhvr>
                                        <p:cTn id="3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1"/>
                                        </p:tgtEl>
                                      </p:cBhvr>
                                    </p:animEffect>
                                  </p:childTnLst>
                                </p:cTn>
                              </p:par>
                            </p:childTnLst>
                          </p:cTn>
                        </p:par>
                        <p:par>
                          <p:cTn id="42" fill="hold">
                            <p:stCondLst>
                              <p:cond delay="3049"/>
                            </p:stCondLst>
                            <p:childTnLst>
                              <p:par>
                                <p:cTn id="43" presetID="53" presetClass="entr" presetSubtype="16"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54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8"/>
                                        </p:tgtEl>
                                        <p:attrNameLst>
                                          <p:attrName>ppt_y</p:attrName>
                                        </p:attrNameLst>
                                      </p:cBhvr>
                                      <p:tavLst>
                                        <p:tav tm="0">
                                          <p:val>
                                            <p:strVal val="#ppt_y"/>
                                          </p:val>
                                        </p:tav>
                                        <p:tav tm="100000">
                                          <p:val>
                                            <p:strVal val="#ppt_y"/>
                                          </p:val>
                                        </p:tav>
                                      </p:tavLst>
                                    </p:anim>
                                    <p:anim calcmode="lin" valueType="num">
                                      <p:cBhvr>
                                        <p:cTn id="53"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8"/>
                                        </p:tgtEl>
                                      </p:cBhvr>
                                    </p:animEffect>
                                  </p:childTnLst>
                                </p:cTn>
                              </p:par>
                            </p:childTnLst>
                          </p:cTn>
                        </p:par>
                        <p:par>
                          <p:cTn id="56" fill="hold">
                            <p:stCondLst>
                              <p:cond delay="4449"/>
                            </p:stCondLst>
                            <p:childTnLst>
                              <p:par>
                                <p:cTn id="57" presetID="53" presetClass="entr" presetSubtype="16"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p:cTn id="59" dur="500" fill="hold"/>
                                        <p:tgtEl>
                                          <p:spTgt spid="79"/>
                                        </p:tgtEl>
                                        <p:attrNameLst>
                                          <p:attrName>ppt_w</p:attrName>
                                        </p:attrNameLst>
                                      </p:cBhvr>
                                      <p:tavLst>
                                        <p:tav tm="0">
                                          <p:val>
                                            <p:fltVal val="0"/>
                                          </p:val>
                                        </p:tav>
                                        <p:tav tm="100000">
                                          <p:val>
                                            <p:strVal val="#ppt_w"/>
                                          </p:val>
                                        </p:tav>
                                      </p:tavLst>
                                    </p:anim>
                                    <p:anim calcmode="lin" valueType="num">
                                      <p:cBhvr>
                                        <p:cTn id="60" dur="500" fill="hold"/>
                                        <p:tgtEl>
                                          <p:spTgt spid="79"/>
                                        </p:tgtEl>
                                        <p:attrNameLst>
                                          <p:attrName>ppt_h</p:attrName>
                                        </p:attrNameLst>
                                      </p:cBhvr>
                                      <p:tavLst>
                                        <p:tav tm="0">
                                          <p:val>
                                            <p:fltVal val="0"/>
                                          </p:val>
                                        </p:tav>
                                        <p:tav tm="100000">
                                          <p:val>
                                            <p:strVal val="#ppt_h"/>
                                          </p:val>
                                        </p:tav>
                                      </p:tavLst>
                                    </p:anim>
                                    <p:animEffect transition="in" filter="fade">
                                      <p:cBhvr>
                                        <p:cTn id="61" dur="500"/>
                                        <p:tgtEl>
                                          <p:spTgt spid="79"/>
                                        </p:tgtEl>
                                      </p:cBhvr>
                                    </p:animEffect>
                                  </p:childTnLst>
                                </p:cTn>
                              </p:par>
                            </p:childTnLst>
                          </p:cTn>
                        </p:par>
                        <p:par>
                          <p:cTn id="62" fill="hold">
                            <p:stCondLst>
                              <p:cond delay="494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5"/>
                                        </p:tgtEl>
                                        <p:attrNameLst>
                                          <p:attrName>ppt_y</p:attrName>
                                        </p:attrNameLst>
                                      </p:cBhvr>
                                      <p:tavLst>
                                        <p:tav tm="0">
                                          <p:val>
                                            <p:strVal val="#ppt_y"/>
                                          </p:val>
                                        </p:tav>
                                        <p:tav tm="100000">
                                          <p:val>
                                            <p:strVal val="#ppt_y"/>
                                          </p:val>
                                        </p:tav>
                                      </p:tavLst>
                                    </p:anim>
                                    <p:anim calcmode="lin" valueType="num">
                                      <p:cBhvr>
                                        <p:cTn id="67"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4" grpId="0" animBg="1"/>
      <p:bldP spid="71" grpId="0" animBg="1"/>
      <p:bldP spid="78" grpId="0" animBg="1"/>
      <p:bldP spid="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开发计划</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Oval 4"/>
          <p:cNvSpPr>
            <a:spLocks noChangeArrowheads="1"/>
          </p:cNvSpPr>
          <p:nvPr/>
        </p:nvSpPr>
        <p:spPr bwMode="auto">
          <a:xfrm>
            <a:off x="1779588" y="1595438"/>
            <a:ext cx="3355975" cy="3355975"/>
          </a:xfrm>
          <a:prstGeom prst="ellipse">
            <a:avLst/>
          </a:prstGeom>
          <a:noFill/>
          <a:ln w="12700" cmpd="sng">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latin typeface="Impact" panose="020B0806030902050204" pitchFamily="34" charset="0"/>
              <a:ea typeface="微软雅黑" panose="020B0503020204020204" pitchFamily="34" charset="-122"/>
            </a:endParaRPr>
          </a:p>
        </p:txBody>
      </p:sp>
      <p:sp>
        <p:nvSpPr>
          <p:cNvPr id="13" name="Oval 5"/>
          <p:cNvSpPr>
            <a:spLocks noChangeArrowheads="1"/>
          </p:cNvSpPr>
          <p:nvPr/>
        </p:nvSpPr>
        <p:spPr bwMode="auto">
          <a:xfrm>
            <a:off x="1466850" y="1843088"/>
            <a:ext cx="1143000" cy="1143000"/>
          </a:xfrm>
          <a:prstGeom prst="ellipse">
            <a:avLst/>
          </a:prstGeom>
          <a:solidFill>
            <a:srgbClr val="2F76B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rPr>
              <a:t>添加文本</a:t>
            </a:r>
            <a:r>
              <a:rPr kumimoji="0" lang="en-US" sz="1800" b="0" i="0" u="none" strike="noStrike" kern="0" cap="none" spc="0" normalizeH="0" baseline="0" noProof="0">
                <a:ln>
                  <a:noFill/>
                </a:ln>
                <a:solidFill>
                  <a:srgbClr val="F8F8F8"/>
                </a:solidFill>
                <a:effectLst/>
                <a:uLnTx/>
                <a:uFillTx/>
                <a:ea typeface="微软雅黑" panose="020B0503020204020204" pitchFamily="34" charset="-122"/>
              </a:rPr>
              <a:t>3</a:t>
            </a:r>
            <a:endPar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endParaRPr>
          </a:p>
        </p:txBody>
      </p:sp>
      <p:sp>
        <p:nvSpPr>
          <p:cNvPr id="14" name="Oval 6"/>
          <p:cNvSpPr>
            <a:spLocks noChangeArrowheads="1"/>
          </p:cNvSpPr>
          <p:nvPr/>
        </p:nvSpPr>
        <p:spPr bwMode="auto">
          <a:xfrm>
            <a:off x="4262438" y="1843088"/>
            <a:ext cx="1143000" cy="1143000"/>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rPr>
              <a:t>添加文本</a:t>
            </a:r>
            <a:r>
              <a:rPr kumimoji="0" lang="en-US" sz="1800" b="0" i="0" u="none" strike="noStrike" kern="0" cap="none" spc="0" normalizeH="0" baseline="0" noProof="0">
                <a:ln>
                  <a:noFill/>
                </a:ln>
                <a:solidFill>
                  <a:srgbClr val="F8F8F8"/>
                </a:solidFill>
                <a:effectLst/>
                <a:uLnTx/>
                <a:uFillTx/>
                <a:ea typeface="微软雅黑" panose="020B0503020204020204" pitchFamily="34" charset="-122"/>
              </a:rPr>
              <a:t>1</a:t>
            </a:r>
            <a:endPar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endParaRPr>
          </a:p>
        </p:txBody>
      </p:sp>
      <p:sp>
        <p:nvSpPr>
          <p:cNvPr id="15" name="Oval 7"/>
          <p:cNvSpPr>
            <a:spLocks noChangeArrowheads="1"/>
          </p:cNvSpPr>
          <p:nvPr/>
        </p:nvSpPr>
        <p:spPr bwMode="auto">
          <a:xfrm>
            <a:off x="2916238" y="4356100"/>
            <a:ext cx="1143000" cy="1143000"/>
          </a:xfrm>
          <a:prstGeom prst="ellipse">
            <a:avLst/>
          </a:prstGeom>
          <a:solidFill>
            <a:srgbClr val="262626"/>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rPr>
              <a:t>添加文本</a:t>
            </a:r>
            <a:r>
              <a:rPr kumimoji="0" lang="en-US" sz="1800" b="0" i="0" u="none" strike="noStrike" kern="0" cap="none" spc="0" normalizeH="0" baseline="0" noProof="0">
                <a:ln>
                  <a:noFill/>
                </a:ln>
                <a:solidFill>
                  <a:srgbClr val="F8F8F8"/>
                </a:solidFill>
                <a:effectLst/>
                <a:uLnTx/>
                <a:uFillTx/>
                <a:ea typeface="微软雅黑" panose="020B0503020204020204" pitchFamily="34" charset="-122"/>
              </a:rPr>
              <a:t>2</a:t>
            </a:r>
            <a:endPar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endParaRPr>
          </a:p>
        </p:txBody>
      </p:sp>
      <p:sp>
        <p:nvSpPr>
          <p:cNvPr id="16" name="Oval 8"/>
          <p:cNvSpPr>
            <a:spLocks noChangeArrowheads="1"/>
          </p:cNvSpPr>
          <p:nvPr/>
        </p:nvSpPr>
        <p:spPr bwMode="auto">
          <a:xfrm>
            <a:off x="3049588" y="1254125"/>
            <a:ext cx="777875" cy="777875"/>
          </a:xfrm>
          <a:prstGeom prst="ellipse">
            <a:avLst/>
          </a:prstGeom>
          <a:solidFill>
            <a:srgbClr val="609ED6"/>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文本</a:t>
            </a:r>
            <a:r>
              <a:rPr kumimoji="0" 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Oval 9"/>
          <p:cNvSpPr>
            <a:spLocks noChangeArrowheads="1"/>
          </p:cNvSpPr>
          <p:nvPr/>
        </p:nvSpPr>
        <p:spPr bwMode="auto">
          <a:xfrm>
            <a:off x="4506913" y="3625850"/>
            <a:ext cx="777875" cy="777875"/>
          </a:xfrm>
          <a:prstGeom prst="ellipse">
            <a:avLst/>
          </a:prstGeom>
          <a:solidFill>
            <a:srgbClr val="2F76B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文本</a:t>
            </a:r>
            <a:r>
              <a:rPr kumimoji="0" 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Oval 10"/>
          <p:cNvSpPr>
            <a:spLocks noChangeArrowheads="1"/>
          </p:cNvSpPr>
          <p:nvPr/>
        </p:nvSpPr>
        <p:spPr bwMode="auto">
          <a:xfrm>
            <a:off x="1584325" y="3663950"/>
            <a:ext cx="777875" cy="777875"/>
          </a:xfrm>
          <a:prstGeom prst="ellipse">
            <a:avLst/>
          </a:prstGeom>
          <a:solidFill>
            <a:srgbClr val="609ED6"/>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文本</a:t>
            </a:r>
            <a:r>
              <a:rPr kumimoji="0" 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cxnSp>
        <p:nvCxnSpPr>
          <p:cNvPr id="19" name="AutoShape 11"/>
          <p:cNvCxnSpPr>
            <a:cxnSpLocks noChangeShapeType="1"/>
            <a:stCxn id="15" idx="0"/>
          </p:cNvCxnSpPr>
          <p:nvPr/>
        </p:nvCxnSpPr>
        <p:spPr bwMode="auto">
          <a:xfrm flipH="1" flipV="1">
            <a:off x="3478213" y="3884613"/>
            <a:ext cx="9525" cy="452437"/>
          </a:xfrm>
          <a:prstGeom prst="straightConnector1">
            <a:avLst/>
          </a:prstGeom>
          <a:noFill/>
          <a:ln w="9525" cmpd="sng">
            <a:solidFill>
              <a:srgbClr val="2B2E30"/>
            </a:solidFill>
            <a:round/>
          </a:ln>
          <a:extLst>
            <a:ext uri="{909E8E84-426E-40DD-AFC4-6F175D3DCCD1}">
              <a14:hiddenFill xmlns:a14="http://schemas.microsoft.com/office/drawing/2010/main">
                <a:noFill/>
              </a14:hiddenFill>
            </a:ext>
          </a:extLst>
        </p:spPr>
      </p:cxnSp>
      <p:cxnSp>
        <p:nvCxnSpPr>
          <p:cNvPr id="20" name="AutoShape 12"/>
          <p:cNvCxnSpPr>
            <a:cxnSpLocks noChangeShapeType="1"/>
          </p:cNvCxnSpPr>
          <p:nvPr/>
        </p:nvCxnSpPr>
        <p:spPr bwMode="auto">
          <a:xfrm flipH="1">
            <a:off x="4017963" y="2705100"/>
            <a:ext cx="355600" cy="242888"/>
          </a:xfrm>
          <a:prstGeom prst="straightConnector1">
            <a:avLst/>
          </a:prstGeom>
          <a:noFill/>
          <a:ln w="9525" cmpd="sng">
            <a:solidFill>
              <a:srgbClr val="2B2E30"/>
            </a:solidFill>
            <a:round/>
          </a:ln>
          <a:extLst>
            <a:ext uri="{909E8E84-426E-40DD-AFC4-6F175D3DCCD1}">
              <a14:hiddenFill xmlns:a14="http://schemas.microsoft.com/office/drawing/2010/main">
                <a:noFill/>
              </a14:hiddenFill>
            </a:ext>
          </a:extLst>
        </p:spPr>
      </p:cxnSp>
      <p:cxnSp>
        <p:nvCxnSpPr>
          <p:cNvPr id="21" name="AutoShape 13"/>
          <p:cNvCxnSpPr>
            <a:cxnSpLocks noChangeShapeType="1"/>
          </p:cNvCxnSpPr>
          <p:nvPr/>
        </p:nvCxnSpPr>
        <p:spPr bwMode="auto">
          <a:xfrm>
            <a:off x="2524125" y="2705100"/>
            <a:ext cx="414338" cy="242888"/>
          </a:xfrm>
          <a:prstGeom prst="straightConnector1">
            <a:avLst/>
          </a:prstGeom>
          <a:noFill/>
          <a:ln w="9525" cmpd="sng">
            <a:solidFill>
              <a:srgbClr val="2B2E30"/>
            </a:solidFill>
            <a:round/>
          </a:ln>
          <a:extLst>
            <a:ext uri="{909E8E84-426E-40DD-AFC4-6F175D3DCCD1}">
              <a14:hiddenFill xmlns:a14="http://schemas.microsoft.com/office/drawing/2010/main">
                <a:noFill/>
              </a14:hiddenFill>
            </a:ext>
          </a:extLst>
        </p:spPr>
      </p:cxnSp>
      <p:sp>
        <p:nvSpPr>
          <p:cNvPr id="22" name="AutoShape 22"/>
          <p:cNvSpPr>
            <a:spLocks noChangeArrowheads="1"/>
          </p:cNvSpPr>
          <p:nvPr/>
        </p:nvSpPr>
        <p:spPr bwMode="auto">
          <a:xfrm>
            <a:off x="6229350" y="1427163"/>
            <a:ext cx="4098925" cy="501650"/>
          </a:xfrm>
          <a:prstGeom prst="roundRect">
            <a:avLst>
              <a:gd name="adj" fmla="val 0"/>
            </a:avLst>
          </a:prstGeom>
          <a:solidFill>
            <a:srgbClr val="609ED6"/>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rPr>
              <a:t>单击此处添加文本</a:t>
            </a:r>
            <a:endParaRPr kumimoji="0" lang="zh-CN" altLang="en-US" sz="1800" b="0" i="0" u="none" strike="noStrike" kern="0" cap="none" spc="0" normalizeH="0" baseline="0" noProof="0">
              <a:ln>
                <a:noFill/>
              </a:ln>
              <a:solidFill>
                <a:srgbClr val="F8F8F8"/>
              </a:solidFill>
              <a:effectLst/>
              <a:uLnTx/>
              <a:uFillTx/>
              <a:ea typeface="微软雅黑" panose="020B0503020204020204" pitchFamily="34" charset="-122"/>
            </a:endParaRPr>
          </a:p>
        </p:txBody>
      </p:sp>
      <p:sp>
        <p:nvSpPr>
          <p:cNvPr id="23" name="Oval 16"/>
          <p:cNvSpPr>
            <a:spLocks noChangeArrowheads="1"/>
          </p:cNvSpPr>
          <p:nvPr/>
        </p:nvSpPr>
        <p:spPr bwMode="auto">
          <a:xfrm>
            <a:off x="2720975" y="2462213"/>
            <a:ext cx="1473200" cy="1439862"/>
          </a:xfrm>
          <a:prstGeom prst="ellipse">
            <a:avLst/>
          </a:prstGeom>
          <a:solidFill>
            <a:srgbClr val="FC5104"/>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ea typeface="微软雅黑" panose="020B0503020204020204" pitchFamily="34" charset="-122"/>
              </a:rPr>
              <a:t>标题</a:t>
            </a:r>
            <a:endParaRPr kumimoji="0" lang="zh-CN" altLang="en-US" sz="2000" b="1" i="0" u="none" strike="noStrike" kern="0" cap="none" spc="0" normalizeH="0" baseline="0" noProof="0">
              <a:ln>
                <a:noFill/>
              </a:ln>
              <a:solidFill>
                <a:srgbClr val="FFFFFF"/>
              </a:solidFill>
              <a:effectLst/>
              <a:uLnTx/>
              <a:uFillTx/>
              <a:ea typeface="微软雅黑" panose="020B0503020204020204" pitchFamily="34" charset="-122"/>
            </a:endParaRPr>
          </a:p>
        </p:txBody>
      </p:sp>
      <p:sp>
        <p:nvSpPr>
          <p:cNvPr id="24" name="矩形 23"/>
          <p:cNvSpPr/>
          <p:nvPr/>
        </p:nvSpPr>
        <p:spPr bwMode="auto">
          <a:xfrm>
            <a:off x="6229350" y="1947727"/>
            <a:ext cx="4098925" cy="4031873"/>
          </a:xfrm>
          <a:prstGeom prst="rect">
            <a:avLst/>
          </a:prstGeom>
          <a:solidFill>
            <a:srgbClr val="262626"/>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25" name="TextBox 84"/>
          <p:cNvSpPr txBox="1">
            <a:spLocks noChangeArrowheads="1"/>
          </p:cNvSpPr>
          <p:nvPr/>
        </p:nvSpPr>
        <p:spPr bwMode="auto">
          <a:xfrm>
            <a:off x="6229350" y="1998850"/>
            <a:ext cx="4098925" cy="403187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这里输入产品形式的简介，这里输入产品形式的简介，这里输入产品形式的简介，这里输入产品形式的简介，这里输入产品形式的简介，里输入产品形式的简介。</a:t>
            </a:r>
            <a:endPar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just"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这里输入产品形式的简介，这里输入产品形式的简介，这里输入产品形式的简介，这里输入产品形式的简介，这里输入产品形式的简介，里输入产品形式的简介。</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398975" y="209550"/>
            <a:ext cx="720000" cy="720000"/>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38" name="椭圆 3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7" name="文本框 36"/>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4</a:t>
              </a:r>
              <a:endParaRPr lang="zh-CN" altLang="en-US" sz="2800" b="1" dirty="0">
                <a:solidFill>
                  <a:prstClr val="white"/>
                </a:solidFill>
              </a:endParaRPr>
            </a:p>
          </p:txBody>
        </p:sp>
      </p:grpSp>
      <p:sp>
        <p:nvSpPr>
          <p:cNvPr id="41" name="矩形 40"/>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56" presetClass="path" presetSubtype="0" accel="50000" decel="50000" fill="hold" grpId="0" nodeType="withEffect">
                                  <p:stCondLst>
                                    <p:cond delay="0"/>
                                  </p:stCondLst>
                                  <p:childTnLst>
                                    <p:animMotion origin="layout" path="M 1.5873E-6 3.395E-6 L 0.34088 0.44889 " pathEditMode="relative" rAng="0" ptsTypes="AA">
                                      <p:cBhvr>
                                        <p:cTn id="12" dur="500" spd="-99800" fill="hold"/>
                                        <p:tgtEl>
                                          <p:spTgt spid="17"/>
                                        </p:tgtEl>
                                        <p:attrNameLst>
                                          <p:attrName>ppt_x</p:attrName>
                                          <p:attrName>ppt_y</p:attrName>
                                        </p:attrNameLst>
                                      </p:cBhvr>
                                      <p:rCtr x="17000" y="22400"/>
                                    </p:animMotion>
                                  </p:childTnLst>
                                </p:cTn>
                              </p:par>
                              <p:par>
                                <p:cTn id="13" presetID="1"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73588E-7 -0.39871 L -4.73588E-7 2.01665E-6 " pathEditMode="relative" rAng="0" ptsTypes="AA">
                                      <p:cBhvr>
                                        <p:cTn id="16" dur="500" fill="hold"/>
                                        <p:tgtEl>
                                          <p:spTgt spid="16"/>
                                        </p:tgtEl>
                                        <p:attrNameLst>
                                          <p:attrName>ppt_x</p:attrName>
                                          <p:attrName>ppt_y</p:attrName>
                                        </p:attrNameLst>
                                      </p:cBhvr>
                                      <p:rCtr x="0" y="19900"/>
                                    </p:animMotion>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42" presetClass="path" presetSubtype="0" accel="50000" decel="50000" fill="hold" grpId="0" nodeType="withEffect">
                                  <p:stCondLst>
                                    <p:cond delay="0"/>
                                  </p:stCondLst>
                                  <p:childTnLst>
                                    <p:animMotion origin="layout" path="M -0.24577 0.40703 L -2.00104E-6 2.97872E-6 " pathEditMode="relative" rAng="0" ptsTypes="AA">
                                      <p:cBhvr>
                                        <p:cTn id="20" dur="500" fill="hold"/>
                                        <p:tgtEl>
                                          <p:spTgt spid="18"/>
                                        </p:tgtEl>
                                        <p:attrNameLst>
                                          <p:attrName>ppt_x</p:attrName>
                                          <p:attrName>ppt_y</p:attrName>
                                        </p:attrNameLst>
                                      </p:cBhvr>
                                      <p:rCtr x="12300" y="-20200"/>
                                    </p:animMotion>
                                  </p:childTnLst>
                                </p:cTn>
                              </p:par>
                            </p:childTnLst>
                          </p:cTn>
                        </p:par>
                        <p:par>
                          <p:cTn id="21" fill="hold">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500"/>
                                        <p:tgtEl>
                                          <p:spTgt spid="14"/>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4500"/>
                            </p:stCondLst>
                            <p:childTnLst>
                              <p:par>
                                <p:cTn id="49" presetID="21"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wipe(up)">
                                      <p:cBhvr>
                                        <p:cTn id="63" dur="500"/>
                                        <p:tgtEl>
                                          <p:spTgt spid="25">
                                            <p:txEl>
                                              <p:pRg st="0" end="0"/>
                                            </p:txEl>
                                          </p:spTgt>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Effect transition="in" filter="wipe(up)">
                                      <p:cBhvr>
                                        <p:cTn id="67" dur="500"/>
                                        <p:tgtEl>
                                          <p:spTgt spid="25">
                                            <p:txEl>
                                              <p:pRg st="1" end="1"/>
                                            </p:txEl>
                                          </p:spTgt>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25">
                                            <p:txEl>
                                              <p:pRg st="2" end="2"/>
                                            </p:txEl>
                                          </p:spTgt>
                                        </p:tgtEl>
                                        <p:attrNameLst>
                                          <p:attrName>style.visibility</p:attrName>
                                        </p:attrNameLst>
                                      </p:cBhvr>
                                      <p:to>
                                        <p:strVal val="visible"/>
                                      </p:to>
                                    </p:set>
                                    <p:animEffect transition="in" filter="wipe(up)">
                                      <p:cBhvr>
                                        <p:cTn id="71"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autoUpdateAnimBg="0"/>
      <p:bldP spid="15" grpId="0" animBg="1" autoUpdateAnimBg="0"/>
      <p:bldP spid="16" grpId="0" animBg="1" autoUpdateAnimBg="0"/>
      <p:bldP spid="16" grpId="1" animBg="1" autoUpdateAnimBg="0"/>
      <p:bldP spid="17" grpId="0" animBg="1" autoUpdateAnimBg="0"/>
      <p:bldP spid="17" grpId="1" animBg="1" autoUpdateAnimBg="0"/>
      <p:bldP spid="18" grpId="0" animBg="1" autoUpdateAnimBg="0"/>
      <p:bldP spid="18" grpId="1" animBg="1" autoUpdateAnimBg="0"/>
      <p:bldP spid="22" grpId="0" animBg="1" autoUpdateAnimBg="0"/>
      <p:bldP spid="23" grpId="0" animBg="1" autoUpdateAnimBg="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市场开拓</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Freeform 6"/>
          <p:cNvSpPr/>
          <p:nvPr/>
        </p:nvSpPr>
        <p:spPr bwMode="auto">
          <a:xfrm>
            <a:off x="1077913" y="1535113"/>
            <a:ext cx="10115550" cy="685800"/>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ADADB"/>
          </a:solidFill>
          <a:ln w="10" cap="flat" cmpd="sng">
            <a:solidFill>
              <a:srgbClr val="B5B5B7"/>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7"/>
          <p:cNvSpPr/>
          <p:nvPr/>
        </p:nvSpPr>
        <p:spPr bwMode="auto">
          <a:xfrm>
            <a:off x="1077913" y="2843213"/>
            <a:ext cx="10115550" cy="685800"/>
          </a:xfrm>
          <a:custGeom>
            <a:avLst/>
            <a:gdLst>
              <a:gd name="T0" fmla="*/ 60069 w 12630"/>
              <a:gd name="T1" fmla="*/ 0 h 856"/>
              <a:gd name="T2" fmla="*/ 10055481 w 12630"/>
              <a:gd name="T3" fmla="*/ 0 h 856"/>
              <a:gd name="T4" fmla="*/ 10115550 w 12630"/>
              <a:gd name="T5" fmla="*/ 75310 h 856"/>
              <a:gd name="T6" fmla="*/ 10115550 w 12630"/>
              <a:gd name="T7" fmla="*/ 611291 h 856"/>
              <a:gd name="T8" fmla="*/ 10055481 w 12630"/>
              <a:gd name="T9" fmla="*/ 685800 h 856"/>
              <a:gd name="T10" fmla="*/ 60069 w 12630"/>
              <a:gd name="T11" fmla="*/ 685800 h 856"/>
              <a:gd name="T12" fmla="*/ 0 w 12630"/>
              <a:gd name="T13" fmla="*/ 611291 h 856"/>
              <a:gd name="T14" fmla="*/ 0 w 12630"/>
              <a:gd name="T15" fmla="*/ 75310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10" cap="flat" cmpd="sng">
            <a:solidFill>
              <a:srgbClr val="B5B5B7"/>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p:nvPr/>
        </p:nvSpPr>
        <p:spPr bwMode="auto">
          <a:xfrm>
            <a:off x="1077913" y="4095750"/>
            <a:ext cx="10115550" cy="685800"/>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cap="flat" cmpd="sng">
            <a:solidFill>
              <a:srgbClr val="B5B5B7"/>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9"/>
          <p:cNvSpPr/>
          <p:nvPr/>
        </p:nvSpPr>
        <p:spPr bwMode="auto">
          <a:xfrm>
            <a:off x="1077913" y="5318125"/>
            <a:ext cx="10115550" cy="685800"/>
          </a:xfrm>
          <a:custGeom>
            <a:avLst/>
            <a:gdLst>
              <a:gd name="T0" fmla="*/ 60069 w 12630"/>
              <a:gd name="T1" fmla="*/ 0 h 856"/>
              <a:gd name="T2" fmla="*/ 10055481 w 12630"/>
              <a:gd name="T3" fmla="*/ 0 h 856"/>
              <a:gd name="T4" fmla="*/ 10115550 w 12630"/>
              <a:gd name="T5" fmla="*/ 74509 h 856"/>
              <a:gd name="T6" fmla="*/ 10115550 w 12630"/>
              <a:gd name="T7" fmla="*/ 610490 h 856"/>
              <a:gd name="T8" fmla="*/ 10055481 w 12630"/>
              <a:gd name="T9" fmla="*/ 685800 h 856"/>
              <a:gd name="T10" fmla="*/ 60069 w 12630"/>
              <a:gd name="T11" fmla="*/ 685800 h 856"/>
              <a:gd name="T12" fmla="*/ 0 w 12630"/>
              <a:gd name="T13" fmla="*/ 610490 h 856"/>
              <a:gd name="T14" fmla="*/ 0 w 12630"/>
              <a:gd name="T15" fmla="*/ 74509 h 856"/>
              <a:gd name="T16" fmla="*/ 60069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ADADB"/>
          </a:solidFill>
          <a:ln w="10" cap="flat" cmpd="sng">
            <a:solidFill>
              <a:srgbClr val="B5B5B7"/>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0"/>
          <p:cNvSpPr>
            <a:spLocks noEditPoints="1"/>
          </p:cNvSpPr>
          <p:nvPr/>
        </p:nvSpPr>
        <p:spPr bwMode="auto">
          <a:xfrm>
            <a:off x="1789113" y="1179513"/>
            <a:ext cx="1868487" cy="1455737"/>
          </a:xfrm>
          <a:custGeom>
            <a:avLst/>
            <a:gdLst>
              <a:gd name="T0" fmla="*/ 1868487 w 2333"/>
              <a:gd name="T1" fmla="*/ 0 h 1818"/>
              <a:gd name="T2" fmla="*/ 1868487 w 2333"/>
              <a:gd name="T3" fmla="*/ 1092203 h 1818"/>
              <a:gd name="T4" fmla="*/ 933843 w 2333"/>
              <a:gd name="T5" fmla="*/ 1455737 h 1818"/>
              <a:gd name="T6" fmla="*/ 0 w 2333"/>
              <a:gd name="T7" fmla="*/ 1092203 h 1818"/>
              <a:gd name="T8" fmla="*/ 0 w 2333"/>
              <a:gd name="T9" fmla="*/ 0 h 1818"/>
              <a:gd name="T10" fmla="*/ 1868487 w 2333"/>
              <a:gd name="T11" fmla="*/ 0 h 1818"/>
              <a:gd name="T12" fmla="*/ 933843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1"/>
          <p:cNvSpPr>
            <a:spLocks noEditPoints="1"/>
          </p:cNvSpPr>
          <p:nvPr/>
        </p:nvSpPr>
        <p:spPr bwMode="auto">
          <a:xfrm>
            <a:off x="1789113" y="2476500"/>
            <a:ext cx="1868487" cy="1420813"/>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2"/>
          <p:cNvSpPr>
            <a:spLocks noEditPoints="1"/>
          </p:cNvSpPr>
          <p:nvPr/>
        </p:nvSpPr>
        <p:spPr bwMode="auto">
          <a:xfrm>
            <a:off x="1789113" y="3717925"/>
            <a:ext cx="1868487" cy="1420813"/>
          </a:xfrm>
          <a:custGeom>
            <a:avLst/>
            <a:gdLst>
              <a:gd name="T0" fmla="*/ 1868487 w 2333"/>
              <a:gd name="T1" fmla="*/ 0 h 1775"/>
              <a:gd name="T2" fmla="*/ 1868487 w 2333"/>
              <a:gd name="T3" fmla="*/ 1065410 h 1775"/>
              <a:gd name="T4" fmla="*/ 933843 w 2333"/>
              <a:gd name="T5" fmla="*/ 1420813 h 1775"/>
              <a:gd name="T6" fmla="*/ 0 w 2333"/>
              <a:gd name="T7" fmla="*/ 1065410 h 1775"/>
              <a:gd name="T8" fmla="*/ 0 w 2333"/>
              <a:gd name="T9" fmla="*/ 0 h 1775"/>
              <a:gd name="T10" fmla="*/ 933843 w 2333"/>
              <a:gd name="T11" fmla="*/ 355403 h 1775"/>
              <a:gd name="T12" fmla="*/ 1868487 w 2333"/>
              <a:gd name="T13" fmla="*/ 0 h 1775"/>
              <a:gd name="T14" fmla="*/ 1401565 w 2333"/>
              <a:gd name="T15" fmla="*/ 17770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13"/>
          <p:cNvSpPr>
            <a:spLocks noEditPoints="1"/>
          </p:cNvSpPr>
          <p:nvPr/>
        </p:nvSpPr>
        <p:spPr bwMode="auto">
          <a:xfrm>
            <a:off x="1789113" y="4943475"/>
            <a:ext cx="1868487" cy="1419225"/>
          </a:xfrm>
          <a:custGeom>
            <a:avLst/>
            <a:gdLst>
              <a:gd name="T0" fmla="*/ 1868487 w 2333"/>
              <a:gd name="T1" fmla="*/ 0 h 1774"/>
              <a:gd name="T2" fmla="*/ 1868487 w 2333"/>
              <a:gd name="T3" fmla="*/ 1064819 h 1774"/>
              <a:gd name="T4" fmla="*/ 933843 w 2333"/>
              <a:gd name="T5" fmla="*/ 1419225 h 1774"/>
              <a:gd name="T6" fmla="*/ 0 w 2333"/>
              <a:gd name="T7" fmla="*/ 1064819 h 1774"/>
              <a:gd name="T8" fmla="*/ 0 w 2333"/>
              <a:gd name="T9" fmla="*/ 0 h 1774"/>
              <a:gd name="T10" fmla="*/ 933843 w 2333"/>
              <a:gd name="T11" fmla="*/ 354406 h 1774"/>
              <a:gd name="T12" fmla="*/ 1868487 w 2333"/>
              <a:gd name="T13" fmla="*/ 0 h 1774"/>
              <a:gd name="T14" fmla="*/ 1401565 w 2333"/>
              <a:gd name="T15" fmla="*/ 176803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11"/>
          <p:cNvSpPr txBox="1">
            <a:spLocks noChangeArrowheads="1"/>
          </p:cNvSpPr>
          <p:nvPr/>
        </p:nvSpPr>
        <p:spPr bwMode="auto">
          <a:xfrm>
            <a:off x="4081463" y="1555750"/>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1" name="TextBox 12"/>
          <p:cNvSpPr txBox="1">
            <a:spLocks noChangeArrowheads="1"/>
          </p:cNvSpPr>
          <p:nvPr/>
        </p:nvSpPr>
        <p:spPr bwMode="auto">
          <a:xfrm>
            <a:off x="1939925" y="1663700"/>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本地市场</a:t>
            </a:r>
            <a:endParaRPr kumimoji="0" lang="en-US" sz="2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TextBox 13"/>
          <p:cNvSpPr txBox="1">
            <a:spLocks noChangeArrowheads="1"/>
          </p:cNvSpPr>
          <p:nvPr/>
        </p:nvSpPr>
        <p:spPr bwMode="auto">
          <a:xfrm>
            <a:off x="1939925" y="3014663"/>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周边市场</a:t>
            </a:r>
            <a:endParaRPr kumimoji="0" 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TextBox 14"/>
          <p:cNvSpPr txBox="1">
            <a:spLocks noChangeArrowheads="1"/>
          </p:cNvSpPr>
          <p:nvPr/>
        </p:nvSpPr>
        <p:spPr bwMode="auto">
          <a:xfrm>
            <a:off x="1939925" y="4270375"/>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细分市场</a:t>
            </a:r>
            <a:endParaRPr kumimoji="0" 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15"/>
          <p:cNvSpPr txBox="1">
            <a:spLocks noChangeArrowheads="1"/>
          </p:cNvSpPr>
          <p:nvPr/>
        </p:nvSpPr>
        <p:spPr bwMode="auto">
          <a:xfrm>
            <a:off x="1939925" y="5457825"/>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高端市场</a:t>
            </a:r>
            <a:endParaRPr kumimoji="0" 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16"/>
          <p:cNvSpPr txBox="1">
            <a:spLocks noChangeArrowheads="1"/>
          </p:cNvSpPr>
          <p:nvPr/>
        </p:nvSpPr>
        <p:spPr bwMode="auto">
          <a:xfrm>
            <a:off x="4081463" y="2879725"/>
            <a:ext cx="691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6" name="TextBox 17"/>
          <p:cNvSpPr txBox="1">
            <a:spLocks noChangeArrowheads="1"/>
          </p:cNvSpPr>
          <p:nvPr/>
        </p:nvSpPr>
        <p:spPr bwMode="auto">
          <a:xfrm>
            <a:off x="4081463" y="4135438"/>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7" name="TextBox 18"/>
          <p:cNvSpPr txBox="1">
            <a:spLocks noChangeArrowheads="1"/>
          </p:cNvSpPr>
          <p:nvPr/>
        </p:nvSpPr>
        <p:spPr bwMode="auto">
          <a:xfrm>
            <a:off x="4081463" y="5335588"/>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kumimoji="0" lang="zh-CN" altLang="en-US" sz="18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7" name="TextBox 19"/>
          <p:cNvSpPr txBox="1">
            <a:spLocks noChangeArrowheads="1"/>
          </p:cNvSpPr>
          <p:nvPr/>
        </p:nvSpPr>
        <p:spPr bwMode="auto">
          <a:xfrm>
            <a:off x="1130300" y="1539875"/>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1</a:t>
            </a:r>
            <a:endPar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8" name="TextBox 20"/>
          <p:cNvSpPr txBox="1">
            <a:spLocks noChangeArrowheads="1"/>
          </p:cNvSpPr>
          <p:nvPr/>
        </p:nvSpPr>
        <p:spPr bwMode="auto">
          <a:xfrm>
            <a:off x="1130300" y="2863850"/>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2</a:t>
            </a:r>
            <a:endPar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9" name="TextBox 21"/>
          <p:cNvSpPr txBox="1">
            <a:spLocks noChangeArrowheads="1"/>
          </p:cNvSpPr>
          <p:nvPr/>
        </p:nvSpPr>
        <p:spPr bwMode="auto">
          <a:xfrm>
            <a:off x="1130300" y="4119563"/>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3</a:t>
            </a:r>
            <a:endPar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40" name="TextBox 22"/>
          <p:cNvSpPr txBox="1">
            <a:spLocks noChangeArrowheads="1"/>
          </p:cNvSpPr>
          <p:nvPr/>
        </p:nvSpPr>
        <p:spPr bwMode="auto">
          <a:xfrm>
            <a:off x="1130300" y="5307013"/>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4</a:t>
            </a:r>
            <a:endParaRPr kumimoji="0" lang="en-US" altLang="zh-CN" sz="4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98975" y="209550"/>
            <a:ext cx="720000" cy="720000"/>
            <a:chOff x="3028062" y="1547460"/>
            <a:chExt cx="1803167" cy="1803167"/>
          </a:xfrm>
        </p:grpSpPr>
        <p:grpSp>
          <p:nvGrpSpPr>
            <p:cNvPr id="42" name="组合 41"/>
            <p:cNvGrpSpPr/>
            <p:nvPr/>
          </p:nvGrpSpPr>
          <p:grpSpPr>
            <a:xfrm>
              <a:off x="3028062" y="1547460"/>
              <a:ext cx="1803167" cy="1803167"/>
              <a:chOff x="552261" y="1848682"/>
              <a:chExt cx="842337" cy="842337"/>
            </a:xfrm>
          </p:grpSpPr>
          <p:sp>
            <p:nvSpPr>
              <p:cNvPr id="44" name="椭圆 4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文本框 42"/>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5</a:t>
              </a:r>
              <a:endParaRPr lang="zh-CN" altLang="en-US" sz="2800" b="1" dirty="0">
                <a:solidFill>
                  <a:prstClr val="white"/>
                </a:solidFill>
              </a:endParaRPr>
            </a:p>
          </p:txBody>
        </p:sp>
      </p:grpSp>
      <p:sp>
        <p:nvSpPr>
          <p:cNvPr id="47" name="矩形 46"/>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6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6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4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3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400" fill="hold"/>
                                        <p:tgtEl>
                                          <p:spTgt spid="37"/>
                                        </p:tgtEl>
                                        <p:attrNameLst>
                                          <p:attrName>ppt_w</p:attrName>
                                        </p:attrNameLst>
                                      </p:cBhvr>
                                      <p:tavLst>
                                        <p:tav tm="0">
                                          <p:val>
                                            <p:fltVal val="0"/>
                                          </p:val>
                                        </p:tav>
                                        <p:tav tm="100000">
                                          <p:val>
                                            <p:strVal val="#ppt_w"/>
                                          </p:val>
                                        </p:tav>
                                      </p:tavLst>
                                    </p:anim>
                                    <p:anim calcmode="lin" valueType="num">
                                      <p:cBhvr>
                                        <p:cTn id="62" dur="400" fill="hold"/>
                                        <p:tgtEl>
                                          <p:spTgt spid="37"/>
                                        </p:tgtEl>
                                        <p:attrNameLst>
                                          <p:attrName>ppt_h</p:attrName>
                                        </p:attrNameLst>
                                      </p:cBhvr>
                                      <p:tavLst>
                                        <p:tav tm="0">
                                          <p:val>
                                            <p:fltVal val="0"/>
                                          </p:val>
                                        </p:tav>
                                        <p:tav tm="100000">
                                          <p:val>
                                            <p:strVal val="#ppt_h"/>
                                          </p:val>
                                        </p:tav>
                                      </p:tavLst>
                                    </p:anim>
                                    <p:anim calcmode="lin" valueType="num">
                                      <p:cBhvr>
                                        <p:cTn id="63" dur="400" fill="hold"/>
                                        <p:tgtEl>
                                          <p:spTgt spid="37"/>
                                        </p:tgtEl>
                                        <p:attrNameLst>
                                          <p:attrName>style.rotation</p:attrName>
                                        </p:attrNameLst>
                                      </p:cBhvr>
                                      <p:tavLst>
                                        <p:tav tm="0">
                                          <p:val>
                                            <p:fltVal val="90"/>
                                          </p:val>
                                        </p:tav>
                                        <p:tav tm="100000">
                                          <p:val>
                                            <p:fltVal val="0"/>
                                          </p:val>
                                        </p:tav>
                                      </p:tavLst>
                                    </p:anim>
                                    <p:animEffect transition="in" filter="fade">
                                      <p:cBhvr>
                                        <p:cTn id="64" dur="400"/>
                                        <p:tgtEl>
                                          <p:spTgt spid="37"/>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2500"/>
                            </p:stCondLst>
                            <p:childTnLst>
                              <p:par>
                                <p:cTn id="70" presetID="31"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400" fill="hold"/>
                                        <p:tgtEl>
                                          <p:spTgt spid="38"/>
                                        </p:tgtEl>
                                        <p:attrNameLst>
                                          <p:attrName>ppt_w</p:attrName>
                                        </p:attrNameLst>
                                      </p:cBhvr>
                                      <p:tavLst>
                                        <p:tav tm="0">
                                          <p:val>
                                            <p:fltVal val="0"/>
                                          </p:val>
                                        </p:tav>
                                        <p:tav tm="100000">
                                          <p:val>
                                            <p:strVal val="#ppt_w"/>
                                          </p:val>
                                        </p:tav>
                                      </p:tavLst>
                                    </p:anim>
                                    <p:anim calcmode="lin" valueType="num">
                                      <p:cBhvr>
                                        <p:cTn id="73" dur="400" fill="hold"/>
                                        <p:tgtEl>
                                          <p:spTgt spid="38"/>
                                        </p:tgtEl>
                                        <p:attrNameLst>
                                          <p:attrName>ppt_h</p:attrName>
                                        </p:attrNameLst>
                                      </p:cBhvr>
                                      <p:tavLst>
                                        <p:tav tm="0">
                                          <p:val>
                                            <p:fltVal val="0"/>
                                          </p:val>
                                        </p:tav>
                                        <p:tav tm="100000">
                                          <p:val>
                                            <p:strVal val="#ppt_h"/>
                                          </p:val>
                                        </p:tav>
                                      </p:tavLst>
                                    </p:anim>
                                    <p:anim calcmode="lin" valueType="num">
                                      <p:cBhvr>
                                        <p:cTn id="74" dur="400" fill="hold"/>
                                        <p:tgtEl>
                                          <p:spTgt spid="38"/>
                                        </p:tgtEl>
                                        <p:attrNameLst>
                                          <p:attrName>style.rotation</p:attrName>
                                        </p:attrNameLst>
                                      </p:cBhvr>
                                      <p:tavLst>
                                        <p:tav tm="0">
                                          <p:val>
                                            <p:fltVal val="90"/>
                                          </p:val>
                                        </p:tav>
                                        <p:tav tm="100000">
                                          <p:val>
                                            <p:fltVal val="0"/>
                                          </p:val>
                                        </p:tav>
                                      </p:tavLst>
                                    </p:anim>
                                    <p:animEffect transition="in" filter="fade">
                                      <p:cBhvr>
                                        <p:cTn id="75" dur="400"/>
                                        <p:tgtEl>
                                          <p:spTgt spid="38"/>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3500"/>
                            </p:stCondLst>
                            <p:childTnLst>
                              <p:par>
                                <p:cTn id="81" presetID="31"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400" fill="hold"/>
                                        <p:tgtEl>
                                          <p:spTgt spid="39"/>
                                        </p:tgtEl>
                                        <p:attrNameLst>
                                          <p:attrName>ppt_w</p:attrName>
                                        </p:attrNameLst>
                                      </p:cBhvr>
                                      <p:tavLst>
                                        <p:tav tm="0">
                                          <p:val>
                                            <p:fltVal val="0"/>
                                          </p:val>
                                        </p:tav>
                                        <p:tav tm="100000">
                                          <p:val>
                                            <p:strVal val="#ppt_w"/>
                                          </p:val>
                                        </p:tav>
                                      </p:tavLst>
                                    </p:anim>
                                    <p:anim calcmode="lin" valueType="num">
                                      <p:cBhvr>
                                        <p:cTn id="84" dur="400" fill="hold"/>
                                        <p:tgtEl>
                                          <p:spTgt spid="39"/>
                                        </p:tgtEl>
                                        <p:attrNameLst>
                                          <p:attrName>ppt_h</p:attrName>
                                        </p:attrNameLst>
                                      </p:cBhvr>
                                      <p:tavLst>
                                        <p:tav tm="0">
                                          <p:val>
                                            <p:fltVal val="0"/>
                                          </p:val>
                                        </p:tav>
                                        <p:tav tm="100000">
                                          <p:val>
                                            <p:strVal val="#ppt_h"/>
                                          </p:val>
                                        </p:tav>
                                      </p:tavLst>
                                    </p:anim>
                                    <p:anim calcmode="lin" valueType="num">
                                      <p:cBhvr>
                                        <p:cTn id="85" dur="400" fill="hold"/>
                                        <p:tgtEl>
                                          <p:spTgt spid="39"/>
                                        </p:tgtEl>
                                        <p:attrNameLst>
                                          <p:attrName>style.rotation</p:attrName>
                                        </p:attrNameLst>
                                      </p:cBhvr>
                                      <p:tavLst>
                                        <p:tav tm="0">
                                          <p:val>
                                            <p:fltVal val="90"/>
                                          </p:val>
                                        </p:tav>
                                        <p:tav tm="100000">
                                          <p:val>
                                            <p:fltVal val="0"/>
                                          </p:val>
                                        </p:tav>
                                      </p:tavLst>
                                    </p:anim>
                                    <p:animEffect transition="in" filter="fade">
                                      <p:cBhvr>
                                        <p:cTn id="86" dur="400"/>
                                        <p:tgtEl>
                                          <p:spTgt spid="39"/>
                                        </p:tgtEl>
                                      </p:cBhvr>
                                    </p:animEffect>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par>
                          <p:cTn id="91" fill="hold">
                            <p:stCondLst>
                              <p:cond delay="4500"/>
                            </p:stCondLst>
                            <p:childTnLst>
                              <p:par>
                                <p:cTn id="92" presetID="31" presetClass="entr" presetSubtype="0"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400" fill="hold"/>
                                        <p:tgtEl>
                                          <p:spTgt spid="40"/>
                                        </p:tgtEl>
                                        <p:attrNameLst>
                                          <p:attrName>ppt_w</p:attrName>
                                        </p:attrNameLst>
                                      </p:cBhvr>
                                      <p:tavLst>
                                        <p:tav tm="0">
                                          <p:val>
                                            <p:fltVal val="0"/>
                                          </p:val>
                                        </p:tav>
                                        <p:tav tm="100000">
                                          <p:val>
                                            <p:strVal val="#ppt_w"/>
                                          </p:val>
                                        </p:tav>
                                      </p:tavLst>
                                    </p:anim>
                                    <p:anim calcmode="lin" valueType="num">
                                      <p:cBhvr>
                                        <p:cTn id="95" dur="400" fill="hold"/>
                                        <p:tgtEl>
                                          <p:spTgt spid="40"/>
                                        </p:tgtEl>
                                        <p:attrNameLst>
                                          <p:attrName>ppt_h</p:attrName>
                                        </p:attrNameLst>
                                      </p:cBhvr>
                                      <p:tavLst>
                                        <p:tav tm="0">
                                          <p:val>
                                            <p:fltVal val="0"/>
                                          </p:val>
                                        </p:tav>
                                        <p:tav tm="100000">
                                          <p:val>
                                            <p:strVal val="#ppt_h"/>
                                          </p:val>
                                        </p:tav>
                                      </p:tavLst>
                                    </p:anim>
                                    <p:anim calcmode="lin" valueType="num">
                                      <p:cBhvr>
                                        <p:cTn id="96" dur="400" fill="hold"/>
                                        <p:tgtEl>
                                          <p:spTgt spid="40"/>
                                        </p:tgtEl>
                                        <p:attrNameLst>
                                          <p:attrName>style.rotation</p:attrName>
                                        </p:attrNameLst>
                                      </p:cBhvr>
                                      <p:tavLst>
                                        <p:tav tm="0">
                                          <p:val>
                                            <p:fltVal val="90"/>
                                          </p:val>
                                        </p:tav>
                                        <p:tav tm="100000">
                                          <p:val>
                                            <p:fltVal val="0"/>
                                          </p:val>
                                        </p:tav>
                                      </p:tavLst>
                                    </p:anim>
                                    <p:animEffect transition="in" filter="fade">
                                      <p:cBhvr>
                                        <p:cTn id="97" dur="400"/>
                                        <p:tgtEl>
                                          <p:spTgt spid="40"/>
                                        </p:tgtEl>
                                      </p:cBhvr>
                                    </p:animEffect>
                                  </p:childTnLst>
                                </p:cTn>
                              </p:par>
                            </p:childTnLst>
                          </p:cTn>
                        </p:par>
                        <p:par>
                          <p:cTn id="98" fill="hold">
                            <p:stCondLst>
                              <p:cond delay="5000"/>
                            </p:stCondLst>
                            <p:childTnLst>
                              <p:par>
                                <p:cTn id="99" presetID="22" presetClass="entr" presetSubtype="8"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left)">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37" grpId="0" autoUpdateAnimBg="0"/>
      <p:bldP spid="38" grpId="0" autoUpdateAnimBg="0"/>
      <p:bldP spid="39" grpId="0" autoUpdateAnimBg="0"/>
      <p:bldP spid="4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7700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4650632"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市场分析</a:t>
            </a:r>
            <a:r>
              <a:rPr lang="en-US" altLang="zh-CN" sz="2800" b="1" dirty="0">
                <a:solidFill>
                  <a:srgbClr val="A65300"/>
                </a:solidFill>
                <a:latin typeface="微软雅黑" panose="020B0503020204020204" pitchFamily="34" charset="-122"/>
                <a:ea typeface="微软雅黑" panose="020B0503020204020204" pitchFamily="34" charset="-122"/>
              </a:rPr>
              <a:t>-</a:t>
            </a:r>
            <a:r>
              <a:rPr lang="zh-CN" altLang="en-US" sz="2800" b="1" dirty="0">
                <a:solidFill>
                  <a:srgbClr val="A65300"/>
                </a:solidFill>
                <a:latin typeface="微软雅黑" panose="020B0503020204020204" pitchFamily="34" charset="-122"/>
                <a:ea typeface="微软雅黑" panose="020B0503020204020204" pitchFamily="34" charset="-122"/>
              </a:rPr>
              <a:t>中国农业产业环境</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41" name="Oval 6"/>
          <p:cNvSpPr>
            <a:spLocks noChangeArrowheads="1"/>
          </p:cNvSpPr>
          <p:nvPr/>
        </p:nvSpPr>
        <p:spPr bwMode="auto">
          <a:xfrm>
            <a:off x="716057" y="1060450"/>
            <a:ext cx="2249780" cy="2249488"/>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Line 7"/>
          <p:cNvSpPr>
            <a:spLocks noChangeShapeType="1"/>
          </p:cNvSpPr>
          <p:nvPr/>
        </p:nvSpPr>
        <p:spPr bwMode="auto">
          <a:xfrm>
            <a:off x="2965836" y="2185988"/>
            <a:ext cx="2634006" cy="0"/>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Line 8"/>
          <p:cNvSpPr>
            <a:spLocks noChangeShapeType="1"/>
          </p:cNvSpPr>
          <p:nvPr/>
        </p:nvSpPr>
        <p:spPr bwMode="auto">
          <a:xfrm>
            <a:off x="2694339" y="2917825"/>
            <a:ext cx="1749653" cy="1225550"/>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Line 9"/>
          <p:cNvSpPr>
            <a:spLocks noChangeShapeType="1"/>
          </p:cNvSpPr>
          <p:nvPr/>
        </p:nvSpPr>
        <p:spPr bwMode="auto">
          <a:xfrm>
            <a:off x="1841740" y="3309938"/>
            <a:ext cx="0" cy="1600200"/>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Oval 10"/>
          <p:cNvSpPr>
            <a:spLocks noChangeArrowheads="1"/>
          </p:cNvSpPr>
          <p:nvPr/>
        </p:nvSpPr>
        <p:spPr bwMode="auto">
          <a:xfrm>
            <a:off x="5658587" y="1581151"/>
            <a:ext cx="1236824" cy="1236663"/>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Oval 11"/>
          <p:cNvSpPr>
            <a:spLocks noChangeArrowheads="1"/>
          </p:cNvSpPr>
          <p:nvPr/>
        </p:nvSpPr>
        <p:spPr bwMode="auto">
          <a:xfrm>
            <a:off x="5757024" y="1679575"/>
            <a:ext cx="1011370" cy="1011238"/>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Oval 12"/>
          <p:cNvSpPr>
            <a:spLocks noChangeArrowheads="1"/>
          </p:cNvSpPr>
          <p:nvPr/>
        </p:nvSpPr>
        <p:spPr bwMode="auto">
          <a:xfrm>
            <a:off x="4390009" y="3789363"/>
            <a:ext cx="1236823" cy="1238250"/>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Oval 13"/>
          <p:cNvSpPr>
            <a:spLocks noChangeArrowheads="1"/>
          </p:cNvSpPr>
          <p:nvPr/>
        </p:nvSpPr>
        <p:spPr bwMode="auto">
          <a:xfrm>
            <a:off x="4502736" y="3903664"/>
            <a:ext cx="1011370" cy="1011237"/>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Oval 14"/>
          <p:cNvSpPr>
            <a:spLocks noChangeArrowheads="1"/>
          </p:cNvSpPr>
          <p:nvPr/>
        </p:nvSpPr>
        <p:spPr bwMode="auto">
          <a:xfrm>
            <a:off x="1222535" y="4905375"/>
            <a:ext cx="1236824" cy="1238250"/>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Oval 15"/>
          <p:cNvSpPr>
            <a:spLocks noChangeArrowheads="1"/>
          </p:cNvSpPr>
          <p:nvPr/>
        </p:nvSpPr>
        <p:spPr bwMode="auto">
          <a:xfrm>
            <a:off x="1335262" y="5018089"/>
            <a:ext cx="1011369" cy="1011237"/>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Oval 16"/>
          <p:cNvSpPr>
            <a:spLocks noChangeArrowheads="1"/>
          </p:cNvSpPr>
          <p:nvPr/>
        </p:nvSpPr>
        <p:spPr bwMode="auto">
          <a:xfrm>
            <a:off x="843073" y="1187451"/>
            <a:ext cx="1995747" cy="1997075"/>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TextBox 18"/>
          <p:cNvSpPr txBox="1">
            <a:spLocks noChangeArrowheads="1"/>
          </p:cNvSpPr>
          <p:nvPr/>
        </p:nvSpPr>
        <p:spPr bwMode="auto">
          <a:xfrm>
            <a:off x="970090" y="1697627"/>
            <a:ext cx="17242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latin typeface="微软雅黑" panose="020B0503020204020204" pitchFamily="34" charset="-122"/>
                <a:ea typeface="微软雅黑" panose="020B0503020204020204" pitchFamily="34" charset="-122"/>
              </a:rPr>
              <a:t>中国农业产业环境</a:t>
            </a:r>
            <a:endParaRPr lang="zh-CN" altLang="en-US" sz="2800" b="1" dirty="0">
              <a:latin typeface="微软雅黑" panose="020B0503020204020204" pitchFamily="34" charset="-122"/>
              <a:ea typeface="微软雅黑" panose="020B0503020204020204" pitchFamily="34" charset="-122"/>
            </a:endParaRPr>
          </a:p>
        </p:txBody>
      </p:sp>
      <p:sp>
        <p:nvSpPr>
          <p:cNvPr id="53" name="TextBox 19"/>
          <p:cNvSpPr txBox="1">
            <a:spLocks noChangeArrowheads="1"/>
          </p:cNvSpPr>
          <p:nvPr/>
        </p:nvSpPr>
        <p:spPr bwMode="auto">
          <a:xfrm>
            <a:off x="1401945" y="5200651"/>
            <a:ext cx="86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3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4" name="TextBox 20"/>
          <p:cNvSpPr txBox="1">
            <a:spLocks noChangeArrowheads="1"/>
          </p:cNvSpPr>
          <p:nvPr/>
        </p:nvSpPr>
        <p:spPr bwMode="auto">
          <a:xfrm>
            <a:off x="4555131" y="4108451"/>
            <a:ext cx="86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TextBox 21"/>
          <p:cNvSpPr txBox="1">
            <a:spLocks noChangeArrowheads="1"/>
          </p:cNvSpPr>
          <p:nvPr/>
        </p:nvSpPr>
        <p:spPr bwMode="auto">
          <a:xfrm>
            <a:off x="5823708" y="1845174"/>
            <a:ext cx="868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4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TextBox 23"/>
          <p:cNvSpPr txBox="1">
            <a:spLocks noChangeArrowheads="1"/>
          </p:cNvSpPr>
          <p:nvPr/>
        </p:nvSpPr>
        <p:spPr bwMode="auto">
          <a:xfrm>
            <a:off x="7166908" y="1724025"/>
            <a:ext cx="396132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庞大的农业产业环境，会使我国</a:t>
            </a:r>
            <a:r>
              <a:rPr lang="en-US" altLang="zh-CN" dirty="0">
                <a:latin typeface="微软雅黑" panose="020B0503020204020204" pitchFamily="34" charset="-122"/>
                <a:ea typeface="微软雅黑" panose="020B0503020204020204" pitchFamily="34" charset="-122"/>
              </a:rPr>
              <a:t>70-80%</a:t>
            </a:r>
            <a:r>
              <a:rPr lang="zh-CN" altLang="en-US" dirty="0">
                <a:latin typeface="微软雅黑" panose="020B0503020204020204" pitchFamily="34" charset="-122"/>
                <a:ea typeface="微软雅黑" panose="020B0503020204020204" pitchFamily="34" charset="-122"/>
              </a:rPr>
              <a:t>的人口迅速卷入项目市场，并提供丰富的项目资源</a:t>
            </a:r>
            <a:endParaRPr lang="zh-CN" altLang="en-US" dirty="0">
              <a:latin typeface="微软雅黑" panose="020B0503020204020204" pitchFamily="34" charset="-122"/>
              <a:ea typeface="微软雅黑" panose="020B0503020204020204" pitchFamily="34" charset="-122"/>
            </a:endParaRPr>
          </a:p>
        </p:txBody>
      </p:sp>
      <p:sp>
        <p:nvSpPr>
          <p:cNvPr id="57" name="TextBox 24"/>
          <p:cNvSpPr txBox="1">
            <a:spLocks noChangeArrowheads="1"/>
          </p:cNvSpPr>
          <p:nvPr/>
        </p:nvSpPr>
        <p:spPr bwMode="auto">
          <a:xfrm>
            <a:off x="5828471" y="3933826"/>
            <a:ext cx="4088344"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农产品加工工业如果按近年来的增长速度，十年以后产值是</a:t>
            </a:r>
            <a:r>
              <a:rPr lang="en-US" altLang="zh-CN" dirty="0">
                <a:latin typeface="微软雅黑" panose="020B0503020204020204" pitchFamily="34" charset="-122"/>
                <a:ea typeface="微软雅黑" panose="020B0503020204020204" pitchFamily="34" charset="-122"/>
              </a:rPr>
              <a:t>7.06</a:t>
            </a:r>
            <a:r>
              <a:rPr lang="zh-CN" altLang="en-US" dirty="0">
                <a:latin typeface="微软雅黑" panose="020B0503020204020204" pitchFamily="34" charset="-122"/>
                <a:ea typeface="微软雅黑" panose="020B0503020204020204" pitchFamily="34" charset="-122"/>
              </a:rPr>
              <a:t>万亿，几乎等于现在的国民经济总值</a:t>
            </a:r>
            <a:endParaRPr lang="zh-CN" altLang="en-US" dirty="0">
              <a:latin typeface="微软雅黑" panose="020B0503020204020204" pitchFamily="34" charset="-122"/>
              <a:ea typeface="微软雅黑" panose="020B0503020204020204" pitchFamily="34" charset="-122"/>
            </a:endParaRPr>
          </a:p>
        </p:txBody>
      </p:sp>
      <p:sp>
        <p:nvSpPr>
          <p:cNvPr id="58" name="TextBox 26"/>
          <p:cNvSpPr txBox="1">
            <a:spLocks noChangeArrowheads="1"/>
          </p:cNvSpPr>
          <p:nvPr/>
        </p:nvSpPr>
        <p:spPr bwMode="auto">
          <a:xfrm>
            <a:off x="2567322" y="5383213"/>
            <a:ext cx="612378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健康发展的加工业，将会给本项目的发展预备最有力的社会资源。</a:t>
            </a:r>
            <a:endParaRPr lang="zh-CN" altLang="en-US"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98975" y="209550"/>
            <a:ext cx="720000" cy="720000"/>
            <a:chOff x="3028062" y="1547460"/>
            <a:chExt cx="1803167" cy="1803167"/>
          </a:xfrm>
        </p:grpSpPr>
        <p:grpSp>
          <p:nvGrpSpPr>
            <p:cNvPr id="38" name="组合 37"/>
            <p:cNvGrpSpPr/>
            <p:nvPr/>
          </p:nvGrpSpPr>
          <p:grpSpPr>
            <a:xfrm>
              <a:off x="3028062" y="1547460"/>
              <a:ext cx="1803167" cy="1803167"/>
              <a:chOff x="552261" y="1848682"/>
              <a:chExt cx="842337" cy="842337"/>
            </a:xfrm>
          </p:grpSpPr>
          <p:sp>
            <p:nvSpPr>
              <p:cNvPr id="40" name="椭圆 3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椭圆 5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61" name="矩形 60"/>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heel(1)">
                                      <p:cBhvr>
                                        <p:cTn id="10" dur="2000"/>
                                        <p:tgtEl>
                                          <p:spTgt spid="41"/>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90"/>
                                          </p:val>
                                        </p:tav>
                                        <p:tav tm="100000">
                                          <p:val>
                                            <p:fltVal val="0"/>
                                          </p:val>
                                        </p:tav>
                                      </p:tavLst>
                                    </p:anim>
                                    <p:animEffect transition="in" filter="fade">
                                      <p:cBhvr>
                                        <p:cTn id="17" dur="500"/>
                                        <p:tgtEl>
                                          <p:spTgt spid="52"/>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childTnLst>
                          </p:cTn>
                        </p:par>
                        <p:par>
                          <p:cTn id="59" fill="hold">
                            <p:stCondLst>
                              <p:cond delay="3500"/>
                            </p:stCondLst>
                            <p:childTnLst>
                              <p:par>
                                <p:cTn id="60" presetID="31"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 calcmode="lin" valueType="num">
                                      <p:cBhvr>
                                        <p:cTn id="64" dur="500" fill="hold"/>
                                        <p:tgtEl>
                                          <p:spTgt spid="55"/>
                                        </p:tgtEl>
                                        <p:attrNameLst>
                                          <p:attrName>style.rotation</p:attrName>
                                        </p:attrNameLst>
                                      </p:cBhvr>
                                      <p:tavLst>
                                        <p:tav tm="0">
                                          <p:val>
                                            <p:fltVal val="90"/>
                                          </p:val>
                                        </p:tav>
                                        <p:tav tm="100000">
                                          <p:val>
                                            <p:fltVal val="0"/>
                                          </p:val>
                                        </p:tav>
                                      </p:tavLst>
                                    </p:anim>
                                    <p:animEffect transition="in" filter="fade">
                                      <p:cBhvr>
                                        <p:cTn id="65" dur="500"/>
                                        <p:tgtEl>
                                          <p:spTgt spid="55"/>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childTnLst>
                          </p:cTn>
                        </p:par>
                        <p:par>
                          <p:cTn id="70" fill="hold">
                            <p:stCondLst>
                              <p:cond delay="4500"/>
                            </p:stCondLst>
                            <p:childTnLst>
                              <p:par>
                                <p:cTn id="71" presetID="31"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 calcmode="lin" valueType="num">
                                      <p:cBhvr>
                                        <p:cTn id="75" dur="500" fill="hold"/>
                                        <p:tgtEl>
                                          <p:spTgt spid="54"/>
                                        </p:tgtEl>
                                        <p:attrNameLst>
                                          <p:attrName>style.rotation</p:attrName>
                                        </p:attrNameLst>
                                      </p:cBhvr>
                                      <p:tavLst>
                                        <p:tav tm="0">
                                          <p:val>
                                            <p:fltVal val="90"/>
                                          </p:val>
                                        </p:tav>
                                        <p:tav tm="100000">
                                          <p:val>
                                            <p:fltVal val="0"/>
                                          </p:val>
                                        </p:tav>
                                      </p:tavLst>
                                    </p:anim>
                                    <p:animEffect transition="in" filter="fade">
                                      <p:cBhvr>
                                        <p:cTn id="76" dur="500"/>
                                        <p:tgtEl>
                                          <p:spTgt spid="54"/>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500"/>
                            </p:stCondLst>
                            <p:childTnLst>
                              <p:par>
                                <p:cTn id="82" presetID="31"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 calcmode="lin" valueType="num">
                                      <p:cBhvr>
                                        <p:cTn id="86" dur="500" fill="hold"/>
                                        <p:tgtEl>
                                          <p:spTgt spid="53"/>
                                        </p:tgtEl>
                                        <p:attrNameLst>
                                          <p:attrName>style.rotation</p:attrName>
                                        </p:attrNameLst>
                                      </p:cBhvr>
                                      <p:tavLst>
                                        <p:tav tm="0">
                                          <p:val>
                                            <p:fltVal val="90"/>
                                          </p:val>
                                        </p:tav>
                                        <p:tav tm="100000">
                                          <p:val>
                                            <p:fltVal val="0"/>
                                          </p:val>
                                        </p:tav>
                                      </p:tavLst>
                                    </p:anim>
                                    <p:animEffect transition="in" filter="fade">
                                      <p:cBhvr>
                                        <p:cTn id="87" dur="500"/>
                                        <p:tgtEl>
                                          <p:spTgt spid="53"/>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autoUpdateAnimBg="0"/>
      <p:bldP spid="42" grpId="0" animBg="1"/>
      <p:bldP spid="43" grpId="0" animBg="1"/>
      <p:bldP spid="44" grpId="0" animBg="1"/>
      <p:bldP spid="45"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autoUpdateAnimBg="0"/>
      <p:bldP spid="52" grpId="0" autoUpdateAnimBg="0"/>
      <p:bldP spid="53" grpId="0" autoUpdateAnimBg="0"/>
      <p:bldP spid="54" grpId="0" autoUpdateAnimBg="0"/>
      <p:bldP spid="55" grpId="0" autoUpdateAnimBg="0"/>
      <p:bldP spid="56" grpId="0" autoUpdateAnimBg="0"/>
      <p:bldP spid="57" grpId="0" autoUpdateAnimBg="0"/>
      <p:bldP spid="5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393248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市场分析</a:t>
            </a:r>
            <a:r>
              <a:rPr lang="en-US" altLang="zh-CN" sz="2800" b="1" dirty="0">
                <a:solidFill>
                  <a:srgbClr val="A65300"/>
                </a:solidFill>
                <a:latin typeface="微软雅黑" panose="020B0503020204020204" pitchFamily="34" charset="-122"/>
                <a:ea typeface="微软雅黑" panose="020B0503020204020204" pitchFamily="34" charset="-122"/>
              </a:rPr>
              <a:t>-</a:t>
            </a:r>
            <a:r>
              <a:rPr lang="zh-CN" altLang="en-US" sz="2800" b="1" dirty="0">
                <a:solidFill>
                  <a:srgbClr val="A65300"/>
                </a:solidFill>
                <a:latin typeface="微软雅黑" panose="020B0503020204020204" pitchFamily="34" charset="-122"/>
                <a:ea typeface="微软雅黑" panose="020B0503020204020204" pitchFamily="34" charset="-122"/>
              </a:rPr>
              <a:t>目标用户分析</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pic>
        <p:nvPicPr>
          <p:cNvPr id="12" name="Picture 2" descr="C:\Documents and Settings\Administrator\My Documents\商务图片\Nipic_2457331_2011011322490893400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4718" y="606425"/>
            <a:ext cx="473136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7"/>
          <p:cNvSpPr/>
          <p:nvPr/>
        </p:nvSpPr>
        <p:spPr bwMode="auto">
          <a:xfrm>
            <a:off x="3716822" y="2381251"/>
            <a:ext cx="3107141" cy="2836863"/>
          </a:xfrm>
          <a:custGeom>
            <a:avLst/>
            <a:gdLst>
              <a:gd name="T0" fmla="*/ 2017840 w 4137"/>
              <a:gd name="T1" fmla="*/ 111191 h 3776"/>
              <a:gd name="T2" fmla="*/ 2725247 w 4137"/>
              <a:gd name="T3" fmla="*/ 1730216 h 3776"/>
              <a:gd name="T4" fmla="*/ 1100913 w 4137"/>
              <a:gd name="T5" fmla="*/ 2452955 h 3776"/>
              <a:gd name="T6" fmla="*/ 372478 w 4137"/>
              <a:gd name="T7" fmla="*/ 843696 h 3776"/>
              <a:gd name="T8" fmla="*/ 261335 w 4137"/>
              <a:gd name="T9" fmla="*/ 800873 h 3776"/>
              <a:gd name="T10" fmla="*/ 1058108 w 4137"/>
              <a:gd name="T11" fmla="*/ 2564146 h 3776"/>
              <a:gd name="T12" fmla="*/ 2836390 w 4137"/>
              <a:gd name="T13" fmla="*/ 1773039 h 3776"/>
              <a:gd name="T14" fmla="*/ 2060645 w 4137"/>
              <a:gd name="T15" fmla="*/ 0 h 3776"/>
              <a:gd name="T16" fmla="*/ 2017840 w 4137"/>
              <a:gd name="T17" fmla="*/ 111191 h 3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p:nvPr/>
        </p:nvSpPr>
        <p:spPr bwMode="auto">
          <a:xfrm>
            <a:off x="1100282" y="3557589"/>
            <a:ext cx="3096028" cy="2619375"/>
          </a:xfrm>
          <a:custGeom>
            <a:avLst/>
            <a:gdLst>
              <a:gd name="T0" fmla="*/ 2342371 w 4122"/>
              <a:gd name="T1" fmla="*/ 93898 h 3487"/>
              <a:gd name="T2" fmla="*/ 2533876 w 4122"/>
              <a:gd name="T3" fmla="*/ 1850164 h 3487"/>
              <a:gd name="T4" fmla="*/ 767523 w 4122"/>
              <a:gd name="T5" fmla="*/ 2053734 h 3487"/>
              <a:gd name="T6" fmla="*/ 553488 w 4122"/>
              <a:gd name="T7" fmla="*/ 299722 h 3487"/>
              <a:gd name="T8" fmla="*/ 460363 w 4122"/>
              <a:gd name="T9" fmla="*/ 226106 h 3487"/>
              <a:gd name="T10" fmla="*/ 693174 w 4122"/>
              <a:gd name="T11" fmla="*/ 2146881 h 3487"/>
              <a:gd name="T12" fmla="*/ 2627001 w 4122"/>
              <a:gd name="T13" fmla="*/ 1923780 h 3487"/>
              <a:gd name="T14" fmla="*/ 2416720 w 4122"/>
              <a:gd name="T15" fmla="*/ 0 h 3487"/>
              <a:gd name="T16" fmla="*/ 2342371 w 4122"/>
              <a:gd name="T17" fmla="*/ 93898 h 3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9"/>
          <p:cNvSpPr/>
          <p:nvPr/>
        </p:nvSpPr>
        <p:spPr bwMode="auto">
          <a:xfrm>
            <a:off x="1536900" y="800100"/>
            <a:ext cx="2943608" cy="2833688"/>
          </a:xfrm>
          <a:custGeom>
            <a:avLst/>
            <a:gdLst>
              <a:gd name="T0" fmla="*/ 1266961 w 3919"/>
              <a:gd name="T1" fmla="*/ 2716525 h 3773"/>
              <a:gd name="T2" fmla="*/ 232063 w 3919"/>
              <a:gd name="T3" fmla="*/ 1285036 h 3773"/>
              <a:gd name="T4" fmla="*/ 1666501 w 3919"/>
              <a:gd name="T5" fmla="*/ 233575 h 3773"/>
              <a:gd name="T6" fmla="*/ 2720174 w 3919"/>
              <a:gd name="T7" fmla="*/ 1651545 h 3773"/>
              <a:gd name="T8" fmla="*/ 2837332 w 3919"/>
              <a:gd name="T9" fmla="*/ 1669570 h 3773"/>
              <a:gd name="T10" fmla="*/ 1684525 w 3919"/>
              <a:gd name="T11" fmla="*/ 116412 h 3773"/>
              <a:gd name="T12" fmla="*/ 114905 w 3919"/>
              <a:gd name="T13" fmla="*/ 1267011 h 3773"/>
              <a:gd name="T14" fmla="*/ 1248937 w 3919"/>
              <a:gd name="T15" fmla="*/ 2833688 h 3773"/>
              <a:gd name="T16" fmla="*/ 1266961 w 3919"/>
              <a:gd name="T17" fmla="*/ 2716525 h 3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Oval 10"/>
          <p:cNvSpPr>
            <a:spLocks noChangeArrowheads="1"/>
          </p:cNvSpPr>
          <p:nvPr/>
        </p:nvSpPr>
        <p:spPr bwMode="auto">
          <a:xfrm>
            <a:off x="1416235" y="1231900"/>
            <a:ext cx="873239" cy="871538"/>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Oval 11"/>
          <p:cNvSpPr>
            <a:spLocks noChangeArrowheads="1"/>
          </p:cNvSpPr>
          <p:nvPr/>
        </p:nvSpPr>
        <p:spPr bwMode="auto">
          <a:xfrm>
            <a:off x="2419665" y="5538789"/>
            <a:ext cx="871651" cy="871537"/>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12"/>
          <p:cNvSpPr>
            <a:spLocks noChangeArrowheads="1"/>
          </p:cNvSpPr>
          <p:nvPr/>
        </p:nvSpPr>
        <p:spPr bwMode="auto">
          <a:xfrm>
            <a:off x="6111084" y="3773489"/>
            <a:ext cx="871650" cy="871537"/>
          </a:xfrm>
          <a:prstGeom prst="ellipse">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TextBox 18"/>
          <p:cNvSpPr txBox="1">
            <a:spLocks noChangeArrowheads="1"/>
          </p:cNvSpPr>
          <p:nvPr/>
        </p:nvSpPr>
        <p:spPr bwMode="auto">
          <a:xfrm>
            <a:off x="1440051" y="1293814"/>
            <a:ext cx="776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1632389" y="3795170"/>
            <a:ext cx="20830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latin typeface="微软雅黑" panose="020B0503020204020204" pitchFamily="34" charset="-122"/>
                <a:ea typeface="微软雅黑" panose="020B0503020204020204" pitchFamily="34" charset="-122"/>
              </a:rPr>
              <a:t>     能准确将农副产品产供环节暴露给买方，让购买方完全了解产品的来路与质量情况，就会在一定程度上打消购买方选购产品时的忧虑。</a:t>
            </a:r>
            <a:endParaRPr lang="zh-CN" altLang="en-US" sz="1600" dirty="0">
              <a:latin typeface="微软雅黑" panose="020B0503020204020204" pitchFamily="34" charset="-122"/>
              <a:ea typeface="微软雅黑" panose="020B0503020204020204" pitchFamily="34" charset="-122"/>
            </a:endParaRPr>
          </a:p>
        </p:txBody>
      </p:sp>
      <p:sp>
        <p:nvSpPr>
          <p:cNvPr id="21" name="TextBox 18"/>
          <p:cNvSpPr txBox="1">
            <a:spLocks noChangeArrowheads="1"/>
          </p:cNvSpPr>
          <p:nvPr/>
        </p:nvSpPr>
        <p:spPr bwMode="auto">
          <a:xfrm>
            <a:off x="2074983" y="1502154"/>
            <a:ext cx="20290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latin typeface="微软雅黑" panose="020B0503020204020204" pitchFamily="34" charset="-122"/>
                <a:ea typeface="微软雅黑" panose="020B0503020204020204" pitchFamily="34" charset="-122"/>
              </a:rPr>
              <a:t>      当前生产群体急  需的是来自消费市场的信息，如果利用互联网的优势解决这一困境，这一群体将会迅速被吸纳进来。</a:t>
            </a:r>
            <a:endParaRPr lang="zh-CN" altLang="en-US" sz="1600" dirty="0">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4336028" y="3071814"/>
            <a:ext cx="1800459"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latin typeface="微软雅黑" panose="020B0503020204020204" pitchFamily="34" charset="-122"/>
                <a:ea typeface="微软雅黑" panose="020B0503020204020204" pitchFamily="34" charset="-122"/>
              </a:rPr>
              <a:t>避免很多中间环节，有效地将买、卖双方市场的直接当事人连接起来。</a:t>
            </a:r>
            <a:endParaRPr lang="zh-CN" altLang="en-US" sz="1600" dirty="0">
              <a:latin typeface="微软雅黑" panose="020B0503020204020204" pitchFamily="34" charset="-122"/>
              <a:ea typeface="微软雅黑" panose="020B0503020204020204" pitchFamily="34" charset="-122"/>
            </a:endParaRPr>
          </a:p>
        </p:txBody>
      </p:sp>
      <p:sp>
        <p:nvSpPr>
          <p:cNvPr id="23" name="TextBox 20"/>
          <p:cNvSpPr txBox="1">
            <a:spLocks noChangeArrowheads="1"/>
          </p:cNvSpPr>
          <p:nvPr/>
        </p:nvSpPr>
        <p:spPr bwMode="auto">
          <a:xfrm>
            <a:off x="2451419" y="5648326"/>
            <a:ext cx="774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1"/>
          <p:cNvSpPr txBox="1">
            <a:spLocks noChangeArrowheads="1"/>
          </p:cNvSpPr>
          <p:nvPr/>
        </p:nvSpPr>
        <p:spPr bwMode="auto">
          <a:xfrm>
            <a:off x="6177767" y="3900489"/>
            <a:ext cx="774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98975" y="209550"/>
            <a:ext cx="720000" cy="720000"/>
            <a:chOff x="3028062" y="1547460"/>
            <a:chExt cx="1803167" cy="1803167"/>
          </a:xfrm>
        </p:grpSpPr>
        <p:grpSp>
          <p:nvGrpSpPr>
            <p:cNvPr id="26" name="组合 25"/>
            <p:cNvGrpSpPr/>
            <p:nvPr/>
          </p:nvGrpSpPr>
          <p:grpSpPr>
            <a:xfrm>
              <a:off x="3028062" y="1547460"/>
              <a:ext cx="1803167" cy="1803167"/>
              <a:chOff x="552261" y="1848682"/>
              <a:chExt cx="842337" cy="842337"/>
            </a:xfrm>
          </p:grpSpPr>
          <p:sp>
            <p:nvSpPr>
              <p:cNvPr id="37" name="椭圆 36"/>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7" name="文本框 26"/>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40" name="矩形 39"/>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90"/>
                                          </p:val>
                                        </p:tav>
                                        <p:tav tm="100000">
                                          <p:val>
                                            <p:fltVal val="0"/>
                                          </p:val>
                                        </p:tav>
                                      </p:tavLst>
                                    </p:anim>
                                    <p:animEffect transition="in" filter="fade">
                                      <p:cBhvr>
                                        <p:cTn id="16" dur="5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90"/>
                                          </p:val>
                                        </p:tav>
                                        <p:tav tm="100000">
                                          <p:val>
                                            <p:fltVal val="0"/>
                                          </p:val>
                                        </p:tav>
                                      </p:tavLst>
                                    </p:anim>
                                    <p:animEffect transition="in" filter="fade">
                                      <p:cBhvr>
                                        <p:cTn id="22" dur="500"/>
                                        <p:tgtEl>
                                          <p:spTgt spid="14"/>
                                        </p:tgtEl>
                                      </p:cBhvr>
                                    </p:animEffect>
                                  </p:childTnLst>
                                </p:cTn>
                              </p:par>
                            </p:childTnLst>
                          </p:cTn>
                        </p:par>
                        <p:par>
                          <p:cTn id="23" fill="hold">
                            <p:stCondLst>
                              <p:cond delay="500"/>
                            </p:stCondLst>
                            <p:childTnLst>
                              <p:par>
                                <p:cTn id="24" presetID="52"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Scale>
                                      <p:cBhvr>
                                        <p:cTn id="2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16"/>
                                        </p:tgtEl>
                                        <p:attrNameLst>
                                          <p:attrName>ppt_x</p:attrName>
                                          <p:attrName>ppt_y</p:attrName>
                                        </p:attrNameLst>
                                      </p:cBhvr>
                                      <p:rCtr x="0" y="0"/>
                                    </p:animMotion>
                                    <p:animEffect transition="in" filter="fade">
                                      <p:cBhvr>
                                        <p:cTn id="28" dur="1000"/>
                                        <p:tgtEl>
                                          <p:spTgt spid="16"/>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Scale>
                                      <p:cBhvr>
                                        <p:cTn id="3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9"/>
                                        </p:tgtEl>
                                        <p:attrNameLst>
                                          <p:attrName>ppt_x</p:attrName>
                                          <p:attrName>ppt_y</p:attrName>
                                        </p:attrNameLst>
                                      </p:cBhvr>
                                      <p:rCtr x="0" y="0"/>
                                    </p:animMotion>
                                    <p:animEffect transition="in" filter="fade">
                                      <p:cBhvr>
                                        <p:cTn id="33" dur="1000"/>
                                        <p:tgtEl>
                                          <p:spTgt spid="19"/>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Scale>
                                      <p:cBhvr>
                                        <p:cTn id="3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8"/>
                                        </p:tgtEl>
                                        <p:attrNameLst>
                                          <p:attrName>ppt_x</p:attrName>
                                          <p:attrName>ppt_y</p:attrName>
                                        </p:attrNameLst>
                                      </p:cBhvr>
                                      <p:rCtr x="0" y="0"/>
                                    </p:animMotion>
                                    <p:animEffect transition="in" filter="fade">
                                      <p:cBhvr>
                                        <p:cTn id="38" dur="1000"/>
                                        <p:tgtEl>
                                          <p:spTgt spid="1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Scale>
                                      <p:cBhvr>
                                        <p:cTn id="4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24"/>
                                        </p:tgtEl>
                                        <p:attrNameLst>
                                          <p:attrName>ppt_x</p:attrName>
                                          <p:attrName>ppt_y</p:attrName>
                                        </p:attrNameLst>
                                      </p:cBhvr>
                                      <p:rCtr x="0" y="0"/>
                                    </p:animMotion>
                                    <p:animEffect transition="in" filter="fade">
                                      <p:cBhvr>
                                        <p:cTn id="43" dur="1000"/>
                                        <p:tgtEl>
                                          <p:spTgt spid="24"/>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Scale>
                                      <p:cBhvr>
                                        <p:cTn id="4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7"/>
                                        </p:tgtEl>
                                        <p:attrNameLst>
                                          <p:attrName>ppt_x</p:attrName>
                                          <p:attrName>ppt_y</p:attrName>
                                        </p:attrNameLst>
                                      </p:cBhvr>
                                      <p:rCtr x="0" y="0"/>
                                    </p:animMotion>
                                    <p:animEffect transition="in" filter="fade">
                                      <p:cBhvr>
                                        <p:cTn id="48" dur="1000"/>
                                        <p:tgtEl>
                                          <p:spTgt spid="17"/>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Scale>
                                      <p:cBhvr>
                                        <p:cTn id="5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23"/>
                                        </p:tgtEl>
                                        <p:attrNameLst>
                                          <p:attrName>ppt_x</p:attrName>
                                          <p:attrName>ppt_y</p:attrName>
                                        </p:attrNameLst>
                                      </p:cBhvr>
                                      <p:rCtr x="0" y="0"/>
                                    </p:animMotion>
                                    <p:animEffect transition="in" filter="fade">
                                      <p:cBhvr>
                                        <p:cTn id="53" dur="1000"/>
                                        <p:tgtEl>
                                          <p:spTgt spid="23"/>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par>
                          <p:cTn id="64" fill="hold">
                            <p:stCondLst>
                              <p:cond delay="2000"/>
                            </p:stCondLst>
                            <p:childTnLst>
                              <p:par>
                                <p:cTn id="65" presetID="42"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autoUpdateAnimBg="0"/>
      <p:bldP spid="17" grpId="0" animBg="1" autoUpdateAnimBg="0"/>
      <p:bldP spid="18" grpId="0" animBg="1"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6445995"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市场分析</a:t>
            </a:r>
            <a:r>
              <a:rPr lang="en-US" altLang="zh-CN" sz="2800" b="1" dirty="0">
                <a:solidFill>
                  <a:srgbClr val="A65300"/>
                </a:solidFill>
                <a:latin typeface="微软雅黑" panose="020B0503020204020204" pitchFamily="34" charset="-122"/>
                <a:ea typeface="微软雅黑" panose="020B0503020204020204" pitchFamily="34" charset="-122"/>
              </a:rPr>
              <a:t>-</a:t>
            </a:r>
            <a:r>
              <a:rPr lang="zh-CN" altLang="en-US" sz="2800" b="1" dirty="0">
                <a:solidFill>
                  <a:srgbClr val="A65300"/>
                </a:solidFill>
                <a:latin typeface="微软雅黑" panose="020B0503020204020204" pitchFamily="34" charset="-122"/>
                <a:ea typeface="微软雅黑" panose="020B0503020204020204" pitchFamily="34" charset="-122"/>
              </a:rPr>
              <a:t>目标用户的网络使用情况分析</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41877" y="1831331"/>
            <a:ext cx="5518731" cy="4117009"/>
            <a:chOff x="479678" y="926570"/>
            <a:chExt cx="4667951" cy="3087757"/>
          </a:xfrm>
        </p:grpSpPr>
        <p:grpSp>
          <p:nvGrpSpPr>
            <p:cNvPr id="13" name="组合 12"/>
            <p:cNvGrpSpPr/>
            <p:nvPr/>
          </p:nvGrpSpPr>
          <p:grpSpPr>
            <a:xfrm>
              <a:off x="479678" y="3510271"/>
              <a:ext cx="4626006" cy="504056"/>
              <a:chOff x="967796" y="3813555"/>
              <a:chExt cx="7288502" cy="504056"/>
            </a:xfrm>
          </p:grpSpPr>
          <p:sp>
            <p:nvSpPr>
              <p:cNvPr id="15" name="任意多边形 14"/>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rgbClr val="ED60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15"/>
              <p:cNvSpPr/>
              <p:nvPr/>
            </p:nvSpPr>
            <p:spPr>
              <a:xfrm>
                <a:off x="967796" y="3977974"/>
                <a:ext cx="6988580" cy="33963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aphicFrame>
          <p:nvGraphicFramePr>
            <p:cNvPr id="14" name="图表 13"/>
            <p:cNvGraphicFramePr/>
            <p:nvPr/>
          </p:nvGraphicFramePr>
          <p:xfrm>
            <a:off x="479678" y="926570"/>
            <a:ext cx="4667951" cy="3087757"/>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17" name="组合 16"/>
          <p:cNvGrpSpPr/>
          <p:nvPr/>
        </p:nvGrpSpPr>
        <p:grpSpPr>
          <a:xfrm>
            <a:off x="6206507" y="1842781"/>
            <a:ext cx="5518732" cy="4117009"/>
            <a:chOff x="479677" y="926570"/>
            <a:chExt cx="4667951" cy="3087757"/>
          </a:xfrm>
        </p:grpSpPr>
        <p:grpSp>
          <p:nvGrpSpPr>
            <p:cNvPr id="18" name="组合 17"/>
            <p:cNvGrpSpPr/>
            <p:nvPr/>
          </p:nvGrpSpPr>
          <p:grpSpPr>
            <a:xfrm>
              <a:off x="479677" y="3510271"/>
              <a:ext cx="4626006" cy="504056"/>
              <a:chOff x="967796" y="3813555"/>
              <a:chExt cx="7288502" cy="504056"/>
            </a:xfrm>
          </p:grpSpPr>
          <p:sp>
            <p:nvSpPr>
              <p:cNvPr id="20" name="任意多边形 19"/>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rgbClr val="F070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967796" y="3977974"/>
                <a:ext cx="6988581" cy="33963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aphicFrame>
          <p:nvGraphicFramePr>
            <p:cNvPr id="19" name="图表 18"/>
            <p:cNvGraphicFramePr/>
            <p:nvPr/>
          </p:nvGraphicFramePr>
          <p:xfrm>
            <a:off x="479677" y="926570"/>
            <a:ext cx="4667951" cy="3087757"/>
          </p:xfrm>
          <a:graphic>
            <a:graphicData uri="http://schemas.openxmlformats.org/drawingml/2006/chart">
              <c:chart xmlns:c="http://schemas.openxmlformats.org/drawingml/2006/chart" xmlns:r="http://schemas.openxmlformats.org/officeDocument/2006/relationships" r:id="rId2"/>
            </a:graphicData>
          </a:graphic>
        </p:graphicFrame>
      </p:grpSp>
      <p:sp>
        <p:nvSpPr>
          <p:cNvPr id="22" name="TextBox 21"/>
          <p:cNvSpPr txBox="1"/>
          <p:nvPr/>
        </p:nvSpPr>
        <p:spPr>
          <a:xfrm>
            <a:off x="984870" y="1108096"/>
            <a:ext cx="10649260" cy="615547"/>
          </a:xfrm>
          <a:prstGeom prst="rect">
            <a:avLst/>
          </a:prstGeom>
          <a:noFill/>
        </p:spPr>
        <p:txBody>
          <a:bodyPr wrap="square" lIns="121914" tIns="60957" rIns="121914" bIns="60957" rtlCol="0">
            <a:spAutoFit/>
          </a:bodyPr>
          <a:lstStyle/>
          <a:p>
            <a:pPr defTabSz="914400" fontAlgn="auto">
              <a:spcBef>
                <a:spcPts val="0"/>
              </a:spcBef>
              <a:spcAft>
                <a:spcPts val="0"/>
              </a:spcAft>
            </a:pPr>
            <a:r>
              <a:rPr lang="zh-CN" altLang="en-US" sz="1600" b="1" dirty="0">
                <a:latin typeface="微软雅黑" panose="020B0503020204020204" pitchFamily="34" charset="-122"/>
                <a:ea typeface="微软雅黑" panose="020B0503020204020204" pitchFamily="34" charset="-122"/>
              </a:rPr>
              <a:t> 为能更为准确把握当前互联网用户中本项目目标用户的网络使用情况与发展潜力，现通过中国几次互联网用户调查的一些相关数据加以分析：</a:t>
            </a:r>
            <a:endParaRPr lang="zh-CN" altLang="en-US" sz="1600" b="1"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98975" y="209550"/>
            <a:ext cx="720000" cy="720000"/>
            <a:chOff x="3028062" y="1547460"/>
            <a:chExt cx="1803167" cy="1803167"/>
          </a:xfrm>
        </p:grpSpPr>
        <p:grpSp>
          <p:nvGrpSpPr>
            <p:cNvPr id="24" name="组合 23"/>
            <p:cNvGrpSpPr/>
            <p:nvPr/>
          </p:nvGrpSpPr>
          <p:grpSpPr>
            <a:xfrm>
              <a:off x="3028062" y="1547460"/>
              <a:ext cx="1803167" cy="1803167"/>
              <a:chOff x="552261" y="1848682"/>
              <a:chExt cx="842337" cy="842337"/>
            </a:xfrm>
          </p:grpSpPr>
          <p:sp>
            <p:nvSpPr>
              <p:cNvPr id="26" name="椭圆 25"/>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5" name="文本框 24"/>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4</a:t>
              </a:r>
              <a:endParaRPr lang="zh-CN" altLang="en-US" sz="2800" b="1" dirty="0">
                <a:solidFill>
                  <a:prstClr val="white"/>
                </a:solidFill>
              </a:endParaRPr>
            </a:p>
          </p:txBody>
        </p:sp>
      </p:grpSp>
      <p:sp>
        <p:nvSpPr>
          <p:cNvPr id="38" name="矩形 37"/>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2339102"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竞争对手分析</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Freeform 6"/>
          <p:cNvSpPr>
            <a:spLocks noEditPoints="1"/>
          </p:cNvSpPr>
          <p:nvPr/>
        </p:nvSpPr>
        <p:spPr bwMode="auto">
          <a:xfrm>
            <a:off x="2724504" y="1787526"/>
            <a:ext cx="7252644" cy="4270375"/>
          </a:xfrm>
          <a:custGeom>
            <a:avLst/>
            <a:gdLst>
              <a:gd name="T0" fmla="*/ 142252 w 9227"/>
              <a:gd name="T1" fmla="*/ 4270375 h 5432"/>
              <a:gd name="T2" fmla="*/ 6637895 w 9227"/>
              <a:gd name="T3" fmla="*/ 518860 h 5432"/>
              <a:gd name="T4" fmla="*/ 6732206 w 9227"/>
              <a:gd name="T5" fmla="*/ 681593 h 5432"/>
              <a:gd name="T6" fmla="*/ 7251700 w 9227"/>
              <a:gd name="T7" fmla="*/ 0 h 5432"/>
              <a:gd name="T8" fmla="*/ 6401333 w 9227"/>
              <a:gd name="T9" fmla="*/ 109275 h 5432"/>
              <a:gd name="T10" fmla="*/ 6495643 w 9227"/>
              <a:gd name="T11" fmla="*/ 272795 h 5432"/>
              <a:gd name="T12" fmla="*/ 0 w 9227"/>
              <a:gd name="T13" fmla="*/ 4024310 h 5432"/>
              <a:gd name="T14" fmla="*/ 142252 w 9227"/>
              <a:gd name="T15" fmla="*/ 4270375 h 5432"/>
              <a:gd name="T16" fmla="*/ 70733 w 9227"/>
              <a:gd name="T17" fmla="*/ 4146949 h 5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27" h="5432">
                <a:moveTo>
                  <a:pt x="181" y="5432"/>
                </a:moveTo>
                <a:lnTo>
                  <a:pt x="8446" y="660"/>
                </a:lnTo>
                <a:lnTo>
                  <a:pt x="8566" y="867"/>
                </a:lnTo>
                <a:lnTo>
                  <a:pt x="9227" y="0"/>
                </a:lnTo>
                <a:lnTo>
                  <a:pt x="8145" y="139"/>
                </a:lnTo>
                <a:lnTo>
                  <a:pt x="8265" y="347"/>
                </a:lnTo>
                <a:lnTo>
                  <a:pt x="0" y="5119"/>
                </a:lnTo>
                <a:lnTo>
                  <a:pt x="181" y="5432"/>
                </a:lnTo>
                <a:close/>
                <a:moveTo>
                  <a:pt x="90" y="5275"/>
                </a:move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7"/>
          <p:cNvSpPr/>
          <p:nvPr/>
        </p:nvSpPr>
        <p:spPr bwMode="auto">
          <a:xfrm>
            <a:off x="3886706" y="5121275"/>
            <a:ext cx="230218" cy="230188"/>
          </a:xfrm>
          <a:custGeom>
            <a:avLst/>
            <a:gdLst>
              <a:gd name="T0" fmla="*/ 64421 w 293"/>
              <a:gd name="T1" fmla="*/ 27497 h 293"/>
              <a:gd name="T2" fmla="*/ 201906 w 293"/>
              <a:gd name="T3" fmla="*/ 64421 h 293"/>
              <a:gd name="T4" fmla="*/ 164981 w 293"/>
              <a:gd name="T5" fmla="*/ 202691 h 293"/>
              <a:gd name="T6" fmla="*/ 27497 w 293"/>
              <a:gd name="T7" fmla="*/ 165767 h 293"/>
              <a:gd name="T8" fmla="*/ 64421 w 293"/>
              <a:gd name="T9" fmla="*/ 2749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5"/>
                </a:moveTo>
                <a:cubicBezTo>
                  <a:pt x="143" y="0"/>
                  <a:pt x="222" y="21"/>
                  <a:pt x="257" y="82"/>
                </a:cubicBezTo>
                <a:cubicBezTo>
                  <a:pt x="293" y="144"/>
                  <a:pt x="272" y="222"/>
                  <a:pt x="210" y="258"/>
                </a:cubicBezTo>
                <a:cubicBezTo>
                  <a:pt x="149" y="293"/>
                  <a:pt x="70" y="272"/>
                  <a:pt x="35" y="211"/>
                </a:cubicBezTo>
                <a:cubicBezTo>
                  <a:pt x="0" y="149"/>
                  <a:pt x="21" y="71"/>
                  <a:pt x="82"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p:nvPr/>
        </p:nvSpPr>
        <p:spPr bwMode="auto">
          <a:xfrm>
            <a:off x="5310879" y="4302125"/>
            <a:ext cx="230217" cy="228600"/>
          </a:xfrm>
          <a:custGeom>
            <a:avLst/>
            <a:gdLst>
              <a:gd name="T0" fmla="*/ 65207 w 293"/>
              <a:gd name="T1" fmla="*/ 27401 h 292"/>
              <a:gd name="T2" fmla="*/ 202690 w 293"/>
              <a:gd name="T3" fmla="*/ 64196 h 292"/>
              <a:gd name="T4" fmla="*/ 165766 w 293"/>
              <a:gd name="T5" fmla="*/ 201199 h 292"/>
              <a:gd name="T6" fmla="*/ 28282 w 293"/>
              <a:gd name="T7" fmla="*/ 164404 h 292"/>
              <a:gd name="T8" fmla="*/ 65207 w 293"/>
              <a:gd name="T9" fmla="*/ 27401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2">
                <a:moveTo>
                  <a:pt x="83" y="35"/>
                </a:moveTo>
                <a:cubicBezTo>
                  <a:pt x="144" y="0"/>
                  <a:pt x="223" y="21"/>
                  <a:pt x="258" y="82"/>
                </a:cubicBezTo>
                <a:cubicBezTo>
                  <a:pt x="293" y="143"/>
                  <a:pt x="272" y="222"/>
                  <a:pt x="211" y="257"/>
                </a:cubicBezTo>
                <a:cubicBezTo>
                  <a:pt x="150" y="292"/>
                  <a:pt x="71" y="271"/>
                  <a:pt x="36" y="210"/>
                </a:cubicBezTo>
                <a:cubicBezTo>
                  <a:pt x="0" y="149"/>
                  <a:pt x="21" y="70"/>
                  <a:pt x="83"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9"/>
          <p:cNvSpPr/>
          <p:nvPr/>
        </p:nvSpPr>
        <p:spPr bwMode="auto">
          <a:xfrm>
            <a:off x="6819201" y="3436939"/>
            <a:ext cx="230217" cy="230187"/>
          </a:xfrm>
          <a:custGeom>
            <a:avLst/>
            <a:gdLst>
              <a:gd name="T0" fmla="*/ 64421 w 293"/>
              <a:gd name="T1" fmla="*/ 27497 h 293"/>
              <a:gd name="T2" fmla="*/ 202690 w 293"/>
              <a:gd name="T3" fmla="*/ 64421 h 293"/>
              <a:gd name="T4" fmla="*/ 165766 w 293"/>
              <a:gd name="T5" fmla="*/ 202690 h 293"/>
              <a:gd name="T6" fmla="*/ 27497 w 293"/>
              <a:gd name="T7" fmla="*/ 165766 h 293"/>
              <a:gd name="T8" fmla="*/ 64421 w 293"/>
              <a:gd name="T9" fmla="*/ 2749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5"/>
                </a:moveTo>
                <a:cubicBezTo>
                  <a:pt x="144" y="0"/>
                  <a:pt x="222" y="21"/>
                  <a:pt x="258" y="82"/>
                </a:cubicBezTo>
                <a:cubicBezTo>
                  <a:pt x="293" y="144"/>
                  <a:pt x="272" y="222"/>
                  <a:pt x="211" y="258"/>
                </a:cubicBezTo>
                <a:cubicBezTo>
                  <a:pt x="149" y="293"/>
                  <a:pt x="71" y="272"/>
                  <a:pt x="35" y="211"/>
                </a:cubicBezTo>
                <a:cubicBezTo>
                  <a:pt x="0" y="149"/>
                  <a:pt x="21" y="71"/>
                  <a:pt x="82" y="35"/>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0"/>
          <p:cNvSpPr/>
          <p:nvPr/>
        </p:nvSpPr>
        <p:spPr bwMode="auto">
          <a:xfrm>
            <a:off x="8252899" y="2608264"/>
            <a:ext cx="230218" cy="231775"/>
          </a:xfrm>
          <a:custGeom>
            <a:avLst/>
            <a:gdLst>
              <a:gd name="T0" fmla="*/ 64421 w 293"/>
              <a:gd name="T1" fmla="*/ 28477 h 293"/>
              <a:gd name="T2" fmla="*/ 201906 w 293"/>
              <a:gd name="T3" fmla="*/ 65656 h 293"/>
              <a:gd name="T4" fmla="*/ 165767 w 293"/>
              <a:gd name="T5" fmla="*/ 204089 h 293"/>
              <a:gd name="T6" fmla="*/ 27497 w 293"/>
              <a:gd name="T7" fmla="*/ 166910 h 293"/>
              <a:gd name="T8" fmla="*/ 64421 w 293"/>
              <a:gd name="T9" fmla="*/ 28477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93">
                <a:moveTo>
                  <a:pt x="82" y="36"/>
                </a:moveTo>
                <a:cubicBezTo>
                  <a:pt x="144" y="0"/>
                  <a:pt x="222" y="21"/>
                  <a:pt x="257" y="83"/>
                </a:cubicBezTo>
                <a:cubicBezTo>
                  <a:pt x="293" y="144"/>
                  <a:pt x="272" y="223"/>
                  <a:pt x="211" y="258"/>
                </a:cubicBezTo>
                <a:cubicBezTo>
                  <a:pt x="149" y="293"/>
                  <a:pt x="71" y="272"/>
                  <a:pt x="35" y="211"/>
                </a:cubicBezTo>
                <a:cubicBezTo>
                  <a:pt x="0" y="150"/>
                  <a:pt x="21" y="71"/>
                  <a:pt x="82" y="36"/>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1"/>
          <p:cNvSpPr/>
          <p:nvPr/>
        </p:nvSpPr>
        <p:spPr bwMode="auto">
          <a:xfrm>
            <a:off x="1587706" y="4540250"/>
            <a:ext cx="2325991" cy="673100"/>
          </a:xfrm>
          <a:custGeom>
            <a:avLst/>
            <a:gdLst>
              <a:gd name="T0" fmla="*/ 2325688 w 2959"/>
              <a:gd name="T1" fmla="*/ 673100 h 856"/>
              <a:gd name="T2" fmla="*/ 0 w 2959"/>
              <a:gd name="T3" fmla="*/ 673100 h 856"/>
              <a:gd name="T4" fmla="*/ 0 w 2959"/>
              <a:gd name="T5" fmla="*/ 0 h 856"/>
              <a:gd name="T6" fmla="*/ 0 60000 65536"/>
              <a:gd name="T7" fmla="*/ 0 60000 65536"/>
              <a:gd name="T8" fmla="*/ 0 60000 65536"/>
            </a:gdLst>
            <a:ahLst/>
            <a:cxnLst>
              <a:cxn ang="T6">
                <a:pos x="T0" y="T1"/>
              </a:cxn>
              <a:cxn ang="T7">
                <a:pos x="T2" y="T3"/>
              </a:cxn>
              <a:cxn ang="T8">
                <a:pos x="T4" y="T5"/>
              </a:cxn>
            </a:cxnLst>
            <a:rect l="0" t="0" r="r" b="b"/>
            <a:pathLst>
              <a:path w="2959" h="856">
                <a:moveTo>
                  <a:pt x="2959" y="856"/>
                </a:moveTo>
                <a:lnTo>
                  <a:pt x="0" y="856"/>
                </a:lnTo>
                <a:lnTo>
                  <a:pt x="0" y="0"/>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2"/>
          <p:cNvSpPr/>
          <p:nvPr/>
        </p:nvSpPr>
        <p:spPr bwMode="auto">
          <a:xfrm>
            <a:off x="4493209" y="2876551"/>
            <a:ext cx="2325991" cy="671513"/>
          </a:xfrm>
          <a:custGeom>
            <a:avLst/>
            <a:gdLst>
              <a:gd name="T0" fmla="*/ 2325688 w 2959"/>
              <a:gd name="T1" fmla="*/ 671513 h 855"/>
              <a:gd name="T2" fmla="*/ 0 w 2959"/>
              <a:gd name="T3" fmla="*/ 671513 h 855"/>
              <a:gd name="T4" fmla="*/ 0 w 2959"/>
              <a:gd name="T5" fmla="*/ 0 h 855"/>
              <a:gd name="T6" fmla="*/ 0 60000 65536"/>
              <a:gd name="T7" fmla="*/ 0 60000 65536"/>
              <a:gd name="T8" fmla="*/ 0 60000 65536"/>
            </a:gdLst>
            <a:ahLst/>
            <a:cxnLst>
              <a:cxn ang="T6">
                <a:pos x="T0" y="T1"/>
              </a:cxn>
              <a:cxn ang="T7">
                <a:pos x="T2" y="T3"/>
              </a:cxn>
              <a:cxn ang="T8">
                <a:pos x="T4" y="T5"/>
              </a:cxn>
            </a:cxnLst>
            <a:rect l="0" t="0" r="r" b="b"/>
            <a:pathLst>
              <a:path w="2959" h="855">
                <a:moveTo>
                  <a:pt x="2959" y="855"/>
                </a:moveTo>
                <a:lnTo>
                  <a:pt x="0" y="855"/>
                </a:lnTo>
                <a:lnTo>
                  <a:pt x="0" y="0"/>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13"/>
          <p:cNvSpPr/>
          <p:nvPr/>
        </p:nvSpPr>
        <p:spPr bwMode="auto">
          <a:xfrm>
            <a:off x="5561737" y="4416426"/>
            <a:ext cx="2325990" cy="671513"/>
          </a:xfrm>
          <a:custGeom>
            <a:avLst/>
            <a:gdLst>
              <a:gd name="T0" fmla="*/ 0 w 2959"/>
              <a:gd name="T1" fmla="*/ 0 h 855"/>
              <a:gd name="T2" fmla="*/ 2325687 w 2959"/>
              <a:gd name="T3" fmla="*/ 0 h 855"/>
              <a:gd name="T4" fmla="*/ 2325687 w 2959"/>
              <a:gd name="T5" fmla="*/ 671513 h 855"/>
              <a:gd name="T6" fmla="*/ 0 60000 65536"/>
              <a:gd name="T7" fmla="*/ 0 60000 65536"/>
              <a:gd name="T8" fmla="*/ 0 60000 65536"/>
            </a:gdLst>
            <a:ahLst/>
            <a:cxnLst>
              <a:cxn ang="T6">
                <a:pos x="T0" y="T1"/>
              </a:cxn>
              <a:cxn ang="T7">
                <a:pos x="T2" y="T3"/>
              </a:cxn>
              <a:cxn ang="T8">
                <a:pos x="T4" y="T5"/>
              </a:cxn>
            </a:cxnLst>
            <a:rect l="0" t="0" r="r" b="b"/>
            <a:pathLst>
              <a:path w="2959" h="855">
                <a:moveTo>
                  <a:pt x="0" y="0"/>
                </a:moveTo>
                <a:lnTo>
                  <a:pt x="2959" y="0"/>
                </a:lnTo>
                <a:lnTo>
                  <a:pt x="2959" y="855"/>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14"/>
          <p:cNvSpPr/>
          <p:nvPr/>
        </p:nvSpPr>
        <p:spPr bwMode="auto">
          <a:xfrm>
            <a:off x="8368802" y="2724150"/>
            <a:ext cx="2325990" cy="673100"/>
          </a:xfrm>
          <a:custGeom>
            <a:avLst/>
            <a:gdLst>
              <a:gd name="T0" fmla="*/ 0 w 2959"/>
              <a:gd name="T1" fmla="*/ 0 h 855"/>
              <a:gd name="T2" fmla="*/ 2325687 w 2959"/>
              <a:gd name="T3" fmla="*/ 0 h 855"/>
              <a:gd name="T4" fmla="*/ 2325687 w 2959"/>
              <a:gd name="T5" fmla="*/ 673100 h 855"/>
              <a:gd name="T6" fmla="*/ 0 60000 65536"/>
              <a:gd name="T7" fmla="*/ 0 60000 65536"/>
              <a:gd name="T8" fmla="*/ 0 60000 65536"/>
            </a:gdLst>
            <a:ahLst/>
            <a:cxnLst>
              <a:cxn ang="T6">
                <a:pos x="T0" y="T1"/>
              </a:cxn>
              <a:cxn ang="T7">
                <a:pos x="T2" y="T3"/>
              </a:cxn>
              <a:cxn ang="T8">
                <a:pos x="T4" y="T5"/>
              </a:cxn>
            </a:cxnLst>
            <a:rect l="0" t="0" r="r" b="b"/>
            <a:pathLst>
              <a:path w="2959" h="855">
                <a:moveTo>
                  <a:pt x="0" y="0"/>
                </a:moveTo>
                <a:lnTo>
                  <a:pt x="2959" y="0"/>
                </a:lnTo>
                <a:lnTo>
                  <a:pt x="2959" y="855"/>
                </a:lnTo>
              </a:path>
            </a:pathLst>
          </a:custGeom>
          <a:noFill/>
          <a:ln w="10" cap="flat" cmpd="sng">
            <a:solidFill>
              <a:srgbClr val="2E2C2C"/>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圆角矩形 12"/>
          <p:cNvSpPr>
            <a:spLocks noChangeArrowheads="1"/>
          </p:cNvSpPr>
          <p:nvPr/>
        </p:nvSpPr>
        <p:spPr bwMode="auto">
          <a:xfrm>
            <a:off x="585865" y="4162425"/>
            <a:ext cx="2124351" cy="382588"/>
          </a:xfrm>
          <a:prstGeom prst="roundRect">
            <a:avLst>
              <a:gd name="adj" fmla="val 50000"/>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TextBox 18"/>
          <p:cNvSpPr txBox="1">
            <a:spLocks noChangeArrowheads="1"/>
          </p:cNvSpPr>
          <p:nvPr/>
        </p:nvSpPr>
        <p:spPr bwMode="auto">
          <a:xfrm>
            <a:off x="766863" y="4152900"/>
            <a:ext cx="176076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585865" y="3251200"/>
            <a:ext cx="235139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24" name="圆角矩形 20"/>
          <p:cNvSpPr>
            <a:spLocks noChangeArrowheads="1"/>
          </p:cNvSpPr>
          <p:nvPr/>
        </p:nvSpPr>
        <p:spPr bwMode="auto">
          <a:xfrm>
            <a:off x="3492955" y="2470150"/>
            <a:ext cx="2124351" cy="382588"/>
          </a:xfrm>
          <a:prstGeom prst="roundRect">
            <a:avLst>
              <a:gd name="adj" fmla="val 50000"/>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Box 21"/>
          <p:cNvSpPr txBox="1">
            <a:spLocks noChangeArrowheads="1"/>
          </p:cNvSpPr>
          <p:nvPr/>
        </p:nvSpPr>
        <p:spPr bwMode="auto">
          <a:xfrm>
            <a:off x="3673953" y="2460625"/>
            <a:ext cx="17607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TextBox 22"/>
          <p:cNvSpPr txBox="1">
            <a:spLocks noChangeArrowheads="1"/>
          </p:cNvSpPr>
          <p:nvPr/>
        </p:nvSpPr>
        <p:spPr bwMode="auto">
          <a:xfrm>
            <a:off x="3492954" y="1558925"/>
            <a:ext cx="235139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27" name="圆角矩形 23"/>
          <p:cNvSpPr>
            <a:spLocks noChangeArrowheads="1"/>
          </p:cNvSpPr>
          <p:nvPr/>
        </p:nvSpPr>
        <p:spPr bwMode="auto">
          <a:xfrm>
            <a:off x="9789799" y="3419475"/>
            <a:ext cx="2124351" cy="381000"/>
          </a:xfrm>
          <a:prstGeom prst="roundRect">
            <a:avLst>
              <a:gd name="adj" fmla="val 50000"/>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TextBox 24"/>
          <p:cNvSpPr txBox="1">
            <a:spLocks noChangeArrowheads="1"/>
          </p:cNvSpPr>
          <p:nvPr/>
        </p:nvSpPr>
        <p:spPr bwMode="auto">
          <a:xfrm>
            <a:off x="9972386" y="3409950"/>
            <a:ext cx="176076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8" name="TextBox 26"/>
          <p:cNvSpPr txBox="1">
            <a:spLocks noChangeArrowheads="1"/>
          </p:cNvSpPr>
          <p:nvPr/>
        </p:nvSpPr>
        <p:spPr bwMode="auto">
          <a:xfrm>
            <a:off x="6619150" y="5489575"/>
            <a:ext cx="235139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39" name="圆角矩形 27"/>
          <p:cNvSpPr>
            <a:spLocks noChangeArrowheads="1"/>
          </p:cNvSpPr>
          <p:nvPr/>
        </p:nvSpPr>
        <p:spPr bwMode="auto">
          <a:xfrm>
            <a:off x="6728700" y="5118100"/>
            <a:ext cx="2122764" cy="381000"/>
          </a:xfrm>
          <a:prstGeom prst="roundRect">
            <a:avLst>
              <a:gd name="adj" fmla="val 50000"/>
            </a:avLst>
          </a:pr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28"/>
          <p:cNvSpPr txBox="1">
            <a:spLocks noChangeArrowheads="1"/>
          </p:cNvSpPr>
          <p:nvPr/>
        </p:nvSpPr>
        <p:spPr bwMode="auto">
          <a:xfrm>
            <a:off x="6909699" y="5108575"/>
            <a:ext cx="17607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添加标题</a:t>
            </a:r>
            <a:endParaRPr kumimoji="0" 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TextBox 29"/>
          <p:cNvSpPr txBox="1">
            <a:spLocks noChangeArrowheads="1"/>
          </p:cNvSpPr>
          <p:nvPr/>
        </p:nvSpPr>
        <p:spPr bwMode="auto">
          <a:xfrm>
            <a:off x="9648494" y="3811588"/>
            <a:ext cx="235139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98975" y="209550"/>
            <a:ext cx="720000" cy="720000"/>
            <a:chOff x="3028062" y="1547460"/>
            <a:chExt cx="1803167" cy="1803167"/>
          </a:xfrm>
        </p:grpSpPr>
        <p:grpSp>
          <p:nvGrpSpPr>
            <p:cNvPr id="43" name="组合 42"/>
            <p:cNvGrpSpPr/>
            <p:nvPr/>
          </p:nvGrpSpPr>
          <p:grpSpPr>
            <a:xfrm>
              <a:off x="3028062" y="1547460"/>
              <a:ext cx="1803167" cy="1803167"/>
              <a:chOff x="552261" y="1848682"/>
              <a:chExt cx="842337" cy="842337"/>
            </a:xfrm>
          </p:grpSpPr>
          <p:sp>
            <p:nvSpPr>
              <p:cNvPr id="45" name="椭圆 44"/>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文本框 43"/>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5</a:t>
              </a:r>
              <a:endParaRPr lang="zh-CN" altLang="en-US" sz="2800" b="1" dirty="0">
                <a:solidFill>
                  <a:prstClr val="white"/>
                </a:solidFill>
              </a:endParaRPr>
            </a:p>
          </p:txBody>
        </p:sp>
      </p:grpSp>
      <p:sp>
        <p:nvSpPr>
          <p:cNvPr id="48" name="矩形 47"/>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500"/>
                                        <p:tgtEl>
                                          <p:spTgt spid="3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autoUpdateAnimBg="0"/>
      <p:bldP spid="22" grpId="0" autoUpdateAnimBg="0"/>
      <p:bldP spid="23" grpId="0" autoUpdateAnimBg="0"/>
      <p:bldP spid="24" grpId="0" animBg="1" autoUpdateAnimBg="0"/>
      <p:bldP spid="25" grpId="0" autoUpdateAnimBg="0"/>
      <p:bldP spid="26" grpId="0" autoUpdateAnimBg="0"/>
      <p:bldP spid="27" grpId="0" animBg="1" autoUpdateAnimBg="0"/>
      <p:bldP spid="37" grpId="0" autoUpdateAnimBg="0"/>
      <p:bldP spid="38" grpId="0" autoUpdateAnimBg="0"/>
      <p:bldP spid="39" grpId="0" animBg="1" autoUpdateAnimBg="0"/>
      <p:bldP spid="40" grpId="0" autoUpdateAnimBg="0"/>
      <p:bldP spid="4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1</a:t>
            </a:r>
            <a:endParaRPr lang="zh-CN" altLang="en-US" dirty="0">
              <a:solidFill>
                <a:prstClr val="white"/>
              </a:solidFill>
            </a:endParaRPr>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市场运作策划</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2</a:t>
            </a:r>
            <a:endParaRPr lang="zh-CN" altLang="en-US" dirty="0">
              <a:solidFill>
                <a:prstClr val="white"/>
              </a:solidFill>
            </a:endParaRPr>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实施方案</a:t>
            </a:r>
            <a:endParaRPr lang="zh-CN" altLang="en-US" spc="50" dirty="0">
              <a:solidFill>
                <a:prstClr val="black"/>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6386270" cy="1302744"/>
            <a:chOff x="398975" y="209550"/>
            <a:chExt cx="6386270"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prstClr val="white"/>
                    </a:solidFill>
                  </a:rPr>
                  <a:t>5</a:t>
                </a:r>
                <a:endParaRPr lang="zh-CN" altLang="en-US" sz="4400" b="1" dirty="0">
                  <a:solidFill>
                    <a:prstClr val="white"/>
                  </a:solidFill>
                </a:endParaRPr>
              </a:p>
            </p:txBody>
          </p:sp>
        </p:grpSp>
        <p:sp>
          <p:nvSpPr>
            <p:cNvPr id="19" name="文本框 18"/>
            <p:cNvSpPr txBox="1"/>
            <p:nvPr/>
          </p:nvSpPr>
          <p:spPr>
            <a:xfrm>
              <a:off x="1983931" y="532947"/>
              <a:ext cx="4801314"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实施计划与利润预测</a:t>
              </a:r>
              <a:endParaRPr lang="zh-CN" altLang="en-US" sz="24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正五边形 31"/>
          <p:cNvSpPr/>
          <p:nvPr/>
        </p:nvSpPr>
        <p:spPr>
          <a:xfrm>
            <a:off x="2447654" y="5008661"/>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3</a:t>
            </a:r>
            <a:endParaRPr lang="zh-CN" altLang="en-US" dirty="0">
              <a:solidFill>
                <a:prstClr val="white"/>
              </a:solidFill>
            </a:endParaRPr>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利润预测和分析</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4" name="正五边形 33"/>
          <p:cNvSpPr/>
          <p:nvPr/>
        </p:nvSpPr>
        <p:spPr>
          <a:xfrm>
            <a:off x="6242186" y="5009914"/>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4</a:t>
            </a:r>
            <a:endParaRPr lang="zh-CN" altLang="en-US" dirty="0">
              <a:solidFill>
                <a:prstClr val="white"/>
              </a:solidFill>
            </a:endParaRPr>
          </a:p>
        </p:txBody>
      </p:sp>
      <p:sp>
        <p:nvSpPr>
          <p:cNvPr id="35" name="矩形 91">
            <a:hlinkClick r:id="rId1"/>
          </p:cNvPr>
          <p:cNvSpPr>
            <a:spLocks noChangeArrowheads="1"/>
          </p:cNvSpPr>
          <p:nvPr/>
        </p:nvSpPr>
        <p:spPr bwMode="auto">
          <a:xfrm>
            <a:off x="6912727"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回报预算</a:t>
            </a:r>
            <a:endParaRPr lang="zh-CN" altLang="en-US" spc="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P spid="34"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实施方案</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grpSp>
        <p:nvGrpSpPr>
          <p:cNvPr id="12" name="组合 3"/>
          <p:cNvGrpSpPr/>
          <p:nvPr/>
        </p:nvGrpSpPr>
        <p:grpSpPr bwMode="auto">
          <a:xfrm>
            <a:off x="858838" y="2092325"/>
            <a:ext cx="2522537" cy="2520950"/>
            <a:chOff x="0" y="0"/>
            <a:chExt cx="2098675" cy="2098676"/>
          </a:xfrm>
        </p:grpSpPr>
        <p:sp>
          <p:nvSpPr>
            <p:cNvPr id="13" name="Oval 9"/>
            <p:cNvSpPr>
              <a:spLocks noChangeArrowheads="1"/>
            </p:cNvSpPr>
            <p:nvPr/>
          </p:nvSpPr>
          <p:spPr bwMode="auto">
            <a:xfrm>
              <a:off x="0" y="0"/>
              <a:ext cx="2098675" cy="2098676"/>
            </a:xfrm>
            <a:prstGeom prst="ellipse">
              <a:avLst/>
            </a:prstGeom>
            <a:solidFill>
              <a:srgbClr val="609ED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2"/>
            <p:cNvSpPr>
              <a:spLocks noEditPoints="1"/>
            </p:cNvSpPr>
            <p:nvPr/>
          </p:nvSpPr>
          <p:spPr bwMode="auto">
            <a:xfrm>
              <a:off x="331916" y="390683"/>
              <a:ext cx="1469769" cy="1380808"/>
            </a:xfrm>
            <a:custGeom>
              <a:avLst/>
              <a:gdLst>
                <a:gd name="T0" fmla="*/ 899153 w 1615"/>
                <a:gd name="T1" fmla="*/ 22741 h 1518"/>
                <a:gd name="T2" fmla="*/ 716228 w 1615"/>
                <a:gd name="T3" fmla="*/ 87324 h 1518"/>
                <a:gd name="T4" fmla="*/ 549685 w 1615"/>
                <a:gd name="T5" fmla="*/ 15464 h 1518"/>
                <a:gd name="T6" fmla="*/ 17291 w 1615"/>
                <a:gd name="T7" fmla="*/ 548503 h 1518"/>
                <a:gd name="T8" fmla="*/ 191115 w 1615"/>
                <a:gd name="T9" fmla="*/ 799559 h 1518"/>
                <a:gd name="T10" fmla="*/ 279393 w 1615"/>
                <a:gd name="T11" fmla="*/ 960562 h 1518"/>
                <a:gd name="T12" fmla="*/ 394062 w 1615"/>
                <a:gd name="T13" fmla="*/ 1192516 h 1518"/>
                <a:gd name="T14" fmla="*/ 604289 w 1615"/>
                <a:gd name="T15" fmla="*/ 1282569 h 1518"/>
                <a:gd name="T16" fmla="*/ 842728 w 1615"/>
                <a:gd name="T17" fmla="*/ 1328050 h 1518"/>
                <a:gd name="T18" fmla="*/ 936466 w 1615"/>
                <a:gd name="T19" fmla="*/ 1292575 h 1518"/>
                <a:gd name="T20" fmla="*/ 1082988 w 1615"/>
                <a:gd name="T21" fmla="*/ 1192516 h 1518"/>
                <a:gd name="T22" fmla="*/ 1117570 w 1615"/>
                <a:gd name="T23" fmla="*/ 1053344 h 1518"/>
                <a:gd name="T24" fmla="*/ 1231330 w 1615"/>
                <a:gd name="T25" fmla="*/ 1038790 h 1518"/>
                <a:gd name="T26" fmla="*/ 1269553 w 1615"/>
                <a:gd name="T27" fmla="*/ 901437 h 1518"/>
                <a:gd name="T28" fmla="*/ 1397873 w 1615"/>
                <a:gd name="T29" fmla="*/ 772270 h 1518"/>
                <a:gd name="T30" fmla="*/ 1446107 w 1615"/>
                <a:gd name="T31" fmla="*/ 639465 h 1518"/>
                <a:gd name="T32" fmla="*/ 1389683 w 1615"/>
                <a:gd name="T33" fmla="*/ 621273 h 1518"/>
                <a:gd name="T34" fmla="*/ 1328708 w 1615"/>
                <a:gd name="T35" fmla="*/ 656748 h 1518"/>
                <a:gd name="T36" fmla="*/ 1166714 w 1615"/>
                <a:gd name="T37" fmla="*/ 754078 h 1518"/>
                <a:gd name="T38" fmla="*/ 1170355 w 1615"/>
                <a:gd name="T39" fmla="*/ 767722 h 1518"/>
                <a:gd name="T40" fmla="*/ 1008362 w 1615"/>
                <a:gd name="T41" fmla="*/ 864142 h 1518"/>
                <a:gd name="T42" fmla="*/ 1055685 w 1615"/>
                <a:gd name="T43" fmla="*/ 949647 h 1518"/>
                <a:gd name="T44" fmla="*/ 893692 w 1615"/>
                <a:gd name="T45" fmla="*/ 1046976 h 1518"/>
                <a:gd name="T46" fmla="*/ 936466 w 1615"/>
                <a:gd name="T47" fmla="*/ 1123385 h 1518"/>
                <a:gd name="T48" fmla="*/ 774473 w 1615"/>
                <a:gd name="T49" fmla="*/ 1219805 h 1518"/>
                <a:gd name="T50" fmla="*/ 800865 w 1615"/>
                <a:gd name="T51" fmla="*/ 1286207 h 1518"/>
                <a:gd name="T52" fmla="*/ 664354 w 1615"/>
                <a:gd name="T53" fmla="*/ 1246184 h 1518"/>
                <a:gd name="T54" fmla="*/ 685285 w 1615"/>
                <a:gd name="T55" fmla="*/ 1197974 h 1518"/>
                <a:gd name="T56" fmla="*/ 844548 w 1615"/>
                <a:gd name="T57" fmla="*/ 963291 h 1518"/>
                <a:gd name="T58" fmla="*/ 469598 w 1615"/>
                <a:gd name="T59" fmla="*/ 1235268 h 1518"/>
                <a:gd name="T60" fmla="*/ 503271 w 1615"/>
                <a:gd name="T61" fmla="*/ 1098825 h 1518"/>
                <a:gd name="T62" fmla="*/ 424094 w 1615"/>
                <a:gd name="T63" fmla="*/ 1105192 h 1518"/>
                <a:gd name="T64" fmla="*/ 321256 w 1615"/>
                <a:gd name="T65" fmla="*/ 1002405 h 1518"/>
                <a:gd name="T66" fmla="*/ 383141 w 1615"/>
                <a:gd name="T67" fmla="*/ 867781 h 1518"/>
                <a:gd name="T68" fmla="*/ 245720 w 1615"/>
                <a:gd name="T69" fmla="*/ 854136 h 1518"/>
                <a:gd name="T70" fmla="*/ 251180 w 1615"/>
                <a:gd name="T71" fmla="*/ 809565 h 1518"/>
                <a:gd name="T72" fmla="*/ 265742 w 1615"/>
                <a:gd name="T73" fmla="*/ 782276 h 1518"/>
                <a:gd name="T74" fmla="*/ 463228 w 1615"/>
                <a:gd name="T75" fmla="*/ 582159 h 1518"/>
                <a:gd name="T76" fmla="*/ 312155 w 1615"/>
                <a:gd name="T77" fmla="*/ 595803 h 1518"/>
                <a:gd name="T78" fmla="*/ 214777 w 1615"/>
                <a:gd name="T79" fmla="*/ 442986 h 1518"/>
                <a:gd name="T80" fmla="*/ 792674 w 1615"/>
                <a:gd name="T81" fmla="*/ 433890 h 1518"/>
                <a:gd name="T82" fmla="*/ 771742 w 1615"/>
                <a:gd name="T83" fmla="*/ 124618 h 1518"/>
                <a:gd name="T84" fmla="*/ 899153 w 1615"/>
                <a:gd name="T85" fmla="*/ 81866 h 1518"/>
                <a:gd name="T86" fmla="*/ 1389683 w 1615"/>
                <a:gd name="T87" fmla="*/ 621273 h 1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 name="TextBox 6"/>
          <p:cNvSpPr txBox="1">
            <a:spLocks noChangeArrowheads="1"/>
          </p:cNvSpPr>
          <p:nvPr/>
        </p:nvSpPr>
        <p:spPr bwMode="auto">
          <a:xfrm>
            <a:off x="850900" y="4935538"/>
            <a:ext cx="2530475" cy="584200"/>
          </a:xfrm>
          <a:prstGeom prst="rect">
            <a:avLst/>
          </a:prstGeom>
          <a:solidFill>
            <a:srgbClr val="609ED6"/>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kern="0" dirty="0">
                <a:solidFill>
                  <a:srgbClr val="FFFFFF"/>
                </a:solidFill>
                <a:latin typeface="微软雅黑" panose="020B0503020204020204" pitchFamily="34" charset="-122"/>
                <a:ea typeface="微软雅黑" panose="020B0503020204020204" pitchFamily="34" charset="-122"/>
              </a:rPr>
              <a:t>实施方案</a:t>
            </a:r>
            <a:endParaRPr kumimoji="0" lang="zh-CN" altLang="en-US" sz="3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7"/>
          <p:cNvSpPr>
            <a:spLocks noChangeArrowheads="1"/>
          </p:cNvSpPr>
          <p:nvPr/>
        </p:nvSpPr>
        <p:spPr bwMode="auto">
          <a:xfrm>
            <a:off x="4043363" y="1789113"/>
            <a:ext cx="504825" cy="504825"/>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椭圆 8"/>
          <p:cNvSpPr>
            <a:spLocks noChangeArrowheads="1"/>
          </p:cNvSpPr>
          <p:nvPr/>
        </p:nvSpPr>
        <p:spPr bwMode="auto">
          <a:xfrm>
            <a:off x="4043363" y="2417763"/>
            <a:ext cx="504825" cy="503237"/>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椭圆 9"/>
          <p:cNvSpPr>
            <a:spLocks noChangeArrowheads="1"/>
          </p:cNvSpPr>
          <p:nvPr/>
        </p:nvSpPr>
        <p:spPr bwMode="auto">
          <a:xfrm>
            <a:off x="4043363" y="3100388"/>
            <a:ext cx="504825" cy="503237"/>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 name="TextBox 10"/>
          <p:cNvSpPr txBox="1">
            <a:spLocks noChangeArrowheads="1"/>
          </p:cNvSpPr>
          <p:nvPr/>
        </p:nvSpPr>
        <p:spPr bwMode="auto">
          <a:xfrm>
            <a:off x="4638675" y="1831975"/>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优先利用省政府农业部门与省供销总社的职能力量，调动各级农口职能部门的支持参与。</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4638675" y="2424113"/>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选择典型的生产基地或产品集散地优先试行，先期可重点抓好试点的运作，创出成效后再加以利用扩大。</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1" name="TextBox 12"/>
          <p:cNvSpPr txBox="1">
            <a:spLocks noChangeArrowheads="1"/>
          </p:cNvSpPr>
          <p:nvPr/>
        </p:nvSpPr>
        <p:spPr bwMode="auto">
          <a:xfrm>
            <a:off x="4638675" y="3100388"/>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利用政府的支持，通过信息置换或免费宣传等方式，将农业系统与供销系统的物理网络纳入经营轨道。</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2" name="椭圆 18"/>
          <p:cNvSpPr>
            <a:spLocks noChangeArrowheads="1"/>
          </p:cNvSpPr>
          <p:nvPr/>
        </p:nvSpPr>
        <p:spPr bwMode="auto">
          <a:xfrm>
            <a:off x="4043363" y="3849688"/>
            <a:ext cx="504825" cy="504825"/>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19"/>
          <p:cNvSpPr>
            <a:spLocks noChangeArrowheads="1"/>
          </p:cNvSpPr>
          <p:nvPr/>
        </p:nvSpPr>
        <p:spPr bwMode="auto">
          <a:xfrm>
            <a:off x="4043363" y="4478338"/>
            <a:ext cx="504825" cy="503237"/>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椭圆 20"/>
          <p:cNvSpPr>
            <a:spLocks noChangeArrowheads="1"/>
          </p:cNvSpPr>
          <p:nvPr/>
        </p:nvSpPr>
        <p:spPr bwMode="auto">
          <a:xfrm>
            <a:off x="4043363" y="5160963"/>
            <a:ext cx="504825" cy="503237"/>
          </a:xfrm>
          <a:prstGeom prst="ellipse">
            <a:avLst/>
          </a:prstGeom>
          <a:solidFill>
            <a:srgbClr val="609ED6"/>
          </a:solidFill>
          <a:ln w="9525">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6</a:t>
            </a:r>
            <a:endParaRPr kumimoji="0" lang="zh-CN" altLang="en-US" sz="2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21"/>
          <p:cNvSpPr txBox="1">
            <a:spLocks noChangeArrowheads="1"/>
          </p:cNvSpPr>
          <p:nvPr/>
        </p:nvSpPr>
        <p:spPr bwMode="auto">
          <a:xfrm>
            <a:off x="4638675" y="389255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在终端或接近终端配备一套网络传输设备（政府会做），保证当地信息通过更少的环节传到本网站。</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6" name="TextBox 22"/>
          <p:cNvSpPr txBox="1">
            <a:spLocks noChangeArrowheads="1"/>
          </p:cNvSpPr>
          <p:nvPr/>
        </p:nvSpPr>
        <p:spPr bwMode="auto">
          <a:xfrm>
            <a:off x="4638675" y="452120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首先选择广东省的几个试点，逐步发展。然后开辟几个有特色的农业大省优先配置物理网络，将这些省份的农副产品信息推上网络</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27" name="TextBox 23"/>
          <p:cNvSpPr txBox="1">
            <a:spLocks noChangeArrowheads="1"/>
          </p:cNvSpPr>
          <p:nvPr/>
        </p:nvSpPr>
        <p:spPr bwMode="auto">
          <a:xfrm>
            <a:off x="4638675" y="5181600"/>
            <a:ext cx="6840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kern="0" dirty="0">
                <a:solidFill>
                  <a:srgbClr val="484849"/>
                </a:solidFill>
                <a:latin typeface="微软雅黑" panose="020B0503020204020204" pitchFamily="34" charset="-122"/>
                <a:ea typeface="微软雅黑" panose="020B0503020204020204" pitchFamily="34" charset="-122"/>
              </a:rPr>
              <a:t>在各省、市寻找有实力的农副产品批发市场，通过利益捆绑的方式，把双方的紧密结合起来，从而保障全国信息来源。</a:t>
            </a:r>
            <a:endParaRPr kumimoji="0" lang="zh-CN" altLang="en-US" sz="16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98975" y="209550"/>
            <a:ext cx="720000" cy="720000"/>
            <a:chOff x="3028062" y="1547460"/>
            <a:chExt cx="1803167" cy="1803167"/>
          </a:xfrm>
        </p:grpSpPr>
        <p:grpSp>
          <p:nvGrpSpPr>
            <p:cNvPr id="38" name="组合 37"/>
            <p:cNvGrpSpPr/>
            <p:nvPr/>
          </p:nvGrpSpPr>
          <p:grpSpPr>
            <a:xfrm>
              <a:off x="3028062" y="1547460"/>
              <a:ext cx="1803167" cy="1803167"/>
              <a:chOff x="552261" y="1848682"/>
              <a:chExt cx="842337" cy="842337"/>
            </a:xfrm>
          </p:grpSpPr>
          <p:sp>
            <p:nvSpPr>
              <p:cNvPr id="40" name="椭圆 3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43" name="矩形 4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2"/>
                                        </p:tgtEl>
                                        <p:attrNameLst>
                                          <p:attrName>ppt_x</p:attrName>
                                          <p:attrName>ppt_y</p:attrName>
                                        </p:attrNameLst>
                                      </p:cBhvr>
                                      <p:rCtr x="0" y="0"/>
                                    </p:animMotion>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500"/>
                            </p:stCondLst>
                            <p:childTnLst>
                              <p:par>
                                <p:cTn id="15" presetID="2" presetClass="entr" presetSubtype="1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1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2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grpId="0" nodeType="withEffect">
                                  <p:stCondLst>
                                    <p:cond delay="10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grpId="0" nodeType="withEffect">
                                  <p:stCondLst>
                                    <p:cond delay="20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2500"/>
                            </p:stCondLst>
                            <p:childTnLst>
                              <p:par>
                                <p:cTn id="38" presetID="2" presetClass="entr" presetSubtype="1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1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2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par>
                                <p:cTn id="54" presetID="22" presetClass="entr" presetSubtype="8" fill="hold" grpId="0" nodeType="withEffect">
                                  <p:stCondLst>
                                    <p:cond delay="10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autoUpdateAnimBg="0"/>
      <p:bldP spid="17" grpId="0" animBg="1" autoUpdateAnimBg="0"/>
      <p:bldP spid="18" grpId="0" animBg="1" autoUpdateAnimBg="0"/>
      <p:bldP spid="19" grpId="0" autoUpdateAnimBg="0"/>
      <p:bldP spid="20" grpId="0" autoUpdateAnimBg="0"/>
      <p:bldP spid="21" grpId="0" autoUpdateAnimBg="0"/>
      <p:bldP spid="22" grpId="0" animBg="1" autoUpdateAnimBg="0"/>
      <p:bldP spid="23" grpId="0" animBg="1" autoUpdateAnimBg="0"/>
      <p:bldP spid="24" grpId="0" animBg="1" autoUpdateAnimBg="0"/>
      <p:bldP spid="25" grpId="0" autoUpdateAnimBg="0"/>
      <p:bldP spid="26" grpId="0" autoUpdateAnimBg="0"/>
      <p:bldP spid="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2698175"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利润预测和分析</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Line 5"/>
          <p:cNvSpPr>
            <a:spLocks noChangeShapeType="1"/>
          </p:cNvSpPr>
          <p:nvPr/>
        </p:nvSpPr>
        <p:spPr bwMode="auto">
          <a:xfrm>
            <a:off x="2840038" y="1006475"/>
            <a:ext cx="0" cy="5260975"/>
          </a:xfrm>
          <a:prstGeom prst="line">
            <a:avLst/>
          </a:prstGeom>
          <a:noFill/>
          <a:ln w="28575">
            <a:solidFill>
              <a:srgbClr val="292929"/>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Oval 6"/>
          <p:cNvSpPr>
            <a:spLocks noChangeArrowheads="1"/>
          </p:cNvSpPr>
          <p:nvPr/>
        </p:nvSpPr>
        <p:spPr bwMode="auto">
          <a:xfrm>
            <a:off x="2724150" y="930275"/>
            <a:ext cx="220663" cy="209550"/>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Oval 7"/>
          <p:cNvSpPr>
            <a:spLocks noChangeArrowheads="1"/>
          </p:cNvSpPr>
          <p:nvPr/>
        </p:nvSpPr>
        <p:spPr bwMode="auto">
          <a:xfrm>
            <a:off x="2724150" y="1914525"/>
            <a:ext cx="220663" cy="209550"/>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Oval 8"/>
          <p:cNvSpPr>
            <a:spLocks noChangeArrowheads="1"/>
          </p:cNvSpPr>
          <p:nvPr/>
        </p:nvSpPr>
        <p:spPr bwMode="auto">
          <a:xfrm>
            <a:off x="2724150" y="2754313"/>
            <a:ext cx="220663" cy="209550"/>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Oval 9"/>
          <p:cNvSpPr>
            <a:spLocks noChangeArrowheads="1"/>
          </p:cNvSpPr>
          <p:nvPr/>
        </p:nvSpPr>
        <p:spPr bwMode="auto">
          <a:xfrm>
            <a:off x="2724150" y="3606800"/>
            <a:ext cx="220663" cy="207963"/>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Oval 10"/>
          <p:cNvSpPr>
            <a:spLocks noChangeArrowheads="1"/>
          </p:cNvSpPr>
          <p:nvPr/>
        </p:nvSpPr>
        <p:spPr bwMode="auto">
          <a:xfrm>
            <a:off x="2724150" y="4538663"/>
            <a:ext cx="220663" cy="207962"/>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11"/>
          <p:cNvSpPr>
            <a:spLocks noChangeArrowheads="1"/>
          </p:cNvSpPr>
          <p:nvPr/>
        </p:nvSpPr>
        <p:spPr bwMode="auto">
          <a:xfrm>
            <a:off x="2724150" y="5389563"/>
            <a:ext cx="220663" cy="209550"/>
          </a:xfrm>
          <a:prstGeom prst="ellipse">
            <a:avLst/>
          </a:prstGeom>
          <a:solidFill>
            <a:srgbClr val="609ED6"/>
          </a:solidFill>
          <a:ln w="7">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TextBox 12"/>
          <p:cNvSpPr txBox="1">
            <a:spLocks noChangeArrowheads="1"/>
          </p:cNvSpPr>
          <p:nvPr/>
        </p:nvSpPr>
        <p:spPr bwMode="auto">
          <a:xfrm>
            <a:off x="3122613" y="1162050"/>
            <a:ext cx="7627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rgbClr val="292929"/>
                </a:solidFill>
                <a:latin typeface="微软雅黑" panose="020B0503020204020204" pitchFamily="34" charset="-122"/>
                <a:ea typeface="微软雅黑" panose="020B0503020204020204" pitchFamily="34" charset="-122"/>
              </a:rPr>
              <a:t>商铺出租、会费收入（</a:t>
            </a:r>
            <a:r>
              <a:rPr lang="en-US" altLang="zh-CN" kern="0" dirty="0">
                <a:solidFill>
                  <a:srgbClr val="292929"/>
                </a:solidFill>
                <a:latin typeface="微软雅黑" panose="020B0503020204020204" pitchFamily="34" charset="-122"/>
                <a:ea typeface="微软雅黑" panose="020B0503020204020204" pitchFamily="34" charset="-122"/>
              </a:rPr>
              <a:t>2001</a:t>
            </a:r>
            <a:r>
              <a:rPr lang="zh-CN" altLang="en-US" kern="0" dirty="0">
                <a:solidFill>
                  <a:srgbClr val="292929"/>
                </a:solidFill>
                <a:latin typeface="微软雅黑" panose="020B0503020204020204" pitchFamily="34" charset="-122"/>
                <a:ea typeface="微软雅黑" panose="020B0503020204020204" pitchFamily="34" charset="-122"/>
              </a:rPr>
              <a:t>年中期中国互联网用户将超过</a:t>
            </a:r>
            <a:r>
              <a:rPr lang="en-US" altLang="zh-CN" kern="0" dirty="0">
                <a:solidFill>
                  <a:srgbClr val="292929"/>
                </a:solidFill>
                <a:latin typeface="微软雅黑" panose="020B0503020204020204" pitchFamily="34" charset="-122"/>
                <a:ea typeface="微软雅黑" panose="020B0503020204020204" pitchFamily="34" charset="-122"/>
              </a:rPr>
              <a:t>6000</a:t>
            </a:r>
            <a:r>
              <a:rPr lang="zh-CN" altLang="en-US" kern="0" dirty="0">
                <a:solidFill>
                  <a:srgbClr val="292929"/>
                </a:solidFill>
                <a:latin typeface="微软雅黑" panose="020B0503020204020204" pitchFamily="34" charset="-122"/>
                <a:ea typeface="微软雅黑" panose="020B0503020204020204" pitchFamily="34" charset="-122"/>
              </a:rPr>
              <a:t>万户，收费、并逐年增加收费标准）</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0" name="TextBox 18"/>
          <p:cNvSpPr txBox="1">
            <a:spLocks noChangeArrowheads="1"/>
          </p:cNvSpPr>
          <p:nvPr/>
        </p:nvSpPr>
        <p:spPr bwMode="auto">
          <a:xfrm>
            <a:off x="3122613" y="2171700"/>
            <a:ext cx="7440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rgbClr val="292929"/>
                </a:solidFill>
                <a:latin typeface="微软雅黑" panose="020B0503020204020204" pitchFamily="34" charset="-122"/>
                <a:ea typeface="微软雅黑" panose="020B0503020204020204" pitchFamily="34" charset="-122"/>
              </a:rPr>
              <a:t>向各级政府收取服务费（</a:t>
            </a:r>
            <a:r>
              <a:rPr lang="en-US" altLang="zh-CN" kern="0" dirty="0">
                <a:solidFill>
                  <a:srgbClr val="292929"/>
                </a:solidFill>
                <a:latin typeface="微软雅黑" panose="020B0503020204020204" pitchFamily="34" charset="-122"/>
                <a:ea typeface="微软雅黑" panose="020B0503020204020204" pitchFamily="34" charset="-122"/>
              </a:rPr>
              <a:t>2002</a:t>
            </a:r>
            <a:r>
              <a:rPr lang="zh-CN" altLang="en-US" kern="0" dirty="0">
                <a:solidFill>
                  <a:srgbClr val="292929"/>
                </a:solidFill>
                <a:latin typeface="微软雅黑" panose="020B0503020204020204" pitchFamily="34" charset="-122"/>
                <a:ea typeface="微软雅黑" panose="020B0503020204020204" pitchFamily="34" charset="-122"/>
              </a:rPr>
              <a:t>年开始第一批收费）</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3122613" y="3049588"/>
            <a:ext cx="744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rgbClr val="292929"/>
                </a:solidFill>
                <a:latin typeface="微软雅黑" panose="020B0503020204020204" pitchFamily="34" charset="-122"/>
                <a:ea typeface="微软雅黑" panose="020B0503020204020204" pitchFamily="34" charset="-122"/>
              </a:rPr>
              <a:t>内外贸易收入（</a:t>
            </a:r>
            <a:r>
              <a:rPr lang="en-US" altLang="zh-CN" kern="0" dirty="0">
                <a:solidFill>
                  <a:srgbClr val="292929"/>
                </a:solidFill>
                <a:latin typeface="微软雅黑" panose="020B0503020204020204" pitchFamily="34" charset="-122"/>
                <a:ea typeface="微软雅黑" panose="020B0503020204020204" pitchFamily="34" charset="-122"/>
              </a:rPr>
              <a:t>2001</a:t>
            </a:r>
            <a:r>
              <a:rPr lang="zh-CN" altLang="en-US" kern="0" dirty="0">
                <a:solidFill>
                  <a:srgbClr val="292929"/>
                </a:solidFill>
                <a:latin typeface="微软雅黑" panose="020B0503020204020204" pitchFamily="34" charset="-122"/>
                <a:ea typeface="微软雅黑" panose="020B0503020204020204" pitchFamily="34" charset="-122"/>
              </a:rPr>
              <a:t>年自建贸易公司或与贸易公司合作的分成）</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2" name="TextBox 20"/>
          <p:cNvSpPr txBox="1">
            <a:spLocks noChangeArrowheads="1"/>
          </p:cNvSpPr>
          <p:nvPr/>
        </p:nvSpPr>
        <p:spPr bwMode="auto">
          <a:xfrm>
            <a:off x="3122613" y="3895725"/>
            <a:ext cx="755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rgbClr val="292929"/>
                </a:solidFill>
                <a:latin typeface="微软雅黑" panose="020B0503020204020204" pitchFamily="34" charset="-122"/>
                <a:ea typeface="微软雅黑" panose="020B0503020204020204" pitchFamily="34" charset="-122"/>
              </a:rPr>
              <a:t>点击量收入（</a:t>
            </a:r>
            <a:r>
              <a:rPr lang="en-US" altLang="zh-CN" kern="0" dirty="0">
                <a:solidFill>
                  <a:srgbClr val="292929"/>
                </a:solidFill>
                <a:latin typeface="微软雅黑" panose="020B0503020204020204" pitchFamily="34" charset="-122"/>
                <a:ea typeface="微软雅黑" panose="020B0503020204020204" pitchFamily="34" charset="-122"/>
              </a:rPr>
              <a:t>2002</a:t>
            </a:r>
            <a:r>
              <a:rPr lang="zh-CN" altLang="en-US" kern="0" dirty="0">
                <a:solidFill>
                  <a:srgbClr val="292929"/>
                </a:solidFill>
                <a:latin typeface="微软雅黑" panose="020B0503020204020204" pitchFamily="34" charset="-122"/>
                <a:ea typeface="微软雅黑" panose="020B0503020204020204" pitchFamily="34" charset="-122"/>
              </a:rPr>
              <a:t>年开始与电信局分成）</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3" name="TextBox 21"/>
          <p:cNvSpPr txBox="1">
            <a:spLocks noChangeArrowheads="1"/>
          </p:cNvSpPr>
          <p:nvPr/>
        </p:nvSpPr>
        <p:spPr bwMode="auto">
          <a:xfrm>
            <a:off x="3122613" y="4833938"/>
            <a:ext cx="744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rgbClr val="292929"/>
                </a:solidFill>
                <a:latin typeface="微软雅黑" panose="020B0503020204020204" pitchFamily="34" charset="-122"/>
                <a:ea typeface="微软雅黑" panose="020B0503020204020204" pitchFamily="34" charset="-122"/>
              </a:rPr>
              <a:t>信息量收入（</a:t>
            </a:r>
            <a:r>
              <a:rPr lang="en-US" altLang="zh-CN" kern="0" dirty="0">
                <a:solidFill>
                  <a:srgbClr val="292929"/>
                </a:solidFill>
                <a:latin typeface="微软雅黑" panose="020B0503020204020204" pitchFamily="34" charset="-122"/>
                <a:ea typeface="微软雅黑" panose="020B0503020204020204" pitchFamily="34" charset="-122"/>
              </a:rPr>
              <a:t>2002</a:t>
            </a:r>
            <a:r>
              <a:rPr lang="zh-CN" altLang="en-US" kern="0" dirty="0">
                <a:solidFill>
                  <a:srgbClr val="292929"/>
                </a:solidFill>
                <a:latin typeface="微软雅黑" panose="020B0503020204020204" pitchFamily="34" charset="-122"/>
                <a:ea typeface="微软雅黑" panose="020B0503020204020204" pitchFamily="34" charset="-122"/>
              </a:rPr>
              <a:t>年信息发布与索取均收费）</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4" name="TextBox 22"/>
          <p:cNvSpPr txBox="1">
            <a:spLocks noChangeArrowheads="1"/>
          </p:cNvSpPr>
          <p:nvPr/>
        </p:nvSpPr>
        <p:spPr bwMode="auto">
          <a:xfrm>
            <a:off x="3122613" y="5641975"/>
            <a:ext cx="7627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en-US" altLang="zh-CN" kern="0" dirty="0">
                <a:solidFill>
                  <a:srgbClr val="292929"/>
                </a:solidFill>
                <a:latin typeface="微软雅黑" panose="020B0503020204020204" pitchFamily="34" charset="-122"/>
                <a:ea typeface="微软雅黑" panose="020B0503020204020204" pitchFamily="34" charset="-122"/>
              </a:rPr>
              <a:t>《</a:t>
            </a:r>
            <a:r>
              <a:rPr lang="zh-CN" altLang="en-US" kern="0" dirty="0">
                <a:solidFill>
                  <a:srgbClr val="292929"/>
                </a:solidFill>
                <a:latin typeface="微软雅黑" panose="020B0503020204020204" pitchFamily="34" charset="-122"/>
                <a:ea typeface="微软雅黑" panose="020B0503020204020204" pitchFamily="34" charset="-122"/>
              </a:rPr>
              <a:t>农副产品信息网刊</a:t>
            </a:r>
            <a:r>
              <a:rPr lang="en-US" altLang="zh-CN" kern="0" dirty="0">
                <a:solidFill>
                  <a:srgbClr val="292929"/>
                </a:solidFill>
                <a:latin typeface="微软雅黑" panose="020B0503020204020204" pitchFamily="34" charset="-122"/>
                <a:ea typeface="微软雅黑" panose="020B0503020204020204" pitchFamily="34" charset="-122"/>
              </a:rPr>
              <a:t>》</a:t>
            </a:r>
            <a:r>
              <a:rPr lang="zh-CN" altLang="en-US" kern="0" dirty="0">
                <a:solidFill>
                  <a:srgbClr val="292929"/>
                </a:solidFill>
                <a:latin typeface="微软雅黑" panose="020B0503020204020204" pitchFamily="34" charset="-122"/>
                <a:ea typeface="微软雅黑" panose="020B0503020204020204" pitchFamily="34" charset="-122"/>
              </a:rPr>
              <a:t>发行收入，年发行量达</a:t>
            </a:r>
            <a:r>
              <a:rPr lang="en-US" altLang="zh-CN" kern="0" dirty="0">
                <a:solidFill>
                  <a:srgbClr val="292929"/>
                </a:solidFill>
                <a:latin typeface="微软雅黑" panose="020B0503020204020204" pitchFamily="34" charset="-122"/>
                <a:ea typeface="微软雅黑" panose="020B0503020204020204" pitchFamily="34" charset="-122"/>
              </a:rPr>
              <a:t>100</a:t>
            </a:r>
            <a:r>
              <a:rPr lang="zh-CN" altLang="en-US" kern="0" dirty="0">
                <a:solidFill>
                  <a:srgbClr val="292929"/>
                </a:solidFill>
                <a:latin typeface="微软雅黑" panose="020B0503020204020204" pitchFamily="34" charset="-122"/>
                <a:ea typeface="微软雅黑" panose="020B0503020204020204" pitchFamily="34" charset="-122"/>
              </a:rPr>
              <a:t>万份（</a:t>
            </a:r>
            <a:r>
              <a:rPr lang="en-US" altLang="zh-CN" kern="0" dirty="0">
                <a:solidFill>
                  <a:srgbClr val="292929"/>
                </a:solidFill>
                <a:latin typeface="微软雅黑" panose="020B0503020204020204" pitchFamily="34" charset="-122"/>
                <a:ea typeface="微软雅黑" panose="020B0503020204020204" pitchFamily="34" charset="-122"/>
              </a:rPr>
              <a:t>2006</a:t>
            </a:r>
            <a:r>
              <a:rPr lang="zh-CN" altLang="en-US" kern="0" dirty="0">
                <a:solidFill>
                  <a:srgbClr val="292929"/>
                </a:solidFill>
                <a:latin typeface="微软雅黑" panose="020B0503020204020204" pitchFamily="34" charset="-122"/>
                <a:ea typeface="微软雅黑" panose="020B0503020204020204" pitchFamily="34" charset="-122"/>
              </a:rPr>
              <a:t>年开始减少发行量，</a:t>
            </a:r>
            <a:r>
              <a:rPr lang="en-US" altLang="zh-CN" kern="0" dirty="0">
                <a:solidFill>
                  <a:srgbClr val="292929"/>
                </a:solidFill>
                <a:latin typeface="微软雅黑" panose="020B0503020204020204" pitchFamily="34" charset="-122"/>
                <a:ea typeface="微软雅黑" panose="020B0503020204020204" pitchFamily="34" charset="-122"/>
              </a:rPr>
              <a:t>2007</a:t>
            </a:r>
            <a:r>
              <a:rPr lang="zh-CN" altLang="en-US" kern="0" dirty="0">
                <a:solidFill>
                  <a:srgbClr val="292929"/>
                </a:solidFill>
                <a:latin typeface="微软雅黑" panose="020B0503020204020204" pitchFamily="34" charset="-122"/>
                <a:ea typeface="微软雅黑" panose="020B0503020204020204" pitchFamily="34" charset="-122"/>
              </a:rPr>
              <a:t>年全面改为电子版）</a:t>
            </a:r>
            <a:endParaRPr kumimoji="0" lang="zh-CN" altLang="en-US" sz="1800" b="0" i="0" u="none" strike="noStrike" kern="0" cap="none" spc="0" normalizeH="0" baseline="0" noProof="0" dirty="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25" name="矩形 23"/>
          <p:cNvSpPr>
            <a:spLocks noChangeArrowheads="1"/>
          </p:cNvSpPr>
          <p:nvPr/>
        </p:nvSpPr>
        <p:spPr bwMode="auto">
          <a:xfrm>
            <a:off x="892175" y="1139825"/>
            <a:ext cx="1728788" cy="1063625"/>
          </a:xfrm>
          <a:prstGeom prst="rect">
            <a:avLst/>
          </a:prstGeom>
          <a:blipFill dpi="0" rotWithShape="1">
            <a:blip r:embed="rId1" cstate="print"/>
            <a:srcRect/>
            <a:stretch>
              <a:fillRect/>
            </a:stretch>
          </a:blipFill>
          <a:ln w="9525">
            <a:solidFill>
              <a:srgbClr val="404E63"/>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矩形 25"/>
          <p:cNvSpPr>
            <a:spLocks noChangeArrowheads="1"/>
          </p:cNvSpPr>
          <p:nvPr/>
        </p:nvSpPr>
        <p:spPr bwMode="auto">
          <a:xfrm>
            <a:off x="892175" y="3124200"/>
            <a:ext cx="1728788" cy="1063625"/>
          </a:xfrm>
          <a:prstGeom prst="rect">
            <a:avLst/>
          </a:prstGeom>
          <a:blipFill dpi="0" rotWithShape="1">
            <a:blip r:embed="rId2" cstate="print"/>
            <a:srcRect/>
            <a:stretch>
              <a:fillRect/>
            </a:stretch>
          </a:blipFill>
          <a:ln w="9525">
            <a:solidFill>
              <a:srgbClr val="404E63"/>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矩形 28"/>
          <p:cNvSpPr>
            <a:spLocks noChangeArrowheads="1"/>
          </p:cNvSpPr>
          <p:nvPr/>
        </p:nvSpPr>
        <p:spPr bwMode="auto">
          <a:xfrm>
            <a:off x="892175" y="5011738"/>
            <a:ext cx="1728788" cy="1063625"/>
          </a:xfrm>
          <a:prstGeom prst="rect">
            <a:avLst/>
          </a:prstGeom>
          <a:blipFill dpi="0" rotWithShape="1">
            <a:blip r:embed="rId3" cstate="print"/>
            <a:srcRect/>
            <a:stretch>
              <a:fillRect/>
            </a:stretch>
          </a:blipFill>
          <a:ln w="9525">
            <a:solidFill>
              <a:srgbClr val="404E63"/>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7" name="组合 36"/>
          <p:cNvGrpSpPr/>
          <p:nvPr/>
        </p:nvGrpSpPr>
        <p:grpSpPr>
          <a:xfrm>
            <a:off x="398975" y="209550"/>
            <a:ext cx="720000" cy="720000"/>
            <a:chOff x="3028062" y="1547460"/>
            <a:chExt cx="1803167" cy="1803167"/>
          </a:xfrm>
        </p:grpSpPr>
        <p:grpSp>
          <p:nvGrpSpPr>
            <p:cNvPr id="38" name="组合 37"/>
            <p:cNvGrpSpPr/>
            <p:nvPr/>
          </p:nvGrpSpPr>
          <p:grpSpPr>
            <a:xfrm>
              <a:off x="3028062" y="1547460"/>
              <a:ext cx="1803167" cy="1803167"/>
              <a:chOff x="552261" y="1848682"/>
              <a:chExt cx="842337" cy="842337"/>
            </a:xfrm>
          </p:grpSpPr>
          <p:sp>
            <p:nvSpPr>
              <p:cNvPr id="40" name="椭圆 3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3</a:t>
              </a:r>
              <a:endParaRPr lang="zh-CN" altLang="en-US" sz="2800" b="1" dirty="0">
                <a:solidFill>
                  <a:prstClr val="white"/>
                </a:solidFill>
              </a:endParaRPr>
            </a:p>
          </p:txBody>
        </p:sp>
      </p:grpSp>
      <p:sp>
        <p:nvSpPr>
          <p:cNvPr id="43" name="矩形 4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6500"/>
                            </p:stCondLst>
                            <p:childTnLst>
                              <p:par>
                                <p:cTn id="69" presetID="2" presetClass="entr" presetSubtype="12"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20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0-#ppt_w/2"/>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40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utoUpdateAnimBg="0"/>
      <p:bldP spid="20" grpId="0" autoUpdateAnimBg="0"/>
      <p:bldP spid="21" grpId="0" autoUpdateAnimBg="0"/>
      <p:bldP spid="22" grpId="0" autoUpdateAnimBg="0"/>
      <p:bldP spid="23" grpId="0" autoUpdateAnimBg="0"/>
      <p:bldP spid="24" grpId="0" autoUpdateAnimBg="0"/>
      <p:bldP spid="25" grpId="0" animBg="1" autoUpdateAnimBg="0"/>
      <p:bldP spid="26" grpId="0" animBg="1" autoUpdateAnimBg="0"/>
      <p:bldP spid="2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回报预算</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11424" y="3064015"/>
            <a:ext cx="5744752" cy="720169"/>
            <a:chOff x="892721" y="2787931"/>
            <a:chExt cx="4823002" cy="671797"/>
          </a:xfrm>
        </p:grpSpPr>
        <p:sp>
          <p:nvSpPr>
            <p:cNvPr id="13" name="矩形 12"/>
            <p:cNvSpPr/>
            <p:nvPr/>
          </p:nvSpPr>
          <p:spPr>
            <a:xfrm>
              <a:off x="960517" y="3163892"/>
              <a:ext cx="4755206"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960517" y="3163893"/>
              <a:ext cx="2377603" cy="295835"/>
            </a:xfrm>
            <a:prstGeom prst="rect">
              <a:avLst/>
            </a:prstGeom>
            <a:solidFill>
              <a:srgbClr val="26262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文本框 12"/>
            <p:cNvSpPr txBox="1"/>
            <p:nvPr/>
          </p:nvSpPr>
          <p:spPr>
            <a:xfrm>
              <a:off x="892721" y="2787931"/>
              <a:ext cx="1297383" cy="387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rPr>
                <a:t>第二季度</a:t>
              </a:r>
              <a:endPar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11424" y="4023192"/>
            <a:ext cx="5744755" cy="718997"/>
            <a:chOff x="892721" y="3773469"/>
            <a:chExt cx="4823017" cy="670705"/>
          </a:xfrm>
        </p:grpSpPr>
        <p:sp>
          <p:nvSpPr>
            <p:cNvPr id="17" name="矩形 16"/>
            <p:cNvSpPr/>
            <p:nvPr/>
          </p:nvSpPr>
          <p:spPr>
            <a:xfrm>
              <a:off x="960519" y="4148339"/>
              <a:ext cx="4755219"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8" name="文本框 13"/>
            <p:cNvSpPr txBox="1"/>
            <p:nvPr/>
          </p:nvSpPr>
          <p:spPr>
            <a:xfrm>
              <a:off x="892721" y="3773469"/>
              <a:ext cx="1297383" cy="3875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rPr>
                <a:t>第三季度</a:t>
              </a:r>
              <a:endPar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960517" y="4148339"/>
              <a:ext cx="3128684" cy="295835"/>
            </a:xfrm>
            <a:prstGeom prst="rect">
              <a:avLst/>
            </a:prstGeom>
            <a:solidFill>
              <a:srgbClr val="609E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911424" y="4924570"/>
            <a:ext cx="5744755" cy="758340"/>
            <a:chOff x="892721" y="4726501"/>
            <a:chExt cx="4823007" cy="707404"/>
          </a:xfrm>
        </p:grpSpPr>
        <p:sp>
          <p:nvSpPr>
            <p:cNvPr id="21" name="矩形 20"/>
            <p:cNvSpPr/>
            <p:nvPr/>
          </p:nvSpPr>
          <p:spPr>
            <a:xfrm>
              <a:off x="960519" y="5138070"/>
              <a:ext cx="4755209" cy="29583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2" name="文本框 14"/>
            <p:cNvSpPr txBox="1"/>
            <p:nvPr/>
          </p:nvSpPr>
          <p:spPr>
            <a:xfrm>
              <a:off x="892721" y="4726501"/>
              <a:ext cx="1632138" cy="387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第四季度</a:t>
              </a:r>
              <a:endParaRPr kumimoji="0" lang="zh-CN" altLang="en-US" sz="2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960516" y="5138070"/>
              <a:ext cx="3989540" cy="295835"/>
            </a:xfrm>
            <a:prstGeom prst="rect">
              <a:avLst/>
            </a:prstGeom>
            <a:solidFill>
              <a:srgbClr val="26262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3"/>
          <p:cNvGrpSpPr/>
          <p:nvPr/>
        </p:nvGrpSpPr>
        <p:grpSpPr>
          <a:xfrm>
            <a:off x="911425" y="2132858"/>
            <a:ext cx="5744753" cy="720757"/>
            <a:chOff x="892721" y="1795773"/>
            <a:chExt cx="4823001" cy="672345"/>
          </a:xfrm>
        </p:grpSpPr>
        <p:sp>
          <p:nvSpPr>
            <p:cNvPr id="25" name="矩形 24"/>
            <p:cNvSpPr/>
            <p:nvPr/>
          </p:nvSpPr>
          <p:spPr>
            <a:xfrm>
              <a:off x="960517" y="2174748"/>
              <a:ext cx="4755205" cy="293368"/>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960517" y="2172284"/>
              <a:ext cx="3738283" cy="295834"/>
            </a:xfrm>
            <a:prstGeom prst="rect">
              <a:avLst/>
            </a:prstGeom>
            <a:solidFill>
              <a:srgbClr val="609E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7" name="文本框 11"/>
            <p:cNvSpPr txBox="1"/>
            <p:nvPr/>
          </p:nvSpPr>
          <p:spPr>
            <a:xfrm>
              <a:off x="892721" y="1795773"/>
              <a:ext cx="1297383" cy="3875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rPr>
                <a:t>第一季度</a:t>
              </a:r>
              <a:endParaRPr kumimoji="0" lang="zh-CN" altLang="en-US" sz="2100" b="0" i="0" u="none" strike="noStrike" kern="0" cap="none" spc="0" normalizeH="0" baseline="0" noProof="0" dirty="0">
                <a:ln>
                  <a:noFill/>
                </a:ln>
                <a:solidFill>
                  <a:srgbClr val="6E6C67"/>
                </a:solidFill>
                <a:effectLst/>
                <a:uLnTx/>
                <a:uFillTx/>
                <a:latin typeface="微软雅黑" panose="020B0503020204020204" pitchFamily="34" charset="-122"/>
                <a:ea typeface="微软雅黑" panose="020B0503020204020204" pitchFamily="34" charset="-122"/>
              </a:endParaRPr>
            </a:p>
          </p:txBody>
        </p:sp>
      </p:grpSp>
      <p:sp>
        <p:nvSpPr>
          <p:cNvPr id="37" name="圆角矩形标注 36"/>
          <p:cNvSpPr/>
          <p:nvPr/>
        </p:nvSpPr>
        <p:spPr>
          <a:xfrm>
            <a:off x="5186686" y="2132858"/>
            <a:ext cx="928524" cy="274165"/>
          </a:xfrm>
          <a:prstGeom prst="wedgeRoundRectCallout">
            <a:avLst>
              <a:gd name="adj1" fmla="val -21633"/>
              <a:gd name="adj2" fmla="val 78997"/>
              <a:gd name="adj3" fmla="val 16667"/>
            </a:avLst>
          </a:prstGeom>
          <a:solidFill>
            <a:srgbClr val="609ED6"/>
          </a:solid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80%</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圆角矩形标注 37"/>
          <p:cNvSpPr/>
          <p:nvPr/>
        </p:nvSpPr>
        <p:spPr>
          <a:xfrm>
            <a:off x="3556423" y="3064015"/>
            <a:ext cx="928524" cy="274165"/>
          </a:xfrm>
          <a:prstGeom prst="wedgeRoundRectCallout">
            <a:avLst>
              <a:gd name="adj1" fmla="val -21633"/>
              <a:gd name="adj2" fmla="val 78997"/>
              <a:gd name="adj3" fmla="val 16667"/>
            </a:avLst>
          </a:prstGeom>
          <a:solidFill>
            <a:srgbClr val="262626"/>
          </a:solid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50%</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圆角矩形标注 38"/>
          <p:cNvSpPr/>
          <p:nvPr/>
        </p:nvSpPr>
        <p:spPr>
          <a:xfrm>
            <a:off x="4480619" y="4023193"/>
            <a:ext cx="928524" cy="274165"/>
          </a:xfrm>
          <a:prstGeom prst="wedgeRoundRectCallout">
            <a:avLst>
              <a:gd name="adj1" fmla="val -21633"/>
              <a:gd name="adj2" fmla="val 78997"/>
              <a:gd name="adj3" fmla="val 16667"/>
            </a:avLst>
          </a:prstGeom>
          <a:solidFill>
            <a:srgbClr val="609ED6"/>
          </a:solid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65%</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圆角矩形标注 39"/>
          <p:cNvSpPr/>
          <p:nvPr/>
        </p:nvSpPr>
        <p:spPr>
          <a:xfrm>
            <a:off x="5508219" y="4976697"/>
            <a:ext cx="928524" cy="274165"/>
          </a:xfrm>
          <a:prstGeom prst="wedgeRoundRectCallout">
            <a:avLst>
              <a:gd name="adj1" fmla="val -21633"/>
              <a:gd name="adj2" fmla="val 78997"/>
              <a:gd name="adj3" fmla="val 16667"/>
            </a:avLst>
          </a:prstGeom>
          <a:solidFill>
            <a:srgbClr val="262626"/>
          </a:solid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90%</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左大括号 40"/>
          <p:cNvSpPr/>
          <p:nvPr/>
        </p:nvSpPr>
        <p:spPr>
          <a:xfrm>
            <a:off x="7780892" y="2328305"/>
            <a:ext cx="384000" cy="3628800"/>
          </a:xfrm>
          <a:prstGeom prst="leftBrace">
            <a:avLst>
              <a:gd name="adj1" fmla="val 19041"/>
              <a:gd name="adj2" fmla="val 50000"/>
            </a:avLst>
          </a:prstGeom>
          <a:noFill/>
          <a:ln w="9525" cap="flat" cmpd="sng" algn="ctr">
            <a:solidFill>
              <a:srgbClr val="052E65"/>
            </a:solid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2" name="文本框 7"/>
          <p:cNvSpPr txBox="1">
            <a:spLocks noChangeArrowheads="1"/>
          </p:cNvSpPr>
          <p:nvPr/>
        </p:nvSpPr>
        <p:spPr bwMode="auto">
          <a:xfrm>
            <a:off x="8164935" y="2264122"/>
            <a:ext cx="3072341"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第一季度情况</a:t>
            </a:r>
            <a:endParaRPr kumimoji="0" lang="en-US" altLang="zh-CN"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添加说明文字添加说明文字添加说明文字。</a:t>
            </a:r>
            <a:endPar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p:txBody>
      </p:sp>
      <p:sp>
        <p:nvSpPr>
          <p:cNvPr id="43" name="文本框 7"/>
          <p:cNvSpPr txBox="1">
            <a:spLocks noChangeArrowheads="1"/>
          </p:cNvSpPr>
          <p:nvPr/>
        </p:nvSpPr>
        <p:spPr bwMode="auto">
          <a:xfrm>
            <a:off x="8164935" y="3185824"/>
            <a:ext cx="3072341"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第二季度情况</a:t>
            </a:r>
            <a:endParaRPr kumimoji="0" lang="en-US" altLang="zh-CN"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添加说明文字添加说明文字添加说明文字。</a:t>
            </a:r>
            <a:endPar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p:txBody>
      </p:sp>
      <p:sp>
        <p:nvSpPr>
          <p:cNvPr id="44" name="文本框 7"/>
          <p:cNvSpPr txBox="1">
            <a:spLocks noChangeArrowheads="1"/>
          </p:cNvSpPr>
          <p:nvPr/>
        </p:nvSpPr>
        <p:spPr bwMode="auto">
          <a:xfrm>
            <a:off x="8164935" y="4107526"/>
            <a:ext cx="3072341"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第三季度情况</a:t>
            </a:r>
            <a:endParaRPr kumimoji="0" lang="en-US" altLang="zh-CN"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添加说明文字添加说明文字添加说明文字。</a:t>
            </a:r>
            <a:endPar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p:txBody>
      </p:sp>
      <p:sp>
        <p:nvSpPr>
          <p:cNvPr id="45" name="文本框 7"/>
          <p:cNvSpPr txBox="1">
            <a:spLocks noChangeArrowheads="1"/>
          </p:cNvSpPr>
          <p:nvPr/>
        </p:nvSpPr>
        <p:spPr bwMode="auto">
          <a:xfrm>
            <a:off x="8164935" y="5029229"/>
            <a:ext cx="3072341"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lstStyle>
            <a:lvl1pPr>
              <a:defRPr sz="3200">
                <a:solidFill>
                  <a:schemeClr val="tx1"/>
                </a:solidFill>
                <a:latin typeface="Arial Narrow" pitchFamily="34" charset="0"/>
                <a:ea typeface="微软雅黑" panose="020B0503020204020204" pitchFamily="34" charset="-122"/>
              </a:defRPr>
            </a:lvl1pPr>
            <a:lvl2pPr>
              <a:defRPr sz="2800">
                <a:solidFill>
                  <a:schemeClr val="tx1"/>
                </a:solidFill>
                <a:latin typeface="Arial Narrow" pitchFamily="34" charset="0"/>
                <a:ea typeface="微软雅黑" panose="020B0503020204020204" pitchFamily="34" charset="-122"/>
              </a:defRPr>
            </a:lvl2pPr>
            <a:lvl3pPr>
              <a:defRPr sz="2400">
                <a:solidFill>
                  <a:schemeClr val="tx1"/>
                </a:solidFill>
                <a:latin typeface="Arial Narrow" pitchFamily="34" charset="0"/>
                <a:ea typeface="微软雅黑" panose="020B0503020204020204" pitchFamily="34" charset="-122"/>
              </a:defRPr>
            </a:lvl3pPr>
            <a:lvl4pPr>
              <a:defRPr sz="2000">
                <a:solidFill>
                  <a:schemeClr val="tx1"/>
                </a:solidFill>
                <a:latin typeface="Arial Narrow" pitchFamily="34" charset="0"/>
                <a:ea typeface="微软雅黑" panose="020B0503020204020204" pitchFamily="34" charset="-122"/>
              </a:defRPr>
            </a:lvl4pPr>
            <a:lvl5pPr>
              <a:defRPr sz="2000">
                <a:solidFill>
                  <a:schemeClr val="tx1"/>
                </a:solidFill>
                <a:latin typeface="Arial Narrow"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itchFamily="34" charset="0"/>
                <a:ea typeface="微软雅黑" panose="020B0503020204020204" pitchFamily="34"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第四季度情况</a:t>
            </a:r>
            <a:endParaRPr kumimoji="0" lang="en-US" altLang="zh-CN" sz="18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添加说明文字添加说明文字添加说明文字。</a:t>
            </a:r>
            <a:endParaRPr kumimoji="0" lang="zh-CN" altLang="en-US" sz="15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endParaRPr>
          </a:p>
        </p:txBody>
      </p:sp>
      <p:grpSp>
        <p:nvGrpSpPr>
          <p:cNvPr id="46" name="组合 45"/>
          <p:cNvGrpSpPr/>
          <p:nvPr/>
        </p:nvGrpSpPr>
        <p:grpSpPr>
          <a:xfrm>
            <a:off x="398975" y="209550"/>
            <a:ext cx="720000" cy="720000"/>
            <a:chOff x="3028062" y="1547460"/>
            <a:chExt cx="1803167" cy="1803167"/>
          </a:xfrm>
        </p:grpSpPr>
        <p:grpSp>
          <p:nvGrpSpPr>
            <p:cNvPr id="47" name="组合 46"/>
            <p:cNvGrpSpPr/>
            <p:nvPr/>
          </p:nvGrpSpPr>
          <p:grpSpPr>
            <a:xfrm>
              <a:off x="3028062" y="1547460"/>
              <a:ext cx="1803167" cy="1803167"/>
              <a:chOff x="552261" y="1848682"/>
              <a:chExt cx="842337" cy="842337"/>
            </a:xfrm>
          </p:grpSpPr>
          <p:sp>
            <p:nvSpPr>
              <p:cNvPr id="49" name="椭圆 4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文本框 47"/>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4</a:t>
              </a:r>
              <a:endParaRPr lang="zh-CN" altLang="en-US" sz="2800" b="1" dirty="0">
                <a:solidFill>
                  <a:prstClr val="white"/>
                </a:solidFill>
              </a:endParaRPr>
            </a:p>
          </p:txBody>
        </p:sp>
      </p:grpSp>
      <p:sp>
        <p:nvSpPr>
          <p:cNvPr id="52" name="矩形 51"/>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1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14000">
                                          <p:cBhvr additive="base">
                                            <p:cTn id="7" dur="500" fill="hold"/>
                                            <p:tgtEl>
                                              <p:spTgt spid="24"/>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14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14000">
                                          <p:cBhvr additive="base">
                                            <p:cTn id="12" dur="500" fill="hold"/>
                                            <p:tgtEl>
                                              <p:spTgt spid="12"/>
                                            </p:tgtEl>
                                            <p:attrNameLst>
                                              <p:attrName>ppt_x</p:attrName>
                                            </p:attrNameLst>
                                          </p:cBhvr>
                                          <p:tavLst>
                                            <p:tav tm="0">
                                              <p:val>
                                                <p:strVal val="0-#ppt_w/2"/>
                                              </p:val>
                                            </p:tav>
                                            <p:tav tm="100000">
                                              <p:val>
                                                <p:strVal val="#ppt_x"/>
                                              </p:val>
                                            </p:tav>
                                          </p:tavLst>
                                        </p:anim>
                                        <p:anim calcmode="lin" valueType="num" p14:bounceEnd="14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14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14000">
                                          <p:cBhvr additive="base">
                                            <p:cTn id="17" dur="500" fill="hold"/>
                                            <p:tgtEl>
                                              <p:spTgt spid="16"/>
                                            </p:tgtEl>
                                            <p:attrNameLst>
                                              <p:attrName>ppt_x</p:attrName>
                                            </p:attrNameLst>
                                          </p:cBhvr>
                                          <p:tavLst>
                                            <p:tav tm="0">
                                              <p:val>
                                                <p:strVal val="0-#ppt_w/2"/>
                                              </p:val>
                                            </p:tav>
                                            <p:tav tm="100000">
                                              <p:val>
                                                <p:strVal val="#ppt_x"/>
                                              </p:val>
                                            </p:tav>
                                          </p:tavLst>
                                        </p:anim>
                                        <p:anim calcmode="lin" valueType="num" p14:bounceEnd="14000">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14000">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14:bounceEnd="14000">
                                          <p:cBhvr additive="base">
                                            <p:cTn id="22" dur="500" fill="hold"/>
                                            <p:tgtEl>
                                              <p:spTgt spid="20"/>
                                            </p:tgtEl>
                                            <p:attrNameLst>
                                              <p:attrName>ppt_x</p:attrName>
                                            </p:attrNameLst>
                                          </p:cBhvr>
                                          <p:tavLst>
                                            <p:tav tm="0">
                                              <p:val>
                                                <p:strVal val="0-#ppt_w/2"/>
                                              </p:val>
                                            </p:tav>
                                            <p:tav tm="100000">
                                              <p:val>
                                                <p:strVal val="#ppt_x"/>
                                              </p:val>
                                            </p:tav>
                                          </p:tavLst>
                                        </p:anim>
                                        <p:anim calcmode="lin" valueType="num" p14:bounceEnd="14000">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outHorizontal)">
                                          <p:cBhvr>
                                            <p:cTn id="48" dur="1000"/>
                                            <p:tgtEl>
                                              <p:spTgt spid="4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750"/>
                                            <p:tgtEl>
                                              <p:spTgt spid="42"/>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750"/>
                                            <p:tgtEl>
                                              <p:spTgt spid="43"/>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750"/>
                                            <p:tgtEl>
                                              <p:spTgt spid="4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outHorizontal)">
                                          <p:cBhvr>
                                            <p:cTn id="48" dur="1000"/>
                                            <p:tgtEl>
                                              <p:spTgt spid="4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750"/>
                                            <p:tgtEl>
                                              <p:spTgt spid="42"/>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750"/>
                                            <p:tgtEl>
                                              <p:spTgt spid="43"/>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750"/>
                                            <p:tgtEl>
                                              <p:spTgt spid="4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p:bldP spid="43" grpId="0"/>
          <p:bldP spid="44" grpId="0"/>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a:t>1</a:t>
            </a:r>
            <a:endParaRPr lang="zh-CN" altLang="en-US" dirty="0"/>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latin typeface="微软雅黑" panose="020B0503020204020204" pitchFamily="34" charset="-122"/>
                <a:ea typeface="微软雅黑" panose="020B0503020204020204" pitchFamily="34" charset="-122"/>
              </a:rPr>
              <a:t>公司</a:t>
            </a:r>
            <a:r>
              <a:rPr lang="en-US" altLang="zh-CN" spc="50" dirty="0">
                <a:latin typeface="微软雅黑" panose="020B0503020204020204" pitchFamily="34" charset="-122"/>
                <a:ea typeface="微软雅黑" panose="020B0503020204020204" pitchFamily="34" charset="-122"/>
              </a:rPr>
              <a:t>(</a:t>
            </a:r>
            <a:r>
              <a:rPr lang="zh-CN" altLang="en-US" spc="50" dirty="0">
                <a:latin typeface="微软雅黑" panose="020B0503020204020204" pitchFamily="34" charset="-122"/>
                <a:ea typeface="微软雅黑" panose="020B0503020204020204" pitchFamily="34" charset="-122"/>
              </a:rPr>
              <a:t>团队</a:t>
            </a:r>
            <a:r>
              <a:rPr lang="en-US" altLang="zh-CN" spc="50" dirty="0">
                <a:latin typeface="微软雅黑" panose="020B0503020204020204" pitchFamily="34" charset="-122"/>
                <a:ea typeface="微软雅黑" panose="020B0503020204020204" pitchFamily="34" charset="-122"/>
              </a:rPr>
              <a:t>)</a:t>
            </a:r>
            <a:r>
              <a:rPr lang="zh-CN" altLang="en-US" spc="50" dirty="0">
                <a:latin typeface="微软雅黑" panose="020B0503020204020204" pitchFamily="34" charset="-122"/>
                <a:ea typeface="微软雅黑" panose="020B0503020204020204" pitchFamily="34" charset="-122"/>
              </a:rPr>
              <a:t>简介</a:t>
            </a:r>
            <a:endParaRPr lang="zh-CN" altLang="en-US" spc="50" dirty="0">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a:t>2</a:t>
            </a:r>
            <a:endParaRPr lang="zh-CN" altLang="en-US" dirty="0"/>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latin typeface="微软雅黑" panose="020B0503020204020204" pitchFamily="34" charset="-122"/>
                <a:ea typeface="微软雅黑" panose="020B0503020204020204" pitchFamily="34" charset="-122"/>
              </a:rPr>
              <a:t>公司展历史</a:t>
            </a:r>
            <a:endParaRPr lang="zh-CN" altLang="en-US" spc="5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6115363" cy="1302744"/>
            <a:chOff x="398975" y="209550"/>
            <a:chExt cx="6115363"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schemeClr val="bg1"/>
                    </a:solidFill>
                  </a:rPr>
                  <a:t>1</a:t>
                </a:r>
                <a:endParaRPr lang="zh-CN" altLang="en-US" sz="4400" b="1" dirty="0">
                  <a:solidFill>
                    <a:schemeClr val="bg1"/>
                  </a:solidFill>
                </a:endParaRPr>
              </a:p>
            </p:txBody>
          </p:sp>
        </p:grpSp>
        <p:sp>
          <p:nvSpPr>
            <p:cNvPr id="19" name="文本框 18"/>
            <p:cNvSpPr txBox="1"/>
            <p:nvPr/>
          </p:nvSpPr>
          <p:spPr>
            <a:xfrm>
              <a:off x="1983931" y="532947"/>
              <a:ext cx="4530407"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公司</a:t>
              </a:r>
              <a:r>
                <a:rPr lang="en-US" altLang="zh-CN" sz="4000" b="1" dirty="0">
                  <a:solidFill>
                    <a:srgbClr val="1F4E79"/>
                  </a:solidFill>
                  <a:latin typeface="微软雅黑" panose="020B0503020204020204" pitchFamily="34" charset="-122"/>
                  <a:ea typeface="微软雅黑" panose="020B0503020204020204" pitchFamily="34" charset="-122"/>
                </a:rPr>
                <a:t>/</a:t>
              </a:r>
              <a:r>
                <a:rPr lang="zh-CN" altLang="en-US" sz="4000" b="1" dirty="0">
                  <a:solidFill>
                    <a:srgbClr val="1F4E79"/>
                  </a:solidFill>
                  <a:latin typeface="微软雅黑" panose="020B0503020204020204" pitchFamily="34" charset="-122"/>
                  <a:ea typeface="微软雅黑" panose="020B0503020204020204" pitchFamily="34" charset="-122"/>
                </a:rPr>
                <a:t>团队介绍项目</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正五边形 31"/>
          <p:cNvSpPr/>
          <p:nvPr/>
        </p:nvSpPr>
        <p:spPr>
          <a:xfrm>
            <a:off x="2447654" y="5008661"/>
            <a:ext cx="618978" cy="589502"/>
          </a:xfrm>
          <a:prstGeom prst="pent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a:t>3</a:t>
            </a:r>
            <a:endParaRPr lang="zh-CN" altLang="en-US" dirty="0"/>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latin typeface="微软雅黑" panose="020B0503020204020204" pitchFamily="34" charset="-122"/>
                <a:ea typeface="微软雅黑" panose="020B0503020204020204" pitchFamily="34" charset="-122"/>
              </a:rPr>
              <a:t>核心成员介绍</a:t>
            </a:r>
            <a:endParaRPr lang="zh-CN" altLang="en-US" spc="50" dirty="0">
              <a:latin typeface="微软雅黑" panose="020B0503020204020204" pitchFamily="34" charset="-122"/>
              <a:ea typeface="微软雅黑" panose="020B0503020204020204" pitchFamily="34" charset="-122"/>
            </a:endParaRPr>
          </a:p>
        </p:txBody>
      </p:sp>
      <p:sp>
        <p:nvSpPr>
          <p:cNvPr id="34" name="正五边形 33"/>
          <p:cNvSpPr/>
          <p:nvPr/>
        </p:nvSpPr>
        <p:spPr>
          <a:xfrm>
            <a:off x="6242186" y="5009914"/>
            <a:ext cx="618978" cy="589502"/>
          </a:xfrm>
          <a:prstGeom prst="pent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a:t>4</a:t>
            </a:r>
            <a:endParaRPr lang="zh-CN" altLang="en-US" dirty="0"/>
          </a:p>
        </p:txBody>
      </p:sp>
      <p:sp>
        <p:nvSpPr>
          <p:cNvPr id="35" name="矩形 91">
            <a:hlinkClick r:id="rId1"/>
          </p:cNvPr>
          <p:cNvSpPr>
            <a:spLocks noChangeArrowheads="1"/>
          </p:cNvSpPr>
          <p:nvPr/>
        </p:nvSpPr>
        <p:spPr bwMode="auto">
          <a:xfrm>
            <a:off x="6912727"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latin typeface="微软雅黑" panose="020B0503020204020204" pitchFamily="34" charset="-122"/>
                <a:ea typeface="微软雅黑" panose="020B0503020204020204" pitchFamily="34" charset="-122"/>
              </a:rPr>
              <a:t>公司业务</a:t>
            </a:r>
            <a:endParaRPr lang="zh-CN" altLang="en-US" spc="50" dirty="0">
              <a:latin typeface="微软雅黑" panose="020B0503020204020204" pitchFamily="34" charset="-122"/>
              <a:ea typeface="微软雅黑" panose="020B0503020204020204" pitchFamily="34" charset="-122"/>
            </a:endParaRPr>
          </a:p>
        </p:txBody>
      </p:sp>
      <p:sp>
        <p:nvSpPr>
          <p:cNvPr id="36" name="正五边形 35"/>
          <p:cNvSpPr/>
          <p:nvPr/>
        </p:nvSpPr>
        <p:spPr>
          <a:xfrm>
            <a:off x="2447653" y="5716044"/>
            <a:ext cx="618978" cy="589502"/>
          </a:xfrm>
          <a:prstGeom prst="pent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dirty="0"/>
              <a:t>5</a:t>
            </a:r>
            <a:endParaRPr lang="zh-CN" altLang="en-US" dirty="0"/>
          </a:p>
        </p:txBody>
      </p:sp>
      <p:sp>
        <p:nvSpPr>
          <p:cNvPr id="37" name="矩形 91">
            <a:hlinkClick r:id="rId1"/>
          </p:cNvPr>
          <p:cNvSpPr>
            <a:spLocks noChangeArrowheads="1"/>
          </p:cNvSpPr>
          <p:nvPr/>
        </p:nvSpPr>
        <p:spPr bwMode="auto">
          <a:xfrm>
            <a:off x="3117431" y="5865692"/>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latin typeface="微软雅黑" panose="020B0503020204020204" pitchFamily="34" charset="-122"/>
                <a:ea typeface="微软雅黑" panose="020B0503020204020204" pitchFamily="34" charset="-122"/>
              </a:rPr>
              <a:t>社会关系</a:t>
            </a:r>
            <a:endParaRPr lang="zh-CN" altLang="en-US" spc="5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P spid="34" grpId="0" animBg="1"/>
      <p:bldP spid="35" grpId="0"/>
      <p:bldP spid="36"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1</a:t>
            </a:r>
            <a:endParaRPr lang="zh-CN" altLang="en-US" dirty="0">
              <a:solidFill>
                <a:prstClr val="white"/>
              </a:solidFill>
            </a:endParaRPr>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各项成本预算</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2</a:t>
            </a:r>
            <a:endParaRPr lang="zh-CN" altLang="en-US" dirty="0">
              <a:solidFill>
                <a:prstClr val="white"/>
              </a:solidFill>
            </a:endParaRPr>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资金缺口</a:t>
            </a:r>
            <a:endParaRPr lang="zh-CN" altLang="en-US" spc="50" dirty="0">
              <a:solidFill>
                <a:prstClr val="black"/>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6386270" cy="1302744"/>
            <a:chOff x="398975" y="209550"/>
            <a:chExt cx="6386270"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prstClr val="white"/>
                    </a:solidFill>
                  </a:rPr>
                  <a:t>6</a:t>
                </a:r>
                <a:endParaRPr lang="zh-CN" altLang="en-US" sz="4400" b="1" dirty="0">
                  <a:solidFill>
                    <a:prstClr val="white"/>
                  </a:solidFill>
                </a:endParaRPr>
              </a:p>
            </p:txBody>
          </p:sp>
        </p:grpSp>
        <p:sp>
          <p:nvSpPr>
            <p:cNvPr id="19" name="文本框 18"/>
            <p:cNvSpPr txBox="1"/>
            <p:nvPr/>
          </p:nvSpPr>
          <p:spPr>
            <a:xfrm>
              <a:off x="1983931" y="532947"/>
              <a:ext cx="4801314"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资本运本与投资建议</a:t>
              </a:r>
              <a:endParaRPr lang="zh-CN" altLang="en-US" sz="24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正五边形 31"/>
          <p:cNvSpPr/>
          <p:nvPr/>
        </p:nvSpPr>
        <p:spPr>
          <a:xfrm>
            <a:off x="2447654" y="5008661"/>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3</a:t>
            </a:r>
            <a:endParaRPr lang="zh-CN" altLang="en-US" dirty="0">
              <a:solidFill>
                <a:prstClr val="white"/>
              </a:solidFill>
            </a:endParaRPr>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融资计划</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4" name="正五边形 33"/>
          <p:cNvSpPr/>
          <p:nvPr/>
        </p:nvSpPr>
        <p:spPr>
          <a:xfrm>
            <a:off x="6242186" y="5009914"/>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4</a:t>
            </a:r>
            <a:endParaRPr lang="zh-CN" altLang="en-US" dirty="0">
              <a:solidFill>
                <a:prstClr val="white"/>
              </a:solidFill>
            </a:endParaRPr>
          </a:p>
        </p:txBody>
      </p:sp>
      <p:sp>
        <p:nvSpPr>
          <p:cNvPr id="35" name="矩形 91">
            <a:hlinkClick r:id="rId1"/>
          </p:cNvPr>
          <p:cNvSpPr>
            <a:spLocks noChangeArrowheads="1"/>
          </p:cNvSpPr>
          <p:nvPr/>
        </p:nvSpPr>
        <p:spPr bwMode="auto">
          <a:xfrm>
            <a:off x="6912727"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融资主要用途</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6" name="正五边形 35"/>
          <p:cNvSpPr/>
          <p:nvPr/>
        </p:nvSpPr>
        <p:spPr>
          <a:xfrm>
            <a:off x="2447653" y="5716044"/>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5</a:t>
            </a:r>
            <a:endParaRPr lang="zh-CN" altLang="en-US" dirty="0">
              <a:solidFill>
                <a:prstClr val="white"/>
              </a:solidFill>
            </a:endParaRPr>
          </a:p>
        </p:txBody>
      </p:sp>
      <p:sp>
        <p:nvSpPr>
          <p:cNvPr id="37" name="矩形 91">
            <a:hlinkClick r:id="rId1"/>
          </p:cNvPr>
          <p:cNvSpPr>
            <a:spLocks noChangeArrowheads="1"/>
          </p:cNvSpPr>
          <p:nvPr/>
        </p:nvSpPr>
        <p:spPr bwMode="auto">
          <a:xfrm>
            <a:off x="3117431" y="5865692"/>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投资建议</a:t>
            </a:r>
            <a:endParaRPr lang="zh-CN" altLang="en-US" spc="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P spid="34" grpId="0" animBg="1"/>
      <p:bldP spid="35" grpId="0"/>
      <p:bldP spid="36"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2339102"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各项成本预算</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46" name="Freeform 6"/>
          <p:cNvSpPr/>
          <p:nvPr/>
        </p:nvSpPr>
        <p:spPr bwMode="auto">
          <a:xfrm>
            <a:off x="2170113" y="1976438"/>
            <a:ext cx="3282950" cy="3282950"/>
          </a:xfrm>
          <a:custGeom>
            <a:avLst/>
            <a:gdLst>
              <a:gd name="T0" fmla="*/ 1641475 w 4042"/>
              <a:gd name="T1" fmla="*/ 0 h 4042"/>
              <a:gd name="T2" fmla="*/ 3282950 w 4042"/>
              <a:gd name="T3" fmla="*/ 1641475 h 4042"/>
              <a:gd name="T4" fmla="*/ 1641475 w 4042"/>
              <a:gd name="T5" fmla="*/ 3282950 h 4042"/>
              <a:gd name="T6" fmla="*/ 0 w 4042"/>
              <a:gd name="T7" fmla="*/ 1641475 h 4042"/>
              <a:gd name="T8" fmla="*/ 1641475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Freeform 7"/>
          <p:cNvSpPr/>
          <p:nvPr/>
        </p:nvSpPr>
        <p:spPr bwMode="auto">
          <a:xfrm>
            <a:off x="4370388" y="1208088"/>
            <a:ext cx="2328862" cy="2328862"/>
          </a:xfrm>
          <a:custGeom>
            <a:avLst/>
            <a:gdLst>
              <a:gd name="T0" fmla="*/ 1164025 w 2867"/>
              <a:gd name="T1" fmla="*/ 0 h 2867"/>
              <a:gd name="T2" fmla="*/ 2328862 w 2867"/>
              <a:gd name="T3" fmla="*/ 1164837 h 2867"/>
              <a:gd name="T4" fmla="*/ 1164025 w 2867"/>
              <a:gd name="T5" fmla="*/ 2328862 h 2867"/>
              <a:gd name="T6" fmla="*/ 0 w 2867"/>
              <a:gd name="T7" fmla="*/ 1164837 h 2867"/>
              <a:gd name="T8" fmla="*/ 1164025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rgbClr val="26262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8"/>
          <p:cNvSpPr/>
          <p:nvPr/>
        </p:nvSpPr>
        <p:spPr bwMode="auto">
          <a:xfrm>
            <a:off x="4549775" y="3698875"/>
            <a:ext cx="1971675" cy="1971675"/>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rgbClr val="26262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9"/>
          <p:cNvSpPr/>
          <p:nvPr/>
        </p:nvSpPr>
        <p:spPr bwMode="auto">
          <a:xfrm>
            <a:off x="5616575" y="2792413"/>
            <a:ext cx="1654175" cy="1652587"/>
          </a:xfrm>
          <a:custGeom>
            <a:avLst/>
            <a:gdLst>
              <a:gd name="T0" fmla="*/ 827407 w 2587"/>
              <a:gd name="T1" fmla="*/ 0 h 2586"/>
              <a:gd name="T2" fmla="*/ 1654175 w 2587"/>
              <a:gd name="T3" fmla="*/ 826294 h 2586"/>
              <a:gd name="T4" fmla="*/ 827407 w 2587"/>
              <a:gd name="T5" fmla="*/ 1652587 h 2586"/>
              <a:gd name="T6" fmla="*/ 0 w 2587"/>
              <a:gd name="T7" fmla="*/ 826294 h 2586"/>
              <a:gd name="T8" fmla="*/ 827407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0" name="直接连接符 7"/>
          <p:cNvCxnSpPr>
            <a:cxnSpLocks noChangeShapeType="1"/>
          </p:cNvCxnSpPr>
          <p:nvPr/>
        </p:nvCxnSpPr>
        <p:spPr bwMode="auto">
          <a:xfrm>
            <a:off x="6699250" y="2373313"/>
            <a:ext cx="3671888" cy="0"/>
          </a:xfrm>
          <a:prstGeom prst="line">
            <a:avLst/>
          </a:prstGeom>
          <a:noFill/>
          <a:ln w="9525">
            <a:solidFill>
              <a:srgbClr val="294A5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8"/>
          <p:cNvCxnSpPr>
            <a:cxnSpLocks noChangeShapeType="1"/>
          </p:cNvCxnSpPr>
          <p:nvPr/>
        </p:nvCxnSpPr>
        <p:spPr bwMode="auto">
          <a:xfrm>
            <a:off x="7286625" y="3617913"/>
            <a:ext cx="3673475" cy="0"/>
          </a:xfrm>
          <a:prstGeom prst="line">
            <a:avLst/>
          </a:prstGeom>
          <a:noFill/>
          <a:ln w="9525">
            <a:solidFill>
              <a:srgbClr val="294A5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连接符 9"/>
          <p:cNvCxnSpPr>
            <a:cxnSpLocks noChangeShapeType="1"/>
          </p:cNvCxnSpPr>
          <p:nvPr/>
        </p:nvCxnSpPr>
        <p:spPr bwMode="auto">
          <a:xfrm>
            <a:off x="6521450" y="4684713"/>
            <a:ext cx="3671888" cy="0"/>
          </a:xfrm>
          <a:prstGeom prst="line">
            <a:avLst/>
          </a:prstGeom>
          <a:noFill/>
          <a:ln w="9525">
            <a:solidFill>
              <a:srgbClr val="294A5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10"/>
          <p:cNvSpPr txBox="1">
            <a:spLocks noChangeArrowheads="1"/>
          </p:cNvSpPr>
          <p:nvPr/>
        </p:nvSpPr>
        <p:spPr bwMode="auto">
          <a:xfrm>
            <a:off x="2976563" y="3046413"/>
            <a:ext cx="16684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人力成本</a:t>
            </a:r>
            <a:endParaRPr kumimoji="0" lang="en-US" sz="2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TextBox 11"/>
          <p:cNvSpPr txBox="1">
            <a:spLocks noChangeArrowheads="1"/>
          </p:cNvSpPr>
          <p:nvPr/>
        </p:nvSpPr>
        <p:spPr bwMode="auto">
          <a:xfrm>
            <a:off x="2976563" y="3441700"/>
            <a:ext cx="1668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45%</a:t>
            </a:r>
            <a:endParaRPr kumimoji="0" lang="en-US" altLang="zh-CN"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5" name="TextBox 12"/>
          <p:cNvSpPr txBox="1">
            <a:spLocks noChangeArrowheads="1"/>
          </p:cNvSpPr>
          <p:nvPr/>
        </p:nvSpPr>
        <p:spPr bwMode="auto">
          <a:xfrm>
            <a:off x="4724400" y="1876425"/>
            <a:ext cx="166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办公场地</a:t>
            </a:r>
            <a:endParaRPr kumimoji="0" 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6" name="TextBox 13"/>
          <p:cNvSpPr txBox="1">
            <a:spLocks noChangeArrowheads="1"/>
          </p:cNvSpPr>
          <p:nvPr/>
        </p:nvSpPr>
        <p:spPr bwMode="auto">
          <a:xfrm>
            <a:off x="4724400" y="2171700"/>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22%</a:t>
            </a:r>
            <a:endParaRPr kumimoji="0" lang="en-US" altLang="zh-CN" sz="4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7" name="TextBox 14"/>
          <p:cNvSpPr txBox="1">
            <a:spLocks noChangeArrowheads="1"/>
          </p:cNvSpPr>
          <p:nvPr/>
        </p:nvSpPr>
        <p:spPr bwMode="auto">
          <a:xfrm>
            <a:off x="4724400" y="42100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推广费用</a:t>
            </a:r>
            <a:endParaRPr kumimoji="0" 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8" name="TextBox 15"/>
          <p:cNvSpPr txBox="1">
            <a:spLocks noChangeArrowheads="1"/>
          </p:cNvSpPr>
          <p:nvPr/>
        </p:nvSpPr>
        <p:spPr bwMode="auto">
          <a:xfrm>
            <a:off x="4724400" y="4505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19%</a:t>
            </a:r>
            <a:endParaRPr kumimoji="0" lang="en-US" altLang="zh-CN" sz="36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9" name="TextBox 16"/>
          <p:cNvSpPr txBox="1">
            <a:spLocks noChangeArrowheads="1"/>
          </p:cNvSpPr>
          <p:nvPr/>
        </p:nvSpPr>
        <p:spPr bwMode="auto">
          <a:xfrm>
            <a:off x="5654675" y="3306763"/>
            <a:ext cx="1668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其他费用</a:t>
            </a:r>
            <a:endParaRPr kumimoji="0" 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0" name="TextBox 17"/>
          <p:cNvSpPr txBox="1">
            <a:spLocks noChangeArrowheads="1"/>
          </p:cNvSpPr>
          <p:nvPr/>
        </p:nvSpPr>
        <p:spPr bwMode="auto">
          <a:xfrm>
            <a:off x="5611813" y="3468688"/>
            <a:ext cx="16684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14%</a:t>
            </a:r>
            <a:endParaRPr kumimoji="0" lang="en-US" altLang="zh-CN" sz="3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1" name="TextBox 18"/>
          <p:cNvSpPr txBox="1">
            <a:spLocks noChangeArrowheads="1"/>
          </p:cNvSpPr>
          <p:nvPr/>
        </p:nvSpPr>
        <p:spPr bwMode="auto">
          <a:xfrm>
            <a:off x="7102475" y="17843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62" name="TextBox 19"/>
          <p:cNvSpPr txBox="1">
            <a:spLocks noChangeArrowheads="1"/>
          </p:cNvSpPr>
          <p:nvPr/>
        </p:nvSpPr>
        <p:spPr bwMode="auto">
          <a:xfrm>
            <a:off x="7675563" y="3014663"/>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63" name="TextBox 20"/>
          <p:cNvSpPr txBox="1">
            <a:spLocks noChangeArrowheads="1"/>
          </p:cNvSpPr>
          <p:nvPr/>
        </p:nvSpPr>
        <p:spPr bwMode="auto">
          <a:xfrm>
            <a:off x="914400" y="4376738"/>
            <a:ext cx="2062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sp>
        <p:nvSpPr>
          <p:cNvPr id="64" name="TextBox 21"/>
          <p:cNvSpPr txBox="1">
            <a:spLocks noChangeArrowheads="1"/>
          </p:cNvSpPr>
          <p:nvPr/>
        </p:nvSpPr>
        <p:spPr bwMode="auto">
          <a:xfrm>
            <a:off x="7102475" y="4083050"/>
            <a:ext cx="329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sz="160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98975" y="209550"/>
            <a:ext cx="720000" cy="720000"/>
            <a:chOff x="3028062" y="1547460"/>
            <a:chExt cx="1803167" cy="1803167"/>
          </a:xfrm>
        </p:grpSpPr>
        <p:grpSp>
          <p:nvGrpSpPr>
            <p:cNvPr id="38" name="组合 37"/>
            <p:cNvGrpSpPr/>
            <p:nvPr/>
          </p:nvGrpSpPr>
          <p:grpSpPr>
            <a:xfrm>
              <a:off x="3028062" y="1547460"/>
              <a:ext cx="1803167" cy="1803167"/>
              <a:chOff x="552261" y="1848682"/>
              <a:chExt cx="842337" cy="842337"/>
            </a:xfrm>
          </p:grpSpPr>
          <p:sp>
            <p:nvSpPr>
              <p:cNvPr id="40" name="椭圆 3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43" name="矩形 4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 calcmode="lin" valueType="num">
                                      <p:cBhvr>
                                        <p:cTn id="27" dur="500" fill="hold"/>
                                        <p:tgtEl>
                                          <p:spTgt spid="53"/>
                                        </p:tgtEl>
                                        <p:attrNameLst>
                                          <p:attrName>style.rotation</p:attrName>
                                        </p:attrNameLst>
                                      </p:cBhvr>
                                      <p:tavLst>
                                        <p:tav tm="0">
                                          <p:val>
                                            <p:fltVal val="90"/>
                                          </p:val>
                                        </p:tav>
                                        <p:tav tm="100000">
                                          <p:val>
                                            <p:fltVal val="0"/>
                                          </p:val>
                                        </p:tav>
                                      </p:tavLst>
                                    </p:anim>
                                    <p:animEffect transition="in" filter="fade">
                                      <p:cBhvr>
                                        <p:cTn id="28" dur="500"/>
                                        <p:tgtEl>
                                          <p:spTgt spid="5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 calcmode="lin" valueType="num">
                                      <p:cBhvr>
                                        <p:cTn id="33" dur="500" fill="hold"/>
                                        <p:tgtEl>
                                          <p:spTgt spid="54"/>
                                        </p:tgtEl>
                                        <p:attrNameLst>
                                          <p:attrName>style.rotation</p:attrName>
                                        </p:attrNameLst>
                                      </p:cBhvr>
                                      <p:tavLst>
                                        <p:tav tm="0">
                                          <p:val>
                                            <p:fltVal val="90"/>
                                          </p:val>
                                        </p:tav>
                                        <p:tav tm="100000">
                                          <p:val>
                                            <p:fltVal val="0"/>
                                          </p:val>
                                        </p:tav>
                                      </p:tavLst>
                                    </p:anim>
                                    <p:animEffect transition="in" filter="fade">
                                      <p:cBhvr>
                                        <p:cTn id="34" dur="500"/>
                                        <p:tgtEl>
                                          <p:spTgt spid="5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 calcmode="lin" valueType="num">
                                      <p:cBhvr>
                                        <p:cTn id="39" dur="500" fill="hold"/>
                                        <p:tgtEl>
                                          <p:spTgt spid="55"/>
                                        </p:tgtEl>
                                        <p:attrNameLst>
                                          <p:attrName>style.rotation</p:attrName>
                                        </p:attrNameLst>
                                      </p:cBhvr>
                                      <p:tavLst>
                                        <p:tav tm="0">
                                          <p:val>
                                            <p:fltVal val="90"/>
                                          </p:val>
                                        </p:tav>
                                        <p:tav tm="100000">
                                          <p:val>
                                            <p:fltVal val="0"/>
                                          </p:val>
                                        </p:tav>
                                      </p:tavLst>
                                    </p:anim>
                                    <p:animEffect transition="in" filter="fade">
                                      <p:cBhvr>
                                        <p:cTn id="40" dur="500"/>
                                        <p:tgtEl>
                                          <p:spTgt spid="5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 calcmode="lin" valueType="num">
                                      <p:cBhvr>
                                        <p:cTn id="45" dur="500" fill="hold"/>
                                        <p:tgtEl>
                                          <p:spTgt spid="56"/>
                                        </p:tgtEl>
                                        <p:attrNameLst>
                                          <p:attrName>style.rotation</p:attrName>
                                        </p:attrNameLst>
                                      </p:cBhvr>
                                      <p:tavLst>
                                        <p:tav tm="0">
                                          <p:val>
                                            <p:fltVal val="90"/>
                                          </p:val>
                                        </p:tav>
                                        <p:tav tm="100000">
                                          <p:val>
                                            <p:fltVal val="0"/>
                                          </p:val>
                                        </p:tav>
                                      </p:tavLst>
                                    </p:anim>
                                    <p:animEffect transition="in" filter="fade">
                                      <p:cBhvr>
                                        <p:cTn id="46" dur="500"/>
                                        <p:tgtEl>
                                          <p:spTgt spid="5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 calcmode="lin" valueType="num">
                                      <p:cBhvr>
                                        <p:cTn id="51" dur="500" fill="hold"/>
                                        <p:tgtEl>
                                          <p:spTgt spid="59"/>
                                        </p:tgtEl>
                                        <p:attrNameLst>
                                          <p:attrName>style.rotation</p:attrName>
                                        </p:attrNameLst>
                                      </p:cBhvr>
                                      <p:tavLst>
                                        <p:tav tm="0">
                                          <p:val>
                                            <p:fltVal val="90"/>
                                          </p:val>
                                        </p:tav>
                                        <p:tav tm="100000">
                                          <p:val>
                                            <p:fltVal val="0"/>
                                          </p:val>
                                        </p:tav>
                                      </p:tavLst>
                                    </p:anim>
                                    <p:animEffect transition="in" filter="fade">
                                      <p:cBhvr>
                                        <p:cTn id="52" dur="500"/>
                                        <p:tgtEl>
                                          <p:spTgt spid="5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 calcmode="lin" valueType="num">
                                      <p:cBhvr>
                                        <p:cTn id="63" dur="500" fill="hold"/>
                                        <p:tgtEl>
                                          <p:spTgt spid="57"/>
                                        </p:tgtEl>
                                        <p:attrNameLst>
                                          <p:attrName>style.rotation</p:attrName>
                                        </p:attrNameLst>
                                      </p:cBhvr>
                                      <p:tavLst>
                                        <p:tav tm="0">
                                          <p:val>
                                            <p:fltVal val="90"/>
                                          </p:val>
                                        </p:tav>
                                        <p:tav tm="100000">
                                          <p:val>
                                            <p:fltVal val="0"/>
                                          </p:val>
                                        </p:tav>
                                      </p:tavLst>
                                    </p:anim>
                                    <p:animEffect transition="in" filter="fade">
                                      <p:cBhvr>
                                        <p:cTn id="64" dur="500"/>
                                        <p:tgtEl>
                                          <p:spTgt spid="5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style.rotation</p:attrName>
                                        </p:attrNameLst>
                                      </p:cBhvr>
                                      <p:tavLst>
                                        <p:tav tm="0">
                                          <p:val>
                                            <p:fltVal val="90"/>
                                          </p:val>
                                        </p:tav>
                                        <p:tav tm="100000">
                                          <p:val>
                                            <p:fltVal val="0"/>
                                          </p:val>
                                        </p:tav>
                                      </p:tavLst>
                                    </p:anim>
                                    <p:animEffect transition="in" filter="fade">
                                      <p:cBhvr>
                                        <p:cTn id="70" dur="500"/>
                                        <p:tgtEl>
                                          <p:spTgt spid="58"/>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500"/>
                                        <p:tgtEl>
                                          <p:spTgt spid="50"/>
                                        </p:tgtEl>
                                      </p:cBhvr>
                                    </p:animEffect>
                                  </p:childTnLst>
                                </p:cTn>
                              </p:par>
                              <p:par>
                                <p:cTn id="75" presetID="22" presetClass="entr" presetSubtype="8"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left)">
                                      <p:cBhvr>
                                        <p:cTn id="90" dur="500"/>
                                        <p:tgtEl>
                                          <p:spTgt spid="6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right)">
                                      <p:cBhvr>
                                        <p:cTn id="9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3" grpId="0" autoUpdateAnimBg="0"/>
      <p:bldP spid="54" grpId="0" autoUpdateAnimBg="0"/>
      <p:bldP spid="55" grpId="0" autoUpdateAnimBg="0"/>
      <p:bldP spid="56" grpId="0" autoUpdateAnimBg="0"/>
      <p:bldP spid="57" grpId="0" autoUpdateAnimBg="0"/>
      <p:bldP spid="58" grpId="0" autoUpdateAnimBg="0"/>
      <p:bldP spid="59" grpId="0" autoUpdateAnimBg="0"/>
      <p:bldP spid="60" grpId="0" autoUpdateAnimBg="0"/>
      <p:bldP spid="61" grpId="0" autoUpdateAnimBg="0"/>
      <p:bldP spid="62" grpId="0" autoUpdateAnimBg="0"/>
      <p:bldP spid="63" grpId="0" autoUpdateAnimBg="0"/>
      <p:bldP spid="6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资金缺口</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Freeform 63"/>
          <p:cNvSpPr>
            <a:spLocks noEditPoints="1"/>
          </p:cNvSpPr>
          <p:nvPr/>
        </p:nvSpPr>
        <p:spPr bwMode="gray">
          <a:xfrm rot="10552877">
            <a:off x="5845625" y="1432185"/>
            <a:ext cx="3481171" cy="2877327"/>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2F76B7"/>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lIns="121914" tIns="60957" rIns="121914" bIns="60957">
            <a:flatTx/>
          </a:bodyPr>
          <a:lstStyle/>
          <a:p>
            <a:pPr defTabSz="12192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 name="Freeform 63"/>
          <p:cNvSpPr>
            <a:spLocks noEditPoints="1"/>
          </p:cNvSpPr>
          <p:nvPr/>
        </p:nvSpPr>
        <p:spPr bwMode="gray">
          <a:xfrm rot="10552877" flipH="1" flipV="1">
            <a:off x="2869297" y="3140006"/>
            <a:ext cx="3481171" cy="2877327"/>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2F76B7"/>
          </a:solidFill>
          <a:ln>
            <a:noFill/>
          </a:ln>
          <a:effectLst/>
          <a:scene3d>
            <a:camera prst="legacyPerspectiveFront">
              <a:rot lat="1500000" lon="20099999" rev="0"/>
            </a:camera>
            <a:lightRig rig="legacyFlat4" dir="t"/>
          </a:scene3d>
          <a:sp3d prstMaterial="legacyMatte">
            <a:bevelT w="13500" h="13500" prst="angle"/>
            <a:bevelB w="13500" h="13500" prst="angle"/>
            <a:extrusionClr>
              <a:srgbClr val="4996E3"/>
            </a:extrusionClr>
          </a:sp3d>
        </p:spPr>
        <p:txBody>
          <a:bodyPr lIns="121914" tIns="60957" rIns="121914" bIns="60957">
            <a:flatTx/>
          </a:bodyPr>
          <a:lstStyle/>
          <a:p>
            <a:pPr defTabSz="12192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nvGrpSpPr>
          <p:cNvPr id="14" name="组合 13"/>
          <p:cNvGrpSpPr/>
          <p:nvPr/>
        </p:nvGrpSpPr>
        <p:grpSpPr>
          <a:xfrm>
            <a:off x="6064629" y="3626450"/>
            <a:ext cx="1703115" cy="1469383"/>
            <a:chOff x="4496220" y="2848507"/>
            <a:chExt cx="1277336" cy="1102037"/>
          </a:xfrm>
        </p:grpSpPr>
        <p:sp>
          <p:nvSpPr>
            <p:cNvPr id="15" name="椭圆 14"/>
            <p:cNvSpPr/>
            <p:nvPr/>
          </p:nvSpPr>
          <p:spPr>
            <a:xfrm>
              <a:off x="4621759" y="2848507"/>
              <a:ext cx="1102038" cy="1102037"/>
            </a:xfrm>
            <a:prstGeom prst="ellipse">
              <a:avLst/>
            </a:prstGeom>
            <a:solidFill>
              <a:srgbClr val="262626"/>
            </a:solidFill>
            <a:ln w="1905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TextBox 15"/>
            <p:cNvSpPr txBox="1"/>
            <p:nvPr/>
          </p:nvSpPr>
          <p:spPr>
            <a:xfrm>
              <a:off x="4496220" y="2848507"/>
              <a:ext cx="1277336" cy="830997"/>
            </a:xfrm>
            <a:prstGeom prst="rect">
              <a:avLst/>
            </a:prstGeom>
            <a:noFill/>
          </p:spPr>
          <p:txBody>
            <a:bodyPr wrap="square"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Sample</a:t>
              </a:r>
              <a:r>
                <a:rPr kumimoji="0" lang="en-US" altLang="zh-CN" sz="43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rPr>
                <a:t> </a:t>
              </a:r>
              <a:endParaRPr kumimoji="0" lang="en-US" altLang="zh-CN" sz="4300" b="0" i="0" u="none" strike="noStrike" kern="0" cap="none" spc="0" normalizeH="0" baseline="0" noProof="0" dirty="0">
                <a:ln>
                  <a:noFill/>
                </a:ln>
                <a:solidFill>
                  <a:prstClr val="white"/>
                </a:solidFill>
                <a:effectLst/>
                <a:uLnTx/>
                <a:uFillTx/>
                <a:ea typeface="宋体" panose="02010600030101010101" pitchFamily="2" charset="-122"/>
                <a:cs typeface="Arial" panose="020B0604020202020204" pitchFamily="34" charset="0"/>
              </a:endParaRPr>
            </a:p>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a:ln>
                    <a:noFill/>
                  </a:ln>
                  <a:solidFill>
                    <a:prstClr val="white"/>
                  </a:solidFill>
                  <a:effectLst/>
                  <a:uLnTx/>
                  <a:uFillTx/>
                  <a:latin typeface="Arial Black" panose="020B0A04020102020204" pitchFamily="34" charset="0"/>
                  <a:ea typeface="宋体" panose="02010600030101010101" pitchFamily="2" charset="-122"/>
                  <a:cs typeface="Arial" panose="020B0604020202020204" pitchFamily="34" charset="0"/>
                </a:rPr>
                <a:t>TEXT</a:t>
              </a:r>
              <a:endParaRPr kumimoji="0" lang="zh-CN" altLang="en-US" sz="2100" b="0" i="0" u="none" strike="noStrike" kern="0" cap="none" spc="0" normalizeH="0" baseline="0" noProof="0" dirty="0">
                <a:ln>
                  <a:noFill/>
                </a:ln>
                <a:solidFill>
                  <a:prstClr val="white"/>
                </a:solidFill>
                <a:effectLst/>
                <a:uLnTx/>
                <a:uFillTx/>
                <a:latin typeface="Arial Black" panose="020B0A04020102020204" pitchFamily="34" charset="0"/>
                <a:ea typeface="宋体" panose="02010600030101010101" pitchFamily="2" charset="-122"/>
                <a:cs typeface="Arial" panose="020B0604020202020204" pitchFamily="34" charset="0"/>
              </a:endParaRPr>
            </a:p>
          </p:txBody>
        </p:sp>
      </p:grpSp>
      <p:grpSp>
        <p:nvGrpSpPr>
          <p:cNvPr id="17" name="组合 16"/>
          <p:cNvGrpSpPr/>
          <p:nvPr/>
        </p:nvGrpSpPr>
        <p:grpSpPr>
          <a:xfrm>
            <a:off x="4265719" y="2371101"/>
            <a:ext cx="1703115" cy="1469383"/>
            <a:chOff x="4555002" y="2848507"/>
            <a:chExt cx="1277336" cy="1102037"/>
          </a:xfrm>
        </p:grpSpPr>
        <p:sp>
          <p:nvSpPr>
            <p:cNvPr id="18" name="椭圆 17"/>
            <p:cNvSpPr/>
            <p:nvPr/>
          </p:nvSpPr>
          <p:spPr>
            <a:xfrm>
              <a:off x="4621759" y="2848507"/>
              <a:ext cx="1102038" cy="1102037"/>
            </a:xfrm>
            <a:prstGeom prst="ellipse">
              <a:avLst/>
            </a:prstGeom>
            <a:solidFill>
              <a:srgbClr val="609ED6"/>
            </a:solidFill>
            <a:ln w="1905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a:off x="4555002" y="3083635"/>
              <a:ext cx="1277336" cy="553998"/>
            </a:xfrm>
            <a:prstGeom prst="rect">
              <a:avLst/>
            </a:prstGeom>
            <a:noFill/>
          </p:spPr>
          <p:txBody>
            <a:bodyPr wrap="square"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现有资金</a:t>
              </a:r>
              <a:r>
                <a:rPr kumimoji="0" lang="en-US" altLang="zh-CN" sz="2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10000</a:t>
              </a:r>
              <a:r>
                <a:rPr kumimoji="0" lang="zh-CN" altLang="en-US" sz="2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万</a:t>
              </a:r>
              <a:endParaRPr kumimoji="0" lang="zh-CN" altLang="en-US" sz="2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a:off x="816709" y="1731402"/>
            <a:ext cx="3840163" cy="1649855"/>
            <a:chOff x="612531" y="1374969"/>
            <a:chExt cx="2880122" cy="1237391"/>
          </a:xfrm>
        </p:grpSpPr>
        <p:sp>
          <p:nvSpPr>
            <p:cNvPr id="21" name="Rectangle 42"/>
            <p:cNvSpPr/>
            <p:nvPr/>
          </p:nvSpPr>
          <p:spPr>
            <a:xfrm>
              <a:off x="612531" y="1748265"/>
              <a:ext cx="2736843" cy="864095"/>
            </a:xfrm>
            <a:prstGeom prst="rect">
              <a:avLst/>
            </a:prstGeom>
            <a:noFill/>
            <a:ln w="12700" cap="flat" cmpd="sng" algn="ctr">
              <a:noFill/>
              <a:prstDash val="solid"/>
            </a:ln>
            <a:effectLst/>
          </p:spPr>
          <p:txBody>
            <a:bodyPr lIns="91440" tIns="0" rIns="91440" bIns="0" rtlCol="0" anchor="t"/>
            <a:lstStyle/>
            <a:p>
              <a:pPr defTabSz="1219200" fontAlgn="auto">
                <a:spcBef>
                  <a:spcPts val="0"/>
                </a:spcBef>
                <a:spcAft>
                  <a:spcPts val="0"/>
                </a:spcAft>
                <a:defRPr/>
              </a:pPr>
              <a:r>
                <a:rPr lang="zh-CN" altLang="en-US"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点击添加相关文字内容点击添加相关文字内容点击添加相关文字内容点击添加相关文字内容点击添加相关文字内容点击添加相关文字内容</a:t>
              </a: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sz="1500" kern="0" dirty="0">
                <a:solidFill>
                  <a:prstClr val="black">
                    <a:lumMod val="65000"/>
                    <a:lumOff val="35000"/>
                  </a:prstClr>
                </a:solidFill>
                <a:ea typeface="+mn-ea"/>
                <a:cs typeface="Arial" panose="020B0604020202020204" pitchFamily="34" charset="0"/>
              </a:endParaRPr>
            </a:p>
          </p:txBody>
        </p:sp>
        <p:sp>
          <p:nvSpPr>
            <p:cNvPr id="22" name="TextBox 21"/>
            <p:cNvSpPr txBox="1"/>
            <p:nvPr/>
          </p:nvSpPr>
          <p:spPr>
            <a:xfrm>
              <a:off x="612531" y="1374969"/>
              <a:ext cx="2880122" cy="288541"/>
            </a:xfrm>
            <a:prstGeom prst="rect">
              <a:avLst/>
            </a:prstGeom>
            <a:noFill/>
          </p:spPr>
          <p:txBody>
            <a:bodyPr wrap="square" rtlCol="0" anchor="ctr">
              <a:spAutoFit/>
            </a:bodyPr>
            <a:lstStyle/>
            <a:p>
              <a:pPr defTabSz="1219200" fontAlgn="auto">
                <a:spcBef>
                  <a:spcPts val="0"/>
                </a:spcBef>
                <a:spcAft>
                  <a:spcPts val="0"/>
                </a:spcAft>
              </a:pPr>
              <a:r>
                <a:rPr lang="zh-CN" altLang="en-US" sz="1900" b="1" dirty="0">
                  <a:solidFill>
                    <a:srgbClr val="A65300"/>
                  </a:solidFill>
                  <a:latin typeface="微软雅黑" panose="020B0503020204020204" pitchFamily="34" charset="-122"/>
                  <a:ea typeface="微软雅黑" panose="020B0503020204020204" pitchFamily="34" charset="-122"/>
                  <a:cs typeface="Arial" panose="020B0604020202020204" pitchFamily="34" charset="0"/>
                </a:rPr>
                <a:t>这里输入标题</a:t>
              </a:r>
              <a:endParaRPr lang="zh-CN" altLang="en-US" sz="1900" b="1" dirty="0">
                <a:solidFill>
                  <a:srgbClr val="A653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7931612" y="4488778"/>
            <a:ext cx="3840163" cy="1649855"/>
            <a:chOff x="612531" y="1374969"/>
            <a:chExt cx="2880122" cy="1237391"/>
          </a:xfrm>
        </p:grpSpPr>
        <p:sp>
          <p:nvSpPr>
            <p:cNvPr id="24" name="Rectangle 42"/>
            <p:cNvSpPr/>
            <p:nvPr/>
          </p:nvSpPr>
          <p:spPr>
            <a:xfrm>
              <a:off x="612531" y="1748265"/>
              <a:ext cx="2736843" cy="864095"/>
            </a:xfrm>
            <a:prstGeom prst="rect">
              <a:avLst/>
            </a:prstGeom>
            <a:noFill/>
            <a:ln w="12700" cap="flat" cmpd="sng" algn="ctr">
              <a:noFill/>
              <a:prstDash val="solid"/>
            </a:ln>
            <a:effectLst/>
          </p:spPr>
          <p:txBody>
            <a:bodyPr lIns="91440" tIns="0" rIns="91440" bIns="0" rtlCol="0" anchor="t"/>
            <a:lstStyle/>
            <a:p>
              <a:pPr defTabSz="1219200" fontAlgn="auto">
                <a:spcBef>
                  <a:spcPts val="0"/>
                </a:spcBef>
                <a:spcAft>
                  <a:spcPts val="0"/>
                </a:spcAft>
                <a:defRPr/>
              </a:pPr>
              <a:r>
                <a:rPr lang="zh-CN" altLang="en-US"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rPr>
                <a:t>点击添加相关文字内容点击添加相关文字内容点击添加相关文字内容点击添加相关文字内容点击添加相关文字内容点击添加相关文字内容</a:t>
              </a: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altLang="zh-CN" sz="1500" kern="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spcBef>
                  <a:spcPts val="0"/>
                </a:spcBef>
                <a:spcAft>
                  <a:spcPts val="0"/>
                </a:spcAft>
                <a:defRPr/>
              </a:pPr>
              <a:endParaRPr lang="en-US" sz="1500" kern="0" dirty="0">
                <a:solidFill>
                  <a:prstClr val="black">
                    <a:lumMod val="65000"/>
                    <a:lumOff val="35000"/>
                  </a:prstClr>
                </a:solidFill>
                <a:ea typeface="+mn-ea"/>
                <a:cs typeface="Arial" panose="020B0604020202020204" pitchFamily="34" charset="0"/>
              </a:endParaRPr>
            </a:p>
          </p:txBody>
        </p:sp>
        <p:sp>
          <p:nvSpPr>
            <p:cNvPr id="25" name="TextBox 24"/>
            <p:cNvSpPr txBox="1"/>
            <p:nvPr/>
          </p:nvSpPr>
          <p:spPr>
            <a:xfrm>
              <a:off x="612531" y="1374969"/>
              <a:ext cx="2880122" cy="288541"/>
            </a:xfrm>
            <a:prstGeom prst="rect">
              <a:avLst/>
            </a:prstGeom>
            <a:noFill/>
          </p:spPr>
          <p:txBody>
            <a:bodyPr wrap="square" rtlCol="0" anchor="ctr">
              <a:spAutoFit/>
            </a:bodyPr>
            <a:lstStyle/>
            <a:p>
              <a:pPr defTabSz="1219200" fontAlgn="auto">
                <a:spcBef>
                  <a:spcPts val="0"/>
                </a:spcBef>
                <a:spcAft>
                  <a:spcPts val="0"/>
                </a:spcAft>
              </a:pPr>
              <a:r>
                <a:rPr lang="zh-CN" altLang="en-US" sz="1900" b="1" dirty="0">
                  <a:solidFill>
                    <a:srgbClr val="A65300"/>
                  </a:solidFill>
                  <a:latin typeface="微软雅黑" panose="020B0503020204020204" pitchFamily="34" charset="-122"/>
                  <a:ea typeface="微软雅黑" panose="020B0503020204020204" pitchFamily="34" charset="-122"/>
                  <a:cs typeface="Arial" panose="020B0604020202020204" pitchFamily="34" charset="0"/>
                </a:rPr>
                <a:t>这里输入标题</a:t>
              </a:r>
              <a:endParaRPr lang="zh-CN" altLang="en-US" sz="1900" b="1" dirty="0">
                <a:solidFill>
                  <a:srgbClr val="A653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6" name="组合 25"/>
          <p:cNvGrpSpPr/>
          <p:nvPr/>
        </p:nvGrpSpPr>
        <p:grpSpPr>
          <a:xfrm>
            <a:off x="398975" y="209550"/>
            <a:ext cx="720000" cy="720000"/>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38" name="椭圆 3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7" name="文本框 36"/>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41" name="矩形 40"/>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25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25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融资计划</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KSO_GT1.1"/>
          <p:cNvSpPr txBox="1">
            <a:spLocks noChangeArrowheads="1"/>
          </p:cNvSpPr>
          <p:nvPr/>
        </p:nvSpPr>
        <p:spPr bwMode="auto">
          <a:xfrm>
            <a:off x="758694" y="4520143"/>
            <a:ext cx="1909233" cy="21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1219200" fontAlgn="auto">
              <a:spcBef>
                <a:spcPts val="0"/>
              </a:spcBef>
              <a:spcAft>
                <a:spcPts val="0"/>
              </a:spcAft>
            </a:pPr>
            <a:r>
              <a:rPr lang="zh-CN" altLang="en-US" sz="1300" dirty="0">
                <a:solidFill>
                  <a:srgbClr val="595959"/>
                </a:solidFill>
                <a:latin typeface="微软雅黑" panose="020B0503020204020204" pitchFamily="34" charset="-122"/>
                <a:ea typeface="微软雅黑" panose="020B0503020204020204" pitchFamily="34" charset="-122"/>
              </a:rPr>
              <a:t>请在此处输入您的文本请在此处输入您的文本请在此处输入您的文本</a:t>
            </a:r>
            <a:endParaRPr lang="zh-CN" altLang="en-US" sz="1300" dirty="0">
              <a:solidFill>
                <a:srgbClr val="595959"/>
              </a:solidFill>
              <a:latin typeface="微软雅黑" panose="020B0503020204020204" pitchFamily="34" charset="-122"/>
              <a:ea typeface="微软雅黑" panose="020B0503020204020204" pitchFamily="34" charset="-122"/>
            </a:endParaRPr>
          </a:p>
        </p:txBody>
      </p:sp>
      <p:sp>
        <p:nvSpPr>
          <p:cNvPr id="13" name="Freeform 4"/>
          <p:cNvSpPr/>
          <p:nvPr/>
        </p:nvSpPr>
        <p:spPr bwMode="auto">
          <a:xfrm>
            <a:off x="652859" y="2145241"/>
            <a:ext cx="4127500" cy="215688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609ED6"/>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4" name="组合 13"/>
          <p:cNvGrpSpPr/>
          <p:nvPr/>
        </p:nvGrpSpPr>
        <p:grpSpPr>
          <a:xfrm>
            <a:off x="985176" y="2479676"/>
            <a:ext cx="1464733" cy="1464733"/>
            <a:chOff x="738881" y="1859756"/>
            <a:chExt cx="1098550" cy="1098550"/>
          </a:xfrm>
        </p:grpSpPr>
        <p:sp>
          <p:nvSpPr>
            <p:cNvPr id="15" name="任意多边形 58"/>
            <p:cNvSpPr/>
            <p:nvPr/>
          </p:nvSpPr>
          <p:spPr bwMode="auto">
            <a:xfrm>
              <a:off x="738881" y="1859756"/>
              <a:ext cx="1098550" cy="1098550"/>
            </a:xfrm>
            <a:custGeom>
              <a:avLst/>
              <a:gdLst>
                <a:gd name="T0" fmla="*/ 172032 w 1385360"/>
                <a:gd name="T1" fmla="*/ 0 h 1385360"/>
                <a:gd name="T2" fmla="*/ 344063 w 1385360"/>
                <a:gd name="T3" fmla="*/ 172032 h 1385360"/>
                <a:gd name="T4" fmla="*/ 172032 w 1385360"/>
                <a:gd name="T5" fmla="*/ 344063 h 1385360"/>
                <a:gd name="T6" fmla="*/ 0 w 1385360"/>
                <a:gd name="T7" fmla="*/ 172032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609ED6"/>
            </a:solidFill>
            <a:ln>
              <a:noFill/>
            </a:ln>
          </p:spPr>
          <p:txBody>
            <a:bodyPr anchor="ctr"/>
            <a:lstStyle/>
            <a:p>
              <a:pPr algn="ctr" defTabSz="1219200" fontAlgn="auto">
                <a:spcBef>
                  <a:spcPts val="0"/>
                </a:spcBef>
                <a:spcAft>
                  <a:spcPts val="0"/>
                </a:spcAft>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任意多边形 60"/>
            <p:cNvSpPr/>
            <p:nvPr/>
          </p:nvSpPr>
          <p:spPr bwMode="auto">
            <a:xfrm>
              <a:off x="1181794" y="1948656"/>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fontAlgn="auto">
                <a:spcBef>
                  <a:spcPts val="0"/>
                </a:spcBef>
                <a:spcAft>
                  <a:spcPts val="0"/>
                </a:spcAft>
              </a:pPr>
              <a:r>
                <a:rPr lang="en-US" altLang="zh-CN" sz="1900">
                  <a:solidFill>
                    <a:srgbClr val="404040"/>
                  </a:solidFill>
                  <a:ea typeface="微软雅黑" panose="020B0503020204020204" pitchFamily="34" charset="-122"/>
                  <a:cs typeface="Arial" panose="020B0604020202020204" pitchFamily="34" charset="0"/>
                </a:rPr>
                <a:t>1</a:t>
              </a:r>
              <a:endParaRPr lang="zh-CN" altLang="en-US" sz="1900">
                <a:solidFill>
                  <a:srgbClr val="404040"/>
                </a:solidFill>
                <a:ea typeface="微软雅黑" panose="020B0503020204020204" pitchFamily="34" charset="-122"/>
                <a:cs typeface="Arial" panose="020B0604020202020204" pitchFamily="34" charset="0"/>
              </a:endParaRPr>
            </a:p>
          </p:txBody>
        </p:sp>
      </p:grpSp>
      <p:grpSp>
        <p:nvGrpSpPr>
          <p:cNvPr id="17" name="组合 16"/>
          <p:cNvGrpSpPr/>
          <p:nvPr/>
        </p:nvGrpSpPr>
        <p:grpSpPr>
          <a:xfrm>
            <a:off x="3144177" y="2494493"/>
            <a:ext cx="1462617" cy="1462617"/>
            <a:chOff x="2358131" y="1870868"/>
            <a:chExt cx="1096963" cy="1096963"/>
          </a:xfrm>
        </p:grpSpPr>
        <p:sp>
          <p:nvSpPr>
            <p:cNvPr id="18" name="任意多边形 57"/>
            <p:cNvSpPr/>
            <p:nvPr/>
          </p:nvSpPr>
          <p:spPr bwMode="auto">
            <a:xfrm>
              <a:off x="2358131" y="1870868"/>
              <a:ext cx="1096963" cy="1096963"/>
            </a:xfrm>
            <a:custGeom>
              <a:avLst/>
              <a:gdLst>
                <a:gd name="T0" fmla="*/ 170793 w 1385360"/>
                <a:gd name="T1" fmla="*/ 0 h 1385360"/>
                <a:gd name="T2" fmla="*/ 341585 w 1385360"/>
                <a:gd name="T3" fmla="*/ 170792 h 1385360"/>
                <a:gd name="T4" fmla="*/ 170793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62626"/>
            </a:solidFill>
            <a:ln>
              <a:noFill/>
            </a:ln>
          </p:spPr>
          <p:txBody>
            <a:bodyPr anchor="ctr"/>
            <a:lstStyle/>
            <a:p>
              <a:pPr algn="ctr" defTabSz="1219200" fontAlgn="auto">
                <a:spcBef>
                  <a:spcPts val="0"/>
                </a:spcBef>
                <a:spcAft>
                  <a:spcPts val="0"/>
                </a:spcAft>
              </a:pPr>
              <a:r>
                <a:rPr lang="zh-CN" altLang="en-US" dirty="0">
                  <a:solidFill>
                    <a:srgbClr val="FFFFFF"/>
                  </a:solidFill>
                  <a:latin typeface="微软雅黑" panose="020B0503020204020204" pitchFamily="34" charset="-122"/>
                  <a:ea typeface="微软雅黑" panose="020B0503020204020204" pitchFamily="34" charset="-122"/>
                </a:rPr>
                <a:t>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9" name="任意多边形 61"/>
            <p:cNvSpPr/>
            <p:nvPr/>
          </p:nvSpPr>
          <p:spPr bwMode="auto">
            <a:xfrm>
              <a:off x="2804219"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fontAlgn="auto">
                <a:spcBef>
                  <a:spcPts val="0"/>
                </a:spcBef>
                <a:spcAft>
                  <a:spcPts val="0"/>
                </a:spcAft>
              </a:pPr>
              <a:r>
                <a:rPr lang="en-US" altLang="zh-CN" sz="1900">
                  <a:solidFill>
                    <a:srgbClr val="404040"/>
                  </a:solidFill>
                  <a:ea typeface="微软雅黑" panose="020B0503020204020204" pitchFamily="34" charset="-122"/>
                  <a:cs typeface="Arial" panose="020B0604020202020204" pitchFamily="34" charset="0"/>
                </a:rPr>
                <a:t>2</a:t>
              </a:r>
              <a:endParaRPr lang="zh-CN" altLang="en-US" sz="1900">
                <a:solidFill>
                  <a:srgbClr val="404040"/>
                </a:solidFill>
                <a:ea typeface="微软雅黑" panose="020B0503020204020204" pitchFamily="34" charset="-122"/>
                <a:cs typeface="Arial" panose="020B0604020202020204" pitchFamily="34" charset="0"/>
              </a:endParaRPr>
            </a:p>
          </p:txBody>
        </p:sp>
      </p:grpSp>
      <p:grpSp>
        <p:nvGrpSpPr>
          <p:cNvPr id="20" name="组合 19"/>
          <p:cNvGrpSpPr/>
          <p:nvPr/>
        </p:nvGrpSpPr>
        <p:grpSpPr>
          <a:xfrm>
            <a:off x="5315877" y="2494493"/>
            <a:ext cx="1462617" cy="1462617"/>
            <a:chOff x="3986906" y="1870868"/>
            <a:chExt cx="1096963" cy="1096963"/>
          </a:xfrm>
        </p:grpSpPr>
        <p:sp>
          <p:nvSpPr>
            <p:cNvPr id="21" name="任意多边形 56"/>
            <p:cNvSpPr/>
            <p:nvPr/>
          </p:nvSpPr>
          <p:spPr bwMode="auto">
            <a:xfrm>
              <a:off x="3986906" y="1870868"/>
              <a:ext cx="1096963" cy="1096963"/>
            </a:xfrm>
            <a:custGeom>
              <a:avLst/>
              <a:gdLst>
                <a:gd name="T0" fmla="*/ 170793 w 1385360"/>
                <a:gd name="T1" fmla="*/ 0 h 1385360"/>
                <a:gd name="T2" fmla="*/ 341585 w 1385360"/>
                <a:gd name="T3" fmla="*/ 170792 h 1385360"/>
                <a:gd name="T4" fmla="*/ 170793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609ED6"/>
            </a:solidFill>
            <a:ln>
              <a:noFill/>
            </a:ln>
          </p:spPr>
          <p:txBody>
            <a:bodyPr anchor="ctr"/>
            <a:lstStyle/>
            <a:p>
              <a:pPr algn="ctr" defTabSz="1219200" fontAlgn="auto">
                <a:spcBef>
                  <a:spcPts val="0"/>
                </a:spcBef>
                <a:spcAft>
                  <a:spcPts val="0"/>
                </a:spcAft>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2" name="任意多边形 62"/>
            <p:cNvSpPr/>
            <p:nvPr/>
          </p:nvSpPr>
          <p:spPr bwMode="auto">
            <a:xfrm>
              <a:off x="4428231"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fontAlgn="auto">
                <a:spcBef>
                  <a:spcPts val="0"/>
                </a:spcBef>
                <a:spcAft>
                  <a:spcPts val="0"/>
                </a:spcAft>
              </a:pPr>
              <a:r>
                <a:rPr lang="en-US" altLang="zh-CN" sz="1900">
                  <a:solidFill>
                    <a:srgbClr val="404040"/>
                  </a:solidFill>
                  <a:ea typeface="微软雅黑" panose="020B0503020204020204" pitchFamily="34" charset="-122"/>
                  <a:cs typeface="Arial" panose="020B0604020202020204" pitchFamily="34" charset="0"/>
                </a:rPr>
                <a:t>3</a:t>
              </a:r>
              <a:endParaRPr lang="zh-CN" altLang="en-US" sz="1900">
                <a:solidFill>
                  <a:srgbClr val="404040"/>
                </a:solidFill>
                <a:ea typeface="微软雅黑" panose="020B0503020204020204" pitchFamily="34" charset="-122"/>
                <a:cs typeface="Arial" panose="020B0604020202020204" pitchFamily="34" charset="0"/>
              </a:endParaRPr>
            </a:p>
          </p:txBody>
        </p:sp>
      </p:grpSp>
      <p:sp>
        <p:nvSpPr>
          <p:cNvPr id="23" name="任意多边形 63"/>
          <p:cNvSpPr/>
          <p:nvPr/>
        </p:nvSpPr>
        <p:spPr bwMode="auto">
          <a:xfrm>
            <a:off x="2981193" y="2141010"/>
            <a:ext cx="3960283" cy="2169583"/>
          </a:xfrm>
          <a:custGeom>
            <a:avLst/>
            <a:gdLst>
              <a:gd name="T0" fmla="*/ 0 w 3751060"/>
              <a:gd name="T1" fmla="*/ 295680 h 2054225"/>
              <a:gd name="T2" fmla="*/ 209032 w 3751060"/>
              <a:gd name="T3" fmla="*/ 507441 h 2054225"/>
              <a:gd name="T4" fmla="*/ 713995 w 3751060"/>
              <a:gd name="T5" fmla="*/ 0 h 2054225"/>
              <a:gd name="T6" fmla="*/ 924934 w 3751060"/>
              <a:gd name="T7" fmla="*/ 213642 h 2054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1060" h="2054225">
                <a:moveTo>
                  <a:pt x="0" y="1196975"/>
                </a:moveTo>
                <a:cubicBezTo>
                  <a:pt x="339725" y="1536700"/>
                  <a:pt x="508000" y="1714500"/>
                  <a:pt x="847725" y="2054225"/>
                </a:cubicBezTo>
                <a:lnTo>
                  <a:pt x="2895600" y="0"/>
                </a:lnTo>
                <a:lnTo>
                  <a:pt x="3751060" y="864864"/>
                </a:lnTo>
              </a:path>
            </a:pathLst>
          </a:custGeom>
          <a:noFill/>
          <a:ln w="25400" cap="flat" cmpd="sng" algn="ctr">
            <a:solidFill>
              <a:srgbClr val="609ED6"/>
            </a:solidFill>
            <a:prstDash val="solid"/>
            <a:miter lim="800000"/>
          </a:ln>
          <a:extLst>
            <a:ext uri="{909E8E84-426E-40DD-AFC4-6F175D3DCCD1}">
              <a14:hiddenFill xmlns:a14="http://schemas.microsoft.com/office/drawing/2010/main">
                <a:solidFill>
                  <a:srgbClr val="FFFFFF"/>
                </a:solidFill>
              </a14:hiddenFill>
            </a:ext>
          </a:extLst>
        </p:spPr>
        <p:txBody>
          <a:bodyPr lIns="121914" tIns="60957" rIns="121914" bIns="60957" anchor="ctr"/>
          <a:lstStyle/>
          <a:p>
            <a:pPr defTabSz="12192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4" name="Freeform 5"/>
          <p:cNvSpPr/>
          <p:nvPr/>
        </p:nvSpPr>
        <p:spPr bwMode="auto">
          <a:xfrm flipH="1" flipV="1">
            <a:off x="7337292" y="2151593"/>
            <a:ext cx="4129616" cy="215476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609ED6"/>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nvGrpSpPr>
          <p:cNvPr id="25" name="组合 24"/>
          <p:cNvGrpSpPr/>
          <p:nvPr/>
        </p:nvGrpSpPr>
        <p:grpSpPr>
          <a:xfrm>
            <a:off x="7500277" y="2494493"/>
            <a:ext cx="1462617" cy="1462617"/>
            <a:chOff x="5625206" y="1870868"/>
            <a:chExt cx="1096963" cy="1096963"/>
          </a:xfrm>
        </p:grpSpPr>
        <p:sp>
          <p:nvSpPr>
            <p:cNvPr id="26" name="任意多边形 65"/>
            <p:cNvSpPr/>
            <p:nvPr/>
          </p:nvSpPr>
          <p:spPr bwMode="auto">
            <a:xfrm>
              <a:off x="5625206" y="1870868"/>
              <a:ext cx="1096963" cy="1096963"/>
            </a:xfrm>
            <a:custGeom>
              <a:avLst/>
              <a:gdLst>
                <a:gd name="T0" fmla="*/ 170793 w 1385360"/>
                <a:gd name="T1" fmla="*/ 0 h 1385360"/>
                <a:gd name="T2" fmla="*/ 341585 w 1385360"/>
                <a:gd name="T3" fmla="*/ 170792 h 1385360"/>
                <a:gd name="T4" fmla="*/ 170793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62626"/>
            </a:solidFill>
            <a:ln>
              <a:noFill/>
            </a:ln>
          </p:spPr>
          <p:txBody>
            <a:bodyPr anchor="ctr"/>
            <a:lstStyle/>
            <a:p>
              <a:pPr algn="ctr" defTabSz="1219200" fontAlgn="auto">
                <a:spcBef>
                  <a:spcPts val="0"/>
                </a:spcBef>
                <a:spcAft>
                  <a:spcPts val="0"/>
                </a:spcAft>
              </a:pPr>
              <a:r>
                <a:rPr lang="zh-CN" altLang="en-US" dirty="0">
                  <a:solidFill>
                    <a:srgbClr val="FFFFFF"/>
                  </a:solidFill>
                  <a:latin typeface="微软雅黑" panose="020B0503020204020204" pitchFamily="34" charset="-122"/>
                  <a:ea typeface="微软雅黑" panose="020B0503020204020204" pitchFamily="34" charset="-122"/>
                </a:rPr>
                <a:t>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7" name="任意多边形 66"/>
            <p:cNvSpPr/>
            <p:nvPr/>
          </p:nvSpPr>
          <p:spPr bwMode="auto">
            <a:xfrm>
              <a:off x="6064944" y="1958181"/>
              <a:ext cx="207962" cy="206375"/>
            </a:xfrm>
            <a:custGeom>
              <a:avLst/>
              <a:gdLst>
                <a:gd name="T0" fmla="*/ 33239 w 260920"/>
                <a:gd name="T1" fmla="*/ 0 h 260921"/>
                <a:gd name="T2" fmla="*/ 66478 w 260920"/>
                <a:gd name="T3" fmla="*/ 31990 h 260921"/>
                <a:gd name="T4" fmla="*/ 33239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fontAlgn="auto">
                <a:spcBef>
                  <a:spcPts val="0"/>
                </a:spcBef>
                <a:spcAft>
                  <a:spcPts val="0"/>
                </a:spcAft>
              </a:pPr>
              <a:r>
                <a:rPr lang="en-US" altLang="zh-CN" sz="1900">
                  <a:solidFill>
                    <a:srgbClr val="404040"/>
                  </a:solidFill>
                  <a:ea typeface="微软雅黑" panose="020B0503020204020204" pitchFamily="34" charset="-122"/>
                  <a:cs typeface="Arial" panose="020B0604020202020204" pitchFamily="34" charset="0"/>
                </a:rPr>
                <a:t>4</a:t>
              </a:r>
              <a:endParaRPr lang="zh-CN" altLang="en-US" sz="1900">
                <a:solidFill>
                  <a:srgbClr val="404040"/>
                </a:solidFill>
                <a:ea typeface="微软雅黑" panose="020B0503020204020204" pitchFamily="34" charset="-122"/>
                <a:cs typeface="Arial" panose="020B0604020202020204" pitchFamily="34" charset="0"/>
              </a:endParaRPr>
            </a:p>
          </p:txBody>
        </p:sp>
      </p:grpSp>
      <p:sp>
        <p:nvSpPr>
          <p:cNvPr id="37" name="任意多边形 67"/>
          <p:cNvSpPr/>
          <p:nvPr/>
        </p:nvSpPr>
        <p:spPr bwMode="auto">
          <a:xfrm>
            <a:off x="5152893" y="2141010"/>
            <a:ext cx="3960283" cy="2169583"/>
          </a:xfrm>
          <a:custGeom>
            <a:avLst/>
            <a:gdLst>
              <a:gd name="T0" fmla="*/ 0 w 3751060"/>
              <a:gd name="T1" fmla="*/ 295680 h 2054225"/>
              <a:gd name="T2" fmla="*/ 209032 w 3751060"/>
              <a:gd name="T3" fmla="*/ 507441 h 2054225"/>
              <a:gd name="T4" fmla="*/ 713995 w 3751060"/>
              <a:gd name="T5" fmla="*/ 0 h 2054225"/>
              <a:gd name="T6" fmla="*/ 924934 w 3751060"/>
              <a:gd name="T7" fmla="*/ 213642 h 2054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1060" h="2054225">
                <a:moveTo>
                  <a:pt x="0" y="1196975"/>
                </a:moveTo>
                <a:cubicBezTo>
                  <a:pt x="339725" y="1536700"/>
                  <a:pt x="508000" y="1714500"/>
                  <a:pt x="847725" y="2054225"/>
                </a:cubicBezTo>
                <a:lnTo>
                  <a:pt x="2895600" y="0"/>
                </a:lnTo>
                <a:lnTo>
                  <a:pt x="3751060" y="864864"/>
                </a:lnTo>
              </a:path>
            </a:pathLst>
          </a:custGeom>
          <a:noFill/>
          <a:ln w="25400" cap="flat" cmpd="sng" algn="ctr">
            <a:solidFill>
              <a:srgbClr val="609ED6"/>
            </a:solidFill>
            <a:prstDash val="solid"/>
            <a:miter lim="800000"/>
          </a:ln>
          <a:extLst>
            <a:ext uri="{909E8E84-426E-40DD-AFC4-6F175D3DCCD1}">
              <a14:hiddenFill xmlns:a14="http://schemas.microsoft.com/office/drawing/2010/main">
                <a:solidFill>
                  <a:srgbClr val="FFFFFF"/>
                </a:solidFill>
              </a14:hiddenFill>
            </a:ext>
          </a:extLst>
        </p:spPr>
        <p:txBody>
          <a:bodyPr lIns="121914" tIns="60957" rIns="121914" bIns="60957" anchor="ctr"/>
          <a:lstStyle/>
          <a:p>
            <a:pPr defTabSz="12192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nvGrpSpPr>
          <p:cNvPr id="38" name="组合 37"/>
          <p:cNvGrpSpPr/>
          <p:nvPr/>
        </p:nvGrpSpPr>
        <p:grpSpPr>
          <a:xfrm>
            <a:off x="9695259" y="2494493"/>
            <a:ext cx="1462616" cy="1462617"/>
            <a:chOff x="7271444" y="1870868"/>
            <a:chExt cx="1096962" cy="1096963"/>
          </a:xfrm>
        </p:grpSpPr>
        <p:sp>
          <p:nvSpPr>
            <p:cNvPr id="39" name="任意多边形 68"/>
            <p:cNvSpPr/>
            <p:nvPr/>
          </p:nvSpPr>
          <p:spPr bwMode="auto">
            <a:xfrm>
              <a:off x="7271444" y="1870868"/>
              <a:ext cx="1096962" cy="1096963"/>
            </a:xfrm>
            <a:custGeom>
              <a:avLst/>
              <a:gdLst>
                <a:gd name="T0" fmla="*/ 170792 w 1385360"/>
                <a:gd name="T1" fmla="*/ 0 h 1385360"/>
                <a:gd name="T2" fmla="*/ 341584 w 1385360"/>
                <a:gd name="T3" fmla="*/ 170792 h 1385360"/>
                <a:gd name="T4" fmla="*/ 170792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609ED6"/>
            </a:solidFill>
            <a:ln>
              <a:noFill/>
            </a:ln>
          </p:spPr>
          <p:txBody>
            <a:bodyPr anchor="ctr"/>
            <a:lstStyle/>
            <a:p>
              <a:pPr algn="ctr" defTabSz="1219200" fontAlgn="auto">
                <a:spcBef>
                  <a:spcPts val="0"/>
                </a:spcBef>
                <a:spcAft>
                  <a:spcPts val="0"/>
                </a:spcAft>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0" name="任意多边形 69"/>
            <p:cNvSpPr/>
            <p:nvPr/>
          </p:nvSpPr>
          <p:spPr bwMode="auto">
            <a:xfrm>
              <a:off x="7717531"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fontAlgn="auto">
                <a:spcBef>
                  <a:spcPts val="0"/>
                </a:spcBef>
                <a:spcAft>
                  <a:spcPts val="0"/>
                </a:spcAft>
              </a:pPr>
              <a:r>
                <a:rPr lang="en-US" altLang="zh-CN" sz="1900">
                  <a:solidFill>
                    <a:srgbClr val="404040"/>
                  </a:solidFill>
                  <a:ea typeface="微软雅黑" panose="020B0503020204020204" pitchFamily="34" charset="-122"/>
                  <a:cs typeface="Arial" panose="020B0604020202020204" pitchFamily="34" charset="0"/>
                </a:rPr>
                <a:t>5</a:t>
              </a:r>
              <a:endParaRPr lang="zh-CN" altLang="en-US" sz="1900">
                <a:solidFill>
                  <a:srgbClr val="404040"/>
                </a:solidFill>
                <a:ea typeface="微软雅黑" panose="020B0503020204020204" pitchFamily="34" charset="-122"/>
                <a:cs typeface="Arial" panose="020B0604020202020204" pitchFamily="34" charset="0"/>
              </a:endParaRPr>
            </a:p>
          </p:txBody>
        </p:sp>
      </p:grpSp>
      <p:sp>
        <p:nvSpPr>
          <p:cNvPr id="41" name="KSO_GT1.1"/>
          <p:cNvSpPr txBox="1">
            <a:spLocks noChangeArrowheads="1"/>
          </p:cNvSpPr>
          <p:nvPr/>
        </p:nvSpPr>
        <p:spPr bwMode="auto">
          <a:xfrm>
            <a:off x="2921927" y="4520143"/>
            <a:ext cx="1909233" cy="21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1219200" fontAlgn="auto">
              <a:spcBef>
                <a:spcPts val="0"/>
              </a:spcBef>
              <a:spcAft>
                <a:spcPts val="0"/>
              </a:spcAft>
            </a:pPr>
            <a:r>
              <a:rPr lang="zh-CN" altLang="en-US" sz="1300">
                <a:solidFill>
                  <a:srgbClr val="595959"/>
                </a:solidFill>
                <a:latin typeface="微软雅黑" panose="020B0503020204020204" pitchFamily="34" charset="-122"/>
                <a:ea typeface="微软雅黑" panose="020B0503020204020204" pitchFamily="34" charset="-122"/>
              </a:rPr>
              <a:t>请在此处输入您的文本请在此处输入您的文本请在此处输入您的文本</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42" name="KSO_GT1.1"/>
          <p:cNvSpPr txBox="1">
            <a:spLocks noChangeArrowheads="1"/>
          </p:cNvSpPr>
          <p:nvPr/>
        </p:nvSpPr>
        <p:spPr bwMode="auto">
          <a:xfrm>
            <a:off x="5085160" y="4520143"/>
            <a:ext cx="1911349" cy="21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1219200" fontAlgn="auto">
              <a:spcBef>
                <a:spcPts val="0"/>
              </a:spcBef>
              <a:spcAft>
                <a:spcPts val="0"/>
              </a:spcAft>
            </a:pPr>
            <a:r>
              <a:rPr lang="zh-CN" altLang="en-US" sz="1300">
                <a:solidFill>
                  <a:srgbClr val="595959"/>
                </a:solidFill>
                <a:latin typeface="微软雅黑" panose="020B0503020204020204" pitchFamily="34" charset="-122"/>
                <a:ea typeface="微软雅黑" panose="020B0503020204020204" pitchFamily="34" charset="-122"/>
              </a:rPr>
              <a:t>请在此处输入您的文本请在此处输入您的文本请在此处输入您的文本</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43" name="KSO_GT1.1"/>
          <p:cNvSpPr txBox="1">
            <a:spLocks noChangeArrowheads="1"/>
          </p:cNvSpPr>
          <p:nvPr/>
        </p:nvSpPr>
        <p:spPr bwMode="auto">
          <a:xfrm>
            <a:off x="7269560" y="4520143"/>
            <a:ext cx="1911349" cy="21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1219200" fontAlgn="auto">
              <a:spcBef>
                <a:spcPts val="0"/>
              </a:spcBef>
              <a:spcAft>
                <a:spcPts val="0"/>
              </a:spcAft>
            </a:pPr>
            <a:r>
              <a:rPr lang="zh-CN" altLang="en-US" sz="1300">
                <a:solidFill>
                  <a:srgbClr val="595959"/>
                </a:solidFill>
                <a:latin typeface="微软雅黑" panose="020B0503020204020204" pitchFamily="34" charset="-122"/>
                <a:ea typeface="微软雅黑" panose="020B0503020204020204" pitchFamily="34" charset="-122"/>
              </a:rPr>
              <a:t>请在此处输入您的文本请在此处输入您的文本请在此处输入您的文本</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44" name="KSO_GT1.1"/>
          <p:cNvSpPr txBox="1">
            <a:spLocks noChangeArrowheads="1"/>
          </p:cNvSpPr>
          <p:nvPr/>
        </p:nvSpPr>
        <p:spPr bwMode="auto">
          <a:xfrm>
            <a:off x="9473010" y="4520143"/>
            <a:ext cx="1909233" cy="21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1219200" fontAlgn="auto">
              <a:spcBef>
                <a:spcPts val="0"/>
              </a:spcBef>
              <a:spcAft>
                <a:spcPts val="0"/>
              </a:spcAft>
            </a:pPr>
            <a:r>
              <a:rPr lang="zh-CN" altLang="en-US" sz="1300">
                <a:solidFill>
                  <a:srgbClr val="595959"/>
                </a:solidFill>
                <a:latin typeface="微软雅黑" panose="020B0503020204020204" pitchFamily="34" charset="-122"/>
                <a:ea typeface="微软雅黑" panose="020B0503020204020204" pitchFamily="34" charset="-122"/>
              </a:rPr>
              <a:t>请在此处输入您的文本请在此处输入您的文本请在此处输入您的文本</a:t>
            </a:r>
            <a:endParaRPr lang="zh-CN" altLang="en-US" sz="1300">
              <a:solidFill>
                <a:srgbClr val="595959"/>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98975" y="209550"/>
            <a:ext cx="720000" cy="720000"/>
            <a:chOff x="3028062" y="1547460"/>
            <a:chExt cx="1803167" cy="1803167"/>
          </a:xfrm>
        </p:grpSpPr>
        <p:grpSp>
          <p:nvGrpSpPr>
            <p:cNvPr id="46" name="组合 45"/>
            <p:cNvGrpSpPr/>
            <p:nvPr/>
          </p:nvGrpSpPr>
          <p:grpSpPr>
            <a:xfrm>
              <a:off x="3028062" y="1547460"/>
              <a:ext cx="1803167" cy="1803167"/>
              <a:chOff x="552261" y="1848682"/>
              <a:chExt cx="842337" cy="842337"/>
            </a:xfrm>
          </p:grpSpPr>
          <p:sp>
            <p:nvSpPr>
              <p:cNvPr id="48" name="椭圆 4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文本框 46"/>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3</a:t>
              </a:r>
              <a:endParaRPr lang="zh-CN" altLang="en-US" sz="2800" b="1" dirty="0">
                <a:solidFill>
                  <a:prstClr val="white"/>
                </a:solidFill>
              </a:endParaRPr>
            </a:p>
          </p:txBody>
        </p:sp>
      </p:grpSp>
      <p:sp>
        <p:nvSpPr>
          <p:cNvPr id="51" name="矩形 50"/>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3" grpId="0" animBg="1"/>
      <p:bldP spid="24" grpId="0" animBg="1"/>
      <p:bldP spid="37" grpId="0" animBg="1"/>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2339102"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融资主要用途</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Oval 5"/>
          <p:cNvSpPr>
            <a:spLocks noChangeArrowheads="1"/>
          </p:cNvSpPr>
          <p:nvPr/>
        </p:nvSpPr>
        <p:spPr bwMode="auto">
          <a:xfrm>
            <a:off x="2395538" y="1082675"/>
            <a:ext cx="5095875" cy="5110163"/>
          </a:xfrm>
          <a:prstGeom prst="ellipse">
            <a:avLst/>
          </a:prstGeom>
          <a:noFill/>
          <a:ln w="12700">
            <a:solidFill>
              <a:srgbClr val="484849"/>
            </a:solidFill>
            <a:prstDash val="dash"/>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13" name="Line 11"/>
          <p:cNvSpPr>
            <a:spLocks noChangeShapeType="1"/>
          </p:cNvSpPr>
          <p:nvPr/>
        </p:nvSpPr>
        <p:spPr bwMode="auto">
          <a:xfrm flipH="1" flipV="1">
            <a:off x="4011613" y="1766888"/>
            <a:ext cx="619125" cy="612775"/>
          </a:xfrm>
          <a:prstGeom prst="line">
            <a:avLst/>
          </a:prstGeom>
          <a:noFill/>
          <a:ln w="12700">
            <a:solidFill>
              <a:srgbClr val="484849"/>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Line 12"/>
          <p:cNvSpPr>
            <a:spLocks noChangeShapeType="1"/>
          </p:cNvSpPr>
          <p:nvPr/>
        </p:nvSpPr>
        <p:spPr bwMode="auto">
          <a:xfrm flipH="1">
            <a:off x="4030663" y="4927600"/>
            <a:ext cx="619125" cy="611188"/>
          </a:xfrm>
          <a:prstGeom prst="line">
            <a:avLst/>
          </a:prstGeom>
          <a:noFill/>
          <a:ln w="12700">
            <a:solidFill>
              <a:srgbClr val="484849"/>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Line 13"/>
          <p:cNvSpPr>
            <a:spLocks noChangeShapeType="1"/>
          </p:cNvSpPr>
          <p:nvPr/>
        </p:nvSpPr>
        <p:spPr bwMode="auto">
          <a:xfrm>
            <a:off x="2894013" y="3636963"/>
            <a:ext cx="1241425" cy="0"/>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Line 14"/>
          <p:cNvSpPr>
            <a:spLocks noChangeShapeType="1"/>
          </p:cNvSpPr>
          <p:nvPr/>
        </p:nvSpPr>
        <p:spPr bwMode="auto">
          <a:xfrm>
            <a:off x="3168650" y="2587625"/>
            <a:ext cx="1116013" cy="400050"/>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15"/>
          <p:cNvSpPr>
            <a:spLocks noChangeShapeType="1"/>
          </p:cNvSpPr>
          <p:nvPr/>
        </p:nvSpPr>
        <p:spPr bwMode="auto">
          <a:xfrm flipV="1">
            <a:off x="3160713" y="4308475"/>
            <a:ext cx="1114425" cy="400050"/>
          </a:xfrm>
          <a:prstGeom prst="line">
            <a:avLst/>
          </a:prstGeom>
          <a:noFill/>
          <a:ln w="12700">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16"/>
          <p:cNvSpPr>
            <a:spLocks noChangeArrowheads="1"/>
          </p:cNvSpPr>
          <p:nvPr/>
        </p:nvSpPr>
        <p:spPr bwMode="auto">
          <a:xfrm>
            <a:off x="4518025" y="1082675"/>
            <a:ext cx="5094288" cy="5110163"/>
          </a:xfrm>
          <a:prstGeom prst="ellipse">
            <a:avLst/>
          </a:prstGeom>
          <a:noFill/>
          <a:ln w="12700">
            <a:solidFill>
              <a:srgbClr val="484849"/>
            </a:solidFill>
            <a:prstDash val="dash"/>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19" name="Line 22"/>
          <p:cNvSpPr>
            <a:spLocks noChangeShapeType="1"/>
          </p:cNvSpPr>
          <p:nvPr/>
        </p:nvSpPr>
        <p:spPr bwMode="auto">
          <a:xfrm flipV="1">
            <a:off x="7378700" y="1766888"/>
            <a:ext cx="619125" cy="612775"/>
          </a:xfrm>
          <a:prstGeom prst="line">
            <a:avLst/>
          </a:prstGeom>
          <a:noFill/>
          <a:ln w="11">
            <a:solidFill>
              <a:srgbClr val="484849"/>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Line 23"/>
          <p:cNvSpPr>
            <a:spLocks noChangeShapeType="1"/>
          </p:cNvSpPr>
          <p:nvPr/>
        </p:nvSpPr>
        <p:spPr bwMode="auto">
          <a:xfrm>
            <a:off x="7358063" y="4927600"/>
            <a:ext cx="619125" cy="611188"/>
          </a:xfrm>
          <a:prstGeom prst="line">
            <a:avLst/>
          </a:prstGeom>
          <a:noFill/>
          <a:ln w="11">
            <a:solidFill>
              <a:srgbClr val="484849"/>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Line 24"/>
          <p:cNvSpPr>
            <a:spLocks noChangeShapeType="1"/>
          </p:cNvSpPr>
          <p:nvPr/>
        </p:nvSpPr>
        <p:spPr bwMode="auto">
          <a:xfrm flipH="1">
            <a:off x="7872413" y="3636963"/>
            <a:ext cx="1241425" cy="0"/>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25"/>
          <p:cNvSpPr>
            <a:spLocks noChangeShapeType="1"/>
          </p:cNvSpPr>
          <p:nvPr/>
        </p:nvSpPr>
        <p:spPr bwMode="auto">
          <a:xfrm flipH="1">
            <a:off x="7724775" y="2587625"/>
            <a:ext cx="1114425" cy="400050"/>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26"/>
          <p:cNvSpPr>
            <a:spLocks noChangeShapeType="1"/>
          </p:cNvSpPr>
          <p:nvPr/>
        </p:nvSpPr>
        <p:spPr bwMode="auto">
          <a:xfrm flipH="1" flipV="1">
            <a:off x="7732713" y="4308475"/>
            <a:ext cx="1116012" cy="400050"/>
          </a:xfrm>
          <a:prstGeom prst="line">
            <a:avLst/>
          </a:prstGeom>
          <a:noFill/>
          <a:ln w="11">
            <a:solidFill>
              <a:srgbClr val="484849"/>
            </a:solidFill>
            <a:round/>
            <a:head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Oval 27"/>
          <p:cNvSpPr>
            <a:spLocks noChangeArrowheads="1"/>
          </p:cNvSpPr>
          <p:nvPr/>
        </p:nvSpPr>
        <p:spPr bwMode="auto">
          <a:xfrm>
            <a:off x="4195763" y="1824038"/>
            <a:ext cx="3616325" cy="3625850"/>
          </a:xfrm>
          <a:prstGeom prst="ellipse">
            <a:avLst/>
          </a:prstGeom>
          <a:solidFill>
            <a:srgbClr val="FC510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25" name="TextBox 17"/>
          <p:cNvSpPr txBox="1">
            <a:spLocks noChangeArrowheads="1"/>
          </p:cNvSpPr>
          <p:nvPr/>
        </p:nvSpPr>
        <p:spPr bwMode="auto">
          <a:xfrm>
            <a:off x="4630738" y="3817938"/>
            <a:ext cx="2705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资金主要用作营销推广和人力成本两大用途，</a:t>
            </a:r>
            <a:r>
              <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项具体用途。</a:t>
            </a: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TextBox 18"/>
          <p:cNvSpPr txBox="1">
            <a:spLocks noChangeArrowheads="1"/>
          </p:cNvSpPr>
          <p:nvPr/>
        </p:nvSpPr>
        <p:spPr bwMode="auto">
          <a:xfrm>
            <a:off x="4408488" y="3216275"/>
            <a:ext cx="314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资金主要用途</a:t>
            </a:r>
            <a:endParaRPr kumimoji="0" lang="zh-CN" altLang="en-US" sz="24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7" name="组合 19"/>
          <p:cNvGrpSpPr/>
          <p:nvPr/>
        </p:nvGrpSpPr>
        <p:grpSpPr bwMode="auto">
          <a:xfrm>
            <a:off x="3279775" y="993775"/>
            <a:ext cx="836613" cy="838200"/>
            <a:chOff x="0" y="0"/>
            <a:chExt cx="836613" cy="838200"/>
          </a:xfrm>
        </p:grpSpPr>
        <p:sp>
          <p:nvSpPr>
            <p:cNvPr id="37" name="Oval 9"/>
            <p:cNvSpPr>
              <a:spLocks noChangeArrowheads="1"/>
            </p:cNvSpPr>
            <p:nvPr/>
          </p:nvSpPr>
          <p:spPr bwMode="auto">
            <a:xfrm>
              <a:off x="0" y="0"/>
              <a:ext cx="836613" cy="838200"/>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38" name="矩形 21"/>
            <p:cNvSpPr>
              <a:spLocks noChangeArrowheads="1"/>
            </p:cNvSpPr>
            <p:nvPr/>
          </p:nvSpPr>
          <p:spPr bwMode="auto">
            <a:xfrm>
              <a:off x="58266"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用途一</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组合 22"/>
          <p:cNvGrpSpPr/>
          <p:nvPr/>
        </p:nvGrpSpPr>
        <p:grpSpPr bwMode="auto">
          <a:xfrm>
            <a:off x="2314575" y="1973263"/>
            <a:ext cx="836613" cy="838200"/>
            <a:chOff x="0" y="0"/>
            <a:chExt cx="836613" cy="838200"/>
          </a:xfrm>
        </p:grpSpPr>
        <p:sp>
          <p:nvSpPr>
            <p:cNvPr id="40" name="Oval 7"/>
            <p:cNvSpPr>
              <a:spLocks noChangeArrowheads="1"/>
            </p:cNvSpPr>
            <p:nvPr/>
          </p:nvSpPr>
          <p:spPr bwMode="auto">
            <a:xfrm>
              <a:off x="0" y="0"/>
              <a:ext cx="836613" cy="8382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41" name="矩形 24"/>
            <p:cNvSpPr>
              <a:spLocks noChangeArrowheads="1"/>
            </p:cNvSpPr>
            <p:nvPr/>
          </p:nvSpPr>
          <p:spPr bwMode="auto">
            <a:xfrm>
              <a:off x="4082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用途二</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25"/>
          <p:cNvGrpSpPr/>
          <p:nvPr/>
        </p:nvGrpSpPr>
        <p:grpSpPr bwMode="auto">
          <a:xfrm>
            <a:off x="1993900" y="3217863"/>
            <a:ext cx="835025" cy="838200"/>
            <a:chOff x="0" y="0"/>
            <a:chExt cx="835025" cy="838200"/>
          </a:xfrm>
        </p:grpSpPr>
        <p:sp>
          <p:nvSpPr>
            <p:cNvPr id="43" name="Oval 6"/>
            <p:cNvSpPr>
              <a:spLocks noChangeArrowheads="1"/>
            </p:cNvSpPr>
            <p:nvPr/>
          </p:nvSpPr>
          <p:spPr bwMode="auto">
            <a:xfrm>
              <a:off x="0" y="0"/>
              <a:ext cx="835025" cy="838200"/>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44" name="矩形 27"/>
            <p:cNvSpPr>
              <a:spLocks noChangeArrowheads="1"/>
            </p:cNvSpPr>
            <p:nvPr/>
          </p:nvSpPr>
          <p:spPr bwMode="auto">
            <a:xfrm>
              <a:off x="33955"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用途三</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28"/>
          <p:cNvGrpSpPr/>
          <p:nvPr/>
        </p:nvGrpSpPr>
        <p:grpSpPr bwMode="auto">
          <a:xfrm>
            <a:off x="2314575" y="4464050"/>
            <a:ext cx="836613" cy="836613"/>
            <a:chOff x="0" y="0"/>
            <a:chExt cx="836613" cy="836613"/>
          </a:xfrm>
        </p:grpSpPr>
        <p:sp>
          <p:nvSpPr>
            <p:cNvPr id="46" name="Oval 8"/>
            <p:cNvSpPr>
              <a:spLocks noChangeArrowheads="1"/>
            </p:cNvSpPr>
            <p:nvPr/>
          </p:nvSpPr>
          <p:spPr bwMode="auto">
            <a:xfrm>
              <a:off x="0" y="0"/>
              <a:ext cx="836613" cy="836613"/>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47" name="矩形 30"/>
            <p:cNvSpPr>
              <a:spLocks noChangeArrowheads="1"/>
            </p:cNvSpPr>
            <p:nvPr/>
          </p:nvSpPr>
          <p:spPr bwMode="auto">
            <a:xfrm>
              <a:off x="40827"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用途四</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31"/>
          <p:cNvGrpSpPr/>
          <p:nvPr/>
        </p:nvGrpSpPr>
        <p:grpSpPr bwMode="auto">
          <a:xfrm>
            <a:off x="3279775" y="5443538"/>
            <a:ext cx="836613" cy="836612"/>
            <a:chOff x="0" y="0"/>
            <a:chExt cx="836613" cy="836613"/>
          </a:xfrm>
        </p:grpSpPr>
        <p:sp>
          <p:nvSpPr>
            <p:cNvPr id="49" name="Oval 10"/>
            <p:cNvSpPr>
              <a:spLocks noChangeArrowheads="1"/>
            </p:cNvSpPr>
            <p:nvPr/>
          </p:nvSpPr>
          <p:spPr bwMode="auto">
            <a:xfrm>
              <a:off x="0" y="0"/>
              <a:ext cx="836613" cy="836613"/>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0" name="矩形 33"/>
            <p:cNvSpPr>
              <a:spLocks noChangeArrowheads="1"/>
            </p:cNvSpPr>
            <p:nvPr/>
          </p:nvSpPr>
          <p:spPr bwMode="auto">
            <a:xfrm>
              <a:off x="44618"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用途五</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 name="组合 34"/>
          <p:cNvGrpSpPr/>
          <p:nvPr/>
        </p:nvGrpSpPr>
        <p:grpSpPr bwMode="auto">
          <a:xfrm>
            <a:off x="7893050" y="5443538"/>
            <a:ext cx="836613" cy="836612"/>
            <a:chOff x="0" y="0"/>
            <a:chExt cx="836613" cy="836613"/>
          </a:xfrm>
        </p:grpSpPr>
        <p:sp>
          <p:nvSpPr>
            <p:cNvPr id="52" name="Oval 21"/>
            <p:cNvSpPr>
              <a:spLocks noChangeArrowheads="1"/>
            </p:cNvSpPr>
            <p:nvPr/>
          </p:nvSpPr>
          <p:spPr bwMode="auto">
            <a:xfrm>
              <a:off x="0" y="0"/>
              <a:ext cx="836613" cy="836613"/>
            </a:xfrm>
            <a:prstGeom prst="ellipse">
              <a:avLst/>
            </a:prstGeom>
            <a:solidFill>
              <a:srgbClr val="262626"/>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3" name="矩形 36"/>
            <p:cNvSpPr>
              <a:spLocks noChangeArrowheads="1"/>
            </p:cNvSpPr>
            <p:nvPr/>
          </p:nvSpPr>
          <p:spPr bwMode="auto">
            <a:xfrm>
              <a:off x="57934" y="64559"/>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用途十</a:t>
              </a:r>
              <a:r>
                <a:rPr kumimoji="0" 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组合 37"/>
          <p:cNvGrpSpPr/>
          <p:nvPr/>
        </p:nvGrpSpPr>
        <p:grpSpPr bwMode="auto">
          <a:xfrm>
            <a:off x="8856663" y="4464050"/>
            <a:ext cx="836612" cy="836613"/>
            <a:chOff x="0" y="0"/>
            <a:chExt cx="836613" cy="836613"/>
          </a:xfrm>
        </p:grpSpPr>
        <p:sp>
          <p:nvSpPr>
            <p:cNvPr id="55" name="Oval 19"/>
            <p:cNvSpPr>
              <a:spLocks noChangeArrowheads="1"/>
            </p:cNvSpPr>
            <p:nvPr/>
          </p:nvSpPr>
          <p:spPr bwMode="auto">
            <a:xfrm>
              <a:off x="0" y="0"/>
              <a:ext cx="836613" cy="836613"/>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6" name="矩形 39"/>
            <p:cNvSpPr>
              <a:spLocks noChangeArrowheads="1"/>
            </p:cNvSpPr>
            <p:nvPr/>
          </p:nvSpPr>
          <p:spPr bwMode="auto">
            <a:xfrm>
              <a:off x="63312" y="88703"/>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用途九</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40"/>
          <p:cNvGrpSpPr/>
          <p:nvPr/>
        </p:nvGrpSpPr>
        <p:grpSpPr bwMode="auto">
          <a:xfrm>
            <a:off x="9178925" y="3217863"/>
            <a:ext cx="836613" cy="838200"/>
            <a:chOff x="0" y="0"/>
            <a:chExt cx="836613" cy="838200"/>
          </a:xfrm>
        </p:grpSpPr>
        <p:sp>
          <p:nvSpPr>
            <p:cNvPr id="58" name="Oval 17"/>
            <p:cNvSpPr>
              <a:spLocks noChangeArrowheads="1"/>
            </p:cNvSpPr>
            <p:nvPr/>
          </p:nvSpPr>
          <p:spPr bwMode="auto">
            <a:xfrm>
              <a:off x="0" y="0"/>
              <a:ext cx="836613" cy="8382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59" name="矩形 42"/>
            <p:cNvSpPr>
              <a:spLocks noChangeArrowheads="1"/>
            </p:cNvSpPr>
            <p:nvPr/>
          </p:nvSpPr>
          <p:spPr bwMode="auto">
            <a:xfrm>
              <a:off x="54948" y="65648"/>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用途八</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0" name="组合 43"/>
          <p:cNvGrpSpPr/>
          <p:nvPr/>
        </p:nvGrpSpPr>
        <p:grpSpPr bwMode="auto">
          <a:xfrm>
            <a:off x="8856663" y="1973263"/>
            <a:ext cx="836612" cy="838200"/>
            <a:chOff x="0" y="0"/>
            <a:chExt cx="836613" cy="838200"/>
          </a:xfrm>
        </p:grpSpPr>
        <p:sp>
          <p:nvSpPr>
            <p:cNvPr id="61" name="Oval 18"/>
            <p:cNvSpPr>
              <a:spLocks noChangeArrowheads="1"/>
            </p:cNvSpPr>
            <p:nvPr/>
          </p:nvSpPr>
          <p:spPr bwMode="auto">
            <a:xfrm>
              <a:off x="0" y="0"/>
              <a:ext cx="836613" cy="838200"/>
            </a:xfrm>
            <a:prstGeom prst="ellipse">
              <a:avLst/>
            </a:prstGeom>
            <a:solidFill>
              <a:srgbClr val="2F76B7"/>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62" name="矩形 45"/>
            <p:cNvSpPr>
              <a:spLocks noChangeArrowheads="1"/>
            </p:cNvSpPr>
            <p:nvPr/>
          </p:nvSpPr>
          <p:spPr bwMode="auto">
            <a:xfrm>
              <a:off x="36017" y="68302"/>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用途七</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 name="组合 46"/>
          <p:cNvGrpSpPr/>
          <p:nvPr/>
        </p:nvGrpSpPr>
        <p:grpSpPr bwMode="auto">
          <a:xfrm>
            <a:off x="7893050" y="993775"/>
            <a:ext cx="836613" cy="838200"/>
            <a:chOff x="0" y="0"/>
            <a:chExt cx="836613" cy="838200"/>
          </a:xfrm>
        </p:grpSpPr>
        <p:sp>
          <p:nvSpPr>
            <p:cNvPr id="64" name="Oval 20"/>
            <p:cNvSpPr>
              <a:spLocks noChangeArrowheads="1"/>
            </p:cNvSpPr>
            <p:nvPr/>
          </p:nvSpPr>
          <p:spPr bwMode="auto">
            <a:xfrm>
              <a:off x="0" y="0"/>
              <a:ext cx="836613" cy="83820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
          <p:nvSpPr>
            <p:cNvPr id="65" name="矩形 48"/>
            <p:cNvSpPr>
              <a:spLocks noChangeArrowheads="1"/>
            </p:cNvSpPr>
            <p:nvPr/>
          </p:nvSpPr>
          <p:spPr bwMode="auto">
            <a:xfrm>
              <a:off x="57934" y="65151"/>
              <a:ext cx="720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用途六</a:t>
              </a: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Freeform 16"/>
          <p:cNvSpPr>
            <a:spLocks noEditPoints="1"/>
          </p:cNvSpPr>
          <p:nvPr/>
        </p:nvSpPr>
        <p:spPr bwMode="auto">
          <a:xfrm>
            <a:off x="5513388" y="2238375"/>
            <a:ext cx="800100" cy="1044575"/>
          </a:xfrm>
          <a:custGeom>
            <a:avLst/>
            <a:gdLst>
              <a:gd name="T0" fmla="*/ 541180 w 1097"/>
              <a:gd name="T1" fmla="*/ 152137 h 1435"/>
              <a:gd name="T2" fmla="*/ 771655 w 1097"/>
              <a:gd name="T3" fmla="*/ 192173 h 1435"/>
              <a:gd name="T4" fmla="*/ 753421 w 1097"/>
              <a:gd name="T5" fmla="*/ 224201 h 1435"/>
              <a:gd name="T6" fmla="*/ 614844 w 1097"/>
              <a:gd name="T7" fmla="*/ 184893 h 1435"/>
              <a:gd name="T8" fmla="*/ 689238 w 1097"/>
              <a:gd name="T9" fmla="*/ 249679 h 1435"/>
              <a:gd name="T10" fmla="*/ 651312 w 1097"/>
              <a:gd name="T11" fmla="*/ 264237 h 1435"/>
              <a:gd name="T12" fmla="*/ 540450 w 1097"/>
              <a:gd name="T13" fmla="*/ 195812 h 1435"/>
              <a:gd name="T14" fmla="*/ 503983 w 1097"/>
              <a:gd name="T15" fmla="*/ 173247 h 1435"/>
              <a:gd name="T16" fmla="*/ 541180 w 1097"/>
              <a:gd name="T17" fmla="*/ 152137 h 1435"/>
              <a:gd name="T18" fmla="*/ 404791 w 1097"/>
              <a:gd name="T19" fmla="*/ 697354 h 1435"/>
              <a:gd name="T20" fmla="*/ 404791 w 1097"/>
              <a:gd name="T21" fmla="*/ 697354 h 1435"/>
              <a:gd name="T22" fmla="*/ 426671 w 1097"/>
              <a:gd name="T23" fmla="*/ 686435 h 1435"/>
              <a:gd name="T24" fmla="*/ 433236 w 1097"/>
              <a:gd name="T25" fmla="*/ 668965 h 1435"/>
              <a:gd name="T26" fmla="*/ 427401 w 1097"/>
              <a:gd name="T27" fmla="*/ 653678 h 1435"/>
              <a:gd name="T28" fmla="*/ 404791 w 1097"/>
              <a:gd name="T29" fmla="*/ 641304 h 1435"/>
              <a:gd name="T30" fmla="*/ 404791 w 1097"/>
              <a:gd name="T31" fmla="*/ 697354 h 1435"/>
              <a:gd name="T32" fmla="*/ 378534 w 1097"/>
              <a:gd name="T33" fmla="*/ 524835 h 1435"/>
              <a:gd name="T34" fmla="*/ 378534 w 1097"/>
              <a:gd name="T35" fmla="*/ 524835 h 1435"/>
              <a:gd name="T36" fmla="*/ 363218 w 1097"/>
              <a:gd name="T37" fmla="*/ 559776 h 1435"/>
              <a:gd name="T38" fmla="*/ 378534 w 1097"/>
              <a:gd name="T39" fmla="*/ 569239 h 1435"/>
              <a:gd name="T40" fmla="*/ 378534 w 1097"/>
              <a:gd name="T41" fmla="*/ 524835 h 1435"/>
              <a:gd name="T42" fmla="*/ 491584 w 1097"/>
              <a:gd name="T43" fmla="*/ 542305 h 1435"/>
              <a:gd name="T44" fmla="*/ 491584 w 1097"/>
              <a:gd name="T45" fmla="*/ 542305 h 1435"/>
              <a:gd name="T46" fmla="*/ 426671 w 1097"/>
              <a:gd name="T47" fmla="*/ 552496 h 1435"/>
              <a:gd name="T48" fmla="*/ 404791 w 1097"/>
              <a:gd name="T49" fmla="*/ 525563 h 1435"/>
              <a:gd name="T50" fmla="*/ 404791 w 1097"/>
              <a:gd name="T51" fmla="*/ 575790 h 1435"/>
              <a:gd name="T52" fmla="*/ 476267 w 1097"/>
              <a:gd name="T53" fmla="*/ 606363 h 1435"/>
              <a:gd name="T54" fmla="*/ 461680 w 1097"/>
              <a:gd name="T55" fmla="*/ 727199 h 1435"/>
              <a:gd name="T56" fmla="*/ 404791 w 1097"/>
              <a:gd name="T57" fmla="*/ 742485 h 1435"/>
              <a:gd name="T58" fmla="*/ 404791 w 1097"/>
              <a:gd name="T59" fmla="*/ 775970 h 1435"/>
              <a:gd name="T60" fmla="*/ 378534 w 1097"/>
              <a:gd name="T61" fmla="*/ 775970 h 1435"/>
              <a:gd name="T62" fmla="*/ 378534 w 1097"/>
              <a:gd name="T63" fmla="*/ 742485 h 1435"/>
              <a:gd name="T64" fmla="*/ 281530 w 1097"/>
              <a:gd name="T65" fmla="*/ 664597 h 1435"/>
              <a:gd name="T66" fmla="*/ 353007 w 1097"/>
              <a:gd name="T67" fmla="*/ 656590 h 1435"/>
              <a:gd name="T68" fmla="*/ 378534 w 1097"/>
              <a:gd name="T69" fmla="*/ 695170 h 1435"/>
              <a:gd name="T70" fmla="*/ 378534 w 1097"/>
              <a:gd name="T71" fmla="*/ 633296 h 1435"/>
              <a:gd name="T72" fmla="*/ 328209 w 1097"/>
              <a:gd name="T73" fmla="*/ 616554 h 1435"/>
              <a:gd name="T74" fmla="*/ 313622 w 1097"/>
              <a:gd name="T75" fmla="*/ 502270 h 1435"/>
              <a:gd name="T76" fmla="*/ 378534 w 1097"/>
              <a:gd name="T77" fmla="*/ 478976 h 1435"/>
              <a:gd name="T78" fmla="*/ 378534 w 1097"/>
              <a:gd name="T79" fmla="*/ 462234 h 1435"/>
              <a:gd name="T80" fmla="*/ 404791 w 1097"/>
              <a:gd name="T81" fmla="*/ 462234 h 1435"/>
              <a:gd name="T82" fmla="*/ 404791 w 1097"/>
              <a:gd name="T83" fmla="*/ 478976 h 1435"/>
              <a:gd name="T84" fmla="*/ 491584 w 1097"/>
              <a:gd name="T85" fmla="*/ 542305 h 1435"/>
              <a:gd name="T86" fmla="*/ 13858 w 1097"/>
              <a:gd name="T87" fmla="*/ 735206 h 1435"/>
              <a:gd name="T88" fmla="*/ 13858 w 1097"/>
              <a:gd name="T89" fmla="*/ 735206 h 1435"/>
              <a:gd name="T90" fmla="*/ 757798 w 1097"/>
              <a:gd name="T91" fmla="*/ 749765 h 1435"/>
              <a:gd name="T92" fmla="*/ 470433 w 1097"/>
              <a:gd name="T93" fmla="*/ 171791 h 1435"/>
              <a:gd name="T94" fmla="*/ 576189 w 1097"/>
              <a:gd name="T95" fmla="*/ 42948 h 1435"/>
              <a:gd name="T96" fmla="*/ 398956 w 1097"/>
              <a:gd name="T97" fmla="*/ 42220 h 1435"/>
              <a:gd name="T98" fmla="*/ 257462 w 1097"/>
              <a:gd name="T99" fmla="*/ 88079 h 1435"/>
              <a:gd name="T100" fmla="*/ 323833 w 1097"/>
              <a:gd name="T101" fmla="*/ 165967 h 1435"/>
              <a:gd name="T102" fmla="*/ 13858 w 1097"/>
              <a:gd name="T103" fmla="*/ 735206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67" name="组合 66"/>
          <p:cNvGrpSpPr/>
          <p:nvPr/>
        </p:nvGrpSpPr>
        <p:grpSpPr>
          <a:xfrm>
            <a:off x="398975" y="209550"/>
            <a:ext cx="720000" cy="720000"/>
            <a:chOff x="3028062" y="1547460"/>
            <a:chExt cx="1803167" cy="1803167"/>
          </a:xfrm>
        </p:grpSpPr>
        <p:grpSp>
          <p:nvGrpSpPr>
            <p:cNvPr id="68" name="组合 67"/>
            <p:cNvGrpSpPr/>
            <p:nvPr/>
          </p:nvGrpSpPr>
          <p:grpSpPr>
            <a:xfrm>
              <a:off x="3028062" y="1547460"/>
              <a:ext cx="1803167" cy="1803167"/>
              <a:chOff x="552261" y="1848682"/>
              <a:chExt cx="842337" cy="842337"/>
            </a:xfrm>
          </p:grpSpPr>
          <p:sp>
            <p:nvSpPr>
              <p:cNvPr id="70" name="椭圆 6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9" name="文本框 68"/>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4</a:t>
              </a:r>
              <a:endParaRPr lang="zh-CN" altLang="en-US" sz="2800" b="1" dirty="0">
                <a:solidFill>
                  <a:prstClr val="white"/>
                </a:solidFill>
              </a:endParaRPr>
            </a:p>
          </p:txBody>
        </p:sp>
      </p:grpSp>
      <p:sp>
        <p:nvSpPr>
          <p:cNvPr id="73" name="矩形 7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par>
                          <p:cTn id="20" fill="hold">
                            <p:stCondLst>
                              <p:cond delay="50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300" fill="hold"/>
                                        <p:tgtEl>
                                          <p:spTgt spid="27"/>
                                        </p:tgtEl>
                                        <p:attrNameLst>
                                          <p:attrName>ppt_w</p:attrName>
                                        </p:attrNameLst>
                                      </p:cBhvr>
                                      <p:tavLst>
                                        <p:tav tm="0">
                                          <p:val>
                                            <p:fltVal val="0"/>
                                          </p:val>
                                        </p:tav>
                                        <p:tav tm="100000">
                                          <p:val>
                                            <p:strVal val="#ppt_w"/>
                                          </p:val>
                                        </p:tav>
                                      </p:tavLst>
                                    </p:anim>
                                    <p:anim calcmode="lin" valueType="num">
                                      <p:cBhvr>
                                        <p:cTn id="40" dur="300" fill="hold"/>
                                        <p:tgtEl>
                                          <p:spTgt spid="27"/>
                                        </p:tgtEl>
                                        <p:attrNameLst>
                                          <p:attrName>ppt_h</p:attrName>
                                        </p:attrNameLst>
                                      </p:cBhvr>
                                      <p:tavLst>
                                        <p:tav tm="0">
                                          <p:val>
                                            <p:fltVal val="0"/>
                                          </p:val>
                                        </p:tav>
                                        <p:tav tm="100000">
                                          <p:val>
                                            <p:strVal val="#ppt_h"/>
                                          </p:val>
                                        </p:tav>
                                      </p:tavLst>
                                    </p:anim>
                                    <p:animEffect transition="in" filter="fade">
                                      <p:cBhvr>
                                        <p:cTn id="41" dur="3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300" fill="hold"/>
                                        <p:tgtEl>
                                          <p:spTgt spid="39"/>
                                        </p:tgtEl>
                                        <p:attrNameLst>
                                          <p:attrName>ppt_w</p:attrName>
                                        </p:attrNameLst>
                                      </p:cBhvr>
                                      <p:tavLst>
                                        <p:tav tm="0">
                                          <p:val>
                                            <p:fltVal val="0"/>
                                          </p:val>
                                        </p:tav>
                                        <p:tav tm="100000">
                                          <p:val>
                                            <p:strVal val="#ppt_w"/>
                                          </p:val>
                                        </p:tav>
                                      </p:tavLst>
                                    </p:anim>
                                    <p:anim calcmode="lin" valueType="num">
                                      <p:cBhvr>
                                        <p:cTn id="45" dur="300" fill="hold"/>
                                        <p:tgtEl>
                                          <p:spTgt spid="39"/>
                                        </p:tgtEl>
                                        <p:attrNameLst>
                                          <p:attrName>ppt_h</p:attrName>
                                        </p:attrNameLst>
                                      </p:cBhvr>
                                      <p:tavLst>
                                        <p:tav tm="0">
                                          <p:val>
                                            <p:fltVal val="0"/>
                                          </p:val>
                                        </p:tav>
                                        <p:tav tm="100000">
                                          <p:val>
                                            <p:strVal val="#ppt_h"/>
                                          </p:val>
                                        </p:tav>
                                      </p:tavLst>
                                    </p:anim>
                                    <p:animEffect transition="in" filter="fade">
                                      <p:cBhvr>
                                        <p:cTn id="46" dur="3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300" fill="hold"/>
                                        <p:tgtEl>
                                          <p:spTgt spid="42"/>
                                        </p:tgtEl>
                                        <p:attrNameLst>
                                          <p:attrName>ppt_w</p:attrName>
                                        </p:attrNameLst>
                                      </p:cBhvr>
                                      <p:tavLst>
                                        <p:tav tm="0">
                                          <p:val>
                                            <p:fltVal val="0"/>
                                          </p:val>
                                        </p:tav>
                                        <p:tav tm="100000">
                                          <p:val>
                                            <p:strVal val="#ppt_w"/>
                                          </p:val>
                                        </p:tav>
                                      </p:tavLst>
                                    </p:anim>
                                    <p:anim calcmode="lin" valueType="num">
                                      <p:cBhvr>
                                        <p:cTn id="50" dur="300" fill="hold"/>
                                        <p:tgtEl>
                                          <p:spTgt spid="42"/>
                                        </p:tgtEl>
                                        <p:attrNameLst>
                                          <p:attrName>ppt_h</p:attrName>
                                        </p:attrNameLst>
                                      </p:cBhvr>
                                      <p:tavLst>
                                        <p:tav tm="0">
                                          <p:val>
                                            <p:fltVal val="0"/>
                                          </p:val>
                                        </p:tav>
                                        <p:tav tm="100000">
                                          <p:val>
                                            <p:strVal val="#ppt_h"/>
                                          </p:val>
                                        </p:tav>
                                      </p:tavLst>
                                    </p:anim>
                                    <p:animEffect transition="in" filter="fade">
                                      <p:cBhvr>
                                        <p:cTn id="51" dur="300"/>
                                        <p:tgtEl>
                                          <p:spTgt spid="42"/>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300" fill="hold"/>
                                        <p:tgtEl>
                                          <p:spTgt spid="45"/>
                                        </p:tgtEl>
                                        <p:attrNameLst>
                                          <p:attrName>ppt_w</p:attrName>
                                        </p:attrNameLst>
                                      </p:cBhvr>
                                      <p:tavLst>
                                        <p:tav tm="0">
                                          <p:val>
                                            <p:fltVal val="0"/>
                                          </p:val>
                                        </p:tav>
                                        <p:tav tm="100000">
                                          <p:val>
                                            <p:strVal val="#ppt_w"/>
                                          </p:val>
                                        </p:tav>
                                      </p:tavLst>
                                    </p:anim>
                                    <p:anim calcmode="lin" valueType="num">
                                      <p:cBhvr>
                                        <p:cTn id="55" dur="300" fill="hold"/>
                                        <p:tgtEl>
                                          <p:spTgt spid="45"/>
                                        </p:tgtEl>
                                        <p:attrNameLst>
                                          <p:attrName>ppt_h</p:attrName>
                                        </p:attrNameLst>
                                      </p:cBhvr>
                                      <p:tavLst>
                                        <p:tav tm="0">
                                          <p:val>
                                            <p:fltVal val="0"/>
                                          </p:val>
                                        </p:tav>
                                        <p:tav tm="100000">
                                          <p:val>
                                            <p:strVal val="#ppt_h"/>
                                          </p:val>
                                        </p:tav>
                                      </p:tavLst>
                                    </p:anim>
                                    <p:animEffect transition="in" filter="fade">
                                      <p:cBhvr>
                                        <p:cTn id="56" dur="300"/>
                                        <p:tgtEl>
                                          <p:spTgt spid="45"/>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300" fill="hold"/>
                                        <p:tgtEl>
                                          <p:spTgt spid="48"/>
                                        </p:tgtEl>
                                        <p:attrNameLst>
                                          <p:attrName>ppt_w</p:attrName>
                                        </p:attrNameLst>
                                      </p:cBhvr>
                                      <p:tavLst>
                                        <p:tav tm="0">
                                          <p:val>
                                            <p:fltVal val="0"/>
                                          </p:val>
                                        </p:tav>
                                        <p:tav tm="100000">
                                          <p:val>
                                            <p:strVal val="#ppt_w"/>
                                          </p:val>
                                        </p:tav>
                                      </p:tavLst>
                                    </p:anim>
                                    <p:anim calcmode="lin" valueType="num">
                                      <p:cBhvr>
                                        <p:cTn id="60" dur="300" fill="hold"/>
                                        <p:tgtEl>
                                          <p:spTgt spid="48"/>
                                        </p:tgtEl>
                                        <p:attrNameLst>
                                          <p:attrName>ppt_h</p:attrName>
                                        </p:attrNameLst>
                                      </p:cBhvr>
                                      <p:tavLst>
                                        <p:tav tm="0">
                                          <p:val>
                                            <p:fltVal val="0"/>
                                          </p:val>
                                        </p:tav>
                                        <p:tav tm="100000">
                                          <p:val>
                                            <p:strVal val="#ppt_h"/>
                                          </p:val>
                                        </p:tav>
                                      </p:tavLst>
                                    </p:anim>
                                    <p:animEffect transition="in" filter="fade">
                                      <p:cBhvr>
                                        <p:cTn id="61" dur="300"/>
                                        <p:tgtEl>
                                          <p:spTgt spid="48"/>
                                        </p:tgtEl>
                                      </p:cBhvr>
                                    </p:animEffect>
                                  </p:childTnLst>
                                </p:cTn>
                              </p:par>
                            </p:childTnLst>
                          </p:cTn>
                        </p:par>
                        <p:par>
                          <p:cTn id="62" fill="hold">
                            <p:stCondLst>
                              <p:cond delay="6000"/>
                            </p:stCondLst>
                            <p:childTnLst>
                              <p:par>
                                <p:cTn id="63" presetID="21" presetClass="entr" presetSubtype="1"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2000"/>
                                        <p:tgtEl>
                                          <p:spTgt spid="18"/>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300" fill="hold"/>
                                        <p:tgtEl>
                                          <p:spTgt spid="63"/>
                                        </p:tgtEl>
                                        <p:attrNameLst>
                                          <p:attrName>ppt_w</p:attrName>
                                        </p:attrNameLst>
                                      </p:cBhvr>
                                      <p:tavLst>
                                        <p:tav tm="0">
                                          <p:val>
                                            <p:fltVal val="0"/>
                                          </p:val>
                                        </p:tav>
                                        <p:tav tm="100000">
                                          <p:val>
                                            <p:strVal val="#ppt_w"/>
                                          </p:val>
                                        </p:tav>
                                      </p:tavLst>
                                    </p:anim>
                                    <p:anim calcmode="lin" valueType="num">
                                      <p:cBhvr>
                                        <p:cTn id="86" dur="300" fill="hold"/>
                                        <p:tgtEl>
                                          <p:spTgt spid="63"/>
                                        </p:tgtEl>
                                        <p:attrNameLst>
                                          <p:attrName>ppt_h</p:attrName>
                                        </p:attrNameLst>
                                      </p:cBhvr>
                                      <p:tavLst>
                                        <p:tav tm="0">
                                          <p:val>
                                            <p:fltVal val="0"/>
                                          </p:val>
                                        </p:tav>
                                        <p:tav tm="100000">
                                          <p:val>
                                            <p:strVal val="#ppt_h"/>
                                          </p:val>
                                        </p:tav>
                                      </p:tavLst>
                                    </p:anim>
                                    <p:animEffect transition="in" filter="fade">
                                      <p:cBhvr>
                                        <p:cTn id="87" dur="300"/>
                                        <p:tgtEl>
                                          <p:spTgt spid="63"/>
                                        </p:tgtEl>
                                      </p:cBhvr>
                                    </p:animEffect>
                                  </p:childTnLst>
                                </p:cTn>
                              </p:par>
                              <p:par>
                                <p:cTn id="88" presetID="10" presetClass="entr" presetSubtype="0" fill="hold" nodeType="with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p:cTn id="90" dur="300" fill="hold"/>
                                        <p:tgtEl>
                                          <p:spTgt spid="60"/>
                                        </p:tgtEl>
                                        <p:attrNameLst>
                                          <p:attrName>ppt_w</p:attrName>
                                        </p:attrNameLst>
                                      </p:cBhvr>
                                      <p:tavLst>
                                        <p:tav tm="0">
                                          <p:val>
                                            <p:fltVal val="0"/>
                                          </p:val>
                                        </p:tav>
                                        <p:tav tm="100000">
                                          <p:val>
                                            <p:strVal val="#ppt_w"/>
                                          </p:val>
                                        </p:tav>
                                      </p:tavLst>
                                    </p:anim>
                                    <p:anim calcmode="lin" valueType="num">
                                      <p:cBhvr>
                                        <p:cTn id="91" dur="300" fill="hold"/>
                                        <p:tgtEl>
                                          <p:spTgt spid="60"/>
                                        </p:tgtEl>
                                        <p:attrNameLst>
                                          <p:attrName>ppt_h</p:attrName>
                                        </p:attrNameLst>
                                      </p:cBhvr>
                                      <p:tavLst>
                                        <p:tav tm="0">
                                          <p:val>
                                            <p:fltVal val="0"/>
                                          </p:val>
                                        </p:tav>
                                        <p:tav tm="100000">
                                          <p:val>
                                            <p:strVal val="#ppt_h"/>
                                          </p:val>
                                        </p:tav>
                                      </p:tavLst>
                                    </p:anim>
                                    <p:animEffect transition="in" filter="fade">
                                      <p:cBhvr>
                                        <p:cTn id="92" dur="300"/>
                                        <p:tgtEl>
                                          <p:spTgt spid="60"/>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300" fill="hold"/>
                                        <p:tgtEl>
                                          <p:spTgt spid="57"/>
                                        </p:tgtEl>
                                        <p:attrNameLst>
                                          <p:attrName>ppt_w</p:attrName>
                                        </p:attrNameLst>
                                      </p:cBhvr>
                                      <p:tavLst>
                                        <p:tav tm="0">
                                          <p:val>
                                            <p:fltVal val="0"/>
                                          </p:val>
                                        </p:tav>
                                        <p:tav tm="100000">
                                          <p:val>
                                            <p:strVal val="#ppt_w"/>
                                          </p:val>
                                        </p:tav>
                                      </p:tavLst>
                                    </p:anim>
                                    <p:anim calcmode="lin" valueType="num">
                                      <p:cBhvr>
                                        <p:cTn id="96" dur="300" fill="hold"/>
                                        <p:tgtEl>
                                          <p:spTgt spid="57"/>
                                        </p:tgtEl>
                                        <p:attrNameLst>
                                          <p:attrName>ppt_h</p:attrName>
                                        </p:attrNameLst>
                                      </p:cBhvr>
                                      <p:tavLst>
                                        <p:tav tm="0">
                                          <p:val>
                                            <p:fltVal val="0"/>
                                          </p:val>
                                        </p:tav>
                                        <p:tav tm="100000">
                                          <p:val>
                                            <p:strVal val="#ppt_h"/>
                                          </p:val>
                                        </p:tav>
                                      </p:tavLst>
                                    </p:anim>
                                    <p:animEffect transition="in" filter="fade">
                                      <p:cBhvr>
                                        <p:cTn id="97" dur="300"/>
                                        <p:tgtEl>
                                          <p:spTgt spid="57"/>
                                        </p:tgtEl>
                                      </p:cBhvr>
                                    </p:animEffect>
                                  </p:childTnLst>
                                </p:cTn>
                              </p:par>
                              <p:par>
                                <p:cTn id="98" presetID="10" presetClass="entr" presetSubtype="0" fill="hold"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300" fill="hold"/>
                                        <p:tgtEl>
                                          <p:spTgt spid="54"/>
                                        </p:tgtEl>
                                        <p:attrNameLst>
                                          <p:attrName>ppt_w</p:attrName>
                                        </p:attrNameLst>
                                      </p:cBhvr>
                                      <p:tavLst>
                                        <p:tav tm="0">
                                          <p:val>
                                            <p:fltVal val="0"/>
                                          </p:val>
                                        </p:tav>
                                        <p:tav tm="100000">
                                          <p:val>
                                            <p:strVal val="#ppt_w"/>
                                          </p:val>
                                        </p:tav>
                                      </p:tavLst>
                                    </p:anim>
                                    <p:anim calcmode="lin" valueType="num">
                                      <p:cBhvr>
                                        <p:cTn id="101" dur="300" fill="hold"/>
                                        <p:tgtEl>
                                          <p:spTgt spid="54"/>
                                        </p:tgtEl>
                                        <p:attrNameLst>
                                          <p:attrName>ppt_h</p:attrName>
                                        </p:attrNameLst>
                                      </p:cBhvr>
                                      <p:tavLst>
                                        <p:tav tm="0">
                                          <p:val>
                                            <p:fltVal val="0"/>
                                          </p:val>
                                        </p:tav>
                                        <p:tav tm="100000">
                                          <p:val>
                                            <p:strVal val="#ppt_h"/>
                                          </p:val>
                                        </p:tav>
                                      </p:tavLst>
                                    </p:anim>
                                    <p:animEffect transition="in" filter="fade">
                                      <p:cBhvr>
                                        <p:cTn id="102" dur="300"/>
                                        <p:tgtEl>
                                          <p:spTgt spid="54"/>
                                        </p:tgtEl>
                                      </p:cBhvr>
                                    </p:animEffect>
                                  </p:childTnLst>
                                </p:cTn>
                              </p:par>
                              <p:par>
                                <p:cTn id="103" presetID="10"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300" fill="hold"/>
                                        <p:tgtEl>
                                          <p:spTgt spid="51"/>
                                        </p:tgtEl>
                                        <p:attrNameLst>
                                          <p:attrName>ppt_w</p:attrName>
                                        </p:attrNameLst>
                                      </p:cBhvr>
                                      <p:tavLst>
                                        <p:tav tm="0">
                                          <p:val>
                                            <p:fltVal val="0"/>
                                          </p:val>
                                        </p:tav>
                                        <p:tav tm="100000">
                                          <p:val>
                                            <p:strVal val="#ppt_w"/>
                                          </p:val>
                                        </p:tav>
                                      </p:tavLst>
                                    </p:anim>
                                    <p:anim calcmode="lin" valueType="num">
                                      <p:cBhvr>
                                        <p:cTn id="106" dur="300" fill="hold"/>
                                        <p:tgtEl>
                                          <p:spTgt spid="51"/>
                                        </p:tgtEl>
                                        <p:attrNameLst>
                                          <p:attrName>ppt_h</p:attrName>
                                        </p:attrNameLst>
                                      </p:cBhvr>
                                      <p:tavLst>
                                        <p:tav tm="0">
                                          <p:val>
                                            <p:fltVal val="0"/>
                                          </p:val>
                                        </p:tav>
                                        <p:tav tm="100000">
                                          <p:val>
                                            <p:strVal val="#ppt_h"/>
                                          </p:val>
                                        </p:tav>
                                      </p:tavLst>
                                    </p:anim>
                                    <p:animEffect transition="in" filter="fade">
                                      <p:cBhvr>
                                        <p:cTn id="107" dur="300"/>
                                        <p:tgtEl>
                                          <p:spTgt spid="51"/>
                                        </p:tgtEl>
                                      </p:cBhvr>
                                    </p:animEffect>
                                  </p:childTnLst>
                                </p:cTn>
                              </p:par>
                              <p:par>
                                <p:cTn id="108" presetID="2" presetClass="entr" presetSubtype="1" fill="hold" grpId="0" nodeType="withEffect">
                                  <p:stCondLst>
                                    <p:cond delay="200"/>
                                  </p:stCondLst>
                                  <p:childTnLst>
                                    <p:set>
                                      <p:cBhvr>
                                        <p:cTn id="109" dur="1" fill="hold">
                                          <p:stCondLst>
                                            <p:cond delay="0"/>
                                          </p:stCondLst>
                                        </p:cTn>
                                        <p:tgtEl>
                                          <p:spTgt spid="66"/>
                                        </p:tgtEl>
                                        <p:attrNameLst>
                                          <p:attrName>style.visibility</p:attrName>
                                        </p:attrNameLst>
                                      </p:cBhvr>
                                      <p:to>
                                        <p:strVal val="visible"/>
                                      </p:to>
                                    </p:set>
                                    <p:anim calcmode="lin" valueType="num">
                                      <p:cBhvr additive="base">
                                        <p:cTn id="110" dur="500" fill="hold"/>
                                        <p:tgtEl>
                                          <p:spTgt spid="66"/>
                                        </p:tgtEl>
                                        <p:attrNameLst>
                                          <p:attrName>ppt_x</p:attrName>
                                        </p:attrNameLst>
                                      </p:cBhvr>
                                      <p:tavLst>
                                        <p:tav tm="0">
                                          <p:val>
                                            <p:strVal val="#ppt_x"/>
                                          </p:val>
                                        </p:tav>
                                        <p:tav tm="100000">
                                          <p:val>
                                            <p:strVal val="#ppt_x"/>
                                          </p:val>
                                        </p:tav>
                                      </p:tavLst>
                                    </p:anim>
                                    <p:anim calcmode="lin" valueType="num">
                                      <p:cBhvr additive="base">
                                        <p:cTn id="111"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P spid="14" grpId="0" animBg="1"/>
      <p:bldP spid="15" grpId="0" animBg="1"/>
      <p:bldP spid="16" grpId="0" animBg="1"/>
      <p:bldP spid="17" grpId="0" animBg="1"/>
      <p:bldP spid="18" grpId="0" animBg="1" autoUpdateAnimBg="0"/>
      <p:bldP spid="19" grpId="0" animBg="1"/>
      <p:bldP spid="20" grpId="0" animBg="1"/>
      <p:bldP spid="21" grpId="0" animBg="1"/>
      <p:bldP spid="22" grpId="0" animBg="1"/>
      <p:bldP spid="23" grpId="0" animBg="1"/>
      <p:bldP spid="24" grpId="0" animBg="1" autoUpdateAnimBg="0"/>
      <p:bldP spid="25" grpId="0" autoUpdateAnimBg="0"/>
      <p:bldP spid="26" grpId="0" autoUpdateAnimBg="0"/>
      <p:bldP spid="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投资建议</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2" name="AutoShape 4"/>
          <p:cNvSpPr>
            <a:spLocks noChangeAspect="1" noChangeArrowheads="1" noTextEdit="1"/>
          </p:cNvSpPr>
          <p:nvPr/>
        </p:nvSpPr>
        <p:spPr bwMode="auto">
          <a:xfrm>
            <a:off x="760413" y="1773238"/>
            <a:ext cx="105425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6"/>
          <p:cNvSpPr/>
          <p:nvPr/>
        </p:nvSpPr>
        <p:spPr bwMode="auto">
          <a:xfrm>
            <a:off x="760413" y="1555750"/>
            <a:ext cx="2270125" cy="661988"/>
          </a:xfrm>
          <a:custGeom>
            <a:avLst/>
            <a:gdLst>
              <a:gd name="T0" fmla="*/ 0 w 2965"/>
              <a:gd name="T1" fmla="*/ 0 h 581"/>
              <a:gd name="T2" fmla="*/ 1547583643 w 2965"/>
              <a:gd name="T3" fmla="*/ 0 h 581"/>
              <a:gd name="T4" fmla="*/ 1738100343 w 2965"/>
              <a:gd name="T5" fmla="*/ 377782081 h 581"/>
              <a:gd name="T6" fmla="*/ 1547583643 w 2965"/>
              <a:gd name="T7" fmla="*/ 754265253 h 581"/>
              <a:gd name="T8" fmla="*/ 0 w 2965"/>
              <a:gd name="T9" fmla="*/ 754265253 h 581"/>
              <a:gd name="T10" fmla="*/ 0 w 2965"/>
              <a:gd name="T11" fmla="*/ 0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5" h="581">
                <a:moveTo>
                  <a:pt x="0" y="0"/>
                </a:moveTo>
                <a:lnTo>
                  <a:pt x="2640" y="0"/>
                </a:lnTo>
                <a:lnTo>
                  <a:pt x="2965" y="291"/>
                </a:lnTo>
                <a:lnTo>
                  <a:pt x="2640" y="581"/>
                </a:lnTo>
                <a:lnTo>
                  <a:pt x="0" y="581"/>
                </a:lnTo>
                <a:lnTo>
                  <a:pt x="0"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E79"/>
              </a:solidFill>
              <a:effectLst/>
              <a:uLnTx/>
              <a:uFillTx/>
            </a:endParaRPr>
          </a:p>
        </p:txBody>
      </p:sp>
      <p:sp>
        <p:nvSpPr>
          <p:cNvPr id="14" name="Freeform 7"/>
          <p:cNvSpPr/>
          <p:nvPr/>
        </p:nvSpPr>
        <p:spPr bwMode="auto">
          <a:xfrm>
            <a:off x="2911475" y="1555750"/>
            <a:ext cx="2219325" cy="661988"/>
          </a:xfrm>
          <a:custGeom>
            <a:avLst/>
            <a:gdLst>
              <a:gd name="T0" fmla="*/ 0 w 2899"/>
              <a:gd name="T1" fmla="*/ 0 h 581"/>
              <a:gd name="T2" fmla="*/ 1508530092 w 2899"/>
              <a:gd name="T3" fmla="*/ 0 h 581"/>
              <a:gd name="T4" fmla="*/ 1699000847 w 2899"/>
              <a:gd name="T5" fmla="*/ 377782081 h 581"/>
              <a:gd name="T6" fmla="*/ 1508530092 w 2899"/>
              <a:gd name="T7" fmla="*/ 754265253 h 581"/>
              <a:gd name="T8" fmla="*/ 0 w 2899"/>
              <a:gd name="T9" fmla="*/ 754265253 h 581"/>
              <a:gd name="T10" fmla="*/ 190470755 w 2899"/>
              <a:gd name="T11" fmla="*/ 377782081 h 581"/>
              <a:gd name="T12" fmla="*/ 0 w 2899"/>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9" h="581">
                <a:moveTo>
                  <a:pt x="0" y="0"/>
                </a:moveTo>
                <a:lnTo>
                  <a:pt x="2574" y="0"/>
                </a:lnTo>
                <a:lnTo>
                  <a:pt x="2899" y="291"/>
                </a:lnTo>
                <a:lnTo>
                  <a:pt x="2574" y="581"/>
                </a:lnTo>
                <a:lnTo>
                  <a:pt x="0" y="581"/>
                </a:lnTo>
                <a:lnTo>
                  <a:pt x="325" y="291"/>
                </a:lnTo>
                <a:lnTo>
                  <a:pt x="0"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E79"/>
              </a:solidFill>
              <a:effectLst/>
              <a:uLnTx/>
              <a:uFillTx/>
            </a:endParaRPr>
          </a:p>
        </p:txBody>
      </p:sp>
      <p:sp>
        <p:nvSpPr>
          <p:cNvPr id="15" name="Freeform 8"/>
          <p:cNvSpPr/>
          <p:nvPr/>
        </p:nvSpPr>
        <p:spPr bwMode="auto">
          <a:xfrm>
            <a:off x="5013325" y="1555750"/>
            <a:ext cx="2219325" cy="661988"/>
          </a:xfrm>
          <a:custGeom>
            <a:avLst/>
            <a:gdLst>
              <a:gd name="T0" fmla="*/ 0 w 2900"/>
              <a:gd name="T1" fmla="*/ 0 h 581"/>
              <a:gd name="T2" fmla="*/ 1508075724 w 2900"/>
              <a:gd name="T3" fmla="*/ 0 h 581"/>
              <a:gd name="T4" fmla="*/ 1698414985 w 2900"/>
              <a:gd name="T5" fmla="*/ 377782081 h 581"/>
              <a:gd name="T6" fmla="*/ 1508075724 w 2900"/>
              <a:gd name="T7" fmla="*/ 754265253 h 581"/>
              <a:gd name="T8" fmla="*/ 0 w 2900"/>
              <a:gd name="T9" fmla="*/ 754265253 h 581"/>
              <a:gd name="T10" fmla="*/ 190339261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E79"/>
              </a:solidFill>
              <a:effectLst/>
              <a:uLnTx/>
              <a:uFillTx/>
            </a:endParaRPr>
          </a:p>
        </p:txBody>
      </p:sp>
      <p:sp>
        <p:nvSpPr>
          <p:cNvPr id="16" name="Freeform 9"/>
          <p:cNvSpPr/>
          <p:nvPr/>
        </p:nvSpPr>
        <p:spPr bwMode="auto">
          <a:xfrm>
            <a:off x="7113588" y="1555750"/>
            <a:ext cx="2220912" cy="661988"/>
          </a:xfrm>
          <a:custGeom>
            <a:avLst/>
            <a:gdLst>
              <a:gd name="T0" fmla="*/ 0 w 2900"/>
              <a:gd name="T1" fmla="*/ 0 h 581"/>
              <a:gd name="T2" fmla="*/ 1510233179 w 2900"/>
              <a:gd name="T3" fmla="*/ 0 h 581"/>
              <a:gd name="T4" fmla="*/ 1700844866 w 2900"/>
              <a:gd name="T5" fmla="*/ 377782081 h 581"/>
              <a:gd name="T6" fmla="*/ 1510233179 w 2900"/>
              <a:gd name="T7" fmla="*/ 754265253 h 581"/>
              <a:gd name="T8" fmla="*/ 0 w 2900"/>
              <a:gd name="T9" fmla="*/ 754265253 h 581"/>
              <a:gd name="T10" fmla="*/ 190611687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E79"/>
              </a:solidFill>
              <a:effectLst/>
              <a:uLnTx/>
              <a:uFillTx/>
            </a:endParaRPr>
          </a:p>
        </p:txBody>
      </p:sp>
      <p:sp>
        <p:nvSpPr>
          <p:cNvPr id="17" name="Freeform 10"/>
          <p:cNvSpPr/>
          <p:nvPr/>
        </p:nvSpPr>
        <p:spPr bwMode="auto">
          <a:xfrm>
            <a:off x="9215438" y="1555750"/>
            <a:ext cx="2220912" cy="661988"/>
          </a:xfrm>
          <a:custGeom>
            <a:avLst/>
            <a:gdLst>
              <a:gd name="T0" fmla="*/ 0 w 2900"/>
              <a:gd name="T1" fmla="*/ 0 h 581"/>
              <a:gd name="T2" fmla="*/ 1510233179 w 2900"/>
              <a:gd name="T3" fmla="*/ 0 h 581"/>
              <a:gd name="T4" fmla="*/ 1700844866 w 2900"/>
              <a:gd name="T5" fmla="*/ 377782081 h 581"/>
              <a:gd name="T6" fmla="*/ 1510233179 w 2900"/>
              <a:gd name="T7" fmla="*/ 754265253 h 581"/>
              <a:gd name="T8" fmla="*/ 0 w 2900"/>
              <a:gd name="T9" fmla="*/ 754265253 h 581"/>
              <a:gd name="T10" fmla="*/ 190611687 w 2900"/>
              <a:gd name="T11" fmla="*/ 377782081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609ED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E79"/>
              </a:solidFill>
              <a:effectLst/>
              <a:uLnTx/>
              <a:uFillTx/>
            </a:endParaRPr>
          </a:p>
        </p:txBody>
      </p:sp>
      <p:sp>
        <p:nvSpPr>
          <p:cNvPr id="18" name="Rectangle 11"/>
          <p:cNvSpPr>
            <a:spLocks noChangeArrowheads="1"/>
          </p:cNvSpPr>
          <p:nvPr/>
        </p:nvSpPr>
        <p:spPr bwMode="auto">
          <a:xfrm>
            <a:off x="868363" y="2413000"/>
            <a:ext cx="1857375" cy="3536950"/>
          </a:xfrm>
          <a:prstGeom prst="rect">
            <a:avLst/>
          </a:prstGeom>
          <a:solidFill>
            <a:srgbClr val="DDDDDD"/>
          </a:solidFill>
          <a:ln w="9525">
            <a:solidFill>
              <a:srgbClr val="80808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Rectangle 12"/>
          <p:cNvSpPr>
            <a:spLocks noChangeArrowheads="1"/>
          </p:cNvSpPr>
          <p:nvPr/>
        </p:nvSpPr>
        <p:spPr bwMode="auto">
          <a:xfrm>
            <a:off x="2984500" y="2413000"/>
            <a:ext cx="1857375" cy="3536950"/>
          </a:xfrm>
          <a:prstGeom prst="rect">
            <a:avLst/>
          </a:prstGeom>
          <a:solidFill>
            <a:srgbClr val="DDDDDD"/>
          </a:solidFill>
          <a:ln w="9525">
            <a:solidFill>
              <a:srgbClr val="80808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Rectangle 13"/>
          <p:cNvSpPr>
            <a:spLocks noChangeArrowheads="1"/>
          </p:cNvSpPr>
          <p:nvPr/>
        </p:nvSpPr>
        <p:spPr bwMode="auto">
          <a:xfrm>
            <a:off x="5087938" y="2413000"/>
            <a:ext cx="1858962" cy="3536950"/>
          </a:xfrm>
          <a:prstGeom prst="rect">
            <a:avLst/>
          </a:prstGeom>
          <a:solidFill>
            <a:srgbClr val="DDDDDD"/>
          </a:solidFill>
          <a:ln w="9525">
            <a:solidFill>
              <a:srgbClr val="80808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Rectangle 14"/>
          <p:cNvSpPr>
            <a:spLocks noChangeArrowheads="1"/>
          </p:cNvSpPr>
          <p:nvPr/>
        </p:nvSpPr>
        <p:spPr bwMode="auto">
          <a:xfrm>
            <a:off x="7192963" y="2413000"/>
            <a:ext cx="1858962" cy="3536950"/>
          </a:xfrm>
          <a:prstGeom prst="rect">
            <a:avLst/>
          </a:prstGeom>
          <a:solidFill>
            <a:srgbClr val="DDDDDD"/>
          </a:solidFill>
          <a:ln w="9525">
            <a:solidFill>
              <a:srgbClr val="80808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Rectangle 15"/>
          <p:cNvSpPr>
            <a:spLocks noChangeArrowheads="1"/>
          </p:cNvSpPr>
          <p:nvPr/>
        </p:nvSpPr>
        <p:spPr bwMode="auto">
          <a:xfrm>
            <a:off x="9296400" y="2413000"/>
            <a:ext cx="1858963" cy="3536950"/>
          </a:xfrm>
          <a:prstGeom prst="rect">
            <a:avLst/>
          </a:prstGeom>
          <a:solidFill>
            <a:srgbClr val="DDDDDD"/>
          </a:solidFill>
          <a:ln w="9525">
            <a:solidFill>
              <a:srgbClr val="80808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Rectangle 16"/>
          <p:cNvSpPr>
            <a:spLocks noChangeArrowheads="1"/>
          </p:cNvSpPr>
          <p:nvPr/>
        </p:nvSpPr>
        <p:spPr bwMode="auto">
          <a:xfrm>
            <a:off x="928688" y="2466975"/>
            <a:ext cx="1736725" cy="1452563"/>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Rectangle 17"/>
          <p:cNvSpPr>
            <a:spLocks noChangeArrowheads="1"/>
          </p:cNvSpPr>
          <p:nvPr/>
        </p:nvSpPr>
        <p:spPr bwMode="auto">
          <a:xfrm>
            <a:off x="3043238" y="2466975"/>
            <a:ext cx="1738312" cy="14525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Rectangle 18"/>
          <p:cNvSpPr>
            <a:spLocks noChangeArrowheads="1"/>
          </p:cNvSpPr>
          <p:nvPr/>
        </p:nvSpPr>
        <p:spPr bwMode="auto">
          <a:xfrm>
            <a:off x="5148263" y="2466975"/>
            <a:ext cx="1738312" cy="145256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Rectangle 19"/>
          <p:cNvSpPr>
            <a:spLocks noChangeArrowheads="1"/>
          </p:cNvSpPr>
          <p:nvPr/>
        </p:nvSpPr>
        <p:spPr bwMode="auto">
          <a:xfrm>
            <a:off x="7253288" y="2466975"/>
            <a:ext cx="1736725" cy="1452563"/>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Rectangle 20"/>
          <p:cNvSpPr>
            <a:spLocks noChangeArrowheads="1"/>
          </p:cNvSpPr>
          <p:nvPr/>
        </p:nvSpPr>
        <p:spPr bwMode="auto">
          <a:xfrm>
            <a:off x="9356725" y="2466975"/>
            <a:ext cx="1738313" cy="14525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TextBox 20"/>
          <p:cNvSpPr txBox="1">
            <a:spLocks noChangeArrowheads="1"/>
          </p:cNvSpPr>
          <p:nvPr/>
        </p:nvSpPr>
        <p:spPr bwMode="auto">
          <a:xfrm>
            <a:off x="950913"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38" name="TextBox 21"/>
          <p:cNvSpPr txBox="1">
            <a:spLocks noChangeArrowheads="1"/>
          </p:cNvSpPr>
          <p:nvPr/>
        </p:nvSpPr>
        <p:spPr bwMode="auto">
          <a:xfrm>
            <a:off x="306705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39" name="TextBox 22"/>
          <p:cNvSpPr txBox="1">
            <a:spLocks noChangeArrowheads="1"/>
          </p:cNvSpPr>
          <p:nvPr/>
        </p:nvSpPr>
        <p:spPr bwMode="auto">
          <a:xfrm>
            <a:off x="516890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40" name="TextBox 23"/>
          <p:cNvSpPr txBox="1">
            <a:spLocks noChangeArrowheads="1"/>
          </p:cNvSpPr>
          <p:nvPr/>
        </p:nvSpPr>
        <p:spPr bwMode="auto">
          <a:xfrm>
            <a:off x="729773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939958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kumimoji="0" lang="zh-CN" altLang="en-US" sz="1600" b="0" i="0" u="none" strike="noStrike" kern="0" cap="none" spc="0" normalizeH="0" baseline="0" noProof="0">
              <a:ln>
                <a:noFill/>
              </a:ln>
              <a:solidFill>
                <a:srgbClr val="292929"/>
              </a:solidFill>
              <a:effectLst/>
              <a:uLnTx/>
              <a:uFillTx/>
              <a:latin typeface="微软雅黑" panose="020B0503020204020204" pitchFamily="34" charset="-122"/>
              <a:ea typeface="微软雅黑" panose="020B0503020204020204" pitchFamily="34" charset="-122"/>
            </a:endParaRPr>
          </a:p>
        </p:txBody>
      </p:sp>
      <p:sp>
        <p:nvSpPr>
          <p:cNvPr id="42" name="TextBox 28"/>
          <p:cNvSpPr txBox="1">
            <a:spLocks noChangeArrowheads="1"/>
          </p:cNvSpPr>
          <p:nvPr/>
        </p:nvSpPr>
        <p:spPr bwMode="auto">
          <a:xfrm>
            <a:off x="958850" y="1603283"/>
            <a:ext cx="1641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一、投资形式            与性质</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43" name="TextBox 29"/>
          <p:cNvSpPr txBox="1">
            <a:spLocks noChangeArrowheads="1"/>
          </p:cNvSpPr>
          <p:nvPr/>
        </p:nvSpPr>
        <p:spPr bwMode="auto">
          <a:xfrm>
            <a:off x="3179898" y="1622333"/>
            <a:ext cx="1609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二、投资退出方式</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44" name="TextBox 30"/>
          <p:cNvSpPr txBox="1">
            <a:spLocks noChangeArrowheads="1"/>
          </p:cNvSpPr>
          <p:nvPr/>
        </p:nvSpPr>
        <p:spPr bwMode="auto">
          <a:xfrm>
            <a:off x="5321300" y="1601788"/>
            <a:ext cx="162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三、股权转让方式</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45" name="TextBox 31"/>
          <p:cNvSpPr txBox="1">
            <a:spLocks noChangeArrowheads="1"/>
          </p:cNvSpPr>
          <p:nvPr/>
        </p:nvSpPr>
        <p:spPr bwMode="auto">
          <a:xfrm>
            <a:off x="7377113" y="1562100"/>
            <a:ext cx="1674812" cy="6477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四、股票上市方式</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46" name="TextBox 32"/>
          <p:cNvSpPr txBox="1">
            <a:spLocks noChangeArrowheads="1"/>
          </p:cNvSpPr>
          <p:nvPr/>
        </p:nvSpPr>
        <p:spPr bwMode="auto">
          <a:xfrm>
            <a:off x="9529763" y="1562100"/>
            <a:ext cx="1527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五、股票回购方式退出定价</a:t>
            </a:r>
            <a:endParaRPr lang="zh-CN" altLang="en-US" dirty="0">
              <a:solidFill>
                <a:srgbClr val="F8F8F8"/>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98975" y="209550"/>
            <a:ext cx="720000" cy="720000"/>
            <a:chOff x="3028062" y="1547460"/>
            <a:chExt cx="1803167" cy="1803167"/>
          </a:xfrm>
        </p:grpSpPr>
        <p:grpSp>
          <p:nvGrpSpPr>
            <p:cNvPr id="48" name="组合 47"/>
            <p:cNvGrpSpPr/>
            <p:nvPr/>
          </p:nvGrpSpPr>
          <p:grpSpPr>
            <a:xfrm>
              <a:off x="3028062" y="1547460"/>
              <a:ext cx="1803167" cy="1803167"/>
              <a:chOff x="552261" y="1848682"/>
              <a:chExt cx="842337" cy="842337"/>
            </a:xfrm>
          </p:grpSpPr>
          <p:sp>
            <p:nvSpPr>
              <p:cNvPr id="50" name="椭圆 4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椭圆 5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9" name="文本框 48"/>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5</a:t>
              </a:r>
              <a:endParaRPr lang="zh-CN" altLang="en-US" sz="2800" b="1" dirty="0">
                <a:solidFill>
                  <a:prstClr val="white"/>
                </a:solidFill>
              </a:endParaRPr>
            </a:p>
          </p:txBody>
        </p:sp>
      </p:grpSp>
      <p:sp>
        <p:nvSpPr>
          <p:cNvPr id="53" name="矩形 52"/>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300" fill="hold"/>
                                        <p:tgtEl>
                                          <p:spTgt spid="42"/>
                                        </p:tgtEl>
                                        <p:attrNameLst>
                                          <p:attrName>ppt_w</p:attrName>
                                        </p:attrNameLst>
                                      </p:cBhvr>
                                      <p:tavLst>
                                        <p:tav tm="0">
                                          <p:val>
                                            <p:fltVal val="0"/>
                                          </p:val>
                                        </p:tav>
                                        <p:tav tm="100000">
                                          <p:val>
                                            <p:strVal val="#ppt_w"/>
                                          </p:val>
                                        </p:tav>
                                      </p:tavLst>
                                    </p:anim>
                                    <p:anim calcmode="lin" valueType="num">
                                      <p:cBhvr>
                                        <p:cTn id="13" dur="300" fill="hold"/>
                                        <p:tgtEl>
                                          <p:spTgt spid="42"/>
                                        </p:tgtEl>
                                        <p:attrNameLst>
                                          <p:attrName>ppt_h</p:attrName>
                                        </p:attrNameLst>
                                      </p:cBhvr>
                                      <p:tavLst>
                                        <p:tav tm="0">
                                          <p:val>
                                            <p:fltVal val="0"/>
                                          </p:val>
                                        </p:tav>
                                        <p:tav tm="100000">
                                          <p:val>
                                            <p:strVal val="#ppt_h"/>
                                          </p:val>
                                        </p:tav>
                                      </p:tavLst>
                                    </p:anim>
                                    <p:anim calcmode="lin" valueType="num">
                                      <p:cBhvr>
                                        <p:cTn id="14" dur="300" fill="hold"/>
                                        <p:tgtEl>
                                          <p:spTgt spid="42"/>
                                        </p:tgtEl>
                                        <p:attrNameLst>
                                          <p:attrName>style.rotation</p:attrName>
                                        </p:attrNameLst>
                                      </p:cBhvr>
                                      <p:tavLst>
                                        <p:tav tm="0">
                                          <p:val>
                                            <p:fltVal val="90"/>
                                          </p:val>
                                        </p:tav>
                                        <p:tav tm="100000">
                                          <p:val>
                                            <p:fltVal val="0"/>
                                          </p:val>
                                        </p:tav>
                                      </p:tavLst>
                                    </p:anim>
                                    <p:animEffect transition="in" filter="fade">
                                      <p:cBhvr>
                                        <p:cTn id="15" dur="300"/>
                                        <p:tgtEl>
                                          <p:spTgt spid="4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300" fill="hold"/>
                                        <p:tgtEl>
                                          <p:spTgt spid="43"/>
                                        </p:tgtEl>
                                        <p:attrNameLst>
                                          <p:attrName>ppt_w</p:attrName>
                                        </p:attrNameLst>
                                      </p:cBhvr>
                                      <p:tavLst>
                                        <p:tav tm="0">
                                          <p:val>
                                            <p:fltVal val="0"/>
                                          </p:val>
                                        </p:tav>
                                        <p:tav tm="100000">
                                          <p:val>
                                            <p:strVal val="#ppt_w"/>
                                          </p:val>
                                        </p:tav>
                                      </p:tavLst>
                                    </p:anim>
                                    <p:anim calcmode="lin" valueType="num">
                                      <p:cBhvr>
                                        <p:cTn id="37" dur="300" fill="hold"/>
                                        <p:tgtEl>
                                          <p:spTgt spid="43"/>
                                        </p:tgtEl>
                                        <p:attrNameLst>
                                          <p:attrName>ppt_h</p:attrName>
                                        </p:attrNameLst>
                                      </p:cBhvr>
                                      <p:tavLst>
                                        <p:tav tm="0">
                                          <p:val>
                                            <p:fltVal val="0"/>
                                          </p:val>
                                        </p:tav>
                                        <p:tav tm="100000">
                                          <p:val>
                                            <p:strVal val="#ppt_h"/>
                                          </p:val>
                                        </p:tav>
                                      </p:tavLst>
                                    </p:anim>
                                    <p:anim calcmode="lin" valueType="num">
                                      <p:cBhvr>
                                        <p:cTn id="38" dur="300" fill="hold"/>
                                        <p:tgtEl>
                                          <p:spTgt spid="43"/>
                                        </p:tgtEl>
                                        <p:attrNameLst>
                                          <p:attrName>style.rotation</p:attrName>
                                        </p:attrNameLst>
                                      </p:cBhvr>
                                      <p:tavLst>
                                        <p:tav tm="0">
                                          <p:val>
                                            <p:fltVal val="90"/>
                                          </p:val>
                                        </p:tav>
                                        <p:tav tm="100000">
                                          <p:val>
                                            <p:fltVal val="0"/>
                                          </p:val>
                                        </p:tav>
                                      </p:tavLst>
                                    </p:anim>
                                    <p:animEffect transition="in" filter="fade">
                                      <p:cBhvr>
                                        <p:cTn id="39" dur="300"/>
                                        <p:tgtEl>
                                          <p:spTgt spid="43"/>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300" fill="hold"/>
                                        <p:tgtEl>
                                          <p:spTgt spid="44"/>
                                        </p:tgtEl>
                                        <p:attrNameLst>
                                          <p:attrName>ppt_w</p:attrName>
                                        </p:attrNameLst>
                                      </p:cBhvr>
                                      <p:tavLst>
                                        <p:tav tm="0">
                                          <p:val>
                                            <p:fltVal val="0"/>
                                          </p:val>
                                        </p:tav>
                                        <p:tav tm="100000">
                                          <p:val>
                                            <p:strVal val="#ppt_w"/>
                                          </p:val>
                                        </p:tav>
                                      </p:tavLst>
                                    </p:anim>
                                    <p:anim calcmode="lin" valueType="num">
                                      <p:cBhvr>
                                        <p:cTn id="61" dur="300" fill="hold"/>
                                        <p:tgtEl>
                                          <p:spTgt spid="44"/>
                                        </p:tgtEl>
                                        <p:attrNameLst>
                                          <p:attrName>ppt_h</p:attrName>
                                        </p:attrNameLst>
                                      </p:cBhvr>
                                      <p:tavLst>
                                        <p:tav tm="0">
                                          <p:val>
                                            <p:fltVal val="0"/>
                                          </p:val>
                                        </p:tav>
                                        <p:tav tm="100000">
                                          <p:val>
                                            <p:strVal val="#ppt_h"/>
                                          </p:val>
                                        </p:tav>
                                      </p:tavLst>
                                    </p:anim>
                                    <p:anim calcmode="lin" valueType="num">
                                      <p:cBhvr>
                                        <p:cTn id="62" dur="300" fill="hold"/>
                                        <p:tgtEl>
                                          <p:spTgt spid="44"/>
                                        </p:tgtEl>
                                        <p:attrNameLst>
                                          <p:attrName>style.rotation</p:attrName>
                                        </p:attrNameLst>
                                      </p:cBhvr>
                                      <p:tavLst>
                                        <p:tav tm="0">
                                          <p:val>
                                            <p:fltVal val="90"/>
                                          </p:val>
                                        </p:tav>
                                        <p:tav tm="100000">
                                          <p:val>
                                            <p:fltVal val="0"/>
                                          </p:val>
                                        </p:tav>
                                      </p:tavLst>
                                    </p:anim>
                                    <p:animEffect transition="in" filter="fade">
                                      <p:cBhvr>
                                        <p:cTn id="63" dur="300"/>
                                        <p:tgtEl>
                                          <p:spTgt spid="44"/>
                                        </p:tgtEl>
                                      </p:cBhvr>
                                    </p:animEffect>
                                  </p:childTnLst>
                                </p:cTn>
                              </p:par>
                            </p:childTnLst>
                          </p:cTn>
                        </p:par>
                        <p:par>
                          <p:cTn id="64" fill="hold">
                            <p:stCondLst>
                              <p:cond delay="6000"/>
                            </p:stCondLst>
                            <p:childTnLst>
                              <p:par>
                                <p:cTn id="65" presetID="14" presetClass="entr" presetSubtype="1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up)">
                                      <p:cBhvr>
                                        <p:cTn id="75" dur="500"/>
                                        <p:tgtEl>
                                          <p:spTgt spid="39"/>
                                        </p:tgtEl>
                                      </p:cBhvr>
                                    </p:animEffect>
                                  </p:childTnLst>
                                </p:cTn>
                              </p:par>
                            </p:childTnLst>
                          </p:cTn>
                        </p:par>
                        <p:par>
                          <p:cTn id="76" fill="hold">
                            <p:stCondLst>
                              <p:cond delay="7500"/>
                            </p:stCondLst>
                            <p:childTnLst>
                              <p:par>
                                <p:cTn id="77" presetID="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300" fill="hold"/>
                                        <p:tgtEl>
                                          <p:spTgt spid="45"/>
                                        </p:tgtEl>
                                        <p:attrNameLst>
                                          <p:attrName>ppt_w</p:attrName>
                                        </p:attrNameLst>
                                      </p:cBhvr>
                                      <p:tavLst>
                                        <p:tav tm="0">
                                          <p:val>
                                            <p:fltVal val="0"/>
                                          </p:val>
                                        </p:tav>
                                        <p:tav tm="100000">
                                          <p:val>
                                            <p:strVal val="#ppt_w"/>
                                          </p:val>
                                        </p:tav>
                                      </p:tavLst>
                                    </p:anim>
                                    <p:anim calcmode="lin" valueType="num">
                                      <p:cBhvr>
                                        <p:cTn id="85" dur="300" fill="hold"/>
                                        <p:tgtEl>
                                          <p:spTgt spid="45"/>
                                        </p:tgtEl>
                                        <p:attrNameLst>
                                          <p:attrName>ppt_h</p:attrName>
                                        </p:attrNameLst>
                                      </p:cBhvr>
                                      <p:tavLst>
                                        <p:tav tm="0">
                                          <p:val>
                                            <p:fltVal val="0"/>
                                          </p:val>
                                        </p:tav>
                                        <p:tav tm="100000">
                                          <p:val>
                                            <p:strVal val="#ppt_h"/>
                                          </p:val>
                                        </p:tav>
                                      </p:tavLst>
                                    </p:anim>
                                    <p:anim calcmode="lin" valueType="num">
                                      <p:cBhvr>
                                        <p:cTn id="86" dur="300" fill="hold"/>
                                        <p:tgtEl>
                                          <p:spTgt spid="45"/>
                                        </p:tgtEl>
                                        <p:attrNameLst>
                                          <p:attrName>style.rotation</p:attrName>
                                        </p:attrNameLst>
                                      </p:cBhvr>
                                      <p:tavLst>
                                        <p:tav tm="0">
                                          <p:val>
                                            <p:fltVal val="90"/>
                                          </p:val>
                                        </p:tav>
                                        <p:tav tm="100000">
                                          <p:val>
                                            <p:fltVal val="0"/>
                                          </p:val>
                                        </p:tav>
                                      </p:tavLst>
                                    </p:anim>
                                    <p:animEffect transition="in" filter="fade">
                                      <p:cBhvr>
                                        <p:cTn id="87" dur="300"/>
                                        <p:tgtEl>
                                          <p:spTgt spid="45"/>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up)">
                                      <p:cBhvr>
                                        <p:cTn id="91" dur="500"/>
                                        <p:tgtEl>
                                          <p:spTgt spid="21"/>
                                        </p:tgtEl>
                                      </p:cBhvr>
                                    </p:animEffect>
                                  </p:childTnLst>
                                </p:cTn>
                              </p:par>
                            </p:childTnLst>
                          </p:cTn>
                        </p:par>
                        <p:par>
                          <p:cTn id="92" fill="hold">
                            <p:stCondLst>
                              <p:cond delay="9000"/>
                            </p:stCondLst>
                            <p:childTnLst>
                              <p:par>
                                <p:cTn id="93" presetID="14" presetClass="entr" presetSubtype="1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randombar(horizontal)">
                                      <p:cBhvr>
                                        <p:cTn id="95" dur="500"/>
                                        <p:tgtEl>
                                          <p:spTgt spid="26"/>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up)">
                                      <p:cBhvr>
                                        <p:cTn id="99" dur="500"/>
                                        <p:tgtEl>
                                          <p:spTgt spid="40"/>
                                        </p:tgtEl>
                                      </p:cBhvr>
                                    </p:animEffect>
                                  </p:childTnLst>
                                </p:cTn>
                              </p:par>
                            </p:childTnLst>
                          </p:cTn>
                        </p:par>
                        <p:par>
                          <p:cTn id="100" fill="hold">
                            <p:stCondLst>
                              <p:cond delay="10000"/>
                            </p:stCondLst>
                            <p:childTnLst>
                              <p:par>
                                <p:cTn id="101" presetID="2" presetClass="entr" presetSubtype="8"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par>
                          <p:cTn id="105" fill="hold">
                            <p:stCondLst>
                              <p:cond delay="10500"/>
                            </p:stCondLst>
                            <p:childTnLst>
                              <p:par>
                                <p:cTn id="106" presetID="31" presetClass="entr" presetSubtype="0"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300" fill="hold"/>
                                        <p:tgtEl>
                                          <p:spTgt spid="46"/>
                                        </p:tgtEl>
                                        <p:attrNameLst>
                                          <p:attrName>ppt_w</p:attrName>
                                        </p:attrNameLst>
                                      </p:cBhvr>
                                      <p:tavLst>
                                        <p:tav tm="0">
                                          <p:val>
                                            <p:fltVal val="0"/>
                                          </p:val>
                                        </p:tav>
                                        <p:tav tm="100000">
                                          <p:val>
                                            <p:strVal val="#ppt_w"/>
                                          </p:val>
                                        </p:tav>
                                      </p:tavLst>
                                    </p:anim>
                                    <p:anim calcmode="lin" valueType="num">
                                      <p:cBhvr>
                                        <p:cTn id="109" dur="300" fill="hold"/>
                                        <p:tgtEl>
                                          <p:spTgt spid="46"/>
                                        </p:tgtEl>
                                        <p:attrNameLst>
                                          <p:attrName>ppt_h</p:attrName>
                                        </p:attrNameLst>
                                      </p:cBhvr>
                                      <p:tavLst>
                                        <p:tav tm="0">
                                          <p:val>
                                            <p:fltVal val="0"/>
                                          </p:val>
                                        </p:tav>
                                        <p:tav tm="100000">
                                          <p:val>
                                            <p:strVal val="#ppt_h"/>
                                          </p:val>
                                        </p:tav>
                                      </p:tavLst>
                                    </p:anim>
                                    <p:anim calcmode="lin" valueType="num">
                                      <p:cBhvr>
                                        <p:cTn id="110" dur="300" fill="hold"/>
                                        <p:tgtEl>
                                          <p:spTgt spid="46"/>
                                        </p:tgtEl>
                                        <p:attrNameLst>
                                          <p:attrName>style.rotation</p:attrName>
                                        </p:attrNameLst>
                                      </p:cBhvr>
                                      <p:tavLst>
                                        <p:tav tm="0">
                                          <p:val>
                                            <p:fltVal val="90"/>
                                          </p:val>
                                        </p:tav>
                                        <p:tav tm="100000">
                                          <p:val>
                                            <p:fltVal val="0"/>
                                          </p:val>
                                        </p:tav>
                                      </p:tavLst>
                                    </p:anim>
                                    <p:animEffect transition="in" filter="fade">
                                      <p:cBhvr>
                                        <p:cTn id="111" dur="300"/>
                                        <p:tgtEl>
                                          <p:spTgt spid="46"/>
                                        </p:tgtEl>
                                      </p:cBhvr>
                                    </p:animEffect>
                                  </p:childTnLst>
                                </p:cTn>
                              </p:par>
                            </p:childTnLst>
                          </p:cTn>
                        </p:par>
                        <p:par>
                          <p:cTn id="112" fill="hold">
                            <p:stCondLst>
                              <p:cond delay="11000"/>
                            </p:stCondLst>
                            <p:childTnLst>
                              <p:par>
                                <p:cTn id="113" presetID="22" presetClass="entr" presetSubtype="1"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up)">
                                      <p:cBhvr>
                                        <p:cTn id="115" dur="500"/>
                                        <p:tgtEl>
                                          <p:spTgt spid="22"/>
                                        </p:tgtEl>
                                      </p:cBhvr>
                                    </p:animEffect>
                                  </p:childTnLst>
                                </p:cTn>
                              </p:par>
                            </p:childTnLst>
                          </p:cTn>
                        </p:par>
                        <p:par>
                          <p:cTn id="116" fill="hold">
                            <p:stCondLst>
                              <p:cond delay="11500"/>
                            </p:stCondLst>
                            <p:childTnLst>
                              <p:par>
                                <p:cTn id="117" presetID="14" presetClass="entr" presetSubtype="1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randombar(horizontal)">
                                      <p:cBhvr>
                                        <p:cTn id="119" dur="500"/>
                                        <p:tgtEl>
                                          <p:spTgt spid="27"/>
                                        </p:tgtEl>
                                      </p:cBhvr>
                                    </p:animEffect>
                                  </p:childTnLst>
                                </p:cTn>
                              </p:par>
                            </p:childTnLst>
                          </p:cTn>
                        </p:par>
                        <p:par>
                          <p:cTn id="120" fill="hold">
                            <p:stCondLst>
                              <p:cond delay="12000"/>
                            </p:stCondLst>
                            <p:childTnLst>
                              <p:par>
                                <p:cTn id="121" presetID="22" presetClass="entr" presetSubtype="1"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wipe(up)">
                                      <p:cBhvr>
                                        <p:cTn id="1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25" grpId="0" animBg="1" autoUpdateAnimBg="0"/>
      <p:bldP spid="26" grpId="0" animBg="1" autoUpdateAnimBg="0"/>
      <p:bldP spid="27" grpId="0" animBg="1"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1</a:t>
            </a:r>
            <a:endParaRPr lang="zh-CN" altLang="en-US" dirty="0">
              <a:solidFill>
                <a:prstClr val="white"/>
              </a:solidFill>
            </a:endParaRPr>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经营风险</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2</a:t>
            </a:r>
            <a:endParaRPr lang="zh-CN" altLang="en-US" dirty="0">
              <a:solidFill>
                <a:prstClr val="white"/>
              </a:solidFill>
            </a:endParaRPr>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行业风险</a:t>
            </a:r>
            <a:endParaRPr lang="zh-CN" altLang="en-US" spc="50" dirty="0">
              <a:solidFill>
                <a:prstClr val="black"/>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5360349" cy="1302744"/>
            <a:chOff x="398975" y="209550"/>
            <a:chExt cx="5360349"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prstClr val="white"/>
                    </a:solidFill>
                  </a:rPr>
                  <a:t>7</a:t>
                </a:r>
                <a:endParaRPr lang="zh-CN" altLang="en-US" sz="4400" b="1" dirty="0">
                  <a:solidFill>
                    <a:prstClr val="white"/>
                  </a:solidFill>
                </a:endParaRPr>
              </a:p>
            </p:txBody>
          </p:sp>
        </p:grpSp>
        <p:sp>
          <p:nvSpPr>
            <p:cNvPr id="19" name="文本框 18"/>
            <p:cNvSpPr txBox="1"/>
            <p:nvPr/>
          </p:nvSpPr>
          <p:spPr>
            <a:xfrm>
              <a:off x="1983931" y="532947"/>
              <a:ext cx="3775393"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风险因素与对策</a:t>
              </a:r>
              <a:endParaRPr lang="zh-CN" altLang="en-US" sz="24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正五边形 31"/>
          <p:cNvSpPr/>
          <p:nvPr/>
        </p:nvSpPr>
        <p:spPr>
          <a:xfrm>
            <a:off x="2447654" y="5008661"/>
            <a:ext cx="618978" cy="589502"/>
          </a:xfrm>
          <a:prstGeom prst="pentagon">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3</a:t>
            </a:r>
            <a:endParaRPr lang="zh-CN" altLang="en-US" dirty="0">
              <a:solidFill>
                <a:prstClr val="white"/>
              </a:solidFill>
            </a:endParaRPr>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市场风险</a:t>
            </a:r>
            <a:endParaRPr lang="zh-CN" altLang="en-US" spc="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经营风险</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47" name="矩形 46"/>
          <p:cNvSpPr/>
          <p:nvPr/>
        </p:nvSpPr>
        <p:spPr>
          <a:xfrm>
            <a:off x="2003423" y="3686123"/>
            <a:ext cx="1836468" cy="666185"/>
          </a:xfrm>
          <a:prstGeom prst="rect">
            <a:avLst/>
          </a:prstGeom>
          <a:noFill/>
          <a:ln w="25400" cap="flat" cmpd="sng" algn="ctr">
            <a:noFill/>
            <a:prstDash val="solid"/>
          </a:ln>
          <a:effectLst/>
        </p:spPr>
        <p:txBody>
          <a:bodyPr lIns="121914" tIns="60957" rIns="121914"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zh-CN" b="1" dirty="0">
                <a:latin typeface="微软雅黑" panose="020B0503020204020204" pitchFamily="34" charset="-122"/>
                <a:ea typeface="微软雅黑" panose="020B0503020204020204" pitchFamily="34" charset="-122"/>
              </a:rPr>
              <a:t>产品周期风险</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8" name="组合 47"/>
          <p:cNvGrpSpPr>
            <a:grpSpLocks noChangeAspect="1"/>
          </p:cNvGrpSpPr>
          <p:nvPr/>
        </p:nvGrpSpPr>
        <p:grpSpPr>
          <a:xfrm>
            <a:off x="2090675" y="1725572"/>
            <a:ext cx="1661965" cy="1661965"/>
            <a:chOff x="456294" y="1959430"/>
            <a:chExt cx="2148114" cy="2148114"/>
          </a:xfrm>
        </p:grpSpPr>
        <p:sp>
          <p:nvSpPr>
            <p:cNvPr id="49" name="椭圆 48"/>
            <p:cNvSpPr/>
            <p:nvPr/>
          </p:nvSpPr>
          <p:spPr>
            <a:xfrm>
              <a:off x="456294" y="1959430"/>
              <a:ext cx="2148114" cy="2148114"/>
            </a:xfrm>
            <a:prstGeom prst="ellipse">
              <a:avLst/>
            </a:prstGeom>
            <a:solidFill>
              <a:srgbClr val="609ED6"/>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0" name="图片 4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51" name="矩形 50"/>
          <p:cNvSpPr/>
          <p:nvPr/>
        </p:nvSpPr>
        <p:spPr>
          <a:xfrm>
            <a:off x="4128719" y="3675070"/>
            <a:ext cx="1836468" cy="666185"/>
          </a:xfrm>
          <a:prstGeom prst="rect">
            <a:avLst/>
          </a:prstGeom>
          <a:noFill/>
          <a:ln w="25400" cap="flat" cmpd="sng" algn="ctr">
            <a:noFill/>
            <a:prstDash val="solid"/>
          </a:ln>
          <a:effectLst/>
        </p:spPr>
        <p:txBody>
          <a:bodyPr lIns="121914" tIns="60957" rIns="121914"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b="1" dirty="0">
                <a:latin typeface="微软雅黑" panose="020B0503020204020204" pitchFamily="34" charset="-122"/>
                <a:ea typeface="微软雅黑" panose="020B0503020204020204" pitchFamily="34" charset="-122"/>
              </a:rPr>
              <a:t>产品单一风险</a:t>
            </a:r>
            <a:endParaRPr kumimoji="0" lang="en-US" altLang="zh-CN" sz="18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2" name="组合 51"/>
          <p:cNvGrpSpPr>
            <a:grpSpLocks noChangeAspect="1"/>
          </p:cNvGrpSpPr>
          <p:nvPr/>
        </p:nvGrpSpPr>
        <p:grpSpPr>
          <a:xfrm>
            <a:off x="4215971" y="1714517"/>
            <a:ext cx="1661965" cy="1661965"/>
            <a:chOff x="2492224" y="1959430"/>
            <a:chExt cx="2148114" cy="2148114"/>
          </a:xfrm>
        </p:grpSpPr>
        <p:sp>
          <p:nvSpPr>
            <p:cNvPr id="53" name="椭圆 52"/>
            <p:cNvSpPr/>
            <p:nvPr/>
          </p:nvSpPr>
          <p:spPr>
            <a:xfrm>
              <a:off x="2492224" y="1959430"/>
              <a:ext cx="2148114" cy="2148114"/>
            </a:xfrm>
            <a:prstGeom prst="ellipse">
              <a:avLst/>
            </a:prstGeom>
            <a:solidFill>
              <a:srgbClr val="262626"/>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54" name="图片 5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55" name="矩形 54"/>
          <p:cNvSpPr/>
          <p:nvPr/>
        </p:nvSpPr>
        <p:spPr>
          <a:xfrm>
            <a:off x="8385170" y="3675070"/>
            <a:ext cx="1836468" cy="666185"/>
          </a:xfrm>
          <a:prstGeom prst="rect">
            <a:avLst/>
          </a:prstGeom>
          <a:noFill/>
          <a:ln w="25400" cap="flat" cmpd="sng" algn="ctr">
            <a:noFill/>
            <a:prstDash val="solid"/>
          </a:ln>
          <a:effectLst/>
        </p:spPr>
        <p:txBody>
          <a:bodyPr lIns="121914" tIns="60957" rIns="121914"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b="1" kern="0" dirty="0">
                <a:solidFill>
                  <a:prstClr val="black">
                    <a:lumMod val="75000"/>
                    <a:lumOff val="25000"/>
                  </a:prstClr>
                </a:solidFill>
                <a:ea typeface="微软雅黑" panose="020B0503020204020204" pitchFamily="34" charset="-122"/>
                <a:sym typeface="Arial" panose="020B0604020202020204" pitchFamily="34" charset="0"/>
              </a:rPr>
              <a:t>技术安全性风险</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6" name="组合 55"/>
          <p:cNvGrpSpPr>
            <a:grpSpLocks noChangeAspect="1"/>
          </p:cNvGrpSpPr>
          <p:nvPr/>
        </p:nvGrpSpPr>
        <p:grpSpPr>
          <a:xfrm>
            <a:off x="8472420" y="1714517"/>
            <a:ext cx="1661965" cy="1661965"/>
            <a:chOff x="6564085" y="1959430"/>
            <a:chExt cx="2148114" cy="2148114"/>
          </a:xfrm>
        </p:grpSpPr>
        <p:sp>
          <p:nvSpPr>
            <p:cNvPr id="57" name="椭圆 56"/>
            <p:cNvSpPr/>
            <p:nvPr/>
          </p:nvSpPr>
          <p:spPr>
            <a:xfrm>
              <a:off x="6564085" y="1959430"/>
              <a:ext cx="2148114" cy="2148114"/>
            </a:xfrm>
            <a:prstGeom prst="ellipse">
              <a:avLst/>
            </a:prstGeom>
            <a:solidFill>
              <a:srgbClr val="262626"/>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8" name="组合 57"/>
            <p:cNvGrpSpPr/>
            <p:nvPr/>
          </p:nvGrpSpPr>
          <p:grpSpPr>
            <a:xfrm>
              <a:off x="7033174" y="2413982"/>
              <a:ext cx="1209936" cy="1239010"/>
              <a:chOff x="3598200" y="1732459"/>
              <a:chExt cx="1947600" cy="1994400"/>
            </a:xfrm>
          </p:grpSpPr>
          <p:sp>
            <p:nvSpPr>
              <p:cNvPr id="59"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60"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61"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62"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63"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ysClr val="window" lastClr="FFFFFF">
                  <a:lumMod val="95000"/>
                </a:sysClr>
              </a:solid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grpSp>
      </p:grpSp>
      <p:sp>
        <p:nvSpPr>
          <p:cNvPr id="64" name="矩形 63"/>
          <p:cNvSpPr/>
          <p:nvPr/>
        </p:nvSpPr>
        <p:spPr>
          <a:xfrm>
            <a:off x="6256946" y="3675070"/>
            <a:ext cx="1836468" cy="666185"/>
          </a:xfrm>
          <a:prstGeom prst="rect">
            <a:avLst/>
          </a:prstGeom>
          <a:noFill/>
          <a:ln w="25400" cap="flat" cmpd="sng" algn="ctr">
            <a:noFill/>
            <a:prstDash val="solid"/>
          </a:ln>
          <a:effectLst/>
        </p:spPr>
        <p:txBody>
          <a:bodyPr lIns="121914" tIns="60957" rIns="121914"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b="1" kern="0" dirty="0">
                <a:solidFill>
                  <a:prstClr val="black">
                    <a:lumMod val="75000"/>
                    <a:lumOff val="25000"/>
                  </a:prstClr>
                </a:solidFill>
                <a:ea typeface="微软雅黑" panose="020B0503020204020204" pitchFamily="34" charset="-122"/>
                <a:sym typeface="Arial" panose="020B0604020202020204" pitchFamily="34" charset="0"/>
              </a:rPr>
              <a:t>经营生产费用上升的风险</a:t>
            </a:r>
            <a:endParaRPr kumimoji="0" lang="zh-CN" altLang="en-US" sz="15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65" name="组合 64"/>
          <p:cNvGrpSpPr>
            <a:grpSpLocks noChangeAspect="1"/>
          </p:cNvGrpSpPr>
          <p:nvPr/>
        </p:nvGrpSpPr>
        <p:grpSpPr>
          <a:xfrm>
            <a:off x="6344196" y="1714517"/>
            <a:ext cx="1661965" cy="1661965"/>
            <a:chOff x="4528154" y="1959430"/>
            <a:chExt cx="2148114" cy="2148114"/>
          </a:xfrm>
        </p:grpSpPr>
        <p:sp>
          <p:nvSpPr>
            <p:cNvPr id="66" name="椭圆 65"/>
            <p:cNvSpPr/>
            <p:nvPr/>
          </p:nvSpPr>
          <p:spPr>
            <a:xfrm>
              <a:off x="4528154" y="1959430"/>
              <a:ext cx="2148114" cy="2148114"/>
            </a:xfrm>
            <a:prstGeom prst="ellipse">
              <a:avLst/>
            </a:prstGeom>
            <a:solidFill>
              <a:srgbClr val="609ED6"/>
            </a:solidFill>
            <a:ln w="25400" cap="flat" cmpd="sng" algn="ctr">
              <a:solidFill>
                <a:sysClr val="window" lastClr="FFFFFF"/>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67" name="Group 4"/>
            <p:cNvGrpSpPr>
              <a:grpSpLocks noChangeAspect="1"/>
            </p:cNvGrpSpPr>
            <p:nvPr/>
          </p:nvGrpSpPr>
          <p:grpSpPr bwMode="auto">
            <a:xfrm>
              <a:off x="5033378" y="2342981"/>
              <a:ext cx="1137666" cy="1381012"/>
              <a:chOff x="2694" y="1931"/>
              <a:chExt cx="374" cy="454"/>
            </a:xfrm>
            <a:solidFill>
              <a:sysClr val="window" lastClr="FFFFFF"/>
            </a:solidFill>
          </p:grpSpPr>
          <p:sp>
            <p:nvSpPr>
              <p:cNvPr id="68"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69"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70"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71"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72"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73"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sp>
            <p:nvSpPr>
              <p:cNvPr id="74"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black">
                      <a:lumMod val="75000"/>
                      <a:lumOff val="25000"/>
                    </a:prstClr>
                  </a:solidFill>
                  <a:effectLst/>
                  <a:uLnTx/>
                  <a:uFillTx/>
                  <a:ea typeface="微软雅黑" panose="020B0503020204020204" pitchFamily="34" charset="-122"/>
                  <a:sym typeface="Arial" panose="020B0604020202020204" pitchFamily="34" charset="0"/>
                </a:endParaRPr>
              </a:p>
            </p:txBody>
          </p:sp>
        </p:grpSp>
      </p:grpSp>
      <p:sp>
        <p:nvSpPr>
          <p:cNvPr id="75" name="矩形 74"/>
          <p:cNvSpPr/>
          <p:nvPr/>
        </p:nvSpPr>
        <p:spPr>
          <a:xfrm>
            <a:off x="2479230" y="4820342"/>
            <a:ext cx="7902484" cy="1093757"/>
          </a:xfrm>
          <a:prstGeom prst="rect">
            <a:avLst/>
          </a:prstGeom>
        </p:spPr>
        <p:txBody>
          <a:bodyPr wrap="square" lIns="91436" tIns="45718" rIns="91436" bIns="45718">
            <a:spAutoFit/>
          </a:bodyPr>
          <a:lstStyle/>
          <a:p>
            <a:pPr defTabSz="1219200" fontAlgn="auto">
              <a:lnSpc>
                <a:spcPts val="2000"/>
              </a:lnSpc>
              <a:spcBef>
                <a:spcPts val="1115"/>
              </a:spcBef>
              <a:spcAft>
                <a:spcPts val="1115"/>
              </a:spcAft>
            </a:pPr>
            <a:r>
              <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rPr>
              <a:t>针对行业周期风险，采取试制一种产品（交易平台）的方式进行分期投入。针对产品周期风险，尽快建立起数据库，占领某行业的交易市场及经济情报市场。针对产品单一风险，充分利用公司的技术在开发专业化数据库的同时，搞好技术服务，社会培训，等其它辅助性业务。针对费用上升风险，公司会加强核算，控制成本。针对安全性风险，公司技术部门会紧密跟踪网络安全技术的发展，及时配置安全手段。 </a:t>
            </a:r>
            <a:endPar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1819491" y="5115922"/>
            <a:ext cx="684471" cy="639233"/>
            <a:chOff x="1819491" y="4919977"/>
            <a:chExt cx="684471" cy="639233"/>
          </a:xfrm>
        </p:grpSpPr>
        <p:sp>
          <p:nvSpPr>
            <p:cNvPr id="77" name="矩形 76"/>
            <p:cNvSpPr/>
            <p:nvPr/>
          </p:nvSpPr>
          <p:spPr bwMode="auto">
            <a:xfrm>
              <a:off x="1844227" y="4919977"/>
              <a:ext cx="635000" cy="639233"/>
            </a:xfrm>
            <a:prstGeom prst="rect">
              <a:avLst/>
            </a:prstGeom>
            <a:solidFill>
              <a:srgbClr val="609ED6"/>
            </a:solidFill>
            <a:ln w="25400" cap="flat" cmpd="sng" algn="ctr">
              <a:noFill/>
              <a:prstDash val="solid"/>
            </a:ln>
            <a:effectLst/>
          </p:spPr>
          <p:txBody>
            <a:bodyPr lIns="68580" tIns="34290" rIns="68580" bIns="34290"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78" name="TextBox 77"/>
            <p:cNvSpPr txBox="1"/>
            <p:nvPr/>
          </p:nvSpPr>
          <p:spPr>
            <a:xfrm>
              <a:off x="1819491" y="5032772"/>
              <a:ext cx="6844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98975" y="209550"/>
            <a:ext cx="720000" cy="720000"/>
            <a:chOff x="3028062" y="1547460"/>
            <a:chExt cx="1803167" cy="1803167"/>
          </a:xfrm>
        </p:grpSpPr>
        <p:grpSp>
          <p:nvGrpSpPr>
            <p:cNvPr id="45" name="组合 44"/>
            <p:cNvGrpSpPr/>
            <p:nvPr/>
          </p:nvGrpSpPr>
          <p:grpSpPr>
            <a:xfrm>
              <a:off x="3028062" y="1547460"/>
              <a:ext cx="1803167" cy="1803167"/>
              <a:chOff x="552261" y="1848682"/>
              <a:chExt cx="842337" cy="842337"/>
            </a:xfrm>
          </p:grpSpPr>
          <p:sp>
            <p:nvSpPr>
              <p:cNvPr id="79" name="椭圆 7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椭圆 8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文本框 45"/>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82" name="矩形 81"/>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250" fill="hold"/>
                                        <p:tgtEl>
                                          <p:spTgt spid="48"/>
                                        </p:tgtEl>
                                        <p:attrNameLst>
                                          <p:attrName>ppt_w</p:attrName>
                                        </p:attrNameLst>
                                      </p:cBhvr>
                                      <p:tavLst>
                                        <p:tav tm="0">
                                          <p:val>
                                            <p:fltVal val="0"/>
                                          </p:val>
                                        </p:tav>
                                        <p:tav tm="100000">
                                          <p:val>
                                            <p:strVal val="#ppt_w"/>
                                          </p:val>
                                        </p:tav>
                                      </p:tavLst>
                                    </p:anim>
                                    <p:anim calcmode="lin" valueType="num">
                                      <p:cBhvr>
                                        <p:cTn id="8" dur="1250" fill="hold"/>
                                        <p:tgtEl>
                                          <p:spTgt spid="48"/>
                                        </p:tgtEl>
                                        <p:attrNameLst>
                                          <p:attrName>ppt_h</p:attrName>
                                        </p:attrNameLst>
                                      </p:cBhvr>
                                      <p:tavLst>
                                        <p:tav tm="0">
                                          <p:val>
                                            <p:fltVal val="0"/>
                                          </p:val>
                                        </p:tav>
                                        <p:tav tm="100000">
                                          <p:val>
                                            <p:strVal val="#ppt_h"/>
                                          </p:val>
                                        </p:tav>
                                      </p:tavLst>
                                    </p:anim>
                                    <p:anim calcmode="lin" valueType="num">
                                      <p:cBhvr>
                                        <p:cTn id="9" dur="1250" fill="hold"/>
                                        <p:tgtEl>
                                          <p:spTgt spid="48"/>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4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1250" fill="hold"/>
                                        <p:tgtEl>
                                          <p:spTgt spid="52"/>
                                        </p:tgtEl>
                                        <p:attrNameLst>
                                          <p:attrName>ppt_w</p:attrName>
                                        </p:attrNameLst>
                                      </p:cBhvr>
                                      <p:tavLst>
                                        <p:tav tm="0">
                                          <p:val>
                                            <p:fltVal val="0"/>
                                          </p:val>
                                        </p:tav>
                                        <p:tav tm="100000">
                                          <p:val>
                                            <p:strVal val="#ppt_w"/>
                                          </p:val>
                                        </p:tav>
                                      </p:tavLst>
                                    </p:anim>
                                    <p:anim calcmode="lin" valueType="num">
                                      <p:cBhvr>
                                        <p:cTn id="14" dur="1250" fill="hold"/>
                                        <p:tgtEl>
                                          <p:spTgt spid="52"/>
                                        </p:tgtEl>
                                        <p:attrNameLst>
                                          <p:attrName>ppt_h</p:attrName>
                                        </p:attrNameLst>
                                      </p:cBhvr>
                                      <p:tavLst>
                                        <p:tav tm="0">
                                          <p:val>
                                            <p:fltVal val="0"/>
                                          </p:val>
                                        </p:tav>
                                        <p:tav tm="100000">
                                          <p:val>
                                            <p:strVal val="#ppt_h"/>
                                          </p:val>
                                        </p:tav>
                                      </p:tavLst>
                                    </p:anim>
                                    <p:anim calcmode="lin" valueType="num">
                                      <p:cBhvr>
                                        <p:cTn id="15" dur="1250" fill="hold"/>
                                        <p:tgtEl>
                                          <p:spTgt spid="52"/>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5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1250" fill="hold"/>
                                        <p:tgtEl>
                                          <p:spTgt spid="65"/>
                                        </p:tgtEl>
                                        <p:attrNameLst>
                                          <p:attrName>ppt_w</p:attrName>
                                        </p:attrNameLst>
                                      </p:cBhvr>
                                      <p:tavLst>
                                        <p:tav tm="0">
                                          <p:val>
                                            <p:fltVal val="0"/>
                                          </p:val>
                                        </p:tav>
                                        <p:tav tm="100000">
                                          <p:val>
                                            <p:strVal val="#ppt_w"/>
                                          </p:val>
                                        </p:tav>
                                      </p:tavLst>
                                    </p:anim>
                                    <p:anim calcmode="lin" valueType="num">
                                      <p:cBhvr>
                                        <p:cTn id="20" dur="1250" fill="hold"/>
                                        <p:tgtEl>
                                          <p:spTgt spid="65"/>
                                        </p:tgtEl>
                                        <p:attrNameLst>
                                          <p:attrName>ppt_h</p:attrName>
                                        </p:attrNameLst>
                                      </p:cBhvr>
                                      <p:tavLst>
                                        <p:tav tm="0">
                                          <p:val>
                                            <p:fltVal val="0"/>
                                          </p:val>
                                        </p:tav>
                                        <p:tav tm="100000">
                                          <p:val>
                                            <p:strVal val="#ppt_h"/>
                                          </p:val>
                                        </p:tav>
                                      </p:tavLst>
                                    </p:anim>
                                    <p:anim calcmode="lin" valueType="num">
                                      <p:cBhvr>
                                        <p:cTn id="21" dur="1250" fill="hold"/>
                                        <p:tgtEl>
                                          <p:spTgt spid="65"/>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6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1250" fill="hold"/>
                                        <p:tgtEl>
                                          <p:spTgt spid="56"/>
                                        </p:tgtEl>
                                        <p:attrNameLst>
                                          <p:attrName>ppt_w</p:attrName>
                                        </p:attrNameLst>
                                      </p:cBhvr>
                                      <p:tavLst>
                                        <p:tav tm="0">
                                          <p:val>
                                            <p:fltVal val="0"/>
                                          </p:val>
                                        </p:tav>
                                        <p:tav tm="100000">
                                          <p:val>
                                            <p:strVal val="#ppt_w"/>
                                          </p:val>
                                        </p:tav>
                                      </p:tavLst>
                                    </p:anim>
                                    <p:anim calcmode="lin" valueType="num">
                                      <p:cBhvr>
                                        <p:cTn id="26" dur="1250" fill="hold"/>
                                        <p:tgtEl>
                                          <p:spTgt spid="56"/>
                                        </p:tgtEl>
                                        <p:attrNameLst>
                                          <p:attrName>ppt_h</p:attrName>
                                        </p:attrNameLst>
                                      </p:cBhvr>
                                      <p:tavLst>
                                        <p:tav tm="0">
                                          <p:val>
                                            <p:fltVal val="0"/>
                                          </p:val>
                                        </p:tav>
                                        <p:tav tm="100000">
                                          <p:val>
                                            <p:strVal val="#ppt_h"/>
                                          </p:val>
                                        </p:tav>
                                      </p:tavLst>
                                    </p:anim>
                                    <p:anim calcmode="lin" valueType="num">
                                      <p:cBhvr>
                                        <p:cTn id="27" dur="1250" fill="hold"/>
                                        <p:tgtEl>
                                          <p:spTgt spid="56"/>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1+#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1+#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14" presetClass="entr" presetSubtype="10"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randombar(horizontal)">
                                      <p:cBhvr>
                                        <p:cTn id="52" dur="500"/>
                                        <p:tgtEl>
                                          <p:spTgt spid="76"/>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left)">
                                      <p:cBhvr>
                                        <p:cTn id="5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5" grpId="0"/>
      <p:bldP spid="64" grpId="0"/>
      <p:bldP spid="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行业风险</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52" t="2618" r="52" b="-1380"/>
          <a:stretch>
            <a:fillRect/>
          </a:stretch>
        </p:blipFill>
        <p:spPr>
          <a:xfrm>
            <a:off x="6321484" y="1508787"/>
            <a:ext cx="4678380" cy="4655931"/>
          </a:xfrm>
          <a:prstGeom prst="rect">
            <a:avLst/>
          </a:prstGeom>
        </p:spPr>
      </p:pic>
      <p:grpSp>
        <p:nvGrpSpPr>
          <p:cNvPr id="13" name="组合 12"/>
          <p:cNvGrpSpPr/>
          <p:nvPr/>
        </p:nvGrpSpPr>
        <p:grpSpPr>
          <a:xfrm>
            <a:off x="1103447" y="1583759"/>
            <a:ext cx="4448267" cy="1654632"/>
            <a:chOff x="956940" y="1442568"/>
            <a:chExt cx="2569687" cy="1240974"/>
          </a:xfrm>
        </p:grpSpPr>
        <p:sp>
          <p:nvSpPr>
            <p:cNvPr id="14" name="Rectangle 631"/>
            <p:cNvSpPr>
              <a:spLocks noChangeArrowheads="1"/>
            </p:cNvSpPr>
            <p:nvPr/>
          </p:nvSpPr>
          <p:spPr bwMode="auto">
            <a:xfrm>
              <a:off x="1012541" y="1442568"/>
              <a:ext cx="2514086" cy="497085"/>
            </a:xfrm>
            <a:prstGeom prst="rect">
              <a:avLst/>
            </a:prstGeom>
            <a:solidFill>
              <a:srgbClr val="609ED6"/>
            </a:solidFill>
            <a:ln>
              <a:noFill/>
            </a:ln>
          </p:spPr>
          <p:txBody>
            <a:bodyPr/>
            <a:lstStyle/>
            <a:p>
              <a:pPr defTabSz="1219200" fontAlgn="auto">
                <a:spcBef>
                  <a:spcPts val="0"/>
                </a:spcBef>
                <a:spcAft>
                  <a:spcPts val="0"/>
                </a:spcAft>
              </a:pPr>
              <a:endParaRPr lang="zh-CN" altLang="zh-CN">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5" name="矩形 1"/>
            <p:cNvSpPr>
              <a:spLocks noChangeArrowheads="1"/>
            </p:cNvSpPr>
            <p:nvPr/>
          </p:nvSpPr>
          <p:spPr bwMode="auto">
            <a:xfrm>
              <a:off x="956940" y="2060294"/>
              <a:ext cx="2569687"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defTabSz="1219200" fontAlgn="auto">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互联网的优越性已被社会所认识，大量实力雄厚的机构乃至上市公司纷纷投资于网络市场，业内竞争将激烈异常，同时，网络同传统媒体的竞争有可能使市场利润率降低。因此，竞争风险有可能会给公司带来致命的威胁。 </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07"/>
            <p:cNvSpPr>
              <a:spLocks noChangeArrowheads="1"/>
            </p:cNvSpPr>
            <p:nvPr/>
          </p:nvSpPr>
          <p:spPr bwMode="auto">
            <a:xfrm>
              <a:off x="1376338" y="1540532"/>
              <a:ext cx="207726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9200" fontAlgn="auto">
                <a:spcBef>
                  <a:spcPts val="0"/>
                </a:spcBef>
                <a:spcAft>
                  <a:spcPts val="0"/>
                </a:spcAft>
              </a:pPr>
              <a:r>
                <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行业内部激烈竞争带来的风险</a:t>
              </a:r>
              <a:endPar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7" name="图片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68" y="1505118"/>
              <a:ext cx="301266" cy="37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1050583" y="3593773"/>
            <a:ext cx="4374132" cy="1442481"/>
            <a:chOff x="3456835" y="3073133"/>
            <a:chExt cx="2403725" cy="1081861"/>
          </a:xfrm>
        </p:grpSpPr>
        <p:sp>
          <p:nvSpPr>
            <p:cNvPr id="19" name="Rectangle 635"/>
            <p:cNvSpPr>
              <a:spLocks noChangeArrowheads="1"/>
            </p:cNvSpPr>
            <p:nvPr/>
          </p:nvSpPr>
          <p:spPr bwMode="auto">
            <a:xfrm>
              <a:off x="3527023" y="3073133"/>
              <a:ext cx="2333537" cy="498669"/>
            </a:xfrm>
            <a:prstGeom prst="rect">
              <a:avLst/>
            </a:prstGeom>
            <a:solidFill>
              <a:srgbClr val="609ED6"/>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sym typeface="宋体" panose="02010600030101010101" pitchFamily="2" charset="-122"/>
              </a:endParaRPr>
            </a:p>
          </p:txBody>
        </p:sp>
        <p:sp>
          <p:nvSpPr>
            <p:cNvPr id="20" name="TextBox 707"/>
            <p:cNvSpPr>
              <a:spLocks noChangeArrowheads="1"/>
            </p:cNvSpPr>
            <p:nvPr/>
          </p:nvSpPr>
          <p:spPr bwMode="auto">
            <a:xfrm>
              <a:off x="3919245" y="3180370"/>
              <a:ext cx="1933754"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sz="2000" b="1"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行业发展存在的其他限制因素</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1"/>
            <p:cNvSpPr>
              <a:spLocks noChangeArrowheads="1"/>
            </p:cNvSpPr>
            <p:nvPr/>
          </p:nvSpPr>
          <p:spPr bwMode="auto">
            <a:xfrm>
              <a:off x="3456835" y="3670246"/>
              <a:ext cx="233353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just" defTabSz="1219200" eaLnBrk="1" fontAlgn="auto" latinLnBrk="0" hangingPunct="1">
                <a:lnSpc>
                  <a:spcPct val="100000"/>
                </a:lnSpc>
                <a:spcBef>
                  <a:spcPts val="0"/>
                </a:spcBef>
                <a:spcAft>
                  <a:spcPts val="0"/>
                </a:spcAft>
                <a:buClrTx/>
                <a:buSzTx/>
                <a:buFontTx/>
                <a:buNone/>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网络信息产业尚处于起步阶段，行业标准及行业法规尚不健全，当前物理网络以电话线为主，传输速度慢，这一切都有可能影响到网络业同其它可替代行业的竞争。 </a:t>
              </a:r>
              <a:endPar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90"/>
            <p:cNvSpPr>
              <a:spLocks noEditPoints="1"/>
            </p:cNvSpPr>
            <p:nvPr/>
          </p:nvSpPr>
          <p:spPr bwMode="auto">
            <a:xfrm>
              <a:off x="3628718" y="3137468"/>
              <a:ext cx="365443"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23" name="矩形 22"/>
          <p:cNvSpPr/>
          <p:nvPr/>
        </p:nvSpPr>
        <p:spPr>
          <a:xfrm>
            <a:off x="1826080" y="5342862"/>
            <a:ext cx="5149486" cy="861770"/>
          </a:xfrm>
          <a:prstGeom prst="rect">
            <a:avLst/>
          </a:prstGeom>
        </p:spPr>
        <p:txBody>
          <a:bodyPr wrap="square" lIns="91436" tIns="45718" rIns="91436" bIns="45718">
            <a:spAutoFit/>
          </a:bodyPr>
          <a:lstStyle/>
          <a:p>
            <a:pPr defTabSz="1219200" fontAlgn="auto">
              <a:lnSpc>
                <a:spcPts val="2000"/>
              </a:lnSpc>
              <a:spcBef>
                <a:spcPts val="1115"/>
              </a:spcBef>
              <a:spcAft>
                <a:spcPts val="1115"/>
              </a:spcAft>
            </a:pPr>
            <a:r>
              <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rPr>
              <a:t>针对市场竞争风险，公司将在数据库专业化方面下功夫，完成对某行业的经济情报的独占。针对其它本行业所独有的风险，公司将在数据库的检索技术上加强开发，以弥补当前物理网络传输速度慢的缺点。 </a:t>
            </a:r>
            <a:endPar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166341" y="5442497"/>
            <a:ext cx="684471" cy="639233"/>
            <a:chOff x="1166341" y="5442497"/>
            <a:chExt cx="684471" cy="639233"/>
          </a:xfrm>
        </p:grpSpPr>
        <p:sp>
          <p:nvSpPr>
            <p:cNvPr id="25" name="矩形 24"/>
            <p:cNvSpPr/>
            <p:nvPr/>
          </p:nvSpPr>
          <p:spPr bwMode="auto">
            <a:xfrm>
              <a:off x="1191077" y="5442497"/>
              <a:ext cx="635000" cy="639233"/>
            </a:xfrm>
            <a:prstGeom prst="rect">
              <a:avLst/>
            </a:prstGeom>
            <a:solidFill>
              <a:srgbClr val="609ED6"/>
            </a:solidFill>
            <a:ln w="25400" cap="flat" cmpd="sng" algn="ctr">
              <a:noFill/>
              <a:prstDash val="solid"/>
            </a:ln>
            <a:effectLst/>
          </p:spPr>
          <p:txBody>
            <a:bodyPr lIns="68580" tIns="34290" rIns="68580" bIns="34290"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26" name="TextBox 25"/>
            <p:cNvSpPr txBox="1"/>
            <p:nvPr/>
          </p:nvSpPr>
          <p:spPr>
            <a:xfrm>
              <a:off x="1166341" y="5555292"/>
              <a:ext cx="6844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98975" y="209550"/>
            <a:ext cx="720000" cy="720000"/>
            <a:chOff x="3028062" y="1547460"/>
            <a:chExt cx="1803167" cy="1803167"/>
          </a:xfrm>
        </p:grpSpPr>
        <p:grpSp>
          <p:nvGrpSpPr>
            <p:cNvPr id="37" name="组合 36"/>
            <p:cNvGrpSpPr/>
            <p:nvPr/>
          </p:nvGrpSpPr>
          <p:grpSpPr>
            <a:xfrm>
              <a:off x="3028062" y="1547460"/>
              <a:ext cx="1803167" cy="1803167"/>
              <a:chOff x="552261" y="1848682"/>
              <a:chExt cx="842337" cy="842337"/>
            </a:xfrm>
          </p:grpSpPr>
          <p:sp>
            <p:nvSpPr>
              <p:cNvPr id="39" name="椭圆 3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37"/>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2</a:t>
              </a:r>
              <a:endParaRPr lang="zh-CN" altLang="en-US" sz="2800" b="1" dirty="0">
                <a:solidFill>
                  <a:prstClr val="white"/>
                </a:solidFill>
              </a:endParaRPr>
            </a:p>
          </p:txBody>
        </p:sp>
      </p:grpSp>
      <p:sp>
        <p:nvSpPr>
          <p:cNvPr id="42" name="矩形 41"/>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1275070" y="313657"/>
            <a:ext cx="1620957" cy="523220"/>
          </a:xfrm>
          <a:prstGeom prst="rect">
            <a:avLst/>
          </a:prstGeom>
          <a:noFill/>
        </p:spPr>
        <p:txBody>
          <a:bodyPr wrap="none" rtlCol="0">
            <a:spAutoFit/>
          </a:bodyPr>
          <a:lstStyle/>
          <a:p>
            <a:r>
              <a:rPr lang="zh-CN" altLang="en-US" sz="2800" b="1" dirty="0">
                <a:solidFill>
                  <a:srgbClr val="A65300"/>
                </a:solidFill>
                <a:latin typeface="微软雅黑" panose="020B0503020204020204" pitchFamily="34" charset="-122"/>
                <a:ea typeface="微软雅黑" panose="020B0503020204020204" pitchFamily="34" charset="-122"/>
              </a:rPr>
              <a:t>市场风险</a:t>
            </a:r>
            <a:endParaRPr lang="zh-CN" altLang="en-US" sz="2800" b="1" dirty="0">
              <a:solidFill>
                <a:srgbClr val="A65300"/>
              </a:solidFill>
              <a:latin typeface="微软雅黑" panose="020B0503020204020204" pitchFamily="34" charset="-122"/>
              <a:ea typeface="微软雅黑" panose="020B0503020204020204" pitchFamily="34" charset="-122"/>
            </a:endParaRPr>
          </a:p>
        </p:txBody>
      </p:sp>
      <p:sp>
        <p:nvSpPr>
          <p:cNvPr id="13" name="椭圆 12"/>
          <p:cNvSpPr/>
          <p:nvPr/>
        </p:nvSpPr>
        <p:spPr>
          <a:xfrm>
            <a:off x="3744918" y="2040876"/>
            <a:ext cx="2016393" cy="2016393"/>
          </a:xfrm>
          <a:prstGeom prst="ellipse">
            <a:avLst/>
          </a:prstGeom>
          <a:noFill/>
          <a:ln w="12700" cap="flat" cmpd="sng" algn="ctr">
            <a:solidFill>
              <a:srgbClr val="609ED6"/>
            </a:solidFill>
            <a:prstDash val="solid"/>
            <a:miter lim="800000"/>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sz="2400" b="1" kern="0" dirty="0">
                <a:solidFill>
                  <a:prstClr val="black">
                    <a:lumMod val="75000"/>
                    <a:lumOff val="25000"/>
                  </a:prstClr>
                </a:solidFill>
                <a:latin typeface="微软雅黑" panose="020B0503020204020204" pitchFamily="34" charset="-122"/>
                <a:ea typeface="微软雅黑" panose="020B0503020204020204" pitchFamily="34" charset="-122"/>
              </a:rPr>
              <a:t>销售市场尚待开发的风险</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4" name="椭圆 1"/>
          <p:cNvSpPr/>
          <p:nvPr/>
        </p:nvSpPr>
        <p:spPr>
          <a:xfrm rot="187314">
            <a:off x="3308836" y="1604797"/>
            <a:ext cx="5490395" cy="290056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solidFill>
            <a:sysClr val="windowText" lastClr="000000">
              <a:lumMod val="65000"/>
              <a:lumOff val="35000"/>
            </a:sysClr>
          </a:solidFill>
          <a:ln w="635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endParaRPr>
          </a:p>
        </p:txBody>
      </p:sp>
      <p:sp>
        <p:nvSpPr>
          <p:cNvPr id="15" name="椭圆 14"/>
          <p:cNvSpPr/>
          <p:nvPr/>
        </p:nvSpPr>
        <p:spPr>
          <a:xfrm>
            <a:off x="6343365" y="2091547"/>
            <a:ext cx="2016393" cy="2016393"/>
          </a:xfrm>
          <a:prstGeom prst="ellipse">
            <a:avLst/>
          </a:prstGeom>
          <a:noFill/>
          <a:ln w="12700" cap="flat" cmpd="sng" algn="ctr">
            <a:solidFill>
              <a:srgbClr val="609ED6"/>
            </a:solidFill>
            <a:prstDash val="solid"/>
            <a:miter lim="800000"/>
          </a:ln>
          <a:effectLst/>
        </p:spPr>
        <p:txBody>
          <a:bodyPr lIns="0" tIns="0" rIns="0" bIns="0"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lang="zh-CN" altLang="en-US" sz="2400" b="1" kern="0" dirty="0">
                <a:solidFill>
                  <a:prstClr val="black">
                    <a:lumMod val="75000"/>
                    <a:lumOff val="25000"/>
                  </a:prstClr>
                </a:solidFill>
                <a:latin typeface="微软雅黑" panose="020B0503020204020204" pitchFamily="34" charset="-122"/>
                <a:ea typeface="微软雅黑" panose="020B0503020204020204" pitchFamily="34" charset="-122"/>
              </a:rPr>
              <a:t>密切相关行业的影响</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6" name="椭圆 1"/>
          <p:cNvSpPr/>
          <p:nvPr/>
        </p:nvSpPr>
        <p:spPr>
          <a:xfrm flipV="1">
            <a:off x="3308836" y="1637461"/>
            <a:ext cx="5490395" cy="290056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solidFill>
            <a:srgbClr val="609ED6"/>
          </a:solidFill>
          <a:ln w="6350" cap="flat" cmpd="sng" algn="ctr">
            <a:noFill/>
            <a:prstDash val="solid"/>
            <a:miter lim="800000"/>
          </a:ln>
          <a:effectLst>
            <a:outerShdw blurRad="50800" dist="38100" dir="16200000" rotWithShape="0">
              <a:prstClr val="black">
                <a:alpha val="40000"/>
              </a:prstClr>
            </a:outerShdw>
          </a:effectLst>
          <a:scene3d>
            <a:camera prst="orthographicFront">
              <a:rot lat="0" lon="0" rev="0"/>
            </a:camera>
            <a:lightRig rig="contrasting" dir="t">
              <a:rot lat="0" lon="0" rev="1500000"/>
            </a:lightRig>
          </a:scene3d>
          <a:sp3d prstMaterial="metal"/>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endParaRPr>
          </a:p>
        </p:txBody>
      </p:sp>
      <p:grpSp>
        <p:nvGrpSpPr>
          <p:cNvPr id="17" name="组合 16"/>
          <p:cNvGrpSpPr/>
          <p:nvPr/>
        </p:nvGrpSpPr>
        <p:grpSpPr>
          <a:xfrm>
            <a:off x="1030289" y="1844109"/>
            <a:ext cx="2580585" cy="2580587"/>
            <a:chOff x="2743364" y="1336163"/>
            <a:chExt cx="1445078" cy="1445078"/>
          </a:xfrm>
          <a:solidFill>
            <a:srgbClr val="1F4E79"/>
          </a:solidFill>
          <a:effectLst>
            <a:outerShdw blurRad="215900" dist="152400" dir="2400000" algn="tl" rotWithShape="0">
              <a:prstClr val="black">
                <a:alpha val="13000"/>
              </a:prstClr>
            </a:outerShdw>
          </a:effectLst>
        </p:grpSpPr>
        <p:sp>
          <p:nvSpPr>
            <p:cNvPr id="18" name="椭圆 17"/>
            <p:cNvSpPr/>
            <p:nvPr/>
          </p:nvSpPr>
          <p:spPr>
            <a:xfrm>
              <a:off x="2743364" y="1336163"/>
              <a:ext cx="1445078" cy="1445078"/>
            </a:xfrm>
            <a:prstGeom prst="ellipse">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2910731" y="1503530"/>
              <a:ext cx="1110344" cy="1110344"/>
            </a:xfrm>
            <a:prstGeom prst="ellipse">
              <a:avLst/>
            </a:prstGeom>
            <a:grpFill/>
            <a:ln w="101600" cap="flat" cmpd="sng" algn="ctr">
              <a:solidFill>
                <a:sysClr val="window" lastClr="FFFFFF"/>
              </a:solidFill>
              <a:prstDash val="solid"/>
            </a:ln>
            <a:effectLst>
              <a:innerShdw blurRad="88900" dist="50800" dir="14400000">
                <a:prstClr val="black">
                  <a:alpha val="39000"/>
                </a:prstClr>
              </a:inn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2948383" y="1541182"/>
              <a:ext cx="1035448" cy="1035448"/>
            </a:xfrm>
            <a:prstGeom prst="ellipse">
              <a:avLst/>
            </a:prstGeom>
            <a:grpFill/>
            <a:ln w="25400" cap="flat" cmpd="sng" algn="ctr">
              <a:no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8546282" y="1844109"/>
            <a:ext cx="2580585" cy="2580587"/>
            <a:chOff x="2743364" y="1336163"/>
            <a:chExt cx="1445078" cy="1445078"/>
          </a:xfrm>
          <a:solidFill>
            <a:srgbClr val="1F4E79"/>
          </a:solidFill>
          <a:effectLst>
            <a:outerShdw blurRad="215900" dist="152400" dir="2400000" algn="tl" rotWithShape="0">
              <a:prstClr val="black">
                <a:alpha val="13000"/>
              </a:prstClr>
            </a:outerShdw>
          </a:effectLst>
        </p:grpSpPr>
        <p:sp>
          <p:nvSpPr>
            <p:cNvPr id="22" name="椭圆 21"/>
            <p:cNvSpPr/>
            <p:nvPr/>
          </p:nvSpPr>
          <p:spPr>
            <a:xfrm>
              <a:off x="2743364" y="1336163"/>
              <a:ext cx="1445078" cy="1445078"/>
            </a:xfrm>
            <a:prstGeom prst="ellipse">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2910731" y="1503530"/>
              <a:ext cx="1110344" cy="1110344"/>
            </a:xfrm>
            <a:prstGeom prst="ellipse">
              <a:avLst/>
            </a:prstGeom>
            <a:grpFill/>
            <a:ln w="101600" cap="flat" cmpd="sng" algn="ctr">
              <a:solidFill>
                <a:sysClr val="window" lastClr="FFFFFF"/>
              </a:solidFill>
              <a:prstDash val="solid"/>
            </a:ln>
            <a:effectLst>
              <a:innerShdw blurRad="88900" dist="50800" dir="14400000">
                <a:prstClr val="black">
                  <a:alpha val="39000"/>
                </a:prstClr>
              </a:inn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2948383" y="1541182"/>
              <a:ext cx="1035448" cy="1035448"/>
            </a:xfrm>
            <a:prstGeom prst="ellipse">
              <a:avLst/>
            </a:prstGeom>
            <a:grpFill/>
            <a:ln w="25400" cap="flat" cmpd="sng" algn="ctr">
              <a:no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grpSp>
      <p:sp>
        <p:nvSpPr>
          <p:cNvPr id="25" name="矩形 24"/>
          <p:cNvSpPr/>
          <p:nvPr/>
        </p:nvSpPr>
        <p:spPr>
          <a:xfrm>
            <a:off x="2479230" y="4820342"/>
            <a:ext cx="7902484" cy="837276"/>
          </a:xfrm>
          <a:prstGeom prst="rect">
            <a:avLst/>
          </a:prstGeom>
        </p:spPr>
        <p:txBody>
          <a:bodyPr wrap="square" lIns="91436" tIns="45718" rIns="91436" bIns="45718">
            <a:spAutoFit/>
          </a:bodyPr>
          <a:lstStyle/>
          <a:p>
            <a:pPr defTabSz="1219200" fontAlgn="auto">
              <a:lnSpc>
                <a:spcPts val="2000"/>
              </a:lnSpc>
              <a:spcBef>
                <a:spcPts val="1115"/>
              </a:spcBef>
              <a:spcAft>
                <a:spcPts val="1115"/>
              </a:spcAft>
            </a:pPr>
            <a:r>
              <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rPr>
              <a:t>针对开发市场风险，公司将一如既往加强公关工作，加大宣传力度，扩大社会影响，以降低开发市场的投入。传统媒体与公司的竞争不可避免，为此公司将通过资本运作，完成与传统媒体的合并，并利用网络技术改造传统专业媒体。</a:t>
            </a:r>
            <a:endParaRPr lang="zh-CN" altLang="en-US" sz="1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819491" y="4919977"/>
            <a:ext cx="684471" cy="639233"/>
            <a:chOff x="1819491" y="4919977"/>
            <a:chExt cx="684471" cy="639233"/>
          </a:xfrm>
        </p:grpSpPr>
        <p:sp>
          <p:nvSpPr>
            <p:cNvPr id="27" name="矩形 26"/>
            <p:cNvSpPr/>
            <p:nvPr/>
          </p:nvSpPr>
          <p:spPr bwMode="auto">
            <a:xfrm>
              <a:off x="1844227" y="4919977"/>
              <a:ext cx="635000" cy="639233"/>
            </a:xfrm>
            <a:prstGeom prst="rect">
              <a:avLst/>
            </a:prstGeom>
            <a:solidFill>
              <a:srgbClr val="609ED6"/>
            </a:solidFill>
            <a:ln w="25400" cap="flat" cmpd="sng" algn="ctr">
              <a:noFill/>
              <a:prstDash val="solid"/>
            </a:ln>
            <a:effectLst/>
          </p:spPr>
          <p:txBody>
            <a:bodyPr lIns="68580" tIns="34290" rIns="68580" bIns="34290"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37" name="TextBox 36"/>
            <p:cNvSpPr txBox="1"/>
            <p:nvPr/>
          </p:nvSpPr>
          <p:spPr>
            <a:xfrm>
              <a:off x="1819491" y="5032772"/>
              <a:ext cx="6844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98975" y="209550"/>
            <a:ext cx="720000" cy="720000"/>
            <a:chOff x="3028062" y="1547460"/>
            <a:chExt cx="1803167" cy="1803167"/>
          </a:xfrm>
        </p:grpSpPr>
        <p:grpSp>
          <p:nvGrpSpPr>
            <p:cNvPr id="39" name="组合 38"/>
            <p:cNvGrpSpPr/>
            <p:nvPr/>
          </p:nvGrpSpPr>
          <p:grpSpPr>
            <a:xfrm>
              <a:off x="3028062" y="1547460"/>
              <a:ext cx="1803167" cy="1803167"/>
              <a:chOff x="552261" y="1848682"/>
              <a:chExt cx="842337" cy="842337"/>
            </a:xfrm>
          </p:grpSpPr>
          <p:sp>
            <p:nvSpPr>
              <p:cNvPr id="41" name="椭圆 4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0" name="文本框 39"/>
            <p:cNvSpPr txBox="1"/>
            <p:nvPr/>
          </p:nvSpPr>
          <p:spPr>
            <a:xfrm>
              <a:off x="3458826" y="1799525"/>
              <a:ext cx="920136" cy="1310351"/>
            </a:xfrm>
            <a:prstGeom prst="rect">
              <a:avLst/>
            </a:prstGeom>
            <a:noFill/>
          </p:spPr>
          <p:txBody>
            <a:bodyPr wrap="none" rtlCol="0">
              <a:spAutoFit/>
            </a:bodyPr>
            <a:lstStyle/>
            <a:p>
              <a:r>
                <a:rPr lang="en-US" altLang="zh-CN" sz="2800" b="1" dirty="0" smtClean="0">
                  <a:solidFill>
                    <a:prstClr val="white"/>
                  </a:solidFill>
                </a:rPr>
                <a:t>3</a:t>
              </a:r>
              <a:endParaRPr lang="zh-CN" altLang="en-US" sz="2800" b="1" dirty="0">
                <a:solidFill>
                  <a:prstClr val="white"/>
                </a:solidFill>
              </a:endParaRPr>
            </a:p>
          </p:txBody>
        </p:sp>
      </p:grpSp>
      <p:sp>
        <p:nvSpPr>
          <p:cNvPr id="44" name="矩形 43"/>
          <p:cNvSpPr/>
          <p:nvPr/>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Scale>
                                      <p:cBhvr>
                                        <p:cTn id="1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1"/>
                                        </p:tgtEl>
                                        <p:attrNameLst>
                                          <p:attrName>ppt_x</p:attrName>
                                          <p:attrName>ppt_y</p:attrName>
                                        </p:attrNameLst>
                                      </p:cBhvr>
                                    </p:animMotion>
                                    <p:animEffect transition="in" filter="fade">
                                      <p:cBhvr>
                                        <p:cTn id="15" dur="1000"/>
                                        <p:tgtEl>
                                          <p:spTgt spid="21"/>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398975" y="209550"/>
            <a:ext cx="3494119" cy="720000"/>
            <a:chOff x="398975" y="209550"/>
            <a:chExt cx="6322142" cy="1302744"/>
          </a:xfrm>
        </p:grpSpPr>
        <p:grpSp>
          <p:nvGrpSpPr>
            <p:cNvPr id="29" name="组合 28"/>
            <p:cNvGrpSpPr/>
            <p:nvPr/>
          </p:nvGrpSpPr>
          <p:grpSpPr>
            <a:xfrm>
              <a:off x="398975" y="209550"/>
              <a:ext cx="1302744" cy="1302744"/>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schemeClr val="bg1"/>
                    </a:solidFill>
                  </a:rPr>
                  <a:t>1</a:t>
                </a:r>
                <a:endParaRPr lang="zh-CN" altLang="en-US" sz="2800" b="1" dirty="0">
                  <a:solidFill>
                    <a:schemeClr val="bg1"/>
                  </a:solidFill>
                </a:endParaRPr>
              </a:p>
            </p:txBody>
          </p:sp>
        </p:grpSp>
        <p:sp>
          <p:nvSpPr>
            <p:cNvPr id="30" name="文本框 29"/>
            <p:cNvSpPr txBox="1"/>
            <p:nvPr/>
          </p:nvSpPr>
          <p:spPr>
            <a:xfrm>
              <a:off x="1984152" y="374939"/>
              <a:ext cx="4736965" cy="946697"/>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公司</a:t>
              </a:r>
              <a:r>
                <a:rPr lang="en-US" altLang="zh-CN" sz="2800" b="1" dirty="0">
                  <a:solidFill>
                    <a:srgbClr val="1F4E79"/>
                  </a:solidFill>
                  <a:latin typeface="微软雅黑" panose="020B0503020204020204" pitchFamily="34" charset="-122"/>
                  <a:ea typeface="微软雅黑" panose="020B0503020204020204" pitchFamily="34" charset="-122"/>
                </a:rPr>
                <a:t>(</a:t>
              </a:r>
              <a:r>
                <a:rPr lang="zh-CN" altLang="en-US" sz="2800" b="1" dirty="0">
                  <a:solidFill>
                    <a:srgbClr val="1F4E79"/>
                  </a:solidFill>
                  <a:latin typeface="微软雅黑" panose="020B0503020204020204" pitchFamily="34" charset="-122"/>
                  <a:ea typeface="微软雅黑" panose="020B0503020204020204" pitchFamily="34" charset="-122"/>
                </a:rPr>
                <a:t>团队</a:t>
              </a:r>
              <a:r>
                <a:rPr lang="en-US" altLang="zh-CN" sz="2800" b="1" dirty="0">
                  <a:solidFill>
                    <a:srgbClr val="1F4E79"/>
                  </a:solidFill>
                  <a:latin typeface="微软雅黑" panose="020B0503020204020204" pitchFamily="34" charset="-122"/>
                  <a:ea typeface="微软雅黑" panose="020B0503020204020204" pitchFamily="34" charset="-122"/>
                </a:rPr>
                <a:t>)</a:t>
              </a:r>
              <a:r>
                <a:rPr lang="zh-CN" altLang="en-US" sz="2800" b="1" dirty="0">
                  <a:solidFill>
                    <a:srgbClr val="1F4E79"/>
                  </a:solidFill>
                  <a:latin typeface="微软雅黑" panose="020B0503020204020204" pitchFamily="34" charset="-122"/>
                  <a:ea typeface="微软雅黑" panose="020B0503020204020204" pitchFamily="34" charset="-122"/>
                </a:rPr>
                <a:t>简介</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15"/>
          <p:cNvSpPr txBox="1">
            <a:spLocks noChangeArrowheads="1"/>
          </p:cNvSpPr>
          <p:nvPr/>
        </p:nvSpPr>
        <p:spPr bwMode="auto">
          <a:xfrm>
            <a:off x="5834112" y="3295834"/>
            <a:ext cx="58372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公司现有职员</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人，其中软硬件工程师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人，其他均为大学以上学历；下分办公室、策划部、技术部、制作部、商务信息部五个部门；公司办公面积</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550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平方米。</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年，未来将在香港和深圳两地上市，是中国最大的通信设备上市公司。</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11"/>
          <p:cNvSpPr>
            <a:spLocks noChangeArrowheads="1"/>
          </p:cNvSpPr>
          <p:nvPr/>
        </p:nvSpPr>
        <p:spPr bwMode="auto">
          <a:xfrm>
            <a:off x="5770096" y="2502053"/>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公司基本情况</a:t>
            </a:r>
            <a:endParaRPr lang="zh-CN" altLang="en-US" sz="3200" b="1" dirty="0">
              <a:solidFill>
                <a:schemeClr val="tx1">
                  <a:lumMod val="65000"/>
                  <a:lumOff val="35000"/>
                </a:schemeClr>
              </a:solidFill>
              <a:ea typeface="幼圆" pitchFamily="49" charset="-122"/>
            </a:endParaRPr>
          </a:p>
        </p:txBody>
      </p:sp>
      <p:sp>
        <p:nvSpPr>
          <p:cNvPr id="40" name="椭圆 57"/>
          <p:cNvSpPr>
            <a:spLocks noChangeArrowheads="1"/>
          </p:cNvSpPr>
          <p:nvPr/>
        </p:nvSpPr>
        <p:spPr bwMode="auto">
          <a:xfrm>
            <a:off x="7027912" y="1015550"/>
            <a:ext cx="1152525" cy="1152525"/>
          </a:xfrm>
          <a:prstGeom prst="ellipse">
            <a:avLst/>
          </a:prstGeom>
        </p:spPr>
        <p:style>
          <a:lnRef idx="1">
            <a:schemeClr val="accent4"/>
          </a:lnRef>
          <a:fillRef idx="3">
            <a:schemeClr val="accent4"/>
          </a:fillRef>
          <a:effectRef idx="2">
            <a:schemeClr val="accent4"/>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1" name="椭圆 58"/>
          <p:cNvSpPr>
            <a:spLocks noChangeArrowheads="1"/>
          </p:cNvSpPr>
          <p:nvPr/>
        </p:nvSpPr>
        <p:spPr bwMode="auto">
          <a:xfrm>
            <a:off x="8310612" y="1015550"/>
            <a:ext cx="1154112" cy="1152525"/>
          </a:xfrm>
          <a:prstGeom prst="ellipse">
            <a:avLst/>
          </a:prstGeom>
        </p:spPr>
        <p:style>
          <a:lnRef idx="1">
            <a:schemeClr val="accent4"/>
          </a:lnRef>
          <a:fillRef idx="3">
            <a:schemeClr val="accent4"/>
          </a:fillRef>
          <a:effectRef idx="2">
            <a:schemeClr val="accent4"/>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2" name="椭圆 59"/>
          <p:cNvSpPr>
            <a:spLocks noChangeArrowheads="1"/>
          </p:cNvSpPr>
          <p:nvPr/>
        </p:nvSpPr>
        <p:spPr bwMode="auto">
          <a:xfrm>
            <a:off x="9577437" y="1015550"/>
            <a:ext cx="1152525" cy="1152525"/>
          </a:xfrm>
          <a:prstGeom prst="ellipse">
            <a:avLst/>
          </a:prstGeom>
        </p:spPr>
        <p:style>
          <a:lnRef idx="1">
            <a:schemeClr val="accent4"/>
          </a:lnRef>
          <a:fillRef idx="3">
            <a:schemeClr val="accent4"/>
          </a:fillRef>
          <a:effectRef idx="2">
            <a:schemeClr val="accent4"/>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3" name="椭圆 60"/>
          <p:cNvSpPr>
            <a:spLocks noChangeArrowheads="1"/>
          </p:cNvSpPr>
          <p:nvPr/>
        </p:nvSpPr>
        <p:spPr bwMode="auto">
          <a:xfrm>
            <a:off x="5737274" y="1015550"/>
            <a:ext cx="1152525" cy="1152525"/>
          </a:xfrm>
          <a:prstGeom prst="ellipse">
            <a:avLst/>
          </a:prstGeom>
        </p:spPr>
        <p:style>
          <a:lnRef idx="1">
            <a:schemeClr val="accent4"/>
          </a:lnRef>
          <a:fillRef idx="3">
            <a:schemeClr val="accent4"/>
          </a:fillRef>
          <a:effectRef idx="2">
            <a:schemeClr val="accent4"/>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261D"/>
              </a:solidFill>
              <a:effectLst/>
              <a:uLnTx/>
              <a:uFillTx/>
            </a:endParaRPr>
          </a:p>
        </p:txBody>
      </p:sp>
      <p:sp>
        <p:nvSpPr>
          <p:cNvPr id="44" name="TextBox 61"/>
          <p:cNvSpPr txBox="1">
            <a:spLocks noChangeArrowheads="1"/>
          </p:cNvSpPr>
          <p:nvPr/>
        </p:nvSpPr>
        <p:spPr bwMode="auto">
          <a:xfrm>
            <a:off x="5834112" y="1126675"/>
            <a:ext cx="9540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8F8F8"/>
                </a:solidFill>
                <a:latin typeface="微软雅黑" panose="020B0503020204020204" pitchFamily="34" charset="-122"/>
                <a:ea typeface="微软雅黑" panose="020B0503020204020204" pitchFamily="34" charset="-122"/>
              </a:rPr>
              <a:t>简约设计</a:t>
            </a:r>
            <a:endParaRPr lang="zh-CN" altLang="en-US" sz="2800">
              <a:solidFill>
                <a:srgbClr val="F8F8F8"/>
              </a:solidFill>
              <a:latin typeface="微软雅黑" panose="020B0503020204020204" pitchFamily="34" charset="-122"/>
              <a:ea typeface="微软雅黑" panose="020B0503020204020204" pitchFamily="34" charset="-122"/>
            </a:endParaRPr>
          </a:p>
        </p:txBody>
      </p:sp>
      <p:sp>
        <p:nvSpPr>
          <p:cNvPr id="45" name="TextBox 70"/>
          <p:cNvSpPr txBox="1">
            <a:spLocks noChangeArrowheads="1"/>
          </p:cNvSpPr>
          <p:nvPr/>
        </p:nvSpPr>
        <p:spPr bwMode="auto">
          <a:xfrm>
            <a:off x="7123162" y="1126675"/>
            <a:ext cx="9540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8F8F8"/>
                </a:solidFill>
                <a:latin typeface="微软雅黑" panose="020B0503020204020204" pitchFamily="34" charset="-122"/>
                <a:ea typeface="微软雅黑" panose="020B0503020204020204" pitchFamily="34" charset="-122"/>
              </a:rPr>
              <a:t>动画抢眼</a:t>
            </a:r>
            <a:endParaRPr lang="zh-CN" altLang="en-US" sz="2800">
              <a:solidFill>
                <a:srgbClr val="F8F8F8"/>
              </a:solidFill>
              <a:latin typeface="微软雅黑" panose="020B0503020204020204" pitchFamily="34" charset="-122"/>
              <a:ea typeface="微软雅黑" panose="020B0503020204020204" pitchFamily="34" charset="-122"/>
            </a:endParaRPr>
          </a:p>
        </p:txBody>
      </p:sp>
      <p:sp>
        <p:nvSpPr>
          <p:cNvPr id="46" name="TextBox 71"/>
          <p:cNvSpPr txBox="1">
            <a:spLocks noChangeArrowheads="1"/>
          </p:cNvSpPr>
          <p:nvPr/>
        </p:nvSpPr>
        <p:spPr bwMode="auto">
          <a:xfrm>
            <a:off x="8416974" y="1126675"/>
            <a:ext cx="9540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8F8F8"/>
                </a:solidFill>
                <a:latin typeface="微软雅黑" panose="020B0503020204020204" pitchFamily="34" charset="-122"/>
                <a:ea typeface="微软雅黑" panose="020B0503020204020204" pitchFamily="34" charset="-122"/>
              </a:rPr>
              <a:t>普适性强</a:t>
            </a:r>
            <a:endParaRPr lang="zh-CN" altLang="en-US" sz="2800">
              <a:solidFill>
                <a:srgbClr val="F8F8F8"/>
              </a:solidFill>
              <a:latin typeface="微软雅黑" panose="020B0503020204020204" pitchFamily="34" charset="-122"/>
              <a:ea typeface="微软雅黑" panose="020B0503020204020204" pitchFamily="34" charset="-122"/>
            </a:endParaRPr>
          </a:p>
        </p:txBody>
      </p:sp>
      <p:sp>
        <p:nvSpPr>
          <p:cNvPr id="47" name="TextBox 72"/>
          <p:cNvSpPr txBox="1">
            <a:spLocks noChangeArrowheads="1"/>
          </p:cNvSpPr>
          <p:nvPr/>
        </p:nvSpPr>
        <p:spPr bwMode="auto">
          <a:xfrm>
            <a:off x="9715549" y="1126675"/>
            <a:ext cx="955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8F8F8"/>
                </a:solidFill>
                <a:latin typeface="微软雅黑" panose="020B0503020204020204" pitchFamily="34" charset="-122"/>
                <a:ea typeface="微软雅黑" panose="020B0503020204020204" pitchFamily="34" charset="-122"/>
              </a:rPr>
              <a:t>图形实用</a:t>
            </a:r>
            <a:endParaRPr lang="zh-CN" altLang="en-US" sz="2800">
              <a:solidFill>
                <a:srgbClr val="F8F8F8"/>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754682" y="1232371"/>
            <a:ext cx="3685737" cy="2370642"/>
            <a:chOff x="755576" y="1491630"/>
            <a:chExt cx="2880000" cy="1800000"/>
          </a:xfrm>
          <a:effectLst>
            <a:outerShdw blurRad="228600" dist="38100" dir="8400000" sx="105000" sy="105000" algn="tr" rotWithShape="0">
              <a:prstClr val="black">
                <a:alpha val="20000"/>
              </a:prstClr>
            </a:outerShdw>
          </a:effectLst>
        </p:grpSpPr>
        <p:sp>
          <p:nvSpPr>
            <p:cNvPr id="84" name="矩形 83"/>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chemeClr val="tx1"/>
                </a:solidFill>
              </a:endParaRPr>
            </a:p>
          </p:txBody>
        </p:sp>
        <p:sp>
          <p:nvSpPr>
            <p:cNvPr id="85" name="矩形 84"/>
            <p:cNvSpPr/>
            <p:nvPr/>
          </p:nvSpPr>
          <p:spPr>
            <a:xfrm>
              <a:off x="813012" y="1524499"/>
              <a:ext cx="2772000" cy="172800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80" name="组合 79"/>
          <p:cNvGrpSpPr/>
          <p:nvPr/>
        </p:nvGrpSpPr>
        <p:grpSpPr>
          <a:xfrm>
            <a:off x="1535487" y="3800462"/>
            <a:ext cx="3777974" cy="2553263"/>
            <a:chOff x="755576" y="1491630"/>
            <a:chExt cx="2880000" cy="1800000"/>
          </a:xfrm>
          <a:effectLst>
            <a:outerShdw blurRad="228600" dist="38100" dir="8400000" sx="105000" sy="105000" algn="tr" rotWithShape="0">
              <a:prstClr val="black">
                <a:alpha val="20000"/>
              </a:prstClr>
            </a:outerShdw>
          </a:effectLst>
        </p:grpSpPr>
        <p:sp>
          <p:nvSpPr>
            <p:cNvPr id="82" name="矩形 8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chemeClr val="tx1"/>
                </a:solidFill>
              </a:endParaRPr>
            </a:p>
          </p:txBody>
        </p:sp>
        <p:sp>
          <p:nvSpPr>
            <p:cNvPr id="83" name="矩形 82"/>
            <p:cNvSpPr/>
            <p:nvPr/>
          </p:nvSpPr>
          <p:spPr>
            <a:xfrm>
              <a:off x="813012" y="1524499"/>
              <a:ext cx="2772000" cy="172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2"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Scale>
                                      <p:cBhvr>
                                        <p:cTn id="16"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43"/>
                                        </p:tgtEl>
                                        <p:attrNameLst>
                                          <p:attrName>ppt_x</p:attrName>
                                          <p:attrName>ppt_y</p:attrName>
                                        </p:attrNameLst>
                                      </p:cBhvr>
                                      <p:rCtr x="0" y="0"/>
                                    </p:animMotion>
                                    <p:animEffect transition="in" filter="fade">
                                      <p:cBhvr>
                                        <p:cTn id="18" dur="1000"/>
                                        <p:tgtEl>
                                          <p:spTgt spid="43"/>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40"/>
                                        </p:tgtEl>
                                        <p:attrNameLst>
                                          <p:attrName>style.visibility</p:attrName>
                                        </p:attrNameLst>
                                      </p:cBhvr>
                                      <p:to>
                                        <p:strVal val="visible"/>
                                      </p:to>
                                    </p:set>
                                    <p:animScale>
                                      <p:cBhvr>
                                        <p:cTn id="21"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40"/>
                                        </p:tgtEl>
                                        <p:attrNameLst>
                                          <p:attrName>ppt_x</p:attrName>
                                          <p:attrName>ppt_y</p:attrName>
                                        </p:attrNameLst>
                                      </p:cBhvr>
                                      <p:rCtr x="0" y="0"/>
                                    </p:animMotion>
                                    <p:animEffect transition="in" filter="fade">
                                      <p:cBhvr>
                                        <p:cTn id="23" dur="1000"/>
                                        <p:tgtEl>
                                          <p:spTgt spid="40"/>
                                        </p:tgtEl>
                                      </p:cBhvr>
                                    </p:animEffect>
                                  </p:childTnLst>
                                </p:cTn>
                              </p:par>
                              <p:par>
                                <p:cTn id="24" presetID="52" presetClass="entr" presetSubtype="0" fill="hold" grpId="0" nodeType="withEffect">
                                  <p:stCondLst>
                                    <p:cond delay="400"/>
                                  </p:stCondLst>
                                  <p:childTnLst>
                                    <p:set>
                                      <p:cBhvr>
                                        <p:cTn id="25" dur="1" fill="hold">
                                          <p:stCondLst>
                                            <p:cond delay="0"/>
                                          </p:stCondLst>
                                        </p:cTn>
                                        <p:tgtEl>
                                          <p:spTgt spid="41"/>
                                        </p:tgtEl>
                                        <p:attrNameLst>
                                          <p:attrName>style.visibility</p:attrName>
                                        </p:attrNameLst>
                                      </p:cBhvr>
                                      <p:to>
                                        <p:strVal val="visible"/>
                                      </p:to>
                                    </p:set>
                                    <p:animScale>
                                      <p:cBhvr>
                                        <p:cTn id="26"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41"/>
                                        </p:tgtEl>
                                        <p:attrNameLst>
                                          <p:attrName>ppt_x</p:attrName>
                                          <p:attrName>ppt_y</p:attrName>
                                        </p:attrNameLst>
                                      </p:cBhvr>
                                      <p:rCtr x="0" y="0"/>
                                    </p:animMotion>
                                    <p:animEffect transition="in" filter="fade">
                                      <p:cBhvr>
                                        <p:cTn id="28" dur="1000"/>
                                        <p:tgtEl>
                                          <p:spTgt spid="41"/>
                                        </p:tgtEl>
                                      </p:cBhvr>
                                    </p:animEffect>
                                  </p:childTnLst>
                                </p:cTn>
                              </p:par>
                              <p:par>
                                <p:cTn id="29" presetID="52" presetClass="entr" presetSubtype="0" fill="hold" grpId="0" nodeType="withEffect">
                                  <p:stCondLst>
                                    <p:cond delay="600"/>
                                  </p:stCondLst>
                                  <p:childTnLst>
                                    <p:set>
                                      <p:cBhvr>
                                        <p:cTn id="30" dur="1" fill="hold">
                                          <p:stCondLst>
                                            <p:cond delay="0"/>
                                          </p:stCondLst>
                                        </p:cTn>
                                        <p:tgtEl>
                                          <p:spTgt spid="42"/>
                                        </p:tgtEl>
                                        <p:attrNameLst>
                                          <p:attrName>style.visibility</p:attrName>
                                        </p:attrNameLst>
                                      </p:cBhvr>
                                      <p:to>
                                        <p:strVal val="visible"/>
                                      </p:to>
                                    </p:set>
                                    <p:animScale>
                                      <p:cBhvr>
                                        <p:cTn id="31"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2"/>
                                        </p:tgtEl>
                                        <p:attrNameLst>
                                          <p:attrName>ppt_x</p:attrName>
                                          <p:attrName>ppt_y</p:attrName>
                                        </p:attrNameLst>
                                      </p:cBhvr>
                                      <p:rCtr x="0" y="0"/>
                                    </p:animMotion>
                                    <p:animEffect transition="in" filter="fade">
                                      <p:cBhvr>
                                        <p:cTn id="33" dur="1000"/>
                                        <p:tgtEl>
                                          <p:spTgt spid="42"/>
                                        </p:tgtEl>
                                      </p:cBhvr>
                                    </p:animEffect>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 calcmode="lin" valueType="num">
                                      <p:cBhvr>
                                        <p:cTn id="39" dur="500" fill="hold"/>
                                        <p:tgtEl>
                                          <p:spTgt spid="44"/>
                                        </p:tgtEl>
                                        <p:attrNameLst>
                                          <p:attrName>style.rotation</p:attrName>
                                        </p:attrNameLst>
                                      </p:cBhvr>
                                      <p:tavLst>
                                        <p:tav tm="0">
                                          <p:val>
                                            <p:fltVal val="90"/>
                                          </p:val>
                                        </p:tav>
                                        <p:tav tm="100000">
                                          <p:val>
                                            <p:fltVal val="0"/>
                                          </p:val>
                                        </p:tav>
                                      </p:tavLst>
                                    </p:anim>
                                    <p:animEffect transition="in" filter="fade">
                                      <p:cBhvr>
                                        <p:cTn id="40" dur="500"/>
                                        <p:tgtEl>
                                          <p:spTgt spid="44"/>
                                        </p:tgtEl>
                                      </p:cBhvr>
                                    </p:animEffect>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 calcmode="lin" valueType="num">
                                      <p:cBhvr>
                                        <p:cTn id="46" dur="500" fill="hold"/>
                                        <p:tgtEl>
                                          <p:spTgt spid="45"/>
                                        </p:tgtEl>
                                        <p:attrNameLst>
                                          <p:attrName>style.rotation</p:attrName>
                                        </p:attrNameLst>
                                      </p:cBhvr>
                                      <p:tavLst>
                                        <p:tav tm="0">
                                          <p:val>
                                            <p:fltVal val="90"/>
                                          </p:val>
                                        </p:tav>
                                        <p:tav tm="100000">
                                          <p:val>
                                            <p:fltVal val="0"/>
                                          </p:val>
                                        </p:tav>
                                      </p:tavLst>
                                    </p:anim>
                                    <p:animEffect transition="in" filter="fade">
                                      <p:cBhvr>
                                        <p:cTn id="47" dur="500"/>
                                        <p:tgtEl>
                                          <p:spTgt spid="45"/>
                                        </p:tgtEl>
                                      </p:cBhvr>
                                    </p:animEffect>
                                  </p:childTnLst>
                                </p:cTn>
                              </p:par>
                            </p:childTnLst>
                          </p:cTn>
                        </p:par>
                        <p:par>
                          <p:cTn id="48" fill="hold">
                            <p:stCondLst>
                              <p:cond delay="2500"/>
                            </p:stCondLst>
                            <p:childTnLst>
                              <p:par>
                                <p:cTn id="49" presetID="31"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 calcmode="lin" valueType="num">
                                      <p:cBhvr>
                                        <p:cTn id="53" dur="500" fill="hold"/>
                                        <p:tgtEl>
                                          <p:spTgt spid="46"/>
                                        </p:tgtEl>
                                        <p:attrNameLst>
                                          <p:attrName>style.rotation</p:attrName>
                                        </p:attrNameLst>
                                      </p:cBhvr>
                                      <p:tavLst>
                                        <p:tav tm="0">
                                          <p:val>
                                            <p:fltVal val="90"/>
                                          </p:val>
                                        </p:tav>
                                        <p:tav tm="100000">
                                          <p:val>
                                            <p:fltVal val="0"/>
                                          </p:val>
                                        </p:tav>
                                      </p:tavLst>
                                    </p:anim>
                                    <p:animEffect transition="in" filter="fade">
                                      <p:cBhvr>
                                        <p:cTn id="54" dur="500"/>
                                        <p:tgtEl>
                                          <p:spTgt spid="46"/>
                                        </p:tgtEl>
                                      </p:cBhvr>
                                    </p:animEffect>
                                  </p:childTnLst>
                                </p:cTn>
                              </p:par>
                            </p:childTnLst>
                          </p:cTn>
                        </p:par>
                        <p:par>
                          <p:cTn id="55" fill="hold">
                            <p:stCondLst>
                              <p:cond delay="3000"/>
                            </p:stCondLst>
                            <p:childTnLst>
                              <p:par>
                                <p:cTn id="56" presetID="31"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 calcmode="lin" valueType="num">
                                      <p:cBhvr>
                                        <p:cTn id="60" dur="500" fill="hold"/>
                                        <p:tgtEl>
                                          <p:spTgt spid="47"/>
                                        </p:tgtEl>
                                        <p:attrNameLst>
                                          <p:attrName>style.rotation</p:attrName>
                                        </p:attrNameLst>
                                      </p:cBhvr>
                                      <p:tavLst>
                                        <p:tav tm="0">
                                          <p:val>
                                            <p:fltVal val="90"/>
                                          </p:val>
                                        </p:tav>
                                        <p:tav tm="100000">
                                          <p:val>
                                            <p:fltVal val="0"/>
                                          </p:val>
                                        </p:tav>
                                      </p:tavLst>
                                    </p:anim>
                                    <p:animEffect transition="in" filter="fade">
                                      <p:cBhvr>
                                        <p:cTn id="61" dur="500"/>
                                        <p:tgtEl>
                                          <p:spTgt spid="47"/>
                                        </p:tgtEl>
                                      </p:cBhvr>
                                    </p:animEffect>
                                  </p:childTnLst>
                                </p:cTn>
                              </p:par>
                            </p:childTnLst>
                          </p:cTn>
                        </p:par>
                        <p:par>
                          <p:cTn id="62" fill="hold">
                            <p:stCondLst>
                              <p:cond delay="3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9"/>
                                        </p:tgtEl>
                                        <p:attrNameLst>
                                          <p:attrName>ppt_y</p:attrName>
                                        </p:attrNameLst>
                                      </p:cBhvr>
                                      <p:tavLst>
                                        <p:tav tm="0">
                                          <p:val>
                                            <p:strVal val="#ppt_y"/>
                                          </p:val>
                                        </p:tav>
                                        <p:tav tm="100000">
                                          <p:val>
                                            <p:strVal val="#ppt_y"/>
                                          </p:val>
                                        </p:tav>
                                      </p:tavLst>
                                    </p:anim>
                                    <p:anim calcmode="lin" valueType="num">
                                      <p:cBhvr>
                                        <p:cTn id="67"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9"/>
                                        </p:tgtEl>
                                      </p:cBhvr>
                                    </p:animEffect>
                                  </p:childTnLst>
                                </p:cTn>
                              </p:par>
                            </p:childTnLst>
                          </p:cTn>
                        </p:par>
                        <p:par>
                          <p:cTn id="70" fill="hold">
                            <p:stCondLst>
                              <p:cond delay="4349"/>
                            </p:stCondLst>
                            <p:childTnLst>
                              <p:par>
                                <p:cTn id="71" presetID="5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Scale>
                                      <p:cBhvr>
                                        <p:cTn id="73"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8"/>
                                        </p:tgtEl>
                                        <p:attrNameLst>
                                          <p:attrName>ppt_x</p:attrName>
                                          <p:attrName>ppt_y</p:attrName>
                                        </p:attrNameLst>
                                      </p:cBhvr>
                                    </p:animMotion>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autoUpdateAnimBg="0"/>
      <p:bldP spid="41" grpId="0" animBg="1" autoUpdateAnimBg="0"/>
      <p:bldP spid="42" grpId="0" animBg="1" autoUpdateAnimBg="0"/>
      <p:bldP spid="43" grpId="0" animBg="1" autoUpdateAnimBg="0"/>
      <p:bldP spid="44" grpId="0" autoUpdateAnimBg="0"/>
      <p:bldP spid="45" grpId="0" autoUpdateAnimBg="0"/>
      <p:bldP spid="46" grpId="0" autoUpdateAnimBg="0"/>
      <p:bldP spid="4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accent3">
                <a:shade val="45000"/>
                <a:satMod val="135000"/>
              </a:schemeClr>
              <a:prstClr val="white"/>
            </a:duotone>
            <a:extLst>
              <a:ext uri="{28A0092B-C50C-407E-A947-70E740481C1C}">
                <a14:useLocalDpi xmlns:a14="http://schemas.microsoft.com/office/drawing/2010/main" val="0"/>
              </a:ext>
            </a:extLst>
          </a:blip>
          <a:srcRect l="11939" r="16923" b="15318"/>
          <a:stretch>
            <a:fillRect/>
          </a:stretch>
        </p:blipFill>
        <p:spPr>
          <a:xfrm>
            <a:off x="-19742" y="1050524"/>
            <a:ext cx="12211742" cy="5807476"/>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70568" cy="68580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rcRect r="27905"/>
          <a:stretch>
            <a:fillRect/>
          </a:stretch>
        </p:blipFill>
        <p:spPr>
          <a:xfrm>
            <a:off x="7166572" y="0"/>
            <a:ext cx="5025428" cy="6858000"/>
          </a:xfrm>
          <a:prstGeom prst="rect">
            <a:avLst/>
          </a:prstGeom>
        </p:spPr>
      </p:pic>
      <p:sp>
        <p:nvSpPr>
          <p:cNvPr id="98" name="文本框 97"/>
          <p:cNvSpPr txBox="1"/>
          <p:nvPr/>
        </p:nvSpPr>
        <p:spPr>
          <a:xfrm>
            <a:off x="3512022" y="1543045"/>
            <a:ext cx="5506636" cy="1323439"/>
          </a:xfrm>
          <a:prstGeom prst="rect">
            <a:avLst/>
          </a:prstGeom>
          <a:noFill/>
          <a:ln>
            <a:noFill/>
          </a:ln>
        </p:spPr>
        <p:txBody>
          <a:bodyPr wrap="none" rtlCol="0">
            <a:spAutoFit/>
          </a:bodyPr>
          <a:lstStyle/>
          <a:p>
            <a:r>
              <a:rPr lang="zh-CN" altLang="en-US" sz="8000" b="1" spc="300" dirty="0" smtClean="0">
                <a:gradFill>
                  <a:gsLst>
                    <a:gs pos="43000">
                      <a:srgbClr val="2F76B7"/>
                    </a:gs>
                    <a:gs pos="100000">
                      <a:schemeClr val="accent3">
                        <a:lumMod val="60000"/>
                        <a:lumOff val="40000"/>
                      </a:schemeClr>
                    </a:gs>
                  </a:gsLst>
                  <a:lin ang="0" scaled="0"/>
                </a:gradFill>
                <a:latin typeface="微软雅黑" panose="020B0503020204020204" pitchFamily="34" charset="-122"/>
                <a:ea typeface="微软雅黑" panose="020B0503020204020204" pitchFamily="34" charset="-122"/>
              </a:rPr>
              <a:t>谢谢观看！</a:t>
            </a:r>
            <a:endParaRPr lang="zh-CN" altLang="en-US" sz="8000" b="1" spc="300" dirty="0">
              <a:gradFill>
                <a:gsLst>
                  <a:gs pos="43000">
                    <a:srgbClr val="2F76B7"/>
                  </a:gs>
                  <a:gs pos="100000">
                    <a:schemeClr val="accent3">
                      <a:lumMod val="60000"/>
                      <a:lumOff val="40000"/>
                    </a:schemeClr>
                  </a:gs>
                </a:gsLst>
                <a:lin ang="0" scaled="0"/>
              </a:gra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8"/>
                                        </p:tgtEl>
                                        <p:attrNameLst>
                                          <p:attrName>ppt_y</p:attrName>
                                        </p:attrNameLst>
                                      </p:cBhvr>
                                      <p:tavLst>
                                        <p:tav tm="0">
                                          <p:val>
                                            <p:strVal val="#ppt_y"/>
                                          </p:val>
                                        </p:tav>
                                        <p:tav tm="100000">
                                          <p:val>
                                            <p:strVal val="#ppt_y"/>
                                          </p:val>
                                        </p:tav>
                                      </p:tavLst>
                                    </p:anim>
                                    <p:anim calcmode="lin" valueType="num">
                                      <p:cBhvr>
                                        <p:cTn id="9" dur="50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98975" y="209550"/>
            <a:ext cx="2856124" cy="720000"/>
            <a:chOff x="398975" y="209550"/>
            <a:chExt cx="5167775" cy="1302744"/>
          </a:xfrm>
        </p:grpSpPr>
        <p:grpSp>
          <p:nvGrpSpPr>
            <p:cNvPr id="29" name="组合 28"/>
            <p:cNvGrpSpPr/>
            <p:nvPr/>
          </p:nvGrpSpPr>
          <p:grpSpPr>
            <a:xfrm>
              <a:off x="398975" y="209550"/>
              <a:ext cx="1302744" cy="1302744"/>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2</a:t>
                </a:r>
                <a:endParaRPr lang="zh-CN" altLang="en-US" sz="2800" b="1" dirty="0">
                  <a:solidFill>
                    <a:prstClr val="white"/>
                  </a:solidFill>
                </a:endParaRPr>
              </a:p>
            </p:txBody>
          </p:sp>
        </p:grpSp>
        <p:sp>
          <p:nvSpPr>
            <p:cNvPr id="30" name="文本框 29"/>
            <p:cNvSpPr txBox="1"/>
            <p:nvPr/>
          </p:nvSpPr>
          <p:spPr>
            <a:xfrm>
              <a:off x="1984152" y="374939"/>
              <a:ext cx="3582598" cy="946697"/>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公司展历史</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3" name="直接连接符 22"/>
          <p:cNvCxnSpPr>
            <a:endCxn id="25" idx="2"/>
          </p:cNvCxnSpPr>
          <p:nvPr/>
        </p:nvCxnSpPr>
        <p:spPr>
          <a:xfrm>
            <a:off x="91679" y="3456016"/>
            <a:ext cx="1428750" cy="0"/>
          </a:xfrm>
          <a:prstGeom prst="line">
            <a:avLst/>
          </a:prstGeom>
          <a:noFill/>
          <a:ln w="28575" cap="flat" cmpd="sng" algn="ctr">
            <a:solidFill>
              <a:srgbClr val="609ED6"/>
            </a:solidFill>
            <a:prstDash val="solid"/>
            <a:miter lim="800000"/>
          </a:ln>
          <a:effectLst/>
        </p:spPr>
      </p:cxnSp>
      <p:grpSp>
        <p:nvGrpSpPr>
          <p:cNvPr id="24" name="组合 23"/>
          <p:cNvGrpSpPr/>
          <p:nvPr/>
        </p:nvGrpSpPr>
        <p:grpSpPr>
          <a:xfrm>
            <a:off x="1520429" y="2795216"/>
            <a:ext cx="978695" cy="1150147"/>
            <a:chOff x="1571625" y="2825350"/>
            <a:chExt cx="978695" cy="1150147"/>
          </a:xfrm>
          <a:solidFill>
            <a:srgbClr val="609ED6"/>
          </a:solidFill>
        </p:grpSpPr>
        <p:sp>
          <p:nvSpPr>
            <p:cNvPr id="25" name="同心圆 24"/>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1996</a:t>
              </a:r>
              <a:endParaRPr kumimoji="0" lang="zh-CN" altLang="en-US"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等腰三角形 25"/>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27" name="组合 26"/>
          <p:cNvGrpSpPr/>
          <p:nvPr/>
        </p:nvGrpSpPr>
        <p:grpSpPr>
          <a:xfrm flipV="1">
            <a:off x="3568304" y="2966668"/>
            <a:ext cx="978695" cy="1150147"/>
            <a:chOff x="1571625" y="2825350"/>
            <a:chExt cx="978695" cy="1150147"/>
          </a:xfrm>
          <a:solidFill>
            <a:srgbClr val="609ED6"/>
          </a:solidFill>
        </p:grpSpPr>
        <p:sp>
          <p:nvSpPr>
            <p:cNvPr id="48" name="同心圆 47"/>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1997</a:t>
              </a:r>
              <a:endParaRPr kumimoji="0" lang="zh-CN" altLang="en-US"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49" name="等腰三角形 48"/>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50" name="组合 49"/>
          <p:cNvGrpSpPr/>
          <p:nvPr/>
        </p:nvGrpSpPr>
        <p:grpSpPr>
          <a:xfrm>
            <a:off x="5616179" y="2795216"/>
            <a:ext cx="978695" cy="1150147"/>
            <a:chOff x="1571625" y="2825350"/>
            <a:chExt cx="978695" cy="1150147"/>
          </a:xfrm>
          <a:solidFill>
            <a:srgbClr val="609ED6"/>
          </a:solidFill>
        </p:grpSpPr>
        <p:sp>
          <p:nvSpPr>
            <p:cNvPr id="51" name="同心圆 50"/>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1998</a:t>
              </a:r>
              <a:endParaRPr kumimoji="0" lang="zh-CN" altLang="en-US"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52" name="等腰三角形 51"/>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53" name="组合 52"/>
          <p:cNvGrpSpPr/>
          <p:nvPr/>
        </p:nvGrpSpPr>
        <p:grpSpPr>
          <a:xfrm flipV="1">
            <a:off x="7664054" y="2966668"/>
            <a:ext cx="978695" cy="1150147"/>
            <a:chOff x="1571625" y="2825350"/>
            <a:chExt cx="978695" cy="1150147"/>
          </a:xfrm>
          <a:solidFill>
            <a:srgbClr val="609ED6"/>
          </a:solidFill>
        </p:grpSpPr>
        <p:sp>
          <p:nvSpPr>
            <p:cNvPr id="54" name="同心圆 53"/>
            <p:cNvSpPr/>
            <p:nvPr/>
          </p:nvSpPr>
          <p:spPr>
            <a:xfrm rot="10800000">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2005</a:t>
              </a:r>
              <a:endParaRPr kumimoji="0" lang="zh-CN" altLang="en-US"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55" name="等腰三角形 54"/>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cs typeface="+mn-cs"/>
              </a:endParaRPr>
            </a:p>
          </p:txBody>
        </p:sp>
      </p:grpSp>
      <p:cxnSp>
        <p:nvCxnSpPr>
          <p:cNvPr id="56" name="直接连接符 55"/>
          <p:cNvCxnSpPr>
            <a:stCxn id="25" idx="6"/>
            <a:endCxn id="48" idx="6"/>
          </p:cNvCxnSpPr>
          <p:nvPr/>
        </p:nvCxnSpPr>
        <p:spPr>
          <a:xfrm>
            <a:off x="2499124" y="3456016"/>
            <a:ext cx="1069180" cy="0"/>
          </a:xfrm>
          <a:prstGeom prst="line">
            <a:avLst/>
          </a:prstGeom>
          <a:noFill/>
          <a:ln w="28575" cap="flat" cmpd="sng" algn="ctr">
            <a:solidFill>
              <a:srgbClr val="609ED6"/>
            </a:solidFill>
            <a:prstDash val="solid"/>
            <a:miter lim="800000"/>
          </a:ln>
          <a:effectLst/>
        </p:spPr>
      </p:cxnSp>
      <p:cxnSp>
        <p:nvCxnSpPr>
          <p:cNvPr id="57" name="直接连接符 56"/>
          <p:cNvCxnSpPr>
            <a:stCxn id="48" idx="2"/>
            <a:endCxn id="51" idx="2"/>
          </p:cNvCxnSpPr>
          <p:nvPr/>
        </p:nvCxnSpPr>
        <p:spPr>
          <a:xfrm>
            <a:off x="4546999" y="3456016"/>
            <a:ext cx="1069180" cy="0"/>
          </a:xfrm>
          <a:prstGeom prst="line">
            <a:avLst/>
          </a:prstGeom>
          <a:noFill/>
          <a:ln w="28575" cap="flat" cmpd="sng" algn="ctr">
            <a:solidFill>
              <a:srgbClr val="609ED6"/>
            </a:solidFill>
            <a:prstDash val="solid"/>
            <a:miter lim="800000"/>
          </a:ln>
          <a:effectLst/>
        </p:spPr>
      </p:cxnSp>
      <p:cxnSp>
        <p:nvCxnSpPr>
          <p:cNvPr id="58" name="直接连接符 57"/>
          <p:cNvCxnSpPr>
            <a:stCxn id="51" idx="6"/>
            <a:endCxn id="54" idx="6"/>
          </p:cNvCxnSpPr>
          <p:nvPr/>
        </p:nvCxnSpPr>
        <p:spPr>
          <a:xfrm>
            <a:off x="6594874" y="3456016"/>
            <a:ext cx="1069180" cy="0"/>
          </a:xfrm>
          <a:prstGeom prst="line">
            <a:avLst/>
          </a:prstGeom>
          <a:noFill/>
          <a:ln w="28575" cap="flat" cmpd="sng" algn="ctr">
            <a:solidFill>
              <a:srgbClr val="609ED6"/>
            </a:solidFill>
            <a:prstDash val="solid"/>
            <a:miter lim="800000"/>
          </a:ln>
          <a:effectLst/>
        </p:spPr>
      </p:cxnSp>
      <p:cxnSp>
        <p:nvCxnSpPr>
          <p:cNvPr id="59" name="直接连接符 58"/>
          <p:cNvCxnSpPr>
            <a:stCxn id="54" idx="2"/>
          </p:cNvCxnSpPr>
          <p:nvPr/>
        </p:nvCxnSpPr>
        <p:spPr>
          <a:xfrm>
            <a:off x="8642749" y="3456016"/>
            <a:ext cx="1050130" cy="0"/>
          </a:xfrm>
          <a:prstGeom prst="line">
            <a:avLst/>
          </a:prstGeom>
          <a:noFill/>
          <a:ln w="28575" cap="flat" cmpd="sng" algn="ctr">
            <a:solidFill>
              <a:srgbClr val="609ED6"/>
            </a:solidFill>
            <a:prstDash val="solid"/>
            <a:miter lim="800000"/>
          </a:ln>
          <a:effectLst/>
        </p:spPr>
      </p:cxnSp>
      <p:sp>
        <p:nvSpPr>
          <p:cNvPr id="60" name="文本框 23"/>
          <p:cNvSpPr txBox="1"/>
          <p:nvPr/>
        </p:nvSpPr>
        <p:spPr>
          <a:xfrm>
            <a:off x="451246" y="2185680"/>
            <a:ext cx="3117058"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600" dirty="0" smtClean="0">
                <a:latin typeface="微软雅黑 Light" panose="020B0502040204020203" pitchFamily="34" charset="-122"/>
                <a:ea typeface="微软雅黑 Light" panose="020B0502040204020203" pitchFamily="34" charset="-122"/>
              </a:rPr>
              <a:t>XXX</a:t>
            </a:r>
            <a:r>
              <a:rPr lang="zh-CN" altLang="en-US" sz="1600" dirty="0">
                <a:latin typeface="微软雅黑 Light" panose="020B0502040204020203" pitchFamily="34" charset="-122"/>
                <a:ea typeface="微软雅黑 Light" panose="020B0502040204020203" pitchFamily="34" charset="-122"/>
              </a:rPr>
              <a:t>有限公司成立 </a:t>
            </a:r>
            <a:endParaRPr lang="zh-CN" altLang="en-US" sz="1600" dirty="0">
              <a:latin typeface="微软雅黑 Light" panose="020B0502040204020203" pitchFamily="34" charset="-122"/>
              <a:ea typeface="微软雅黑 Light" panose="020B0502040204020203" pitchFamily="34" charset="-122"/>
            </a:endParaRPr>
          </a:p>
        </p:txBody>
      </p:sp>
      <p:sp>
        <p:nvSpPr>
          <p:cNvPr id="61" name="文本框 24"/>
          <p:cNvSpPr txBox="1"/>
          <p:nvPr/>
        </p:nvSpPr>
        <p:spPr>
          <a:xfrm>
            <a:off x="4546996" y="1650097"/>
            <a:ext cx="3117058"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600" dirty="0">
                <a:latin typeface="微软雅黑 Light" panose="020B0502040204020203" pitchFamily="34" charset="-122"/>
                <a:ea typeface="微软雅黑 Light" panose="020B0502040204020203" pitchFamily="34" charset="-122"/>
              </a:rPr>
              <a:t>荣获第二</a:t>
            </a:r>
            <a:r>
              <a:rPr lang="zh-CN" altLang="en-US" sz="1600" dirty="0" smtClean="0">
                <a:latin typeface="微软雅黑 Light" panose="020B0502040204020203" pitchFamily="34" charset="-122"/>
                <a:ea typeface="微软雅黑 Light" panose="020B0502040204020203" pitchFamily="34" charset="-122"/>
              </a:rPr>
              <a:t>届省</a:t>
            </a:r>
            <a:r>
              <a:rPr lang="zh-CN" altLang="en-US" sz="1600" dirty="0">
                <a:latin typeface="微软雅黑 Light" panose="020B0502040204020203" pitchFamily="34" charset="-122"/>
                <a:ea typeface="微软雅黑 Light" panose="020B0502040204020203" pitchFamily="34" charset="-122"/>
              </a:rPr>
              <a:t>国际信息技术产品展示会暨</a:t>
            </a:r>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省信息化建设项目招商会银奖 </a:t>
            </a:r>
            <a:endParaRPr lang="zh-CN" altLang="en-US" sz="1600" dirty="0">
              <a:latin typeface="微软雅黑 Light" panose="020B0502040204020203" pitchFamily="34" charset="-122"/>
              <a:ea typeface="微软雅黑 Light" panose="020B0502040204020203" pitchFamily="34" charset="-122"/>
            </a:endParaRPr>
          </a:p>
        </p:txBody>
      </p:sp>
      <p:sp>
        <p:nvSpPr>
          <p:cNvPr id="62" name="文本框 25"/>
          <p:cNvSpPr txBox="1"/>
          <p:nvPr/>
        </p:nvSpPr>
        <p:spPr>
          <a:xfrm>
            <a:off x="2477204" y="4170417"/>
            <a:ext cx="3117058"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600" dirty="0" smtClean="0">
                <a:latin typeface="微软雅黑 Light" panose="020B0502040204020203" pitchFamily="34" charset="-122"/>
                <a:ea typeface="微软雅黑 Light" panose="020B0502040204020203" pitchFamily="34" charset="-122"/>
              </a:rPr>
              <a:t>我省</a:t>
            </a:r>
            <a:r>
              <a:rPr lang="zh-CN" altLang="en-US" sz="1600" dirty="0">
                <a:latin typeface="微软雅黑 Light" panose="020B0502040204020203" pitchFamily="34" charset="-122"/>
                <a:ea typeface="微软雅黑 Light" panose="020B0502040204020203" pitchFamily="34" charset="-122"/>
              </a:rPr>
              <a:t>对外宣传局、省人民政府新闻办公室下达关于积极支持并利用</a:t>
            </a:r>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之窗</a:t>
            </a:r>
            <a:r>
              <a:rPr lang="en-US" altLang="zh-CN" sz="1600" dirty="0">
                <a:latin typeface="微软雅黑 Light" panose="020B0502040204020203" pitchFamily="34" charset="-122"/>
                <a:ea typeface="微软雅黑 Light" panose="020B0502040204020203" pitchFamily="34" charset="-122"/>
              </a:rPr>
              <a:t>》</a:t>
            </a:r>
            <a:r>
              <a:rPr lang="zh-CN" altLang="en-US" sz="1600" dirty="0">
                <a:latin typeface="微软雅黑 Light" panose="020B0502040204020203" pitchFamily="34" charset="-122"/>
                <a:ea typeface="微软雅黑 Light" panose="020B0502040204020203" pitchFamily="34" charset="-122"/>
              </a:rPr>
              <a:t>做好对外宣传的通知</a:t>
            </a:r>
            <a:endParaRPr lang="zh-CN" altLang="en-US" sz="1600" dirty="0">
              <a:latin typeface="微软雅黑 Light" panose="020B0502040204020203" pitchFamily="34" charset="-122"/>
              <a:ea typeface="微软雅黑 Light" panose="020B0502040204020203" pitchFamily="34" charset="-122"/>
            </a:endParaRPr>
          </a:p>
        </p:txBody>
      </p:sp>
      <p:sp>
        <p:nvSpPr>
          <p:cNvPr id="63" name="文本框 26"/>
          <p:cNvSpPr txBox="1"/>
          <p:nvPr/>
        </p:nvSpPr>
        <p:spPr>
          <a:xfrm>
            <a:off x="6572954" y="4105102"/>
            <a:ext cx="3117058"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600" dirty="0" smtClean="0">
                <a:latin typeface="微软雅黑 Light" panose="020B0502040204020203" pitchFamily="34" charset="-122"/>
                <a:ea typeface="微软雅黑 Light" panose="020B0502040204020203" pitchFamily="34" charset="-122"/>
              </a:rPr>
              <a:t>荣获我省</a:t>
            </a:r>
            <a:r>
              <a:rPr lang="zh-CN" altLang="en-US" sz="1600" dirty="0">
                <a:latin typeface="微软雅黑 Light" panose="020B0502040204020203" pitchFamily="34" charset="-122"/>
                <a:ea typeface="微软雅黑 Light" panose="020B0502040204020203" pitchFamily="34" charset="-122"/>
              </a:rPr>
              <a:t>第三届信息成果展示会暨第一届电脑节银奖</a:t>
            </a:r>
            <a:endParaRPr lang="zh-CN" altLang="en-US" sz="1600" dirty="0">
              <a:latin typeface="微软雅黑 Light" panose="020B0502040204020203" pitchFamily="34" charset="-122"/>
              <a:ea typeface="微软雅黑 Light" panose="020B0502040204020203" pitchFamily="34" charset="-122"/>
            </a:endParaRPr>
          </a:p>
        </p:txBody>
      </p:sp>
      <p:grpSp>
        <p:nvGrpSpPr>
          <p:cNvPr id="64" name="组合 63"/>
          <p:cNvGrpSpPr/>
          <p:nvPr/>
        </p:nvGrpSpPr>
        <p:grpSpPr>
          <a:xfrm>
            <a:off x="9692879" y="2795216"/>
            <a:ext cx="978695" cy="1150147"/>
            <a:chOff x="1571625" y="2825350"/>
            <a:chExt cx="978695" cy="1150147"/>
          </a:xfrm>
          <a:solidFill>
            <a:srgbClr val="609ED6"/>
          </a:solidFill>
        </p:grpSpPr>
        <p:sp>
          <p:nvSpPr>
            <p:cNvPr id="65" name="同心圆 64"/>
            <p:cNvSpPr/>
            <p:nvPr/>
          </p:nvSpPr>
          <p:spPr>
            <a:xfrm>
              <a:off x="1571625" y="2996802"/>
              <a:ext cx="978695" cy="978695"/>
            </a:xfrm>
            <a:prstGeom prst="donut">
              <a:avLst>
                <a:gd name="adj" fmla="val 10972"/>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2013</a:t>
              </a:r>
              <a:endParaRPr kumimoji="0" lang="zh-CN" altLang="en-US" sz="1800" b="0" i="0" u="none" strike="noStrike" kern="120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66" name="等腰三角形 65"/>
            <p:cNvSpPr/>
            <p:nvPr/>
          </p:nvSpPr>
          <p:spPr>
            <a:xfrm>
              <a:off x="1911810" y="2825350"/>
              <a:ext cx="298323" cy="257175"/>
            </a:xfrm>
            <a:prstGeom prst="triangle">
              <a:avLst/>
            </a:prstGeom>
            <a:grp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微软雅黑 Light" panose="020B0502040204020203" pitchFamily="34" charset="-122"/>
                <a:ea typeface="微软雅黑 Light" panose="020B0502040204020203" pitchFamily="34" charset="-122"/>
                <a:cs typeface="+mn-cs"/>
              </a:endParaRPr>
            </a:p>
          </p:txBody>
        </p:sp>
      </p:grpSp>
      <p:cxnSp>
        <p:nvCxnSpPr>
          <p:cNvPr id="67" name="直接连接符 66"/>
          <p:cNvCxnSpPr>
            <a:stCxn id="65" idx="6"/>
          </p:cNvCxnSpPr>
          <p:nvPr/>
        </p:nvCxnSpPr>
        <p:spPr>
          <a:xfrm>
            <a:off x="10671574" y="3456016"/>
            <a:ext cx="1612105" cy="0"/>
          </a:xfrm>
          <a:prstGeom prst="line">
            <a:avLst/>
          </a:prstGeom>
          <a:noFill/>
          <a:ln w="28575" cap="flat" cmpd="sng" algn="ctr">
            <a:solidFill>
              <a:srgbClr val="609ED6"/>
            </a:solidFill>
            <a:prstDash val="solid"/>
            <a:miter lim="800000"/>
          </a:ln>
          <a:effectLst/>
        </p:spPr>
      </p:cxnSp>
      <p:sp>
        <p:nvSpPr>
          <p:cNvPr id="68" name="文本框 31"/>
          <p:cNvSpPr txBox="1"/>
          <p:nvPr/>
        </p:nvSpPr>
        <p:spPr>
          <a:xfrm>
            <a:off x="8623696" y="1342321"/>
            <a:ext cx="3117058" cy="13220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600" dirty="0">
                <a:latin typeface="微软雅黑 Light" panose="020B0502040204020203" pitchFamily="34" charset="-122"/>
                <a:ea typeface="微软雅黑 Light" panose="020B0502040204020203" pitchFamily="34" charset="-122"/>
              </a:rPr>
              <a:t>作全国委员会工商委员会签署协议，由我司为其制作、管理、运营</a:t>
            </a:r>
            <a:r>
              <a:rPr lang="en-US" altLang="zh-CN" sz="1600" dirty="0">
                <a:latin typeface="微软雅黑 Light" panose="020B0502040204020203" pitchFamily="34" charset="-122"/>
                <a:ea typeface="微软雅黑 Light" panose="020B0502040204020203" pitchFamily="34" charset="-122"/>
              </a:rPr>
              <a:t>XXX</a:t>
            </a:r>
            <a:r>
              <a:rPr lang="zh-CN" altLang="en-US" sz="1600" dirty="0">
                <a:latin typeface="微软雅黑 Light" panose="020B0502040204020203" pitchFamily="34" charset="-122"/>
                <a:ea typeface="微软雅黑 Light" panose="020B0502040204020203" pitchFamily="34" charset="-122"/>
              </a:rPr>
              <a:t>网站并确定我司为该国际组织在</a:t>
            </a:r>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的唯一成员单位。 </a:t>
            </a:r>
            <a:endParaRPr lang="zh-CN" altLang="en-US" sz="1600" dirty="0">
              <a:latin typeface="微软雅黑 Light" panose="020B0502040204020203" pitchFamily="34" charset="-122"/>
              <a:ea typeface="微软雅黑 Light" panose="020B0502040204020203" pitchFamily="34" charset="-122"/>
            </a:endParaRPr>
          </a:p>
        </p:txBody>
      </p:sp>
      <p:sp>
        <p:nvSpPr>
          <p:cNvPr id="38" name="矩形 37"/>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childTnLst>
                          </p:cTn>
                        </p:par>
                        <p:par>
                          <p:cTn id="50" fill="hold">
                            <p:stCondLst>
                              <p:cond delay="6500"/>
                            </p:stCondLst>
                            <p:childTnLst>
                              <p:par>
                                <p:cTn id="51" presetID="47" presetClass="entr" presetSubtype="0"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left)">
                                      <p:cBhvr>
                                        <p:cTn id="73" dur="500"/>
                                        <p:tgtEl>
                                          <p:spTgt spid="68"/>
                                        </p:tgtEl>
                                      </p:cBhvr>
                                    </p:animEffect>
                                  </p:childTnLst>
                                </p:cTn>
                              </p:par>
                            </p:childTnLst>
                          </p:cTn>
                        </p:par>
                        <p:par>
                          <p:cTn id="74" fill="hold">
                            <p:stCondLst>
                              <p:cond delay="10000"/>
                            </p:stCondLst>
                            <p:childTnLst>
                              <p:par>
                                <p:cTn id="75" presetID="22" presetClass="entr" presetSubtype="8" fill="hold"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left)">
                                      <p:cBhvr>
                                        <p:cTn id="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98975" y="209550"/>
            <a:ext cx="3215197" cy="720000"/>
            <a:chOff x="398975" y="209550"/>
            <a:chExt cx="5817470" cy="1302744"/>
          </a:xfrm>
        </p:grpSpPr>
        <p:grpSp>
          <p:nvGrpSpPr>
            <p:cNvPr id="29" name="组合 28"/>
            <p:cNvGrpSpPr/>
            <p:nvPr/>
          </p:nvGrpSpPr>
          <p:grpSpPr>
            <a:xfrm>
              <a:off x="398975" y="209550"/>
              <a:ext cx="1302744" cy="1302744"/>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3</a:t>
                </a:r>
                <a:endParaRPr lang="zh-CN" altLang="en-US" sz="2800" b="1" dirty="0">
                  <a:solidFill>
                    <a:prstClr val="white"/>
                  </a:solidFill>
                </a:endParaRPr>
              </a:p>
            </p:txBody>
          </p:sp>
        </p:grpSp>
        <p:sp>
          <p:nvSpPr>
            <p:cNvPr id="30" name="文本框 29"/>
            <p:cNvSpPr txBox="1"/>
            <p:nvPr/>
          </p:nvSpPr>
          <p:spPr>
            <a:xfrm>
              <a:off x="1984152" y="397918"/>
              <a:ext cx="4232293" cy="946697"/>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核心成员介绍</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7" name="矩形 56"/>
          <p:cNvSpPr>
            <a:spLocks noChangeArrowheads="1"/>
          </p:cNvSpPr>
          <p:nvPr/>
        </p:nvSpPr>
        <p:spPr bwMode="auto">
          <a:xfrm>
            <a:off x="3995958" y="1614449"/>
            <a:ext cx="1565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b="1" cap="all" dirty="0">
                <a:latin typeface="微软雅黑" panose="020B0503020204020204" pitchFamily="34" charset="-122"/>
                <a:ea typeface="微软雅黑" panose="020B0503020204020204" pitchFamily="34" charset="-122"/>
                <a:cs typeface="+mj-cs"/>
              </a:rPr>
              <a:t>张姓名</a:t>
            </a:r>
            <a:endParaRPr lang="zh-CN" altLang="en-US" sz="1600" b="1" cap="all" dirty="0">
              <a:latin typeface="微软雅黑" panose="020B0503020204020204" pitchFamily="34" charset="-122"/>
              <a:ea typeface="微软雅黑" panose="020B0503020204020204" pitchFamily="34" charset="-122"/>
              <a:cs typeface="+mj-cs"/>
            </a:endParaRPr>
          </a:p>
        </p:txBody>
      </p:sp>
      <p:sp>
        <p:nvSpPr>
          <p:cNvPr id="58" name="TextBox 22"/>
          <p:cNvSpPr txBox="1"/>
          <p:nvPr/>
        </p:nvSpPr>
        <p:spPr>
          <a:xfrm>
            <a:off x="3935857" y="2691687"/>
            <a:ext cx="7440640" cy="752514"/>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30000"/>
              </a:lnSpc>
            </a:pPr>
            <a:r>
              <a:rPr lang="zh-CN" altLang="en-US" sz="1100" dirty="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dirty="0">
                <a:solidFill>
                  <a:srgbClr val="484848"/>
                </a:solidFill>
                <a:latin typeface="微软雅黑" panose="020B0503020204020204" pitchFamily="34" charset="-122"/>
                <a:ea typeface="微软雅黑" panose="020B0503020204020204" pitchFamily="34" charset="-122"/>
              </a:rPr>
              <a:t>1992</a:t>
            </a:r>
            <a:r>
              <a:rPr lang="zh-CN" altLang="en-US" sz="1100" dirty="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dirty="0">
                <a:solidFill>
                  <a:srgbClr val="484848"/>
                </a:solidFill>
                <a:latin typeface="微软雅黑" panose="020B0503020204020204" pitchFamily="34" charset="-122"/>
                <a:ea typeface="微软雅黑" panose="020B0503020204020204" pitchFamily="34" charset="-122"/>
              </a:rPr>
              <a:t>2003</a:t>
            </a:r>
            <a:r>
              <a:rPr lang="zh-CN" altLang="en-US" sz="1100" dirty="0">
                <a:solidFill>
                  <a:srgbClr val="484848"/>
                </a:solidFill>
                <a:latin typeface="微软雅黑" panose="020B0503020204020204" pitchFamily="34" charset="-122"/>
                <a:ea typeface="微软雅黑" panose="020B0503020204020204" pitchFamily="34" charset="-122"/>
              </a:rPr>
              <a:t>年任某公司执</a:t>
            </a:r>
            <a:r>
              <a:rPr lang="en-US" altLang="zh-CN" sz="1100" dirty="0">
                <a:solidFill>
                  <a:srgbClr val="484848"/>
                </a:solidFill>
                <a:latin typeface="微软雅黑" panose="020B0503020204020204" pitchFamily="34" charset="-122"/>
                <a:ea typeface="微软雅黑" panose="020B0503020204020204" pitchFamily="34" charset="-122"/>
              </a:rPr>
              <a:t>COO</a:t>
            </a:r>
            <a:r>
              <a:rPr lang="zh-CN" altLang="en-US" sz="1100" dirty="0">
                <a:solidFill>
                  <a:srgbClr val="484848"/>
                </a:solidFill>
                <a:latin typeface="微软雅黑" panose="020B0503020204020204" pitchFamily="34" charset="-122"/>
                <a:ea typeface="微软雅黑" panose="020B0503020204020204" pitchFamily="34" charset="-122"/>
              </a:rPr>
              <a:t>；</a:t>
            </a:r>
            <a:r>
              <a:rPr lang="en-US" altLang="zh-CN" sz="1100" dirty="0">
                <a:solidFill>
                  <a:srgbClr val="484848"/>
                </a:solidFill>
                <a:latin typeface="微软雅黑" panose="020B0503020204020204" pitchFamily="34" charset="-122"/>
                <a:ea typeface="微软雅黑" panose="020B0503020204020204" pitchFamily="34" charset="-122"/>
              </a:rPr>
              <a:t>2007</a:t>
            </a:r>
            <a:r>
              <a:rPr lang="zh-CN" altLang="en-US" sz="1100" dirty="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dirty="0">
                <a:solidFill>
                  <a:srgbClr val="484848"/>
                </a:solidFill>
                <a:latin typeface="微软雅黑" panose="020B0503020204020204" pitchFamily="34" charset="-122"/>
                <a:ea typeface="微软雅黑" panose="020B0503020204020204" pitchFamily="34" charset="-122"/>
              </a:rPr>
              <a:t>2006</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2008</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2012</a:t>
            </a:r>
            <a:r>
              <a:rPr lang="zh-CN" altLang="en-US" sz="1100" dirty="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dirty="0">
              <a:solidFill>
                <a:srgbClr val="484848"/>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995958" y="2001655"/>
            <a:ext cx="1648906" cy="525815"/>
            <a:chOff x="814328" y="3219334"/>
            <a:chExt cx="1356392" cy="432536"/>
          </a:xfrm>
        </p:grpSpPr>
        <p:grpSp>
          <p:nvGrpSpPr>
            <p:cNvPr id="71" name="组合 70"/>
            <p:cNvGrpSpPr/>
            <p:nvPr/>
          </p:nvGrpSpPr>
          <p:grpSpPr>
            <a:xfrm>
              <a:off x="814328" y="3219334"/>
              <a:ext cx="1356392" cy="432536"/>
              <a:chOff x="2173927" y="3285519"/>
              <a:chExt cx="1721136" cy="548848"/>
            </a:xfrm>
          </p:grpSpPr>
          <p:grpSp>
            <p:nvGrpSpPr>
              <p:cNvPr id="73" name="组合 7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5" name="圆角矩形 7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76" name="圆角矩形 7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sp>
            <p:nvSpPr>
              <p:cNvPr id="74" name="椭圆 7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sp>
          <p:nvSpPr>
            <p:cNvPr id="72" name="TextBox 28"/>
            <p:cNvSpPr txBox="1"/>
            <p:nvPr/>
          </p:nvSpPr>
          <p:spPr>
            <a:xfrm>
              <a:off x="1224127" y="3331793"/>
              <a:ext cx="787838" cy="215444"/>
            </a:xfrm>
            <a:prstGeom prst="rect">
              <a:avLst/>
            </a:prstGeom>
            <a:noFill/>
          </p:spPr>
          <p:txBody>
            <a:bodyPr wrap="square" lIns="0" tIns="0" rIns="0" bIns="0"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dirty="0">
                  <a:solidFill>
                    <a:srgbClr val="C00000"/>
                  </a:solidFill>
                </a:rPr>
                <a:t>职务名称</a:t>
              </a:r>
              <a:endParaRPr lang="zh-CN" altLang="en-US" dirty="0">
                <a:solidFill>
                  <a:srgbClr val="C00000"/>
                </a:solidFill>
              </a:endParaRPr>
            </a:p>
          </p:txBody>
        </p:sp>
      </p:grpSp>
      <p:sp>
        <p:nvSpPr>
          <p:cNvPr id="61" name="矩形 60"/>
          <p:cNvSpPr>
            <a:spLocks noChangeArrowheads="1"/>
          </p:cNvSpPr>
          <p:nvPr/>
        </p:nvSpPr>
        <p:spPr bwMode="auto">
          <a:xfrm>
            <a:off x="3995959" y="3841559"/>
            <a:ext cx="1565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b="1" cap="all" dirty="0">
                <a:latin typeface="微软雅黑" panose="020B0503020204020204" pitchFamily="34" charset="-122"/>
                <a:ea typeface="微软雅黑" panose="020B0503020204020204" pitchFamily="34" charset="-122"/>
                <a:cs typeface="+mj-cs"/>
              </a:rPr>
              <a:t>田</a:t>
            </a:r>
            <a:r>
              <a:rPr lang="zh-CN" altLang="en-US" sz="1600" b="1" cap="all" dirty="0">
                <a:latin typeface="微软雅黑" panose="020B0503020204020204" pitchFamily="34" charset="-122"/>
                <a:ea typeface="微软雅黑" panose="020B0503020204020204" pitchFamily="34" charset="-122"/>
              </a:rPr>
              <a:t>姓名</a:t>
            </a:r>
            <a:endParaRPr lang="zh-CN" altLang="en-US" sz="1600" b="1" cap="all" dirty="0">
              <a:latin typeface="微软雅黑" panose="020B0503020204020204" pitchFamily="34" charset="-122"/>
              <a:ea typeface="微软雅黑" panose="020B0503020204020204" pitchFamily="34" charset="-122"/>
            </a:endParaRPr>
          </a:p>
        </p:txBody>
      </p:sp>
      <p:sp>
        <p:nvSpPr>
          <p:cNvPr id="62" name="TextBox 41"/>
          <p:cNvSpPr txBox="1"/>
          <p:nvPr/>
        </p:nvSpPr>
        <p:spPr>
          <a:xfrm>
            <a:off x="3995959" y="4906607"/>
            <a:ext cx="7440640" cy="752514"/>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30000"/>
              </a:lnSpc>
            </a:pPr>
            <a:r>
              <a:rPr lang="zh-CN" altLang="en-US" sz="1100" dirty="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dirty="0">
                <a:solidFill>
                  <a:srgbClr val="484848"/>
                </a:solidFill>
                <a:latin typeface="微软雅黑" panose="020B0503020204020204" pitchFamily="34" charset="-122"/>
                <a:ea typeface="微软雅黑" panose="020B0503020204020204" pitchFamily="34" charset="-122"/>
              </a:rPr>
              <a:t>1992</a:t>
            </a:r>
            <a:r>
              <a:rPr lang="zh-CN" altLang="en-US" sz="1100" dirty="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dirty="0">
                <a:solidFill>
                  <a:srgbClr val="484848"/>
                </a:solidFill>
                <a:latin typeface="微软雅黑" panose="020B0503020204020204" pitchFamily="34" charset="-122"/>
                <a:ea typeface="微软雅黑" panose="020B0503020204020204" pitchFamily="34" charset="-122"/>
              </a:rPr>
              <a:t>2003</a:t>
            </a:r>
            <a:r>
              <a:rPr lang="zh-CN" altLang="en-US" sz="1100" dirty="0">
                <a:solidFill>
                  <a:srgbClr val="484848"/>
                </a:solidFill>
                <a:latin typeface="微软雅黑" panose="020B0503020204020204" pitchFamily="34" charset="-122"/>
                <a:ea typeface="微软雅黑" panose="020B0503020204020204" pitchFamily="34" charset="-122"/>
              </a:rPr>
              <a:t>年任某公司执</a:t>
            </a:r>
            <a:r>
              <a:rPr lang="en-US" altLang="zh-CN" sz="1100" dirty="0">
                <a:solidFill>
                  <a:srgbClr val="484848"/>
                </a:solidFill>
                <a:latin typeface="微软雅黑" panose="020B0503020204020204" pitchFamily="34" charset="-122"/>
                <a:ea typeface="微软雅黑" panose="020B0503020204020204" pitchFamily="34" charset="-122"/>
              </a:rPr>
              <a:t>COO</a:t>
            </a:r>
            <a:r>
              <a:rPr lang="zh-CN" altLang="en-US" sz="1100" dirty="0">
                <a:solidFill>
                  <a:srgbClr val="484848"/>
                </a:solidFill>
                <a:latin typeface="微软雅黑" panose="020B0503020204020204" pitchFamily="34" charset="-122"/>
                <a:ea typeface="微软雅黑" panose="020B0503020204020204" pitchFamily="34" charset="-122"/>
              </a:rPr>
              <a:t>；</a:t>
            </a:r>
            <a:r>
              <a:rPr lang="en-US" altLang="zh-CN" sz="1100" dirty="0">
                <a:solidFill>
                  <a:srgbClr val="484848"/>
                </a:solidFill>
                <a:latin typeface="微软雅黑" panose="020B0503020204020204" pitchFamily="34" charset="-122"/>
                <a:ea typeface="微软雅黑" panose="020B0503020204020204" pitchFamily="34" charset="-122"/>
              </a:rPr>
              <a:t>2007</a:t>
            </a:r>
            <a:r>
              <a:rPr lang="zh-CN" altLang="en-US" sz="1100" dirty="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dirty="0">
                <a:solidFill>
                  <a:srgbClr val="484848"/>
                </a:solidFill>
                <a:latin typeface="微软雅黑" panose="020B0503020204020204" pitchFamily="34" charset="-122"/>
                <a:ea typeface="微软雅黑" panose="020B0503020204020204" pitchFamily="34" charset="-122"/>
              </a:rPr>
              <a:t>2006</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2008</a:t>
            </a:r>
            <a:r>
              <a:rPr lang="zh-CN" altLang="en-US" sz="1100" dirty="0">
                <a:solidFill>
                  <a:srgbClr val="484848"/>
                </a:solidFill>
                <a:latin typeface="微软雅黑" panose="020B0503020204020204" pitchFamily="34" charset="-122"/>
                <a:ea typeface="微软雅黑" panose="020B0503020204020204" pitchFamily="34" charset="-122"/>
              </a:rPr>
              <a:t>年、</a:t>
            </a:r>
            <a:r>
              <a:rPr lang="en-US" altLang="zh-CN" sz="1100" dirty="0">
                <a:solidFill>
                  <a:srgbClr val="484848"/>
                </a:solidFill>
                <a:latin typeface="微软雅黑" panose="020B0503020204020204" pitchFamily="34" charset="-122"/>
                <a:ea typeface="微软雅黑" panose="020B0503020204020204" pitchFamily="34" charset="-122"/>
              </a:rPr>
              <a:t>2012</a:t>
            </a:r>
            <a:r>
              <a:rPr lang="zh-CN" altLang="en-US" sz="1100" dirty="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dirty="0">
              <a:solidFill>
                <a:srgbClr val="484848"/>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025077" y="4242416"/>
            <a:ext cx="1648906" cy="525815"/>
            <a:chOff x="814328" y="3219334"/>
            <a:chExt cx="1356392" cy="432536"/>
          </a:xfrm>
        </p:grpSpPr>
        <p:grpSp>
          <p:nvGrpSpPr>
            <p:cNvPr id="65" name="组合 64"/>
            <p:cNvGrpSpPr/>
            <p:nvPr/>
          </p:nvGrpSpPr>
          <p:grpSpPr>
            <a:xfrm>
              <a:off x="814328" y="3219334"/>
              <a:ext cx="1356392" cy="432536"/>
              <a:chOff x="2173927" y="3285519"/>
              <a:chExt cx="1721136" cy="548848"/>
            </a:xfrm>
          </p:grpSpPr>
          <p:grpSp>
            <p:nvGrpSpPr>
              <p:cNvPr id="67" name="组合 6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69" name="圆角矩形 6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70" name="圆角矩形 6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sp>
            <p:nvSpPr>
              <p:cNvPr id="68" name="椭圆 6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sp>
          <p:nvSpPr>
            <p:cNvPr id="66" name="TextBox 44"/>
            <p:cNvSpPr txBox="1"/>
            <p:nvPr/>
          </p:nvSpPr>
          <p:spPr>
            <a:xfrm>
              <a:off x="1224127" y="3331792"/>
              <a:ext cx="787838" cy="215444"/>
            </a:xfrm>
            <a:prstGeom prst="rect">
              <a:avLst/>
            </a:prstGeom>
            <a:noFill/>
          </p:spPr>
          <p:txBody>
            <a:bodyPr wrap="square" lIns="0" tIns="0" rIns="0" bIns="0"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dirty="0">
                  <a:solidFill>
                    <a:srgbClr val="C00000"/>
                  </a:solidFill>
                </a:rPr>
                <a:t>职务名称</a:t>
              </a:r>
              <a:endParaRPr lang="zh-CN" altLang="en-US" dirty="0">
                <a:solidFill>
                  <a:srgbClr val="C00000"/>
                </a:solidFill>
              </a:endParaRPr>
            </a:p>
          </p:txBody>
        </p:sp>
      </p:grpSp>
      <p:grpSp>
        <p:nvGrpSpPr>
          <p:cNvPr id="3" name="组合 2"/>
          <p:cNvGrpSpPr/>
          <p:nvPr/>
        </p:nvGrpSpPr>
        <p:grpSpPr>
          <a:xfrm>
            <a:off x="1491930" y="1159552"/>
            <a:ext cx="2108200" cy="2120900"/>
            <a:chOff x="1314450" y="850900"/>
            <a:chExt cx="2108200" cy="2120900"/>
          </a:xfrm>
        </p:grpSpPr>
        <p:sp>
          <p:nvSpPr>
            <p:cNvPr id="82" name="Oval 12"/>
            <p:cNvSpPr>
              <a:spLocks noChangeArrowheads="1"/>
            </p:cNvSpPr>
            <p:nvPr/>
          </p:nvSpPr>
          <p:spPr bwMode="auto">
            <a:xfrm>
              <a:off x="1314450" y="850900"/>
              <a:ext cx="2108200" cy="2120900"/>
            </a:xfrm>
            <a:prstGeom prst="ellipse">
              <a:avLst/>
            </a:prstGeom>
            <a:solidFill>
              <a:srgbClr val="609ED6"/>
            </a:solid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Oval 13"/>
            <p:cNvSpPr>
              <a:spLocks noChangeArrowheads="1"/>
            </p:cNvSpPr>
            <p:nvPr/>
          </p:nvSpPr>
          <p:spPr bwMode="auto">
            <a:xfrm>
              <a:off x="1438275" y="976313"/>
              <a:ext cx="1860550" cy="1870075"/>
            </a:xfrm>
            <a:prstGeom prst="ellipse">
              <a:avLst/>
            </a:prstGeom>
            <a:blipFill dpi="0" rotWithShape="1">
              <a:blip r:embed="rId1"/>
              <a:srcRect/>
              <a:stretch>
                <a:fillRect/>
              </a:stretch>
            </a:blipFill>
            <a:ln w="10">
              <a:solidFill>
                <a:srgbClr val="C1C0C3"/>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 name="组合 3"/>
          <p:cNvGrpSpPr/>
          <p:nvPr/>
        </p:nvGrpSpPr>
        <p:grpSpPr>
          <a:xfrm>
            <a:off x="1389727" y="3691257"/>
            <a:ext cx="2109788" cy="2120900"/>
            <a:chOff x="8117768" y="81852"/>
            <a:chExt cx="2109788" cy="2120900"/>
          </a:xfrm>
        </p:grpSpPr>
        <p:sp>
          <p:nvSpPr>
            <p:cNvPr id="84" name="Oval 12"/>
            <p:cNvSpPr>
              <a:spLocks noChangeArrowheads="1"/>
            </p:cNvSpPr>
            <p:nvPr/>
          </p:nvSpPr>
          <p:spPr bwMode="auto">
            <a:xfrm>
              <a:off x="8117768" y="81852"/>
              <a:ext cx="2109788" cy="2120900"/>
            </a:xfrm>
            <a:prstGeom prst="ellipse">
              <a:avLst/>
            </a:prstGeom>
            <a:solidFill>
              <a:srgbClr val="609ED6"/>
            </a:solid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Oval 13"/>
            <p:cNvSpPr>
              <a:spLocks noChangeArrowheads="1"/>
            </p:cNvSpPr>
            <p:nvPr/>
          </p:nvSpPr>
          <p:spPr bwMode="auto">
            <a:xfrm>
              <a:off x="8254472" y="198581"/>
              <a:ext cx="1862138" cy="1870075"/>
            </a:xfrm>
            <a:prstGeom prst="ellipse">
              <a:avLst/>
            </a:prstGeom>
            <a:blipFill dpi="0" rotWithShape="1">
              <a:blip r:embed="rId2"/>
              <a:srcRect/>
              <a:stretch>
                <a:fillRect/>
              </a:stretch>
            </a:blipFill>
            <a:ln w="10">
              <a:solidFill>
                <a:srgbClr val="C1C0C3"/>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7" name="矩形 36"/>
          <p:cNvSpPr/>
          <p:nvPr/>
        </p:nvSpPr>
        <p:spPr>
          <a:xfrm>
            <a:off x="0" y="6457950"/>
            <a:ext cx="12192000" cy="400050"/>
          </a:xfrm>
          <a:prstGeom prst="rect">
            <a:avLst/>
          </a:prstGeom>
          <a:solidFill>
            <a:srgbClr val="6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398975" y="209550"/>
            <a:ext cx="2497052" cy="720000"/>
            <a:chOff x="398975" y="209550"/>
            <a:chExt cx="4518082" cy="1302744"/>
          </a:xfrm>
        </p:grpSpPr>
        <p:grpSp>
          <p:nvGrpSpPr>
            <p:cNvPr id="29" name="组合 28"/>
            <p:cNvGrpSpPr/>
            <p:nvPr/>
          </p:nvGrpSpPr>
          <p:grpSpPr>
            <a:xfrm>
              <a:off x="398975" y="209550"/>
              <a:ext cx="1302744" cy="1302744"/>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4</a:t>
                </a:r>
                <a:endParaRPr lang="zh-CN" altLang="en-US" sz="2800" b="1" dirty="0">
                  <a:solidFill>
                    <a:prstClr val="white"/>
                  </a:solidFill>
                </a:endParaRPr>
              </a:p>
            </p:txBody>
          </p:sp>
        </p:grpSp>
        <p:sp>
          <p:nvSpPr>
            <p:cNvPr id="30" name="文本框 29"/>
            <p:cNvSpPr txBox="1"/>
            <p:nvPr/>
          </p:nvSpPr>
          <p:spPr>
            <a:xfrm>
              <a:off x="1984152" y="397918"/>
              <a:ext cx="2932905" cy="946697"/>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公司业务</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26"/>
          <p:cNvGrpSpPr/>
          <p:nvPr/>
        </p:nvGrpSpPr>
        <p:grpSpPr bwMode="auto">
          <a:xfrm>
            <a:off x="906632" y="1354138"/>
            <a:ext cx="3233737" cy="696912"/>
            <a:chOff x="0" y="0"/>
            <a:chExt cx="3233739" cy="696912"/>
          </a:xfrm>
        </p:grpSpPr>
        <p:sp>
          <p:nvSpPr>
            <p:cNvPr id="13" name="Freeform 5"/>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TextBox 28"/>
            <p:cNvSpPr txBox="1">
              <a:spLocks noChangeArrowheads="1"/>
            </p:cNvSpPr>
            <p:nvPr/>
          </p:nvSpPr>
          <p:spPr bwMode="auto">
            <a:xfrm>
              <a:off x="11879" y="166372"/>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建立虚拟网站</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15" name="组合 29"/>
          <p:cNvGrpSpPr/>
          <p:nvPr/>
        </p:nvGrpSpPr>
        <p:grpSpPr bwMode="auto">
          <a:xfrm>
            <a:off x="906632" y="2187575"/>
            <a:ext cx="3233737" cy="695325"/>
            <a:chOff x="0" y="0"/>
            <a:chExt cx="3233739" cy="695325"/>
          </a:xfrm>
        </p:grpSpPr>
        <p:sp>
          <p:nvSpPr>
            <p:cNvPr id="16" name="Freeform 6"/>
            <p:cNvSpPr/>
            <p:nvPr/>
          </p:nvSpPr>
          <p:spPr bwMode="auto">
            <a:xfrm>
              <a:off x="0" y="0"/>
              <a:ext cx="3233738" cy="695325"/>
            </a:xfrm>
            <a:custGeom>
              <a:avLst/>
              <a:gdLst>
                <a:gd name="T0" fmla="*/ 109977 w 4587"/>
                <a:gd name="T1" fmla="*/ 0 h 986"/>
                <a:gd name="T2" fmla="*/ 3124466 w 4587"/>
                <a:gd name="T3" fmla="*/ 0 h 986"/>
                <a:gd name="T4" fmla="*/ 3233738 w 4587"/>
                <a:gd name="T5" fmla="*/ 110011 h 986"/>
                <a:gd name="T6" fmla="*/ 3233738 w 4587"/>
                <a:gd name="T7" fmla="*/ 585314 h 986"/>
                <a:gd name="T8" fmla="*/ 3124466 w 4587"/>
                <a:gd name="T9" fmla="*/ 695325 h 986"/>
                <a:gd name="T10" fmla="*/ 109977 w 4587"/>
                <a:gd name="T11" fmla="*/ 695325 h 986"/>
                <a:gd name="T12" fmla="*/ 0 w 4587"/>
                <a:gd name="T13" fmla="*/ 585314 h 986"/>
                <a:gd name="T14" fmla="*/ 0 w 4587"/>
                <a:gd name="T15" fmla="*/ 110011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TextBox 31"/>
            <p:cNvSpPr txBox="1">
              <a:spLocks noChangeArrowheads="1"/>
            </p:cNvSpPr>
            <p:nvPr/>
          </p:nvSpPr>
          <p:spPr bwMode="auto">
            <a:xfrm>
              <a:off x="11879"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空间租赁</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18" name="组合 32"/>
          <p:cNvGrpSpPr/>
          <p:nvPr/>
        </p:nvGrpSpPr>
        <p:grpSpPr bwMode="auto">
          <a:xfrm>
            <a:off x="906632" y="3019425"/>
            <a:ext cx="3233737" cy="696913"/>
            <a:chOff x="0" y="0"/>
            <a:chExt cx="3233739" cy="696912"/>
          </a:xfrm>
        </p:grpSpPr>
        <p:sp>
          <p:nvSpPr>
            <p:cNvPr id="19" name="Freeform 7"/>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34"/>
            <p:cNvSpPr txBox="1">
              <a:spLocks noChangeArrowheads="1"/>
            </p:cNvSpPr>
            <p:nvPr/>
          </p:nvSpPr>
          <p:spPr bwMode="auto">
            <a:xfrm>
              <a:off x="11879" y="117623"/>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国际国内域名注册</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21" name="组合 35"/>
          <p:cNvGrpSpPr/>
          <p:nvPr/>
        </p:nvGrpSpPr>
        <p:grpSpPr bwMode="auto">
          <a:xfrm>
            <a:off x="906632" y="3852863"/>
            <a:ext cx="3233737" cy="695325"/>
            <a:chOff x="0" y="0"/>
            <a:chExt cx="3233739" cy="695325"/>
          </a:xfrm>
        </p:grpSpPr>
        <p:sp>
          <p:nvSpPr>
            <p:cNvPr id="22" name="Freeform 8"/>
            <p:cNvSpPr/>
            <p:nvPr/>
          </p:nvSpPr>
          <p:spPr bwMode="auto">
            <a:xfrm>
              <a:off x="0" y="0"/>
              <a:ext cx="3233738" cy="695325"/>
            </a:xfrm>
            <a:custGeom>
              <a:avLst/>
              <a:gdLst>
                <a:gd name="T0" fmla="*/ 109977 w 4587"/>
                <a:gd name="T1" fmla="*/ 0 h 985"/>
                <a:gd name="T2" fmla="*/ 3124466 w 4587"/>
                <a:gd name="T3" fmla="*/ 0 h 985"/>
                <a:gd name="T4" fmla="*/ 3233738 w 4587"/>
                <a:gd name="T5" fmla="*/ 109417 h 985"/>
                <a:gd name="T6" fmla="*/ 3233738 w 4587"/>
                <a:gd name="T7" fmla="*/ 585908 h 985"/>
                <a:gd name="T8" fmla="*/ 3124466 w 4587"/>
                <a:gd name="T9" fmla="*/ 695325 h 985"/>
                <a:gd name="T10" fmla="*/ 109977 w 4587"/>
                <a:gd name="T11" fmla="*/ 695325 h 985"/>
                <a:gd name="T12" fmla="*/ 0 w 4587"/>
                <a:gd name="T13" fmla="*/ 585908 h 985"/>
                <a:gd name="T14" fmla="*/ 0 w 4587"/>
                <a:gd name="T15" fmla="*/ 109417 h 985"/>
                <a:gd name="T16" fmla="*/ 109977 w 4587"/>
                <a:gd name="T17" fmla="*/ 0 h 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TextBox 37"/>
            <p:cNvSpPr txBox="1">
              <a:spLocks noChangeArrowheads="1"/>
            </p:cNvSpPr>
            <p:nvPr/>
          </p:nvSpPr>
          <p:spPr bwMode="auto">
            <a:xfrm>
              <a:off x="11879"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网页制作</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24" name="组合 38"/>
          <p:cNvGrpSpPr/>
          <p:nvPr/>
        </p:nvGrpSpPr>
        <p:grpSpPr bwMode="auto">
          <a:xfrm>
            <a:off x="906632" y="4686300"/>
            <a:ext cx="3233737" cy="695325"/>
            <a:chOff x="0" y="0"/>
            <a:chExt cx="3233738" cy="695325"/>
          </a:xfrm>
        </p:grpSpPr>
        <p:sp>
          <p:nvSpPr>
            <p:cNvPr id="25" name="Freeform 9"/>
            <p:cNvSpPr/>
            <p:nvPr/>
          </p:nvSpPr>
          <p:spPr bwMode="auto">
            <a:xfrm>
              <a:off x="0" y="0"/>
              <a:ext cx="3233738" cy="695325"/>
            </a:xfrm>
            <a:custGeom>
              <a:avLst/>
              <a:gdLst>
                <a:gd name="T0" fmla="*/ 109977 w 4587"/>
                <a:gd name="T1" fmla="*/ 0 h 985"/>
                <a:gd name="T2" fmla="*/ 3124466 w 4587"/>
                <a:gd name="T3" fmla="*/ 0 h 985"/>
                <a:gd name="T4" fmla="*/ 3233738 w 4587"/>
                <a:gd name="T5" fmla="*/ 109417 h 985"/>
                <a:gd name="T6" fmla="*/ 3233738 w 4587"/>
                <a:gd name="T7" fmla="*/ 585908 h 985"/>
                <a:gd name="T8" fmla="*/ 3124466 w 4587"/>
                <a:gd name="T9" fmla="*/ 695325 h 985"/>
                <a:gd name="T10" fmla="*/ 109977 w 4587"/>
                <a:gd name="T11" fmla="*/ 695325 h 985"/>
                <a:gd name="T12" fmla="*/ 0 w 4587"/>
                <a:gd name="T13" fmla="*/ 585908 h 985"/>
                <a:gd name="T14" fmla="*/ 0 w 4587"/>
                <a:gd name="T15" fmla="*/ 109417 h 985"/>
                <a:gd name="T16" fmla="*/ 109977 w 4587"/>
                <a:gd name="T17" fmla="*/ 0 h 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TextBox 40"/>
            <p:cNvSpPr txBox="1">
              <a:spLocks noChangeArrowheads="1"/>
            </p:cNvSpPr>
            <p:nvPr/>
          </p:nvSpPr>
          <p:spPr bwMode="auto">
            <a:xfrm>
              <a:off x="11878"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数据库开发</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27" name="组合 41"/>
          <p:cNvGrpSpPr/>
          <p:nvPr/>
        </p:nvGrpSpPr>
        <p:grpSpPr bwMode="auto">
          <a:xfrm>
            <a:off x="906632" y="5518150"/>
            <a:ext cx="3233737" cy="696913"/>
            <a:chOff x="0" y="0"/>
            <a:chExt cx="3233738" cy="696912"/>
          </a:xfrm>
        </p:grpSpPr>
        <p:sp>
          <p:nvSpPr>
            <p:cNvPr id="37" name="Freeform 10"/>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Box 43"/>
            <p:cNvSpPr txBox="1">
              <a:spLocks noChangeArrowheads="1"/>
            </p:cNvSpPr>
            <p:nvPr/>
          </p:nvSpPr>
          <p:spPr bwMode="auto">
            <a:xfrm>
              <a:off x="12851" y="0"/>
              <a:ext cx="3220887"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动态主页程序开发</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39" name="组合 44"/>
          <p:cNvGrpSpPr/>
          <p:nvPr/>
        </p:nvGrpSpPr>
        <p:grpSpPr bwMode="auto">
          <a:xfrm>
            <a:off x="4444361" y="2154882"/>
            <a:ext cx="3105150" cy="3109912"/>
            <a:chOff x="0" y="0"/>
            <a:chExt cx="3105388" cy="3109278"/>
          </a:xfrm>
        </p:grpSpPr>
        <p:sp>
          <p:nvSpPr>
            <p:cNvPr id="40" name="Oval 15"/>
            <p:cNvSpPr>
              <a:spLocks noChangeArrowheads="1"/>
            </p:cNvSpPr>
            <p:nvPr/>
          </p:nvSpPr>
          <p:spPr bwMode="auto">
            <a:xfrm>
              <a:off x="0" y="0"/>
              <a:ext cx="3105388" cy="3109278"/>
            </a:xfrm>
            <a:prstGeom prst="ellipse">
              <a:avLst/>
            </a:prstGeom>
            <a:solidFill>
              <a:srgbClr val="609ED6"/>
            </a:solidFill>
            <a:ln w="1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TextBox 46"/>
            <p:cNvSpPr txBox="1">
              <a:spLocks noChangeArrowheads="1"/>
            </p:cNvSpPr>
            <p:nvPr/>
          </p:nvSpPr>
          <p:spPr bwMode="auto">
            <a:xfrm>
              <a:off x="504056" y="366987"/>
              <a:ext cx="2446876" cy="255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公司业务</a:t>
              </a:r>
              <a:endParaRPr kumimoji="0" lang="zh-CN" altLang="en-US" sz="8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42" name="组合 26"/>
          <p:cNvGrpSpPr/>
          <p:nvPr/>
        </p:nvGrpSpPr>
        <p:grpSpPr bwMode="auto">
          <a:xfrm>
            <a:off x="7837706" y="1476922"/>
            <a:ext cx="3391432" cy="696912"/>
            <a:chOff x="-157695" y="0"/>
            <a:chExt cx="3391434" cy="696912"/>
          </a:xfrm>
        </p:grpSpPr>
        <p:sp>
          <p:nvSpPr>
            <p:cNvPr id="43" name="Freeform 5"/>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TextBox 28"/>
            <p:cNvSpPr txBox="1">
              <a:spLocks noChangeArrowheads="1"/>
            </p:cNvSpPr>
            <p:nvPr/>
          </p:nvSpPr>
          <p:spPr bwMode="auto">
            <a:xfrm>
              <a:off x="-157695" y="166372"/>
              <a:ext cx="3391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企业内部网络系统集成</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45" name="组合 29"/>
          <p:cNvGrpSpPr/>
          <p:nvPr/>
        </p:nvGrpSpPr>
        <p:grpSpPr bwMode="auto">
          <a:xfrm>
            <a:off x="7995401" y="2310359"/>
            <a:ext cx="3233737" cy="695325"/>
            <a:chOff x="0" y="0"/>
            <a:chExt cx="3233739" cy="695325"/>
          </a:xfrm>
        </p:grpSpPr>
        <p:sp>
          <p:nvSpPr>
            <p:cNvPr id="46" name="Freeform 6"/>
            <p:cNvSpPr/>
            <p:nvPr/>
          </p:nvSpPr>
          <p:spPr bwMode="auto">
            <a:xfrm>
              <a:off x="0" y="0"/>
              <a:ext cx="3233738" cy="695325"/>
            </a:xfrm>
            <a:custGeom>
              <a:avLst/>
              <a:gdLst>
                <a:gd name="T0" fmla="*/ 109977 w 4587"/>
                <a:gd name="T1" fmla="*/ 0 h 986"/>
                <a:gd name="T2" fmla="*/ 3124466 w 4587"/>
                <a:gd name="T3" fmla="*/ 0 h 986"/>
                <a:gd name="T4" fmla="*/ 3233738 w 4587"/>
                <a:gd name="T5" fmla="*/ 110011 h 986"/>
                <a:gd name="T6" fmla="*/ 3233738 w 4587"/>
                <a:gd name="T7" fmla="*/ 585314 h 986"/>
                <a:gd name="T8" fmla="*/ 3124466 w 4587"/>
                <a:gd name="T9" fmla="*/ 695325 h 986"/>
                <a:gd name="T10" fmla="*/ 109977 w 4587"/>
                <a:gd name="T11" fmla="*/ 695325 h 986"/>
                <a:gd name="T12" fmla="*/ 0 w 4587"/>
                <a:gd name="T13" fmla="*/ 585314 h 986"/>
                <a:gd name="T14" fmla="*/ 0 w 4587"/>
                <a:gd name="T15" fmla="*/ 110011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TextBox 31"/>
            <p:cNvSpPr txBox="1">
              <a:spLocks noChangeArrowheads="1"/>
            </p:cNvSpPr>
            <p:nvPr/>
          </p:nvSpPr>
          <p:spPr bwMode="auto">
            <a:xfrm>
              <a:off x="11879"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系统维护</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48" name="组合 32"/>
          <p:cNvGrpSpPr/>
          <p:nvPr/>
        </p:nvGrpSpPr>
        <p:grpSpPr bwMode="auto">
          <a:xfrm>
            <a:off x="7995401" y="3142209"/>
            <a:ext cx="3233737" cy="696913"/>
            <a:chOff x="0" y="0"/>
            <a:chExt cx="3233739" cy="696912"/>
          </a:xfrm>
        </p:grpSpPr>
        <p:sp>
          <p:nvSpPr>
            <p:cNvPr id="49" name="Freeform 7"/>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TextBox 34"/>
            <p:cNvSpPr txBox="1">
              <a:spLocks noChangeArrowheads="1"/>
            </p:cNvSpPr>
            <p:nvPr/>
          </p:nvSpPr>
          <p:spPr bwMode="auto">
            <a:xfrm>
              <a:off x="11879" y="117623"/>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网络安全检测</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51" name="组合 35"/>
          <p:cNvGrpSpPr/>
          <p:nvPr/>
        </p:nvGrpSpPr>
        <p:grpSpPr bwMode="auto">
          <a:xfrm>
            <a:off x="7995401" y="3975647"/>
            <a:ext cx="3233737" cy="695325"/>
            <a:chOff x="0" y="0"/>
            <a:chExt cx="3233739" cy="695325"/>
          </a:xfrm>
        </p:grpSpPr>
        <p:sp>
          <p:nvSpPr>
            <p:cNvPr id="52" name="Freeform 8"/>
            <p:cNvSpPr/>
            <p:nvPr/>
          </p:nvSpPr>
          <p:spPr bwMode="auto">
            <a:xfrm>
              <a:off x="0" y="0"/>
              <a:ext cx="3233738" cy="695325"/>
            </a:xfrm>
            <a:custGeom>
              <a:avLst/>
              <a:gdLst>
                <a:gd name="T0" fmla="*/ 109977 w 4587"/>
                <a:gd name="T1" fmla="*/ 0 h 985"/>
                <a:gd name="T2" fmla="*/ 3124466 w 4587"/>
                <a:gd name="T3" fmla="*/ 0 h 985"/>
                <a:gd name="T4" fmla="*/ 3233738 w 4587"/>
                <a:gd name="T5" fmla="*/ 109417 h 985"/>
                <a:gd name="T6" fmla="*/ 3233738 w 4587"/>
                <a:gd name="T7" fmla="*/ 585908 h 985"/>
                <a:gd name="T8" fmla="*/ 3124466 w 4587"/>
                <a:gd name="T9" fmla="*/ 695325 h 985"/>
                <a:gd name="T10" fmla="*/ 109977 w 4587"/>
                <a:gd name="T11" fmla="*/ 695325 h 985"/>
                <a:gd name="T12" fmla="*/ 0 w 4587"/>
                <a:gd name="T13" fmla="*/ 585908 h 985"/>
                <a:gd name="T14" fmla="*/ 0 w 4587"/>
                <a:gd name="T15" fmla="*/ 109417 h 985"/>
                <a:gd name="T16" fmla="*/ 109977 w 4587"/>
                <a:gd name="T17" fmla="*/ 0 h 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TextBox 37"/>
            <p:cNvSpPr txBox="1">
              <a:spLocks noChangeArrowheads="1"/>
            </p:cNvSpPr>
            <p:nvPr/>
          </p:nvSpPr>
          <p:spPr bwMode="auto">
            <a:xfrm>
              <a:off x="11879"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网络工程</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54" name="组合 38"/>
          <p:cNvGrpSpPr/>
          <p:nvPr/>
        </p:nvGrpSpPr>
        <p:grpSpPr bwMode="auto">
          <a:xfrm>
            <a:off x="7995401" y="4809084"/>
            <a:ext cx="3233737" cy="695325"/>
            <a:chOff x="0" y="0"/>
            <a:chExt cx="3233738" cy="695325"/>
          </a:xfrm>
        </p:grpSpPr>
        <p:sp>
          <p:nvSpPr>
            <p:cNvPr id="55" name="Freeform 9"/>
            <p:cNvSpPr/>
            <p:nvPr/>
          </p:nvSpPr>
          <p:spPr bwMode="auto">
            <a:xfrm>
              <a:off x="0" y="0"/>
              <a:ext cx="3233738" cy="695325"/>
            </a:xfrm>
            <a:custGeom>
              <a:avLst/>
              <a:gdLst>
                <a:gd name="T0" fmla="*/ 109977 w 4587"/>
                <a:gd name="T1" fmla="*/ 0 h 985"/>
                <a:gd name="T2" fmla="*/ 3124466 w 4587"/>
                <a:gd name="T3" fmla="*/ 0 h 985"/>
                <a:gd name="T4" fmla="*/ 3233738 w 4587"/>
                <a:gd name="T5" fmla="*/ 109417 h 985"/>
                <a:gd name="T6" fmla="*/ 3233738 w 4587"/>
                <a:gd name="T7" fmla="*/ 585908 h 985"/>
                <a:gd name="T8" fmla="*/ 3124466 w 4587"/>
                <a:gd name="T9" fmla="*/ 695325 h 985"/>
                <a:gd name="T10" fmla="*/ 109977 w 4587"/>
                <a:gd name="T11" fmla="*/ 695325 h 985"/>
                <a:gd name="T12" fmla="*/ 0 w 4587"/>
                <a:gd name="T13" fmla="*/ 585908 h 985"/>
                <a:gd name="T14" fmla="*/ 0 w 4587"/>
                <a:gd name="T15" fmla="*/ 109417 h 985"/>
                <a:gd name="T16" fmla="*/ 109977 w 4587"/>
                <a:gd name="T17" fmla="*/ 0 h 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TextBox 40"/>
            <p:cNvSpPr txBox="1">
              <a:spLocks noChangeArrowheads="1"/>
            </p:cNvSpPr>
            <p:nvPr/>
          </p:nvSpPr>
          <p:spPr bwMode="auto">
            <a:xfrm>
              <a:off x="11878" y="116829"/>
              <a:ext cx="3221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虚拟现实技术</a:t>
              </a:r>
              <a:endParaRPr kumimoji="0" lang="zh-CN" altLang="en-US" sz="24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grpSp>
        <p:nvGrpSpPr>
          <p:cNvPr id="57" name="组合 41"/>
          <p:cNvGrpSpPr/>
          <p:nvPr/>
        </p:nvGrpSpPr>
        <p:grpSpPr bwMode="auto">
          <a:xfrm>
            <a:off x="7995401" y="5640934"/>
            <a:ext cx="3233737" cy="696913"/>
            <a:chOff x="0" y="0"/>
            <a:chExt cx="3233738" cy="696912"/>
          </a:xfrm>
        </p:grpSpPr>
        <p:sp>
          <p:nvSpPr>
            <p:cNvPr id="58" name="Freeform 10"/>
            <p:cNvSpPr/>
            <p:nvPr/>
          </p:nvSpPr>
          <p:spPr bwMode="auto">
            <a:xfrm>
              <a:off x="0" y="0"/>
              <a:ext cx="3233738" cy="696912"/>
            </a:xfrm>
            <a:custGeom>
              <a:avLst/>
              <a:gdLst>
                <a:gd name="T0" fmla="*/ 109977 w 4587"/>
                <a:gd name="T1" fmla="*/ 0 h 986"/>
                <a:gd name="T2" fmla="*/ 3124466 w 4587"/>
                <a:gd name="T3" fmla="*/ 0 h 986"/>
                <a:gd name="T4" fmla="*/ 3233738 w 4587"/>
                <a:gd name="T5" fmla="*/ 110262 h 986"/>
                <a:gd name="T6" fmla="*/ 3233738 w 4587"/>
                <a:gd name="T7" fmla="*/ 586650 h 986"/>
                <a:gd name="T8" fmla="*/ 3124466 w 4587"/>
                <a:gd name="T9" fmla="*/ 696912 h 986"/>
                <a:gd name="T10" fmla="*/ 109977 w 4587"/>
                <a:gd name="T11" fmla="*/ 696912 h 986"/>
                <a:gd name="T12" fmla="*/ 0 w 4587"/>
                <a:gd name="T13" fmla="*/ 586650 h 986"/>
                <a:gd name="T14" fmla="*/ 0 w 4587"/>
                <a:gd name="T15" fmla="*/ 110262 h 986"/>
                <a:gd name="T16" fmla="*/ 109977 w 4587"/>
                <a:gd name="T17" fmla="*/ 0 h 9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solidFill>
              <a:srgbClr val="FFFFFF"/>
            </a:solidFill>
            <a:ln w="10" cap="flat" cmpd="sng">
              <a:solidFill>
                <a:srgbClr val="919192"/>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TextBox 43"/>
            <p:cNvSpPr txBox="1">
              <a:spLocks noChangeArrowheads="1"/>
            </p:cNvSpPr>
            <p:nvPr/>
          </p:nvSpPr>
          <p:spPr bwMode="auto">
            <a:xfrm>
              <a:off x="12851" y="0"/>
              <a:ext cx="3220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6"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1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20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30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40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1+#ppt_w/2"/>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50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fill="hold"/>
                                        <p:tgtEl>
                                          <p:spTgt spid="57"/>
                                        </p:tgtEl>
                                        <p:attrNameLst>
                                          <p:attrName>ppt_x</p:attrName>
                                        </p:attrNameLst>
                                      </p:cBhvr>
                                      <p:tavLst>
                                        <p:tav tm="0">
                                          <p:val>
                                            <p:strVal val="1+#ppt_w/2"/>
                                          </p:val>
                                        </p:tav>
                                        <p:tav tm="100000">
                                          <p:val>
                                            <p:strVal val="#ppt_x"/>
                                          </p:val>
                                        </p:tav>
                                      </p:tavLst>
                                    </p:anim>
                                    <p:anim calcmode="lin" valueType="num">
                                      <p:cBhvr additive="base">
                                        <p:cTn id="53" dur="500" fill="hold"/>
                                        <p:tgtEl>
                                          <p:spTgt spid="5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42" presetClass="entr" presetSubtype="0"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457950"/>
            <a:ext cx="121920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398975" y="209550"/>
            <a:ext cx="2497052" cy="720000"/>
            <a:chOff x="398975" y="209550"/>
            <a:chExt cx="4518082" cy="1302744"/>
          </a:xfrm>
        </p:grpSpPr>
        <p:grpSp>
          <p:nvGrpSpPr>
            <p:cNvPr id="29" name="组合 28"/>
            <p:cNvGrpSpPr/>
            <p:nvPr/>
          </p:nvGrpSpPr>
          <p:grpSpPr>
            <a:xfrm>
              <a:off x="398975" y="209550"/>
              <a:ext cx="1302744" cy="1302744"/>
              <a:chOff x="3028062" y="1547460"/>
              <a:chExt cx="1803167" cy="1803167"/>
            </a:xfrm>
          </p:grpSpPr>
          <p:grpSp>
            <p:nvGrpSpPr>
              <p:cNvPr id="32" name="组合 31"/>
              <p:cNvGrpSpPr/>
              <p:nvPr/>
            </p:nvGrpSpPr>
            <p:grpSpPr>
              <a:xfrm>
                <a:off x="3028062" y="1547460"/>
                <a:ext cx="1803167" cy="1803167"/>
                <a:chOff x="552261" y="1848682"/>
                <a:chExt cx="842337" cy="842337"/>
              </a:xfrm>
            </p:grpSpPr>
            <p:sp>
              <p:nvSpPr>
                <p:cNvPr id="34" name="椭圆 33"/>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5</a:t>
                </a:r>
                <a:endParaRPr lang="zh-CN" altLang="en-US" sz="2800" b="1" dirty="0">
                  <a:solidFill>
                    <a:prstClr val="white"/>
                  </a:solidFill>
                </a:endParaRPr>
              </a:p>
            </p:txBody>
          </p:sp>
        </p:grpSp>
        <p:sp>
          <p:nvSpPr>
            <p:cNvPr id="30" name="文本框 29"/>
            <p:cNvSpPr txBox="1"/>
            <p:nvPr/>
          </p:nvSpPr>
          <p:spPr>
            <a:xfrm>
              <a:off x="1984152" y="397918"/>
              <a:ext cx="2932905" cy="946697"/>
            </a:xfrm>
            <a:prstGeom prst="rect">
              <a:avLst/>
            </a:prstGeom>
            <a:noFill/>
          </p:spPr>
          <p:txBody>
            <a:bodyPr wrap="none" rtlCol="0">
              <a:spAutoFit/>
            </a:bodyPr>
            <a:lstStyle/>
            <a:p>
              <a:r>
                <a:rPr lang="zh-CN" altLang="en-US" sz="2800" b="1" dirty="0">
                  <a:solidFill>
                    <a:srgbClr val="1F4E79"/>
                  </a:solidFill>
                  <a:latin typeface="微软雅黑" panose="020B0503020204020204" pitchFamily="34" charset="-122"/>
                  <a:ea typeface="微软雅黑" panose="020B0503020204020204" pitchFamily="34" charset="-122"/>
                </a:rPr>
                <a:t>社会关系</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Freeform 5"/>
          <p:cNvSpPr/>
          <p:nvPr/>
        </p:nvSpPr>
        <p:spPr bwMode="auto">
          <a:xfrm>
            <a:off x="4539597" y="1716088"/>
            <a:ext cx="3022697" cy="4121150"/>
          </a:xfrm>
          <a:custGeom>
            <a:avLst/>
            <a:gdLst>
              <a:gd name="T0" fmla="*/ 83425021 w 3148"/>
              <a:gd name="T1" fmla="*/ 0 h 5005"/>
              <a:gd name="T2" fmla="*/ 2017559116 w 3148"/>
              <a:gd name="T3" fmla="*/ 0 h 5005"/>
              <a:gd name="T4" fmla="*/ 2100984137 w 3148"/>
              <a:gd name="T5" fmla="*/ 84749947 h 5005"/>
              <a:gd name="T6" fmla="*/ 2100984137 w 3148"/>
              <a:gd name="T7" fmla="*/ 2147483647 h 5005"/>
              <a:gd name="T8" fmla="*/ 2017559116 w 3148"/>
              <a:gd name="T9" fmla="*/ 2147483647 h 5005"/>
              <a:gd name="T10" fmla="*/ 83425021 w 3148"/>
              <a:gd name="T11" fmla="*/ 2147483647 h 5005"/>
              <a:gd name="T12" fmla="*/ 0 w 3148"/>
              <a:gd name="T13" fmla="*/ 2147483647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609ED6"/>
          </a:solidFill>
          <a:ln w="10" cap="flat" cmpd="sng">
            <a:solidFill>
              <a:srgbClr val="B3B3B3"/>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3" name="Freeform 6"/>
          <p:cNvSpPr/>
          <p:nvPr/>
        </p:nvSpPr>
        <p:spPr bwMode="auto">
          <a:xfrm>
            <a:off x="1110341" y="1716088"/>
            <a:ext cx="2945925" cy="4121150"/>
          </a:xfrm>
          <a:custGeom>
            <a:avLst/>
            <a:gdLst>
              <a:gd name="T0" fmla="*/ 83475326 w 3149"/>
              <a:gd name="T1" fmla="*/ 0 h 5005"/>
              <a:gd name="T2" fmla="*/ 2019434587 w 3149"/>
              <a:gd name="T3" fmla="*/ 0 h 5005"/>
              <a:gd name="T4" fmla="*/ 2102909913 w 3149"/>
              <a:gd name="T5" fmla="*/ 84749947 h 5005"/>
              <a:gd name="T6" fmla="*/ 2102909913 w 3149"/>
              <a:gd name="T7" fmla="*/ 2147483647 h 5005"/>
              <a:gd name="T8" fmla="*/ 2019434587 w 3149"/>
              <a:gd name="T9" fmla="*/ 2147483647 h 5005"/>
              <a:gd name="T10" fmla="*/ 83475326 w 3149"/>
              <a:gd name="T11" fmla="*/ 2147483647 h 5005"/>
              <a:gd name="T12" fmla="*/ 0 w 3149"/>
              <a:gd name="T13" fmla="*/ 2147483647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609ED6"/>
          </a:solidFill>
          <a:ln w="10" cap="flat" cmpd="sng">
            <a:solidFill>
              <a:srgbClr val="B3B3B3"/>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4" name="Freeform 8"/>
          <p:cNvSpPr/>
          <p:nvPr/>
        </p:nvSpPr>
        <p:spPr bwMode="auto">
          <a:xfrm>
            <a:off x="8032751" y="1716088"/>
            <a:ext cx="2874740" cy="4121150"/>
          </a:xfrm>
          <a:custGeom>
            <a:avLst/>
            <a:gdLst>
              <a:gd name="T0" fmla="*/ 83322072 w 3148"/>
              <a:gd name="T1" fmla="*/ 0 h 5005"/>
              <a:gd name="T2" fmla="*/ 2015068241 w 3148"/>
              <a:gd name="T3" fmla="*/ 0 h 5005"/>
              <a:gd name="T4" fmla="*/ 2098390313 w 3148"/>
              <a:gd name="T5" fmla="*/ 84749947 h 5005"/>
              <a:gd name="T6" fmla="*/ 2098390313 w 3148"/>
              <a:gd name="T7" fmla="*/ 2147483647 h 5005"/>
              <a:gd name="T8" fmla="*/ 2015068241 w 3148"/>
              <a:gd name="T9" fmla="*/ 2147483647 h 5005"/>
              <a:gd name="T10" fmla="*/ 83322072 w 3148"/>
              <a:gd name="T11" fmla="*/ 2147483647 h 5005"/>
              <a:gd name="T12" fmla="*/ 0 w 3148"/>
              <a:gd name="T13" fmla="*/ 2147483647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609ED6"/>
          </a:solidFill>
          <a:ln w="10" cap="flat" cmpd="sng">
            <a:solidFill>
              <a:srgbClr val="B3B3B3"/>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grpSp>
        <p:nvGrpSpPr>
          <p:cNvPr id="15" name="组合 27"/>
          <p:cNvGrpSpPr/>
          <p:nvPr/>
        </p:nvGrpSpPr>
        <p:grpSpPr bwMode="auto">
          <a:xfrm>
            <a:off x="3995648" y="3325813"/>
            <a:ext cx="631907" cy="638175"/>
            <a:chOff x="0" y="0"/>
            <a:chExt cx="631825" cy="636588"/>
          </a:xfrm>
        </p:grpSpPr>
        <p:sp>
          <p:nvSpPr>
            <p:cNvPr id="16" name="Oval 9"/>
            <p:cNvSpPr>
              <a:spLocks noChangeArrowheads="1"/>
            </p:cNvSpPr>
            <p:nvPr/>
          </p:nvSpPr>
          <p:spPr bwMode="auto">
            <a:xfrm>
              <a:off x="0" y="0"/>
              <a:ext cx="631825" cy="636588"/>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7" name="Freeform 10"/>
            <p:cNvSpPr/>
            <p:nvPr/>
          </p:nvSpPr>
          <p:spPr bwMode="auto">
            <a:xfrm>
              <a:off x="336550" y="142875"/>
              <a:ext cx="206375" cy="342900"/>
            </a:xfrm>
            <a:custGeom>
              <a:avLst/>
              <a:gdLst>
                <a:gd name="T0" fmla="*/ 144866242 w 252"/>
                <a:gd name="T1" fmla="*/ 169582918 h 418"/>
                <a:gd name="T2" fmla="*/ 91212017 w 252"/>
                <a:gd name="T3" fmla="*/ 216017156 h 418"/>
                <a:gd name="T4" fmla="*/ 38899231 w 252"/>
                <a:gd name="T5" fmla="*/ 261104404 h 418"/>
                <a:gd name="T6" fmla="*/ 0 w 252"/>
                <a:gd name="T7" fmla="*/ 235532104 h 418"/>
                <a:gd name="T8" fmla="*/ 22802800 w 252"/>
                <a:gd name="T9" fmla="*/ 216017156 h 418"/>
                <a:gd name="T10" fmla="*/ 77127743 w 252"/>
                <a:gd name="T11" fmla="*/ 169582918 h 418"/>
                <a:gd name="T12" fmla="*/ 75115586 w 252"/>
                <a:gd name="T13" fmla="*/ 103634552 h 418"/>
                <a:gd name="T14" fmla="*/ 22802800 w 252"/>
                <a:gd name="T15" fmla="*/ 59219158 h 418"/>
                <a:gd name="T16" fmla="*/ 0 w 252"/>
                <a:gd name="T17" fmla="*/ 39030716 h 418"/>
                <a:gd name="T18" fmla="*/ 36887074 w 252"/>
                <a:gd name="T19" fmla="*/ 12785740 h 418"/>
                <a:gd name="T20" fmla="*/ 91212017 w 252"/>
                <a:gd name="T21" fmla="*/ 59219158 h 418"/>
                <a:gd name="T22" fmla="*/ 142854085 w 252"/>
                <a:gd name="T23" fmla="*/ 103634552 h 418"/>
                <a:gd name="T24" fmla="*/ 144866242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18" name="Freeform 11"/>
            <p:cNvSpPr/>
            <p:nvPr/>
          </p:nvSpPr>
          <p:spPr bwMode="auto">
            <a:xfrm>
              <a:off x="141287"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grpSp>
      <p:grpSp>
        <p:nvGrpSpPr>
          <p:cNvPr id="19" name="组合 31"/>
          <p:cNvGrpSpPr/>
          <p:nvPr/>
        </p:nvGrpSpPr>
        <p:grpSpPr bwMode="auto">
          <a:xfrm>
            <a:off x="7501042" y="3325813"/>
            <a:ext cx="633495" cy="638175"/>
            <a:chOff x="0" y="0"/>
            <a:chExt cx="633413" cy="636588"/>
          </a:xfrm>
        </p:grpSpPr>
        <p:sp>
          <p:nvSpPr>
            <p:cNvPr id="20" name="Oval 12"/>
            <p:cNvSpPr>
              <a:spLocks noChangeArrowheads="1"/>
            </p:cNvSpPr>
            <p:nvPr/>
          </p:nvSpPr>
          <p:spPr bwMode="auto">
            <a:xfrm>
              <a:off x="0" y="0"/>
              <a:ext cx="633413" cy="636588"/>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21" name="Freeform 13"/>
            <p:cNvSpPr/>
            <p:nvPr/>
          </p:nvSpPr>
          <p:spPr bwMode="auto">
            <a:xfrm>
              <a:off x="338138" y="142875"/>
              <a:ext cx="206375" cy="342900"/>
            </a:xfrm>
            <a:custGeom>
              <a:avLst/>
              <a:gdLst>
                <a:gd name="T0" fmla="*/ 145536960 w 252"/>
                <a:gd name="T1" fmla="*/ 169582918 h 418"/>
                <a:gd name="T2" fmla="*/ 91212017 w 252"/>
                <a:gd name="T3" fmla="*/ 216017156 h 418"/>
                <a:gd name="T4" fmla="*/ 39569949 w 252"/>
                <a:gd name="T5" fmla="*/ 261104404 h 418"/>
                <a:gd name="T6" fmla="*/ 0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sp>
          <p:nvSpPr>
            <p:cNvPr id="22" name="Freeform 14"/>
            <p:cNvSpPr/>
            <p:nvPr/>
          </p:nvSpPr>
          <p:spPr bwMode="auto">
            <a:xfrm>
              <a:off x="142875" y="142875"/>
              <a:ext cx="206375" cy="342900"/>
            </a:xfrm>
            <a:custGeom>
              <a:avLst/>
              <a:gdLst>
                <a:gd name="T0" fmla="*/ 145536960 w 252"/>
                <a:gd name="T1" fmla="*/ 169582918 h 418"/>
                <a:gd name="T2" fmla="*/ 91212017 w 252"/>
                <a:gd name="T3" fmla="*/ 216017156 h 418"/>
                <a:gd name="T4" fmla="*/ 39569949 w 252"/>
                <a:gd name="T5" fmla="*/ 261104404 h 418"/>
                <a:gd name="T6" fmla="*/ 670719 w 252"/>
                <a:gd name="T7" fmla="*/ 235532104 h 418"/>
                <a:gd name="T8" fmla="*/ 23473518 w 252"/>
                <a:gd name="T9" fmla="*/ 216017156 h 418"/>
                <a:gd name="T10" fmla="*/ 77127743 w 252"/>
                <a:gd name="T11" fmla="*/ 169582918 h 418"/>
                <a:gd name="T12" fmla="*/ 75115586 w 252"/>
                <a:gd name="T13" fmla="*/ 103634552 h 418"/>
                <a:gd name="T14" fmla="*/ 23473518 w 252"/>
                <a:gd name="T15" fmla="*/ 59219158 h 418"/>
                <a:gd name="T16" fmla="*/ 0 w 252"/>
                <a:gd name="T17" fmla="*/ 39030716 h 418"/>
                <a:gd name="T18" fmla="*/ 37557793 w 252"/>
                <a:gd name="T19" fmla="*/ 12785740 h 418"/>
                <a:gd name="T20" fmla="*/ 91212017 w 252"/>
                <a:gd name="T21" fmla="*/ 59219158 h 418"/>
                <a:gd name="T22" fmla="*/ 143524804 w 252"/>
                <a:gd name="T23" fmla="*/ 103634552 h 418"/>
                <a:gd name="T24" fmla="*/ 145536960 w 252"/>
                <a:gd name="T25" fmla="*/ 16958291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ea typeface="宋体" panose="02010600030101010101" pitchFamily="2" charset="-122"/>
              </a:endParaRPr>
            </a:p>
          </p:txBody>
        </p:sp>
      </p:grpSp>
      <p:grpSp>
        <p:nvGrpSpPr>
          <p:cNvPr id="23" name="组合 39"/>
          <p:cNvGrpSpPr/>
          <p:nvPr/>
        </p:nvGrpSpPr>
        <p:grpSpPr bwMode="auto">
          <a:xfrm>
            <a:off x="2068304" y="1938338"/>
            <a:ext cx="930396" cy="939800"/>
            <a:chOff x="0" y="0"/>
            <a:chExt cx="930275" cy="938213"/>
          </a:xfrm>
        </p:grpSpPr>
        <p:sp>
          <p:nvSpPr>
            <p:cNvPr id="24"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sp>
          <p:nvSpPr>
            <p:cNvPr id="25" name="TextBox 41"/>
            <p:cNvSpPr txBox="1">
              <a:spLocks noChangeArrowheads="1"/>
            </p:cNvSpPr>
            <p:nvPr/>
          </p:nvSpPr>
          <p:spPr bwMode="auto">
            <a:xfrm>
              <a:off x="13235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srgbClr val="A65300"/>
                  </a:solidFill>
                  <a:latin typeface="微软雅黑" panose="020B0503020204020204" pitchFamily="34" charset="-122"/>
                  <a:ea typeface="微软雅黑" panose="020B0503020204020204" pitchFamily="34" charset="-122"/>
                </a:rPr>
                <a:t>01</a:t>
              </a:r>
              <a:endParaRPr lang="zh-CN" altLang="en-US" sz="3200" b="1" dirty="0">
                <a:solidFill>
                  <a:srgbClr val="A65300"/>
                </a:solidFill>
                <a:latin typeface="微软雅黑" panose="020B0503020204020204" pitchFamily="34" charset="-122"/>
                <a:ea typeface="微软雅黑" panose="020B0503020204020204" pitchFamily="34" charset="-122"/>
              </a:endParaRPr>
            </a:p>
          </p:txBody>
        </p:sp>
      </p:grpSp>
      <p:sp>
        <p:nvSpPr>
          <p:cNvPr id="26" name="矩形 42"/>
          <p:cNvSpPr>
            <a:spLocks noChangeArrowheads="1"/>
          </p:cNvSpPr>
          <p:nvPr/>
        </p:nvSpPr>
        <p:spPr bwMode="auto">
          <a:xfrm>
            <a:off x="1310958" y="2919413"/>
            <a:ext cx="24912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rgbClr val="FFFFFF"/>
                </a:solidFill>
                <a:latin typeface="微软雅黑" panose="020B0503020204020204" pitchFamily="34" charset="-122"/>
                <a:ea typeface="微软雅黑" panose="020B0503020204020204" pitchFamily="34" charset="-122"/>
              </a:rPr>
              <a:t>公司是</a:t>
            </a:r>
            <a:r>
              <a:rPr lang="en-US" altLang="zh-CN" sz="1600" dirty="0">
                <a:solidFill>
                  <a:srgbClr val="FFFFFF"/>
                </a:solidFill>
                <a:latin typeface="微软雅黑" panose="020B0503020204020204" pitchFamily="34" charset="-122"/>
                <a:ea typeface="微软雅黑" panose="020B0503020204020204" pitchFamily="34" charset="-122"/>
              </a:rPr>
              <a:t>1999</a:t>
            </a:r>
            <a:r>
              <a:rPr lang="zh-CN" altLang="en-US" sz="1600" dirty="0">
                <a:solidFill>
                  <a:srgbClr val="FFFFFF"/>
                </a:solidFill>
                <a:latin typeface="微软雅黑" panose="020B0503020204020204" pitchFamily="34" charset="-122"/>
                <a:ea typeface="微软雅黑" panose="020B0503020204020204" pitchFamily="34" charset="-122"/>
              </a:rPr>
              <a:t>年</a:t>
            </a:r>
            <a:r>
              <a:rPr lang="en-US" altLang="zh-CN" sz="1600" dirty="0">
                <a:solidFill>
                  <a:srgbClr val="FFFFFF"/>
                </a:solidFill>
                <a:latin typeface="微软雅黑" panose="020B0503020204020204" pitchFamily="34" charset="-122"/>
                <a:ea typeface="微软雅黑" panose="020B0503020204020204" pitchFamily="34" charset="-122"/>
              </a:rPr>
              <a:t>11</a:t>
            </a:r>
            <a:r>
              <a:rPr lang="zh-CN" altLang="en-US" sz="1600" dirty="0">
                <a:solidFill>
                  <a:srgbClr val="FFFFFF"/>
                </a:solidFill>
                <a:latin typeface="微软雅黑" panose="020B0503020204020204" pitchFamily="34" charset="-122"/>
                <a:ea typeface="微软雅黑" panose="020B0503020204020204" pitchFamily="34" charset="-122"/>
              </a:rPr>
              <a:t>月成立于深圳的中国首家</a:t>
            </a:r>
            <a:r>
              <a:rPr lang="en-US" altLang="zh-CN" sz="1600" dirty="0">
                <a:solidFill>
                  <a:srgbClr val="FFFFFF"/>
                </a:solidFill>
                <a:latin typeface="微软雅黑" panose="020B0503020204020204" pitchFamily="34" charset="-122"/>
                <a:ea typeface="微软雅黑" panose="020B0503020204020204" pitchFamily="34" charset="-122"/>
              </a:rPr>
              <a:t>ICP</a:t>
            </a:r>
            <a:r>
              <a:rPr lang="zh-CN" altLang="en-US" sz="1600" dirty="0">
                <a:solidFill>
                  <a:srgbClr val="FFFFFF"/>
                </a:solidFill>
                <a:latin typeface="微软雅黑" panose="020B0503020204020204" pitchFamily="34" charset="-122"/>
                <a:ea typeface="微软雅黑" panose="020B0503020204020204" pitchFamily="34" charset="-122"/>
              </a:rPr>
              <a:t>协会“</a:t>
            </a:r>
            <a:r>
              <a:rPr lang="en-US" altLang="zh-CN" sz="1600" dirty="0">
                <a:solidFill>
                  <a:srgbClr val="FFFFFF"/>
                </a:solidFill>
                <a:latin typeface="微软雅黑" panose="020B0503020204020204" pitchFamily="34" charset="-122"/>
                <a:ea typeface="微软雅黑" panose="020B0503020204020204" pitchFamily="34" charset="-122"/>
              </a:rPr>
              <a:t>ICP</a:t>
            </a:r>
            <a:r>
              <a:rPr lang="zh-CN" altLang="en-US" sz="1600" dirty="0">
                <a:solidFill>
                  <a:srgbClr val="FFFFFF"/>
                </a:solidFill>
                <a:latin typeface="微软雅黑" panose="020B0503020204020204" pitchFamily="34" charset="-122"/>
                <a:ea typeface="微软雅黑" panose="020B0503020204020204" pitchFamily="34" charset="-122"/>
              </a:rPr>
              <a:t>中国联盟”的五大常委之一</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7" name="矩形 46"/>
          <p:cNvSpPr>
            <a:spLocks noChangeArrowheads="1"/>
          </p:cNvSpPr>
          <p:nvPr/>
        </p:nvSpPr>
        <p:spPr bwMode="auto">
          <a:xfrm>
            <a:off x="4784311" y="2919415"/>
            <a:ext cx="254691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rgbClr val="FFFFFF"/>
                </a:solidFill>
                <a:latin typeface="微软雅黑" panose="020B0503020204020204" pitchFamily="34" charset="-122"/>
                <a:ea typeface="微软雅黑" panose="020B0503020204020204" pitchFamily="34" charset="-122"/>
              </a:rPr>
              <a:t>目前与广东省委办公厅、省政府办公厅、省技术监督局名牌办公室、省农业厅、省建材局、省专利局、省供销社、省名优产品推广中心、省各体私营协会、省经贸委、省旅游局、省青年商会、石家庄国家高新技术开发区等政府职能部门保持着合作关系。</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265166" y="2919413"/>
            <a:ext cx="24725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rgbClr val="FFFFFF"/>
                </a:solidFill>
                <a:latin typeface="微软雅黑" panose="020B0503020204020204" pitchFamily="34" charset="-122"/>
                <a:ea typeface="微软雅黑" panose="020B0503020204020204" pitchFamily="34" charset="-122"/>
              </a:rPr>
              <a:t>公司是中国太平洋经济合作全国委员会工商委员会信息中心，是</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大东</a:t>
            </a:r>
            <a:r>
              <a:rPr lang="en-US" altLang="zh-CN" sz="1600" dirty="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网制作中心。</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38" name="组合 49"/>
          <p:cNvGrpSpPr/>
          <p:nvPr/>
        </p:nvGrpSpPr>
        <p:grpSpPr bwMode="auto">
          <a:xfrm>
            <a:off x="5568209" y="1938338"/>
            <a:ext cx="930396" cy="939800"/>
            <a:chOff x="0" y="0"/>
            <a:chExt cx="930275" cy="938213"/>
          </a:xfrm>
        </p:grpSpPr>
        <p:sp>
          <p:nvSpPr>
            <p:cNvPr id="39"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sp>
          <p:nvSpPr>
            <p:cNvPr id="40" name="TextBox 51"/>
            <p:cNvSpPr txBox="1">
              <a:spLocks noChangeArrowheads="1"/>
            </p:cNvSpPr>
            <p:nvPr/>
          </p:nvSpPr>
          <p:spPr bwMode="auto">
            <a:xfrm>
              <a:off x="124700"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srgbClr val="A65300"/>
                  </a:solidFill>
                  <a:latin typeface="微软雅黑" panose="020B0503020204020204" pitchFamily="34" charset="-122"/>
                  <a:ea typeface="微软雅黑" panose="020B0503020204020204" pitchFamily="34" charset="-122"/>
                </a:rPr>
                <a:t>02</a:t>
              </a:r>
              <a:endParaRPr lang="zh-CN" altLang="en-US" sz="3200" b="1" dirty="0">
                <a:solidFill>
                  <a:srgbClr val="A65300"/>
                </a:solidFill>
                <a:latin typeface="微软雅黑" panose="020B0503020204020204" pitchFamily="34" charset="-122"/>
                <a:ea typeface="微软雅黑" panose="020B0503020204020204" pitchFamily="34" charset="-122"/>
              </a:endParaRPr>
            </a:p>
          </p:txBody>
        </p:sp>
      </p:grpSp>
      <p:grpSp>
        <p:nvGrpSpPr>
          <p:cNvPr id="41" name="组合 52"/>
          <p:cNvGrpSpPr/>
          <p:nvPr/>
        </p:nvGrpSpPr>
        <p:grpSpPr bwMode="auto">
          <a:xfrm>
            <a:off x="8883650" y="1938338"/>
            <a:ext cx="931983" cy="939800"/>
            <a:chOff x="0" y="0"/>
            <a:chExt cx="931863" cy="938213"/>
          </a:xfrm>
        </p:grpSpPr>
        <p:sp>
          <p:nvSpPr>
            <p:cNvPr id="42" name="Oval 20"/>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en-US">
                <a:solidFill>
                  <a:srgbClr val="005E5E"/>
                </a:solidFill>
                <a:ea typeface="宋体" panose="02010600030101010101" pitchFamily="2" charset="-122"/>
              </a:endParaRPr>
            </a:p>
          </p:txBody>
        </p:sp>
        <p:sp>
          <p:nvSpPr>
            <p:cNvPr id="43" name="TextBox 54"/>
            <p:cNvSpPr txBox="1">
              <a:spLocks noChangeArrowheads="1"/>
            </p:cNvSpPr>
            <p:nvPr/>
          </p:nvSpPr>
          <p:spPr bwMode="auto">
            <a:xfrm>
              <a:off x="118633" y="17671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srgbClr val="A65300"/>
                  </a:solidFill>
                  <a:latin typeface="微软雅黑" panose="020B0503020204020204" pitchFamily="34" charset="-122"/>
                  <a:ea typeface="微软雅黑" panose="020B0503020204020204" pitchFamily="34" charset="-122"/>
                </a:rPr>
                <a:t>03</a:t>
              </a:r>
              <a:endParaRPr lang="zh-CN" altLang="en-US" sz="3200" b="1" dirty="0">
                <a:solidFill>
                  <a:srgbClr val="A653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300" fill="hold"/>
                                        <p:tgtEl>
                                          <p:spTgt spid="23"/>
                                        </p:tgtEl>
                                        <p:attrNameLst>
                                          <p:attrName>ppt_w</p:attrName>
                                        </p:attrNameLst>
                                      </p:cBhvr>
                                      <p:tavLst>
                                        <p:tav tm="0">
                                          <p:val>
                                            <p:fltVal val="0"/>
                                          </p:val>
                                        </p:tav>
                                        <p:tav tm="100000">
                                          <p:val>
                                            <p:strVal val="#ppt_w"/>
                                          </p:val>
                                        </p:tav>
                                      </p:tavLst>
                                    </p:anim>
                                    <p:anim calcmode="lin" valueType="num">
                                      <p:cBhvr>
                                        <p:cTn id="24" dur="300" fill="hold"/>
                                        <p:tgtEl>
                                          <p:spTgt spid="23"/>
                                        </p:tgtEl>
                                        <p:attrNameLst>
                                          <p:attrName>ppt_h</p:attrName>
                                        </p:attrNameLst>
                                      </p:cBhvr>
                                      <p:tavLst>
                                        <p:tav tm="0">
                                          <p:val>
                                            <p:fltVal val="0"/>
                                          </p:val>
                                        </p:tav>
                                        <p:tav tm="100000">
                                          <p:val>
                                            <p:strVal val="#ppt_h"/>
                                          </p:val>
                                        </p:tav>
                                      </p:tavLst>
                                    </p:anim>
                                    <p:animEffect transition="in" filter="fade">
                                      <p:cBhvr>
                                        <p:cTn id="25" dur="300"/>
                                        <p:tgtEl>
                                          <p:spTgt spid="23"/>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300" fill="hold"/>
                                        <p:tgtEl>
                                          <p:spTgt spid="38"/>
                                        </p:tgtEl>
                                        <p:attrNameLst>
                                          <p:attrName>ppt_w</p:attrName>
                                        </p:attrNameLst>
                                      </p:cBhvr>
                                      <p:tavLst>
                                        <p:tav tm="0">
                                          <p:val>
                                            <p:fltVal val="0"/>
                                          </p:val>
                                        </p:tav>
                                        <p:tav tm="100000">
                                          <p:val>
                                            <p:strVal val="#ppt_w"/>
                                          </p:val>
                                        </p:tav>
                                      </p:tavLst>
                                    </p:anim>
                                    <p:anim calcmode="lin" valueType="num">
                                      <p:cBhvr>
                                        <p:cTn id="39" dur="300" fill="hold"/>
                                        <p:tgtEl>
                                          <p:spTgt spid="38"/>
                                        </p:tgtEl>
                                        <p:attrNameLst>
                                          <p:attrName>ppt_h</p:attrName>
                                        </p:attrNameLst>
                                      </p:cBhvr>
                                      <p:tavLst>
                                        <p:tav tm="0">
                                          <p:val>
                                            <p:fltVal val="0"/>
                                          </p:val>
                                        </p:tav>
                                        <p:tav tm="100000">
                                          <p:val>
                                            <p:strVal val="#ppt_h"/>
                                          </p:val>
                                        </p:tav>
                                      </p:tavLst>
                                    </p:anim>
                                    <p:animEffect transition="in" filter="fade">
                                      <p:cBhvr>
                                        <p:cTn id="40" dur="300"/>
                                        <p:tgtEl>
                                          <p:spTgt spid="38"/>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6" grpId="0" autoUpdateAnimBg="0"/>
      <p:bldP spid="27" grpId="0" autoUpdateAnimBg="0"/>
      <p:bldP spid="3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hlinkClick r:id="rId1"/>
          </p:cNvPr>
          <p:cNvSpPr/>
          <p:nvPr/>
        </p:nvSpPr>
        <p:spPr>
          <a:xfrm>
            <a:off x="0" y="1706906"/>
            <a:ext cx="12192000" cy="24967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zh-CN" altLang="en-US" sz="1350">
              <a:solidFill>
                <a:prstClr val="white"/>
              </a:solidFill>
            </a:endParaRPr>
          </a:p>
        </p:txBody>
      </p:sp>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t="18956" b="52297"/>
          <a:stretch>
            <a:fillRect/>
          </a:stretch>
        </p:blipFill>
        <p:spPr>
          <a:xfrm>
            <a:off x="0" y="1853993"/>
            <a:ext cx="12192000" cy="2202618"/>
          </a:xfrm>
          <a:prstGeom prst="rect">
            <a:avLst/>
          </a:prstGeom>
        </p:spPr>
      </p:pic>
      <p:sp>
        <p:nvSpPr>
          <p:cNvPr id="22" name="正五边形 21"/>
          <p:cNvSpPr/>
          <p:nvPr/>
        </p:nvSpPr>
        <p:spPr>
          <a:xfrm>
            <a:off x="2447653" y="4275879"/>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1</a:t>
            </a:r>
            <a:endParaRPr lang="zh-CN" altLang="en-US" dirty="0">
              <a:solidFill>
                <a:prstClr val="white"/>
              </a:solidFill>
            </a:endParaRPr>
          </a:p>
        </p:txBody>
      </p:sp>
      <p:sp>
        <p:nvSpPr>
          <p:cNvPr id="23" name="矩形 91">
            <a:hlinkClick r:id="rId1"/>
          </p:cNvPr>
          <p:cNvSpPr>
            <a:spLocks noChangeArrowheads="1"/>
          </p:cNvSpPr>
          <p:nvPr/>
        </p:nvSpPr>
        <p:spPr bwMode="auto">
          <a:xfrm>
            <a:off x="3117431" y="4391976"/>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项目来源</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24" name="正五边形 23"/>
          <p:cNvSpPr/>
          <p:nvPr/>
        </p:nvSpPr>
        <p:spPr>
          <a:xfrm>
            <a:off x="6204849" y="4289307"/>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2</a:t>
            </a:r>
            <a:endParaRPr lang="zh-CN" altLang="en-US" dirty="0">
              <a:solidFill>
                <a:prstClr val="white"/>
              </a:solidFill>
            </a:endParaRPr>
          </a:p>
        </p:txBody>
      </p:sp>
      <p:sp>
        <p:nvSpPr>
          <p:cNvPr id="25" name="矩形 91">
            <a:hlinkClick r:id="rId1"/>
          </p:cNvPr>
          <p:cNvSpPr>
            <a:spLocks noChangeArrowheads="1"/>
          </p:cNvSpPr>
          <p:nvPr/>
        </p:nvSpPr>
        <p:spPr bwMode="auto">
          <a:xfrm>
            <a:off x="6912727" y="4324655"/>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项目内容</a:t>
            </a:r>
            <a:endParaRPr lang="zh-CN" altLang="en-US" spc="50" dirty="0">
              <a:solidFill>
                <a:prstClr val="black"/>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8975" y="209550"/>
            <a:ext cx="3821466" cy="1302744"/>
            <a:chOff x="398975" y="209550"/>
            <a:chExt cx="3821466" cy="1302744"/>
          </a:xfrm>
        </p:grpSpPr>
        <p:grpSp>
          <p:nvGrpSpPr>
            <p:cNvPr id="18" name="组合 17"/>
            <p:cNvGrpSpPr/>
            <p:nvPr/>
          </p:nvGrpSpPr>
          <p:grpSpPr>
            <a:xfrm>
              <a:off x="398975" y="209550"/>
              <a:ext cx="1302744" cy="1302744"/>
              <a:chOff x="3028062" y="1547460"/>
              <a:chExt cx="1803167" cy="1803167"/>
            </a:xfrm>
          </p:grpSpPr>
          <p:grpSp>
            <p:nvGrpSpPr>
              <p:cNvPr id="27" name="组合 26"/>
              <p:cNvGrpSpPr/>
              <p:nvPr/>
            </p:nvGrpSpPr>
            <p:grpSpPr>
              <a:xfrm>
                <a:off x="3028062" y="1547460"/>
                <a:ext cx="1803167" cy="1803167"/>
                <a:chOff x="552261" y="1848682"/>
                <a:chExt cx="842337" cy="842337"/>
              </a:xfrm>
            </p:grpSpPr>
            <p:sp>
              <p:nvSpPr>
                <p:cNvPr id="29" name="椭圆 28"/>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27"/>
              <p:cNvSpPr txBox="1"/>
              <p:nvPr/>
            </p:nvSpPr>
            <p:spPr>
              <a:xfrm>
                <a:off x="3617856" y="1894942"/>
                <a:ext cx="650541" cy="1065006"/>
              </a:xfrm>
              <a:prstGeom prst="rect">
                <a:avLst/>
              </a:prstGeom>
              <a:noFill/>
            </p:spPr>
            <p:txBody>
              <a:bodyPr wrap="none" rtlCol="0">
                <a:spAutoFit/>
              </a:bodyPr>
              <a:lstStyle/>
              <a:p>
                <a:r>
                  <a:rPr lang="en-US" altLang="zh-CN" sz="4400" b="1" dirty="0">
                    <a:solidFill>
                      <a:prstClr val="white"/>
                    </a:solidFill>
                  </a:rPr>
                  <a:t>2</a:t>
                </a:r>
                <a:endParaRPr lang="zh-CN" altLang="en-US" sz="4400" b="1" dirty="0">
                  <a:solidFill>
                    <a:prstClr val="white"/>
                  </a:solidFill>
                </a:endParaRPr>
              </a:p>
            </p:txBody>
          </p:sp>
        </p:grpSp>
        <p:sp>
          <p:nvSpPr>
            <p:cNvPr id="19" name="文本框 18"/>
            <p:cNvSpPr txBox="1"/>
            <p:nvPr/>
          </p:nvSpPr>
          <p:spPr>
            <a:xfrm>
              <a:off x="1983931" y="532947"/>
              <a:ext cx="2236510" cy="707886"/>
            </a:xfrm>
            <a:prstGeom prst="rect">
              <a:avLst/>
            </a:prstGeom>
            <a:noFill/>
          </p:spPr>
          <p:txBody>
            <a:bodyPr wrap="none" rtlCol="0">
              <a:spAutoFit/>
            </a:bodyPr>
            <a:lstStyle/>
            <a:p>
              <a:r>
                <a:rPr lang="zh-CN" altLang="en-US" sz="4000" b="1" dirty="0">
                  <a:solidFill>
                    <a:srgbClr val="1F4E79"/>
                  </a:solidFill>
                  <a:latin typeface="微软雅黑" panose="020B0503020204020204" pitchFamily="34" charset="-122"/>
                  <a:ea typeface="微软雅黑" panose="020B0503020204020204" pitchFamily="34" charset="-122"/>
                </a:rPr>
                <a:t>项目介绍</a:t>
              </a:r>
              <a:endParaRPr lang="zh-CN" altLang="en-US" sz="24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6019" y="392922"/>
              <a:ext cx="45719" cy="936000"/>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正五边形 31"/>
          <p:cNvSpPr/>
          <p:nvPr/>
        </p:nvSpPr>
        <p:spPr>
          <a:xfrm>
            <a:off x="2447654" y="5008661"/>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3</a:t>
            </a:r>
            <a:endParaRPr lang="zh-CN" altLang="en-US" dirty="0">
              <a:solidFill>
                <a:prstClr val="white"/>
              </a:solidFill>
            </a:endParaRPr>
          </a:p>
        </p:txBody>
      </p:sp>
      <p:sp>
        <p:nvSpPr>
          <p:cNvPr id="33" name="矩形 91">
            <a:hlinkClick r:id="rId1"/>
          </p:cNvPr>
          <p:cNvSpPr>
            <a:spLocks noChangeArrowheads="1"/>
          </p:cNvSpPr>
          <p:nvPr/>
        </p:nvSpPr>
        <p:spPr bwMode="auto">
          <a:xfrm>
            <a:off x="3117431"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项目独特性</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4" name="正五边形 33"/>
          <p:cNvSpPr/>
          <p:nvPr/>
        </p:nvSpPr>
        <p:spPr>
          <a:xfrm>
            <a:off x="6242186" y="5009914"/>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4</a:t>
            </a:r>
            <a:endParaRPr lang="zh-CN" altLang="en-US" dirty="0">
              <a:solidFill>
                <a:prstClr val="white"/>
              </a:solidFill>
            </a:endParaRPr>
          </a:p>
        </p:txBody>
      </p:sp>
      <p:sp>
        <p:nvSpPr>
          <p:cNvPr id="35" name="矩形 91">
            <a:hlinkClick r:id="rId1"/>
          </p:cNvPr>
          <p:cNvSpPr>
            <a:spLocks noChangeArrowheads="1"/>
          </p:cNvSpPr>
          <p:nvPr/>
        </p:nvSpPr>
        <p:spPr bwMode="auto">
          <a:xfrm>
            <a:off x="6912727" y="5084384"/>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技术环境</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6" name="正五边形 35"/>
          <p:cNvSpPr/>
          <p:nvPr/>
        </p:nvSpPr>
        <p:spPr>
          <a:xfrm>
            <a:off x="2447653" y="5716044"/>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5</a:t>
            </a:r>
            <a:endParaRPr lang="zh-CN" altLang="en-US" dirty="0">
              <a:solidFill>
                <a:prstClr val="white"/>
              </a:solidFill>
            </a:endParaRPr>
          </a:p>
        </p:txBody>
      </p:sp>
      <p:sp>
        <p:nvSpPr>
          <p:cNvPr id="37" name="矩形 91">
            <a:hlinkClick r:id="rId1"/>
          </p:cNvPr>
          <p:cNvSpPr>
            <a:spLocks noChangeArrowheads="1"/>
          </p:cNvSpPr>
          <p:nvPr/>
        </p:nvSpPr>
        <p:spPr bwMode="auto">
          <a:xfrm>
            <a:off x="3117431" y="5865692"/>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开发本项目的初衷</a:t>
            </a:r>
            <a:endParaRPr lang="zh-CN" altLang="en-US" spc="50" dirty="0">
              <a:solidFill>
                <a:prstClr val="black"/>
              </a:solidFill>
              <a:latin typeface="微软雅黑" panose="020B0503020204020204" pitchFamily="34" charset="-122"/>
              <a:ea typeface="微软雅黑" panose="020B0503020204020204" pitchFamily="34" charset="-122"/>
            </a:endParaRPr>
          </a:p>
        </p:txBody>
      </p:sp>
      <p:sp>
        <p:nvSpPr>
          <p:cNvPr id="38" name="正五边形 37"/>
          <p:cNvSpPr/>
          <p:nvPr/>
        </p:nvSpPr>
        <p:spPr>
          <a:xfrm>
            <a:off x="6257653" y="5728744"/>
            <a:ext cx="618978" cy="589502"/>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prstClr val="white"/>
                </a:solidFill>
              </a:rPr>
              <a:t>6</a:t>
            </a:r>
            <a:endParaRPr lang="zh-CN" altLang="en-US" dirty="0">
              <a:solidFill>
                <a:prstClr val="white"/>
              </a:solidFill>
            </a:endParaRPr>
          </a:p>
        </p:txBody>
      </p:sp>
      <p:sp>
        <p:nvSpPr>
          <p:cNvPr id="39" name="矩形 91">
            <a:hlinkClick r:id="rId1"/>
          </p:cNvPr>
          <p:cNvSpPr>
            <a:spLocks noChangeArrowheads="1"/>
          </p:cNvSpPr>
          <p:nvPr/>
        </p:nvSpPr>
        <p:spPr bwMode="auto">
          <a:xfrm>
            <a:off x="6927431" y="5878392"/>
            <a:ext cx="455793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Clr>
                <a:srgbClr val="0070C0"/>
              </a:buClr>
            </a:pPr>
            <a:r>
              <a:rPr lang="zh-CN" altLang="en-US" spc="50" dirty="0">
                <a:solidFill>
                  <a:prstClr val="black"/>
                </a:solidFill>
                <a:latin typeface="微软雅黑" panose="020B0503020204020204" pitchFamily="34" charset="-122"/>
                <a:ea typeface="微软雅黑" panose="020B0503020204020204" pitchFamily="34" charset="-122"/>
              </a:rPr>
              <a:t>试运情况</a:t>
            </a:r>
            <a:endParaRPr lang="zh-CN" altLang="en-US" spc="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37" fill="hold" nodeType="withEffect">
                                  <p:stCondLst>
                                    <p:cond delay="20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animBg="1"/>
      <p:bldP spid="25" grpId="0"/>
      <p:bldP spid="32" grpId="0" animBg="1"/>
      <p:bldP spid="33" grpId="0"/>
      <p:bldP spid="34" grpId="0" animBg="1"/>
      <p:bldP spid="35" grpId="0"/>
      <p:bldP spid="36" grpId="0" animBg="1"/>
      <p:bldP spid="37" grpId="0"/>
      <p:bldP spid="38" grpId="0" animBg="1"/>
      <p:bldP spid="39"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ISPRING_SCORM_RATE_SLIDES" val="1"/>
  <p:tag name="ISPRING_SCORM_PASSING_SCORE" val="100.0000000000"/>
  <p:tag name="ISPRING_RESOURCE_PATHS_HASH_2" val="426f2ad8ac503493d462b27c8c170b9585f8b98"/>
  <p:tag name="ISPRING_ULTRA_SCORM_COURSE_ID" val="FC73F564-916B-41F0-8104-3BA95DE682C3"/>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商业计划书PPT"/>
</p:tagLst>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162F33"/>
      </a:dk2>
      <a:lt2>
        <a:srgbClr val="EAF0E0"/>
      </a:lt2>
      <a:accent1>
        <a:srgbClr val="FFC000"/>
      </a:accent1>
      <a:accent2>
        <a:srgbClr val="00B050"/>
      </a:accent2>
      <a:accent3>
        <a:srgbClr val="00B0F0"/>
      </a:accent3>
      <a:accent4>
        <a:srgbClr val="657689"/>
      </a:accent4>
      <a:accent5>
        <a:srgbClr val="7A855D"/>
      </a:accent5>
      <a:accent6>
        <a:srgbClr val="84AC9D"/>
      </a:accent6>
      <a:hlink>
        <a:srgbClr val="2370CD"/>
      </a:hlink>
      <a:folHlink>
        <a:srgbClr val="8775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TM04033919[[fn=电路]]</Template>
  <TotalTime>0</TotalTime>
  <Words>6694</Words>
  <Application>WPS 演示</Application>
  <PresentationFormat>宽屏</PresentationFormat>
  <Paragraphs>824</Paragraphs>
  <Slides>40</Slides>
  <Notes>40</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宋体</vt:lpstr>
      <vt:lpstr>Wingdings</vt:lpstr>
      <vt:lpstr>微软雅黑</vt:lpstr>
      <vt:lpstr>幼圆</vt:lpstr>
      <vt:lpstr>微软雅黑 Light</vt:lpstr>
      <vt:lpstr>黑体</vt:lpstr>
      <vt:lpstr>Calibri</vt:lpstr>
      <vt:lpstr>Arial Unicode MS</vt:lpstr>
      <vt:lpstr>Calibri Light</vt:lpstr>
      <vt:lpstr>Arial</vt:lpstr>
      <vt:lpstr>Calibri</vt:lpstr>
      <vt:lpstr>Impact</vt:lpstr>
      <vt:lpstr>Arial Narrow</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商业计划书PPT</dc:title>
  <dc:creator>小龙</dc:creator>
  <dc:description>xiaolong335;</dc:description>
  <cp:lastModifiedBy>南蛮姑娘</cp:lastModifiedBy>
  <cp:revision>123</cp:revision>
  <dcterms:created xsi:type="dcterms:W3CDTF">2015-01-05T06:45:00Z</dcterms:created>
  <dcterms:modified xsi:type="dcterms:W3CDTF">2021-09-16T10:25:43Z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6647C8B66481440587B127E95009EC9B</vt:lpwstr>
  </property>
  <property fmtid="{D5CDD505-2E9C-101B-9397-08002B2CF9AE}" pid="3" name="KSOProductBuildVer">
    <vt:lpwstr>2052-11.1.0.10700</vt:lpwstr>
  </property>
</Properties>
</file>