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7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7"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363" y="8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662CD-9C5B-4B56-B700-EDB25616B77E}"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4F3E8E-9FC2-4720-9ECF-D6B6DEA1ED3D}"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5E03948-D416-49AA-81A6-9D281A1AE0FF}"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5E03948-D416-49AA-81A6-9D281A1AE0FF}"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5E03948-D416-49AA-81A6-9D281A1AE0FF}"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5E03948-D416-49AA-81A6-9D281A1AE0FF}"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5E03948-D416-49AA-81A6-9D281A1AE0FF}"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65E03948-D416-49AA-81A6-9D281A1AE0FF}"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65E03948-D416-49AA-81A6-9D281A1AE0FF}" type="datetimeFigureOut">
              <a:rPr lang="zh-CN" altLang="en-US"/>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5E03948-D416-49AA-81A6-9D281A1AE0FF}" type="datetimeFigureOut">
              <a:rPr lang="zh-CN" altLang="en-US"/>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5E03948-D416-49AA-81A6-9D281A1AE0FF}" type="datetimeFigureOut">
              <a:rPr lang="zh-CN" altLang="en-US"/>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5E03948-D416-49AA-81A6-9D281A1AE0FF}"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5E03948-D416-49AA-81A6-9D281A1AE0FF}"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03948-D416-49AA-81A6-9D281A1AE0FF}"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D4391E-76C9-40C9-B421-3F9EB6606255}"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p:nvPr/>
        </p:nvPicPr>
        <p:blipFill rotWithShape="1">
          <a:blip r:embed="rId1"/>
          <a:srcRect t="31451"/>
          <a:stretch>
            <a:fillRect/>
          </a:stretch>
        </p:blipFill>
        <p:spPr>
          <a:xfrm>
            <a:off x="669" y="0"/>
            <a:ext cx="12191331" cy="4700880"/>
          </a:xfrm>
          <a:prstGeom prst="rect">
            <a:avLst/>
          </a:prstGeom>
        </p:spPr>
      </p:pic>
      <p:sp>
        <p:nvSpPr>
          <p:cNvPr id="20" name="流程图: 文档 19"/>
          <p:cNvSpPr/>
          <p:nvPr/>
        </p:nvSpPr>
        <p:spPr>
          <a:xfrm flipV="1">
            <a:off x="1881" y="4089618"/>
            <a:ext cx="12188238" cy="2774174"/>
          </a:xfrm>
          <a:prstGeom prst="flowChartDocument">
            <a:avLst/>
          </a:prstGeom>
          <a:solidFill>
            <a:sysClr val="window" lastClr="FFFFFF"/>
          </a:solidFill>
          <a:ln w="12700" cap="flat" cmpd="sng" algn="ctr">
            <a:noFill/>
            <a:prstDash val="solid"/>
            <a:miter lim="800000"/>
          </a:ln>
          <a:effectLst/>
        </p:spPr>
        <p:txBody>
          <a:bodyPr rtlCol="0" anchor="ctr"/>
          <a:lstStyle/>
          <a:p>
            <a:pPr marL="0" marR="0" lvl="0" indent="0" algn="ctr" defTabSz="6096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1" name="TextBox 7"/>
          <p:cNvSpPr/>
          <p:nvPr/>
        </p:nvSpPr>
        <p:spPr>
          <a:xfrm>
            <a:off x="533439" y="5242196"/>
            <a:ext cx="11029669" cy="91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71359" tIns="85679" rIns="171359" bIns="85679">
            <a:noAutofit/>
          </a:bodyPr>
          <a:lstStyle/>
          <a:p>
            <a:pPr defTabSz="609600">
              <a:lnSpc>
                <a:spcPct val="110000"/>
              </a:lnSpc>
            </a:pPr>
            <a:r>
              <a:rPr lang="en-US" altLang="zh-CN" sz="6000" dirty="0" err="1">
                <a:solidFill>
                  <a:prstClr val="black">
                    <a:lumMod val="65000"/>
                    <a:lumOff val="35000"/>
                  </a:prstClr>
                </a:solidFill>
                <a:latin typeface="思源等宽 L"/>
                <a:ea typeface="微软雅黑" panose="020B0503020204020204" pitchFamily="34" charset="-122"/>
                <a:sym typeface="微软雅黑" panose="020B0503020204020204" pitchFamily="34" charset="-122"/>
              </a:rPr>
              <a:t>复兴号</a:t>
            </a:r>
            <a:r>
              <a:rPr lang="zh-CN" altLang="en-US" sz="6000" dirty="0">
                <a:solidFill>
                  <a:prstClr val="black">
                    <a:lumMod val="65000"/>
                    <a:lumOff val="35000"/>
                  </a:prstClr>
                </a:solidFill>
                <a:latin typeface="思源等宽 L"/>
                <a:ea typeface="微软雅黑" panose="020B0503020204020204" pitchFamily="34" charset="-122"/>
                <a:sym typeface="微软雅黑" panose="020B0503020204020204" pitchFamily="34" charset="-122"/>
              </a:rPr>
              <a:t>动车组列车</a:t>
            </a:r>
            <a:endParaRPr lang="en-US" altLang="zh-CN" sz="6000" dirty="0">
              <a:solidFill>
                <a:prstClr val="black">
                  <a:lumMod val="65000"/>
                  <a:lumOff val="35000"/>
                </a:prstClr>
              </a:solidFill>
              <a:latin typeface="思源等宽 L"/>
              <a:ea typeface="微软雅黑" panose="020B0503020204020204" pitchFamily="34" charset="-122"/>
              <a:sym typeface="微软雅黑" panose="020B0503020204020204" pitchFamily="34" charset="-122"/>
            </a:endParaRPr>
          </a:p>
        </p:txBody>
      </p:sp>
      <p:sp>
        <p:nvSpPr>
          <p:cNvPr id="22" name="TextBox 7"/>
          <p:cNvSpPr/>
          <p:nvPr/>
        </p:nvSpPr>
        <p:spPr>
          <a:xfrm>
            <a:off x="1054100" y="4422140"/>
            <a:ext cx="2247265" cy="100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71359" tIns="85679" rIns="171359" bIns="85679">
            <a:spAutoFit/>
          </a:bodyPr>
          <a:lstStyle/>
          <a:p>
            <a:pPr algn="ctr" defTabSz="609600"/>
            <a:r>
              <a:rPr lang="en-US" altLang="zh-CN" sz="5400" b="1" dirty="0">
                <a:solidFill>
                  <a:srgbClr val="0070C0"/>
                </a:solidFill>
                <a:latin typeface="华文楷体" panose="02010600040101010101" pitchFamily="2" charset="-122"/>
                <a:ea typeface="华文楷体" panose="02010600040101010101" pitchFamily="2" charset="-122"/>
                <a:sym typeface="微软雅黑" panose="020B0503020204020204" pitchFamily="34" charset="-122"/>
              </a:rPr>
              <a:t>20XX</a:t>
            </a:r>
            <a:endParaRPr lang="en-US" altLang="zh-CN" sz="5400" b="1" dirty="0">
              <a:solidFill>
                <a:srgbClr val="0070C0"/>
              </a:solidFill>
              <a:latin typeface="华文楷体" panose="02010600040101010101" pitchFamily="2" charset="-122"/>
              <a:ea typeface="华文楷体" panose="02010600040101010101" pitchFamily="2" charset="-122"/>
              <a:sym typeface="微软雅黑" panose="020B0503020204020204" pitchFamily="34" charset="-122"/>
            </a:endParaRPr>
          </a:p>
        </p:txBody>
      </p:sp>
      <p:sp>
        <p:nvSpPr>
          <p:cNvPr id="23" name="箭头: V 形 22"/>
          <p:cNvSpPr/>
          <p:nvPr/>
        </p:nvSpPr>
        <p:spPr>
          <a:xfrm>
            <a:off x="743793" y="4667180"/>
            <a:ext cx="534748" cy="510776"/>
          </a:xfrm>
          <a:prstGeom prst="chevron">
            <a:avLst/>
          </a:prstGeom>
          <a:solidFill>
            <a:srgbClr val="0070C0"/>
          </a:solidFill>
          <a:ln w="12700" cap="flat" cmpd="sng" algn="ctr">
            <a:noFill/>
            <a:prstDash val="solid"/>
            <a:miter lim="800000"/>
          </a:ln>
          <a:effectLst/>
        </p:spPr>
        <p:txBody>
          <a:bodyPr rtlCol="0" anchor="ctr"/>
          <a:lstStyle/>
          <a:p>
            <a:pPr marL="0" marR="0" lvl="0" indent="0" algn="ctr" defTabSz="6096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chemeClr val="bg1">
                  <a:lumMod val="65000"/>
                </a:schemeClr>
              </a:solidFill>
              <a:effectLst/>
              <a:uLnTx/>
              <a:uFillTx/>
              <a:latin typeface="Calibri" panose="020F0502020204030204"/>
              <a:ea typeface="等线" panose="02010600030101010101" pitchFamily="2" charset="-122"/>
              <a:cs typeface="+mn-cs"/>
            </a:endParaRPr>
          </a:p>
        </p:txBody>
      </p:sp>
      <p:sp>
        <p:nvSpPr>
          <p:cNvPr id="24" name="箭头: V 形 23"/>
          <p:cNvSpPr/>
          <p:nvPr/>
        </p:nvSpPr>
        <p:spPr>
          <a:xfrm>
            <a:off x="3116794" y="4822973"/>
            <a:ext cx="290254" cy="309003"/>
          </a:xfrm>
          <a:prstGeom prst="chevron">
            <a:avLst/>
          </a:prstGeom>
          <a:solidFill>
            <a:srgbClr val="0070C0"/>
          </a:solidFill>
          <a:ln w="12700" cap="flat" cmpd="sng" algn="ctr">
            <a:noFill/>
            <a:prstDash val="solid"/>
            <a:miter lim="800000"/>
          </a:ln>
          <a:effectLst/>
        </p:spPr>
        <p:txBody>
          <a:bodyPr rtlCol="0" anchor="ctr"/>
          <a:lstStyle/>
          <a:p>
            <a:pPr marL="0" marR="0" lvl="0" indent="0" algn="ctr" defTabSz="6096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chemeClr val="bg1">
                  <a:lumMod val="65000"/>
                </a:scheme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2" presetClass="entr" presetSubtype="0" fill="hold" grpId="0" nodeType="afterEffect">
                                  <p:stCondLst>
                                    <p:cond delay="0"/>
                                  </p:stCondLst>
                                  <p:iterate type="lt">
                                    <p:tmPct val="10000"/>
                                  </p:iterate>
                                  <p:childTnLst>
                                    <p:set>
                                      <p:cBhvr>
                                        <p:cTn id="15" dur="1" fill="hold">
                                          <p:stCondLst>
                                            <p:cond delay="0"/>
                                          </p:stCondLst>
                                        </p:cTn>
                                        <p:tgtEl>
                                          <p:spTgt spid="22"/>
                                        </p:tgtEl>
                                        <p:attrNameLst>
                                          <p:attrName>style.visibility</p:attrName>
                                        </p:attrNameLst>
                                      </p:cBhvr>
                                      <p:to>
                                        <p:strVal val="visible"/>
                                      </p:to>
                                    </p:set>
                                    <p:animScale>
                                      <p:cBhvr>
                                        <p:cTn id="16"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17" dur="1000" decel="50000" fill="hold">
                                          <p:stCondLst>
                                            <p:cond delay="0"/>
                                          </p:stCondLst>
                                        </p:cTn>
                                        <p:tgtEl>
                                          <p:spTgt spid="22"/>
                                        </p:tgtEl>
                                        <p:attrNameLst>
                                          <p:attrName>ppt_x</p:attrName>
                                          <p:attrName>ppt_y</p:attrName>
                                        </p:attrNameLst>
                                      </p:cBhvr>
                                      <p:rCtr x="-2147483648" y="-2147483648"/>
                                    </p:animMotion>
                                    <p:animEffect transition="in" filter="fade" prLst="">
                                      <p:cBhvr>
                                        <p:cTn id="18" dur="10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1" nodeType="clickEffect">
                                  <p:stCondLst>
                                    <p:cond delay="0"/>
                                  </p:stCondLst>
                                  <p:childTnLst>
                                    <p:animEffect transition="out" filter="fade" prLst="">
                                      <p:cBhvr>
                                        <p:cTn id="26" dur="500" tmFilter="0, 0; .2, .5; .8, .5; 1, 0"/>
                                        <p:tgtEl>
                                          <p:spTgt spid="24"/>
                                        </p:tgtEl>
                                      </p:cBhvr>
                                    </p:animEffect>
                                    <p:animScale>
                                      <p:cBhvr>
                                        <p:cTn id="27" dur="250" autoRev="1" fill="hold"/>
                                        <p:tgtEl>
                                          <p:spTgt spid="24"/>
                                        </p:tgtEl>
                                      </p:cBhvr>
                                      <p:by x="105000" y="105000"/>
                                    </p:animScale>
                                  </p:childTnLst>
                                </p:cTn>
                              </p:par>
                            </p:childTnLst>
                          </p:cTn>
                        </p:par>
                        <p:par>
                          <p:cTn id="28" fill="hold">
                            <p:stCondLst>
                              <p:cond delay="500"/>
                            </p:stCondLst>
                            <p:childTnLst>
                              <p:par>
                                <p:cTn id="29" presetID="52" presetClass="entr" presetSubtype="0" fill="hold" grpId="0" nodeType="afterEffect">
                                  <p:stCondLst>
                                    <p:cond delay="0"/>
                                  </p:stCondLst>
                                  <p:iterate type="lt">
                                    <p:tmPct val="10000"/>
                                  </p:iterate>
                                  <p:childTnLst>
                                    <p:set>
                                      <p:cBhvr>
                                        <p:cTn id="30" dur="1" fill="hold">
                                          <p:stCondLst>
                                            <p:cond delay="0"/>
                                          </p:stCondLst>
                                        </p:cTn>
                                        <p:tgtEl>
                                          <p:spTgt spid="21"/>
                                        </p:tgtEl>
                                        <p:attrNameLst>
                                          <p:attrName>style.visibility</p:attrName>
                                        </p:attrNameLst>
                                      </p:cBhvr>
                                      <p:to>
                                        <p:strVal val="visible"/>
                                      </p:to>
                                    </p:set>
                                    <p:animScale>
                                      <p:cBhvr>
                                        <p:cTn id="31"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32" dur="1000" decel="50000" fill="hold">
                                          <p:stCondLst>
                                            <p:cond delay="0"/>
                                          </p:stCondLst>
                                        </p:cTn>
                                        <p:tgtEl>
                                          <p:spTgt spid="21"/>
                                        </p:tgtEl>
                                        <p:attrNameLst>
                                          <p:attrName>ppt_x</p:attrName>
                                          <p:attrName>ppt_y</p:attrName>
                                        </p:attrNameLst>
                                      </p:cBhvr>
                                      <p:rCtr x="-2147483648" y="-2147483648"/>
                                    </p:animMotion>
                                    <p:animEffect transition="in" filter="fade" prLst="">
                                      <p:cBhvr>
                                        <p:cTn id="3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animBg="1"/>
      <p:bldP spid="24" grpId="0" animBg="1"/>
      <p:bldP spid="24"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 name="Oval 55"/>
          <p:cNvSpPr/>
          <p:nvPr/>
        </p:nvSpPr>
        <p:spPr>
          <a:xfrm>
            <a:off x="2439567" y="1625343"/>
            <a:ext cx="291340" cy="291340"/>
          </a:xfrm>
          <a:prstGeom prst="ellipse">
            <a:avLst/>
          </a:prstGeom>
          <a:solidFill>
            <a:schemeClr val="bg2"/>
          </a:solidFill>
          <a:ln>
            <a:solidFill>
              <a:schemeClr val="accent1">
                <a:shade val="50000"/>
              </a:schemeClr>
            </a:solid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latin typeface="Arial" panose="020B0604020202020204" pitchFamily="34" charset="0"/>
              <a:ea typeface="微软雅黑" panose="020B0503020204020204" pitchFamily="34" charset="-122"/>
              <a:sym typeface="Arial" panose="020B0604020202020204" pitchFamily="34" charset="0"/>
            </a:endParaRPr>
          </a:p>
        </p:txBody>
      </p:sp>
      <p:sp>
        <p:nvSpPr>
          <p:cNvPr id="29" name="Oval 56"/>
          <p:cNvSpPr/>
          <p:nvPr/>
        </p:nvSpPr>
        <p:spPr>
          <a:xfrm>
            <a:off x="2439567" y="2818423"/>
            <a:ext cx="291340" cy="291340"/>
          </a:xfrm>
          <a:prstGeom prst="ellipse">
            <a:avLst/>
          </a:prstGeom>
          <a:solidFill>
            <a:schemeClr val="bg2"/>
          </a:solidFill>
          <a:ln>
            <a:solidFill>
              <a:schemeClr val="accent2"/>
            </a:solid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latin typeface="Arial" panose="020B0604020202020204" pitchFamily="34" charset="0"/>
              <a:ea typeface="微软雅黑" panose="020B0503020204020204" pitchFamily="34" charset="-122"/>
              <a:sym typeface="Arial" panose="020B0604020202020204" pitchFamily="34" charset="0"/>
            </a:endParaRPr>
          </a:p>
        </p:txBody>
      </p:sp>
      <p:sp>
        <p:nvSpPr>
          <p:cNvPr id="30" name="Oval 57"/>
          <p:cNvSpPr/>
          <p:nvPr/>
        </p:nvSpPr>
        <p:spPr>
          <a:xfrm>
            <a:off x="2439567" y="4011503"/>
            <a:ext cx="291340" cy="291340"/>
          </a:xfrm>
          <a:prstGeom prst="ellipse">
            <a:avLst/>
          </a:prstGeom>
          <a:solidFill>
            <a:schemeClr val="bg2"/>
          </a:solidFill>
          <a:ln>
            <a:solidFill>
              <a:schemeClr val="accent3"/>
            </a:solid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latin typeface="Arial" panose="020B0604020202020204" pitchFamily="34" charset="0"/>
              <a:ea typeface="微软雅黑" panose="020B0503020204020204" pitchFamily="34" charset="-122"/>
              <a:sym typeface="Arial" panose="020B0604020202020204" pitchFamily="34" charset="0"/>
            </a:endParaRPr>
          </a:p>
        </p:txBody>
      </p:sp>
      <p:sp>
        <p:nvSpPr>
          <p:cNvPr id="31" name="Oval 58"/>
          <p:cNvSpPr/>
          <p:nvPr/>
        </p:nvSpPr>
        <p:spPr>
          <a:xfrm>
            <a:off x="2439567" y="5204583"/>
            <a:ext cx="291340" cy="291340"/>
          </a:xfrm>
          <a:prstGeom prst="ellipse">
            <a:avLst/>
          </a:prstGeom>
          <a:solidFill>
            <a:schemeClr val="bg2"/>
          </a:solidFill>
          <a:ln>
            <a:solidFill>
              <a:schemeClr val="accent4"/>
            </a:solid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latin typeface="Arial" panose="020B0604020202020204" pitchFamily="34" charset="0"/>
              <a:ea typeface="微软雅黑" panose="020B0503020204020204" pitchFamily="34" charset="-122"/>
              <a:sym typeface="Arial" panose="020B0604020202020204" pitchFamily="34" charset="0"/>
            </a:endParaRPr>
          </a:p>
        </p:txBody>
      </p:sp>
      <p:sp>
        <p:nvSpPr>
          <p:cNvPr id="33" name="Pentagon 60"/>
          <p:cNvSpPr/>
          <p:nvPr/>
        </p:nvSpPr>
        <p:spPr>
          <a:xfrm>
            <a:off x="1127397" y="1528710"/>
            <a:ext cx="978354" cy="48460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Pentagon 63"/>
          <p:cNvSpPr/>
          <p:nvPr/>
        </p:nvSpPr>
        <p:spPr>
          <a:xfrm>
            <a:off x="1127398" y="5107954"/>
            <a:ext cx="978354" cy="48460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Pentagon 66"/>
          <p:cNvSpPr/>
          <p:nvPr/>
        </p:nvSpPr>
        <p:spPr>
          <a:xfrm>
            <a:off x="1127398" y="3914874"/>
            <a:ext cx="978354" cy="48460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Pentagon 69"/>
          <p:cNvSpPr/>
          <p:nvPr/>
        </p:nvSpPr>
        <p:spPr>
          <a:xfrm>
            <a:off x="1127398" y="2721788"/>
            <a:ext cx="978354" cy="484605"/>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4" name="Group 71"/>
          <p:cNvGrpSpPr/>
          <p:nvPr/>
        </p:nvGrpSpPr>
        <p:grpSpPr>
          <a:xfrm>
            <a:off x="2876577" y="1365970"/>
            <a:ext cx="8257588" cy="548435"/>
            <a:chOff x="6677642" y="1782217"/>
            <a:chExt cx="4615543" cy="548464"/>
          </a:xfrm>
        </p:grpSpPr>
        <p:sp>
          <p:nvSpPr>
            <p:cNvPr id="55" name="TextBox 72"/>
            <p:cNvSpPr txBox="1"/>
            <p:nvPr/>
          </p:nvSpPr>
          <p:spPr>
            <a:xfrm>
              <a:off x="6677642" y="1782217"/>
              <a:ext cx="4581239" cy="274609"/>
            </a:xfrm>
            <a:prstGeom prst="rect">
              <a:avLst/>
            </a:prstGeom>
            <a:noFill/>
          </p:spPr>
          <p:txBody>
            <a:bodyPr wrap="square" lIns="0" tIns="0" rIns="0" bIns="0" rtlCol="0">
              <a:spAutoFit/>
            </a:bodyPr>
            <a:lstStyle/>
            <a:p>
              <a:r>
                <a:rPr lang="en-US" altLang="zh-CN" sz="189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2020年12月26日</a:t>
              </a:r>
              <a:endParaRPr lang="en-US" altLang="zh-CN" sz="189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Rectangle 73"/>
            <p:cNvSpPr/>
            <p:nvPr/>
          </p:nvSpPr>
          <p:spPr>
            <a:xfrm>
              <a:off x="6677641" y="2087845"/>
              <a:ext cx="4620159" cy="274609"/>
            </a:xfrm>
            <a:prstGeom prst="rect">
              <a:avLst/>
            </a:prstGeom>
          </p:spPr>
          <p:txBody>
            <a:bodyPr wrap="square" lIns="0" tIns="0" rIns="0" bIns="0">
              <a:spAutoFit/>
            </a:bodyPr>
            <a:lstStyle/>
            <a:p>
              <a:pPr>
                <a:lnSpc>
                  <a:spcPct val="150000"/>
                </a:lnSpc>
              </a:pPr>
              <a:r>
                <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成渝城际实现时速350公里商业运营，成渝间的通行时间缩短至1小时</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7" name="Group 74"/>
          <p:cNvGrpSpPr/>
          <p:nvPr/>
        </p:nvGrpSpPr>
        <p:grpSpPr>
          <a:xfrm>
            <a:off x="2876577" y="2559051"/>
            <a:ext cx="8257584" cy="548434"/>
            <a:chOff x="6677642" y="1782217"/>
            <a:chExt cx="4615543" cy="548463"/>
          </a:xfrm>
        </p:grpSpPr>
        <p:sp>
          <p:nvSpPr>
            <p:cNvPr id="58" name="TextBox 75"/>
            <p:cNvSpPr txBox="1"/>
            <p:nvPr/>
          </p:nvSpPr>
          <p:spPr>
            <a:xfrm>
              <a:off x="6677642" y="1782217"/>
              <a:ext cx="4581237" cy="274609"/>
            </a:xfrm>
            <a:prstGeom prst="rect">
              <a:avLst/>
            </a:prstGeom>
            <a:noFill/>
          </p:spPr>
          <p:txBody>
            <a:bodyPr wrap="square" lIns="0" tIns="0" rIns="0" bIns="0" rtlCol="0">
              <a:spAutoFit/>
            </a:bodyPr>
            <a:lstStyle/>
            <a:p>
              <a:r>
                <a:rPr lang="en-US" altLang="zh-CN" sz="189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2021年1月20日</a:t>
              </a:r>
              <a:endParaRPr lang="en-US" altLang="zh-CN" sz="189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Rectangle 76"/>
            <p:cNvSpPr/>
            <p:nvPr/>
          </p:nvSpPr>
          <p:spPr>
            <a:xfrm>
              <a:off x="6677642" y="2087844"/>
              <a:ext cx="4620159" cy="274609"/>
            </a:xfrm>
            <a:prstGeom prst="rect">
              <a:avLst/>
            </a:prstGeom>
          </p:spPr>
          <p:txBody>
            <a:bodyPr wrap="square" lIns="0" tIns="0" rIns="0" bIns="0">
              <a:spAutoFit/>
            </a:bodyPr>
            <a:lstStyle/>
            <a:p>
              <a:pPr>
                <a:lnSpc>
                  <a:spcPct val="150000"/>
                </a:lnSpc>
              </a:pPr>
              <a:r>
                <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铁路实施新的列车运行图，CR400AF/CR400BF“复兴号”动车组开进西银高铁，旅客可乘坐前往北京，上海，广州的等城市</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0" name="Group 77"/>
          <p:cNvGrpSpPr/>
          <p:nvPr/>
        </p:nvGrpSpPr>
        <p:grpSpPr>
          <a:xfrm>
            <a:off x="2876574" y="3752128"/>
            <a:ext cx="8257577" cy="548434"/>
            <a:chOff x="6677642" y="1782217"/>
            <a:chExt cx="4615543" cy="548463"/>
          </a:xfrm>
        </p:grpSpPr>
        <p:sp>
          <p:nvSpPr>
            <p:cNvPr id="61" name="TextBox 78"/>
            <p:cNvSpPr txBox="1"/>
            <p:nvPr/>
          </p:nvSpPr>
          <p:spPr>
            <a:xfrm>
              <a:off x="6677642" y="1782217"/>
              <a:ext cx="4581237" cy="274609"/>
            </a:xfrm>
            <a:prstGeom prst="rect">
              <a:avLst/>
            </a:prstGeom>
            <a:noFill/>
          </p:spPr>
          <p:txBody>
            <a:bodyPr wrap="square" lIns="0" tIns="0" rIns="0" bIns="0" rtlCol="0">
              <a:spAutoFit/>
            </a:bodyPr>
            <a:lstStyle/>
            <a:p>
              <a:r>
                <a:rPr lang="en-US" altLang="zh-CN" sz="189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2021年6月24日</a:t>
              </a:r>
              <a:endParaRPr lang="en-US" altLang="zh-CN" sz="189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Rectangle 79"/>
            <p:cNvSpPr/>
            <p:nvPr/>
          </p:nvSpPr>
          <p:spPr>
            <a:xfrm>
              <a:off x="6677641" y="2087844"/>
              <a:ext cx="4620158" cy="823827"/>
            </a:xfrm>
            <a:prstGeom prst="rect">
              <a:avLst/>
            </a:prstGeom>
          </p:spPr>
          <p:txBody>
            <a:bodyPr wrap="square" lIns="0" tIns="0" rIns="0" bIns="0">
              <a:spAutoFit/>
            </a:bodyPr>
            <a:lstStyle/>
            <a:p>
              <a:pPr>
                <a:lnSpc>
                  <a:spcPct val="150000"/>
                </a:lnSpc>
              </a:pPr>
              <a:r>
                <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两列新型“复兴号”智能动车组正在上海虹桥动车运用所做上线前的最后调试。即将实行的全国铁路今年第三季度列车运行图，“复兴号”智能动车组将扩大开行范围，CR400AF-Z(8辆标准编组)和CR400AF-BZ(17辆超长编组)两种编组的列车将正式上线投入运营</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3" name="Group 80"/>
          <p:cNvGrpSpPr/>
          <p:nvPr/>
        </p:nvGrpSpPr>
        <p:grpSpPr>
          <a:xfrm>
            <a:off x="2876574" y="4945208"/>
            <a:ext cx="8257582" cy="548434"/>
            <a:chOff x="6677641" y="1782217"/>
            <a:chExt cx="4615544" cy="548463"/>
          </a:xfrm>
        </p:grpSpPr>
        <p:sp>
          <p:nvSpPr>
            <p:cNvPr id="64" name="TextBox 81"/>
            <p:cNvSpPr txBox="1"/>
            <p:nvPr/>
          </p:nvSpPr>
          <p:spPr>
            <a:xfrm>
              <a:off x="6677641" y="1782217"/>
              <a:ext cx="4576652" cy="291763"/>
            </a:xfrm>
            <a:prstGeom prst="rect">
              <a:avLst/>
            </a:prstGeom>
            <a:noFill/>
          </p:spPr>
          <p:txBody>
            <a:bodyPr wrap="square" lIns="0" tIns="0" rIns="0" bIns="0" rtlCol="0">
              <a:spAutoFit/>
            </a:bodyPr>
            <a:lstStyle/>
            <a:p/>
          </p:txBody>
        </p:sp>
        <p:sp>
          <p:nvSpPr>
            <p:cNvPr id="65" name="Rectangle 82"/>
            <p:cNvSpPr/>
            <p:nvPr/>
          </p:nvSpPr>
          <p:spPr>
            <a:xfrm>
              <a:off x="6677642" y="2087844"/>
              <a:ext cx="4615543" cy="242836"/>
            </a:xfrm>
            <a:prstGeom prst="rect">
              <a:avLst/>
            </a:prstGeom>
          </p:spPr>
          <p:txBody>
            <a:bodyPr wrap="square" lIns="0" tIns="0" rIns="0" bIns="0">
              <a:spAutoFit/>
            </a:bodyPr>
            <a:lstStyle/>
            <a:p/>
          </p:txBody>
        </p:sp>
      </p:grpSp>
      <p:cxnSp>
        <p:nvCxnSpPr>
          <p:cNvPr id="66" name="Straight Connector 83"/>
          <p:cNvCxnSpPr>
            <a:stCxn id="28" idx="4"/>
            <a:endCxn id="29" idx="0"/>
          </p:cNvCxnSpPr>
          <p:nvPr/>
        </p:nvCxnSpPr>
        <p:spPr>
          <a:xfrm>
            <a:off x="2585236" y="1916683"/>
            <a:ext cx="0" cy="9017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4"/>
          <p:cNvCxnSpPr>
            <a:stCxn id="29" idx="4"/>
            <a:endCxn id="30" idx="0"/>
          </p:cNvCxnSpPr>
          <p:nvPr/>
        </p:nvCxnSpPr>
        <p:spPr>
          <a:xfrm>
            <a:off x="2585236" y="3109763"/>
            <a:ext cx="0" cy="9017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5"/>
          <p:cNvCxnSpPr>
            <a:stCxn id="30" idx="4"/>
            <a:endCxn id="31" idx="0"/>
          </p:cNvCxnSpPr>
          <p:nvPr/>
        </p:nvCxnSpPr>
        <p:spPr>
          <a:xfrm>
            <a:off x="2585236" y="4302844"/>
            <a:ext cx="0" cy="9017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5" name="矩形 2"/>
          <p:cNvSpPr/>
          <p:nvPr/>
        </p:nvSpPr>
        <p:spPr>
          <a:xfrm>
            <a:off x="4599625" y="338850"/>
            <a:ext cx="8258419" cy="2531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思源等宽 L"/>
              <a:ea typeface="微软雅黑" panose="020B0503020204020204" pitchFamily="34" charset="-122"/>
              <a:cs typeface="+mn-ea"/>
              <a:sym typeface="Arial" panose="020B0604020202020204" pitchFamily="34" charset="0"/>
            </a:endParaRPr>
          </a:p>
        </p:txBody>
      </p:sp>
      <p:sp>
        <p:nvSpPr>
          <p:cNvPr id="86" name="矩形 3"/>
          <p:cNvSpPr/>
          <p:nvPr/>
        </p:nvSpPr>
        <p:spPr>
          <a:xfrm>
            <a:off x="706" y="338850"/>
            <a:ext cx="268108" cy="2531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思源等宽 L"/>
              <a:ea typeface="微软雅黑" panose="020B0503020204020204" pitchFamily="34" charset="-122"/>
              <a:cs typeface="+mn-ea"/>
              <a:sym typeface="Arial" panose="020B0604020202020204" pitchFamily="34" charset="0"/>
            </a:endParaRPr>
          </a:p>
        </p:txBody>
      </p:sp>
      <p:sp>
        <p:nvSpPr>
          <p:cNvPr id="87" name="文本框 4"/>
          <p:cNvSpPr txBox="1"/>
          <p:nvPr/>
        </p:nvSpPr>
        <p:spPr>
          <a:xfrm>
            <a:off x="268814" y="162416"/>
            <a:ext cx="4197678" cy="584775"/>
          </a:xfrm>
          <a:prstGeom prst="rect">
            <a:avLst/>
          </a:prstGeom>
        </p:spPr>
        <p:txBody>
          <a:bodyPr wrap="square">
            <a:norm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a:ln>
                  <a:noFill/>
                </a:ln>
                <a:solidFill>
                  <a:srgbClr val="0147A7"/>
                </a:solidFill>
                <a:uLnTx/>
                <a:uFillTx/>
                <a:latin typeface="思源等宽 L"/>
                <a:ea typeface="微软雅黑" panose="020B0503020204020204" pitchFamily="34" charset="-122"/>
                <a:cs typeface="+mn-ea"/>
                <a:sym typeface="Arial" panose="020B0604020202020204" pitchFamily="34" charset="0"/>
              </a:rPr>
              <a:t>发展历史</a:t>
            </a:r>
            <a:endParaRPr kumimoji="0" lang="en-US" altLang="zh-CN" sz="3200" b="0" i="0" u="none" strike="noStrike" kern="1200" cap="none" spc="0" normalizeH="0" baseline="0" noProof="0">
              <a:ln>
                <a:noFill/>
              </a:ln>
              <a:solidFill>
                <a:srgbClr val="0147A7"/>
              </a:solidFill>
              <a:uLnTx/>
              <a:uFillTx/>
              <a:latin typeface="思源等宽 L"/>
              <a:ea typeface="微软雅黑" panose="020B0503020204020204" pitchFamily="34" charset="-122"/>
              <a:cs typeface="+mn-ea"/>
              <a:sym typeface="Arial" panose="020B0604020202020204" pitchFamily="34" charset="0"/>
            </a:endParaRPr>
          </a:p>
        </p:txBody>
      </p:sp>
      <p:sp>
        <p:nvSpPr>
          <p:cNvPr id="32" name="矩形 2"/>
          <p:cNvSpPr/>
          <p:nvPr/>
        </p:nvSpPr>
        <p:spPr>
          <a:xfrm>
            <a:off x="2105751" y="328233"/>
            <a:ext cx="10086249" cy="2637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思源等宽 L"/>
              <a:ea typeface="微软雅黑" panose="020B0503020204020204" pitchFamily="34" charset="-122"/>
              <a:cs typeface="+mn-ea"/>
              <a:sym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rLst="">
                                      <p:cBhvr>
                                        <p:cTn id="9" dur="500"/>
                                        <p:tgtEl>
                                          <p:spTgt spid="28"/>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wipe(up)" prLst="">
                                      <p:cBhvr>
                                        <p:cTn id="13" dur="500"/>
                                        <p:tgtEl>
                                          <p:spTgt spid="66"/>
                                        </p:tgtEl>
                                      </p:cBhvr>
                                    </p:animEffect>
                                  </p:childTnLst>
                                </p:cTn>
                              </p:par>
                            </p:childTnLst>
                          </p:cTn>
                        </p:par>
                        <p:par>
                          <p:cTn id="14" fill="hold">
                            <p:stCondLst>
                              <p:cond delay="1000"/>
                            </p:stCondLst>
                            <p:childTnLst>
                              <p:par>
                                <p:cTn id="15" presetID="53" presetClass="entr" presetSubtype="16" fill="hold" grpId="1"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rLst="">
                                      <p:cBhvr>
                                        <p:cTn id="19" dur="500"/>
                                        <p:tgtEl>
                                          <p:spTgt spid="29"/>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wipe(up)" prLst="">
                                      <p:cBhvr>
                                        <p:cTn id="23" dur="500"/>
                                        <p:tgtEl>
                                          <p:spTgt spid="83"/>
                                        </p:tgtEl>
                                      </p:cBhvr>
                                    </p:animEffect>
                                  </p:childTnLst>
                                </p:cTn>
                              </p:par>
                            </p:childTnLst>
                          </p:cTn>
                        </p:par>
                        <p:par>
                          <p:cTn id="24" fill="hold">
                            <p:stCondLst>
                              <p:cond delay="2000"/>
                            </p:stCondLst>
                            <p:childTnLst>
                              <p:par>
                                <p:cTn id="25" presetID="53" presetClass="entr" presetSubtype="16" fill="hold" grpId="2"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rLst="">
                                      <p:cBhvr>
                                        <p:cTn id="29" dur="500"/>
                                        <p:tgtEl>
                                          <p:spTgt spid="30"/>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84"/>
                                        </p:tgtEl>
                                        <p:attrNameLst>
                                          <p:attrName>style.visibility</p:attrName>
                                        </p:attrNameLst>
                                      </p:cBhvr>
                                      <p:to>
                                        <p:strVal val="visible"/>
                                      </p:to>
                                    </p:set>
                                    <p:animEffect transition="in" filter="wipe(up)" prLst="">
                                      <p:cBhvr>
                                        <p:cTn id="33" dur="500"/>
                                        <p:tgtEl>
                                          <p:spTgt spid="84"/>
                                        </p:tgtEl>
                                      </p:cBhvr>
                                    </p:animEffect>
                                  </p:childTnLst>
                                </p:cTn>
                              </p:par>
                            </p:childTnLst>
                          </p:cTn>
                        </p:par>
                        <p:par>
                          <p:cTn id="34" fill="hold">
                            <p:stCondLst>
                              <p:cond delay="3000"/>
                            </p:stCondLst>
                            <p:childTnLst>
                              <p:par>
                                <p:cTn id="35" presetID="53" presetClass="entr" presetSubtype="16" fill="hold" grpId="3"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rLst="">
                                      <p:cBhvr>
                                        <p:cTn id="39" dur="500"/>
                                        <p:tgtEl>
                                          <p:spTgt spid="31"/>
                                        </p:tgtEl>
                                      </p:cBhvr>
                                    </p:animEffect>
                                  </p:childTnLst>
                                </p:cTn>
                              </p:par>
                            </p:childTnLst>
                          </p:cTn>
                        </p:par>
                        <p:par>
                          <p:cTn id="40" fill="hold">
                            <p:stCondLst>
                              <p:cond delay="3500"/>
                            </p:stCondLst>
                            <p:childTnLst>
                              <p:par>
                                <p:cTn id="41" presetID="12" presetClass="entr" presetSubtype="8"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p:tgtEl>
                                          <p:spTgt spid="54"/>
                                        </p:tgtEl>
                                        <p:attrNameLst>
                                          <p:attrName>ppt_x</p:attrName>
                                        </p:attrNameLst>
                                      </p:cBhvr>
                                      <p:tavLst>
                                        <p:tav tm="0">
                                          <p:val>
                                            <p:strVal val="#ppt_x-#ppt_w*1.125000"/>
                                          </p:val>
                                        </p:tav>
                                        <p:tav tm="100000">
                                          <p:val>
                                            <p:strVal val="#ppt_x"/>
                                          </p:val>
                                        </p:tav>
                                      </p:tavLst>
                                    </p:anim>
                                    <p:animEffect transition="in" filter="wipe(right)" prLst="">
                                      <p:cBhvr>
                                        <p:cTn id="44" dur="500"/>
                                        <p:tgtEl>
                                          <p:spTgt spid="54"/>
                                        </p:tgtEl>
                                      </p:cBhvr>
                                    </p:animEffect>
                                  </p:childTnLst>
                                </p:cTn>
                              </p:par>
                            </p:childTnLst>
                          </p:cTn>
                        </p:par>
                        <p:par>
                          <p:cTn id="45" fill="hold">
                            <p:stCondLst>
                              <p:cond delay="4000"/>
                            </p:stCondLst>
                            <p:childTnLst>
                              <p:par>
                                <p:cTn id="46" presetID="12" presetClass="entr" presetSubtype="8"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additive="base">
                                        <p:cTn id="48" dur="500"/>
                                        <p:tgtEl>
                                          <p:spTgt spid="57"/>
                                        </p:tgtEl>
                                        <p:attrNameLst>
                                          <p:attrName>ppt_x</p:attrName>
                                        </p:attrNameLst>
                                      </p:cBhvr>
                                      <p:tavLst>
                                        <p:tav tm="0">
                                          <p:val>
                                            <p:strVal val="#ppt_x-#ppt_w*1.125000"/>
                                          </p:val>
                                        </p:tav>
                                        <p:tav tm="100000">
                                          <p:val>
                                            <p:strVal val="#ppt_x"/>
                                          </p:val>
                                        </p:tav>
                                      </p:tavLst>
                                    </p:anim>
                                    <p:animEffect transition="in" filter="wipe(right)" prLst="">
                                      <p:cBhvr>
                                        <p:cTn id="49" dur="500"/>
                                        <p:tgtEl>
                                          <p:spTgt spid="57"/>
                                        </p:tgtEl>
                                      </p:cBhvr>
                                    </p:animEffect>
                                  </p:childTnLst>
                                </p:cTn>
                              </p:par>
                            </p:childTnLst>
                          </p:cTn>
                        </p:par>
                        <p:par>
                          <p:cTn id="50" fill="hold">
                            <p:stCondLst>
                              <p:cond delay="4500"/>
                            </p:stCondLst>
                            <p:childTnLst>
                              <p:par>
                                <p:cTn id="51" presetID="12" presetClass="entr" presetSubtype="8" fill="hold" nodeType="afterEffect">
                                  <p:stCondLst>
                                    <p:cond delay="0"/>
                                  </p:stCondLst>
                                  <p:childTnLst>
                                    <p:set>
                                      <p:cBhvr>
                                        <p:cTn id="52" dur="1" fill="hold">
                                          <p:stCondLst>
                                            <p:cond delay="0"/>
                                          </p:stCondLst>
                                        </p:cTn>
                                        <p:tgtEl>
                                          <p:spTgt spid="60"/>
                                        </p:tgtEl>
                                        <p:attrNameLst>
                                          <p:attrName>style.visibility</p:attrName>
                                        </p:attrNameLst>
                                      </p:cBhvr>
                                      <p:to>
                                        <p:strVal val="visible"/>
                                      </p:to>
                                    </p:set>
                                    <p:anim calcmode="lin" valueType="num">
                                      <p:cBhvr additive="base">
                                        <p:cTn id="53" dur="500"/>
                                        <p:tgtEl>
                                          <p:spTgt spid="60"/>
                                        </p:tgtEl>
                                        <p:attrNameLst>
                                          <p:attrName>ppt_x</p:attrName>
                                        </p:attrNameLst>
                                      </p:cBhvr>
                                      <p:tavLst>
                                        <p:tav tm="0">
                                          <p:val>
                                            <p:strVal val="#ppt_x-#ppt_w*1.125000"/>
                                          </p:val>
                                        </p:tav>
                                        <p:tav tm="100000">
                                          <p:val>
                                            <p:strVal val="#ppt_x"/>
                                          </p:val>
                                        </p:tav>
                                      </p:tavLst>
                                    </p:anim>
                                    <p:animEffect transition="in" filter="wipe(right)" prLst="">
                                      <p:cBhvr>
                                        <p:cTn id="54" dur="500"/>
                                        <p:tgtEl>
                                          <p:spTgt spid="60"/>
                                        </p:tgtEl>
                                      </p:cBhvr>
                                    </p:animEffect>
                                  </p:childTnLst>
                                </p:cTn>
                              </p:par>
                            </p:childTnLst>
                          </p:cTn>
                        </p:par>
                        <p:par>
                          <p:cTn id="55" fill="hold">
                            <p:stCondLst>
                              <p:cond delay="5000"/>
                            </p:stCondLst>
                            <p:childTnLst>
                              <p:par>
                                <p:cTn id="56" presetID="12" presetClass="entr" presetSubtype="8" fill="hold"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p:tgtEl>
                                          <p:spTgt spid="63"/>
                                        </p:tgtEl>
                                        <p:attrNameLst>
                                          <p:attrName>ppt_x</p:attrName>
                                        </p:attrNameLst>
                                      </p:cBhvr>
                                      <p:tavLst>
                                        <p:tav tm="0">
                                          <p:val>
                                            <p:strVal val="#ppt_x-#ppt_w*1.125000"/>
                                          </p:val>
                                        </p:tav>
                                        <p:tav tm="100000">
                                          <p:val>
                                            <p:strVal val="#ppt_x"/>
                                          </p:val>
                                        </p:tav>
                                      </p:tavLst>
                                    </p:anim>
                                    <p:animEffect transition="in" filter="wipe(right)" prLst="">
                                      <p:cBhvr>
                                        <p:cTn id="5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1" animBg="1"/>
      <p:bldP spid="30" grpId="2" animBg="1"/>
      <p:bldP spid="31" grpId="3"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753" y="613"/>
            <a:ext cx="12190495" cy="6856777"/>
          </a:xfrm>
          <a:prstGeom prst="rect">
            <a:avLst/>
          </a:prstGeom>
          <a:blipFill dpi="0" rotWithShape="1">
            <a:blip r:embed="rId1"/>
            <a:srcRect/>
            <a:stretch>
              <a:fillRect t="-9263" b="-92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思源等宽 L"/>
              <a:ea typeface="微软雅黑" panose="020B0503020204020204" pitchFamily="34" charset="-122"/>
            </a:endParaRPr>
          </a:p>
        </p:txBody>
      </p:sp>
      <p:sp>
        <p:nvSpPr>
          <p:cNvPr id="2" name="矩形 1"/>
          <p:cNvSpPr/>
          <p:nvPr/>
        </p:nvSpPr>
        <p:spPr>
          <a:xfrm>
            <a:off x="753" y="1858886"/>
            <a:ext cx="12190495" cy="3208494"/>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思源等宽 L"/>
              <a:ea typeface="微软雅黑" panose="020B0503020204020204" pitchFamily="34" charset="-122"/>
            </a:endParaRPr>
          </a:p>
        </p:txBody>
      </p:sp>
      <p:sp>
        <p:nvSpPr>
          <p:cNvPr id="6" name="矩形 5"/>
          <p:cNvSpPr/>
          <p:nvPr/>
        </p:nvSpPr>
        <p:spPr>
          <a:xfrm>
            <a:off x="3719556" y="4397415"/>
            <a:ext cx="4787147" cy="53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bg1"/>
              </a:solidFill>
              <a:latin typeface="思源等宽 L"/>
              <a:ea typeface="微软雅黑" panose="020B0503020204020204" pitchFamily="34" charset="-122"/>
            </a:endParaRPr>
          </a:p>
        </p:txBody>
      </p:sp>
      <p:sp>
        <p:nvSpPr>
          <p:cNvPr id="7" name="矩形 6"/>
          <p:cNvSpPr/>
          <p:nvPr/>
        </p:nvSpPr>
        <p:spPr>
          <a:xfrm>
            <a:off x="3717898" y="3011945"/>
            <a:ext cx="53990" cy="1439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bg1"/>
              </a:solidFill>
              <a:latin typeface="思源等宽 L"/>
              <a:ea typeface="微软雅黑" panose="020B0503020204020204" pitchFamily="34" charset="-122"/>
            </a:endParaRPr>
          </a:p>
        </p:txBody>
      </p:sp>
      <p:sp>
        <p:nvSpPr>
          <p:cNvPr id="9" name="矩形 8"/>
          <p:cNvSpPr/>
          <p:nvPr/>
        </p:nvSpPr>
        <p:spPr>
          <a:xfrm>
            <a:off x="8486057" y="2472042"/>
            <a:ext cx="53990" cy="1979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bg1"/>
              </a:solidFill>
              <a:latin typeface="思源等宽 L"/>
              <a:ea typeface="微软雅黑" panose="020B0503020204020204" pitchFamily="34" charset="-122"/>
            </a:endParaRPr>
          </a:p>
        </p:txBody>
      </p:sp>
      <p:sp>
        <p:nvSpPr>
          <p:cNvPr id="10" name="矩形 9"/>
          <p:cNvSpPr/>
          <p:nvPr/>
        </p:nvSpPr>
        <p:spPr>
          <a:xfrm>
            <a:off x="5099716" y="2471444"/>
            <a:ext cx="3419390" cy="53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bg1"/>
              </a:solidFill>
              <a:latin typeface="思源等宽 L"/>
              <a:ea typeface="微软雅黑" panose="020B0503020204020204" pitchFamily="34" charset="-122"/>
            </a:endParaRPr>
          </a:p>
        </p:txBody>
      </p:sp>
      <p:sp>
        <p:nvSpPr>
          <p:cNvPr id="11" name="文本框 10"/>
          <p:cNvSpPr txBox="1"/>
          <p:nvPr/>
        </p:nvSpPr>
        <p:spPr>
          <a:xfrm>
            <a:off x="3717217" y="1944540"/>
            <a:ext cx="1362239" cy="1037356"/>
          </a:xfrm>
          <a:prstGeom prst="rect">
            <a:avLst/>
          </a:prstGeom>
          <a:noFill/>
        </p:spPr>
        <p:txBody>
          <a:bodyPr wrap="square" rtlCol="0">
            <a:spAutoFit/>
          </a:bodyPr>
          <a:lstStyle/>
          <a:p>
            <a:pPr algn="ctr"/>
            <a:r>
              <a:rPr lang="en-US" altLang="zh-CN" sz="6255">
                <a:solidFill>
                  <a:schemeClr val="bg1"/>
                </a:solidFill>
                <a:latin typeface="思源等宽 L"/>
                <a:ea typeface="微软雅黑" panose="020B0503020204020204" pitchFamily="34" charset="-122"/>
              </a:rPr>
              <a:t>2</a:t>
            </a:r>
            <a:endParaRPr lang="en-US" altLang="zh-CN" sz="6255">
              <a:solidFill>
                <a:schemeClr val="bg1"/>
              </a:solidFill>
              <a:latin typeface="思源等宽 L"/>
              <a:ea typeface="微软雅黑" panose="020B0503020204020204" pitchFamily="34" charset="-122"/>
            </a:endParaRPr>
          </a:p>
        </p:txBody>
      </p:sp>
      <p:sp>
        <p:nvSpPr>
          <p:cNvPr id="12" name="文本框 11"/>
          <p:cNvSpPr txBox="1"/>
          <p:nvPr/>
        </p:nvSpPr>
        <p:spPr>
          <a:xfrm>
            <a:off x="3933182" y="3076984"/>
            <a:ext cx="4325635" cy="655975"/>
          </a:xfrm>
          <a:prstGeom prst="rect">
            <a:avLst/>
          </a:prstGeom>
          <a:noFill/>
        </p:spPr>
        <p:txBody>
          <a:bodyPr wrap="square" rtlCol="0" anchor="ctr">
            <a:spAutoFit/>
          </a:bodyPr>
          <a:lstStyle/>
          <a:p>
            <a:pPr algn="ctr" fontAlgn="auto"/>
            <a:r>
              <a:rPr lang="en-US" altLang="zh-CN" sz="3790">
                <a:solidFill>
                  <a:schemeClr val="bg1"/>
                </a:solidFill>
                <a:latin typeface="思源等宽 L"/>
                <a:ea typeface="微软雅黑" panose="020B0503020204020204" pitchFamily="34" charset="-122"/>
                <a:sym typeface="Arial" panose="020B0604020202020204" pitchFamily="34" charset="0"/>
              </a:rPr>
              <a:t>编组形式</a:t>
            </a:r>
            <a:endParaRPr lang="en-US" altLang="zh-CN" sz="3790">
              <a:solidFill>
                <a:schemeClr val="bg1"/>
              </a:solidFill>
              <a:latin typeface="思源等宽 L"/>
              <a:ea typeface="微软雅黑" panose="020B0503020204020204" pitchFamily="34" charset="-122"/>
              <a:sym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2"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rLst="">
                                      <p:cBhvr>
                                        <p:cTn id="9" dur="500"/>
                                        <p:tgtEl>
                                          <p:spTgt spid="2"/>
                                        </p:tgtEl>
                                      </p:cBhvr>
                                    </p:animEffect>
                                  </p:childTnLst>
                                </p:cTn>
                              </p:par>
                              <p:par>
                                <p:cTn id="10" presetID="22" presetClass="entr" presetSubtype="8" fill="hold" grpId="6" nodeType="with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wipe(left)" prLst="">
                                      <p:cBhvr>
                                        <p:cTn id="12" dur="500"/>
                                        <p:tgtEl>
                                          <p:spTgt spid="10"/>
                                        </p:tgtEl>
                                      </p:cBhvr>
                                    </p:animEffect>
                                  </p:childTnLst>
                                </p:cTn>
                              </p:par>
                              <p:par>
                                <p:cTn id="13" presetID="22" presetClass="entr" presetSubtype="1" fill="hold" grpId="5" nodeType="with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wipe(up)" prLst="">
                                      <p:cBhvr>
                                        <p:cTn id="15" dur="500"/>
                                        <p:tgtEl>
                                          <p:spTgt spid="9"/>
                                        </p:tgtEl>
                                      </p:cBhvr>
                                    </p:animEffect>
                                  </p:childTnLst>
                                </p:cTn>
                              </p:par>
                              <p:par>
                                <p:cTn id="16" presetID="22" presetClass="entr" presetSubtype="2" fill="hold" grpId="3" nodeType="withEffect">
                                  <p:stCondLst>
                                    <p:cond delay="1500"/>
                                  </p:stCondLst>
                                  <p:childTnLst>
                                    <p:set>
                                      <p:cBhvr>
                                        <p:cTn id="17" dur="1" fill="hold">
                                          <p:stCondLst>
                                            <p:cond delay="0"/>
                                          </p:stCondLst>
                                        </p:cTn>
                                        <p:tgtEl>
                                          <p:spTgt spid="6"/>
                                        </p:tgtEl>
                                        <p:attrNameLst>
                                          <p:attrName>style.visibility</p:attrName>
                                        </p:attrNameLst>
                                      </p:cBhvr>
                                      <p:to>
                                        <p:strVal val="visible"/>
                                      </p:to>
                                    </p:set>
                                    <p:animEffect transition="in" filter="wipe(right)" prLst="">
                                      <p:cBhvr>
                                        <p:cTn id="18" dur="500"/>
                                        <p:tgtEl>
                                          <p:spTgt spid="6"/>
                                        </p:tgtEl>
                                      </p:cBhvr>
                                    </p:animEffect>
                                  </p:childTnLst>
                                </p:cTn>
                              </p:par>
                              <p:par>
                                <p:cTn id="19" presetID="22" presetClass="entr" presetSubtype="4" fill="hold" grpId="4" nodeType="withEffect">
                                  <p:stCondLst>
                                    <p:cond delay="2000"/>
                                  </p:stCondLst>
                                  <p:childTnLst>
                                    <p:set>
                                      <p:cBhvr>
                                        <p:cTn id="20" dur="1" fill="hold">
                                          <p:stCondLst>
                                            <p:cond delay="0"/>
                                          </p:stCondLst>
                                        </p:cTn>
                                        <p:tgtEl>
                                          <p:spTgt spid="7"/>
                                        </p:tgtEl>
                                        <p:attrNameLst>
                                          <p:attrName>style.visibility</p:attrName>
                                        </p:attrNameLst>
                                      </p:cBhvr>
                                      <p:to>
                                        <p:strVal val="visible"/>
                                      </p:to>
                                    </p:set>
                                    <p:animEffect transition="in" filter="wipe(down)" prLst="">
                                      <p:cBhvr>
                                        <p:cTn id="21" dur="500"/>
                                        <p:tgtEl>
                                          <p:spTgt spid="7"/>
                                        </p:tgtEl>
                                      </p:cBhvr>
                                    </p:animEffect>
                                  </p:childTnLst>
                                </p:cTn>
                              </p:par>
                              <p:par>
                                <p:cTn id="22" presetID="53" presetClass="entr" presetSubtype="16" fill="hold" grpId="7" nodeType="withEffect">
                                  <p:stCondLst>
                                    <p:cond delay="250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rLst="">
                                      <p:cBhvr>
                                        <p:cTn id="26" dur="500"/>
                                        <p:tgtEl>
                                          <p:spTgt spid="11"/>
                                        </p:tgtEl>
                                      </p:cBhvr>
                                    </p:animEffect>
                                  </p:childTnLst>
                                </p:cTn>
                              </p:par>
                              <p:par>
                                <p:cTn id="27" presetID="53" presetClass="entr" presetSubtype="16" fill="hold" grpId="8" nodeType="withEffect">
                                  <p:stCondLst>
                                    <p:cond delay="300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rLst="">
                                      <p:cBhvr>
                                        <p:cTn id="31" dur="500"/>
                                        <p:tgtEl>
                                          <p:spTgt spid="12"/>
                                        </p:tgtEl>
                                      </p:cBhvr>
                                    </p:animEffect>
                                  </p:childTnLst>
                                </p:cTn>
                              </p:par>
                              <p:par>
                                <p:cTn id="32" presetID="16" presetClass="entr" presetSubtype="37" fill="hold" grpId="0" nodeType="withEffect">
                                  <p:stCondLst>
                                    <p:cond delay="3500"/>
                                  </p:stCondLst>
                                  <p:childTnLst>
                                    <p:set>
                                      <p:cBhvr>
                                        <p:cTn id="33" dur="1" fill="hold">
                                          <p:stCondLst>
                                            <p:cond delay="0"/>
                                          </p:stCondLst>
                                        </p:cTn>
                                        <p:tgtEl>
                                          <p:spTgt spid="14"/>
                                        </p:tgtEl>
                                        <p:attrNameLst>
                                          <p:attrName>style.visibility</p:attrName>
                                        </p:attrNameLst>
                                      </p:cBhvr>
                                      <p:to>
                                        <p:strVal val="visible"/>
                                      </p:to>
                                    </p:set>
                                    <p:animEffect transition="in" filter="barn(outVertical)" prLst="">
                                      <p:cBhvr>
                                        <p:cTn id="34" dur="500"/>
                                        <p:tgtEl>
                                          <p:spTgt spid="14"/>
                                        </p:tgtEl>
                                      </p:cBhvr>
                                    </p:animEffect>
                                  </p:childTnLst>
                                </p:cTn>
                              </p:par>
                              <p:par>
                                <p:cTn id="35" presetID="6" presetClass="emph" presetSubtype="0" fill="hold" grpId="1" nodeType="withEffect">
                                  <p:stCondLst>
                                    <p:cond delay="4000"/>
                                  </p:stCondLst>
                                  <p:childTnLst>
                                    <p:animScale>
                                      <p:cBhvr>
                                        <p:cTn id="36"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2" grpId="2" animBg="1"/>
      <p:bldP spid="6" grpId="3" animBg="1"/>
      <p:bldP spid="7" grpId="4" animBg="1"/>
      <p:bldP spid="9" grpId="5" animBg="1"/>
      <p:bldP spid="10" grpId="6" animBg="1"/>
      <p:bldP spid="11" grpId="7"/>
      <p:bldP spid="12" grpId="8"/>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4599625" y="338850"/>
            <a:ext cx="8258419" cy="2531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思源等宽 L"/>
              <a:ea typeface="微软雅黑" panose="020B0503020204020204" pitchFamily="34" charset="-122"/>
              <a:cs typeface="+mn-ea"/>
              <a:sym typeface="Arial" panose="020B0604020202020204" pitchFamily="34" charset="0"/>
            </a:endParaRPr>
          </a:p>
        </p:txBody>
      </p:sp>
      <p:sp>
        <p:nvSpPr>
          <p:cNvPr id="4" name="矩形 3"/>
          <p:cNvSpPr/>
          <p:nvPr/>
        </p:nvSpPr>
        <p:spPr>
          <a:xfrm>
            <a:off x="706" y="338850"/>
            <a:ext cx="268108" cy="2531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思源等宽 L"/>
              <a:ea typeface="微软雅黑" panose="020B0503020204020204" pitchFamily="34" charset="-122"/>
              <a:cs typeface="+mn-ea"/>
              <a:sym typeface="Arial" panose="020B0604020202020204" pitchFamily="34" charset="0"/>
            </a:endParaRPr>
          </a:p>
        </p:txBody>
      </p:sp>
      <p:sp>
        <p:nvSpPr>
          <p:cNvPr id="5" name="文本框 4"/>
          <p:cNvSpPr txBox="1"/>
          <p:nvPr/>
        </p:nvSpPr>
        <p:spPr>
          <a:xfrm>
            <a:off x="268814" y="162416"/>
            <a:ext cx="4197678" cy="584775"/>
          </a:xfrm>
          <a:prstGeom prst="rect">
            <a:avLst/>
          </a:prstGeom>
        </p:spPr>
        <p:txBody>
          <a:bodyPr wrap="square">
            <a:norm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a:ln>
                  <a:noFill/>
                </a:ln>
                <a:solidFill>
                  <a:srgbClr val="0147A7"/>
                </a:solidFill>
                <a:uLnTx/>
                <a:uFillTx/>
                <a:latin typeface="思源等宽 L"/>
                <a:ea typeface="微软雅黑" panose="020B0503020204020204" pitchFamily="34" charset="-122"/>
                <a:cs typeface="+mn-ea"/>
                <a:sym typeface="Arial" panose="020B0604020202020204" pitchFamily="34" charset="0"/>
              </a:rPr>
              <a:t>编组形式</a:t>
            </a:r>
            <a:endParaRPr kumimoji="0" lang="en-US" altLang="zh-CN" sz="3200" b="0" i="0" u="none" strike="noStrike" kern="1200" cap="none" spc="0" normalizeH="0" baseline="0" noProof="0">
              <a:ln>
                <a:noFill/>
              </a:ln>
              <a:solidFill>
                <a:srgbClr val="0147A7"/>
              </a:solidFill>
              <a:uLnTx/>
              <a:uFillTx/>
              <a:latin typeface="思源等宽 L"/>
              <a:ea typeface="微软雅黑" panose="020B0503020204020204" pitchFamily="34" charset="-122"/>
              <a:cs typeface="+mn-ea"/>
              <a:sym typeface="Arial" panose="020B0604020202020204" pitchFamily="34" charset="0"/>
            </a:endParaRPr>
          </a:p>
        </p:txBody>
      </p:sp>
      <p:pic>
        <p:nvPicPr>
          <p:cNvPr id="6" name="New picture"/>
          <p:cNvPicPr/>
          <p:nvPr/>
        </p:nvPicPr>
        <p:blipFill>
          <a:blip r:embed="rId1"/>
          <a:srcRect/>
          <a:stretch>
            <a:fillRect/>
          </a:stretch>
        </p:blipFill>
        <p:spPr>
          <a:xfrm>
            <a:off x="889000" y="1866900"/>
            <a:ext cx="2032000" cy="3937000"/>
          </a:xfrm>
          <a:prstGeom prst="rect">
            <a:avLst/>
          </a:prstGeom>
          <a:ln>
            <a:solidFill>
              <a:srgbClr val="FFFFFF">
                <a:alpha val="0"/>
              </a:srgbClr>
            </a:solidFill>
          </a:ln>
        </p:spPr>
      </p:pic>
      <p:pic>
        <p:nvPicPr>
          <p:cNvPr id="7" name="New picture"/>
          <p:cNvPicPr/>
          <p:nvPr/>
        </p:nvPicPr>
        <p:blipFill>
          <a:blip r:embed="rId2"/>
          <a:srcRect/>
          <a:stretch>
            <a:fillRect/>
          </a:stretch>
        </p:blipFill>
        <p:spPr>
          <a:xfrm>
            <a:off x="3365500" y="1866900"/>
            <a:ext cx="2032000" cy="3937000"/>
          </a:xfrm>
          <a:prstGeom prst="rect">
            <a:avLst/>
          </a:prstGeom>
          <a:ln>
            <a:solidFill>
              <a:srgbClr val="FFFFFF">
                <a:alpha val="0"/>
              </a:srgbClr>
            </a:solidFill>
          </a:ln>
        </p:spPr>
      </p:pic>
      <p:pic>
        <p:nvPicPr>
          <p:cNvPr id="8" name="New picture"/>
          <p:cNvPicPr/>
          <p:nvPr/>
        </p:nvPicPr>
        <p:blipFill>
          <a:blip r:embed="rId3"/>
          <a:srcRect/>
          <a:stretch>
            <a:fillRect/>
          </a:stretch>
        </p:blipFill>
        <p:spPr>
          <a:xfrm>
            <a:off x="5905500" y="1866900"/>
            <a:ext cx="2032000" cy="3937000"/>
          </a:xfrm>
          <a:prstGeom prst="rect">
            <a:avLst/>
          </a:prstGeom>
          <a:ln>
            <a:solidFill>
              <a:srgbClr val="FFFFFF">
                <a:alpha val="0"/>
              </a:srgbClr>
            </a:solidFill>
          </a:ln>
        </p:spPr>
      </p:pic>
      <p:sp>
        <p:nvSpPr>
          <p:cNvPr id="9" name="New shape"/>
          <p:cNvSpPr/>
          <p:nvPr/>
        </p:nvSpPr>
        <p:spPr>
          <a:xfrm>
            <a:off x="8381999" y="1905000"/>
            <a:ext cx="2672337" cy="3020538"/>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rtlCol="0" anchor="ctr">
            <a:spAutoFit/>
          </a:bodyPr>
          <a:lstStyle/>
          <a:p>
            <a:pPr indent="0" algn="l">
              <a:lnSpc>
                <a:spcPct val="150000"/>
              </a:lnSpc>
            </a:pPr>
            <a:r>
              <a:rPr sz="1600">
                <a:solidFill>
                  <a:srgbClr val="000000"/>
                </a:solidFill>
                <a:latin typeface="思源等宽 L"/>
              </a:rPr>
              <a:t>中国动车组将采用CR200/300/400命名，分别对应160、250和350（km/h）三种持续时速等级，数字代表最高时速，例如，400代表最高速度可达400km/h及以上，持续运行速度为350km/h</a:t>
            </a:r>
            <a:endParaRPr sz="1600">
              <a:solidFill>
                <a:srgbClr val="000000"/>
              </a:solidFill>
              <a:latin typeface="思源等宽 L"/>
            </a:endParaRPr>
          </a:p>
        </p:txBody>
      </p:sp>
      <p:sp>
        <p:nvSpPr>
          <p:cNvPr id="10" name="矩形 2"/>
          <p:cNvSpPr/>
          <p:nvPr/>
        </p:nvSpPr>
        <p:spPr>
          <a:xfrm>
            <a:off x="2105751" y="328233"/>
            <a:ext cx="10086249" cy="2637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思源等宽 L"/>
              <a:ea typeface="微软雅黑" panose="020B0503020204020204" pitchFamily="34" charset="-122"/>
              <a:cs typeface="+mn-ea"/>
              <a:sym typeface="Arial" panose="020B0604020202020204" pitchFamily="34" charset="0"/>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图片 2"/>
          <p:cNvPicPr/>
          <p:nvPr/>
        </p:nvPicPr>
        <p:blipFill>
          <a:blip r:embed="rId1"/>
          <a:srcRect/>
          <a:stretch>
            <a:fillRect/>
          </a:stretch>
        </p:blipFill>
        <p:spPr>
          <a:xfrm>
            <a:off x="982662" y="1281953"/>
            <a:ext cx="10147299" cy="3917576"/>
          </a:xfrm>
          <a:prstGeom prst="rect">
            <a:avLst/>
          </a:prstGeom>
          <a:ln>
            <a:noFill/>
          </a:ln>
        </p:spPr>
      </p:pic>
      <p:sp>
        <p:nvSpPr>
          <p:cNvPr id="9" name="文本框 8"/>
          <p:cNvSpPr txBox="1"/>
          <p:nvPr/>
        </p:nvSpPr>
        <p:spPr>
          <a:xfrm>
            <a:off x="977591" y="5257959"/>
            <a:ext cx="10157447" cy="823783"/>
          </a:xfrm>
          <a:prstGeom prst="rect">
            <a:avLst/>
          </a:prstGeom>
          <a:noFill/>
        </p:spPr>
        <p:txBody>
          <a:bodyPr wrap="square" rtlCol="0">
            <a:spAutoFit/>
          </a:bodyPr>
          <a:lstStyle/>
          <a:p>
            <a:pPr algn="ctr">
              <a:lnSpc>
                <a:spcPct val="150000"/>
              </a:lnSpc>
            </a:pPr>
            <a:r>
              <a:rPr lang="en-US" altLang="zh-CN" sz="1600">
                <a:latin typeface="思源等宽 L"/>
                <a:ea typeface="微软雅黑" panose="020B0503020204020204" pitchFamily="34" charset="-122"/>
              </a:rPr>
              <a:t>三种时速满足不同的市场需求，中国高速铁路主要是时速350、250两种，中国快速铁路是时速200和160两种。三种时速列车可以满足这四种时速需求，CR200可以兼容快速铁路两种时速</a:t>
            </a:r>
            <a:endParaRPr lang="en-US" altLang="zh-CN" sz="1600">
              <a:latin typeface="思源等宽 L"/>
              <a:ea typeface="微软雅黑" panose="020B0503020204020204" pitchFamily="34" charset="-122"/>
            </a:endParaRPr>
          </a:p>
        </p:txBody>
      </p:sp>
      <p:sp>
        <p:nvSpPr>
          <p:cNvPr id="10" name="矩形 2"/>
          <p:cNvSpPr/>
          <p:nvPr/>
        </p:nvSpPr>
        <p:spPr>
          <a:xfrm>
            <a:off x="4599625" y="338850"/>
            <a:ext cx="8258419" cy="2531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思源等宽 L"/>
              <a:ea typeface="微软雅黑" panose="020B0503020204020204" pitchFamily="34" charset="-122"/>
              <a:cs typeface="+mn-ea"/>
              <a:sym typeface="Arial" panose="020B0604020202020204" pitchFamily="34" charset="0"/>
            </a:endParaRPr>
          </a:p>
        </p:txBody>
      </p:sp>
      <p:sp>
        <p:nvSpPr>
          <p:cNvPr id="11" name="矩形 3"/>
          <p:cNvSpPr/>
          <p:nvPr/>
        </p:nvSpPr>
        <p:spPr>
          <a:xfrm>
            <a:off x="706" y="338850"/>
            <a:ext cx="268108" cy="2531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思源等宽 L"/>
              <a:ea typeface="微软雅黑" panose="020B0503020204020204" pitchFamily="34" charset="-122"/>
              <a:cs typeface="+mn-ea"/>
              <a:sym typeface="Arial" panose="020B0604020202020204" pitchFamily="34" charset="0"/>
            </a:endParaRPr>
          </a:p>
        </p:txBody>
      </p:sp>
      <p:sp>
        <p:nvSpPr>
          <p:cNvPr id="12" name="文本框 4"/>
          <p:cNvSpPr txBox="1"/>
          <p:nvPr/>
        </p:nvSpPr>
        <p:spPr>
          <a:xfrm>
            <a:off x="268814" y="162416"/>
            <a:ext cx="4197678" cy="584775"/>
          </a:xfrm>
          <a:prstGeom prst="rect">
            <a:avLst/>
          </a:prstGeom>
        </p:spPr>
        <p:txBody>
          <a:bodyPr wrap="square">
            <a:norm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a:ln>
                  <a:noFill/>
                </a:ln>
                <a:solidFill>
                  <a:srgbClr val="0147A7"/>
                </a:solidFill>
                <a:uLnTx/>
                <a:uFillTx/>
                <a:latin typeface="思源等宽 L"/>
                <a:ea typeface="微软雅黑" panose="020B0503020204020204" pitchFamily="34" charset="-122"/>
                <a:cs typeface="+mn-ea"/>
                <a:sym typeface="Arial" panose="020B0604020202020204" pitchFamily="34" charset="0"/>
              </a:rPr>
              <a:t>编组形式</a:t>
            </a:r>
            <a:endParaRPr kumimoji="0" lang="en-US" altLang="zh-CN" sz="3200" b="0" i="0" u="none" strike="noStrike" kern="1200" cap="none" spc="0" normalizeH="0" baseline="0" noProof="0">
              <a:ln>
                <a:noFill/>
              </a:ln>
              <a:solidFill>
                <a:srgbClr val="0147A7"/>
              </a:solidFill>
              <a:uLnTx/>
              <a:uFillTx/>
              <a:latin typeface="思源等宽 L"/>
              <a:ea typeface="微软雅黑" panose="020B0503020204020204" pitchFamily="34" charset="-122"/>
              <a:cs typeface="+mn-ea"/>
              <a:sym typeface="Arial" panose="020B0604020202020204" pitchFamily="34" charset="0"/>
            </a:endParaRPr>
          </a:p>
        </p:txBody>
      </p:sp>
      <p:sp>
        <p:nvSpPr>
          <p:cNvPr id="7" name="矩形 2"/>
          <p:cNvSpPr/>
          <p:nvPr/>
        </p:nvSpPr>
        <p:spPr>
          <a:xfrm>
            <a:off x="2105751" y="328233"/>
            <a:ext cx="10086249" cy="2637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思源等宽 L"/>
              <a:ea typeface="微软雅黑" panose="020B0503020204020204" pitchFamily="34" charset="-122"/>
              <a:cs typeface="+mn-ea"/>
              <a:sym typeface="Arial" panose="020B0604020202020204" pitchFamily="34" charset="0"/>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753" y="613"/>
            <a:ext cx="12190495" cy="6856777"/>
          </a:xfrm>
          <a:prstGeom prst="rect">
            <a:avLst/>
          </a:prstGeom>
          <a:blipFill dpi="0" rotWithShape="1">
            <a:blip r:embed="rId1"/>
            <a:srcRect/>
            <a:stretch>
              <a:fillRect t="-9263" b="-92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思源等宽 L"/>
              <a:ea typeface="微软雅黑" panose="020B0503020204020204" pitchFamily="34" charset="-122"/>
            </a:endParaRPr>
          </a:p>
        </p:txBody>
      </p:sp>
      <p:sp>
        <p:nvSpPr>
          <p:cNvPr id="2" name="矩形 1"/>
          <p:cNvSpPr/>
          <p:nvPr/>
        </p:nvSpPr>
        <p:spPr>
          <a:xfrm>
            <a:off x="753" y="1858886"/>
            <a:ext cx="12190495" cy="3208494"/>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思源等宽 L"/>
              <a:ea typeface="微软雅黑" panose="020B0503020204020204" pitchFamily="34" charset="-122"/>
            </a:endParaRPr>
          </a:p>
        </p:txBody>
      </p:sp>
      <p:sp>
        <p:nvSpPr>
          <p:cNvPr id="6" name="矩形 5"/>
          <p:cNvSpPr/>
          <p:nvPr/>
        </p:nvSpPr>
        <p:spPr>
          <a:xfrm>
            <a:off x="3719556" y="4397415"/>
            <a:ext cx="4787147" cy="53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bg1"/>
              </a:solidFill>
              <a:latin typeface="思源等宽 L"/>
              <a:ea typeface="微软雅黑" panose="020B0503020204020204" pitchFamily="34" charset="-122"/>
            </a:endParaRPr>
          </a:p>
        </p:txBody>
      </p:sp>
      <p:sp>
        <p:nvSpPr>
          <p:cNvPr id="7" name="矩形 6"/>
          <p:cNvSpPr/>
          <p:nvPr/>
        </p:nvSpPr>
        <p:spPr>
          <a:xfrm>
            <a:off x="3717898" y="3011945"/>
            <a:ext cx="53990" cy="1439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bg1"/>
              </a:solidFill>
              <a:latin typeface="思源等宽 L"/>
              <a:ea typeface="微软雅黑" panose="020B0503020204020204" pitchFamily="34" charset="-122"/>
            </a:endParaRPr>
          </a:p>
        </p:txBody>
      </p:sp>
      <p:sp>
        <p:nvSpPr>
          <p:cNvPr id="9" name="矩形 8"/>
          <p:cNvSpPr/>
          <p:nvPr/>
        </p:nvSpPr>
        <p:spPr>
          <a:xfrm>
            <a:off x="8486057" y="2472042"/>
            <a:ext cx="53990" cy="1979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bg1"/>
              </a:solidFill>
              <a:latin typeface="思源等宽 L"/>
              <a:ea typeface="微软雅黑" panose="020B0503020204020204" pitchFamily="34" charset="-122"/>
            </a:endParaRPr>
          </a:p>
        </p:txBody>
      </p:sp>
      <p:sp>
        <p:nvSpPr>
          <p:cNvPr id="10" name="矩形 9"/>
          <p:cNvSpPr/>
          <p:nvPr/>
        </p:nvSpPr>
        <p:spPr>
          <a:xfrm>
            <a:off x="5099716" y="2471444"/>
            <a:ext cx="3419390" cy="53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bg1"/>
              </a:solidFill>
              <a:latin typeface="思源等宽 L"/>
              <a:ea typeface="微软雅黑" panose="020B0503020204020204" pitchFamily="34" charset="-122"/>
            </a:endParaRPr>
          </a:p>
        </p:txBody>
      </p:sp>
      <p:sp>
        <p:nvSpPr>
          <p:cNvPr id="11" name="文本框 10"/>
          <p:cNvSpPr txBox="1"/>
          <p:nvPr/>
        </p:nvSpPr>
        <p:spPr>
          <a:xfrm>
            <a:off x="3717217" y="1944540"/>
            <a:ext cx="1362239" cy="1037356"/>
          </a:xfrm>
          <a:prstGeom prst="rect">
            <a:avLst/>
          </a:prstGeom>
          <a:noFill/>
        </p:spPr>
        <p:txBody>
          <a:bodyPr wrap="square" rtlCol="0">
            <a:spAutoFit/>
          </a:bodyPr>
          <a:lstStyle/>
          <a:p>
            <a:pPr algn="ctr"/>
            <a:r>
              <a:rPr lang="en-US" altLang="zh-CN" sz="6255">
                <a:solidFill>
                  <a:schemeClr val="bg1"/>
                </a:solidFill>
                <a:latin typeface="思源等宽 L"/>
                <a:ea typeface="微软雅黑" panose="020B0503020204020204" pitchFamily="34" charset="-122"/>
              </a:rPr>
              <a:t>3</a:t>
            </a:r>
            <a:endParaRPr lang="en-US" altLang="zh-CN" sz="6255">
              <a:solidFill>
                <a:schemeClr val="bg1"/>
              </a:solidFill>
              <a:latin typeface="思源等宽 L"/>
              <a:ea typeface="微软雅黑" panose="020B0503020204020204" pitchFamily="34" charset="-122"/>
            </a:endParaRPr>
          </a:p>
        </p:txBody>
      </p:sp>
      <p:sp>
        <p:nvSpPr>
          <p:cNvPr id="12" name="文本框 11"/>
          <p:cNvSpPr txBox="1"/>
          <p:nvPr/>
        </p:nvSpPr>
        <p:spPr>
          <a:xfrm>
            <a:off x="3933182" y="3076984"/>
            <a:ext cx="4325635" cy="655975"/>
          </a:xfrm>
          <a:prstGeom prst="rect">
            <a:avLst/>
          </a:prstGeom>
          <a:noFill/>
        </p:spPr>
        <p:txBody>
          <a:bodyPr wrap="square" rtlCol="0" anchor="ctr">
            <a:spAutoFit/>
          </a:bodyPr>
          <a:lstStyle/>
          <a:p>
            <a:pPr algn="ctr" fontAlgn="auto"/>
            <a:r>
              <a:rPr lang="en-US" altLang="zh-CN" sz="3790">
                <a:solidFill>
                  <a:schemeClr val="bg1"/>
                </a:solidFill>
                <a:latin typeface="思源等宽 L"/>
                <a:ea typeface="微软雅黑" panose="020B0503020204020204" pitchFamily="34" charset="-122"/>
                <a:sym typeface="Arial" panose="020B0604020202020204" pitchFamily="34" charset="0"/>
              </a:rPr>
              <a:t>车辆特征</a:t>
            </a:r>
            <a:endParaRPr lang="en-US" altLang="zh-CN" sz="3790">
              <a:solidFill>
                <a:schemeClr val="bg1"/>
              </a:solidFill>
              <a:latin typeface="思源等宽 L"/>
              <a:ea typeface="微软雅黑" panose="020B0503020204020204" pitchFamily="34" charset="-122"/>
              <a:sym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2"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rLst="">
                                      <p:cBhvr>
                                        <p:cTn id="9" dur="500"/>
                                        <p:tgtEl>
                                          <p:spTgt spid="2"/>
                                        </p:tgtEl>
                                      </p:cBhvr>
                                    </p:animEffect>
                                  </p:childTnLst>
                                </p:cTn>
                              </p:par>
                              <p:par>
                                <p:cTn id="10" presetID="22" presetClass="entr" presetSubtype="8" fill="hold" grpId="6" nodeType="with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wipe(left)" prLst="">
                                      <p:cBhvr>
                                        <p:cTn id="12" dur="500"/>
                                        <p:tgtEl>
                                          <p:spTgt spid="10"/>
                                        </p:tgtEl>
                                      </p:cBhvr>
                                    </p:animEffect>
                                  </p:childTnLst>
                                </p:cTn>
                              </p:par>
                              <p:par>
                                <p:cTn id="13" presetID="22" presetClass="entr" presetSubtype="1" fill="hold" grpId="5" nodeType="with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wipe(up)" prLst="">
                                      <p:cBhvr>
                                        <p:cTn id="15" dur="500"/>
                                        <p:tgtEl>
                                          <p:spTgt spid="9"/>
                                        </p:tgtEl>
                                      </p:cBhvr>
                                    </p:animEffect>
                                  </p:childTnLst>
                                </p:cTn>
                              </p:par>
                              <p:par>
                                <p:cTn id="16" presetID="22" presetClass="entr" presetSubtype="2" fill="hold" grpId="3" nodeType="withEffect">
                                  <p:stCondLst>
                                    <p:cond delay="1500"/>
                                  </p:stCondLst>
                                  <p:childTnLst>
                                    <p:set>
                                      <p:cBhvr>
                                        <p:cTn id="17" dur="1" fill="hold">
                                          <p:stCondLst>
                                            <p:cond delay="0"/>
                                          </p:stCondLst>
                                        </p:cTn>
                                        <p:tgtEl>
                                          <p:spTgt spid="6"/>
                                        </p:tgtEl>
                                        <p:attrNameLst>
                                          <p:attrName>style.visibility</p:attrName>
                                        </p:attrNameLst>
                                      </p:cBhvr>
                                      <p:to>
                                        <p:strVal val="visible"/>
                                      </p:to>
                                    </p:set>
                                    <p:animEffect transition="in" filter="wipe(right)" prLst="">
                                      <p:cBhvr>
                                        <p:cTn id="18" dur="500"/>
                                        <p:tgtEl>
                                          <p:spTgt spid="6"/>
                                        </p:tgtEl>
                                      </p:cBhvr>
                                    </p:animEffect>
                                  </p:childTnLst>
                                </p:cTn>
                              </p:par>
                              <p:par>
                                <p:cTn id="19" presetID="22" presetClass="entr" presetSubtype="4" fill="hold" grpId="4" nodeType="withEffect">
                                  <p:stCondLst>
                                    <p:cond delay="2000"/>
                                  </p:stCondLst>
                                  <p:childTnLst>
                                    <p:set>
                                      <p:cBhvr>
                                        <p:cTn id="20" dur="1" fill="hold">
                                          <p:stCondLst>
                                            <p:cond delay="0"/>
                                          </p:stCondLst>
                                        </p:cTn>
                                        <p:tgtEl>
                                          <p:spTgt spid="7"/>
                                        </p:tgtEl>
                                        <p:attrNameLst>
                                          <p:attrName>style.visibility</p:attrName>
                                        </p:attrNameLst>
                                      </p:cBhvr>
                                      <p:to>
                                        <p:strVal val="visible"/>
                                      </p:to>
                                    </p:set>
                                    <p:animEffect transition="in" filter="wipe(down)" prLst="">
                                      <p:cBhvr>
                                        <p:cTn id="21" dur="500"/>
                                        <p:tgtEl>
                                          <p:spTgt spid="7"/>
                                        </p:tgtEl>
                                      </p:cBhvr>
                                    </p:animEffect>
                                  </p:childTnLst>
                                </p:cTn>
                              </p:par>
                              <p:par>
                                <p:cTn id="22" presetID="53" presetClass="entr" presetSubtype="16" fill="hold" grpId="7" nodeType="withEffect">
                                  <p:stCondLst>
                                    <p:cond delay="250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rLst="">
                                      <p:cBhvr>
                                        <p:cTn id="26" dur="500"/>
                                        <p:tgtEl>
                                          <p:spTgt spid="11"/>
                                        </p:tgtEl>
                                      </p:cBhvr>
                                    </p:animEffect>
                                  </p:childTnLst>
                                </p:cTn>
                              </p:par>
                              <p:par>
                                <p:cTn id="27" presetID="53" presetClass="entr" presetSubtype="16" fill="hold" grpId="8" nodeType="withEffect">
                                  <p:stCondLst>
                                    <p:cond delay="300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rLst="">
                                      <p:cBhvr>
                                        <p:cTn id="31" dur="500"/>
                                        <p:tgtEl>
                                          <p:spTgt spid="12"/>
                                        </p:tgtEl>
                                      </p:cBhvr>
                                    </p:animEffect>
                                  </p:childTnLst>
                                </p:cTn>
                              </p:par>
                              <p:par>
                                <p:cTn id="32" presetID="16" presetClass="entr" presetSubtype="37" fill="hold" grpId="0" nodeType="withEffect">
                                  <p:stCondLst>
                                    <p:cond delay="3500"/>
                                  </p:stCondLst>
                                  <p:childTnLst>
                                    <p:set>
                                      <p:cBhvr>
                                        <p:cTn id="33" dur="1" fill="hold">
                                          <p:stCondLst>
                                            <p:cond delay="0"/>
                                          </p:stCondLst>
                                        </p:cTn>
                                        <p:tgtEl>
                                          <p:spTgt spid="14"/>
                                        </p:tgtEl>
                                        <p:attrNameLst>
                                          <p:attrName>style.visibility</p:attrName>
                                        </p:attrNameLst>
                                      </p:cBhvr>
                                      <p:to>
                                        <p:strVal val="visible"/>
                                      </p:to>
                                    </p:set>
                                    <p:animEffect transition="in" filter="barn(outVertical)" prLst="">
                                      <p:cBhvr>
                                        <p:cTn id="34" dur="500"/>
                                        <p:tgtEl>
                                          <p:spTgt spid="14"/>
                                        </p:tgtEl>
                                      </p:cBhvr>
                                    </p:animEffect>
                                  </p:childTnLst>
                                </p:cTn>
                              </p:par>
                              <p:par>
                                <p:cTn id="35" presetID="6" presetClass="emph" presetSubtype="0" fill="hold" grpId="1" nodeType="withEffect">
                                  <p:stCondLst>
                                    <p:cond delay="4000"/>
                                  </p:stCondLst>
                                  <p:childTnLst>
                                    <p:animScale>
                                      <p:cBhvr>
                                        <p:cTn id="36"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2" grpId="2" animBg="1"/>
      <p:bldP spid="6" grpId="3" animBg="1"/>
      <p:bldP spid="7" grpId="4" animBg="1"/>
      <p:bldP spid="9" grpId="5" animBg="1"/>
      <p:bldP spid="10" grpId="6" animBg="1"/>
      <p:bldP spid="11" grpId="7"/>
      <p:bldP spid="12" grpId="8"/>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图片 2"/>
          <p:cNvPicPr/>
          <p:nvPr/>
        </p:nvPicPr>
        <p:blipFill>
          <a:blip r:embed="rId1"/>
          <a:srcRect/>
          <a:stretch>
            <a:fillRect/>
          </a:stretch>
        </p:blipFill>
        <p:spPr>
          <a:xfrm>
            <a:off x="1173052" y="2044090"/>
            <a:ext cx="4561204" cy="3680054"/>
          </a:xfrm>
          <a:prstGeom prst="rect">
            <a:avLst/>
          </a:prstGeom>
          <a:ln>
            <a:noFill/>
          </a:ln>
        </p:spPr>
      </p:pic>
      <p:sp>
        <p:nvSpPr>
          <p:cNvPr id="8" name="TextBox 76"/>
          <p:cNvSpPr txBox="1"/>
          <p:nvPr/>
        </p:nvSpPr>
        <p:spPr>
          <a:xfrm>
            <a:off x="1102697" y="1391305"/>
            <a:ext cx="10079263" cy="457657"/>
          </a:xfrm>
          <a:prstGeom prst="rect">
            <a:avLst/>
          </a:prstGeom>
          <a:noFill/>
        </p:spPr>
        <p:txBody>
          <a:bodyPr wrap="square" rtlCol="0" anchor="b">
            <a:spAutoFit/>
          </a:bodyPr>
          <a:lstStyle/>
          <a:p>
            <a:r>
              <a:rPr lang="en-US" altLang="zh-CN" sz="2400" b="1">
                <a:solidFill>
                  <a:schemeClr val="tx1">
                    <a:lumMod val="95000"/>
                    <a:lumOff val="5000"/>
                  </a:schemeClr>
                </a:solidFill>
                <a:latin typeface="思源等宽 L"/>
                <a:ea typeface="微软雅黑" panose="020B0503020204020204" pitchFamily="34" charset="-122"/>
              </a:rPr>
              <a:t>寿命更长</a:t>
            </a:r>
            <a:endParaRPr lang="en-US" altLang="zh-CN" sz="2400" b="1">
              <a:solidFill>
                <a:schemeClr val="tx1">
                  <a:lumMod val="95000"/>
                  <a:lumOff val="5000"/>
                </a:schemeClr>
              </a:solidFill>
              <a:latin typeface="思源等宽 L"/>
              <a:ea typeface="微软雅黑" panose="020B0503020204020204" pitchFamily="34" charset="-122"/>
            </a:endParaRPr>
          </a:p>
        </p:txBody>
      </p:sp>
      <p:sp>
        <p:nvSpPr>
          <p:cNvPr id="11" name="文本框 10"/>
          <p:cNvSpPr txBox="1"/>
          <p:nvPr/>
        </p:nvSpPr>
        <p:spPr>
          <a:xfrm>
            <a:off x="6096000" y="2081590"/>
            <a:ext cx="5080967" cy="3752790"/>
          </a:xfrm>
          <a:prstGeom prst="rect">
            <a:avLst/>
          </a:prstGeom>
          <a:noFill/>
        </p:spPr>
        <p:txBody>
          <a:bodyPr wrap="square" rtlCol="0">
            <a:spAutoFit/>
          </a:bodyPr>
          <a:lstStyle/>
          <a:p>
            <a:pPr>
              <a:lnSpc>
                <a:spcPct val="150000"/>
              </a:lnSpc>
            </a:pPr>
            <a:r>
              <a:rPr lang="en-US" altLang="zh-CN" sz="2000">
                <a:latin typeface="思源等宽 L"/>
                <a:ea typeface="微软雅黑" panose="020B0503020204020204" pitchFamily="34" charset="-122"/>
              </a:rPr>
              <a:t>中国标准动车组在降低全寿命周期成本、进一步提高安全冗余等方面加大了创新力度。为适应中国地域广阔、温度横跨正负40℃、长距离、高强度等运行需求，“复兴号”进行了60万公里运用考核，比欧洲标准还多了20万公里。最终，整车性能指标实现较大提升，“复兴号”的设计寿命达到了30年，而“和谐号”是20年</a:t>
            </a:r>
            <a:endParaRPr lang="en-US" altLang="zh-CN" sz="2000">
              <a:latin typeface="思源等宽 L"/>
              <a:ea typeface="微软雅黑" panose="020B0503020204020204" pitchFamily="34" charset="-122"/>
            </a:endParaRPr>
          </a:p>
        </p:txBody>
      </p:sp>
      <p:sp>
        <p:nvSpPr>
          <p:cNvPr id="12" name="矩形 2"/>
          <p:cNvSpPr/>
          <p:nvPr/>
        </p:nvSpPr>
        <p:spPr>
          <a:xfrm>
            <a:off x="4599625" y="338850"/>
            <a:ext cx="8258419" cy="2531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思源等宽 L"/>
              <a:ea typeface="微软雅黑" panose="020B0503020204020204" pitchFamily="34" charset="-122"/>
              <a:cs typeface="+mn-ea"/>
              <a:sym typeface="Arial" panose="020B0604020202020204" pitchFamily="34" charset="0"/>
            </a:endParaRPr>
          </a:p>
        </p:txBody>
      </p:sp>
      <p:sp>
        <p:nvSpPr>
          <p:cNvPr id="13" name="矩形 3"/>
          <p:cNvSpPr/>
          <p:nvPr/>
        </p:nvSpPr>
        <p:spPr>
          <a:xfrm>
            <a:off x="706" y="338850"/>
            <a:ext cx="268108" cy="2531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思源等宽 L"/>
              <a:ea typeface="微软雅黑" panose="020B0503020204020204" pitchFamily="34" charset="-122"/>
              <a:cs typeface="+mn-ea"/>
              <a:sym typeface="Arial" panose="020B0604020202020204" pitchFamily="34" charset="0"/>
            </a:endParaRPr>
          </a:p>
        </p:txBody>
      </p:sp>
      <p:sp>
        <p:nvSpPr>
          <p:cNvPr id="14" name="文本框 4"/>
          <p:cNvSpPr txBox="1"/>
          <p:nvPr/>
        </p:nvSpPr>
        <p:spPr>
          <a:xfrm>
            <a:off x="268814" y="162416"/>
            <a:ext cx="4197678" cy="584775"/>
          </a:xfrm>
          <a:prstGeom prst="rect">
            <a:avLst/>
          </a:prstGeom>
        </p:spPr>
        <p:txBody>
          <a:bodyPr wrap="square">
            <a:norm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a:ln>
                  <a:noFill/>
                </a:ln>
                <a:solidFill>
                  <a:srgbClr val="0147A7"/>
                </a:solidFill>
                <a:uLnTx/>
                <a:uFillTx/>
                <a:latin typeface="思源等宽 L"/>
                <a:ea typeface="微软雅黑" panose="020B0503020204020204" pitchFamily="34" charset="-122"/>
                <a:cs typeface="+mn-ea"/>
                <a:sym typeface="Arial" panose="020B0604020202020204" pitchFamily="34" charset="0"/>
              </a:rPr>
              <a:t>车辆特征</a:t>
            </a:r>
            <a:endParaRPr kumimoji="0" lang="en-US" altLang="zh-CN" sz="3200" b="0" i="0" u="none" strike="noStrike" kern="1200" cap="none" spc="0" normalizeH="0" baseline="0" noProof="0">
              <a:ln>
                <a:noFill/>
              </a:ln>
              <a:solidFill>
                <a:srgbClr val="0147A7"/>
              </a:solidFill>
              <a:uLnTx/>
              <a:uFillTx/>
              <a:latin typeface="思源等宽 L"/>
              <a:ea typeface="微软雅黑" panose="020B0503020204020204" pitchFamily="34" charset="-122"/>
              <a:cs typeface="+mn-ea"/>
              <a:sym typeface="Arial" panose="020B0604020202020204" pitchFamily="34" charset="0"/>
            </a:endParaRPr>
          </a:p>
        </p:txBody>
      </p:sp>
      <p:sp>
        <p:nvSpPr>
          <p:cNvPr id="9" name="矩形 2"/>
          <p:cNvSpPr/>
          <p:nvPr/>
        </p:nvSpPr>
        <p:spPr>
          <a:xfrm>
            <a:off x="2105751" y="328233"/>
            <a:ext cx="10086249" cy="2637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思源等宽 L"/>
              <a:ea typeface="微软雅黑" panose="020B0503020204020204" pitchFamily="34" charset="-122"/>
              <a:cs typeface="+mn-ea"/>
              <a:sym typeface="Arial" panose="020B0604020202020204" pitchFamily="34" charset="0"/>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图片 2"/>
          <p:cNvPicPr/>
          <p:nvPr/>
        </p:nvPicPr>
        <p:blipFill>
          <a:blip r:embed="rId1"/>
          <a:srcRect/>
          <a:stretch>
            <a:fillRect/>
          </a:stretch>
        </p:blipFill>
        <p:spPr>
          <a:xfrm>
            <a:off x="6096000" y="1652015"/>
            <a:ext cx="4826000" cy="4063999"/>
          </a:xfrm>
          <a:prstGeom prst="rect">
            <a:avLst/>
          </a:prstGeom>
          <a:ln>
            <a:noFill/>
          </a:ln>
        </p:spPr>
      </p:pic>
      <p:sp>
        <p:nvSpPr>
          <p:cNvPr id="10" name="New shape"/>
          <p:cNvSpPr/>
          <p:nvPr/>
        </p:nvSpPr>
        <p:spPr>
          <a:xfrm>
            <a:off x="1143000" y="1644136"/>
            <a:ext cx="4458348" cy="3569727"/>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rtlCol="0" anchor="ctr">
            <a:spAutoFit/>
          </a:bodyPr>
          <a:lstStyle/>
          <a:p>
            <a:pPr>
              <a:lnSpc>
                <a:spcPct val="150000"/>
              </a:lnSpc>
            </a:pPr>
            <a:r>
              <a:rPr lang="en-US" altLang="zh-CN" sz="2400" b="1">
                <a:solidFill>
                  <a:schemeClr val="tx1">
                    <a:lumMod val="95000"/>
                    <a:lumOff val="5000"/>
                  </a:schemeClr>
                </a:solidFill>
                <a:latin typeface="思源等宽 L"/>
              </a:rPr>
              <a:t>身材更好</a:t>
            </a:r>
            <a:endParaRPr lang="en-US" altLang="zh-CN" sz="2400" b="1">
              <a:solidFill>
                <a:schemeClr val="tx1">
                  <a:lumMod val="95000"/>
                  <a:lumOff val="5000"/>
                </a:schemeClr>
              </a:solidFill>
              <a:latin typeface="思源等宽 L"/>
            </a:endParaRPr>
          </a:p>
          <a:p>
            <a:pPr indent="0" algn="l">
              <a:lnSpc>
                <a:spcPct val="150000"/>
              </a:lnSpc>
            </a:pPr>
            <a:r>
              <a:rPr lang="en-US" sz="1600">
                <a:solidFill>
                  <a:srgbClr val="000000"/>
                </a:solidFill>
                <a:latin typeface="思源等宽 L"/>
              </a:rPr>
              <a:t>采用全新低阻力流线型头型和车体平顺化设计，车型看起来更优雅，跑起来也更节能。坐过“和谐号”的朋友都会发现，动车组车顶有个“鼓包”，那其实是受來臫頭條电弓和空调系统。咱们“复兴号”把这个“鼓包”下沉到了车顶下的风道系统中，使列车不仅看起来更美，列车阻力比既有CRH380系列降低7.5%－12.3%，列车在350公里时速下运行，人均百公里能耗下降17%左右</a:t>
            </a:r>
            <a:endParaRPr lang="en-US" sz="1600">
              <a:solidFill>
                <a:srgbClr val="000000"/>
              </a:solidFill>
              <a:latin typeface="思源等宽 L"/>
            </a:endParaRPr>
          </a:p>
        </p:txBody>
      </p:sp>
      <p:sp>
        <p:nvSpPr>
          <p:cNvPr id="11" name="矩形 2"/>
          <p:cNvSpPr/>
          <p:nvPr/>
        </p:nvSpPr>
        <p:spPr>
          <a:xfrm>
            <a:off x="4599625" y="338850"/>
            <a:ext cx="8258419" cy="2531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思源等宽 L"/>
              <a:ea typeface="微软雅黑" panose="020B0503020204020204" pitchFamily="34" charset="-122"/>
              <a:cs typeface="+mn-ea"/>
              <a:sym typeface="Arial" panose="020B0604020202020204" pitchFamily="34" charset="0"/>
            </a:endParaRPr>
          </a:p>
        </p:txBody>
      </p:sp>
      <p:sp>
        <p:nvSpPr>
          <p:cNvPr id="12" name="矩形 3"/>
          <p:cNvSpPr/>
          <p:nvPr/>
        </p:nvSpPr>
        <p:spPr>
          <a:xfrm>
            <a:off x="706" y="338850"/>
            <a:ext cx="268108" cy="2531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思源等宽 L"/>
              <a:ea typeface="微软雅黑" panose="020B0503020204020204" pitchFamily="34" charset="-122"/>
              <a:cs typeface="+mn-ea"/>
              <a:sym typeface="Arial" panose="020B0604020202020204" pitchFamily="34" charset="0"/>
            </a:endParaRPr>
          </a:p>
        </p:txBody>
      </p:sp>
      <p:sp>
        <p:nvSpPr>
          <p:cNvPr id="13" name="文本框 4"/>
          <p:cNvSpPr txBox="1"/>
          <p:nvPr/>
        </p:nvSpPr>
        <p:spPr>
          <a:xfrm>
            <a:off x="268814" y="162416"/>
            <a:ext cx="4197678" cy="584775"/>
          </a:xfrm>
          <a:prstGeom prst="rect">
            <a:avLst/>
          </a:prstGeom>
        </p:spPr>
        <p:txBody>
          <a:bodyPr wrap="square">
            <a:norm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a:ln>
                  <a:noFill/>
                </a:ln>
                <a:solidFill>
                  <a:srgbClr val="0147A7"/>
                </a:solidFill>
                <a:uLnTx/>
                <a:uFillTx/>
                <a:latin typeface="思源等宽 L"/>
                <a:ea typeface="微软雅黑" panose="020B0503020204020204" pitchFamily="34" charset="-122"/>
                <a:cs typeface="+mn-ea"/>
                <a:sym typeface="Arial" panose="020B0604020202020204" pitchFamily="34" charset="0"/>
              </a:rPr>
              <a:t>车辆特征</a:t>
            </a:r>
            <a:endParaRPr kumimoji="0" lang="en-US" altLang="zh-CN" sz="3200" b="0" i="0" u="none" strike="noStrike" kern="1200" cap="none" spc="0" normalizeH="0" baseline="0" noProof="0">
              <a:ln>
                <a:noFill/>
              </a:ln>
              <a:solidFill>
                <a:srgbClr val="0147A7"/>
              </a:solidFill>
              <a:uLnTx/>
              <a:uFillTx/>
              <a:latin typeface="思源等宽 L"/>
              <a:ea typeface="微软雅黑" panose="020B0503020204020204" pitchFamily="34" charset="-122"/>
              <a:cs typeface="+mn-ea"/>
              <a:sym typeface="Arial" panose="020B0604020202020204" pitchFamily="34" charset="0"/>
            </a:endParaRPr>
          </a:p>
        </p:txBody>
      </p:sp>
      <p:sp>
        <p:nvSpPr>
          <p:cNvPr id="7" name="矩形 2"/>
          <p:cNvSpPr/>
          <p:nvPr/>
        </p:nvSpPr>
        <p:spPr>
          <a:xfrm>
            <a:off x="2105751" y="328233"/>
            <a:ext cx="10086249" cy="2637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思源等宽 L"/>
              <a:ea typeface="微软雅黑" panose="020B0503020204020204" pitchFamily="34" charset="-122"/>
              <a:cs typeface="+mn-ea"/>
              <a:sym typeface="Arial" panose="020B0604020202020204" pitchFamily="34" charset="0"/>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图片 2"/>
          <p:cNvPicPr/>
          <p:nvPr/>
        </p:nvPicPr>
        <p:blipFill>
          <a:blip r:embed="rId1"/>
          <a:srcRect/>
          <a:stretch>
            <a:fillRect/>
          </a:stretch>
        </p:blipFill>
        <p:spPr>
          <a:xfrm>
            <a:off x="1173052" y="2044090"/>
            <a:ext cx="4561204" cy="3680054"/>
          </a:xfrm>
          <a:prstGeom prst="rect">
            <a:avLst/>
          </a:prstGeom>
          <a:ln>
            <a:noFill/>
          </a:ln>
        </p:spPr>
      </p:pic>
      <p:sp>
        <p:nvSpPr>
          <p:cNvPr id="8" name="TextBox 76"/>
          <p:cNvSpPr txBox="1"/>
          <p:nvPr/>
        </p:nvSpPr>
        <p:spPr>
          <a:xfrm>
            <a:off x="1102697" y="1391305"/>
            <a:ext cx="10079263" cy="457657"/>
          </a:xfrm>
          <a:prstGeom prst="rect">
            <a:avLst/>
          </a:prstGeom>
          <a:noFill/>
        </p:spPr>
        <p:txBody>
          <a:bodyPr wrap="square" rtlCol="0" anchor="b">
            <a:spAutoFit/>
          </a:bodyPr>
          <a:lstStyle/>
          <a:p>
            <a:r>
              <a:rPr lang="en-US" altLang="zh-CN" sz="2400" b="1">
                <a:solidFill>
                  <a:schemeClr val="tx1">
                    <a:lumMod val="95000"/>
                    <a:lumOff val="5000"/>
                  </a:schemeClr>
                </a:solidFill>
                <a:latin typeface="思源等宽 L"/>
                <a:ea typeface="微软雅黑" panose="020B0503020204020204" pitchFamily="34" charset="-122"/>
              </a:rPr>
              <a:t>容量更大</a:t>
            </a:r>
            <a:endParaRPr lang="en-US" altLang="zh-CN" sz="2400" b="1">
              <a:solidFill>
                <a:schemeClr val="tx1">
                  <a:lumMod val="95000"/>
                  <a:lumOff val="5000"/>
                </a:schemeClr>
              </a:solidFill>
              <a:latin typeface="思源等宽 L"/>
              <a:ea typeface="微软雅黑" panose="020B0503020204020204" pitchFamily="34" charset="-122"/>
            </a:endParaRPr>
          </a:p>
        </p:txBody>
      </p:sp>
      <p:sp>
        <p:nvSpPr>
          <p:cNvPr id="11" name="文本框 10"/>
          <p:cNvSpPr txBox="1"/>
          <p:nvPr/>
        </p:nvSpPr>
        <p:spPr>
          <a:xfrm>
            <a:off x="6096000" y="2081590"/>
            <a:ext cx="5080967" cy="3295132"/>
          </a:xfrm>
          <a:prstGeom prst="rect">
            <a:avLst/>
          </a:prstGeom>
          <a:noFill/>
        </p:spPr>
        <p:txBody>
          <a:bodyPr wrap="square" rtlCol="0">
            <a:spAutoFit/>
          </a:bodyPr>
          <a:lstStyle/>
          <a:p>
            <a:pPr>
              <a:lnSpc>
                <a:spcPct val="150000"/>
              </a:lnSpc>
            </a:pPr>
            <a:r>
              <a:rPr lang="en-US" altLang="zh-CN" sz="2000">
                <a:latin typeface="思源等宽 L"/>
                <a:ea typeface="微软雅黑" panose="020B0503020204020204" pitchFamily="34" charset="-122"/>
              </a:rPr>
              <a:t>从外面看“复兴号”身材更好了，登车后，旅客还会惊异于空间更大，因为列车高度从3700毫米增高到了4050毫米。虽然断面增加、空间增大的情况下，按时速350公里试验运行，列车运行阻力、人均百公里能耗和车内噪声明显下降，而且有心的乘客还会发现，座位间距更宽敞</a:t>
            </a:r>
            <a:endParaRPr lang="en-US" altLang="zh-CN" sz="2000">
              <a:latin typeface="思源等宽 L"/>
              <a:ea typeface="微软雅黑" panose="020B0503020204020204" pitchFamily="34" charset="-122"/>
            </a:endParaRPr>
          </a:p>
        </p:txBody>
      </p:sp>
      <p:sp>
        <p:nvSpPr>
          <p:cNvPr id="12" name="矩形 2"/>
          <p:cNvSpPr/>
          <p:nvPr/>
        </p:nvSpPr>
        <p:spPr>
          <a:xfrm>
            <a:off x="4599625" y="338850"/>
            <a:ext cx="8258419" cy="2531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思源等宽 L"/>
              <a:ea typeface="微软雅黑" panose="020B0503020204020204" pitchFamily="34" charset="-122"/>
              <a:cs typeface="+mn-ea"/>
              <a:sym typeface="Arial" panose="020B0604020202020204" pitchFamily="34" charset="0"/>
            </a:endParaRPr>
          </a:p>
        </p:txBody>
      </p:sp>
      <p:sp>
        <p:nvSpPr>
          <p:cNvPr id="13" name="矩形 3"/>
          <p:cNvSpPr/>
          <p:nvPr/>
        </p:nvSpPr>
        <p:spPr>
          <a:xfrm>
            <a:off x="706" y="338850"/>
            <a:ext cx="268108" cy="2531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思源等宽 L"/>
              <a:ea typeface="微软雅黑" panose="020B0503020204020204" pitchFamily="34" charset="-122"/>
              <a:cs typeface="+mn-ea"/>
              <a:sym typeface="Arial" panose="020B0604020202020204" pitchFamily="34" charset="0"/>
            </a:endParaRPr>
          </a:p>
        </p:txBody>
      </p:sp>
      <p:sp>
        <p:nvSpPr>
          <p:cNvPr id="14" name="文本框 4"/>
          <p:cNvSpPr txBox="1"/>
          <p:nvPr/>
        </p:nvSpPr>
        <p:spPr>
          <a:xfrm>
            <a:off x="268814" y="162416"/>
            <a:ext cx="4197678" cy="584775"/>
          </a:xfrm>
          <a:prstGeom prst="rect">
            <a:avLst/>
          </a:prstGeom>
        </p:spPr>
        <p:txBody>
          <a:bodyPr wrap="square">
            <a:norm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a:ln>
                  <a:noFill/>
                </a:ln>
                <a:solidFill>
                  <a:srgbClr val="0147A7"/>
                </a:solidFill>
                <a:uLnTx/>
                <a:uFillTx/>
                <a:latin typeface="思源等宽 L"/>
                <a:ea typeface="微软雅黑" panose="020B0503020204020204" pitchFamily="34" charset="-122"/>
                <a:cs typeface="+mn-ea"/>
                <a:sym typeface="Arial" panose="020B0604020202020204" pitchFamily="34" charset="0"/>
              </a:rPr>
              <a:t>车辆特征</a:t>
            </a:r>
            <a:endParaRPr kumimoji="0" lang="en-US" altLang="zh-CN" sz="3200" b="0" i="0" u="none" strike="noStrike" kern="1200" cap="none" spc="0" normalizeH="0" baseline="0" noProof="0">
              <a:ln>
                <a:noFill/>
              </a:ln>
              <a:solidFill>
                <a:srgbClr val="0147A7"/>
              </a:solidFill>
              <a:uLnTx/>
              <a:uFillTx/>
              <a:latin typeface="思源等宽 L"/>
              <a:ea typeface="微软雅黑" panose="020B0503020204020204" pitchFamily="34" charset="-122"/>
              <a:cs typeface="+mn-ea"/>
              <a:sym typeface="Arial" panose="020B0604020202020204" pitchFamily="34" charset="0"/>
            </a:endParaRPr>
          </a:p>
        </p:txBody>
      </p:sp>
      <p:sp>
        <p:nvSpPr>
          <p:cNvPr id="9" name="矩形 2"/>
          <p:cNvSpPr/>
          <p:nvPr/>
        </p:nvSpPr>
        <p:spPr>
          <a:xfrm>
            <a:off x="2105751" y="328233"/>
            <a:ext cx="10086249" cy="2637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思源等宽 L"/>
              <a:ea typeface="微软雅黑" panose="020B0503020204020204" pitchFamily="34" charset="-122"/>
              <a:cs typeface="+mn-ea"/>
              <a:sym typeface="Arial" panose="020B0604020202020204" pitchFamily="34" charset="0"/>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图片 2"/>
          <p:cNvPicPr/>
          <p:nvPr/>
        </p:nvPicPr>
        <p:blipFill>
          <a:blip r:embed="rId1"/>
          <a:srcRect/>
          <a:stretch>
            <a:fillRect/>
          </a:stretch>
        </p:blipFill>
        <p:spPr>
          <a:xfrm>
            <a:off x="4142232" y="1652015"/>
            <a:ext cx="7083166" cy="4245865"/>
          </a:xfrm>
          <a:prstGeom prst="rect">
            <a:avLst/>
          </a:prstGeom>
          <a:ln>
            <a:noFill/>
          </a:ln>
        </p:spPr>
      </p:pic>
      <p:sp>
        <p:nvSpPr>
          <p:cNvPr id="10" name="New shape"/>
          <p:cNvSpPr/>
          <p:nvPr/>
        </p:nvSpPr>
        <p:spPr>
          <a:xfrm>
            <a:off x="813816" y="1579945"/>
            <a:ext cx="3102916" cy="3935853"/>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wrap="square" rtlCol="0" anchor="ctr">
            <a:spAutoFit/>
          </a:bodyPr>
          <a:lstStyle/>
          <a:p>
            <a:pPr>
              <a:lnSpc>
                <a:spcPct val="150000"/>
              </a:lnSpc>
            </a:pPr>
            <a:r>
              <a:rPr lang="en-US" altLang="zh-CN" sz="2400" b="1" dirty="0" err="1">
                <a:solidFill>
                  <a:schemeClr val="tx1">
                    <a:lumMod val="95000"/>
                    <a:lumOff val="5000"/>
                  </a:schemeClr>
                </a:solidFill>
                <a:latin typeface="思源等宽 L"/>
              </a:rPr>
              <a:t>舒适度更高</a:t>
            </a:r>
            <a:endParaRPr lang="en-US" altLang="zh-CN" sz="2400" b="1" dirty="0">
              <a:solidFill>
                <a:schemeClr val="tx1">
                  <a:lumMod val="95000"/>
                  <a:lumOff val="5000"/>
                </a:schemeClr>
              </a:solidFill>
              <a:latin typeface="思源等宽 L"/>
            </a:endParaRPr>
          </a:p>
          <a:p>
            <a:pPr indent="0" algn="l">
              <a:lnSpc>
                <a:spcPct val="150000"/>
              </a:lnSpc>
            </a:pPr>
            <a:r>
              <a:rPr lang="en-US" sz="1600" dirty="0">
                <a:solidFill>
                  <a:srgbClr val="000000"/>
                </a:solidFill>
                <a:latin typeface="思源等宽 L"/>
              </a:rPr>
              <a:t>“复兴号”空调系统充分考虑减小车外压力波的影响，通过隧道或交会时减小耳部不适感；列车设有多种照明控制模式，可根据旅客需求提供不同的光线环境。当然更值得喜大普奔的是，车厢内实现了WiFi网络全覆盖。当然，这个连接效果如何，还有待乘客们上车检验</a:t>
            </a:r>
            <a:endParaRPr lang="en-US" sz="1600" dirty="0">
              <a:solidFill>
                <a:srgbClr val="000000"/>
              </a:solidFill>
              <a:latin typeface="思源等宽 L"/>
            </a:endParaRPr>
          </a:p>
        </p:txBody>
      </p:sp>
      <p:sp>
        <p:nvSpPr>
          <p:cNvPr id="11" name="矩形 2"/>
          <p:cNvSpPr/>
          <p:nvPr/>
        </p:nvSpPr>
        <p:spPr>
          <a:xfrm>
            <a:off x="4599625" y="338850"/>
            <a:ext cx="8258419" cy="2531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思源等宽 L"/>
              <a:ea typeface="微软雅黑" panose="020B0503020204020204" pitchFamily="34" charset="-122"/>
              <a:cs typeface="+mn-ea"/>
              <a:sym typeface="Arial" panose="020B0604020202020204" pitchFamily="34" charset="0"/>
            </a:endParaRPr>
          </a:p>
        </p:txBody>
      </p:sp>
      <p:sp>
        <p:nvSpPr>
          <p:cNvPr id="12" name="矩形 3"/>
          <p:cNvSpPr/>
          <p:nvPr/>
        </p:nvSpPr>
        <p:spPr>
          <a:xfrm>
            <a:off x="706" y="338850"/>
            <a:ext cx="268108" cy="2531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思源等宽 L"/>
              <a:ea typeface="微软雅黑" panose="020B0503020204020204" pitchFamily="34" charset="-122"/>
              <a:cs typeface="+mn-ea"/>
              <a:sym typeface="Arial" panose="020B0604020202020204" pitchFamily="34" charset="0"/>
            </a:endParaRPr>
          </a:p>
        </p:txBody>
      </p:sp>
      <p:sp>
        <p:nvSpPr>
          <p:cNvPr id="13" name="文本框 4"/>
          <p:cNvSpPr txBox="1"/>
          <p:nvPr/>
        </p:nvSpPr>
        <p:spPr>
          <a:xfrm>
            <a:off x="268814" y="162416"/>
            <a:ext cx="4197678" cy="584775"/>
          </a:xfrm>
          <a:prstGeom prst="rect">
            <a:avLst/>
          </a:prstGeom>
        </p:spPr>
        <p:txBody>
          <a:bodyPr wrap="square">
            <a:norm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a:ln>
                  <a:noFill/>
                </a:ln>
                <a:solidFill>
                  <a:srgbClr val="0147A7"/>
                </a:solidFill>
                <a:uLnTx/>
                <a:uFillTx/>
                <a:latin typeface="思源等宽 L"/>
                <a:ea typeface="微软雅黑" panose="020B0503020204020204" pitchFamily="34" charset="-122"/>
                <a:cs typeface="+mn-ea"/>
                <a:sym typeface="Arial" panose="020B0604020202020204" pitchFamily="34" charset="0"/>
              </a:rPr>
              <a:t>车辆特征</a:t>
            </a:r>
            <a:endParaRPr kumimoji="0" lang="en-US" altLang="zh-CN" sz="3200" b="0" i="0" u="none" strike="noStrike" kern="1200" cap="none" spc="0" normalizeH="0" baseline="0" noProof="0">
              <a:ln>
                <a:noFill/>
              </a:ln>
              <a:solidFill>
                <a:srgbClr val="0147A7"/>
              </a:solidFill>
              <a:uLnTx/>
              <a:uFillTx/>
              <a:latin typeface="思源等宽 L"/>
              <a:ea typeface="微软雅黑" panose="020B0503020204020204" pitchFamily="34" charset="-122"/>
              <a:cs typeface="+mn-ea"/>
              <a:sym typeface="Arial" panose="020B0604020202020204" pitchFamily="34" charset="0"/>
            </a:endParaRPr>
          </a:p>
        </p:txBody>
      </p:sp>
      <p:sp>
        <p:nvSpPr>
          <p:cNvPr id="7" name="矩形 2"/>
          <p:cNvSpPr/>
          <p:nvPr/>
        </p:nvSpPr>
        <p:spPr>
          <a:xfrm>
            <a:off x="2105751" y="328233"/>
            <a:ext cx="10086249" cy="2637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思源等宽 L"/>
              <a:ea typeface="微软雅黑" panose="020B0503020204020204" pitchFamily="34" charset="-122"/>
              <a:cs typeface="+mn-ea"/>
              <a:sym typeface="Arial" panose="020B0604020202020204" pitchFamily="34" charset="0"/>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图片 2"/>
          <p:cNvPicPr/>
          <p:nvPr/>
        </p:nvPicPr>
        <p:blipFill>
          <a:blip r:embed="rId1"/>
          <a:srcRect/>
          <a:stretch>
            <a:fillRect/>
          </a:stretch>
        </p:blipFill>
        <p:spPr>
          <a:xfrm>
            <a:off x="7578090" y="1434630"/>
            <a:ext cx="3243686" cy="4604601"/>
          </a:xfrm>
          <a:prstGeom prst="rect">
            <a:avLst/>
          </a:prstGeom>
          <a:ln>
            <a:noFill/>
          </a:ln>
        </p:spPr>
      </p:pic>
      <p:sp>
        <p:nvSpPr>
          <p:cNvPr id="8" name="Rectangle 3"/>
          <p:cNvSpPr/>
          <p:nvPr/>
        </p:nvSpPr>
        <p:spPr>
          <a:xfrm>
            <a:off x="704088" y="1357553"/>
            <a:ext cx="6583679" cy="4484433"/>
          </a:xfrm>
          <a:prstGeom prst="rect">
            <a:avLst/>
          </a:prstGeom>
          <a:noFill/>
          <a:ln w="9525">
            <a:noFill/>
          </a:ln>
        </p:spPr>
        <p:txBody>
          <a:bodyPr vert="horz" wrap="square" lIns="91440" tIns="45720" rIns="91440" bIns="45720"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altLang="zh-CN" sz="2800" b="1" dirty="0" err="1">
                <a:latin typeface="思源等宽 L"/>
                <a:ea typeface="微软雅黑" panose="020B0503020204020204" pitchFamily="34" charset="-122"/>
                <a:cs typeface="阿里巴巴普惠体 L" panose="00020600040101010101" pitchFamily="18" charset="-122"/>
              </a:rPr>
              <a:t>安全性更高</a:t>
            </a:r>
            <a:endParaRPr lang="en-US" altLang="zh-CN" sz="2800" b="1" dirty="0">
              <a:latin typeface="思源等宽 L"/>
              <a:ea typeface="微软雅黑" panose="020B0503020204020204" pitchFamily="34" charset="-122"/>
              <a:cs typeface="阿里巴巴普惠体 L" panose="00020600040101010101" pitchFamily="18" charset="-122"/>
            </a:endParaRPr>
          </a:p>
          <a:p>
            <a:pPr marL="0" indent="0">
              <a:lnSpc>
                <a:spcPct val="150000"/>
              </a:lnSpc>
              <a:buNone/>
            </a:pPr>
            <a:r>
              <a:rPr lang="en-US" altLang="zh-CN" sz="1800" dirty="0">
                <a:latin typeface="思源等宽 L"/>
                <a:ea typeface="微软雅黑" panose="020B0503020204020204" pitchFamily="34" charset="-122"/>
                <a:cs typeface="阿里巴巴普惠体 L" panose="00020600040101010101" pitchFamily="18" charset="-122"/>
              </a:rPr>
              <a:t>“复兴号”设置智能化感知系统，建立强大的安全监测系统，全车部署了2500余项监测点，比以往监测点最多的车型还多出约500个，能够对走行部状态、轴承温度、冷却系统温度、制动系统状态、客室环境进行全方位实时监测。它可以采集各种车辆状态信息1500余项，为全方位、多维度故障诊断、维修提供支持。此外，列车出现异常时，可自动报警或预警，并能根据安全策略自动采取限速或停车措施。在车头部和车厢连接处，还增设碰撞吸能装置，在低速运行中出现意外碰撞时，可通过装置变形，提高动车组被动防护能力</a:t>
            </a:r>
            <a:endParaRPr lang="en-US" altLang="zh-CN" sz="1800" dirty="0">
              <a:latin typeface="思源等宽 L"/>
              <a:ea typeface="微软雅黑" panose="020B0503020204020204" pitchFamily="34" charset="-122"/>
              <a:cs typeface="阿里巴巴普惠体 L" panose="00020600040101010101" pitchFamily="18" charset="-122"/>
            </a:endParaRPr>
          </a:p>
        </p:txBody>
      </p:sp>
      <p:sp>
        <p:nvSpPr>
          <p:cNvPr id="9" name="矩形 2"/>
          <p:cNvSpPr/>
          <p:nvPr/>
        </p:nvSpPr>
        <p:spPr>
          <a:xfrm>
            <a:off x="4599625" y="338850"/>
            <a:ext cx="8258419" cy="2531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思源等宽 L"/>
              <a:ea typeface="微软雅黑" panose="020B0503020204020204" pitchFamily="34" charset="-122"/>
              <a:cs typeface="+mn-ea"/>
              <a:sym typeface="Arial" panose="020B0604020202020204" pitchFamily="34" charset="0"/>
            </a:endParaRPr>
          </a:p>
        </p:txBody>
      </p:sp>
      <p:sp>
        <p:nvSpPr>
          <p:cNvPr id="10" name="矩形 3"/>
          <p:cNvSpPr/>
          <p:nvPr/>
        </p:nvSpPr>
        <p:spPr>
          <a:xfrm>
            <a:off x="706" y="338850"/>
            <a:ext cx="268108" cy="2531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思源等宽 L"/>
              <a:ea typeface="微软雅黑" panose="020B0503020204020204" pitchFamily="34" charset="-122"/>
              <a:cs typeface="+mn-ea"/>
              <a:sym typeface="Arial" panose="020B0604020202020204" pitchFamily="34" charset="0"/>
            </a:endParaRPr>
          </a:p>
        </p:txBody>
      </p:sp>
      <p:sp>
        <p:nvSpPr>
          <p:cNvPr id="11" name="文本框 4"/>
          <p:cNvSpPr txBox="1"/>
          <p:nvPr/>
        </p:nvSpPr>
        <p:spPr>
          <a:xfrm>
            <a:off x="268814" y="162416"/>
            <a:ext cx="4197678" cy="584775"/>
          </a:xfrm>
          <a:prstGeom prst="rect">
            <a:avLst/>
          </a:prstGeom>
        </p:spPr>
        <p:txBody>
          <a:bodyPr wrap="square">
            <a:norm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a:ln>
                  <a:noFill/>
                </a:ln>
                <a:solidFill>
                  <a:srgbClr val="0147A7"/>
                </a:solidFill>
                <a:uLnTx/>
                <a:uFillTx/>
                <a:latin typeface="思源等宽 L"/>
                <a:ea typeface="微软雅黑" panose="020B0503020204020204" pitchFamily="34" charset="-122"/>
                <a:cs typeface="+mn-ea"/>
                <a:sym typeface="Arial" panose="020B0604020202020204" pitchFamily="34" charset="0"/>
              </a:rPr>
              <a:t>车辆特征</a:t>
            </a:r>
            <a:endParaRPr kumimoji="0" lang="en-US" altLang="zh-CN" sz="3200" b="0" i="0" u="none" strike="noStrike" kern="1200" cap="none" spc="0" normalizeH="0" baseline="0" noProof="0">
              <a:ln>
                <a:noFill/>
              </a:ln>
              <a:solidFill>
                <a:srgbClr val="0147A7"/>
              </a:solidFill>
              <a:uLnTx/>
              <a:uFillTx/>
              <a:latin typeface="思源等宽 L"/>
              <a:ea typeface="微软雅黑" panose="020B0503020204020204" pitchFamily="34" charset="-122"/>
              <a:cs typeface="+mn-ea"/>
              <a:sym typeface="Arial" panose="020B0604020202020204" pitchFamily="34" charset="0"/>
            </a:endParaRPr>
          </a:p>
        </p:txBody>
      </p:sp>
      <p:sp>
        <p:nvSpPr>
          <p:cNvPr id="7" name="矩形 2"/>
          <p:cNvSpPr/>
          <p:nvPr/>
        </p:nvSpPr>
        <p:spPr>
          <a:xfrm>
            <a:off x="2105751" y="328233"/>
            <a:ext cx="10086249" cy="2637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思源等宽 L"/>
              <a:ea typeface="微软雅黑" panose="020B0503020204020204" pitchFamily="34" charset="-122"/>
              <a:cs typeface="+mn-ea"/>
              <a:sym typeface="Arial" panose="020B0604020202020204" pitchFamily="34" charset="0"/>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椭圆 47"/>
          <p:cNvSpPr/>
          <p:nvPr/>
        </p:nvSpPr>
        <p:spPr>
          <a:xfrm>
            <a:off x="5293045" y="1500982"/>
            <a:ext cx="677459" cy="67745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latin typeface="黑体" panose="02010609060101010101" charset="-122"/>
                <a:ea typeface="黑体" panose="02010609060101010101" charset="-122"/>
              </a:rPr>
              <a:t>1</a:t>
            </a:r>
            <a:endParaRPr lang="zh-CN" altLang="en-US" sz="2800">
              <a:latin typeface="黑体" panose="02010609060101010101" charset="-122"/>
              <a:ea typeface="黑体" panose="02010609060101010101" charset="-122"/>
            </a:endParaRPr>
          </a:p>
        </p:txBody>
      </p:sp>
      <p:sp>
        <p:nvSpPr>
          <p:cNvPr id="55" name="椭圆 54"/>
          <p:cNvSpPr/>
          <p:nvPr/>
        </p:nvSpPr>
        <p:spPr>
          <a:xfrm>
            <a:off x="5521645" y="2560509"/>
            <a:ext cx="677459" cy="67745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latin typeface="黑体" panose="02010609060101010101" charset="-122"/>
                <a:ea typeface="黑体" panose="02010609060101010101" charset="-122"/>
              </a:rPr>
              <a:t>2</a:t>
            </a:r>
            <a:endParaRPr lang="zh-CN" altLang="en-US" sz="2800">
              <a:latin typeface="黑体" panose="02010609060101010101" charset="-122"/>
              <a:ea typeface="黑体" panose="02010609060101010101" charset="-122"/>
            </a:endParaRPr>
          </a:p>
        </p:txBody>
      </p:sp>
      <p:sp>
        <p:nvSpPr>
          <p:cNvPr id="57" name="椭圆 56"/>
          <p:cNvSpPr/>
          <p:nvPr/>
        </p:nvSpPr>
        <p:spPr>
          <a:xfrm>
            <a:off x="5521634" y="3620035"/>
            <a:ext cx="677459" cy="67745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latin typeface="黑体" panose="02010609060101010101" charset="-122"/>
                <a:ea typeface="黑体" panose="02010609060101010101" charset="-122"/>
              </a:rPr>
              <a:t>3</a:t>
            </a:r>
            <a:endParaRPr lang="zh-CN" altLang="en-US" sz="2800">
              <a:latin typeface="黑体" panose="02010609060101010101" charset="-122"/>
              <a:ea typeface="黑体" panose="02010609060101010101" charset="-122"/>
            </a:endParaRPr>
          </a:p>
        </p:txBody>
      </p:sp>
      <p:sp>
        <p:nvSpPr>
          <p:cNvPr id="62" name="椭圆 61"/>
          <p:cNvSpPr/>
          <p:nvPr/>
        </p:nvSpPr>
        <p:spPr>
          <a:xfrm>
            <a:off x="5293045" y="4679561"/>
            <a:ext cx="677459" cy="67745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latin typeface="黑体" panose="02010609060101010101" charset="-122"/>
                <a:ea typeface="黑体" panose="02010609060101010101" charset="-122"/>
              </a:rPr>
              <a:t>4</a:t>
            </a:r>
            <a:endParaRPr lang="zh-CN" altLang="en-US" sz="2800">
              <a:latin typeface="黑体" panose="02010609060101010101" charset="-122"/>
              <a:ea typeface="黑体" panose="02010609060101010101" charset="-122"/>
            </a:endParaRPr>
          </a:p>
        </p:txBody>
      </p:sp>
      <p:grpSp>
        <p:nvGrpSpPr>
          <p:cNvPr id="64" name="组合 63"/>
          <p:cNvGrpSpPr/>
          <p:nvPr/>
        </p:nvGrpSpPr>
        <p:grpSpPr>
          <a:xfrm>
            <a:off x="6607505" y="1542452"/>
            <a:ext cx="3365086" cy="594518"/>
            <a:chOff x="6733011" y="1542452"/>
            <a:chExt cx="3365086" cy="594518"/>
          </a:xfrm>
          <a:solidFill>
            <a:srgbClr val="0070C0"/>
          </a:solidFill>
        </p:grpSpPr>
        <p:sp>
          <p:nvSpPr>
            <p:cNvPr id="72" name="矩形: 圆角 71"/>
            <p:cNvSpPr/>
            <p:nvPr/>
          </p:nvSpPr>
          <p:spPr>
            <a:xfrm>
              <a:off x="6733011" y="1542452"/>
              <a:ext cx="3365086" cy="59451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charset="-122"/>
                <a:ea typeface="黑体" panose="02010609060101010101" charset="-122"/>
              </a:endParaRPr>
            </a:p>
          </p:txBody>
        </p:sp>
        <p:sp>
          <p:nvSpPr>
            <p:cNvPr id="74" name="文本框 73"/>
            <p:cNvSpPr txBox="1"/>
            <p:nvPr/>
          </p:nvSpPr>
          <p:spPr>
            <a:xfrm>
              <a:off x="7171162" y="1606612"/>
              <a:ext cx="2451539" cy="457657"/>
            </a:xfrm>
            <a:prstGeom prst="rect">
              <a:avLst/>
            </a:prstGeom>
            <a:grpFill/>
          </p:spPr>
          <p:txBody>
            <a:bodyPr wrap="square" rtlCol="0">
              <a:spAutoFit/>
              <a:scene3d>
                <a:camera prst="orthographicFront"/>
                <a:lightRig rig="threePt" dir="t"/>
              </a:scene3d>
              <a:sp3d contourW="12700"/>
            </a:bodyPr>
            <a:lstStyle/>
            <a:p>
              <a:pPr marL="342900" indent="-342900">
                <a:buFont typeface="Wingdings" panose="05000000000000000000" pitchFamily="2" charset="2"/>
                <a:buChar char="l"/>
              </a:pPr>
              <a:r>
                <a:rPr lang="en-US" altLang="zh-CN" sz="2400" b="1">
                  <a:solidFill>
                    <a:schemeClr val="bg1"/>
                  </a:solidFill>
                  <a:latin typeface="黑体" panose="02010609060101010101" charset="-122"/>
                  <a:ea typeface="黑体" panose="02010609060101010101" charset="-122"/>
                </a:rPr>
                <a:t>发展历史</a:t>
              </a:r>
              <a:endParaRPr lang="en-US" altLang="zh-CN" sz="2400" b="1">
                <a:solidFill>
                  <a:schemeClr val="bg1"/>
                </a:solidFill>
                <a:latin typeface="黑体" panose="02010609060101010101" charset="-122"/>
                <a:ea typeface="黑体" panose="02010609060101010101" charset="-122"/>
              </a:endParaRPr>
            </a:p>
          </p:txBody>
        </p:sp>
      </p:grpSp>
      <p:grpSp>
        <p:nvGrpSpPr>
          <p:cNvPr id="75" name="组合 74"/>
          <p:cNvGrpSpPr/>
          <p:nvPr/>
        </p:nvGrpSpPr>
        <p:grpSpPr>
          <a:xfrm>
            <a:off x="6607505" y="2601979"/>
            <a:ext cx="3365086" cy="594518"/>
            <a:chOff x="6733011" y="2601979"/>
            <a:chExt cx="3365086" cy="594518"/>
          </a:xfrm>
          <a:solidFill>
            <a:srgbClr val="0070C0"/>
          </a:solidFill>
        </p:grpSpPr>
        <p:sp>
          <p:nvSpPr>
            <p:cNvPr id="76" name="矩形: 圆角 75"/>
            <p:cNvSpPr/>
            <p:nvPr/>
          </p:nvSpPr>
          <p:spPr>
            <a:xfrm>
              <a:off x="6733011" y="2601979"/>
              <a:ext cx="3365086" cy="59451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charset="-122"/>
                <a:ea typeface="黑体" panose="02010609060101010101" charset="-122"/>
              </a:endParaRPr>
            </a:p>
          </p:txBody>
        </p:sp>
        <p:sp>
          <p:nvSpPr>
            <p:cNvPr id="77" name="文本框 76"/>
            <p:cNvSpPr txBox="1"/>
            <p:nvPr/>
          </p:nvSpPr>
          <p:spPr>
            <a:xfrm>
              <a:off x="7171162" y="2678178"/>
              <a:ext cx="2451539" cy="457657"/>
            </a:xfrm>
            <a:prstGeom prst="rect">
              <a:avLst/>
            </a:prstGeom>
            <a:grpFill/>
          </p:spPr>
          <p:txBody>
            <a:bodyPr wrap="square" rtlCol="0">
              <a:spAutoFit/>
              <a:scene3d>
                <a:camera prst="orthographicFront"/>
                <a:lightRig rig="threePt" dir="t"/>
              </a:scene3d>
              <a:sp3d contourW="12700"/>
            </a:bodyPr>
            <a:lstStyle/>
            <a:p>
              <a:pPr marL="342900" indent="-342900">
                <a:buFont typeface="Wingdings" panose="05000000000000000000" pitchFamily="2" charset="2"/>
                <a:buChar char="l"/>
              </a:pPr>
              <a:r>
                <a:rPr lang="en-US" altLang="zh-CN" sz="2400" b="1">
                  <a:solidFill>
                    <a:schemeClr val="bg1"/>
                  </a:solidFill>
                  <a:latin typeface="黑体" panose="02010609060101010101" charset="-122"/>
                  <a:ea typeface="黑体" panose="02010609060101010101" charset="-122"/>
                </a:rPr>
                <a:t>编组形式</a:t>
              </a:r>
              <a:endParaRPr lang="en-US" altLang="zh-CN" sz="2400" b="1">
                <a:solidFill>
                  <a:schemeClr val="bg1"/>
                </a:solidFill>
                <a:latin typeface="黑体" panose="02010609060101010101" charset="-122"/>
                <a:ea typeface="黑体" panose="02010609060101010101" charset="-122"/>
              </a:endParaRPr>
            </a:p>
          </p:txBody>
        </p:sp>
      </p:grpSp>
      <p:grpSp>
        <p:nvGrpSpPr>
          <p:cNvPr id="78" name="组合 77"/>
          <p:cNvGrpSpPr/>
          <p:nvPr/>
        </p:nvGrpSpPr>
        <p:grpSpPr>
          <a:xfrm>
            <a:off x="6607505" y="3661505"/>
            <a:ext cx="3365086" cy="594518"/>
            <a:chOff x="6733011" y="3661505"/>
            <a:chExt cx="3365086" cy="594518"/>
          </a:xfrm>
          <a:solidFill>
            <a:srgbClr val="0070C0"/>
          </a:solidFill>
        </p:grpSpPr>
        <p:sp>
          <p:nvSpPr>
            <p:cNvPr id="79" name="矩形: 圆角 78"/>
            <p:cNvSpPr/>
            <p:nvPr/>
          </p:nvSpPr>
          <p:spPr>
            <a:xfrm>
              <a:off x="6733011" y="3661505"/>
              <a:ext cx="3365086" cy="59451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charset="-122"/>
                <a:ea typeface="黑体" panose="02010609060101010101" charset="-122"/>
              </a:endParaRPr>
            </a:p>
          </p:txBody>
        </p:sp>
        <p:sp>
          <p:nvSpPr>
            <p:cNvPr id="80" name="文本框 79"/>
            <p:cNvSpPr txBox="1"/>
            <p:nvPr/>
          </p:nvSpPr>
          <p:spPr>
            <a:xfrm>
              <a:off x="7171162" y="3737704"/>
              <a:ext cx="2451539" cy="457657"/>
            </a:xfrm>
            <a:prstGeom prst="rect">
              <a:avLst/>
            </a:prstGeom>
            <a:grpFill/>
          </p:spPr>
          <p:txBody>
            <a:bodyPr wrap="square" rtlCol="0">
              <a:spAutoFit/>
              <a:scene3d>
                <a:camera prst="orthographicFront"/>
                <a:lightRig rig="threePt" dir="t"/>
              </a:scene3d>
              <a:sp3d contourW="12700"/>
            </a:bodyPr>
            <a:lstStyle/>
            <a:p>
              <a:pPr marL="342900" indent="-342900">
                <a:buFont typeface="Wingdings" panose="05000000000000000000" pitchFamily="2" charset="2"/>
                <a:buChar char="l"/>
              </a:pPr>
              <a:r>
                <a:rPr lang="en-US" altLang="zh-CN" sz="2400" b="1">
                  <a:solidFill>
                    <a:schemeClr val="bg1"/>
                  </a:solidFill>
                  <a:latin typeface="黑体" panose="02010609060101010101" charset="-122"/>
                  <a:ea typeface="黑体" panose="02010609060101010101" charset="-122"/>
                </a:rPr>
                <a:t>车辆特征</a:t>
              </a:r>
              <a:endParaRPr lang="en-US" altLang="zh-CN" sz="2400" b="1">
                <a:solidFill>
                  <a:schemeClr val="bg1"/>
                </a:solidFill>
                <a:latin typeface="黑体" panose="02010609060101010101" charset="-122"/>
                <a:ea typeface="黑体" panose="02010609060101010101" charset="-122"/>
              </a:endParaRPr>
            </a:p>
          </p:txBody>
        </p:sp>
      </p:grpSp>
      <p:grpSp>
        <p:nvGrpSpPr>
          <p:cNvPr id="81" name="组合 80"/>
          <p:cNvGrpSpPr/>
          <p:nvPr/>
        </p:nvGrpSpPr>
        <p:grpSpPr>
          <a:xfrm>
            <a:off x="6607505" y="4721031"/>
            <a:ext cx="3365086" cy="594518"/>
            <a:chOff x="6733011" y="4721031"/>
            <a:chExt cx="3365086" cy="594518"/>
          </a:xfrm>
          <a:solidFill>
            <a:srgbClr val="0070C0"/>
          </a:solidFill>
        </p:grpSpPr>
        <p:sp>
          <p:nvSpPr>
            <p:cNvPr id="82" name="矩形: 圆角 81"/>
            <p:cNvSpPr/>
            <p:nvPr/>
          </p:nvSpPr>
          <p:spPr>
            <a:xfrm>
              <a:off x="6733011" y="4721031"/>
              <a:ext cx="3365086" cy="59451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charset="-122"/>
                <a:ea typeface="黑体" panose="02010609060101010101" charset="-122"/>
              </a:endParaRPr>
            </a:p>
          </p:txBody>
        </p:sp>
        <p:sp>
          <p:nvSpPr>
            <p:cNvPr id="83" name="文本框 82"/>
            <p:cNvSpPr txBox="1"/>
            <p:nvPr/>
          </p:nvSpPr>
          <p:spPr>
            <a:xfrm>
              <a:off x="7171162" y="4781550"/>
              <a:ext cx="2451539" cy="457657"/>
            </a:xfrm>
            <a:prstGeom prst="rect">
              <a:avLst/>
            </a:prstGeom>
            <a:grpFill/>
          </p:spPr>
          <p:txBody>
            <a:bodyPr wrap="square" rtlCol="0">
              <a:spAutoFit/>
              <a:scene3d>
                <a:camera prst="orthographicFront"/>
                <a:lightRig rig="threePt" dir="t"/>
              </a:scene3d>
              <a:sp3d contourW="12700"/>
            </a:bodyPr>
            <a:lstStyle/>
            <a:p>
              <a:pPr marL="342900" indent="-342900">
                <a:buFont typeface="Wingdings" panose="05000000000000000000" pitchFamily="2" charset="2"/>
                <a:buChar char="l"/>
              </a:pPr>
              <a:r>
                <a:rPr lang="en-US" altLang="zh-CN" sz="2400" b="1">
                  <a:solidFill>
                    <a:schemeClr val="bg1"/>
                  </a:solidFill>
                  <a:latin typeface="黑体" panose="02010609060101010101" charset="-122"/>
                  <a:ea typeface="黑体" panose="02010609060101010101" charset="-122"/>
                </a:rPr>
                <a:t>价值意义</a:t>
              </a:r>
              <a:endParaRPr lang="en-US" altLang="zh-CN" sz="2400" b="1">
                <a:solidFill>
                  <a:schemeClr val="bg1"/>
                </a:solidFill>
                <a:latin typeface="黑体" panose="02010609060101010101" charset="-122"/>
                <a:ea typeface="黑体" panose="02010609060101010101" charset="-122"/>
              </a:endParaRPr>
            </a:p>
          </p:txBody>
        </p:sp>
      </p:grpSp>
      <p:grpSp>
        <p:nvGrpSpPr>
          <p:cNvPr id="84" name="组合 83"/>
          <p:cNvGrpSpPr/>
          <p:nvPr/>
        </p:nvGrpSpPr>
        <p:grpSpPr>
          <a:xfrm>
            <a:off x="2389094" y="2171700"/>
            <a:ext cx="2514601" cy="2514600"/>
            <a:chOff x="2514600" y="2171700"/>
            <a:chExt cx="2514601" cy="2514600"/>
          </a:xfrm>
          <a:solidFill>
            <a:srgbClr val="0070C0"/>
          </a:solidFill>
        </p:grpSpPr>
        <p:sp>
          <p:nvSpPr>
            <p:cNvPr id="85" name="椭圆 84"/>
            <p:cNvSpPr/>
            <p:nvPr/>
          </p:nvSpPr>
          <p:spPr>
            <a:xfrm>
              <a:off x="2514600" y="2171700"/>
              <a:ext cx="2514600" cy="2514600"/>
            </a:xfrm>
            <a:prstGeom prst="ellipse">
              <a:avLst/>
            </a:prstGeom>
            <a:grp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charset="-122"/>
                <a:ea typeface="黑体" panose="02010609060101010101" charset="-122"/>
              </a:endParaRPr>
            </a:p>
          </p:txBody>
        </p:sp>
        <p:sp>
          <p:nvSpPr>
            <p:cNvPr id="86" name="文本框 85"/>
            <p:cNvSpPr txBox="1"/>
            <p:nvPr/>
          </p:nvSpPr>
          <p:spPr>
            <a:xfrm>
              <a:off x="3018261" y="2599768"/>
              <a:ext cx="1525587" cy="830997"/>
            </a:xfrm>
            <a:prstGeom prst="rect">
              <a:avLst/>
            </a:prstGeom>
            <a:grpFill/>
          </p:spPr>
          <p:txBody>
            <a:bodyPr wrap="square" rtlCol="0">
              <a:spAutoFit/>
              <a:scene3d>
                <a:camera prst="orthographicFront"/>
                <a:lightRig rig="threePt" dir="t"/>
              </a:scene3d>
              <a:sp3d contourW="12700"/>
            </a:bodyPr>
            <a:lstStyle/>
            <a:p>
              <a:pPr algn="ctr"/>
              <a:r>
                <a:rPr lang="zh-CN" altLang="en-US" sz="4800" b="1">
                  <a:solidFill>
                    <a:schemeClr val="bg1"/>
                  </a:solidFill>
                  <a:latin typeface="黑体" panose="02010609060101010101" charset="-122"/>
                  <a:ea typeface="黑体" panose="02010609060101010101" charset="-122"/>
                </a:rPr>
                <a:t>目录</a:t>
              </a:r>
              <a:endParaRPr lang="zh-CN" altLang="en-US" sz="4800" b="1">
                <a:solidFill>
                  <a:schemeClr val="bg1"/>
                </a:solidFill>
                <a:latin typeface="黑体" panose="02010609060101010101" charset="-122"/>
                <a:ea typeface="黑体" panose="02010609060101010101" charset="-122"/>
              </a:endParaRPr>
            </a:p>
          </p:txBody>
        </p:sp>
        <p:sp>
          <p:nvSpPr>
            <p:cNvPr id="87" name="文本框 86"/>
            <p:cNvSpPr txBox="1"/>
            <p:nvPr/>
          </p:nvSpPr>
          <p:spPr>
            <a:xfrm>
              <a:off x="2514601" y="3448050"/>
              <a:ext cx="2514600" cy="523220"/>
            </a:xfrm>
            <a:prstGeom prst="rect">
              <a:avLst/>
            </a:prstGeom>
            <a:noFill/>
          </p:spPr>
          <p:txBody>
            <a:bodyPr wrap="square" rtlCol="0">
              <a:spAutoFit/>
              <a:scene3d>
                <a:camera prst="orthographicFront"/>
                <a:lightRig rig="threePt" dir="t"/>
              </a:scene3d>
              <a:sp3d contourW="12700"/>
            </a:bodyPr>
            <a:lstStyle/>
            <a:p>
              <a:pPr algn="ctr"/>
              <a:r>
                <a:rPr lang="en-US" altLang="zh-CN" sz="2800">
                  <a:solidFill>
                    <a:schemeClr val="bg1"/>
                  </a:solidFill>
                  <a:latin typeface="黑体" panose="02010609060101010101" charset="-122"/>
                  <a:ea typeface="黑体" panose="02010609060101010101" charset="-122"/>
                </a:rPr>
                <a:t>CONTENTS</a:t>
              </a:r>
              <a:endParaRPr lang="zh-CN" altLang="en-US" sz="2800">
                <a:solidFill>
                  <a:schemeClr val="bg1"/>
                </a:solidFill>
                <a:latin typeface="黑体" panose="02010609060101010101" charset="-122"/>
                <a:ea typeface="黑体" panose="02010609060101010101" charset="-122"/>
              </a:endParaRPr>
            </a:p>
          </p:txBody>
        </p:sp>
      </p:grpSp>
      <p:sp>
        <p:nvSpPr>
          <p:cNvPr id="88" name="矩形 1"/>
          <p:cNvSpPr/>
          <p:nvPr/>
        </p:nvSpPr>
        <p:spPr>
          <a:xfrm>
            <a:off x="1" y="338851"/>
            <a:ext cx="12858044" cy="2326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思源等宽 L"/>
              <a:ea typeface="微软雅黑" panose="020B0503020204020204" pitchFamily="34" charset="-122"/>
              <a:cs typeface="+mn-ea"/>
              <a:sym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p:cTn id="7" dur="500" fill="hold"/>
                                        <p:tgtEl>
                                          <p:spTgt spid="84"/>
                                        </p:tgtEl>
                                        <p:attrNameLst>
                                          <p:attrName>ppt_w</p:attrName>
                                        </p:attrNameLst>
                                      </p:cBhvr>
                                      <p:tavLst>
                                        <p:tav tm="0">
                                          <p:val>
                                            <p:fltVal val="0"/>
                                          </p:val>
                                        </p:tav>
                                        <p:tav tm="100000">
                                          <p:val>
                                            <p:strVal val="#ppt_w"/>
                                          </p:val>
                                        </p:tav>
                                      </p:tavLst>
                                    </p:anim>
                                    <p:anim calcmode="lin" valueType="num">
                                      <p:cBhvr>
                                        <p:cTn id="8" dur="500" fill="hold"/>
                                        <p:tgtEl>
                                          <p:spTgt spid="84"/>
                                        </p:tgtEl>
                                        <p:attrNameLst>
                                          <p:attrName>ppt_h</p:attrName>
                                        </p:attrNameLst>
                                      </p:cBhvr>
                                      <p:tavLst>
                                        <p:tav tm="0">
                                          <p:val>
                                            <p:fltVal val="0"/>
                                          </p:val>
                                        </p:tav>
                                        <p:tav tm="100000">
                                          <p:val>
                                            <p:strVal val="#ppt_h"/>
                                          </p:val>
                                        </p:tav>
                                      </p:tavLst>
                                    </p:anim>
                                    <p:animEffect transition="in" filter="fade" prLst="">
                                      <p:cBhvr>
                                        <p:cTn id="9" dur="500"/>
                                        <p:tgtEl>
                                          <p:spTgt spid="8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Effect transition="in" filter="fade" prLst="">
                                      <p:cBhvr>
                                        <p:cTn id="15" dur="500"/>
                                        <p:tgtEl>
                                          <p:spTgt spid="48"/>
                                        </p:tgtEl>
                                      </p:cBhvr>
                                    </p:animEffect>
                                  </p:childTnLst>
                                </p:cTn>
                              </p:par>
                              <p:par>
                                <p:cTn id="16" presetID="53" presetClass="entr" presetSubtype="16" fill="hold" grpId="1"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rLst="">
                                      <p:cBhvr>
                                        <p:cTn id="20" dur="500"/>
                                        <p:tgtEl>
                                          <p:spTgt spid="55"/>
                                        </p:tgtEl>
                                      </p:cBhvr>
                                    </p:animEffect>
                                  </p:childTnLst>
                                </p:cTn>
                              </p:par>
                              <p:par>
                                <p:cTn id="21" presetID="53" presetClass="entr" presetSubtype="16" fill="hold" grpId="2" nodeType="with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p:cTn id="23" dur="500" fill="hold"/>
                                        <p:tgtEl>
                                          <p:spTgt spid="57"/>
                                        </p:tgtEl>
                                        <p:attrNameLst>
                                          <p:attrName>ppt_w</p:attrName>
                                        </p:attrNameLst>
                                      </p:cBhvr>
                                      <p:tavLst>
                                        <p:tav tm="0">
                                          <p:val>
                                            <p:fltVal val="0"/>
                                          </p:val>
                                        </p:tav>
                                        <p:tav tm="100000">
                                          <p:val>
                                            <p:strVal val="#ppt_w"/>
                                          </p:val>
                                        </p:tav>
                                      </p:tavLst>
                                    </p:anim>
                                    <p:anim calcmode="lin" valueType="num">
                                      <p:cBhvr>
                                        <p:cTn id="24" dur="500" fill="hold"/>
                                        <p:tgtEl>
                                          <p:spTgt spid="57"/>
                                        </p:tgtEl>
                                        <p:attrNameLst>
                                          <p:attrName>ppt_h</p:attrName>
                                        </p:attrNameLst>
                                      </p:cBhvr>
                                      <p:tavLst>
                                        <p:tav tm="0">
                                          <p:val>
                                            <p:fltVal val="0"/>
                                          </p:val>
                                        </p:tav>
                                        <p:tav tm="100000">
                                          <p:val>
                                            <p:strVal val="#ppt_h"/>
                                          </p:val>
                                        </p:tav>
                                      </p:tavLst>
                                    </p:anim>
                                    <p:animEffect transition="in" filter="fade" prLst="">
                                      <p:cBhvr>
                                        <p:cTn id="25" dur="500"/>
                                        <p:tgtEl>
                                          <p:spTgt spid="57"/>
                                        </p:tgtEl>
                                      </p:cBhvr>
                                    </p:animEffect>
                                  </p:childTnLst>
                                </p:cTn>
                              </p:par>
                              <p:par>
                                <p:cTn id="26" presetID="53" presetClass="entr" presetSubtype="16" fill="hold" grpId="3" nodeType="with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rLst="">
                                      <p:cBhvr>
                                        <p:cTn id="30" dur="500"/>
                                        <p:tgtEl>
                                          <p:spTgt spid="62"/>
                                        </p:tgtEl>
                                      </p:cBhvr>
                                    </p:animEffect>
                                  </p:childTnLst>
                                </p:cTn>
                              </p:par>
                            </p:childTnLst>
                          </p:cTn>
                        </p:par>
                        <p:par>
                          <p:cTn id="31" fill="hold">
                            <p:stCondLst>
                              <p:cond delay="1000"/>
                            </p:stCondLst>
                            <p:childTnLst>
                              <p:par>
                                <p:cTn id="32" presetID="12" presetClass="entr" presetSubtype="8" fill="hold"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additive="base">
                                        <p:cTn id="34" dur="500"/>
                                        <p:tgtEl>
                                          <p:spTgt spid="64"/>
                                        </p:tgtEl>
                                        <p:attrNameLst>
                                          <p:attrName>ppt_x</p:attrName>
                                        </p:attrNameLst>
                                      </p:cBhvr>
                                      <p:tavLst>
                                        <p:tav tm="0">
                                          <p:val>
                                            <p:strVal val="#ppt_x-#ppt_w*1.125000"/>
                                          </p:val>
                                        </p:tav>
                                        <p:tav tm="100000">
                                          <p:val>
                                            <p:strVal val="#ppt_x"/>
                                          </p:val>
                                        </p:tav>
                                      </p:tavLst>
                                    </p:anim>
                                    <p:animEffect transition="in" filter="wipe(right)" prLst="">
                                      <p:cBhvr>
                                        <p:cTn id="35" dur="500"/>
                                        <p:tgtEl>
                                          <p:spTgt spid="64"/>
                                        </p:tgtEl>
                                      </p:cBhvr>
                                    </p:animEffect>
                                  </p:childTnLst>
                                </p:cTn>
                              </p:par>
                            </p:childTnLst>
                          </p:cTn>
                        </p:par>
                        <p:par>
                          <p:cTn id="36" fill="hold">
                            <p:stCondLst>
                              <p:cond delay="1500"/>
                            </p:stCondLst>
                            <p:childTnLst>
                              <p:par>
                                <p:cTn id="37" presetID="12" presetClass="entr" presetSubtype="8" fill="hold"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additive="base">
                                        <p:cTn id="39" dur="500"/>
                                        <p:tgtEl>
                                          <p:spTgt spid="75"/>
                                        </p:tgtEl>
                                        <p:attrNameLst>
                                          <p:attrName>ppt_x</p:attrName>
                                        </p:attrNameLst>
                                      </p:cBhvr>
                                      <p:tavLst>
                                        <p:tav tm="0">
                                          <p:val>
                                            <p:strVal val="#ppt_x-#ppt_w*1.125000"/>
                                          </p:val>
                                        </p:tav>
                                        <p:tav tm="100000">
                                          <p:val>
                                            <p:strVal val="#ppt_x"/>
                                          </p:val>
                                        </p:tav>
                                      </p:tavLst>
                                    </p:anim>
                                    <p:animEffect transition="in" filter="wipe(right)" prLst="">
                                      <p:cBhvr>
                                        <p:cTn id="40" dur="500"/>
                                        <p:tgtEl>
                                          <p:spTgt spid="75"/>
                                        </p:tgtEl>
                                      </p:cBhvr>
                                    </p:animEffect>
                                  </p:childTnLst>
                                </p:cTn>
                              </p:par>
                            </p:childTnLst>
                          </p:cTn>
                        </p:par>
                        <p:par>
                          <p:cTn id="41" fill="hold">
                            <p:stCondLst>
                              <p:cond delay="2000"/>
                            </p:stCondLst>
                            <p:childTnLst>
                              <p:par>
                                <p:cTn id="42" presetID="12" presetClass="entr" presetSubtype="8" fill="hold" nodeType="afterEffect">
                                  <p:stCondLst>
                                    <p:cond delay="0"/>
                                  </p:stCondLst>
                                  <p:childTnLst>
                                    <p:set>
                                      <p:cBhvr>
                                        <p:cTn id="43" dur="1" fill="hold">
                                          <p:stCondLst>
                                            <p:cond delay="0"/>
                                          </p:stCondLst>
                                        </p:cTn>
                                        <p:tgtEl>
                                          <p:spTgt spid="78"/>
                                        </p:tgtEl>
                                        <p:attrNameLst>
                                          <p:attrName>style.visibility</p:attrName>
                                        </p:attrNameLst>
                                      </p:cBhvr>
                                      <p:to>
                                        <p:strVal val="visible"/>
                                      </p:to>
                                    </p:set>
                                    <p:anim calcmode="lin" valueType="num">
                                      <p:cBhvr additive="base">
                                        <p:cTn id="44" dur="500"/>
                                        <p:tgtEl>
                                          <p:spTgt spid="78"/>
                                        </p:tgtEl>
                                        <p:attrNameLst>
                                          <p:attrName>ppt_x</p:attrName>
                                        </p:attrNameLst>
                                      </p:cBhvr>
                                      <p:tavLst>
                                        <p:tav tm="0">
                                          <p:val>
                                            <p:strVal val="#ppt_x-#ppt_w*1.125000"/>
                                          </p:val>
                                        </p:tav>
                                        <p:tav tm="100000">
                                          <p:val>
                                            <p:strVal val="#ppt_x"/>
                                          </p:val>
                                        </p:tav>
                                      </p:tavLst>
                                    </p:anim>
                                    <p:animEffect transition="in" filter="wipe(right)" prLst="">
                                      <p:cBhvr>
                                        <p:cTn id="45" dur="500"/>
                                        <p:tgtEl>
                                          <p:spTgt spid="78"/>
                                        </p:tgtEl>
                                      </p:cBhvr>
                                    </p:animEffect>
                                  </p:childTnLst>
                                </p:cTn>
                              </p:par>
                            </p:childTnLst>
                          </p:cTn>
                        </p:par>
                        <p:par>
                          <p:cTn id="46" fill="hold">
                            <p:stCondLst>
                              <p:cond delay="2500"/>
                            </p:stCondLst>
                            <p:childTnLst>
                              <p:par>
                                <p:cTn id="47" presetID="1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 calcmode="lin" valueType="num">
                                      <p:cBhvr additive="base">
                                        <p:cTn id="49" dur="500"/>
                                        <p:tgtEl>
                                          <p:spTgt spid="81"/>
                                        </p:tgtEl>
                                        <p:attrNameLst>
                                          <p:attrName>ppt_x</p:attrName>
                                        </p:attrNameLst>
                                      </p:cBhvr>
                                      <p:tavLst>
                                        <p:tav tm="0">
                                          <p:val>
                                            <p:strVal val="#ppt_x-#ppt_w*1.125000"/>
                                          </p:val>
                                        </p:tav>
                                        <p:tav tm="100000">
                                          <p:val>
                                            <p:strVal val="#ppt_x"/>
                                          </p:val>
                                        </p:tav>
                                      </p:tavLst>
                                    </p:anim>
                                    <p:animEffect transition="in" filter="wipe(right)" prLst="">
                                      <p:cBhvr>
                                        <p:cTn id="50"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5" grpId="1" animBg="1"/>
      <p:bldP spid="57" grpId="2" animBg="1"/>
      <p:bldP spid="62" grpId="3"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753" y="613"/>
            <a:ext cx="12190495" cy="6856777"/>
          </a:xfrm>
          <a:prstGeom prst="rect">
            <a:avLst/>
          </a:prstGeom>
          <a:blipFill dpi="0" rotWithShape="1">
            <a:blip r:embed="rId1"/>
            <a:srcRect/>
            <a:stretch>
              <a:fillRect t="-9263" b="-92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思源等宽 L"/>
              <a:ea typeface="微软雅黑" panose="020B0503020204020204" pitchFamily="34" charset="-122"/>
            </a:endParaRPr>
          </a:p>
        </p:txBody>
      </p:sp>
      <p:sp>
        <p:nvSpPr>
          <p:cNvPr id="2" name="矩形 1"/>
          <p:cNvSpPr/>
          <p:nvPr/>
        </p:nvSpPr>
        <p:spPr>
          <a:xfrm>
            <a:off x="753" y="1858886"/>
            <a:ext cx="12190495" cy="3208494"/>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思源等宽 L"/>
              <a:ea typeface="微软雅黑" panose="020B0503020204020204" pitchFamily="34" charset="-122"/>
            </a:endParaRPr>
          </a:p>
        </p:txBody>
      </p:sp>
      <p:sp>
        <p:nvSpPr>
          <p:cNvPr id="6" name="矩形 5"/>
          <p:cNvSpPr/>
          <p:nvPr/>
        </p:nvSpPr>
        <p:spPr>
          <a:xfrm>
            <a:off x="3719556" y="4397415"/>
            <a:ext cx="4787147" cy="53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bg1"/>
              </a:solidFill>
              <a:latin typeface="思源等宽 L"/>
              <a:ea typeface="微软雅黑" panose="020B0503020204020204" pitchFamily="34" charset="-122"/>
            </a:endParaRPr>
          </a:p>
        </p:txBody>
      </p:sp>
      <p:sp>
        <p:nvSpPr>
          <p:cNvPr id="7" name="矩形 6"/>
          <p:cNvSpPr/>
          <p:nvPr/>
        </p:nvSpPr>
        <p:spPr>
          <a:xfrm>
            <a:off x="3717898" y="3011945"/>
            <a:ext cx="53990" cy="1439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bg1"/>
              </a:solidFill>
              <a:latin typeface="思源等宽 L"/>
              <a:ea typeface="微软雅黑" panose="020B0503020204020204" pitchFamily="34" charset="-122"/>
            </a:endParaRPr>
          </a:p>
        </p:txBody>
      </p:sp>
      <p:sp>
        <p:nvSpPr>
          <p:cNvPr id="9" name="矩形 8"/>
          <p:cNvSpPr/>
          <p:nvPr/>
        </p:nvSpPr>
        <p:spPr>
          <a:xfrm>
            <a:off x="8486057" y="2472042"/>
            <a:ext cx="53990" cy="1979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bg1"/>
              </a:solidFill>
              <a:latin typeface="思源等宽 L"/>
              <a:ea typeface="微软雅黑" panose="020B0503020204020204" pitchFamily="34" charset="-122"/>
            </a:endParaRPr>
          </a:p>
        </p:txBody>
      </p:sp>
      <p:sp>
        <p:nvSpPr>
          <p:cNvPr id="10" name="矩形 9"/>
          <p:cNvSpPr/>
          <p:nvPr/>
        </p:nvSpPr>
        <p:spPr>
          <a:xfrm>
            <a:off x="5099716" y="2471444"/>
            <a:ext cx="3419390" cy="53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bg1"/>
              </a:solidFill>
              <a:latin typeface="思源等宽 L"/>
              <a:ea typeface="微软雅黑" panose="020B0503020204020204" pitchFamily="34" charset="-122"/>
            </a:endParaRPr>
          </a:p>
        </p:txBody>
      </p:sp>
      <p:sp>
        <p:nvSpPr>
          <p:cNvPr id="11" name="文本框 10"/>
          <p:cNvSpPr txBox="1"/>
          <p:nvPr/>
        </p:nvSpPr>
        <p:spPr>
          <a:xfrm>
            <a:off x="3717217" y="1944540"/>
            <a:ext cx="1362239" cy="1037356"/>
          </a:xfrm>
          <a:prstGeom prst="rect">
            <a:avLst/>
          </a:prstGeom>
          <a:noFill/>
        </p:spPr>
        <p:txBody>
          <a:bodyPr wrap="square" rtlCol="0">
            <a:spAutoFit/>
          </a:bodyPr>
          <a:lstStyle/>
          <a:p>
            <a:pPr algn="ctr"/>
            <a:r>
              <a:rPr lang="en-US" altLang="zh-CN" sz="6255">
                <a:solidFill>
                  <a:schemeClr val="bg1"/>
                </a:solidFill>
                <a:latin typeface="思源等宽 L"/>
                <a:ea typeface="微软雅黑" panose="020B0503020204020204" pitchFamily="34" charset="-122"/>
              </a:rPr>
              <a:t>4</a:t>
            </a:r>
            <a:endParaRPr lang="en-US" altLang="zh-CN" sz="6255">
              <a:solidFill>
                <a:schemeClr val="bg1"/>
              </a:solidFill>
              <a:latin typeface="思源等宽 L"/>
              <a:ea typeface="微软雅黑" panose="020B0503020204020204" pitchFamily="34" charset="-122"/>
            </a:endParaRPr>
          </a:p>
        </p:txBody>
      </p:sp>
      <p:sp>
        <p:nvSpPr>
          <p:cNvPr id="12" name="文本框 11"/>
          <p:cNvSpPr txBox="1"/>
          <p:nvPr/>
        </p:nvSpPr>
        <p:spPr>
          <a:xfrm>
            <a:off x="3933182" y="3076984"/>
            <a:ext cx="4325635" cy="655975"/>
          </a:xfrm>
          <a:prstGeom prst="rect">
            <a:avLst/>
          </a:prstGeom>
          <a:noFill/>
        </p:spPr>
        <p:txBody>
          <a:bodyPr wrap="square" rtlCol="0" anchor="ctr">
            <a:spAutoFit/>
          </a:bodyPr>
          <a:lstStyle/>
          <a:p>
            <a:pPr algn="ctr" fontAlgn="auto"/>
            <a:r>
              <a:rPr lang="en-US" altLang="zh-CN" sz="3790">
                <a:solidFill>
                  <a:schemeClr val="bg1"/>
                </a:solidFill>
                <a:latin typeface="思源等宽 L"/>
                <a:ea typeface="微软雅黑" panose="020B0503020204020204" pitchFamily="34" charset="-122"/>
                <a:sym typeface="Arial" panose="020B0604020202020204" pitchFamily="34" charset="0"/>
              </a:rPr>
              <a:t>价值意义</a:t>
            </a:r>
            <a:endParaRPr lang="en-US" altLang="zh-CN" sz="3790">
              <a:solidFill>
                <a:schemeClr val="bg1"/>
              </a:solidFill>
              <a:latin typeface="思源等宽 L"/>
              <a:ea typeface="微软雅黑" panose="020B0503020204020204" pitchFamily="34" charset="-122"/>
              <a:sym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2"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rLst="">
                                      <p:cBhvr>
                                        <p:cTn id="9" dur="500"/>
                                        <p:tgtEl>
                                          <p:spTgt spid="2"/>
                                        </p:tgtEl>
                                      </p:cBhvr>
                                    </p:animEffect>
                                  </p:childTnLst>
                                </p:cTn>
                              </p:par>
                              <p:par>
                                <p:cTn id="10" presetID="22" presetClass="entr" presetSubtype="8" fill="hold" grpId="6" nodeType="with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wipe(left)" prLst="">
                                      <p:cBhvr>
                                        <p:cTn id="12" dur="500"/>
                                        <p:tgtEl>
                                          <p:spTgt spid="10"/>
                                        </p:tgtEl>
                                      </p:cBhvr>
                                    </p:animEffect>
                                  </p:childTnLst>
                                </p:cTn>
                              </p:par>
                              <p:par>
                                <p:cTn id="13" presetID="22" presetClass="entr" presetSubtype="1" fill="hold" grpId="5" nodeType="with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wipe(up)" prLst="">
                                      <p:cBhvr>
                                        <p:cTn id="15" dur="500"/>
                                        <p:tgtEl>
                                          <p:spTgt spid="9"/>
                                        </p:tgtEl>
                                      </p:cBhvr>
                                    </p:animEffect>
                                  </p:childTnLst>
                                </p:cTn>
                              </p:par>
                              <p:par>
                                <p:cTn id="16" presetID="22" presetClass="entr" presetSubtype="2" fill="hold" grpId="3" nodeType="withEffect">
                                  <p:stCondLst>
                                    <p:cond delay="1500"/>
                                  </p:stCondLst>
                                  <p:childTnLst>
                                    <p:set>
                                      <p:cBhvr>
                                        <p:cTn id="17" dur="1" fill="hold">
                                          <p:stCondLst>
                                            <p:cond delay="0"/>
                                          </p:stCondLst>
                                        </p:cTn>
                                        <p:tgtEl>
                                          <p:spTgt spid="6"/>
                                        </p:tgtEl>
                                        <p:attrNameLst>
                                          <p:attrName>style.visibility</p:attrName>
                                        </p:attrNameLst>
                                      </p:cBhvr>
                                      <p:to>
                                        <p:strVal val="visible"/>
                                      </p:to>
                                    </p:set>
                                    <p:animEffect transition="in" filter="wipe(right)" prLst="">
                                      <p:cBhvr>
                                        <p:cTn id="18" dur="500"/>
                                        <p:tgtEl>
                                          <p:spTgt spid="6"/>
                                        </p:tgtEl>
                                      </p:cBhvr>
                                    </p:animEffect>
                                  </p:childTnLst>
                                </p:cTn>
                              </p:par>
                              <p:par>
                                <p:cTn id="19" presetID="22" presetClass="entr" presetSubtype="4" fill="hold" grpId="4" nodeType="withEffect">
                                  <p:stCondLst>
                                    <p:cond delay="2000"/>
                                  </p:stCondLst>
                                  <p:childTnLst>
                                    <p:set>
                                      <p:cBhvr>
                                        <p:cTn id="20" dur="1" fill="hold">
                                          <p:stCondLst>
                                            <p:cond delay="0"/>
                                          </p:stCondLst>
                                        </p:cTn>
                                        <p:tgtEl>
                                          <p:spTgt spid="7"/>
                                        </p:tgtEl>
                                        <p:attrNameLst>
                                          <p:attrName>style.visibility</p:attrName>
                                        </p:attrNameLst>
                                      </p:cBhvr>
                                      <p:to>
                                        <p:strVal val="visible"/>
                                      </p:to>
                                    </p:set>
                                    <p:animEffect transition="in" filter="wipe(down)" prLst="">
                                      <p:cBhvr>
                                        <p:cTn id="21" dur="500"/>
                                        <p:tgtEl>
                                          <p:spTgt spid="7"/>
                                        </p:tgtEl>
                                      </p:cBhvr>
                                    </p:animEffect>
                                  </p:childTnLst>
                                </p:cTn>
                              </p:par>
                              <p:par>
                                <p:cTn id="22" presetID="53" presetClass="entr" presetSubtype="16" fill="hold" grpId="7" nodeType="withEffect">
                                  <p:stCondLst>
                                    <p:cond delay="250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rLst="">
                                      <p:cBhvr>
                                        <p:cTn id="26" dur="500"/>
                                        <p:tgtEl>
                                          <p:spTgt spid="11"/>
                                        </p:tgtEl>
                                      </p:cBhvr>
                                    </p:animEffect>
                                  </p:childTnLst>
                                </p:cTn>
                              </p:par>
                              <p:par>
                                <p:cTn id="27" presetID="53" presetClass="entr" presetSubtype="16" fill="hold" grpId="8" nodeType="withEffect">
                                  <p:stCondLst>
                                    <p:cond delay="300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rLst="">
                                      <p:cBhvr>
                                        <p:cTn id="31" dur="500"/>
                                        <p:tgtEl>
                                          <p:spTgt spid="12"/>
                                        </p:tgtEl>
                                      </p:cBhvr>
                                    </p:animEffect>
                                  </p:childTnLst>
                                </p:cTn>
                              </p:par>
                              <p:par>
                                <p:cTn id="32" presetID="16" presetClass="entr" presetSubtype="37" fill="hold" grpId="0" nodeType="withEffect">
                                  <p:stCondLst>
                                    <p:cond delay="3500"/>
                                  </p:stCondLst>
                                  <p:childTnLst>
                                    <p:set>
                                      <p:cBhvr>
                                        <p:cTn id="33" dur="1" fill="hold">
                                          <p:stCondLst>
                                            <p:cond delay="0"/>
                                          </p:stCondLst>
                                        </p:cTn>
                                        <p:tgtEl>
                                          <p:spTgt spid="14"/>
                                        </p:tgtEl>
                                        <p:attrNameLst>
                                          <p:attrName>style.visibility</p:attrName>
                                        </p:attrNameLst>
                                      </p:cBhvr>
                                      <p:to>
                                        <p:strVal val="visible"/>
                                      </p:to>
                                    </p:set>
                                    <p:animEffect transition="in" filter="barn(outVertical)" prLst="">
                                      <p:cBhvr>
                                        <p:cTn id="34" dur="500"/>
                                        <p:tgtEl>
                                          <p:spTgt spid="14"/>
                                        </p:tgtEl>
                                      </p:cBhvr>
                                    </p:animEffect>
                                  </p:childTnLst>
                                </p:cTn>
                              </p:par>
                              <p:par>
                                <p:cTn id="35" presetID="6" presetClass="emph" presetSubtype="0" fill="hold" grpId="1" nodeType="withEffect">
                                  <p:stCondLst>
                                    <p:cond delay="4000"/>
                                  </p:stCondLst>
                                  <p:childTnLst>
                                    <p:animScale>
                                      <p:cBhvr>
                                        <p:cTn id="36"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2" grpId="2" animBg="1"/>
      <p:bldP spid="6" grpId="3" animBg="1"/>
      <p:bldP spid="7" grpId="4" animBg="1"/>
      <p:bldP spid="9" grpId="5" animBg="1"/>
      <p:bldP spid="10" grpId="6" animBg="1"/>
      <p:bldP spid="11" grpId="7"/>
      <p:bldP spid="12" grpId="8"/>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New shape"/>
          <p:cNvSpPr/>
          <p:nvPr/>
        </p:nvSpPr>
        <p:spPr>
          <a:xfrm>
            <a:off x="1270000" y="1524000"/>
            <a:ext cx="9652000" cy="4200144"/>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rtlCol="0" anchor="ctr">
            <a:normAutofit/>
          </a:bodyPr>
          <a:lstStyle/>
          <a:p>
            <a:pPr indent="0" algn="l">
              <a:lnSpc>
                <a:spcPct val="150000"/>
              </a:lnSpc>
            </a:pPr>
            <a:r>
              <a:rPr lang="en-US" sz="2000">
                <a:solidFill>
                  <a:srgbClr val="000000"/>
                </a:solidFill>
                <a:latin typeface="思源等宽 L"/>
              </a:rPr>
              <a:t>“复兴号”CR400系列动车组的成功研制和投入运用，对于中国全面系统掌握高铁核心技术、加快高铁“走出去”具有重要战略意义</a:t>
            </a:r>
            <a:endParaRPr lang="en-US" sz="2000">
              <a:solidFill>
                <a:srgbClr val="000000"/>
              </a:solidFill>
              <a:latin typeface="思源等宽 L"/>
            </a:endParaRPr>
          </a:p>
        </p:txBody>
      </p:sp>
      <p:sp>
        <p:nvSpPr>
          <p:cNvPr id="9" name="矩形 2"/>
          <p:cNvSpPr/>
          <p:nvPr/>
        </p:nvSpPr>
        <p:spPr>
          <a:xfrm>
            <a:off x="4599625" y="338850"/>
            <a:ext cx="8258419" cy="2531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思源等宽 L"/>
              <a:ea typeface="微软雅黑" panose="020B0503020204020204" pitchFamily="34" charset="-122"/>
              <a:cs typeface="+mn-ea"/>
              <a:sym typeface="Arial" panose="020B0604020202020204" pitchFamily="34" charset="0"/>
            </a:endParaRPr>
          </a:p>
        </p:txBody>
      </p:sp>
      <p:sp>
        <p:nvSpPr>
          <p:cNvPr id="10" name="矩形 3"/>
          <p:cNvSpPr/>
          <p:nvPr/>
        </p:nvSpPr>
        <p:spPr>
          <a:xfrm>
            <a:off x="706" y="338850"/>
            <a:ext cx="268108" cy="2531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思源等宽 L"/>
              <a:ea typeface="微软雅黑" panose="020B0503020204020204" pitchFamily="34" charset="-122"/>
              <a:cs typeface="+mn-ea"/>
              <a:sym typeface="Arial" panose="020B0604020202020204" pitchFamily="34" charset="0"/>
            </a:endParaRPr>
          </a:p>
        </p:txBody>
      </p:sp>
      <p:sp>
        <p:nvSpPr>
          <p:cNvPr id="11" name="文本框 4"/>
          <p:cNvSpPr txBox="1"/>
          <p:nvPr/>
        </p:nvSpPr>
        <p:spPr>
          <a:xfrm>
            <a:off x="268814" y="162416"/>
            <a:ext cx="4197678" cy="584775"/>
          </a:xfrm>
          <a:prstGeom prst="rect">
            <a:avLst/>
          </a:prstGeom>
        </p:spPr>
        <p:txBody>
          <a:bodyPr wrap="square">
            <a:norm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a:ln>
                  <a:noFill/>
                </a:ln>
                <a:solidFill>
                  <a:srgbClr val="0147A7"/>
                </a:solidFill>
                <a:uLnTx/>
                <a:uFillTx/>
                <a:latin typeface="思源等宽 L"/>
                <a:ea typeface="微软雅黑" panose="020B0503020204020204" pitchFamily="34" charset="-122"/>
                <a:cs typeface="+mn-ea"/>
                <a:sym typeface="Arial" panose="020B0604020202020204" pitchFamily="34" charset="0"/>
              </a:rPr>
              <a:t>价值意义</a:t>
            </a:r>
            <a:endParaRPr kumimoji="0" lang="en-US" altLang="zh-CN" sz="3200" b="0" i="0" u="none" strike="noStrike" kern="1200" cap="none" spc="0" normalizeH="0" baseline="0" noProof="0">
              <a:ln>
                <a:noFill/>
              </a:ln>
              <a:solidFill>
                <a:srgbClr val="0147A7"/>
              </a:solidFill>
              <a:uLnTx/>
              <a:uFillTx/>
              <a:latin typeface="思源等宽 L"/>
              <a:ea typeface="微软雅黑" panose="020B0503020204020204" pitchFamily="34" charset="-122"/>
              <a:cs typeface="+mn-ea"/>
              <a:sym typeface="Arial" panose="020B0604020202020204" pitchFamily="34" charset="0"/>
            </a:endParaRPr>
          </a:p>
        </p:txBody>
      </p:sp>
      <p:sp>
        <p:nvSpPr>
          <p:cNvPr id="6" name="矩形 2"/>
          <p:cNvSpPr/>
          <p:nvPr/>
        </p:nvSpPr>
        <p:spPr>
          <a:xfrm>
            <a:off x="2105751" y="328233"/>
            <a:ext cx="10086249" cy="2637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思源等宽 L"/>
              <a:ea typeface="微软雅黑" panose="020B0503020204020204" pitchFamily="34" charset="-122"/>
              <a:cs typeface="+mn-ea"/>
              <a:sym typeface="Arial" panose="020B0604020202020204" pitchFamily="34" charset="0"/>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896360" y="2441488"/>
            <a:ext cx="4399280" cy="1322070"/>
          </a:xfrm>
          <a:prstGeom prst="rect">
            <a:avLst/>
          </a:prstGeom>
          <a:noFill/>
        </p:spPr>
        <p:txBody>
          <a:bodyPr wrap="none" rtlCol="0">
            <a:spAutoFit/>
          </a:bodyPr>
          <a:lstStyle/>
          <a:p>
            <a:pPr algn="ctr"/>
            <a:r>
              <a:rPr lang="zh-CN" altLang="en-US" sz="8000" spc="300">
                <a:solidFill>
                  <a:schemeClr val="bg1">
                    <a:lumMod val="50000"/>
                  </a:schemeClr>
                </a:solidFill>
                <a:latin typeface="思源等宽 L"/>
                <a:ea typeface="微软雅黑" panose="020B0503020204020204" pitchFamily="34" charset="-122"/>
                <a:cs typeface="+mn-ea"/>
                <a:sym typeface="+mn-lt"/>
              </a:rPr>
              <a:t>汇报结束</a:t>
            </a:r>
            <a:endParaRPr lang="zh-CN" altLang="en-US" sz="8000" spc="300">
              <a:solidFill>
                <a:schemeClr val="bg1">
                  <a:lumMod val="50000"/>
                </a:schemeClr>
              </a:solidFill>
              <a:latin typeface="思源等宽 L"/>
              <a:ea typeface="微软雅黑" panose="020B0503020204020204" pitchFamily="34" charset="-122"/>
              <a:cs typeface="+mn-ea"/>
              <a:sym typeface="+mn-lt"/>
            </a:endParaRPr>
          </a:p>
        </p:txBody>
      </p:sp>
      <p:sp>
        <p:nvSpPr>
          <p:cNvPr id="17" name="文本框 16"/>
          <p:cNvSpPr txBox="1"/>
          <p:nvPr/>
        </p:nvSpPr>
        <p:spPr>
          <a:xfrm>
            <a:off x="2956559" y="3947166"/>
            <a:ext cx="6278880" cy="521970"/>
          </a:xfrm>
          <a:prstGeom prst="rect">
            <a:avLst/>
          </a:prstGeom>
          <a:noFill/>
        </p:spPr>
        <p:txBody>
          <a:bodyPr wrap="none" rtlCol="0">
            <a:spAutoFit/>
          </a:bodyPr>
          <a:lstStyle/>
          <a:p>
            <a:pPr algn="ctr"/>
            <a:r>
              <a:rPr lang="zh-CN" altLang="en-US" sz="2800" spc="2000">
                <a:solidFill>
                  <a:schemeClr val="bg1">
                    <a:lumMod val="50000"/>
                  </a:schemeClr>
                </a:solidFill>
                <a:latin typeface="思源等宽 L"/>
                <a:ea typeface="微软雅黑" panose="020B0503020204020204" pitchFamily="34" charset="-122"/>
                <a:cs typeface="+mn-ea"/>
                <a:sym typeface="+mn-lt"/>
              </a:rPr>
              <a:t>不妥之处敬请批评指正</a:t>
            </a:r>
            <a:endParaRPr lang="zh-CN" altLang="en-US" sz="2800" spc="2000">
              <a:solidFill>
                <a:schemeClr val="bg1">
                  <a:lumMod val="50000"/>
                </a:schemeClr>
              </a:solidFill>
              <a:latin typeface="思源等宽 L"/>
              <a:ea typeface="微软雅黑" panose="020B0503020204020204" pitchFamily="34" charset="-122"/>
              <a:cs typeface="+mn-ea"/>
              <a:sym typeface="+mn-lt"/>
            </a:endParaRPr>
          </a:p>
        </p:txBody>
      </p:sp>
      <p:sp>
        <p:nvSpPr>
          <p:cNvPr id="18" name="矩形 1"/>
          <p:cNvSpPr/>
          <p:nvPr/>
        </p:nvSpPr>
        <p:spPr>
          <a:xfrm>
            <a:off x="1" y="338851"/>
            <a:ext cx="12858044" cy="2326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思源等宽 L"/>
              <a:ea typeface="微软雅黑" panose="020B0503020204020204" pitchFamily="34" charset="-122"/>
              <a:cs typeface="+mn-ea"/>
              <a:sym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Effect transition="in" filter="fade" prLst="">
                                      <p:cBhvr>
                                        <p:cTn id="9" dur="1000"/>
                                        <p:tgtEl>
                                          <p:spTgt spid="16"/>
                                        </p:tgtEl>
                                      </p:cBhvr>
                                    </p:animEffect>
                                  </p:childTnLst>
                                </p:cTn>
                              </p:par>
                              <p:par>
                                <p:cTn id="10" presetID="55" presetClass="entr" presetSubtype="0" fill="hold" grpId="1" nodeType="with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strVal val="#ppt_w*0.70"/>
                                          </p:val>
                                        </p:tav>
                                        <p:tav tm="100000">
                                          <p:val>
                                            <p:strVal val="#ppt_w"/>
                                          </p:val>
                                        </p:tav>
                                      </p:tavLst>
                                    </p:anim>
                                    <p:anim calcmode="lin" valueType="num">
                                      <p:cBhvr>
                                        <p:cTn id="13" dur="1000" fill="hold"/>
                                        <p:tgtEl>
                                          <p:spTgt spid="17"/>
                                        </p:tgtEl>
                                        <p:attrNameLst>
                                          <p:attrName>ppt_h</p:attrName>
                                        </p:attrNameLst>
                                      </p:cBhvr>
                                      <p:tavLst>
                                        <p:tav tm="0">
                                          <p:val>
                                            <p:strVal val="#ppt_h"/>
                                          </p:val>
                                        </p:tav>
                                        <p:tav tm="100000">
                                          <p:val>
                                            <p:strVal val="#ppt_h"/>
                                          </p:val>
                                        </p:tav>
                                      </p:tavLst>
                                    </p:anim>
                                    <p:animEffect transition="in" filter="fade" prLst="">
                                      <p:cBhvr>
                                        <p:cTn id="1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1"/>
          <a:srcRect/>
          <a:stretch>
            <a:fillRect/>
          </a:stretch>
        </p:blipFill>
        <p:spPr>
          <a:xfrm>
            <a:off x="4233672" y="1362635"/>
            <a:ext cx="6949440" cy="4652683"/>
          </a:xfrm>
          <a:prstGeom prst="rect">
            <a:avLst/>
          </a:prstGeom>
          <a:ln>
            <a:noFill/>
          </a:ln>
        </p:spPr>
      </p:pic>
      <p:sp>
        <p:nvSpPr>
          <p:cNvPr id="9" name="文本框 8"/>
          <p:cNvSpPr txBox="1"/>
          <p:nvPr/>
        </p:nvSpPr>
        <p:spPr>
          <a:xfrm>
            <a:off x="654951" y="1474459"/>
            <a:ext cx="3286113" cy="4429033"/>
          </a:xfrm>
          <a:prstGeom prst="rect">
            <a:avLst/>
          </a:prstGeom>
          <a:noFill/>
        </p:spPr>
        <p:txBody>
          <a:bodyPr wrap="square" rtlCol="0" anchor="ctr">
            <a:spAutoFit/>
          </a:bodyPr>
          <a:lstStyle/>
          <a:p>
            <a:pPr>
              <a:lnSpc>
                <a:spcPct val="150000"/>
              </a:lnSpc>
            </a:pPr>
            <a:r>
              <a:rPr lang="en-US" altLang="zh-CN" sz="2800" b="1" dirty="0" err="1">
                <a:latin typeface="思源等宽 L"/>
                <a:ea typeface="微软雅黑" panose="020B0503020204020204" pitchFamily="34" charset="-122"/>
              </a:rPr>
              <a:t>复兴号动车组列车</a:t>
            </a:r>
            <a:endParaRPr lang="en-US" altLang="zh-CN" sz="2800" b="1" dirty="0">
              <a:latin typeface="思源等宽 L"/>
              <a:ea typeface="微软雅黑" panose="020B0503020204020204" pitchFamily="34" charset="-122"/>
            </a:endParaRPr>
          </a:p>
          <a:p>
            <a:pPr>
              <a:lnSpc>
                <a:spcPct val="150000"/>
              </a:lnSpc>
            </a:pPr>
            <a:r>
              <a:rPr lang="en-US" altLang="zh-CN" dirty="0" err="1">
                <a:latin typeface="思源等宽 L"/>
                <a:ea typeface="微软雅黑" panose="020B0503020204020204" pitchFamily="34" charset="-122"/>
              </a:rPr>
              <a:t>英文代号为CR（China</a:t>
            </a:r>
            <a:r>
              <a:rPr lang="en-US" altLang="zh-CN" dirty="0">
                <a:latin typeface="思源等宽 L"/>
                <a:ea typeface="微软雅黑" panose="020B0503020204020204" pitchFamily="34" charset="-122"/>
              </a:rPr>
              <a:t> Rejuvenation），是中国标准动车组的中文命名，由中国铁路总公司牵头组织研制、具有完全自主知识产权、达到世界先进水平的动车组列车，其中，由CR400系列担当的部分车次是世界上商业运营时速最高的动车组列车</a:t>
            </a:r>
            <a:endParaRPr lang="en-US" altLang="zh-CN" dirty="0">
              <a:latin typeface="思源等宽 L"/>
              <a:ea typeface="微软雅黑" panose="020B0503020204020204" pitchFamily="34" charset="-122"/>
            </a:endParaRPr>
          </a:p>
        </p:txBody>
      </p:sp>
      <p:sp>
        <p:nvSpPr>
          <p:cNvPr id="10" name="矩形 1"/>
          <p:cNvSpPr/>
          <p:nvPr/>
        </p:nvSpPr>
        <p:spPr>
          <a:xfrm>
            <a:off x="1" y="338851"/>
            <a:ext cx="12858044" cy="2326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思源等宽 L"/>
              <a:ea typeface="微软雅黑" panose="020B0503020204020204" pitchFamily="34" charset="-122"/>
              <a:cs typeface="+mn-ea"/>
              <a:sym typeface="Arial" panose="020B0604020202020204" pitchFamily="34" charset="0"/>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753" y="613"/>
            <a:ext cx="12190495" cy="6856777"/>
          </a:xfrm>
          <a:prstGeom prst="rect">
            <a:avLst/>
          </a:prstGeom>
          <a:blipFill dpi="0" rotWithShape="1">
            <a:blip r:embed="rId1"/>
            <a:srcRect/>
            <a:stretch>
              <a:fillRect t="-9263" b="-92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思源等宽 L"/>
              <a:ea typeface="微软雅黑" panose="020B0503020204020204" pitchFamily="34" charset="-122"/>
            </a:endParaRPr>
          </a:p>
        </p:txBody>
      </p:sp>
      <p:sp>
        <p:nvSpPr>
          <p:cNvPr id="2" name="矩形 1"/>
          <p:cNvSpPr/>
          <p:nvPr/>
        </p:nvSpPr>
        <p:spPr>
          <a:xfrm>
            <a:off x="753" y="1858886"/>
            <a:ext cx="12190495" cy="3208494"/>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思源等宽 L"/>
              <a:ea typeface="微软雅黑" panose="020B0503020204020204" pitchFamily="34" charset="-122"/>
            </a:endParaRPr>
          </a:p>
        </p:txBody>
      </p:sp>
      <p:sp>
        <p:nvSpPr>
          <p:cNvPr id="6" name="矩形 5"/>
          <p:cNvSpPr/>
          <p:nvPr/>
        </p:nvSpPr>
        <p:spPr>
          <a:xfrm>
            <a:off x="3719556" y="4397415"/>
            <a:ext cx="4787147" cy="53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bg1"/>
              </a:solidFill>
              <a:latin typeface="思源等宽 L"/>
              <a:ea typeface="微软雅黑" panose="020B0503020204020204" pitchFamily="34" charset="-122"/>
            </a:endParaRPr>
          </a:p>
        </p:txBody>
      </p:sp>
      <p:sp>
        <p:nvSpPr>
          <p:cNvPr id="7" name="矩形 6"/>
          <p:cNvSpPr/>
          <p:nvPr/>
        </p:nvSpPr>
        <p:spPr>
          <a:xfrm>
            <a:off x="3717898" y="3011945"/>
            <a:ext cx="53990" cy="1439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bg1"/>
              </a:solidFill>
              <a:latin typeface="思源等宽 L"/>
              <a:ea typeface="微软雅黑" panose="020B0503020204020204" pitchFamily="34" charset="-122"/>
            </a:endParaRPr>
          </a:p>
        </p:txBody>
      </p:sp>
      <p:sp>
        <p:nvSpPr>
          <p:cNvPr id="9" name="矩形 8"/>
          <p:cNvSpPr/>
          <p:nvPr/>
        </p:nvSpPr>
        <p:spPr>
          <a:xfrm>
            <a:off x="8486057" y="2472042"/>
            <a:ext cx="53990" cy="1979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bg1"/>
              </a:solidFill>
              <a:latin typeface="思源等宽 L"/>
              <a:ea typeface="微软雅黑" panose="020B0503020204020204" pitchFamily="34" charset="-122"/>
            </a:endParaRPr>
          </a:p>
        </p:txBody>
      </p:sp>
      <p:sp>
        <p:nvSpPr>
          <p:cNvPr id="10" name="矩形 9"/>
          <p:cNvSpPr/>
          <p:nvPr/>
        </p:nvSpPr>
        <p:spPr>
          <a:xfrm>
            <a:off x="5099716" y="2471444"/>
            <a:ext cx="3419390" cy="53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bg1"/>
              </a:solidFill>
              <a:latin typeface="思源等宽 L"/>
              <a:ea typeface="微软雅黑" panose="020B0503020204020204" pitchFamily="34" charset="-122"/>
            </a:endParaRPr>
          </a:p>
        </p:txBody>
      </p:sp>
      <p:sp>
        <p:nvSpPr>
          <p:cNvPr id="11" name="文本框 10"/>
          <p:cNvSpPr txBox="1"/>
          <p:nvPr/>
        </p:nvSpPr>
        <p:spPr>
          <a:xfrm>
            <a:off x="3717217" y="1944540"/>
            <a:ext cx="1362239" cy="1037356"/>
          </a:xfrm>
          <a:prstGeom prst="rect">
            <a:avLst/>
          </a:prstGeom>
          <a:noFill/>
        </p:spPr>
        <p:txBody>
          <a:bodyPr wrap="square" rtlCol="0">
            <a:spAutoFit/>
          </a:bodyPr>
          <a:lstStyle/>
          <a:p>
            <a:pPr algn="ctr"/>
            <a:r>
              <a:rPr lang="en-US" altLang="zh-CN" sz="6255">
                <a:solidFill>
                  <a:schemeClr val="bg1"/>
                </a:solidFill>
                <a:latin typeface="思源等宽 L"/>
                <a:ea typeface="微软雅黑" panose="020B0503020204020204" pitchFamily="34" charset="-122"/>
              </a:rPr>
              <a:t>1</a:t>
            </a:r>
            <a:endParaRPr lang="en-US" altLang="zh-CN" sz="6255">
              <a:solidFill>
                <a:schemeClr val="bg1"/>
              </a:solidFill>
              <a:latin typeface="思源等宽 L"/>
              <a:ea typeface="微软雅黑" panose="020B0503020204020204" pitchFamily="34" charset="-122"/>
            </a:endParaRPr>
          </a:p>
        </p:txBody>
      </p:sp>
      <p:sp>
        <p:nvSpPr>
          <p:cNvPr id="12" name="文本框 11"/>
          <p:cNvSpPr txBox="1"/>
          <p:nvPr/>
        </p:nvSpPr>
        <p:spPr>
          <a:xfrm>
            <a:off x="3933182" y="3076984"/>
            <a:ext cx="4325635" cy="655975"/>
          </a:xfrm>
          <a:prstGeom prst="rect">
            <a:avLst/>
          </a:prstGeom>
          <a:noFill/>
        </p:spPr>
        <p:txBody>
          <a:bodyPr wrap="square" rtlCol="0" anchor="ctr">
            <a:spAutoFit/>
          </a:bodyPr>
          <a:lstStyle/>
          <a:p>
            <a:pPr algn="ctr" fontAlgn="auto"/>
            <a:r>
              <a:rPr lang="en-US" altLang="zh-CN" sz="3790">
                <a:solidFill>
                  <a:schemeClr val="bg1"/>
                </a:solidFill>
                <a:latin typeface="思源等宽 L"/>
                <a:ea typeface="微软雅黑" panose="020B0503020204020204" pitchFamily="34" charset="-122"/>
                <a:sym typeface="Arial" panose="020B0604020202020204" pitchFamily="34" charset="0"/>
              </a:rPr>
              <a:t>发展历史</a:t>
            </a:r>
            <a:endParaRPr lang="en-US" altLang="zh-CN" sz="3790">
              <a:solidFill>
                <a:schemeClr val="bg1"/>
              </a:solidFill>
              <a:latin typeface="思源等宽 L"/>
              <a:ea typeface="微软雅黑" panose="020B0503020204020204" pitchFamily="34" charset="-122"/>
              <a:sym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2"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rLst="">
                                      <p:cBhvr>
                                        <p:cTn id="9" dur="500"/>
                                        <p:tgtEl>
                                          <p:spTgt spid="2"/>
                                        </p:tgtEl>
                                      </p:cBhvr>
                                    </p:animEffect>
                                  </p:childTnLst>
                                </p:cTn>
                              </p:par>
                              <p:par>
                                <p:cTn id="10" presetID="22" presetClass="entr" presetSubtype="8" fill="hold" grpId="6" nodeType="with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wipe(left)" prLst="">
                                      <p:cBhvr>
                                        <p:cTn id="12" dur="500"/>
                                        <p:tgtEl>
                                          <p:spTgt spid="10"/>
                                        </p:tgtEl>
                                      </p:cBhvr>
                                    </p:animEffect>
                                  </p:childTnLst>
                                </p:cTn>
                              </p:par>
                              <p:par>
                                <p:cTn id="13" presetID="22" presetClass="entr" presetSubtype="1" fill="hold" grpId="5" nodeType="with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wipe(up)" prLst="">
                                      <p:cBhvr>
                                        <p:cTn id="15" dur="500"/>
                                        <p:tgtEl>
                                          <p:spTgt spid="9"/>
                                        </p:tgtEl>
                                      </p:cBhvr>
                                    </p:animEffect>
                                  </p:childTnLst>
                                </p:cTn>
                              </p:par>
                              <p:par>
                                <p:cTn id="16" presetID="22" presetClass="entr" presetSubtype="2" fill="hold" grpId="3" nodeType="withEffect">
                                  <p:stCondLst>
                                    <p:cond delay="1500"/>
                                  </p:stCondLst>
                                  <p:childTnLst>
                                    <p:set>
                                      <p:cBhvr>
                                        <p:cTn id="17" dur="1" fill="hold">
                                          <p:stCondLst>
                                            <p:cond delay="0"/>
                                          </p:stCondLst>
                                        </p:cTn>
                                        <p:tgtEl>
                                          <p:spTgt spid="6"/>
                                        </p:tgtEl>
                                        <p:attrNameLst>
                                          <p:attrName>style.visibility</p:attrName>
                                        </p:attrNameLst>
                                      </p:cBhvr>
                                      <p:to>
                                        <p:strVal val="visible"/>
                                      </p:to>
                                    </p:set>
                                    <p:animEffect transition="in" filter="wipe(right)" prLst="">
                                      <p:cBhvr>
                                        <p:cTn id="18" dur="500"/>
                                        <p:tgtEl>
                                          <p:spTgt spid="6"/>
                                        </p:tgtEl>
                                      </p:cBhvr>
                                    </p:animEffect>
                                  </p:childTnLst>
                                </p:cTn>
                              </p:par>
                              <p:par>
                                <p:cTn id="19" presetID="22" presetClass="entr" presetSubtype="4" fill="hold" grpId="4" nodeType="withEffect">
                                  <p:stCondLst>
                                    <p:cond delay="2000"/>
                                  </p:stCondLst>
                                  <p:childTnLst>
                                    <p:set>
                                      <p:cBhvr>
                                        <p:cTn id="20" dur="1" fill="hold">
                                          <p:stCondLst>
                                            <p:cond delay="0"/>
                                          </p:stCondLst>
                                        </p:cTn>
                                        <p:tgtEl>
                                          <p:spTgt spid="7"/>
                                        </p:tgtEl>
                                        <p:attrNameLst>
                                          <p:attrName>style.visibility</p:attrName>
                                        </p:attrNameLst>
                                      </p:cBhvr>
                                      <p:to>
                                        <p:strVal val="visible"/>
                                      </p:to>
                                    </p:set>
                                    <p:animEffect transition="in" filter="wipe(down)" prLst="">
                                      <p:cBhvr>
                                        <p:cTn id="21" dur="500"/>
                                        <p:tgtEl>
                                          <p:spTgt spid="7"/>
                                        </p:tgtEl>
                                      </p:cBhvr>
                                    </p:animEffect>
                                  </p:childTnLst>
                                </p:cTn>
                              </p:par>
                              <p:par>
                                <p:cTn id="22" presetID="53" presetClass="entr" presetSubtype="16" fill="hold" grpId="7" nodeType="withEffect">
                                  <p:stCondLst>
                                    <p:cond delay="250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rLst="">
                                      <p:cBhvr>
                                        <p:cTn id="26" dur="500"/>
                                        <p:tgtEl>
                                          <p:spTgt spid="11"/>
                                        </p:tgtEl>
                                      </p:cBhvr>
                                    </p:animEffect>
                                  </p:childTnLst>
                                </p:cTn>
                              </p:par>
                              <p:par>
                                <p:cTn id="27" presetID="53" presetClass="entr" presetSubtype="16" fill="hold" grpId="8" nodeType="withEffect">
                                  <p:stCondLst>
                                    <p:cond delay="300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rLst="">
                                      <p:cBhvr>
                                        <p:cTn id="31" dur="500"/>
                                        <p:tgtEl>
                                          <p:spTgt spid="12"/>
                                        </p:tgtEl>
                                      </p:cBhvr>
                                    </p:animEffect>
                                  </p:childTnLst>
                                </p:cTn>
                              </p:par>
                              <p:par>
                                <p:cTn id="32" presetID="16" presetClass="entr" presetSubtype="37" fill="hold" grpId="0" nodeType="withEffect">
                                  <p:stCondLst>
                                    <p:cond delay="3500"/>
                                  </p:stCondLst>
                                  <p:childTnLst>
                                    <p:set>
                                      <p:cBhvr>
                                        <p:cTn id="33" dur="1" fill="hold">
                                          <p:stCondLst>
                                            <p:cond delay="0"/>
                                          </p:stCondLst>
                                        </p:cTn>
                                        <p:tgtEl>
                                          <p:spTgt spid="14"/>
                                        </p:tgtEl>
                                        <p:attrNameLst>
                                          <p:attrName>style.visibility</p:attrName>
                                        </p:attrNameLst>
                                      </p:cBhvr>
                                      <p:to>
                                        <p:strVal val="visible"/>
                                      </p:to>
                                    </p:set>
                                    <p:animEffect transition="in" filter="barn(outVertical)" prLst="">
                                      <p:cBhvr>
                                        <p:cTn id="34" dur="500"/>
                                        <p:tgtEl>
                                          <p:spTgt spid="14"/>
                                        </p:tgtEl>
                                      </p:cBhvr>
                                    </p:animEffect>
                                  </p:childTnLst>
                                </p:cTn>
                              </p:par>
                              <p:par>
                                <p:cTn id="35" presetID="6" presetClass="emph" presetSubtype="0" fill="hold" grpId="1" nodeType="withEffect">
                                  <p:stCondLst>
                                    <p:cond delay="4000"/>
                                  </p:stCondLst>
                                  <p:childTnLst>
                                    <p:animScale>
                                      <p:cBhvr>
                                        <p:cTn id="36"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2" grpId="2" animBg="1"/>
      <p:bldP spid="6" grpId="3" animBg="1"/>
      <p:bldP spid="7" grpId="4" animBg="1"/>
      <p:bldP spid="9" grpId="5" animBg="1"/>
      <p:bldP spid="10" grpId="6" animBg="1"/>
      <p:bldP spid="11" grpId="7"/>
      <p:bldP spid="12" grpId="8"/>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 name="Oval 55"/>
          <p:cNvSpPr/>
          <p:nvPr/>
        </p:nvSpPr>
        <p:spPr>
          <a:xfrm>
            <a:off x="2439567" y="1625343"/>
            <a:ext cx="291340" cy="291340"/>
          </a:xfrm>
          <a:prstGeom prst="ellipse">
            <a:avLst/>
          </a:prstGeom>
          <a:solidFill>
            <a:schemeClr val="bg2"/>
          </a:solidFill>
          <a:ln>
            <a:solidFill>
              <a:schemeClr val="accent1">
                <a:shade val="50000"/>
              </a:schemeClr>
            </a:solid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latin typeface="Arial" panose="020B0604020202020204" pitchFamily="34" charset="0"/>
              <a:ea typeface="微软雅黑" panose="020B0503020204020204" pitchFamily="34" charset="-122"/>
              <a:sym typeface="Arial" panose="020B0604020202020204" pitchFamily="34" charset="0"/>
            </a:endParaRPr>
          </a:p>
        </p:txBody>
      </p:sp>
      <p:sp>
        <p:nvSpPr>
          <p:cNvPr id="29" name="Oval 56"/>
          <p:cNvSpPr/>
          <p:nvPr/>
        </p:nvSpPr>
        <p:spPr>
          <a:xfrm>
            <a:off x="2439567" y="2818423"/>
            <a:ext cx="291340" cy="291340"/>
          </a:xfrm>
          <a:prstGeom prst="ellipse">
            <a:avLst/>
          </a:prstGeom>
          <a:solidFill>
            <a:schemeClr val="bg2"/>
          </a:solidFill>
          <a:ln>
            <a:solidFill>
              <a:schemeClr val="accent2"/>
            </a:solid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latin typeface="Arial" panose="020B0604020202020204" pitchFamily="34" charset="0"/>
              <a:ea typeface="微软雅黑" panose="020B0503020204020204" pitchFamily="34" charset="-122"/>
              <a:sym typeface="Arial" panose="020B0604020202020204" pitchFamily="34" charset="0"/>
            </a:endParaRPr>
          </a:p>
        </p:txBody>
      </p:sp>
      <p:sp>
        <p:nvSpPr>
          <p:cNvPr id="30" name="Oval 57"/>
          <p:cNvSpPr/>
          <p:nvPr/>
        </p:nvSpPr>
        <p:spPr>
          <a:xfrm>
            <a:off x="2439567" y="4011503"/>
            <a:ext cx="291340" cy="291340"/>
          </a:xfrm>
          <a:prstGeom prst="ellipse">
            <a:avLst/>
          </a:prstGeom>
          <a:solidFill>
            <a:schemeClr val="bg2"/>
          </a:solidFill>
          <a:ln>
            <a:solidFill>
              <a:schemeClr val="accent3"/>
            </a:solid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latin typeface="Arial" panose="020B0604020202020204" pitchFamily="34" charset="0"/>
              <a:ea typeface="微软雅黑" panose="020B0503020204020204" pitchFamily="34" charset="-122"/>
              <a:sym typeface="Arial" panose="020B0604020202020204" pitchFamily="34" charset="0"/>
            </a:endParaRPr>
          </a:p>
        </p:txBody>
      </p:sp>
      <p:sp>
        <p:nvSpPr>
          <p:cNvPr id="31" name="Oval 58"/>
          <p:cNvSpPr/>
          <p:nvPr/>
        </p:nvSpPr>
        <p:spPr>
          <a:xfrm>
            <a:off x="2439567" y="5204583"/>
            <a:ext cx="291340" cy="291340"/>
          </a:xfrm>
          <a:prstGeom prst="ellipse">
            <a:avLst/>
          </a:prstGeom>
          <a:solidFill>
            <a:schemeClr val="bg2"/>
          </a:solidFill>
          <a:ln>
            <a:solidFill>
              <a:schemeClr val="accent4"/>
            </a:solid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latin typeface="Arial" panose="020B0604020202020204" pitchFamily="34" charset="0"/>
              <a:ea typeface="微软雅黑" panose="020B0503020204020204" pitchFamily="34" charset="-122"/>
              <a:sym typeface="Arial" panose="020B0604020202020204" pitchFamily="34" charset="0"/>
            </a:endParaRPr>
          </a:p>
        </p:txBody>
      </p:sp>
      <p:sp>
        <p:nvSpPr>
          <p:cNvPr id="33" name="Pentagon 60"/>
          <p:cNvSpPr/>
          <p:nvPr/>
        </p:nvSpPr>
        <p:spPr>
          <a:xfrm>
            <a:off x="1127397" y="1528710"/>
            <a:ext cx="978354" cy="48460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Pentagon 63"/>
          <p:cNvSpPr/>
          <p:nvPr/>
        </p:nvSpPr>
        <p:spPr>
          <a:xfrm>
            <a:off x="1127398" y="5107954"/>
            <a:ext cx="978354" cy="48460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Pentagon 66"/>
          <p:cNvSpPr/>
          <p:nvPr/>
        </p:nvSpPr>
        <p:spPr>
          <a:xfrm>
            <a:off x="1127398" y="3914874"/>
            <a:ext cx="978354" cy="48460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Pentagon 69"/>
          <p:cNvSpPr/>
          <p:nvPr/>
        </p:nvSpPr>
        <p:spPr>
          <a:xfrm>
            <a:off x="1127398" y="2721788"/>
            <a:ext cx="978354" cy="484605"/>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4" name="Group 71"/>
          <p:cNvGrpSpPr/>
          <p:nvPr/>
        </p:nvGrpSpPr>
        <p:grpSpPr>
          <a:xfrm>
            <a:off x="2876577" y="1365970"/>
            <a:ext cx="8257588" cy="548435"/>
            <a:chOff x="6677642" y="1782217"/>
            <a:chExt cx="4615543" cy="548464"/>
          </a:xfrm>
        </p:grpSpPr>
        <p:sp>
          <p:nvSpPr>
            <p:cNvPr id="55" name="TextBox 72"/>
            <p:cNvSpPr txBox="1"/>
            <p:nvPr/>
          </p:nvSpPr>
          <p:spPr>
            <a:xfrm>
              <a:off x="6677642" y="1782217"/>
              <a:ext cx="4581239" cy="274609"/>
            </a:xfrm>
            <a:prstGeom prst="rect">
              <a:avLst/>
            </a:prstGeom>
            <a:noFill/>
          </p:spPr>
          <p:txBody>
            <a:bodyPr wrap="square" lIns="0" tIns="0" rIns="0" bIns="0" rtlCol="0">
              <a:spAutoFit/>
            </a:bodyPr>
            <a:lstStyle/>
            <a:p>
              <a:r>
                <a:rPr lang="en-US" altLang="zh-CN" sz="189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2004年</a:t>
              </a:r>
              <a:endParaRPr lang="en-US" altLang="zh-CN" sz="189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Rectangle 73"/>
            <p:cNvSpPr/>
            <p:nvPr/>
          </p:nvSpPr>
          <p:spPr>
            <a:xfrm>
              <a:off x="6677641" y="2087845"/>
              <a:ext cx="4620159" cy="823827"/>
            </a:xfrm>
            <a:prstGeom prst="rect">
              <a:avLst/>
            </a:prstGeom>
          </p:spPr>
          <p:txBody>
            <a:bodyPr wrap="square" lIns="0" tIns="0" rIns="0" bIns="0">
              <a:spAutoFit/>
            </a:bodyPr>
            <a:lstStyle/>
            <a:p>
              <a:pPr>
                <a:lnSpc>
                  <a:spcPct val="150000"/>
                </a:lnSpc>
              </a:pPr>
              <a:r>
                <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我国引进德国、日本等国的高速动车组技术，在消化吸收再创新的基础上，生产出了“和谐号”系列高速动车组，在较短的时间里满足了百姓出行的需要。然而基于不同平台研发出的“和谐号”车型，由于标准不统一，不能互联互通，难以互为备用，提高了运营和维修成本</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7" name="Group 74"/>
          <p:cNvGrpSpPr/>
          <p:nvPr/>
        </p:nvGrpSpPr>
        <p:grpSpPr>
          <a:xfrm>
            <a:off x="2876577" y="2559051"/>
            <a:ext cx="8257584" cy="548434"/>
            <a:chOff x="6677642" y="1782217"/>
            <a:chExt cx="4615543" cy="548463"/>
          </a:xfrm>
        </p:grpSpPr>
        <p:sp>
          <p:nvSpPr>
            <p:cNvPr id="58" name="TextBox 75"/>
            <p:cNvSpPr txBox="1"/>
            <p:nvPr/>
          </p:nvSpPr>
          <p:spPr>
            <a:xfrm>
              <a:off x="6677642" y="1782217"/>
              <a:ext cx="4581237" cy="274609"/>
            </a:xfrm>
            <a:prstGeom prst="rect">
              <a:avLst/>
            </a:prstGeom>
            <a:noFill/>
          </p:spPr>
          <p:txBody>
            <a:bodyPr wrap="square" lIns="0" tIns="0" rIns="0" bIns="0" rtlCol="0">
              <a:spAutoFit/>
            </a:bodyPr>
            <a:lstStyle/>
            <a:p>
              <a:r>
                <a:rPr lang="en-US" altLang="zh-CN" sz="189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2012年</a:t>
              </a:r>
              <a:endParaRPr lang="en-US" altLang="zh-CN" sz="189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Rectangle 76"/>
            <p:cNvSpPr/>
            <p:nvPr/>
          </p:nvSpPr>
          <p:spPr>
            <a:xfrm>
              <a:off x="6677642" y="2087844"/>
              <a:ext cx="4620159" cy="274609"/>
            </a:xfrm>
            <a:prstGeom prst="rect">
              <a:avLst/>
            </a:prstGeom>
          </p:spPr>
          <p:txBody>
            <a:bodyPr wrap="square" lIns="0" tIns="0" rIns="0" bIns="0">
              <a:spAutoFit/>
            </a:bodyPr>
            <a:lstStyle/>
            <a:p>
              <a:pPr>
                <a:lnSpc>
                  <a:spcPct val="150000"/>
                </a:lnSpc>
              </a:pPr>
              <a:r>
                <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由中国铁路总公司主导，中国铁道科学研究院技术牵头，中车所属企业设计制造，开展了中国标准动车组设计研制工作</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0" name="Group 77"/>
          <p:cNvGrpSpPr/>
          <p:nvPr/>
        </p:nvGrpSpPr>
        <p:grpSpPr>
          <a:xfrm>
            <a:off x="2876574" y="3752128"/>
            <a:ext cx="8257577" cy="548434"/>
            <a:chOff x="6677642" y="1782217"/>
            <a:chExt cx="4615543" cy="548463"/>
          </a:xfrm>
        </p:grpSpPr>
        <p:sp>
          <p:nvSpPr>
            <p:cNvPr id="61" name="TextBox 78"/>
            <p:cNvSpPr txBox="1"/>
            <p:nvPr/>
          </p:nvSpPr>
          <p:spPr>
            <a:xfrm>
              <a:off x="6677642" y="1782217"/>
              <a:ext cx="4581237" cy="274609"/>
            </a:xfrm>
            <a:prstGeom prst="rect">
              <a:avLst/>
            </a:prstGeom>
            <a:noFill/>
          </p:spPr>
          <p:txBody>
            <a:bodyPr wrap="square" lIns="0" tIns="0" rIns="0" bIns="0" rtlCol="0">
              <a:spAutoFit/>
            </a:bodyPr>
            <a:lstStyle/>
            <a:p>
              <a:r>
                <a:rPr lang="en-US" altLang="zh-CN" sz="189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2016年7月15日</a:t>
              </a:r>
              <a:endParaRPr lang="en-US" altLang="zh-CN" sz="189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Rectangle 79"/>
            <p:cNvSpPr/>
            <p:nvPr/>
          </p:nvSpPr>
          <p:spPr>
            <a:xfrm>
              <a:off x="6677641" y="2087844"/>
              <a:ext cx="4620158" cy="274609"/>
            </a:xfrm>
            <a:prstGeom prst="rect">
              <a:avLst/>
            </a:prstGeom>
          </p:spPr>
          <p:txBody>
            <a:bodyPr wrap="square" lIns="0" tIns="0" rIns="0" bIns="0">
              <a:spAutoFit/>
            </a:bodyPr>
            <a:lstStyle/>
            <a:p>
              <a:pPr>
                <a:lnSpc>
                  <a:spcPct val="150000"/>
                </a:lnSpc>
              </a:pPr>
              <a:r>
                <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“复兴号”原型车CRH-0207和CRH-0503以超过420公里的时速在郑徐高铁上交会，创造了高铁列车交会速度的世界新纪录</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3" name="Group 80"/>
          <p:cNvGrpSpPr/>
          <p:nvPr/>
        </p:nvGrpSpPr>
        <p:grpSpPr>
          <a:xfrm>
            <a:off x="2876574" y="4945208"/>
            <a:ext cx="8257582" cy="548434"/>
            <a:chOff x="6677641" y="1782217"/>
            <a:chExt cx="4615544" cy="548463"/>
          </a:xfrm>
        </p:grpSpPr>
        <p:sp>
          <p:nvSpPr>
            <p:cNvPr id="64" name="TextBox 81"/>
            <p:cNvSpPr txBox="1"/>
            <p:nvPr/>
          </p:nvSpPr>
          <p:spPr>
            <a:xfrm>
              <a:off x="6677641" y="1782218"/>
              <a:ext cx="4581229" cy="274609"/>
            </a:xfrm>
            <a:prstGeom prst="rect">
              <a:avLst/>
            </a:prstGeom>
            <a:noFill/>
          </p:spPr>
          <p:txBody>
            <a:bodyPr wrap="square" lIns="0" tIns="0" rIns="0" bIns="0" rtlCol="0">
              <a:spAutoFit/>
            </a:bodyPr>
            <a:lstStyle/>
            <a:p>
              <a:r>
                <a:rPr lang="en-US" altLang="zh-CN" sz="189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2017年6月25日</a:t>
              </a:r>
              <a:endParaRPr lang="en-US" altLang="zh-CN" sz="189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Rectangle 82"/>
            <p:cNvSpPr/>
            <p:nvPr/>
          </p:nvSpPr>
          <p:spPr>
            <a:xfrm>
              <a:off x="6677642" y="2087844"/>
              <a:ext cx="4620158" cy="274609"/>
            </a:xfrm>
            <a:prstGeom prst="rect">
              <a:avLst/>
            </a:prstGeom>
          </p:spPr>
          <p:txBody>
            <a:bodyPr wrap="square" lIns="0" tIns="0" rIns="0" bIns="0">
              <a:spAutoFit/>
            </a:bodyPr>
            <a:lstStyle/>
            <a:p>
              <a:pPr>
                <a:lnSpc>
                  <a:spcPct val="150000"/>
                </a:lnSpc>
              </a:pPr>
              <a:r>
                <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中国标准动车组被正式命名为“复兴号”CR400系列</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66" name="Straight Connector 83"/>
          <p:cNvCxnSpPr>
            <a:stCxn id="28" idx="4"/>
            <a:endCxn id="29" idx="0"/>
          </p:cNvCxnSpPr>
          <p:nvPr/>
        </p:nvCxnSpPr>
        <p:spPr>
          <a:xfrm>
            <a:off x="2585236" y="1916683"/>
            <a:ext cx="0" cy="9017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4"/>
          <p:cNvCxnSpPr>
            <a:stCxn id="29" idx="4"/>
            <a:endCxn id="30" idx="0"/>
          </p:cNvCxnSpPr>
          <p:nvPr/>
        </p:nvCxnSpPr>
        <p:spPr>
          <a:xfrm>
            <a:off x="2585236" y="3109763"/>
            <a:ext cx="0" cy="9017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5"/>
          <p:cNvCxnSpPr>
            <a:stCxn id="30" idx="4"/>
            <a:endCxn id="31" idx="0"/>
          </p:cNvCxnSpPr>
          <p:nvPr/>
        </p:nvCxnSpPr>
        <p:spPr>
          <a:xfrm>
            <a:off x="2585236" y="4302844"/>
            <a:ext cx="0" cy="9017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5" name="矩形 2"/>
          <p:cNvSpPr/>
          <p:nvPr/>
        </p:nvSpPr>
        <p:spPr>
          <a:xfrm>
            <a:off x="2105751" y="328233"/>
            <a:ext cx="10086249" cy="2637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思源等宽 L"/>
              <a:ea typeface="微软雅黑" panose="020B0503020204020204" pitchFamily="34" charset="-122"/>
              <a:cs typeface="+mn-ea"/>
              <a:sym typeface="Arial" panose="020B0604020202020204" pitchFamily="34" charset="0"/>
            </a:endParaRPr>
          </a:p>
        </p:txBody>
      </p:sp>
      <p:sp>
        <p:nvSpPr>
          <p:cNvPr id="86" name="矩形 3"/>
          <p:cNvSpPr/>
          <p:nvPr/>
        </p:nvSpPr>
        <p:spPr>
          <a:xfrm>
            <a:off x="706" y="338850"/>
            <a:ext cx="268108" cy="2531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思源等宽 L"/>
              <a:ea typeface="微软雅黑" panose="020B0503020204020204" pitchFamily="34" charset="-122"/>
              <a:cs typeface="+mn-ea"/>
              <a:sym typeface="Arial" panose="020B0604020202020204" pitchFamily="34" charset="0"/>
            </a:endParaRPr>
          </a:p>
        </p:txBody>
      </p:sp>
      <p:sp>
        <p:nvSpPr>
          <p:cNvPr id="87" name="文本框 4"/>
          <p:cNvSpPr txBox="1"/>
          <p:nvPr/>
        </p:nvSpPr>
        <p:spPr>
          <a:xfrm>
            <a:off x="268814" y="162416"/>
            <a:ext cx="4197678" cy="584775"/>
          </a:xfrm>
          <a:prstGeom prst="rect">
            <a:avLst/>
          </a:prstGeom>
        </p:spPr>
        <p:txBody>
          <a:bodyPr wrap="square">
            <a:norm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a:ln>
                  <a:noFill/>
                </a:ln>
                <a:solidFill>
                  <a:srgbClr val="0147A7"/>
                </a:solidFill>
                <a:uLnTx/>
                <a:uFillTx/>
                <a:latin typeface="思源等宽 L"/>
                <a:ea typeface="微软雅黑" panose="020B0503020204020204" pitchFamily="34" charset="-122"/>
                <a:cs typeface="+mn-ea"/>
                <a:sym typeface="Arial" panose="020B0604020202020204" pitchFamily="34" charset="0"/>
              </a:rPr>
              <a:t>发展历史</a:t>
            </a:r>
            <a:endParaRPr kumimoji="0" lang="en-US" altLang="zh-CN" sz="3200" b="0" i="0" u="none" strike="noStrike" kern="1200" cap="none" spc="0" normalizeH="0" baseline="0" noProof="0">
              <a:ln>
                <a:noFill/>
              </a:ln>
              <a:solidFill>
                <a:srgbClr val="0147A7"/>
              </a:solidFill>
              <a:uLnTx/>
              <a:uFillTx/>
              <a:latin typeface="思源等宽 L"/>
              <a:ea typeface="微软雅黑" panose="020B0503020204020204" pitchFamily="34" charset="-122"/>
              <a:cs typeface="+mn-ea"/>
              <a:sym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rLst="">
                                      <p:cBhvr>
                                        <p:cTn id="9" dur="500"/>
                                        <p:tgtEl>
                                          <p:spTgt spid="28"/>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wipe(up)" prLst="">
                                      <p:cBhvr>
                                        <p:cTn id="13" dur="500"/>
                                        <p:tgtEl>
                                          <p:spTgt spid="66"/>
                                        </p:tgtEl>
                                      </p:cBhvr>
                                    </p:animEffect>
                                  </p:childTnLst>
                                </p:cTn>
                              </p:par>
                            </p:childTnLst>
                          </p:cTn>
                        </p:par>
                        <p:par>
                          <p:cTn id="14" fill="hold">
                            <p:stCondLst>
                              <p:cond delay="1000"/>
                            </p:stCondLst>
                            <p:childTnLst>
                              <p:par>
                                <p:cTn id="15" presetID="53" presetClass="entr" presetSubtype="16" fill="hold" grpId="1"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rLst="">
                                      <p:cBhvr>
                                        <p:cTn id="19" dur="500"/>
                                        <p:tgtEl>
                                          <p:spTgt spid="29"/>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wipe(up)" prLst="">
                                      <p:cBhvr>
                                        <p:cTn id="23" dur="500"/>
                                        <p:tgtEl>
                                          <p:spTgt spid="83"/>
                                        </p:tgtEl>
                                      </p:cBhvr>
                                    </p:animEffect>
                                  </p:childTnLst>
                                </p:cTn>
                              </p:par>
                            </p:childTnLst>
                          </p:cTn>
                        </p:par>
                        <p:par>
                          <p:cTn id="24" fill="hold">
                            <p:stCondLst>
                              <p:cond delay="2000"/>
                            </p:stCondLst>
                            <p:childTnLst>
                              <p:par>
                                <p:cTn id="25" presetID="53" presetClass="entr" presetSubtype="16" fill="hold" grpId="2"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rLst="">
                                      <p:cBhvr>
                                        <p:cTn id="29" dur="500"/>
                                        <p:tgtEl>
                                          <p:spTgt spid="30"/>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84"/>
                                        </p:tgtEl>
                                        <p:attrNameLst>
                                          <p:attrName>style.visibility</p:attrName>
                                        </p:attrNameLst>
                                      </p:cBhvr>
                                      <p:to>
                                        <p:strVal val="visible"/>
                                      </p:to>
                                    </p:set>
                                    <p:animEffect transition="in" filter="wipe(up)" prLst="">
                                      <p:cBhvr>
                                        <p:cTn id="33" dur="500"/>
                                        <p:tgtEl>
                                          <p:spTgt spid="84"/>
                                        </p:tgtEl>
                                      </p:cBhvr>
                                    </p:animEffect>
                                  </p:childTnLst>
                                </p:cTn>
                              </p:par>
                            </p:childTnLst>
                          </p:cTn>
                        </p:par>
                        <p:par>
                          <p:cTn id="34" fill="hold">
                            <p:stCondLst>
                              <p:cond delay="3000"/>
                            </p:stCondLst>
                            <p:childTnLst>
                              <p:par>
                                <p:cTn id="35" presetID="53" presetClass="entr" presetSubtype="16" fill="hold" grpId="3"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rLst="">
                                      <p:cBhvr>
                                        <p:cTn id="39" dur="500"/>
                                        <p:tgtEl>
                                          <p:spTgt spid="31"/>
                                        </p:tgtEl>
                                      </p:cBhvr>
                                    </p:animEffect>
                                  </p:childTnLst>
                                </p:cTn>
                              </p:par>
                            </p:childTnLst>
                          </p:cTn>
                        </p:par>
                        <p:par>
                          <p:cTn id="40" fill="hold">
                            <p:stCondLst>
                              <p:cond delay="3500"/>
                            </p:stCondLst>
                            <p:childTnLst>
                              <p:par>
                                <p:cTn id="41" presetID="12" presetClass="entr" presetSubtype="8"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p:tgtEl>
                                          <p:spTgt spid="54"/>
                                        </p:tgtEl>
                                        <p:attrNameLst>
                                          <p:attrName>ppt_x</p:attrName>
                                        </p:attrNameLst>
                                      </p:cBhvr>
                                      <p:tavLst>
                                        <p:tav tm="0">
                                          <p:val>
                                            <p:strVal val="#ppt_x-#ppt_w*1.125000"/>
                                          </p:val>
                                        </p:tav>
                                        <p:tav tm="100000">
                                          <p:val>
                                            <p:strVal val="#ppt_x"/>
                                          </p:val>
                                        </p:tav>
                                      </p:tavLst>
                                    </p:anim>
                                    <p:animEffect transition="in" filter="wipe(right)" prLst="">
                                      <p:cBhvr>
                                        <p:cTn id="44" dur="500"/>
                                        <p:tgtEl>
                                          <p:spTgt spid="54"/>
                                        </p:tgtEl>
                                      </p:cBhvr>
                                    </p:animEffect>
                                  </p:childTnLst>
                                </p:cTn>
                              </p:par>
                            </p:childTnLst>
                          </p:cTn>
                        </p:par>
                        <p:par>
                          <p:cTn id="45" fill="hold">
                            <p:stCondLst>
                              <p:cond delay="4000"/>
                            </p:stCondLst>
                            <p:childTnLst>
                              <p:par>
                                <p:cTn id="46" presetID="12" presetClass="entr" presetSubtype="8"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additive="base">
                                        <p:cTn id="48" dur="500"/>
                                        <p:tgtEl>
                                          <p:spTgt spid="57"/>
                                        </p:tgtEl>
                                        <p:attrNameLst>
                                          <p:attrName>ppt_x</p:attrName>
                                        </p:attrNameLst>
                                      </p:cBhvr>
                                      <p:tavLst>
                                        <p:tav tm="0">
                                          <p:val>
                                            <p:strVal val="#ppt_x-#ppt_w*1.125000"/>
                                          </p:val>
                                        </p:tav>
                                        <p:tav tm="100000">
                                          <p:val>
                                            <p:strVal val="#ppt_x"/>
                                          </p:val>
                                        </p:tav>
                                      </p:tavLst>
                                    </p:anim>
                                    <p:animEffect transition="in" filter="wipe(right)" prLst="">
                                      <p:cBhvr>
                                        <p:cTn id="49" dur="500"/>
                                        <p:tgtEl>
                                          <p:spTgt spid="57"/>
                                        </p:tgtEl>
                                      </p:cBhvr>
                                    </p:animEffect>
                                  </p:childTnLst>
                                </p:cTn>
                              </p:par>
                            </p:childTnLst>
                          </p:cTn>
                        </p:par>
                        <p:par>
                          <p:cTn id="50" fill="hold">
                            <p:stCondLst>
                              <p:cond delay="4500"/>
                            </p:stCondLst>
                            <p:childTnLst>
                              <p:par>
                                <p:cTn id="51" presetID="12" presetClass="entr" presetSubtype="8" fill="hold" nodeType="afterEffect">
                                  <p:stCondLst>
                                    <p:cond delay="0"/>
                                  </p:stCondLst>
                                  <p:childTnLst>
                                    <p:set>
                                      <p:cBhvr>
                                        <p:cTn id="52" dur="1" fill="hold">
                                          <p:stCondLst>
                                            <p:cond delay="0"/>
                                          </p:stCondLst>
                                        </p:cTn>
                                        <p:tgtEl>
                                          <p:spTgt spid="60"/>
                                        </p:tgtEl>
                                        <p:attrNameLst>
                                          <p:attrName>style.visibility</p:attrName>
                                        </p:attrNameLst>
                                      </p:cBhvr>
                                      <p:to>
                                        <p:strVal val="visible"/>
                                      </p:to>
                                    </p:set>
                                    <p:anim calcmode="lin" valueType="num">
                                      <p:cBhvr additive="base">
                                        <p:cTn id="53" dur="500"/>
                                        <p:tgtEl>
                                          <p:spTgt spid="60"/>
                                        </p:tgtEl>
                                        <p:attrNameLst>
                                          <p:attrName>ppt_x</p:attrName>
                                        </p:attrNameLst>
                                      </p:cBhvr>
                                      <p:tavLst>
                                        <p:tav tm="0">
                                          <p:val>
                                            <p:strVal val="#ppt_x-#ppt_w*1.125000"/>
                                          </p:val>
                                        </p:tav>
                                        <p:tav tm="100000">
                                          <p:val>
                                            <p:strVal val="#ppt_x"/>
                                          </p:val>
                                        </p:tav>
                                      </p:tavLst>
                                    </p:anim>
                                    <p:animEffect transition="in" filter="wipe(right)" prLst="">
                                      <p:cBhvr>
                                        <p:cTn id="54" dur="500"/>
                                        <p:tgtEl>
                                          <p:spTgt spid="60"/>
                                        </p:tgtEl>
                                      </p:cBhvr>
                                    </p:animEffect>
                                  </p:childTnLst>
                                </p:cTn>
                              </p:par>
                            </p:childTnLst>
                          </p:cTn>
                        </p:par>
                        <p:par>
                          <p:cTn id="55" fill="hold">
                            <p:stCondLst>
                              <p:cond delay="5000"/>
                            </p:stCondLst>
                            <p:childTnLst>
                              <p:par>
                                <p:cTn id="56" presetID="12" presetClass="entr" presetSubtype="8" fill="hold"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p:tgtEl>
                                          <p:spTgt spid="63"/>
                                        </p:tgtEl>
                                        <p:attrNameLst>
                                          <p:attrName>ppt_x</p:attrName>
                                        </p:attrNameLst>
                                      </p:cBhvr>
                                      <p:tavLst>
                                        <p:tav tm="0">
                                          <p:val>
                                            <p:strVal val="#ppt_x-#ppt_w*1.125000"/>
                                          </p:val>
                                        </p:tav>
                                        <p:tav tm="100000">
                                          <p:val>
                                            <p:strVal val="#ppt_x"/>
                                          </p:val>
                                        </p:tav>
                                      </p:tavLst>
                                    </p:anim>
                                    <p:animEffect transition="in" filter="wipe(right)" prLst="">
                                      <p:cBhvr>
                                        <p:cTn id="5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1" animBg="1"/>
      <p:bldP spid="30" grpId="2" animBg="1"/>
      <p:bldP spid="31" grpId="3"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 name="Oval 55"/>
          <p:cNvSpPr/>
          <p:nvPr/>
        </p:nvSpPr>
        <p:spPr>
          <a:xfrm>
            <a:off x="2439567" y="1625343"/>
            <a:ext cx="291340" cy="291340"/>
          </a:xfrm>
          <a:prstGeom prst="ellipse">
            <a:avLst/>
          </a:prstGeom>
          <a:solidFill>
            <a:schemeClr val="bg2"/>
          </a:solidFill>
          <a:ln>
            <a:solidFill>
              <a:schemeClr val="accent1">
                <a:shade val="50000"/>
              </a:schemeClr>
            </a:solid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latin typeface="Arial" panose="020B0604020202020204" pitchFamily="34" charset="0"/>
              <a:ea typeface="微软雅黑" panose="020B0503020204020204" pitchFamily="34" charset="-122"/>
              <a:sym typeface="Arial" panose="020B0604020202020204" pitchFamily="34" charset="0"/>
            </a:endParaRPr>
          </a:p>
        </p:txBody>
      </p:sp>
      <p:sp>
        <p:nvSpPr>
          <p:cNvPr id="29" name="Oval 56"/>
          <p:cNvSpPr/>
          <p:nvPr/>
        </p:nvSpPr>
        <p:spPr>
          <a:xfrm>
            <a:off x="2439567" y="2818423"/>
            <a:ext cx="291340" cy="291340"/>
          </a:xfrm>
          <a:prstGeom prst="ellipse">
            <a:avLst/>
          </a:prstGeom>
          <a:solidFill>
            <a:schemeClr val="bg2"/>
          </a:solidFill>
          <a:ln>
            <a:solidFill>
              <a:schemeClr val="accent2"/>
            </a:solid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latin typeface="Arial" panose="020B0604020202020204" pitchFamily="34" charset="0"/>
              <a:ea typeface="微软雅黑" panose="020B0503020204020204" pitchFamily="34" charset="-122"/>
              <a:sym typeface="Arial" panose="020B0604020202020204" pitchFamily="34" charset="0"/>
            </a:endParaRPr>
          </a:p>
        </p:txBody>
      </p:sp>
      <p:sp>
        <p:nvSpPr>
          <p:cNvPr id="30" name="Oval 57"/>
          <p:cNvSpPr/>
          <p:nvPr/>
        </p:nvSpPr>
        <p:spPr>
          <a:xfrm>
            <a:off x="2439567" y="4011503"/>
            <a:ext cx="291340" cy="291340"/>
          </a:xfrm>
          <a:prstGeom prst="ellipse">
            <a:avLst/>
          </a:prstGeom>
          <a:solidFill>
            <a:schemeClr val="bg2"/>
          </a:solidFill>
          <a:ln>
            <a:solidFill>
              <a:schemeClr val="accent3"/>
            </a:solid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latin typeface="Arial" panose="020B0604020202020204" pitchFamily="34" charset="0"/>
              <a:ea typeface="微软雅黑" panose="020B0503020204020204" pitchFamily="34" charset="-122"/>
              <a:sym typeface="Arial" panose="020B0604020202020204" pitchFamily="34" charset="0"/>
            </a:endParaRPr>
          </a:p>
        </p:txBody>
      </p:sp>
      <p:sp>
        <p:nvSpPr>
          <p:cNvPr id="31" name="Oval 58"/>
          <p:cNvSpPr/>
          <p:nvPr/>
        </p:nvSpPr>
        <p:spPr>
          <a:xfrm>
            <a:off x="2439567" y="5204583"/>
            <a:ext cx="291340" cy="291340"/>
          </a:xfrm>
          <a:prstGeom prst="ellipse">
            <a:avLst/>
          </a:prstGeom>
          <a:solidFill>
            <a:schemeClr val="bg2"/>
          </a:solidFill>
          <a:ln>
            <a:solidFill>
              <a:schemeClr val="accent4"/>
            </a:solid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latin typeface="Arial" panose="020B0604020202020204" pitchFamily="34" charset="0"/>
              <a:ea typeface="微软雅黑" panose="020B0503020204020204" pitchFamily="34" charset="-122"/>
              <a:sym typeface="Arial" panose="020B0604020202020204" pitchFamily="34" charset="0"/>
            </a:endParaRPr>
          </a:p>
        </p:txBody>
      </p:sp>
      <p:sp>
        <p:nvSpPr>
          <p:cNvPr id="33" name="Pentagon 60"/>
          <p:cNvSpPr/>
          <p:nvPr/>
        </p:nvSpPr>
        <p:spPr>
          <a:xfrm>
            <a:off x="1127397" y="1528710"/>
            <a:ext cx="978354" cy="48460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Pentagon 63"/>
          <p:cNvSpPr/>
          <p:nvPr/>
        </p:nvSpPr>
        <p:spPr>
          <a:xfrm>
            <a:off x="1127398" y="5107954"/>
            <a:ext cx="978354" cy="48460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Pentagon 66"/>
          <p:cNvSpPr/>
          <p:nvPr/>
        </p:nvSpPr>
        <p:spPr>
          <a:xfrm>
            <a:off x="1127398" y="3914874"/>
            <a:ext cx="978354" cy="48460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Pentagon 69"/>
          <p:cNvSpPr/>
          <p:nvPr/>
        </p:nvSpPr>
        <p:spPr>
          <a:xfrm>
            <a:off x="1127398" y="2721788"/>
            <a:ext cx="978354" cy="484605"/>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4" name="Group 71"/>
          <p:cNvGrpSpPr/>
          <p:nvPr/>
        </p:nvGrpSpPr>
        <p:grpSpPr>
          <a:xfrm>
            <a:off x="2876577" y="1365970"/>
            <a:ext cx="8257588" cy="548435"/>
            <a:chOff x="6677642" y="1782217"/>
            <a:chExt cx="4615543" cy="548464"/>
          </a:xfrm>
        </p:grpSpPr>
        <p:sp>
          <p:nvSpPr>
            <p:cNvPr id="55" name="TextBox 72"/>
            <p:cNvSpPr txBox="1"/>
            <p:nvPr/>
          </p:nvSpPr>
          <p:spPr>
            <a:xfrm>
              <a:off x="6677642" y="1782217"/>
              <a:ext cx="4581239" cy="274609"/>
            </a:xfrm>
            <a:prstGeom prst="rect">
              <a:avLst/>
            </a:prstGeom>
            <a:noFill/>
          </p:spPr>
          <p:txBody>
            <a:bodyPr wrap="square" lIns="0" tIns="0" rIns="0" bIns="0" rtlCol="0">
              <a:spAutoFit/>
            </a:bodyPr>
            <a:lstStyle/>
            <a:p>
              <a:r>
                <a:rPr lang="en-US" altLang="zh-CN" sz="189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2017年6月26日</a:t>
              </a:r>
              <a:endParaRPr lang="en-US" altLang="zh-CN" sz="189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Rectangle 73"/>
            <p:cNvSpPr/>
            <p:nvPr/>
          </p:nvSpPr>
          <p:spPr>
            <a:xfrm>
              <a:off x="6677641" y="2087845"/>
              <a:ext cx="4620159" cy="274609"/>
            </a:xfrm>
            <a:prstGeom prst="rect">
              <a:avLst/>
            </a:prstGeom>
          </p:spPr>
          <p:txBody>
            <a:bodyPr wrap="square" lIns="0" tIns="0" rIns="0" bIns="0">
              <a:spAutoFit/>
            </a:bodyPr>
            <a:lstStyle/>
            <a:p>
              <a:pPr>
                <a:lnSpc>
                  <a:spcPct val="150000"/>
                </a:lnSpc>
              </a:pPr>
              <a:r>
                <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在京沪高铁两端的北京南站和上海虹桥站“复兴号”双向首发</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7" name="Group 74"/>
          <p:cNvGrpSpPr/>
          <p:nvPr/>
        </p:nvGrpSpPr>
        <p:grpSpPr>
          <a:xfrm>
            <a:off x="2876577" y="2559051"/>
            <a:ext cx="8257584" cy="548434"/>
            <a:chOff x="6677642" y="1782217"/>
            <a:chExt cx="4615543" cy="548463"/>
          </a:xfrm>
        </p:grpSpPr>
        <p:sp>
          <p:nvSpPr>
            <p:cNvPr id="58" name="TextBox 75"/>
            <p:cNvSpPr txBox="1"/>
            <p:nvPr/>
          </p:nvSpPr>
          <p:spPr>
            <a:xfrm>
              <a:off x="6677642" y="1782217"/>
              <a:ext cx="4581237" cy="274609"/>
            </a:xfrm>
            <a:prstGeom prst="rect">
              <a:avLst/>
            </a:prstGeom>
            <a:noFill/>
          </p:spPr>
          <p:txBody>
            <a:bodyPr wrap="square" lIns="0" tIns="0" rIns="0" bIns="0" rtlCol="0">
              <a:spAutoFit/>
            </a:bodyPr>
            <a:lstStyle/>
            <a:p>
              <a:r>
                <a:rPr lang="en-US" altLang="zh-CN" sz="189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2017年9月21日</a:t>
              </a:r>
              <a:endParaRPr lang="en-US" altLang="zh-CN" sz="189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Rectangle 76"/>
            <p:cNvSpPr/>
            <p:nvPr/>
          </p:nvSpPr>
          <p:spPr>
            <a:xfrm>
              <a:off x="6677642" y="2087844"/>
              <a:ext cx="4620159" cy="549218"/>
            </a:xfrm>
            <a:prstGeom prst="rect">
              <a:avLst/>
            </a:prstGeom>
          </p:spPr>
          <p:txBody>
            <a:bodyPr wrap="square" lIns="0" tIns="0" rIns="0" bIns="0">
              <a:spAutoFit/>
            </a:bodyPr>
            <a:lstStyle/>
            <a:p>
              <a:pPr>
                <a:lnSpc>
                  <a:spcPct val="150000"/>
                </a:lnSpc>
              </a:pPr>
              <a:r>
                <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铁路实行新的列车运行图，CR400“复兴号”动车组在京沪高铁率先实现350公里时速运营，我国再次成为世界上高铁商业运营速度最高的国家</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0" name="Group 77"/>
          <p:cNvGrpSpPr/>
          <p:nvPr/>
        </p:nvGrpSpPr>
        <p:grpSpPr>
          <a:xfrm>
            <a:off x="2876574" y="3752128"/>
            <a:ext cx="8257577" cy="548434"/>
            <a:chOff x="6677642" y="1782217"/>
            <a:chExt cx="4615543" cy="548463"/>
          </a:xfrm>
        </p:grpSpPr>
        <p:sp>
          <p:nvSpPr>
            <p:cNvPr id="61" name="TextBox 78"/>
            <p:cNvSpPr txBox="1"/>
            <p:nvPr/>
          </p:nvSpPr>
          <p:spPr>
            <a:xfrm>
              <a:off x="6677642" y="1782217"/>
              <a:ext cx="4581237" cy="274609"/>
            </a:xfrm>
            <a:prstGeom prst="rect">
              <a:avLst/>
            </a:prstGeom>
            <a:noFill/>
          </p:spPr>
          <p:txBody>
            <a:bodyPr wrap="square" lIns="0" tIns="0" rIns="0" bIns="0" rtlCol="0">
              <a:spAutoFit/>
            </a:bodyPr>
            <a:lstStyle/>
            <a:p>
              <a:r>
                <a:rPr lang="en-US" altLang="zh-CN" sz="189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2018年4月10日起</a:t>
              </a:r>
              <a:endParaRPr lang="en-US" altLang="zh-CN" sz="189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Rectangle 79"/>
            <p:cNvSpPr/>
            <p:nvPr/>
          </p:nvSpPr>
          <p:spPr>
            <a:xfrm>
              <a:off x="6677641" y="2087844"/>
              <a:ext cx="4620158" cy="274609"/>
            </a:xfrm>
            <a:prstGeom prst="rect">
              <a:avLst/>
            </a:prstGeom>
          </p:spPr>
          <p:txBody>
            <a:bodyPr wrap="square" lIns="0" tIns="0" rIns="0" bIns="0">
              <a:spAutoFit/>
            </a:bodyPr>
            <a:lstStyle/>
            <a:p>
              <a:pPr>
                <a:lnSpc>
                  <a:spcPct val="150000"/>
                </a:lnSpc>
              </a:pPr>
              <a:r>
                <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铁路实行新的列车运行图，CR400“复兴号”动车组开行数量增加</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3" name="Group 80"/>
          <p:cNvGrpSpPr/>
          <p:nvPr/>
        </p:nvGrpSpPr>
        <p:grpSpPr>
          <a:xfrm>
            <a:off x="2876574" y="4945208"/>
            <a:ext cx="8257582" cy="548434"/>
            <a:chOff x="6677641" y="1782217"/>
            <a:chExt cx="4615544" cy="548463"/>
          </a:xfrm>
        </p:grpSpPr>
        <p:sp>
          <p:nvSpPr>
            <p:cNvPr id="64" name="TextBox 81"/>
            <p:cNvSpPr txBox="1"/>
            <p:nvPr/>
          </p:nvSpPr>
          <p:spPr>
            <a:xfrm>
              <a:off x="6677641" y="1782218"/>
              <a:ext cx="4581229" cy="274609"/>
            </a:xfrm>
            <a:prstGeom prst="rect">
              <a:avLst/>
            </a:prstGeom>
            <a:noFill/>
          </p:spPr>
          <p:txBody>
            <a:bodyPr wrap="square" lIns="0" tIns="0" rIns="0" bIns="0" rtlCol="0">
              <a:spAutoFit/>
            </a:bodyPr>
            <a:lstStyle/>
            <a:p>
              <a:r>
                <a:rPr lang="en-US" altLang="zh-CN" sz="189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2018年6月26日</a:t>
              </a:r>
              <a:endParaRPr lang="en-US" altLang="zh-CN" sz="189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Rectangle 82"/>
            <p:cNvSpPr/>
            <p:nvPr/>
          </p:nvSpPr>
          <p:spPr>
            <a:xfrm>
              <a:off x="6677642" y="2087844"/>
              <a:ext cx="4620158" cy="274609"/>
            </a:xfrm>
            <a:prstGeom prst="rect">
              <a:avLst/>
            </a:prstGeom>
          </p:spPr>
          <p:txBody>
            <a:bodyPr wrap="square" lIns="0" tIns="0" rIns="0" bIns="0">
              <a:spAutoFit/>
            </a:bodyPr>
            <a:lstStyle/>
            <a:p>
              <a:pPr>
                <a:lnSpc>
                  <a:spcPct val="150000"/>
                </a:lnSpc>
              </a:pPr>
              <a:r>
                <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CR400“复兴号”动车组上线运营满1周年，累计发送旅客4130万人次</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66" name="Straight Connector 83"/>
          <p:cNvCxnSpPr>
            <a:stCxn id="28" idx="4"/>
            <a:endCxn id="29" idx="0"/>
          </p:cNvCxnSpPr>
          <p:nvPr/>
        </p:nvCxnSpPr>
        <p:spPr>
          <a:xfrm>
            <a:off x="2585236" y="1916683"/>
            <a:ext cx="0" cy="9017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4"/>
          <p:cNvCxnSpPr>
            <a:stCxn id="29" idx="4"/>
            <a:endCxn id="30" idx="0"/>
          </p:cNvCxnSpPr>
          <p:nvPr/>
        </p:nvCxnSpPr>
        <p:spPr>
          <a:xfrm>
            <a:off x="2585236" y="3109763"/>
            <a:ext cx="0" cy="9017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5"/>
          <p:cNvCxnSpPr>
            <a:stCxn id="30" idx="4"/>
            <a:endCxn id="31" idx="0"/>
          </p:cNvCxnSpPr>
          <p:nvPr/>
        </p:nvCxnSpPr>
        <p:spPr>
          <a:xfrm>
            <a:off x="2585236" y="4302844"/>
            <a:ext cx="0" cy="9017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5" name="矩形 2"/>
          <p:cNvSpPr/>
          <p:nvPr/>
        </p:nvSpPr>
        <p:spPr>
          <a:xfrm>
            <a:off x="4599625" y="338850"/>
            <a:ext cx="8258419" cy="2531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思源等宽 L"/>
              <a:ea typeface="微软雅黑" panose="020B0503020204020204" pitchFamily="34" charset="-122"/>
              <a:cs typeface="+mn-ea"/>
              <a:sym typeface="Arial" panose="020B0604020202020204" pitchFamily="34" charset="0"/>
            </a:endParaRPr>
          </a:p>
        </p:txBody>
      </p:sp>
      <p:sp>
        <p:nvSpPr>
          <p:cNvPr id="86" name="矩形 3"/>
          <p:cNvSpPr/>
          <p:nvPr/>
        </p:nvSpPr>
        <p:spPr>
          <a:xfrm>
            <a:off x="706" y="338850"/>
            <a:ext cx="268108" cy="2531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思源等宽 L"/>
              <a:ea typeface="微软雅黑" panose="020B0503020204020204" pitchFamily="34" charset="-122"/>
              <a:cs typeface="+mn-ea"/>
              <a:sym typeface="Arial" panose="020B0604020202020204" pitchFamily="34" charset="0"/>
            </a:endParaRPr>
          </a:p>
        </p:txBody>
      </p:sp>
      <p:sp>
        <p:nvSpPr>
          <p:cNvPr id="87" name="文本框 4"/>
          <p:cNvSpPr txBox="1"/>
          <p:nvPr/>
        </p:nvSpPr>
        <p:spPr>
          <a:xfrm>
            <a:off x="268814" y="162416"/>
            <a:ext cx="4197678" cy="584775"/>
          </a:xfrm>
          <a:prstGeom prst="rect">
            <a:avLst/>
          </a:prstGeom>
        </p:spPr>
        <p:txBody>
          <a:bodyPr wrap="square">
            <a:norm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a:ln>
                  <a:noFill/>
                </a:ln>
                <a:solidFill>
                  <a:srgbClr val="0147A7"/>
                </a:solidFill>
                <a:uLnTx/>
                <a:uFillTx/>
                <a:latin typeface="思源等宽 L"/>
                <a:ea typeface="微软雅黑" panose="020B0503020204020204" pitchFamily="34" charset="-122"/>
                <a:cs typeface="+mn-ea"/>
                <a:sym typeface="Arial" panose="020B0604020202020204" pitchFamily="34" charset="0"/>
              </a:rPr>
              <a:t>发展历史</a:t>
            </a:r>
            <a:endParaRPr kumimoji="0" lang="en-US" altLang="zh-CN" sz="3200" b="0" i="0" u="none" strike="noStrike" kern="1200" cap="none" spc="0" normalizeH="0" baseline="0" noProof="0">
              <a:ln>
                <a:noFill/>
              </a:ln>
              <a:solidFill>
                <a:srgbClr val="0147A7"/>
              </a:solidFill>
              <a:uLnTx/>
              <a:uFillTx/>
              <a:latin typeface="思源等宽 L"/>
              <a:ea typeface="微软雅黑" panose="020B0503020204020204" pitchFamily="34" charset="-122"/>
              <a:cs typeface="+mn-ea"/>
              <a:sym typeface="Arial" panose="020B0604020202020204" pitchFamily="34" charset="0"/>
            </a:endParaRPr>
          </a:p>
        </p:txBody>
      </p:sp>
      <p:sp>
        <p:nvSpPr>
          <p:cNvPr id="32" name="矩形 2"/>
          <p:cNvSpPr/>
          <p:nvPr/>
        </p:nvSpPr>
        <p:spPr>
          <a:xfrm>
            <a:off x="2105751" y="328233"/>
            <a:ext cx="10086249" cy="2637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思源等宽 L"/>
              <a:ea typeface="微软雅黑" panose="020B0503020204020204" pitchFamily="34" charset="-122"/>
              <a:cs typeface="+mn-ea"/>
              <a:sym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rLst="">
                                      <p:cBhvr>
                                        <p:cTn id="9" dur="500"/>
                                        <p:tgtEl>
                                          <p:spTgt spid="28"/>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wipe(up)" prLst="">
                                      <p:cBhvr>
                                        <p:cTn id="13" dur="500"/>
                                        <p:tgtEl>
                                          <p:spTgt spid="66"/>
                                        </p:tgtEl>
                                      </p:cBhvr>
                                    </p:animEffect>
                                  </p:childTnLst>
                                </p:cTn>
                              </p:par>
                            </p:childTnLst>
                          </p:cTn>
                        </p:par>
                        <p:par>
                          <p:cTn id="14" fill="hold">
                            <p:stCondLst>
                              <p:cond delay="1000"/>
                            </p:stCondLst>
                            <p:childTnLst>
                              <p:par>
                                <p:cTn id="15" presetID="53" presetClass="entr" presetSubtype="16" fill="hold" grpId="1"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rLst="">
                                      <p:cBhvr>
                                        <p:cTn id="19" dur="500"/>
                                        <p:tgtEl>
                                          <p:spTgt spid="29"/>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wipe(up)" prLst="">
                                      <p:cBhvr>
                                        <p:cTn id="23" dur="500"/>
                                        <p:tgtEl>
                                          <p:spTgt spid="83"/>
                                        </p:tgtEl>
                                      </p:cBhvr>
                                    </p:animEffect>
                                  </p:childTnLst>
                                </p:cTn>
                              </p:par>
                            </p:childTnLst>
                          </p:cTn>
                        </p:par>
                        <p:par>
                          <p:cTn id="24" fill="hold">
                            <p:stCondLst>
                              <p:cond delay="2000"/>
                            </p:stCondLst>
                            <p:childTnLst>
                              <p:par>
                                <p:cTn id="25" presetID="53" presetClass="entr" presetSubtype="16" fill="hold" grpId="2"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rLst="">
                                      <p:cBhvr>
                                        <p:cTn id="29" dur="500"/>
                                        <p:tgtEl>
                                          <p:spTgt spid="30"/>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84"/>
                                        </p:tgtEl>
                                        <p:attrNameLst>
                                          <p:attrName>style.visibility</p:attrName>
                                        </p:attrNameLst>
                                      </p:cBhvr>
                                      <p:to>
                                        <p:strVal val="visible"/>
                                      </p:to>
                                    </p:set>
                                    <p:animEffect transition="in" filter="wipe(up)" prLst="">
                                      <p:cBhvr>
                                        <p:cTn id="33" dur="500"/>
                                        <p:tgtEl>
                                          <p:spTgt spid="84"/>
                                        </p:tgtEl>
                                      </p:cBhvr>
                                    </p:animEffect>
                                  </p:childTnLst>
                                </p:cTn>
                              </p:par>
                            </p:childTnLst>
                          </p:cTn>
                        </p:par>
                        <p:par>
                          <p:cTn id="34" fill="hold">
                            <p:stCondLst>
                              <p:cond delay="3000"/>
                            </p:stCondLst>
                            <p:childTnLst>
                              <p:par>
                                <p:cTn id="35" presetID="53" presetClass="entr" presetSubtype="16" fill="hold" grpId="3"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rLst="">
                                      <p:cBhvr>
                                        <p:cTn id="39" dur="500"/>
                                        <p:tgtEl>
                                          <p:spTgt spid="31"/>
                                        </p:tgtEl>
                                      </p:cBhvr>
                                    </p:animEffect>
                                  </p:childTnLst>
                                </p:cTn>
                              </p:par>
                            </p:childTnLst>
                          </p:cTn>
                        </p:par>
                        <p:par>
                          <p:cTn id="40" fill="hold">
                            <p:stCondLst>
                              <p:cond delay="3500"/>
                            </p:stCondLst>
                            <p:childTnLst>
                              <p:par>
                                <p:cTn id="41" presetID="12" presetClass="entr" presetSubtype="8"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p:tgtEl>
                                          <p:spTgt spid="54"/>
                                        </p:tgtEl>
                                        <p:attrNameLst>
                                          <p:attrName>ppt_x</p:attrName>
                                        </p:attrNameLst>
                                      </p:cBhvr>
                                      <p:tavLst>
                                        <p:tav tm="0">
                                          <p:val>
                                            <p:strVal val="#ppt_x-#ppt_w*1.125000"/>
                                          </p:val>
                                        </p:tav>
                                        <p:tav tm="100000">
                                          <p:val>
                                            <p:strVal val="#ppt_x"/>
                                          </p:val>
                                        </p:tav>
                                      </p:tavLst>
                                    </p:anim>
                                    <p:animEffect transition="in" filter="wipe(right)" prLst="">
                                      <p:cBhvr>
                                        <p:cTn id="44" dur="500"/>
                                        <p:tgtEl>
                                          <p:spTgt spid="54"/>
                                        </p:tgtEl>
                                      </p:cBhvr>
                                    </p:animEffect>
                                  </p:childTnLst>
                                </p:cTn>
                              </p:par>
                            </p:childTnLst>
                          </p:cTn>
                        </p:par>
                        <p:par>
                          <p:cTn id="45" fill="hold">
                            <p:stCondLst>
                              <p:cond delay="4000"/>
                            </p:stCondLst>
                            <p:childTnLst>
                              <p:par>
                                <p:cTn id="46" presetID="12" presetClass="entr" presetSubtype="8"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additive="base">
                                        <p:cTn id="48" dur="500"/>
                                        <p:tgtEl>
                                          <p:spTgt spid="57"/>
                                        </p:tgtEl>
                                        <p:attrNameLst>
                                          <p:attrName>ppt_x</p:attrName>
                                        </p:attrNameLst>
                                      </p:cBhvr>
                                      <p:tavLst>
                                        <p:tav tm="0">
                                          <p:val>
                                            <p:strVal val="#ppt_x-#ppt_w*1.125000"/>
                                          </p:val>
                                        </p:tav>
                                        <p:tav tm="100000">
                                          <p:val>
                                            <p:strVal val="#ppt_x"/>
                                          </p:val>
                                        </p:tav>
                                      </p:tavLst>
                                    </p:anim>
                                    <p:animEffect transition="in" filter="wipe(right)" prLst="">
                                      <p:cBhvr>
                                        <p:cTn id="49" dur="500"/>
                                        <p:tgtEl>
                                          <p:spTgt spid="57"/>
                                        </p:tgtEl>
                                      </p:cBhvr>
                                    </p:animEffect>
                                  </p:childTnLst>
                                </p:cTn>
                              </p:par>
                            </p:childTnLst>
                          </p:cTn>
                        </p:par>
                        <p:par>
                          <p:cTn id="50" fill="hold">
                            <p:stCondLst>
                              <p:cond delay="4500"/>
                            </p:stCondLst>
                            <p:childTnLst>
                              <p:par>
                                <p:cTn id="51" presetID="12" presetClass="entr" presetSubtype="8" fill="hold" nodeType="afterEffect">
                                  <p:stCondLst>
                                    <p:cond delay="0"/>
                                  </p:stCondLst>
                                  <p:childTnLst>
                                    <p:set>
                                      <p:cBhvr>
                                        <p:cTn id="52" dur="1" fill="hold">
                                          <p:stCondLst>
                                            <p:cond delay="0"/>
                                          </p:stCondLst>
                                        </p:cTn>
                                        <p:tgtEl>
                                          <p:spTgt spid="60"/>
                                        </p:tgtEl>
                                        <p:attrNameLst>
                                          <p:attrName>style.visibility</p:attrName>
                                        </p:attrNameLst>
                                      </p:cBhvr>
                                      <p:to>
                                        <p:strVal val="visible"/>
                                      </p:to>
                                    </p:set>
                                    <p:anim calcmode="lin" valueType="num">
                                      <p:cBhvr additive="base">
                                        <p:cTn id="53" dur="500"/>
                                        <p:tgtEl>
                                          <p:spTgt spid="60"/>
                                        </p:tgtEl>
                                        <p:attrNameLst>
                                          <p:attrName>ppt_x</p:attrName>
                                        </p:attrNameLst>
                                      </p:cBhvr>
                                      <p:tavLst>
                                        <p:tav tm="0">
                                          <p:val>
                                            <p:strVal val="#ppt_x-#ppt_w*1.125000"/>
                                          </p:val>
                                        </p:tav>
                                        <p:tav tm="100000">
                                          <p:val>
                                            <p:strVal val="#ppt_x"/>
                                          </p:val>
                                        </p:tav>
                                      </p:tavLst>
                                    </p:anim>
                                    <p:animEffect transition="in" filter="wipe(right)" prLst="">
                                      <p:cBhvr>
                                        <p:cTn id="54" dur="500"/>
                                        <p:tgtEl>
                                          <p:spTgt spid="60"/>
                                        </p:tgtEl>
                                      </p:cBhvr>
                                    </p:animEffect>
                                  </p:childTnLst>
                                </p:cTn>
                              </p:par>
                            </p:childTnLst>
                          </p:cTn>
                        </p:par>
                        <p:par>
                          <p:cTn id="55" fill="hold">
                            <p:stCondLst>
                              <p:cond delay="5000"/>
                            </p:stCondLst>
                            <p:childTnLst>
                              <p:par>
                                <p:cTn id="56" presetID="12" presetClass="entr" presetSubtype="8" fill="hold"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p:tgtEl>
                                          <p:spTgt spid="63"/>
                                        </p:tgtEl>
                                        <p:attrNameLst>
                                          <p:attrName>ppt_x</p:attrName>
                                        </p:attrNameLst>
                                      </p:cBhvr>
                                      <p:tavLst>
                                        <p:tav tm="0">
                                          <p:val>
                                            <p:strVal val="#ppt_x-#ppt_w*1.125000"/>
                                          </p:val>
                                        </p:tav>
                                        <p:tav tm="100000">
                                          <p:val>
                                            <p:strVal val="#ppt_x"/>
                                          </p:val>
                                        </p:tav>
                                      </p:tavLst>
                                    </p:anim>
                                    <p:animEffect transition="in" filter="wipe(right)" prLst="">
                                      <p:cBhvr>
                                        <p:cTn id="5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1" animBg="1"/>
      <p:bldP spid="30" grpId="2" animBg="1"/>
      <p:bldP spid="31" grpId="3"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 name="Oval 55"/>
          <p:cNvSpPr/>
          <p:nvPr/>
        </p:nvSpPr>
        <p:spPr>
          <a:xfrm>
            <a:off x="2439567" y="1625343"/>
            <a:ext cx="291340" cy="291340"/>
          </a:xfrm>
          <a:prstGeom prst="ellipse">
            <a:avLst/>
          </a:prstGeom>
          <a:solidFill>
            <a:schemeClr val="bg2"/>
          </a:solidFill>
          <a:ln>
            <a:solidFill>
              <a:schemeClr val="accent1">
                <a:shade val="50000"/>
              </a:schemeClr>
            </a:solid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latin typeface="Arial" panose="020B0604020202020204" pitchFamily="34" charset="0"/>
              <a:ea typeface="微软雅黑" panose="020B0503020204020204" pitchFamily="34" charset="-122"/>
              <a:sym typeface="Arial" panose="020B0604020202020204" pitchFamily="34" charset="0"/>
            </a:endParaRPr>
          </a:p>
        </p:txBody>
      </p:sp>
      <p:sp>
        <p:nvSpPr>
          <p:cNvPr id="29" name="Oval 56"/>
          <p:cNvSpPr/>
          <p:nvPr/>
        </p:nvSpPr>
        <p:spPr>
          <a:xfrm>
            <a:off x="2439567" y="2818423"/>
            <a:ext cx="291340" cy="291340"/>
          </a:xfrm>
          <a:prstGeom prst="ellipse">
            <a:avLst/>
          </a:prstGeom>
          <a:solidFill>
            <a:schemeClr val="bg2"/>
          </a:solidFill>
          <a:ln>
            <a:solidFill>
              <a:schemeClr val="accent2"/>
            </a:solid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latin typeface="Arial" panose="020B0604020202020204" pitchFamily="34" charset="0"/>
              <a:ea typeface="微软雅黑" panose="020B0503020204020204" pitchFamily="34" charset="-122"/>
              <a:sym typeface="Arial" panose="020B0604020202020204" pitchFamily="34" charset="0"/>
            </a:endParaRPr>
          </a:p>
        </p:txBody>
      </p:sp>
      <p:sp>
        <p:nvSpPr>
          <p:cNvPr id="30" name="Oval 57"/>
          <p:cNvSpPr/>
          <p:nvPr/>
        </p:nvSpPr>
        <p:spPr>
          <a:xfrm>
            <a:off x="2439567" y="4011503"/>
            <a:ext cx="291340" cy="291340"/>
          </a:xfrm>
          <a:prstGeom prst="ellipse">
            <a:avLst/>
          </a:prstGeom>
          <a:solidFill>
            <a:schemeClr val="bg2"/>
          </a:solidFill>
          <a:ln>
            <a:solidFill>
              <a:schemeClr val="accent3"/>
            </a:solid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latin typeface="Arial" panose="020B0604020202020204" pitchFamily="34" charset="0"/>
              <a:ea typeface="微软雅黑" panose="020B0503020204020204" pitchFamily="34" charset="-122"/>
              <a:sym typeface="Arial" panose="020B0604020202020204" pitchFamily="34" charset="0"/>
            </a:endParaRPr>
          </a:p>
        </p:txBody>
      </p:sp>
      <p:sp>
        <p:nvSpPr>
          <p:cNvPr id="31" name="Oval 58"/>
          <p:cNvSpPr/>
          <p:nvPr/>
        </p:nvSpPr>
        <p:spPr>
          <a:xfrm>
            <a:off x="2439567" y="5204583"/>
            <a:ext cx="291340" cy="291340"/>
          </a:xfrm>
          <a:prstGeom prst="ellipse">
            <a:avLst/>
          </a:prstGeom>
          <a:solidFill>
            <a:schemeClr val="bg2"/>
          </a:solidFill>
          <a:ln>
            <a:solidFill>
              <a:schemeClr val="accent4"/>
            </a:solid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latin typeface="Arial" panose="020B0604020202020204" pitchFamily="34" charset="0"/>
              <a:ea typeface="微软雅黑" panose="020B0503020204020204" pitchFamily="34" charset="-122"/>
              <a:sym typeface="Arial" panose="020B0604020202020204" pitchFamily="34" charset="0"/>
            </a:endParaRPr>
          </a:p>
        </p:txBody>
      </p:sp>
      <p:sp>
        <p:nvSpPr>
          <p:cNvPr id="33" name="Pentagon 60"/>
          <p:cNvSpPr/>
          <p:nvPr/>
        </p:nvSpPr>
        <p:spPr>
          <a:xfrm>
            <a:off x="1127397" y="1528710"/>
            <a:ext cx="978354" cy="48460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Pentagon 63"/>
          <p:cNvSpPr/>
          <p:nvPr/>
        </p:nvSpPr>
        <p:spPr>
          <a:xfrm>
            <a:off x="1127398" y="5107954"/>
            <a:ext cx="978354" cy="48460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Pentagon 66"/>
          <p:cNvSpPr/>
          <p:nvPr/>
        </p:nvSpPr>
        <p:spPr>
          <a:xfrm>
            <a:off x="1127398" y="3914874"/>
            <a:ext cx="978354" cy="48460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Pentagon 69"/>
          <p:cNvSpPr/>
          <p:nvPr/>
        </p:nvSpPr>
        <p:spPr>
          <a:xfrm>
            <a:off x="1127398" y="2721788"/>
            <a:ext cx="978354" cy="484605"/>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4" name="Group 71"/>
          <p:cNvGrpSpPr/>
          <p:nvPr/>
        </p:nvGrpSpPr>
        <p:grpSpPr>
          <a:xfrm>
            <a:off x="2876577" y="1365970"/>
            <a:ext cx="8257588" cy="548435"/>
            <a:chOff x="6677642" y="1782217"/>
            <a:chExt cx="4615543" cy="548464"/>
          </a:xfrm>
        </p:grpSpPr>
        <p:sp>
          <p:nvSpPr>
            <p:cNvPr id="55" name="TextBox 72"/>
            <p:cNvSpPr txBox="1"/>
            <p:nvPr/>
          </p:nvSpPr>
          <p:spPr>
            <a:xfrm>
              <a:off x="6677642" y="1782217"/>
              <a:ext cx="4581239" cy="274609"/>
            </a:xfrm>
            <a:prstGeom prst="rect">
              <a:avLst/>
            </a:prstGeom>
            <a:noFill/>
          </p:spPr>
          <p:txBody>
            <a:bodyPr wrap="square" lIns="0" tIns="0" rIns="0" bIns="0" rtlCol="0">
              <a:spAutoFit/>
            </a:bodyPr>
            <a:lstStyle/>
            <a:p>
              <a:r>
                <a:rPr lang="en-US" altLang="zh-CN" sz="189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2018年7月1日起</a:t>
              </a:r>
              <a:endParaRPr lang="en-US" altLang="zh-CN" sz="189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Rectangle 73"/>
            <p:cNvSpPr/>
            <p:nvPr/>
          </p:nvSpPr>
          <p:spPr>
            <a:xfrm>
              <a:off x="6677641" y="2087845"/>
              <a:ext cx="4620159" cy="274609"/>
            </a:xfrm>
            <a:prstGeom prst="rect">
              <a:avLst/>
            </a:prstGeom>
          </p:spPr>
          <p:txBody>
            <a:bodyPr wrap="square" lIns="0" tIns="0" rIns="0" bIns="0">
              <a:spAutoFit/>
            </a:bodyPr>
            <a:lstStyle/>
            <a:p>
              <a:pPr>
                <a:lnSpc>
                  <a:spcPct val="150000"/>
                </a:lnSpc>
              </a:pPr>
              <a:r>
                <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全国铁路将实行新的列车运行图，16辆CR400长编组“复兴号”动车组将投入运营</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7" name="Group 74"/>
          <p:cNvGrpSpPr/>
          <p:nvPr/>
        </p:nvGrpSpPr>
        <p:grpSpPr>
          <a:xfrm>
            <a:off x="2876577" y="2559051"/>
            <a:ext cx="8257584" cy="548434"/>
            <a:chOff x="6677642" y="1782217"/>
            <a:chExt cx="4615543" cy="548463"/>
          </a:xfrm>
        </p:grpSpPr>
        <p:sp>
          <p:nvSpPr>
            <p:cNvPr id="58" name="TextBox 75"/>
            <p:cNvSpPr txBox="1"/>
            <p:nvPr/>
          </p:nvSpPr>
          <p:spPr>
            <a:xfrm>
              <a:off x="6677642" y="1782217"/>
              <a:ext cx="4581237" cy="274609"/>
            </a:xfrm>
            <a:prstGeom prst="rect">
              <a:avLst/>
            </a:prstGeom>
            <a:noFill/>
          </p:spPr>
          <p:txBody>
            <a:bodyPr wrap="square" lIns="0" tIns="0" rIns="0" bIns="0" rtlCol="0">
              <a:spAutoFit/>
            </a:bodyPr>
            <a:lstStyle/>
            <a:p>
              <a:r>
                <a:rPr lang="en-US" altLang="zh-CN" sz="189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2018年8月8日起</a:t>
              </a:r>
              <a:endParaRPr lang="en-US" altLang="zh-CN" sz="189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Rectangle 76"/>
            <p:cNvSpPr/>
            <p:nvPr/>
          </p:nvSpPr>
          <p:spPr>
            <a:xfrm>
              <a:off x="6677642" y="2087844"/>
              <a:ext cx="4620159" cy="274609"/>
            </a:xfrm>
            <a:prstGeom prst="rect">
              <a:avLst/>
            </a:prstGeom>
          </p:spPr>
          <p:txBody>
            <a:bodyPr wrap="square" lIns="0" tIns="0" rIns="0" bIns="0">
              <a:spAutoFit/>
            </a:bodyPr>
            <a:lstStyle/>
            <a:p>
              <a:pPr>
                <a:lnSpc>
                  <a:spcPct val="150000"/>
                </a:lnSpc>
              </a:pPr>
              <a:r>
                <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京津城际全部更换为“复兴号”CR400高铁列车，“复兴号”在京津城际铁路恢复时速350公里运行</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0" name="Group 77"/>
          <p:cNvGrpSpPr/>
          <p:nvPr/>
        </p:nvGrpSpPr>
        <p:grpSpPr>
          <a:xfrm>
            <a:off x="2876574" y="3752128"/>
            <a:ext cx="8257577" cy="548434"/>
            <a:chOff x="6677642" y="1782217"/>
            <a:chExt cx="4615543" cy="548463"/>
          </a:xfrm>
        </p:grpSpPr>
        <p:sp>
          <p:nvSpPr>
            <p:cNvPr id="61" name="TextBox 78"/>
            <p:cNvSpPr txBox="1"/>
            <p:nvPr/>
          </p:nvSpPr>
          <p:spPr>
            <a:xfrm>
              <a:off x="6677642" y="1782217"/>
              <a:ext cx="4581237" cy="274609"/>
            </a:xfrm>
            <a:prstGeom prst="rect">
              <a:avLst/>
            </a:prstGeom>
            <a:noFill/>
          </p:spPr>
          <p:txBody>
            <a:bodyPr wrap="square" lIns="0" tIns="0" rIns="0" bIns="0" rtlCol="0">
              <a:spAutoFit/>
            </a:bodyPr>
            <a:lstStyle/>
            <a:p>
              <a:r>
                <a:rPr lang="en-US" altLang="zh-CN" sz="189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2018年6月至9月</a:t>
              </a:r>
              <a:endParaRPr lang="en-US" altLang="zh-CN" sz="189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Rectangle 79"/>
            <p:cNvSpPr/>
            <p:nvPr/>
          </p:nvSpPr>
          <p:spPr>
            <a:xfrm>
              <a:off x="6677641" y="2087844"/>
              <a:ext cx="4620158" cy="549218"/>
            </a:xfrm>
            <a:prstGeom prst="rect">
              <a:avLst/>
            </a:prstGeom>
          </p:spPr>
          <p:txBody>
            <a:bodyPr wrap="square" lIns="0" tIns="0" rIns="0" bIns="0">
              <a:spAutoFit/>
            </a:bodyPr>
            <a:lstStyle/>
            <a:p>
              <a:pPr>
                <a:lnSpc>
                  <a:spcPct val="150000"/>
                </a:lnSpc>
              </a:pPr>
              <a:r>
                <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中国铁路总公司组织了京沈综合试验段CTCS3+ATO列控系统试验，CR400复兴号在世界上首次实现时速350公里自动驾驶功能</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3" name="Group 80"/>
          <p:cNvGrpSpPr/>
          <p:nvPr/>
        </p:nvGrpSpPr>
        <p:grpSpPr>
          <a:xfrm>
            <a:off x="2876574" y="4945208"/>
            <a:ext cx="8257582" cy="548434"/>
            <a:chOff x="6677641" y="1782217"/>
            <a:chExt cx="4615544" cy="548463"/>
          </a:xfrm>
        </p:grpSpPr>
        <p:sp>
          <p:nvSpPr>
            <p:cNvPr id="64" name="TextBox 81"/>
            <p:cNvSpPr txBox="1"/>
            <p:nvPr/>
          </p:nvSpPr>
          <p:spPr>
            <a:xfrm>
              <a:off x="6677641" y="1782218"/>
              <a:ext cx="4581229" cy="274609"/>
            </a:xfrm>
            <a:prstGeom prst="rect">
              <a:avLst/>
            </a:prstGeom>
            <a:noFill/>
          </p:spPr>
          <p:txBody>
            <a:bodyPr wrap="square" lIns="0" tIns="0" rIns="0" bIns="0" rtlCol="0">
              <a:spAutoFit/>
            </a:bodyPr>
            <a:lstStyle/>
            <a:p>
              <a:r>
                <a:rPr lang="en-US" altLang="zh-CN" sz="189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2018年10月</a:t>
              </a:r>
              <a:endParaRPr lang="en-US" altLang="zh-CN" sz="189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Rectangle 82"/>
            <p:cNvSpPr/>
            <p:nvPr/>
          </p:nvSpPr>
          <p:spPr>
            <a:xfrm>
              <a:off x="6677642" y="2087844"/>
              <a:ext cx="4620158" cy="274609"/>
            </a:xfrm>
            <a:prstGeom prst="rect">
              <a:avLst/>
            </a:prstGeom>
          </p:spPr>
          <p:txBody>
            <a:bodyPr wrap="square" lIns="0" tIns="0" rIns="0" bIns="0">
              <a:spAutoFit/>
            </a:bodyPr>
            <a:lstStyle/>
            <a:p>
              <a:pPr>
                <a:lnSpc>
                  <a:spcPct val="150000"/>
                </a:lnSpc>
              </a:pPr>
              <a:r>
                <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17辆编组超长版CR400“复兴号”亮相，车身长439.8米可乘坐1283人</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66" name="Straight Connector 83"/>
          <p:cNvCxnSpPr>
            <a:stCxn id="28" idx="4"/>
            <a:endCxn id="29" idx="0"/>
          </p:cNvCxnSpPr>
          <p:nvPr/>
        </p:nvCxnSpPr>
        <p:spPr>
          <a:xfrm>
            <a:off x="2585236" y="1916683"/>
            <a:ext cx="0" cy="9017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4"/>
          <p:cNvCxnSpPr>
            <a:stCxn id="29" idx="4"/>
            <a:endCxn id="30" idx="0"/>
          </p:cNvCxnSpPr>
          <p:nvPr/>
        </p:nvCxnSpPr>
        <p:spPr>
          <a:xfrm>
            <a:off x="2585236" y="3109763"/>
            <a:ext cx="0" cy="9017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5"/>
          <p:cNvCxnSpPr>
            <a:stCxn id="30" idx="4"/>
            <a:endCxn id="31" idx="0"/>
          </p:cNvCxnSpPr>
          <p:nvPr/>
        </p:nvCxnSpPr>
        <p:spPr>
          <a:xfrm>
            <a:off x="2585236" y="4302844"/>
            <a:ext cx="0" cy="9017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5" name="矩形 2"/>
          <p:cNvSpPr/>
          <p:nvPr/>
        </p:nvSpPr>
        <p:spPr>
          <a:xfrm>
            <a:off x="4599625" y="338850"/>
            <a:ext cx="8258419" cy="2531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思源等宽 L"/>
              <a:ea typeface="微软雅黑" panose="020B0503020204020204" pitchFamily="34" charset="-122"/>
              <a:cs typeface="+mn-ea"/>
              <a:sym typeface="Arial" panose="020B0604020202020204" pitchFamily="34" charset="0"/>
            </a:endParaRPr>
          </a:p>
        </p:txBody>
      </p:sp>
      <p:sp>
        <p:nvSpPr>
          <p:cNvPr id="86" name="矩形 3"/>
          <p:cNvSpPr/>
          <p:nvPr/>
        </p:nvSpPr>
        <p:spPr>
          <a:xfrm>
            <a:off x="706" y="338850"/>
            <a:ext cx="268108" cy="2531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思源等宽 L"/>
              <a:ea typeface="微软雅黑" panose="020B0503020204020204" pitchFamily="34" charset="-122"/>
              <a:cs typeface="+mn-ea"/>
              <a:sym typeface="Arial" panose="020B0604020202020204" pitchFamily="34" charset="0"/>
            </a:endParaRPr>
          </a:p>
        </p:txBody>
      </p:sp>
      <p:sp>
        <p:nvSpPr>
          <p:cNvPr id="87" name="文本框 4"/>
          <p:cNvSpPr txBox="1"/>
          <p:nvPr/>
        </p:nvSpPr>
        <p:spPr>
          <a:xfrm>
            <a:off x="268814" y="162416"/>
            <a:ext cx="4197678" cy="584775"/>
          </a:xfrm>
          <a:prstGeom prst="rect">
            <a:avLst/>
          </a:prstGeom>
        </p:spPr>
        <p:txBody>
          <a:bodyPr wrap="square">
            <a:norm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a:ln>
                  <a:noFill/>
                </a:ln>
                <a:solidFill>
                  <a:srgbClr val="0147A7"/>
                </a:solidFill>
                <a:uLnTx/>
                <a:uFillTx/>
                <a:latin typeface="思源等宽 L"/>
                <a:ea typeface="微软雅黑" panose="020B0503020204020204" pitchFamily="34" charset="-122"/>
                <a:cs typeface="+mn-ea"/>
                <a:sym typeface="Arial" panose="020B0604020202020204" pitchFamily="34" charset="0"/>
              </a:rPr>
              <a:t>发展历史</a:t>
            </a:r>
            <a:endParaRPr kumimoji="0" lang="en-US" altLang="zh-CN" sz="3200" b="0" i="0" u="none" strike="noStrike" kern="1200" cap="none" spc="0" normalizeH="0" baseline="0" noProof="0">
              <a:ln>
                <a:noFill/>
              </a:ln>
              <a:solidFill>
                <a:srgbClr val="0147A7"/>
              </a:solidFill>
              <a:uLnTx/>
              <a:uFillTx/>
              <a:latin typeface="思源等宽 L"/>
              <a:ea typeface="微软雅黑" panose="020B0503020204020204" pitchFamily="34" charset="-122"/>
              <a:cs typeface="+mn-ea"/>
              <a:sym typeface="Arial" panose="020B0604020202020204" pitchFamily="34" charset="0"/>
            </a:endParaRPr>
          </a:p>
        </p:txBody>
      </p:sp>
      <p:sp>
        <p:nvSpPr>
          <p:cNvPr id="32" name="矩形 2"/>
          <p:cNvSpPr/>
          <p:nvPr/>
        </p:nvSpPr>
        <p:spPr>
          <a:xfrm>
            <a:off x="2105751" y="328233"/>
            <a:ext cx="10086249" cy="2637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思源等宽 L"/>
              <a:ea typeface="微软雅黑" panose="020B0503020204020204" pitchFamily="34" charset="-122"/>
              <a:cs typeface="+mn-ea"/>
              <a:sym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rLst="">
                                      <p:cBhvr>
                                        <p:cTn id="9" dur="500"/>
                                        <p:tgtEl>
                                          <p:spTgt spid="28"/>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wipe(up)" prLst="">
                                      <p:cBhvr>
                                        <p:cTn id="13" dur="500"/>
                                        <p:tgtEl>
                                          <p:spTgt spid="66"/>
                                        </p:tgtEl>
                                      </p:cBhvr>
                                    </p:animEffect>
                                  </p:childTnLst>
                                </p:cTn>
                              </p:par>
                            </p:childTnLst>
                          </p:cTn>
                        </p:par>
                        <p:par>
                          <p:cTn id="14" fill="hold">
                            <p:stCondLst>
                              <p:cond delay="1000"/>
                            </p:stCondLst>
                            <p:childTnLst>
                              <p:par>
                                <p:cTn id="15" presetID="53" presetClass="entr" presetSubtype="16" fill="hold" grpId="1"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rLst="">
                                      <p:cBhvr>
                                        <p:cTn id="19" dur="500"/>
                                        <p:tgtEl>
                                          <p:spTgt spid="29"/>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wipe(up)" prLst="">
                                      <p:cBhvr>
                                        <p:cTn id="23" dur="500"/>
                                        <p:tgtEl>
                                          <p:spTgt spid="83"/>
                                        </p:tgtEl>
                                      </p:cBhvr>
                                    </p:animEffect>
                                  </p:childTnLst>
                                </p:cTn>
                              </p:par>
                            </p:childTnLst>
                          </p:cTn>
                        </p:par>
                        <p:par>
                          <p:cTn id="24" fill="hold">
                            <p:stCondLst>
                              <p:cond delay="2000"/>
                            </p:stCondLst>
                            <p:childTnLst>
                              <p:par>
                                <p:cTn id="25" presetID="53" presetClass="entr" presetSubtype="16" fill="hold" grpId="2"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rLst="">
                                      <p:cBhvr>
                                        <p:cTn id="29" dur="500"/>
                                        <p:tgtEl>
                                          <p:spTgt spid="30"/>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84"/>
                                        </p:tgtEl>
                                        <p:attrNameLst>
                                          <p:attrName>style.visibility</p:attrName>
                                        </p:attrNameLst>
                                      </p:cBhvr>
                                      <p:to>
                                        <p:strVal val="visible"/>
                                      </p:to>
                                    </p:set>
                                    <p:animEffect transition="in" filter="wipe(up)" prLst="">
                                      <p:cBhvr>
                                        <p:cTn id="33" dur="500"/>
                                        <p:tgtEl>
                                          <p:spTgt spid="84"/>
                                        </p:tgtEl>
                                      </p:cBhvr>
                                    </p:animEffect>
                                  </p:childTnLst>
                                </p:cTn>
                              </p:par>
                            </p:childTnLst>
                          </p:cTn>
                        </p:par>
                        <p:par>
                          <p:cTn id="34" fill="hold">
                            <p:stCondLst>
                              <p:cond delay="3000"/>
                            </p:stCondLst>
                            <p:childTnLst>
                              <p:par>
                                <p:cTn id="35" presetID="53" presetClass="entr" presetSubtype="16" fill="hold" grpId="3"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rLst="">
                                      <p:cBhvr>
                                        <p:cTn id="39" dur="500"/>
                                        <p:tgtEl>
                                          <p:spTgt spid="31"/>
                                        </p:tgtEl>
                                      </p:cBhvr>
                                    </p:animEffect>
                                  </p:childTnLst>
                                </p:cTn>
                              </p:par>
                            </p:childTnLst>
                          </p:cTn>
                        </p:par>
                        <p:par>
                          <p:cTn id="40" fill="hold">
                            <p:stCondLst>
                              <p:cond delay="3500"/>
                            </p:stCondLst>
                            <p:childTnLst>
                              <p:par>
                                <p:cTn id="41" presetID="12" presetClass="entr" presetSubtype="8"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p:tgtEl>
                                          <p:spTgt spid="54"/>
                                        </p:tgtEl>
                                        <p:attrNameLst>
                                          <p:attrName>ppt_x</p:attrName>
                                        </p:attrNameLst>
                                      </p:cBhvr>
                                      <p:tavLst>
                                        <p:tav tm="0">
                                          <p:val>
                                            <p:strVal val="#ppt_x-#ppt_w*1.125000"/>
                                          </p:val>
                                        </p:tav>
                                        <p:tav tm="100000">
                                          <p:val>
                                            <p:strVal val="#ppt_x"/>
                                          </p:val>
                                        </p:tav>
                                      </p:tavLst>
                                    </p:anim>
                                    <p:animEffect transition="in" filter="wipe(right)" prLst="">
                                      <p:cBhvr>
                                        <p:cTn id="44" dur="500"/>
                                        <p:tgtEl>
                                          <p:spTgt spid="54"/>
                                        </p:tgtEl>
                                      </p:cBhvr>
                                    </p:animEffect>
                                  </p:childTnLst>
                                </p:cTn>
                              </p:par>
                            </p:childTnLst>
                          </p:cTn>
                        </p:par>
                        <p:par>
                          <p:cTn id="45" fill="hold">
                            <p:stCondLst>
                              <p:cond delay="4000"/>
                            </p:stCondLst>
                            <p:childTnLst>
                              <p:par>
                                <p:cTn id="46" presetID="12" presetClass="entr" presetSubtype="8"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additive="base">
                                        <p:cTn id="48" dur="500"/>
                                        <p:tgtEl>
                                          <p:spTgt spid="57"/>
                                        </p:tgtEl>
                                        <p:attrNameLst>
                                          <p:attrName>ppt_x</p:attrName>
                                        </p:attrNameLst>
                                      </p:cBhvr>
                                      <p:tavLst>
                                        <p:tav tm="0">
                                          <p:val>
                                            <p:strVal val="#ppt_x-#ppt_w*1.125000"/>
                                          </p:val>
                                        </p:tav>
                                        <p:tav tm="100000">
                                          <p:val>
                                            <p:strVal val="#ppt_x"/>
                                          </p:val>
                                        </p:tav>
                                      </p:tavLst>
                                    </p:anim>
                                    <p:animEffect transition="in" filter="wipe(right)" prLst="">
                                      <p:cBhvr>
                                        <p:cTn id="49" dur="500"/>
                                        <p:tgtEl>
                                          <p:spTgt spid="57"/>
                                        </p:tgtEl>
                                      </p:cBhvr>
                                    </p:animEffect>
                                  </p:childTnLst>
                                </p:cTn>
                              </p:par>
                            </p:childTnLst>
                          </p:cTn>
                        </p:par>
                        <p:par>
                          <p:cTn id="50" fill="hold">
                            <p:stCondLst>
                              <p:cond delay="4500"/>
                            </p:stCondLst>
                            <p:childTnLst>
                              <p:par>
                                <p:cTn id="51" presetID="12" presetClass="entr" presetSubtype="8" fill="hold" nodeType="afterEffect">
                                  <p:stCondLst>
                                    <p:cond delay="0"/>
                                  </p:stCondLst>
                                  <p:childTnLst>
                                    <p:set>
                                      <p:cBhvr>
                                        <p:cTn id="52" dur="1" fill="hold">
                                          <p:stCondLst>
                                            <p:cond delay="0"/>
                                          </p:stCondLst>
                                        </p:cTn>
                                        <p:tgtEl>
                                          <p:spTgt spid="60"/>
                                        </p:tgtEl>
                                        <p:attrNameLst>
                                          <p:attrName>style.visibility</p:attrName>
                                        </p:attrNameLst>
                                      </p:cBhvr>
                                      <p:to>
                                        <p:strVal val="visible"/>
                                      </p:to>
                                    </p:set>
                                    <p:anim calcmode="lin" valueType="num">
                                      <p:cBhvr additive="base">
                                        <p:cTn id="53" dur="500"/>
                                        <p:tgtEl>
                                          <p:spTgt spid="60"/>
                                        </p:tgtEl>
                                        <p:attrNameLst>
                                          <p:attrName>ppt_x</p:attrName>
                                        </p:attrNameLst>
                                      </p:cBhvr>
                                      <p:tavLst>
                                        <p:tav tm="0">
                                          <p:val>
                                            <p:strVal val="#ppt_x-#ppt_w*1.125000"/>
                                          </p:val>
                                        </p:tav>
                                        <p:tav tm="100000">
                                          <p:val>
                                            <p:strVal val="#ppt_x"/>
                                          </p:val>
                                        </p:tav>
                                      </p:tavLst>
                                    </p:anim>
                                    <p:animEffect transition="in" filter="wipe(right)" prLst="">
                                      <p:cBhvr>
                                        <p:cTn id="54" dur="500"/>
                                        <p:tgtEl>
                                          <p:spTgt spid="60"/>
                                        </p:tgtEl>
                                      </p:cBhvr>
                                    </p:animEffect>
                                  </p:childTnLst>
                                </p:cTn>
                              </p:par>
                            </p:childTnLst>
                          </p:cTn>
                        </p:par>
                        <p:par>
                          <p:cTn id="55" fill="hold">
                            <p:stCondLst>
                              <p:cond delay="5000"/>
                            </p:stCondLst>
                            <p:childTnLst>
                              <p:par>
                                <p:cTn id="56" presetID="12" presetClass="entr" presetSubtype="8" fill="hold"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p:tgtEl>
                                          <p:spTgt spid="63"/>
                                        </p:tgtEl>
                                        <p:attrNameLst>
                                          <p:attrName>ppt_x</p:attrName>
                                        </p:attrNameLst>
                                      </p:cBhvr>
                                      <p:tavLst>
                                        <p:tav tm="0">
                                          <p:val>
                                            <p:strVal val="#ppt_x-#ppt_w*1.125000"/>
                                          </p:val>
                                        </p:tav>
                                        <p:tav tm="100000">
                                          <p:val>
                                            <p:strVal val="#ppt_x"/>
                                          </p:val>
                                        </p:tav>
                                      </p:tavLst>
                                    </p:anim>
                                    <p:animEffect transition="in" filter="wipe(right)" prLst="">
                                      <p:cBhvr>
                                        <p:cTn id="5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1" animBg="1"/>
      <p:bldP spid="30" grpId="2" animBg="1"/>
      <p:bldP spid="31" grpId="3"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 name="Oval 55"/>
          <p:cNvSpPr/>
          <p:nvPr/>
        </p:nvSpPr>
        <p:spPr>
          <a:xfrm>
            <a:off x="2439567" y="1625343"/>
            <a:ext cx="291340" cy="291340"/>
          </a:xfrm>
          <a:prstGeom prst="ellipse">
            <a:avLst/>
          </a:prstGeom>
          <a:solidFill>
            <a:schemeClr val="bg2"/>
          </a:solidFill>
          <a:ln>
            <a:solidFill>
              <a:schemeClr val="accent1">
                <a:shade val="50000"/>
              </a:schemeClr>
            </a:solid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latin typeface="Arial" panose="020B0604020202020204" pitchFamily="34" charset="0"/>
              <a:ea typeface="微软雅黑" panose="020B0503020204020204" pitchFamily="34" charset="-122"/>
              <a:sym typeface="Arial" panose="020B0604020202020204" pitchFamily="34" charset="0"/>
            </a:endParaRPr>
          </a:p>
        </p:txBody>
      </p:sp>
      <p:sp>
        <p:nvSpPr>
          <p:cNvPr id="29" name="Oval 56"/>
          <p:cNvSpPr/>
          <p:nvPr/>
        </p:nvSpPr>
        <p:spPr>
          <a:xfrm>
            <a:off x="2439567" y="2818423"/>
            <a:ext cx="291340" cy="291340"/>
          </a:xfrm>
          <a:prstGeom prst="ellipse">
            <a:avLst/>
          </a:prstGeom>
          <a:solidFill>
            <a:schemeClr val="bg2"/>
          </a:solidFill>
          <a:ln>
            <a:solidFill>
              <a:schemeClr val="accent2"/>
            </a:solid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latin typeface="Arial" panose="020B0604020202020204" pitchFamily="34" charset="0"/>
              <a:ea typeface="微软雅黑" panose="020B0503020204020204" pitchFamily="34" charset="-122"/>
              <a:sym typeface="Arial" panose="020B0604020202020204" pitchFamily="34" charset="0"/>
            </a:endParaRPr>
          </a:p>
        </p:txBody>
      </p:sp>
      <p:sp>
        <p:nvSpPr>
          <p:cNvPr id="30" name="Oval 57"/>
          <p:cNvSpPr/>
          <p:nvPr/>
        </p:nvSpPr>
        <p:spPr>
          <a:xfrm>
            <a:off x="2439567" y="4011503"/>
            <a:ext cx="291340" cy="291340"/>
          </a:xfrm>
          <a:prstGeom prst="ellipse">
            <a:avLst/>
          </a:prstGeom>
          <a:solidFill>
            <a:schemeClr val="bg2"/>
          </a:solidFill>
          <a:ln>
            <a:solidFill>
              <a:schemeClr val="accent3"/>
            </a:solid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latin typeface="Arial" panose="020B0604020202020204" pitchFamily="34" charset="0"/>
              <a:ea typeface="微软雅黑" panose="020B0503020204020204" pitchFamily="34" charset="-122"/>
              <a:sym typeface="Arial" panose="020B0604020202020204" pitchFamily="34" charset="0"/>
            </a:endParaRPr>
          </a:p>
        </p:txBody>
      </p:sp>
      <p:sp>
        <p:nvSpPr>
          <p:cNvPr id="31" name="Oval 58"/>
          <p:cNvSpPr/>
          <p:nvPr/>
        </p:nvSpPr>
        <p:spPr>
          <a:xfrm>
            <a:off x="2439567" y="5204583"/>
            <a:ext cx="291340" cy="291340"/>
          </a:xfrm>
          <a:prstGeom prst="ellipse">
            <a:avLst/>
          </a:prstGeom>
          <a:solidFill>
            <a:schemeClr val="bg2"/>
          </a:solidFill>
          <a:ln>
            <a:solidFill>
              <a:schemeClr val="accent4"/>
            </a:solid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latin typeface="Arial" panose="020B0604020202020204" pitchFamily="34" charset="0"/>
              <a:ea typeface="微软雅黑" panose="020B0503020204020204" pitchFamily="34" charset="-122"/>
              <a:sym typeface="Arial" panose="020B0604020202020204" pitchFamily="34" charset="0"/>
            </a:endParaRPr>
          </a:p>
        </p:txBody>
      </p:sp>
      <p:sp>
        <p:nvSpPr>
          <p:cNvPr id="33" name="Pentagon 60"/>
          <p:cNvSpPr/>
          <p:nvPr/>
        </p:nvSpPr>
        <p:spPr>
          <a:xfrm>
            <a:off x="1127397" y="1528710"/>
            <a:ext cx="978354" cy="48460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Pentagon 63"/>
          <p:cNvSpPr/>
          <p:nvPr/>
        </p:nvSpPr>
        <p:spPr>
          <a:xfrm>
            <a:off x="1127398" y="5107954"/>
            <a:ext cx="978354" cy="48460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Pentagon 66"/>
          <p:cNvSpPr/>
          <p:nvPr/>
        </p:nvSpPr>
        <p:spPr>
          <a:xfrm>
            <a:off x="1127398" y="3914874"/>
            <a:ext cx="978354" cy="48460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Pentagon 69"/>
          <p:cNvSpPr/>
          <p:nvPr/>
        </p:nvSpPr>
        <p:spPr>
          <a:xfrm>
            <a:off x="1127398" y="2721788"/>
            <a:ext cx="978354" cy="484605"/>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4" name="Group 71"/>
          <p:cNvGrpSpPr/>
          <p:nvPr/>
        </p:nvGrpSpPr>
        <p:grpSpPr>
          <a:xfrm>
            <a:off x="2876577" y="1365970"/>
            <a:ext cx="8257588" cy="548435"/>
            <a:chOff x="6677642" y="1782217"/>
            <a:chExt cx="4615543" cy="548464"/>
          </a:xfrm>
        </p:grpSpPr>
        <p:sp>
          <p:nvSpPr>
            <p:cNvPr id="55" name="TextBox 72"/>
            <p:cNvSpPr txBox="1"/>
            <p:nvPr/>
          </p:nvSpPr>
          <p:spPr>
            <a:xfrm>
              <a:off x="6677642" y="1782217"/>
              <a:ext cx="4581239" cy="274609"/>
            </a:xfrm>
            <a:prstGeom prst="rect">
              <a:avLst/>
            </a:prstGeom>
            <a:noFill/>
          </p:spPr>
          <p:txBody>
            <a:bodyPr wrap="square" lIns="0" tIns="0" rIns="0" bIns="0" rtlCol="0">
              <a:spAutoFit/>
            </a:bodyPr>
            <a:lstStyle/>
            <a:p>
              <a:r>
                <a:rPr lang="en-US" altLang="zh-CN" sz="189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2018年12月24日</a:t>
              </a:r>
              <a:endParaRPr lang="en-US" altLang="zh-CN" sz="189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Rectangle 73"/>
            <p:cNvSpPr/>
            <p:nvPr/>
          </p:nvSpPr>
          <p:spPr>
            <a:xfrm>
              <a:off x="6677641" y="2087845"/>
              <a:ext cx="4620159" cy="274609"/>
            </a:xfrm>
            <a:prstGeom prst="rect">
              <a:avLst/>
            </a:prstGeom>
          </p:spPr>
          <p:txBody>
            <a:bodyPr wrap="square" lIns="0" tIns="0" rIns="0" bIns="0">
              <a:spAutoFit/>
            </a:bodyPr>
            <a:lstStyle/>
            <a:p>
              <a:pPr>
                <a:lnSpc>
                  <a:spcPct val="150000"/>
                </a:lnSpc>
              </a:pPr>
              <a:r>
                <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时速350公里17辆长编组、时速250公里8辆编组、时速160公里动力集中等多款“复兴号”新型动车组首次公开亮相</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7" name="Group 74"/>
          <p:cNvGrpSpPr/>
          <p:nvPr/>
        </p:nvGrpSpPr>
        <p:grpSpPr>
          <a:xfrm>
            <a:off x="2876577" y="2559051"/>
            <a:ext cx="8257584" cy="548434"/>
            <a:chOff x="6677642" y="1782217"/>
            <a:chExt cx="4615543" cy="548463"/>
          </a:xfrm>
        </p:grpSpPr>
        <p:sp>
          <p:nvSpPr>
            <p:cNvPr id="58" name="TextBox 75"/>
            <p:cNvSpPr txBox="1"/>
            <p:nvPr/>
          </p:nvSpPr>
          <p:spPr>
            <a:xfrm>
              <a:off x="6677642" y="1782217"/>
              <a:ext cx="4581237" cy="274609"/>
            </a:xfrm>
            <a:prstGeom prst="rect">
              <a:avLst/>
            </a:prstGeom>
            <a:noFill/>
          </p:spPr>
          <p:txBody>
            <a:bodyPr wrap="square" lIns="0" tIns="0" rIns="0" bIns="0" rtlCol="0">
              <a:spAutoFit/>
            </a:bodyPr>
            <a:lstStyle/>
            <a:p>
              <a:r>
                <a:rPr lang="en-US" altLang="zh-CN" sz="189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2019年1月5日零时起</a:t>
              </a:r>
              <a:endParaRPr lang="en-US" altLang="zh-CN" sz="189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Rectangle 76"/>
            <p:cNvSpPr/>
            <p:nvPr/>
          </p:nvSpPr>
          <p:spPr>
            <a:xfrm>
              <a:off x="6677642" y="2087844"/>
              <a:ext cx="4620159" cy="549218"/>
            </a:xfrm>
            <a:prstGeom prst="rect">
              <a:avLst/>
            </a:prstGeom>
          </p:spPr>
          <p:txBody>
            <a:bodyPr wrap="square" lIns="0" tIns="0" rIns="0" bIns="0">
              <a:spAutoFit/>
            </a:bodyPr>
            <a:lstStyle/>
            <a:p>
              <a:pPr>
                <a:lnSpc>
                  <a:spcPct val="150000"/>
                </a:lnSpc>
              </a:pPr>
              <a:r>
                <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全国铁路将实行新列车运行图，时速160公里动力集中型电动车组——复兴号CR200J型电力动车组，也将开始逐步替代传统普速列车在京沪线上线运营</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0" name="Group 77"/>
          <p:cNvGrpSpPr/>
          <p:nvPr/>
        </p:nvGrpSpPr>
        <p:grpSpPr>
          <a:xfrm>
            <a:off x="2876574" y="3752128"/>
            <a:ext cx="8257577" cy="548434"/>
            <a:chOff x="6677642" y="1782217"/>
            <a:chExt cx="4615543" cy="548463"/>
          </a:xfrm>
        </p:grpSpPr>
        <p:sp>
          <p:nvSpPr>
            <p:cNvPr id="61" name="TextBox 78"/>
            <p:cNvSpPr txBox="1"/>
            <p:nvPr/>
          </p:nvSpPr>
          <p:spPr>
            <a:xfrm>
              <a:off x="6677642" y="1782217"/>
              <a:ext cx="4581237" cy="274609"/>
            </a:xfrm>
            <a:prstGeom prst="rect">
              <a:avLst/>
            </a:prstGeom>
            <a:noFill/>
          </p:spPr>
          <p:txBody>
            <a:bodyPr wrap="square" lIns="0" tIns="0" rIns="0" bIns="0" rtlCol="0">
              <a:spAutoFit/>
            </a:bodyPr>
            <a:lstStyle/>
            <a:p>
              <a:r>
                <a:rPr lang="en-US" altLang="zh-CN" sz="189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2019年8月8日</a:t>
              </a:r>
              <a:endParaRPr lang="en-US" altLang="zh-CN" sz="189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Rectangle 79"/>
            <p:cNvSpPr/>
            <p:nvPr/>
          </p:nvSpPr>
          <p:spPr>
            <a:xfrm>
              <a:off x="6677641" y="2087844"/>
              <a:ext cx="4620158" cy="274609"/>
            </a:xfrm>
            <a:prstGeom prst="rect">
              <a:avLst/>
            </a:prstGeom>
          </p:spPr>
          <p:txBody>
            <a:bodyPr wrap="square" lIns="0" tIns="0" rIns="0" bIns="0">
              <a:spAutoFit/>
            </a:bodyPr>
            <a:lstStyle/>
            <a:p>
              <a:pPr>
                <a:lnSpc>
                  <a:spcPct val="150000"/>
                </a:lnSpc>
              </a:pPr>
              <a:r>
                <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由乌鲁木齐开往库尔勒的首趟C8802次CR200J“复兴号”列车由乌鲁木齐站开出，标志着新疆也进入了“复兴号”列车时代</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3" name="Group 80"/>
          <p:cNvGrpSpPr/>
          <p:nvPr/>
        </p:nvGrpSpPr>
        <p:grpSpPr>
          <a:xfrm>
            <a:off x="2876574" y="4945208"/>
            <a:ext cx="8257582" cy="548434"/>
            <a:chOff x="6677641" y="1782217"/>
            <a:chExt cx="4615544" cy="548463"/>
          </a:xfrm>
        </p:grpSpPr>
        <p:sp>
          <p:nvSpPr>
            <p:cNvPr id="64" name="TextBox 81"/>
            <p:cNvSpPr txBox="1"/>
            <p:nvPr/>
          </p:nvSpPr>
          <p:spPr>
            <a:xfrm>
              <a:off x="6677641" y="1782218"/>
              <a:ext cx="4581229" cy="274609"/>
            </a:xfrm>
            <a:prstGeom prst="rect">
              <a:avLst/>
            </a:prstGeom>
            <a:noFill/>
          </p:spPr>
          <p:txBody>
            <a:bodyPr wrap="square" lIns="0" tIns="0" rIns="0" bIns="0" rtlCol="0">
              <a:spAutoFit/>
            </a:bodyPr>
            <a:lstStyle/>
            <a:p>
              <a:r>
                <a:rPr lang="en-US" altLang="zh-CN" sz="189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2019年8月16日</a:t>
              </a:r>
              <a:endParaRPr lang="en-US" altLang="zh-CN" sz="189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Rectangle 82"/>
            <p:cNvSpPr/>
            <p:nvPr/>
          </p:nvSpPr>
          <p:spPr>
            <a:xfrm>
              <a:off x="6677642" y="2087844"/>
              <a:ext cx="4620158" cy="274609"/>
            </a:xfrm>
            <a:prstGeom prst="rect">
              <a:avLst/>
            </a:prstGeom>
          </p:spPr>
          <p:txBody>
            <a:bodyPr wrap="square" lIns="0" tIns="0" rIns="0" bIns="0">
              <a:spAutoFit/>
            </a:bodyPr>
            <a:lstStyle/>
            <a:p>
              <a:pPr>
                <a:lnSpc>
                  <a:spcPct val="150000"/>
                </a:lnSpc>
              </a:pPr>
              <a:r>
                <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大理至丽江首次开行CR200J “复兴号”动车组，最短运行时间2小时08分</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66" name="Straight Connector 83"/>
          <p:cNvCxnSpPr>
            <a:stCxn id="28" idx="4"/>
            <a:endCxn id="29" idx="0"/>
          </p:cNvCxnSpPr>
          <p:nvPr/>
        </p:nvCxnSpPr>
        <p:spPr>
          <a:xfrm>
            <a:off x="2585236" y="1916683"/>
            <a:ext cx="0" cy="9017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4"/>
          <p:cNvCxnSpPr>
            <a:stCxn id="29" idx="4"/>
            <a:endCxn id="30" idx="0"/>
          </p:cNvCxnSpPr>
          <p:nvPr/>
        </p:nvCxnSpPr>
        <p:spPr>
          <a:xfrm>
            <a:off x="2585236" y="3109763"/>
            <a:ext cx="0" cy="9017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5"/>
          <p:cNvCxnSpPr>
            <a:stCxn id="30" idx="4"/>
            <a:endCxn id="31" idx="0"/>
          </p:cNvCxnSpPr>
          <p:nvPr/>
        </p:nvCxnSpPr>
        <p:spPr>
          <a:xfrm>
            <a:off x="2585236" y="4302844"/>
            <a:ext cx="0" cy="9017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5" name="矩形 2"/>
          <p:cNvSpPr/>
          <p:nvPr/>
        </p:nvSpPr>
        <p:spPr>
          <a:xfrm>
            <a:off x="4599625" y="338850"/>
            <a:ext cx="8258419" cy="2531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思源等宽 L"/>
              <a:ea typeface="微软雅黑" panose="020B0503020204020204" pitchFamily="34" charset="-122"/>
              <a:cs typeface="+mn-ea"/>
              <a:sym typeface="Arial" panose="020B0604020202020204" pitchFamily="34" charset="0"/>
            </a:endParaRPr>
          </a:p>
        </p:txBody>
      </p:sp>
      <p:sp>
        <p:nvSpPr>
          <p:cNvPr id="86" name="矩形 3"/>
          <p:cNvSpPr/>
          <p:nvPr/>
        </p:nvSpPr>
        <p:spPr>
          <a:xfrm>
            <a:off x="706" y="338850"/>
            <a:ext cx="268108" cy="2531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思源等宽 L"/>
              <a:ea typeface="微软雅黑" panose="020B0503020204020204" pitchFamily="34" charset="-122"/>
              <a:cs typeface="+mn-ea"/>
              <a:sym typeface="Arial" panose="020B0604020202020204" pitchFamily="34" charset="0"/>
            </a:endParaRPr>
          </a:p>
        </p:txBody>
      </p:sp>
      <p:sp>
        <p:nvSpPr>
          <p:cNvPr id="87" name="文本框 4"/>
          <p:cNvSpPr txBox="1"/>
          <p:nvPr/>
        </p:nvSpPr>
        <p:spPr>
          <a:xfrm>
            <a:off x="268814" y="162416"/>
            <a:ext cx="4197678" cy="584775"/>
          </a:xfrm>
          <a:prstGeom prst="rect">
            <a:avLst/>
          </a:prstGeom>
        </p:spPr>
        <p:txBody>
          <a:bodyPr wrap="square">
            <a:norm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a:ln>
                  <a:noFill/>
                </a:ln>
                <a:solidFill>
                  <a:srgbClr val="0147A7"/>
                </a:solidFill>
                <a:uLnTx/>
                <a:uFillTx/>
                <a:latin typeface="思源等宽 L"/>
                <a:ea typeface="微软雅黑" panose="020B0503020204020204" pitchFamily="34" charset="-122"/>
                <a:cs typeface="+mn-ea"/>
                <a:sym typeface="Arial" panose="020B0604020202020204" pitchFamily="34" charset="0"/>
              </a:rPr>
              <a:t>发展历史</a:t>
            </a:r>
            <a:endParaRPr kumimoji="0" lang="en-US" altLang="zh-CN" sz="3200" b="0" i="0" u="none" strike="noStrike" kern="1200" cap="none" spc="0" normalizeH="0" baseline="0" noProof="0">
              <a:ln>
                <a:noFill/>
              </a:ln>
              <a:solidFill>
                <a:srgbClr val="0147A7"/>
              </a:solidFill>
              <a:uLnTx/>
              <a:uFillTx/>
              <a:latin typeface="思源等宽 L"/>
              <a:ea typeface="微软雅黑" panose="020B0503020204020204" pitchFamily="34" charset="-122"/>
              <a:cs typeface="+mn-ea"/>
              <a:sym typeface="Arial" panose="020B0604020202020204" pitchFamily="34" charset="0"/>
            </a:endParaRPr>
          </a:p>
        </p:txBody>
      </p:sp>
      <p:sp>
        <p:nvSpPr>
          <p:cNvPr id="32" name="矩形 2"/>
          <p:cNvSpPr/>
          <p:nvPr/>
        </p:nvSpPr>
        <p:spPr>
          <a:xfrm>
            <a:off x="2105751" y="328233"/>
            <a:ext cx="10086249" cy="2637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思源等宽 L"/>
              <a:ea typeface="微软雅黑" panose="020B0503020204020204" pitchFamily="34" charset="-122"/>
              <a:cs typeface="+mn-ea"/>
              <a:sym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rLst="">
                                      <p:cBhvr>
                                        <p:cTn id="9" dur="500"/>
                                        <p:tgtEl>
                                          <p:spTgt spid="28"/>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wipe(up)" prLst="">
                                      <p:cBhvr>
                                        <p:cTn id="13" dur="500"/>
                                        <p:tgtEl>
                                          <p:spTgt spid="66"/>
                                        </p:tgtEl>
                                      </p:cBhvr>
                                    </p:animEffect>
                                  </p:childTnLst>
                                </p:cTn>
                              </p:par>
                            </p:childTnLst>
                          </p:cTn>
                        </p:par>
                        <p:par>
                          <p:cTn id="14" fill="hold">
                            <p:stCondLst>
                              <p:cond delay="1000"/>
                            </p:stCondLst>
                            <p:childTnLst>
                              <p:par>
                                <p:cTn id="15" presetID="53" presetClass="entr" presetSubtype="16" fill="hold" grpId="1"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rLst="">
                                      <p:cBhvr>
                                        <p:cTn id="19" dur="500"/>
                                        <p:tgtEl>
                                          <p:spTgt spid="29"/>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wipe(up)" prLst="">
                                      <p:cBhvr>
                                        <p:cTn id="23" dur="500"/>
                                        <p:tgtEl>
                                          <p:spTgt spid="83"/>
                                        </p:tgtEl>
                                      </p:cBhvr>
                                    </p:animEffect>
                                  </p:childTnLst>
                                </p:cTn>
                              </p:par>
                            </p:childTnLst>
                          </p:cTn>
                        </p:par>
                        <p:par>
                          <p:cTn id="24" fill="hold">
                            <p:stCondLst>
                              <p:cond delay="2000"/>
                            </p:stCondLst>
                            <p:childTnLst>
                              <p:par>
                                <p:cTn id="25" presetID="53" presetClass="entr" presetSubtype="16" fill="hold" grpId="2"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rLst="">
                                      <p:cBhvr>
                                        <p:cTn id="29" dur="500"/>
                                        <p:tgtEl>
                                          <p:spTgt spid="30"/>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84"/>
                                        </p:tgtEl>
                                        <p:attrNameLst>
                                          <p:attrName>style.visibility</p:attrName>
                                        </p:attrNameLst>
                                      </p:cBhvr>
                                      <p:to>
                                        <p:strVal val="visible"/>
                                      </p:to>
                                    </p:set>
                                    <p:animEffect transition="in" filter="wipe(up)" prLst="">
                                      <p:cBhvr>
                                        <p:cTn id="33" dur="500"/>
                                        <p:tgtEl>
                                          <p:spTgt spid="84"/>
                                        </p:tgtEl>
                                      </p:cBhvr>
                                    </p:animEffect>
                                  </p:childTnLst>
                                </p:cTn>
                              </p:par>
                            </p:childTnLst>
                          </p:cTn>
                        </p:par>
                        <p:par>
                          <p:cTn id="34" fill="hold">
                            <p:stCondLst>
                              <p:cond delay="3000"/>
                            </p:stCondLst>
                            <p:childTnLst>
                              <p:par>
                                <p:cTn id="35" presetID="53" presetClass="entr" presetSubtype="16" fill="hold" grpId="3"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rLst="">
                                      <p:cBhvr>
                                        <p:cTn id="39" dur="500"/>
                                        <p:tgtEl>
                                          <p:spTgt spid="31"/>
                                        </p:tgtEl>
                                      </p:cBhvr>
                                    </p:animEffect>
                                  </p:childTnLst>
                                </p:cTn>
                              </p:par>
                            </p:childTnLst>
                          </p:cTn>
                        </p:par>
                        <p:par>
                          <p:cTn id="40" fill="hold">
                            <p:stCondLst>
                              <p:cond delay="3500"/>
                            </p:stCondLst>
                            <p:childTnLst>
                              <p:par>
                                <p:cTn id="41" presetID="12" presetClass="entr" presetSubtype="8"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p:tgtEl>
                                          <p:spTgt spid="54"/>
                                        </p:tgtEl>
                                        <p:attrNameLst>
                                          <p:attrName>ppt_x</p:attrName>
                                        </p:attrNameLst>
                                      </p:cBhvr>
                                      <p:tavLst>
                                        <p:tav tm="0">
                                          <p:val>
                                            <p:strVal val="#ppt_x-#ppt_w*1.125000"/>
                                          </p:val>
                                        </p:tav>
                                        <p:tav tm="100000">
                                          <p:val>
                                            <p:strVal val="#ppt_x"/>
                                          </p:val>
                                        </p:tav>
                                      </p:tavLst>
                                    </p:anim>
                                    <p:animEffect transition="in" filter="wipe(right)" prLst="">
                                      <p:cBhvr>
                                        <p:cTn id="44" dur="500"/>
                                        <p:tgtEl>
                                          <p:spTgt spid="54"/>
                                        </p:tgtEl>
                                      </p:cBhvr>
                                    </p:animEffect>
                                  </p:childTnLst>
                                </p:cTn>
                              </p:par>
                            </p:childTnLst>
                          </p:cTn>
                        </p:par>
                        <p:par>
                          <p:cTn id="45" fill="hold">
                            <p:stCondLst>
                              <p:cond delay="4000"/>
                            </p:stCondLst>
                            <p:childTnLst>
                              <p:par>
                                <p:cTn id="46" presetID="12" presetClass="entr" presetSubtype="8"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additive="base">
                                        <p:cTn id="48" dur="500"/>
                                        <p:tgtEl>
                                          <p:spTgt spid="57"/>
                                        </p:tgtEl>
                                        <p:attrNameLst>
                                          <p:attrName>ppt_x</p:attrName>
                                        </p:attrNameLst>
                                      </p:cBhvr>
                                      <p:tavLst>
                                        <p:tav tm="0">
                                          <p:val>
                                            <p:strVal val="#ppt_x-#ppt_w*1.125000"/>
                                          </p:val>
                                        </p:tav>
                                        <p:tav tm="100000">
                                          <p:val>
                                            <p:strVal val="#ppt_x"/>
                                          </p:val>
                                        </p:tav>
                                      </p:tavLst>
                                    </p:anim>
                                    <p:animEffect transition="in" filter="wipe(right)" prLst="">
                                      <p:cBhvr>
                                        <p:cTn id="49" dur="500"/>
                                        <p:tgtEl>
                                          <p:spTgt spid="57"/>
                                        </p:tgtEl>
                                      </p:cBhvr>
                                    </p:animEffect>
                                  </p:childTnLst>
                                </p:cTn>
                              </p:par>
                            </p:childTnLst>
                          </p:cTn>
                        </p:par>
                        <p:par>
                          <p:cTn id="50" fill="hold">
                            <p:stCondLst>
                              <p:cond delay="4500"/>
                            </p:stCondLst>
                            <p:childTnLst>
                              <p:par>
                                <p:cTn id="51" presetID="12" presetClass="entr" presetSubtype="8" fill="hold" nodeType="afterEffect">
                                  <p:stCondLst>
                                    <p:cond delay="0"/>
                                  </p:stCondLst>
                                  <p:childTnLst>
                                    <p:set>
                                      <p:cBhvr>
                                        <p:cTn id="52" dur="1" fill="hold">
                                          <p:stCondLst>
                                            <p:cond delay="0"/>
                                          </p:stCondLst>
                                        </p:cTn>
                                        <p:tgtEl>
                                          <p:spTgt spid="60"/>
                                        </p:tgtEl>
                                        <p:attrNameLst>
                                          <p:attrName>style.visibility</p:attrName>
                                        </p:attrNameLst>
                                      </p:cBhvr>
                                      <p:to>
                                        <p:strVal val="visible"/>
                                      </p:to>
                                    </p:set>
                                    <p:anim calcmode="lin" valueType="num">
                                      <p:cBhvr additive="base">
                                        <p:cTn id="53" dur="500"/>
                                        <p:tgtEl>
                                          <p:spTgt spid="60"/>
                                        </p:tgtEl>
                                        <p:attrNameLst>
                                          <p:attrName>ppt_x</p:attrName>
                                        </p:attrNameLst>
                                      </p:cBhvr>
                                      <p:tavLst>
                                        <p:tav tm="0">
                                          <p:val>
                                            <p:strVal val="#ppt_x-#ppt_w*1.125000"/>
                                          </p:val>
                                        </p:tav>
                                        <p:tav tm="100000">
                                          <p:val>
                                            <p:strVal val="#ppt_x"/>
                                          </p:val>
                                        </p:tav>
                                      </p:tavLst>
                                    </p:anim>
                                    <p:animEffect transition="in" filter="wipe(right)" prLst="">
                                      <p:cBhvr>
                                        <p:cTn id="54" dur="500"/>
                                        <p:tgtEl>
                                          <p:spTgt spid="60"/>
                                        </p:tgtEl>
                                      </p:cBhvr>
                                    </p:animEffect>
                                  </p:childTnLst>
                                </p:cTn>
                              </p:par>
                            </p:childTnLst>
                          </p:cTn>
                        </p:par>
                        <p:par>
                          <p:cTn id="55" fill="hold">
                            <p:stCondLst>
                              <p:cond delay="5000"/>
                            </p:stCondLst>
                            <p:childTnLst>
                              <p:par>
                                <p:cTn id="56" presetID="12" presetClass="entr" presetSubtype="8" fill="hold"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p:tgtEl>
                                          <p:spTgt spid="63"/>
                                        </p:tgtEl>
                                        <p:attrNameLst>
                                          <p:attrName>ppt_x</p:attrName>
                                        </p:attrNameLst>
                                      </p:cBhvr>
                                      <p:tavLst>
                                        <p:tav tm="0">
                                          <p:val>
                                            <p:strVal val="#ppt_x-#ppt_w*1.125000"/>
                                          </p:val>
                                        </p:tav>
                                        <p:tav tm="100000">
                                          <p:val>
                                            <p:strVal val="#ppt_x"/>
                                          </p:val>
                                        </p:tav>
                                      </p:tavLst>
                                    </p:anim>
                                    <p:animEffect transition="in" filter="wipe(right)" prLst="">
                                      <p:cBhvr>
                                        <p:cTn id="5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1" animBg="1"/>
      <p:bldP spid="30" grpId="2" animBg="1"/>
      <p:bldP spid="31" grpId="3"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 name="Oval 55"/>
          <p:cNvSpPr/>
          <p:nvPr/>
        </p:nvSpPr>
        <p:spPr>
          <a:xfrm>
            <a:off x="2439567" y="1625343"/>
            <a:ext cx="291340" cy="291340"/>
          </a:xfrm>
          <a:prstGeom prst="ellipse">
            <a:avLst/>
          </a:prstGeom>
          <a:solidFill>
            <a:schemeClr val="bg2"/>
          </a:solidFill>
          <a:ln>
            <a:solidFill>
              <a:schemeClr val="accent1">
                <a:shade val="50000"/>
              </a:schemeClr>
            </a:solid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latin typeface="Arial" panose="020B0604020202020204" pitchFamily="34" charset="0"/>
              <a:ea typeface="微软雅黑" panose="020B0503020204020204" pitchFamily="34" charset="-122"/>
              <a:sym typeface="Arial" panose="020B0604020202020204" pitchFamily="34" charset="0"/>
            </a:endParaRPr>
          </a:p>
        </p:txBody>
      </p:sp>
      <p:sp>
        <p:nvSpPr>
          <p:cNvPr id="29" name="Oval 56"/>
          <p:cNvSpPr/>
          <p:nvPr/>
        </p:nvSpPr>
        <p:spPr>
          <a:xfrm>
            <a:off x="2439567" y="2818423"/>
            <a:ext cx="291340" cy="291340"/>
          </a:xfrm>
          <a:prstGeom prst="ellipse">
            <a:avLst/>
          </a:prstGeom>
          <a:solidFill>
            <a:schemeClr val="bg2"/>
          </a:solidFill>
          <a:ln>
            <a:solidFill>
              <a:schemeClr val="accent2"/>
            </a:solid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latin typeface="Arial" panose="020B0604020202020204" pitchFamily="34" charset="0"/>
              <a:ea typeface="微软雅黑" panose="020B0503020204020204" pitchFamily="34" charset="-122"/>
              <a:sym typeface="Arial" panose="020B0604020202020204" pitchFamily="34" charset="0"/>
            </a:endParaRPr>
          </a:p>
        </p:txBody>
      </p:sp>
      <p:sp>
        <p:nvSpPr>
          <p:cNvPr id="30" name="Oval 57"/>
          <p:cNvSpPr/>
          <p:nvPr/>
        </p:nvSpPr>
        <p:spPr>
          <a:xfrm>
            <a:off x="2439567" y="4011503"/>
            <a:ext cx="291340" cy="291340"/>
          </a:xfrm>
          <a:prstGeom prst="ellipse">
            <a:avLst/>
          </a:prstGeom>
          <a:solidFill>
            <a:schemeClr val="bg2"/>
          </a:solidFill>
          <a:ln>
            <a:solidFill>
              <a:schemeClr val="accent3"/>
            </a:solid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latin typeface="Arial" panose="020B0604020202020204" pitchFamily="34" charset="0"/>
              <a:ea typeface="微软雅黑" panose="020B0503020204020204" pitchFamily="34" charset="-122"/>
              <a:sym typeface="Arial" panose="020B0604020202020204" pitchFamily="34" charset="0"/>
            </a:endParaRPr>
          </a:p>
        </p:txBody>
      </p:sp>
      <p:sp>
        <p:nvSpPr>
          <p:cNvPr id="31" name="Oval 58"/>
          <p:cNvSpPr/>
          <p:nvPr/>
        </p:nvSpPr>
        <p:spPr>
          <a:xfrm>
            <a:off x="2439567" y="5204583"/>
            <a:ext cx="291340" cy="291340"/>
          </a:xfrm>
          <a:prstGeom prst="ellipse">
            <a:avLst/>
          </a:prstGeom>
          <a:solidFill>
            <a:schemeClr val="bg2"/>
          </a:solidFill>
          <a:ln>
            <a:solidFill>
              <a:schemeClr val="accent4"/>
            </a:solid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latin typeface="Arial" panose="020B0604020202020204" pitchFamily="34" charset="0"/>
              <a:ea typeface="微软雅黑" panose="020B0503020204020204" pitchFamily="34" charset="-122"/>
              <a:sym typeface="Arial" panose="020B0604020202020204" pitchFamily="34" charset="0"/>
            </a:endParaRPr>
          </a:p>
        </p:txBody>
      </p:sp>
      <p:sp>
        <p:nvSpPr>
          <p:cNvPr id="33" name="Pentagon 60"/>
          <p:cNvSpPr/>
          <p:nvPr/>
        </p:nvSpPr>
        <p:spPr>
          <a:xfrm>
            <a:off x="1127397" y="1528710"/>
            <a:ext cx="978354" cy="48460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Pentagon 63"/>
          <p:cNvSpPr/>
          <p:nvPr/>
        </p:nvSpPr>
        <p:spPr>
          <a:xfrm>
            <a:off x="1127398" y="5107954"/>
            <a:ext cx="978354" cy="48460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Pentagon 66"/>
          <p:cNvSpPr/>
          <p:nvPr/>
        </p:nvSpPr>
        <p:spPr>
          <a:xfrm>
            <a:off x="1127398" y="3914874"/>
            <a:ext cx="978354" cy="48460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Pentagon 69"/>
          <p:cNvSpPr/>
          <p:nvPr/>
        </p:nvSpPr>
        <p:spPr>
          <a:xfrm>
            <a:off x="1127398" y="2721788"/>
            <a:ext cx="978354" cy="484605"/>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4" name="Group 71"/>
          <p:cNvGrpSpPr/>
          <p:nvPr/>
        </p:nvGrpSpPr>
        <p:grpSpPr>
          <a:xfrm>
            <a:off x="2876577" y="1365970"/>
            <a:ext cx="8257588" cy="548435"/>
            <a:chOff x="6677642" y="1782217"/>
            <a:chExt cx="4615543" cy="548464"/>
          </a:xfrm>
        </p:grpSpPr>
        <p:sp>
          <p:nvSpPr>
            <p:cNvPr id="55" name="TextBox 72"/>
            <p:cNvSpPr txBox="1"/>
            <p:nvPr/>
          </p:nvSpPr>
          <p:spPr>
            <a:xfrm>
              <a:off x="6677642" y="1782217"/>
              <a:ext cx="4581239" cy="274609"/>
            </a:xfrm>
            <a:prstGeom prst="rect">
              <a:avLst/>
            </a:prstGeom>
            <a:noFill/>
          </p:spPr>
          <p:txBody>
            <a:bodyPr wrap="square" lIns="0" tIns="0" rIns="0" bIns="0" rtlCol="0">
              <a:spAutoFit/>
            </a:bodyPr>
            <a:lstStyle/>
            <a:p>
              <a:r>
                <a:rPr lang="en-US" altLang="zh-CN" sz="189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2019年9月20日</a:t>
              </a:r>
              <a:endParaRPr lang="en-US" altLang="zh-CN" sz="189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Rectangle 73"/>
            <p:cNvSpPr/>
            <p:nvPr/>
          </p:nvSpPr>
          <p:spPr>
            <a:xfrm>
              <a:off x="6677641" y="2087845"/>
              <a:ext cx="4620159" cy="549218"/>
            </a:xfrm>
            <a:prstGeom prst="rect">
              <a:avLst/>
            </a:prstGeom>
          </p:spPr>
          <p:txBody>
            <a:bodyPr wrap="square" lIns="0" tIns="0" rIns="0" bIns="0">
              <a:spAutoFit/>
            </a:bodyPr>
            <a:lstStyle/>
            <a:p>
              <a:pPr>
                <a:lnSpc>
                  <a:spcPct val="150000"/>
                </a:lnSpc>
              </a:pPr>
              <a:r>
                <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中国铁路投资有限公司旗下招标采购交易平台发布3个时速350公里复兴号动车组采购项目招标公告，包含768辆用于16辆编组，170辆用于17辆编组，40辆用于高寒8辆编组，总计978辆</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7" name="Group 74"/>
          <p:cNvGrpSpPr/>
          <p:nvPr/>
        </p:nvGrpSpPr>
        <p:grpSpPr>
          <a:xfrm>
            <a:off x="2876577" y="2559051"/>
            <a:ext cx="8257584" cy="548434"/>
            <a:chOff x="6677642" y="1782217"/>
            <a:chExt cx="4615543" cy="548463"/>
          </a:xfrm>
        </p:grpSpPr>
        <p:sp>
          <p:nvSpPr>
            <p:cNvPr id="58" name="TextBox 75"/>
            <p:cNvSpPr txBox="1"/>
            <p:nvPr/>
          </p:nvSpPr>
          <p:spPr>
            <a:xfrm>
              <a:off x="6677642" y="1782217"/>
              <a:ext cx="4581237" cy="274609"/>
            </a:xfrm>
            <a:prstGeom prst="rect">
              <a:avLst/>
            </a:prstGeom>
            <a:noFill/>
          </p:spPr>
          <p:txBody>
            <a:bodyPr wrap="square" lIns="0" tIns="0" rIns="0" bIns="0" rtlCol="0">
              <a:spAutoFit/>
            </a:bodyPr>
            <a:lstStyle/>
            <a:p>
              <a:r>
                <a:rPr lang="en-US" altLang="zh-CN" sz="189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2019年12月30日</a:t>
              </a:r>
              <a:endParaRPr lang="en-US" altLang="zh-CN" sz="189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Rectangle 76"/>
            <p:cNvSpPr/>
            <p:nvPr/>
          </p:nvSpPr>
          <p:spPr>
            <a:xfrm>
              <a:off x="6677642" y="2087844"/>
              <a:ext cx="4620159" cy="549218"/>
            </a:xfrm>
            <a:prstGeom prst="rect">
              <a:avLst/>
            </a:prstGeom>
          </p:spPr>
          <p:txBody>
            <a:bodyPr wrap="square" lIns="0" tIns="0" rIns="0" bIns="0">
              <a:spAutoFit/>
            </a:bodyPr>
            <a:lstStyle/>
            <a:p>
              <a:pPr>
                <a:lnSpc>
                  <a:spcPct val="150000"/>
                </a:lnSpc>
              </a:pPr>
              <a:r>
                <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350公里智能京张高铁正式开通运营，也是中国第一条采用北斗卫星导航系统并实现自动驾驶等功能的智能高铁。CR400BF-C型列车投入运营</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0" name="Group 77"/>
          <p:cNvGrpSpPr/>
          <p:nvPr/>
        </p:nvGrpSpPr>
        <p:grpSpPr>
          <a:xfrm>
            <a:off x="2876574" y="3752128"/>
            <a:ext cx="8257577" cy="548434"/>
            <a:chOff x="6677642" y="1782217"/>
            <a:chExt cx="4615543" cy="548463"/>
          </a:xfrm>
        </p:grpSpPr>
        <p:sp>
          <p:nvSpPr>
            <p:cNvPr id="61" name="TextBox 78"/>
            <p:cNvSpPr txBox="1"/>
            <p:nvPr/>
          </p:nvSpPr>
          <p:spPr>
            <a:xfrm>
              <a:off x="6677642" y="1782217"/>
              <a:ext cx="4581237" cy="274609"/>
            </a:xfrm>
            <a:prstGeom prst="rect">
              <a:avLst/>
            </a:prstGeom>
            <a:noFill/>
          </p:spPr>
          <p:txBody>
            <a:bodyPr wrap="square" lIns="0" tIns="0" rIns="0" bIns="0" rtlCol="0">
              <a:spAutoFit/>
            </a:bodyPr>
            <a:lstStyle/>
            <a:p>
              <a:r>
                <a:rPr lang="en-US" altLang="zh-CN" sz="189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2020年4月初</a:t>
              </a:r>
              <a:endParaRPr lang="en-US" altLang="zh-CN" sz="189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Rectangle 79"/>
            <p:cNvSpPr/>
            <p:nvPr/>
          </p:nvSpPr>
          <p:spPr>
            <a:xfrm>
              <a:off x="6677641" y="2087844"/>
              <a:ext cx="4620158" cy="549218"/>
            </a:xfrm>
            <a:prstGeom prst="rect">
              <a:avLst/>
            </a:prstGeom>
          </p:spPr>
          <p:txBody>
            <a:bodyPr wrap="square" lIns="0" tIns="0" rIns="0" bIns="0">
              <a:spAutoFit/>
            </a:bodyPr>
            <a:lstStyle/>
            <a:p>
              <a:pPr>
                <a:lnSpc>
                  <a:spcPct val="150000"/>
                </a:lnSpc>
              </a:pPr>
              <a:r>
                <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中国铁路郑州局集团公司首次配属“复兴号”动车组列车，并在郑州东站发布中原“复兴号”的首发仪式G806，G93，G370等陆续使用CR400BF-A车底担当</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3" name="Group 80"/>
          <p:cNvGrpSpPr/>
          <p:nvPr/>
        </p:nvGrpSpPr>
        <p:grpSpPr>
          <a:xfrm>
            <a:off x="2876574" y="4945208"/>
            <a:ext cx="8257582" cy="548434"/>
            <a:chOff x="6677641" y="1782217"/>
            <a:chExt cx="4615544" cy="548463"/>
          </a:xfrm>
        </p:grpSpPr>
        <p:sp>
          <p:nvSpPr>
            <p:cNvPr id="64" name="TextBox 81"/>
            <p:cNvSpPr txBox="1"/>
            <p:nvPr/>
          </p:nvSpPr>
          <p:spPr>
            <a:xfrm>
              <a:off x="6677641" y="1782218"/>
              <a:ext cx="4581229" cy="274609"/>
            </a:xfrm>
            <a:prstGeom prst="rect">
              <a:avLst/>
            </a:prstGeom>
            <a:noFill/>
          </p:spPr>
          <p:txBody>
            <a:bodyPr wrap="square" lIns="0" tIns="0" rIns="0" bIns="0" rtlCol="0">
              <a:spAutoFit/>
            </a:bodyPr>
            <a:lstStyle/>
            <a:p>
              <a:r>
                <a:rPr lang="en-US" altLang="zh-CN" sz="189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2020年12月15日</a:t>
              </a:r>
              <a:endParaRPr lang="en-US" altLang="zh-CN" sz="189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Rectangle 82"/>
            <p:cNvSpPr/>
            <p:nvPr/>
          </p:nvSpPr>
          <p:spPr>
            <a:xfrm>
              <a:off x="6677642" y="2087844"/>
              <a:ext cx="4620158" cy="274609"/>
            </a:xfrm>
            <a:prstGeom prst="rect">
              <a:avLst/>
            </a:prstGeom>
          </p:spPr>
          <p:txBody>
            <a:bodyPr wrap="square" lIns="0" tIns="0" rIns="0" bIns="0">
              <a:spAutoFit/>
            </a:bodyPr>
            <a:lstStyle/>
            <a:p>
              <a:pPr>
                <a:lnSpc>
                  <a:spcPct val="150000"/>
                </a:lnSpc>
              </a:pPr>
              <a:r>
                <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CR300BF型“复兴号”动车组抵达西安动车段，担负即将开通的银西高铁旅客运输任务，这是该型号动车组在中国的首次上线</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66" name="Straight Connector 83"/>
          <p:cNvCxnSpPr>
            <a:stCxn id="28" idx="4"/>
            <a:endCxn id="29" idx="0"/>
          </p:cNvCxnSpPr>
          <p:nvPr/>
        </p:nvCxnSpPr>
        <p:spPr>
          <a:xfrm>
            <a:off x="2585236" y="1916683"/>
            <a:ext cx="0" cy="9017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4"/>
          <p:cNvCxnSpPr>
            <a:stCxn id="29" idx="4"/>
            <a:endCxn id="30" idx="0"/>
          </p:cNvCxnSpPr>
          <p:nvPr/>
        </p:nvCxnSpPr>
        <p:spPr>
          <a:xfrm>
            <a:off x="2585236" y="3109763"/>
            <a:ext cx="0" cy="9017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5"/>
          <p:cNvCxnSpPr>
            <a:stCxn id="30" idx="4"/>
            <a:endCxn id="31" idx="0"/>
          </p:cNvCxnSpPr>
          <p:nvPr/>
        </p:nvCxnSpPr>
        <p:spPr>
          <a:xfrm>
            <a:off x="2585236" y="4302844"/>
            <a:ext cx="0" cy="9017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5" name="矩形 2"/>
          <p:cNvSpPr/>
          <p:nvPr/>
        </p:nvSpPr>
        <p:spPr>
          <a:xfrm>
            <a:off x="4599625" y="338850"/>
            <a:ext cx="8258419" cy="2531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思源等宽 L"/>
              <a:ea typeface="微软雅黑" panose="020B0503020204020204" pitchFamily="34" charset="-122"/>
              <a:cs typeface="+mn-ea"/>
              <a:sym typeface="Arial" panose="020B0604020202020204" pitchFamily="34" charset="0"/>
            </a:endParaRPr>
          </a:p>
        </p:txBody>
      </p:sp>
      <p:sp>
        <p:nvSpPr>
          <p:cNvPr id="86" name="矩形 3"/>
          <p:cNvSpPr/>
          <p:nvPr/>
        </p:nvSpPr>
        <p:spPr>
          <a:xfrm>
            <a:off x="706" y="338850"/>
            <a:ext cx="268108" cy="2531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思源等宽 L"/>
              <a:ea typeface="微软雅黑" panose="020B0503020204020204" pitchFamily="34" charset="-122"/>
              <a:cs typeface="+mn-ea"/>
              <a:sym typeface="Arial" panose="020B0604020202020204" pitchFamily="34" charset="0"/>
            </a:endParaRPr>
          </a:p>
        </p:txBody>
      </p:sp>
      <p:sp>
        <p:nvSpPr>
          <p:cNvPr id="87" name="文本框 4"/>
          <p:cNvSpPr txBox="1"/>
          <p:nvPr/>
        </p:nvSpPr>
        <p:spPr>
          <a:xfrm>
            <a:off x="268814" y="162416"/>
            <a:ext cx="4197678" cy="584775"/>
          </a:xfrm>
          <a:prstGeom prst="rect">
            <a:avLst/>
          </a:prstGeom>
        </p:spPr>
        <p:txBody>
          <a:bodyPr wrap="square">
            <a:norm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a:ln>
                  <a:noFill/>
                </a:ln>
                <a:solidFill>
                  <a:srgbClr val="0147A7"/>
                </a:solidFill>
                <a:uLnTx/>
                <a:uFillTx/>
                <a:latin typeface="思源等宽 L"/>
                <a:ea typeface="微软雅黑" panose="020B0503020204020204" pitchFamily="34" charset="-122"/>
                <a:cs typeface="+mn-ea"/>
                <a:sym typeface="Arial" panose="020B0604020202020204" pitchFamily="34" charset="0"/>
              </a:rPr>
              <a:t>发展历史</a:t>
            </a:r>
            <a:endParaRPr kumimoji="0" lang="en-US" altLang="zh-CN" sz="3200" b="0" i="0" u="none" strike="noStrike" kern="1200" cap="none" spc="0" normalizeH="0" baseline="0" noProof="0">
              <a:ln>
                <a:noFill/>
              </a:ln>
              <a:solidFill>
                <a:srgbClr val="0147A7"/>
              </a:solidFill>
              <a:uLnTx/>
              <a:uFillTx/>
              <a:latin typeface="思源等宽 L"/>
              <a:ea typeface="微软雅黑" panose="020B0503020204020204" pitchFamily="34" charset="-122"/>
              <a:cs typeface="+mn-ea"/>
              <a:sym typeface="Arial" panose="020B0604020202020204" pitchFamily="34" charset="0"/>
            </a:endParaRPr>
          </a:p>
        </p:txBody>
      </p:sp>
      <p:sp>
        <p:nvSpPr>
          <p:cNvPr id="32" name="矩形 2"/>
          <p:cNvSpPr/>
          <p:nvPr/>
        </p:nvSpPr>
        <p:spPr>
          <a:xfrm>
            <a:off x="2105751" y="328233"/>
            <a:ext cx="10086249" cy="2637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思源等宽 L"/>
              <a:ea typeface="微软雅黑" panose="020B0503020204020204" pitchFamily="34" charset="-122"/>
              <a:cs typeface="+mn-ea"/>
              <a:sym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rLst="">
                                      <p:cBhvr>
                                        <p:cTn id="9" dur="500"/>
                                        <p:tgtEl>
                                          <p:spTgt spid="28"/>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wipe(up)" prLst="">
                                      <p:cBhvr>
                                        <p:cTn id="13" dur="500"/>
                                        <p:tgtEl>
                                          <p:spTgt spid="66"/>
                                        </p:tgtEl>
                                      </p:cBhvr>
                                    </p:animEffect>
                                  </p:childTnLst>
                                </p:cTn>
                              </p:par>
                            </p:childTnLst>
                          </p:cTn>
                        </p:par>
                        <p:par>
                          <p:cTn id="14" fill="hold">
                            <p:stCondLst>
                              <p:cond delay="1000"/>
                            </p:stCondLst>
                            <p:childTnLst>
                              <p:par>
                                <p:cTn id="15" presetID="53" presetClass="entr" presetSubtype="16" fill="hold" grpId="1"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rLst="">
                                      <p:cBhvr>
                                        <p:cTn id="19" dur="500"/>
                                        <p:tgtEl>
                                          <p:spTgt spid="29"/>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wipe(up)" prLst="">
                                      <p:cBhvr>
                                        <p:cTn id="23" dur="500"/>
                                        <p:tgtEl>
                                          <p:spTgt spid="83"/>
                                        </p:tgtEl>
                                      </p:cBhvr>
                                    </p:animEffect>
                                  </p:childTnLst>
                                </p:cTn>
                              </p:par>
                            </p:childTnLst>
                          </p:cTn>
                        </p:par>
                        <p:par>
                          <p:cTn id="24" fill="hold">
                            <p:stCondLst>
                              <p:cond delay="2000"/>
                            </p:stCondLst>
                            <p:childTnLst>
                              <p:par>
                                <p:cTn id="25" presetID="53" presetClass="entr" presetSubtype="16" fill="hold" grpId="2"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rLst="">
                                      <p:cBhvr>
                                        <p:cTn id="29" dur="500"/>
                                        <p:tgtEl>
                                          <p:spTgt spid="30"/>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84"/>
                                        </p:tgtEl>
                                        <p:attrNameLst>
                                          <p:attrName>style.visibility</p:attrName>
                                        </p:attrNameLst>
                                      </p:cBhvr>
                                      <p:to>
                                        <p:strVal val="visible"/>
                                      </p:to>
                                    </p:set>
                                    <p:animEffect transition="in" filter="wipe(up)" prLst="">
                                      <p:cBhvr>
                                        <p:cTn id="33" dur="500"/>
                                        <p:tgtEl>
                                          <p:spTgt spid="84"/>
                                        </p:tgtEl>
                                      </p:cBhvr>
                                    </p:animEffect>
                                  </p:childTnLst>
                                </p:cTn>
                              </p:par>
                            </p:childTnLst>
                          </p:cTn>
                        </p:par>
                        <p:par>
                          <p:cTn id="34" fill="hold">
                            <p:stCondLst>
                              <p:cond delay="3000"/>
                            </p:stCondLst>
                            <p:childTnLst>
                              <p:par>
                                <p:cTn id="35" presetID="53" presetClass="entr" presetSubtype="16" fill="hold" grpId="3"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rLst="">
                                      <p:cBhvr>
                                        <p:cTn id="39" dur="500"/>
                                        <p:tgtEl>
                                          <p:spTgt spid="31"/>
                                        </p:tgtEl>
                                      </p:cBhvr>
                                    </p:animEffect>
                                  </p:childTnLst>
                                </p:cTn>
                              </p:par>
                            </p:childTnLst>
                          </p:cTn>
                        </p:par>
                        <p:par>
                          <p:cTn id="40" fill="hold">
                            <p:stCondLst>
                              <p:cond delay="3500"/>
                            </p:stCondLst>
                            <p:childTnLst>
                              <p:par>
                                <p:cTn id="41" presetID="12" presetClass="entr" presetSubtype="8"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p:tgtEl>
                                          <p:spTgt spid="54"/>
                                        </p:tgtEl>
                                        <p:attrNameLst>
                                          <p:attrName>ppt_x</p:attrName>
                                        </p:attrNameLst>
                                      </p:cBhvr>
                                      <p:tavLst>
                                        <p:tav tm="0">
                                          <p:val>
                                            <p:strVal val="#ppt_x-#ppt_w*1.125000"/>
                                          </p:val>
                                        </p:tav>
                                        <p:tav tm="100000">
                                          <p:val>
                                            <p:strVal val="#ppt_x"/>
                                          </p:val>
                                        </p:tav>
                                      </p:tavLst>
                                    </p:anim>
                                    <p:animEffect transition="in" filter="wipe(right)" prLst="">
                                      <p:cBhvr>
                                        <p:cTn id="44" dur="500"/>
                                        <p:tgtEl>
                                          <p:spTgt spid="54"/>
                                        </p:tgtEl>
                                      </p:cBhvr>
                                    </p:animEffect>
                                  </p:childTnLst>
                                </p:cTn>
                              </p:par>
                            </p:childTnLst>
                          </p:cTn>
                        </p:par>
                        <p:par>
                          <p:cTn id="45" fill="hold">
                            <p:stCondLst>
                              <p:cond delay="4000"/>
                            </p:stCondLst>
                            <p:childTnLst>
                              <p:par>
                                <p:cTn id="46" presetID="12" presetClass="entr" presetSubtype="8"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additive="base">
                                        <p:cTn id="48" dur="500"/>
                                        <p:tgtEl>
                                          <p:spTgt spid="57"/>
                                        </p:tgtEl>
                                        <p:attrNameLst>
                                          <p:attrName>ppt_x</p:attrName>
                                        </p:attrNameLst>
                                      </p:cBhvr>
                                      <p:tavLst>
                                        <p:tav tm="0">
                                          <p:val>
                                            <p:strVal val="#ppt_x-#ppt_w*1.125000"/>
                                          </p:val>
                                        </p:tav>
                                        <p:tav tm="100000">
                                          <p:val>
                                            <p:strVal val="#ppt_x"/>
                                          </p:val>
                                        </p:tav>
                                      </p:tavLst>
                                    </p:anim>
                                    <p:animEffect transition="in" filter="wipe(right)" prLst="">
                                      <p:cBhvr>
                                        <p:cTn id="49" dur="500"/>
                                        <p:tgtEl>
                                          <p:spTgt spid="57"/>
                                        </p:tgtEl>
                                      </p:cBhvr>
                                    </p:animEffect>
                                  </p:childTnLst>
                                </p:cTn>
                              </p:par>
                            </p:childTnLst>
                          </p:cTn>
                        </p:par>
                        <p:par>
                          <p:cTn id="50" fill="hold">
                            <p:stCondLst>
                              <p:cond delay="4500"/>
                            </p:stCondLst>
                            <p:childTnLst>
                              <p:par>
                                <p:cTn id="51" presetID="12" presetClass="entr" presetSubtype="8" fill="hold" nodeType="afterEffect">
                                  <p:stCondLst>
                                    <p:cond delay="0"/>
                                  </p:stCondLst>
                                  <p:childTnLst>
                                    <p:set>
                                      <p:cBhvr>
                                        <p:cTn id="52" dur="1" fill="hold">
                                          <p:stCondLst>
                                            <p:cond delay="0"/>
                                          </p:stCondLst>
                                        </p:cTn>
                                        <p:tgtEl>
                                          <p:spTgt spid="60"/>
                                        </p:tgtEl>
                                        <p:attrNameLst>
                                          <p:attrName>style.visibility</p:attrName>
                                        </p:attrNameLst>
                                      </p:cBhvr>
                                      <p:to>
                                        <p:strVal val="visible"/>
                                      </p:to>
                                    </p:set>
                                    <p:anim calcmode="lin" valueType="num">
                                      <p:cBhvr additive="base">
                                        <p:cTn id="53" dur="500"/>
                                        <p:tgtEl>
                                          <p:spTgt spid="60"/>
                                        </p:tgtEl>
                                        <p:attrNameLst>
                                          <p:attrName>ppt_x</p:attrName>
                                        </p:attrNameLst>
                                      </p:cBhvr>
                                      <p:tavLst>
                                        <p:tav tm="0">
                                          <p:val>
                                            <p:strVal val="#ppt_x-#ppt_w*1.125000"/>
                                          </p:val>
                                        </p:tav>
                                        <p:tav tm="100000">
                                          <p:val>
                                            <p:strVal val="#ppt_x"/>
                                          </p:val>
                                        </p:tav>
                                      </p:tavLst>
                                    </p:anim>
                                    <p:animEffect transition="in" filter="wipe(right)" prLst="">
                                      <p:cBhvr>
                                        <p:cTn id="54" dur="500"/>
                                        <p:tgtEl>
                                          <p:spTgt spid="60"/>
                                        </p:tgtEl>
                                      </p:cBhvr>
                                    </p:animEffect>
                                  </p:childTnLst>
                                </p:cTn>
                              </p:par>
                            </p:childTnLst>
                          </p:cTn>
                        </p:par>
                        <p:par>
                          <p:cTn id="55" fill="hold">
                            <p:stCondLst>
                              <p:cond delay="5000"/>
                            </p:stCondLst>
                            <p:childTnLst>
                              <p:par>
                                <p:cTn id="56" presetID="12" presetClass="entr" presetSubtype="8" fill="hold"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p:tgtEl>
                                          <p:spTgt spid="63"/>
                                        </p:tgtEl>
                                        <p:attrNameLst>
                                          <p:attrName>ppt_x</p:attrName>
                                        </p:attrNameLst>
                                      </p:cBhvr>
                                      <p:tavLst>
                                        <p:tav tm="0">
                                          <p:val>
                                            <p:strVal val="#ppt_x-#ppt_w*1.125000"/>
                                          </p:val>
                                        </p:tav>
                                        <p:tav tm="100000">
                                          <p:val>
                                            <p:strVal val="#ppt_x"/>
                                          </p:val>
                                        </p:tav>
                                      </p:tavLst>
                                    </p:anim>
                                    <p:animEffect transition="in" filter="wipe(right)" prLst="">
                                      <p:cBhvr>
                                        <p:cTn id="5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1" animBg="1"/>
      <p:bldP spid="30" grpId="2" animBg="1"/>
      <p:bldP spid="31" grpId="3"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2900</Words>
  <Application>WPS 演示</Application>
  <PresentationFormat>宽屏</PresentationFormat>
  <Paragraphs>190</Paragraphs>
  <Slides>22</Slides>
  <Notes>5</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22</vt:i4>
      </vt:variant>
    </vt:vector>
  </HeadingPairs>
  <TitlesOfParts>
    <vt:vector size="37" baseType="lpstr">
      <vt:lpstr>Arial</vt:lpstr>
      <vt:lpstr>宋体</vt:lpstr>
      <vt:lpstr>Wingdings</vt:lpstr>
      <vt:lpstr>Calibri</vt:lpstr>
      <vt:lpstr>等线</vt:lpstr>
      <vt:lpstr>思源等宽 L</vt:lpstr>
      <vt:lpstr>Hilda Sonnenschein</vt:lpstr>
      <vt:lpstr>微软雅黑</vt:lpstr>
      <vt:lpstr>华文楷体</vt:lpstr>
      <vt:lpstr>黑体</vt:lpstr>
      <vt:lpstr>站酷高端黑</vt:lpstr>
      <vt:lpstr>Arial Unicode MS</vt:lpstr>
      <vt:lpstr>等线 Light</vt:lpstr>
      <vt:lpstr>阿里巴巴普惠体 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Liu JP</dc:creator>
  <cp:lastModifiedBy>一颗苹果</cp:lastModifiedBy>
  <cp:revision>25</cp:revision>
  <dcterms:created xsi:type="dcterms:W3CDTF">2020-12-30T08:37:00Z</dcterms:created>
  <dcterms:modified xsi:type="dcterms:W3CDTF">2021-09-07T03:15:16Z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6FB7672333F54E8AB5E8D1C023D2471B</vt:lpwstr>
  </property>
  <property fmtid="{D5CDD505-2E9C-101B-9397-08002B2CF9AE}" pid="3" name="KSOProductBuildVer">
    <vt:lpwstr>2052-11.1.0.10463</vt:lpwstr>
  </property>
</Properties>
</file>