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257" r:id="rId5"/>
    <p:sldId id="258" r:id="rId6"/>
    <p:sldId id="259" r:id="rId7"/>
    <p:sldId id="260" r:id="rId8"/>
    <p:sldId id="264" r:id="rId9"/>
    <p:sldId id="261" r:id="rId10"/>
    <p:sldId id="263" r:id="rId11"/>
    <p:sldId id="262" r:id="rId12"/>
    <p:sldId id="265" r:id="rId13"/>
    <p:sldId id="266" r:id="rId14"/>
    <p:sldId id="267" r:id="rId15"/>
    <p:sldId id="268" r:id="rId16"/>
    <p:sldId id="269" r:id="rId17"/>
    <p:sldId id="292" r:id="rId18"/>
    <p:sldId id="271" r:id="rId19"/>
    <p:sldId id="289" r:id="rId20"/>
    <p:sldId id="273" r:id="rId21"/>
    <p:sldId id="270" r:id="rId22"/>
    <p:sldId id="277" r:id="rId23"/>
    <p:sldId id="287" r:id="rId24"/>
    <p:sldId id="280" r:id="rId25"/>
    <p:sldId id="295" r:id="rId26"/>
    <p:sldId id="279" r:id="rId27"/>
  </p:sldIdLst>
  <p:sldSz cx="12192000" cy="6858000"/>
  <p:notesSz cx="6858000" cy="9144000"/>
  <p:embeddedFontLst>
    <p:embeddedFont>
      <p:font typeface="印品赤壁赋体" panose="02000500000000000000" pitchFamily="2" charset="-122"/>
      <p:regular r:id="rId32"/>
    </p:embeddedFont>
    <p:embeddedFont>
      <p:font typeface="等线 Light" panose="02010600030101010101" charset="-122"/>
      <p:regular r:id="rId33"/>
    </p:embeddedFont>
    <p:embeddedFont>
      <p:font typeface="等线" panose="0201060003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1B1E"/>
    <a:srgbClr val="AB9A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5" autoAdjust="0"/>
    <p:restoredTop sz="94660"/>
  </p:normalViewPr>
  <p:slideViewPr>
    <p:cSldViewPr snapToGrid="0">
      <p:cViewPr varScale="1">
        <p:scale>
          <a:sx n="81" d="100"/>
          <a:sy n="81" d="100"/>
        </p:scale>
        <p:origin x="28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8" Type="http://schemas.openxmlformats.org/officeDocument/2006/relationships/font" Target="fonts/font7.fntdata"/><Relationship Id="rId37" Type="http://schemas.openxmlformats.org/officeDocument/2006/relationships/font" Target="fonts/font6.fntdata"/><Relationship Id="rId36" Type="http://schemas.openxmlformats.org/officeDocument/2006/relationships/font" Target="fonts/font5.fntdata"/><Relationship Id="rId35" Type="http://schemas.openxmlformats.org/officeDocument/2006/relationships/font" Target="fonts/font4.fntdata"/><Relationship Id="rId34" Type="http://schemas.openxmlformats.org/officeDocument/2006/relationships/font" Target="fonts/font3.fntdata"/><Relationship Id="rId33" Type="http://schemas.openxmlformats.org/officeDocument/2006/relationships/font" Target="fonts/font2.fntdata"/><Relationship Id="rId32" Type="http://schemas.openxmlformats.org/officeDocument/2006/relationships/font" Target="fonts/font1.fntdata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4A200-CDA0-4E63-84E9-7D6D1D2BDF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BAB44-C41A-4F39-ADEC-EF2AF5FADB9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EDE58F-4323-413F-965F-9FE90C3295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 advClick="0" advTm="4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D1AC2-D7D7-493B-8E6A-8C1E9716215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4E6EE-0DC2-4FCE-BE62-4738AA284A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4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hdphoto" Target="../media/image22.wdp"/><Relationship Id="rId2" Type="http://schemas.openxmlformats.org/officeDocument/2006/relationships/image" Target="../media/image21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4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0.png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地面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7" b="67737"/>
          <a:stretch>
            <a:fillRect/>
          </a:stretch>
        </p:blipFill>
        <p:spPr>
          <a:xfrm>
            <a:off x="2406097" y="448734"/>
            <a:ext cx="7379806" cy="298026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5c7e9d1c292d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9196" y="330997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63" r="31912" b="25361"/>
          <a:stretch>
            <a:fillRect/>
          </a:stretch>
        </p:blipFill>
        <p:spPr>
          <a:xfrm>
            <a:off x="8305015" y="339366"/>
            <a:ext cx="3139126" cy="5118755"/>
          </a:xfrm>
          <a:prstGeom prst="rect">
            <a:avLst/>
          </a:prstGeom>
        </p:spPr>
      </p:pic>
      <p:pic>
        <p:nvPicPr>
          <p:cNvPr id="6" name="图片 5" descr="图片包含 无脊椎动物&#10;&#10;描述已自动生成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566" y="3630009"/>
            <a:ext cx="4468686" cy="224184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002384" y="24595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富裕遍布四海的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,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就用谦恭的办法。这就是所谓不断装满又不断损耗的方法。”其实，孔子想要表达的便是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——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人生没有办法什么都获得，意气风发的同时也要学会退让，有舍有得，生活才能圆满。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61903" y="694068"/>
            <a:ext cx="10268193" cy="20327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2400692" y="1110254"/>
            <a:ext cx="85909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何为“不惑”？于丹认为：不惑就是人能够自觉按照中庸的理念去思考、行事。即使外部世界给你许多不公正的打击，你也能在一个坐标上迅速建立自己应有的位置。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6" y="1110254"/>
            <a:ext cx="1091002" cy="1200329"/>
          </a:xfrm>
          <a:prstGeom prst="rect">
            <a:avLst/>
          </a:prstGeom>
        </p:spPr>
      </p:pic>
      <p:pic>
        <p:nvPicPr>
          <p:cNvPr id="10" name="图片 9" descr="图片包含 软体动物, 无脊椎动物, 动物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97"/>
          <a:stretch>
            <a:fillRect/>
          </a:stretch>
        </p:blipFill>
        <p:spPr>
          <a:xfrm>
            <a:off x="-537327" y="2310583"/>
            <a:ext cx="4892512" cy="4604837"/>
          </a:xfrm>
          <a:prstGeom prst="rect">
            <a:avLst/>
          </a:prstGeom>
        </p:spPr>
      </p:pic>
      <p:pic>
        <p:nvPicPr>
          <p:cNvPr id="11" name="图片 10" descr="图片包含 软体动物, 无脊椎动物, 动物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r="15471"/>
          <a:stretch>
            <a:fillRect/>
          </a:stretch>
        </p:blipFill>
        <p:spPr>
          <a:xfrm>
            <a:off x="9747315" y="2947231"/>
            <a:ext cx="2205872" cy="460483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37580" r="24288" b="44408"/>
          <a:stretch>
            <a:fillRect/>
          </a:stretch>
        </p:blipFill>
        <p:spPr>
          <a:xfrm>
            <a:off x="3363790" y="3743586"/>
            <a:ext cx="6383525" cy="129376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2" y="197963"/>
            <a:ext cx="4127454" cy="685800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5118753" y="1225484"/>
            <a:ext cx="0" cy="454372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5731500" y="1049866"/>
            <a:ext cx="5354422" cy="47582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12"/>
          <a:stretch>
            <a:fillRect/>
          </a:stretch>
        </p:blipFill>
        <p:spPr>
          <a:xfrm>
            <a:off x="6278049" y="535707"/>
            <a:ext cx="3857625" cy="2186876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906635" y="3021241"/>
            <a:ext cx="5004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论文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有一则提到，子贡问孔子什么是友谊？孔子说，看到朋友做了错事要善意的指出，如果实在不听便不必再说，不用大包大揽。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70234" y="2513546"/>
            <a:ext cx="11651531" cy="1830908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668647" y="2546782"/>
            <a:ext cx="52920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第三章</a:t>
            </a:r>
            <a:endParaRPr lang="zh-CN" altLang="en-US" sz="115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36" name="图片 35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374" y="177577"/>
            <a:ext cx="354263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45" y="1629152"/>
            <a:ext cx="3599695" cy="359969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5600865" y="2749800"/>
            <a:ext cx="55321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不过于亲密也不至于疏远，就是中庸在友谊中的体现。而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·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宪问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的另一则提到，或曰：“以德报怨，何如？”子曰：“何以报德？以直报怨，以德报德。”也就是说用公正来对待仇恨，不用宽恕他也不必报复他，让他得到公平的对待。不偏爱也不仇恨，则是处理所有人际关系中的中庸之道。</a:t>
            </a:r>
            <a:endParaRPr lang="zh-CN" altLang="en-US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37" t="37580" r="24288" b="44408"/>
          <a:stretch>
            <a:fillRect/>
          </a:stretch>
        </p:blipFill>
        <p:spPr>
          <a:xfrm>
            <a:off x="4928639" y="1456035"/>
            <a:ext cx="6383525" cy="129376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847005" y="1501726"/>
            <a:ext cx="1200329" cy="38545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6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中华文学</a:t>
            </a:r>
            <a:endParaRPr lang="zh-CN" altLang="en-US" sz="66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556569" y="1770669"/>
            <a:ext cx="7078861" cy="444337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清尊黄菊红萸佩。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两度云岩醉。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帽檐今日更清狂。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冷雨疏风、著意过重阳。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故宫历历遗烟树。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往事知何处。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漫山秋色好题诗。</a:t>
            </a:r>
            <a:endParaRPr lang="en-US" altLang="zh-CN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吟罢阑干、独自立多时。</a:t>
            </a:r>
            <a:endParaRPr lang="zh-CN" altLang="en-US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9" name="图片 8" descr="图片包含 鲜花, 室内, 餐桌, 烟火&#10;&#10;自动生成的说明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62231"/>
            <a:ext cx="2344995" cy="4475504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265" y="1706212"/>
            <a:ext cx="2779362" cy="3445576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974949" y="1573797"/>
            <a:ext cx="6661728" cy="476049"/>
            <a:chOff x="4933241" y="1460675"/>
            <a:chExt cx="6661728" cy="47604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241" y="1475699"/>
              <a:ext cx="880538" cy="46102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5813779" y="1460675"/>
              <a:ext cx="5781190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sz="2400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74949" y="2527475"/>
            <a:ext cx="6661728" cy="476049"/>
            <a:chOff x="4933241" y="1460675"/>
            <a:chExt cx="6661728" cy="47604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241" y="1475699"/>
              <a:ext cx="880538" cy="46102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5813779" y="1460675"/>
              <a:ext cx="5781190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sz="2400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74949" y="3466769"/>
            <a:ext cx="6661728" cy="476049"/>
            <a:chOff x="4933241" y="1460675"/>
            <a:chExt cx="6661728" cy="4760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241" y="1475699"/>
              <a:ext cx="880538" cy="461025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5813779" y="1460675"/>
              <a:ext cx="5781190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sz="2400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974949" y="4406063"/>
            <a:ext cx="6661728" cy="476049"/>
            <a:chOff x="4933241" y="1460675"/>
            <a:chExt cx="6661728" cy="476049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241" y="1475699"/>
              <a:ext cx="880538" cy="461025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5813779" y="1460675"/>
              <a:ext cx="5781190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zh-CN" altLang="en-US" sz="2400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sz="2400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606903" y="913674"/>
            <a:ext cx="5007428" cy="523965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A1B1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6389" y="924560"/>
            <a:ext cx="5007428" cy="5239657"/>
          </a:xfrm>
          <a:prstGeom prst="rect">
            <a:avLst/>
          </a:prstGeom>
          <a:noFill/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5A1B1E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924242" y="1351444"/>
            <a:ext cx="796407" cy="2595716"/>
            <a:chOff x="10217355" y="288271"/>
            <a:chExt cx="796407" cy="259571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325749" y="1179877"/>
              <a:ext cx="2579619" cy="796407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0277004" y="288271"/>
              <a:ext cx="677108" cy="25957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中国文学风</a:t>
              </a:r>
              <a:endParaRPr lang="zh-CN" altLang="en-US" sz="32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pic>
        <p:nvPicPr>
          <p:cNvPr id="11" name="图片 10" descr="图片包含 物体, 点亮&#10;&#10;自动生成的说明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11" y="-188686"/>
            <a:ext cx="3214914" cy="321491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785972" y="1351444"/>
            <a:ext cx="796407" cy="2595716"/>
            <a:chOff x="10217355" y="288271"/>
            <a:chExt cx="796407" cy="2595716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325749" y="1179877"/>
              <a:ext cx="2579619" cy="79640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10277004" y="288271"/>
              <a:ext cx="677108" cy="259571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zh-CN" altLang="en-US" sz="32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中国文学风</a:t>
              </a:r>
              <a:endParaRPr lang="zh-CN" altLang="en-US" sz="32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892107" y="1730103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94674" y="1730103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064307" y="1730103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26380" y="1730103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70234" y="2513546"/>
            <a:ext cx="11651531" cy="1830908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668647" y="2546782"/>
            <a:ext cx="52920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第四章</a:t>
            </a:r>
            <a:endParaRPr lang="zh-CN" altLang="en-US" sz="115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36" name="图片 35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374" y="177577"/>
            <a:ext cx="354263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0" b="95519" l="9961" r="97656">
                        <a14:foregroundMark x1="29980" y1="57013" x2="29980" y2="57013"/>
                        <a14:foregroundMark x1="27734" y1="55000" x2="27734" y2="55000"/>
                        <a14:foregroundMark x1="53418" y1="95649" x2="53418" y2="95649"/>
                        <a14:foregroundMark x1="93457" y1="75584" x2="93457" y2="75584"/>
                        <a14:foregroundMark x1="97656" y1="77403" x2="97656" y2="77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004"/>
          <a:stretch>
            <a:fillRect/>
          </a:stretch>
        </p:blipFill>
        <p:spPr>
          <a:xfrm>
            <a:off x="643472" y="825834"/>
            <a:ext cx="4560125" cy="322297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203598" y="1217192"/>
            <a:ext cx="5354422" cy="47582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378733" y="3188567"/>
            <a:ext cx="5004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论文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有一则提到，子贡问孔子什么是友谊？孔子说，看到朋友做了错事要善意的指出，如果实在不听便不必再说，不用大包大揽。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12"/>
          <a:stretch>
            <a:fillRect/>
          </a:stretch>
        </p:blipFill>
        <p:spPr>
          <a:xfrm>
            <a:off x="5826999" y="724243"/>
            <a:ext cx="3857625" cy="218687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809" y="509047"/>
            <a:ext cx="3860191" cy="68580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762053" y="410585"/>
            <a:ext cx="38555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目录</a:t>
            </a:r>
            <a:endParaRPr lang="zh-CN" altLang="en-US" sz="13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37229" y="341250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2023389" y="2579596"/>
            <a:ext cx="1119707" cy="3200072"/>
            <a:chOff x="2023389" y="2391060"/>
            <a:chExt cx="1119707" cy="3200072"/>
          </a:xfrm>
        </p:grpSpPr>
        <p:sp>
          <p:nvSpPr>
            <p:cNvPr id="18" name="文本框 17"/>
            <p:cNvSpPr txBox="1"/>
            <p:nvPr/>
          </p:nvSpPr>
          <p:spPr>
            <a:xfrm>
              <a:off x="2589098" y="2848624"/>
              <a:ext cx="553998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第一章</a:t>
              </a:r>
              <a:endPara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23389" y="2848624"/>
              <a:ext cx="738664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709" y="2391060"/>
              <a:ext cx="637885" cy="333978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3496174" y="2579596"/>
            <a:ext cx="1119707" cy="3200072"/>
            <a:chOff x="2023389" y="2391060"/>
            <a:chExt cx="1119707" cy="3200072"/>
          </a:xfrm>
        </p:grpSpPr>
        <p:sp>
          <p:nvSpPr>
            <p:cNvPr id="24" name="文本框 23"/>
            <p:cNvSpPr txBox="1"/>
            <p:nvPr/>
          </p:nvSpPr>
          <p:spPr>
            <a:xfrm>
              <a:off x="2589098" y="2848624"/>
              <a:ext cx="553998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第二章</a:t>
              </a:r>
              <a:endPara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023389" y="2848624"/>
              <a:ext cx="738664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709" y="2391060"/>
              <a:ext cx="637885" cy="333978"/>
            </a:xfrm>
            <a:prstGeom prst="rect">
              <a:avLst/>
            </a:prstGeom>
          </p:spPr>
        </p:pic>
      </p:grpSp>
      <p:grpSp>
        <p:nvGrpSpPr>
          <p:cNvPr id="27" name="组合 26"/>
          <p:cNvGrpSpPr/>
          <p:nvPr/>
        </p:nvGrpSpPr>
        <p:grpSpPr>
          <a:xfrm>
            <a:off x="4987078" y="2579596"/>
            <a:ext cx="1119707" cy="3200072"/>
            <a:chOff x="2023389" y="2391060"/>
            <a:chExt cx="1119707" cy="3200072"/>
          </a:xfrm>
        </p:grpSpPr>
        <p:sp>
          <p:nvSpPr>
            <p:cNvPr id="28" name="文本框 27"/>
            <p:cNvSpPr txBox="1"/>
            <p:nvPr/>
          </p:nvSpPr>
          <p:spPr>
            <a:xfrm>
              <a:off x="2589098" y="2848624"/>
              <a:ext cx="553998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第三章</a:t>
              </a:r>
              <a:endPara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023389" y="2848624"/>
              <a:ext cx="738664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709" y="2391060"/>
              <a:ext cx="637885" cy="333978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6377505" y="2579596"/>
            <a:ext cx="1119707" cy="3200072"/>
            <a:chOff x="2023389" y="2391060"/>
            <a:chExt cx="1119707" cy="3200072"/>
          </a:xfrm>
        </p:grpSpPr>
        <p:sp>
          <p:nvSpPr>
            <p:cNvPr id="32" name="文本框 31"/>
            <p:cNvSpPr txBox="1"/>
            <p:nvPr/>
          </p:nvSpPr>
          <p:spPr>
            <a:xfrm>
              <a:off x="2589098" y="2848624"/>
              <a:ext cx="553998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2400" dirty="0">
                  <a:solidFill>
                    <a:srgbClr val="5A1B1E"/>
                  </a:solidFill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第四章</a:t>
              </a:r>
              <a:endPara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023389" y="2848624"/>
              <a:ext cx="738664" cy="274250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dirty="0">
                  <a:latin typeface="印品赤壁赋体" panose="02000500000000000000" pitchFamily="2" charset="-122"/>
                  <a:ea typeface="印品赤壁赋体" panose="02000500000000000000" pitchFamily="2" charset="-122"/>
                </a:rPr>
                <a:t>“发奋识遍天下字，立志读尽人间书。”</a:t>
              </a:r>
              <a:endParaRPr lang="zh-CN" altLang="en-US" dirty="0">
                <a:latin typeface="印品赤壁赋体" panose="02000500000000000000" pitchFamily="2" charset="-122"/>
                <a:ea typeface="印品赤壁赋体" panose="02000500000000000000" pitchFamily="2" charset="-122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709" y="2391060"/>
              <a:ext cx="637885" cy="33397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96720" y="4320606"/>
            <a:ext cx="2579619" cy="7964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247975" y="3429000"/>
            <a:ext cx="677108" cy="25957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sz="32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中国文学风</a:t>
            </a:r>
            <a:endParaRPr lang="zh-CN" altLang="en-US" sz="32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66917" y="3649633"/>
            <a:ext cx="8186857" cy="2375083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韶华寂寞今何许。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想故宫、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柳亦凝愁，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倚栏停舞。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欲趁啼鹃归月下，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可奈川回山阻。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倩万里、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鹄来衔子。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工部无诗虽结恨，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道无香、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更恨痴人语。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拌绝艳，</a:t>
            </a:r>
            <a:endParaRPr lang="en-US" altLang="zh-CN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dirty="0">
                <a:solidFill>
                  <a:srgbClr val="5A1B1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印品赤壁赋体" panose="02000500000000000000" pitchFamily="2" charset="-122"/>
                <a:ea typeface="印品赤壁赋体" panose="02000500000000000000" pitchFamily="2" charset="-122"/>
              </a:rPr>
              <a:t>付黄土。</a:t>
            </a:r>
            <a:endParaRPr lang="zh-CN" altLang="en-US" sz="2000" dirty="0">
              <a:solidFill>
                <a:srgbClr val="5A1B1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119" y="452120"/>
            <a:ext cx="4572001" cy="3429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图片包含 天空&#10;&#10;自动生成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6" r="64749" b="72148"/>
          <a:stretch>
            <a:fillRect/>
          </a:stretch>
        </p:blipFill>
        <p:spPr>
          <a:xfrm>
            <a:off x="4127887" y="264160"/>
            <a:ext cx="4306253" cy="6400800"/>
          </a:xfrm>
          <a:prstGeom prst="rect">
            <a:avLst/>
          </a:prstGeom>
        </p:spPr>
      </p:pic>
      <p:pic>
        <p:nvPicPr>
          <p:cNvPr id="3" name="图片 2" descr="图片包含 宗教场所, 户外, 建筑物&#10;&#10;自动生成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87" y="3769360"/>
            <a:ext cx="4030506" cy="2895600"/>
          </a:xfrm>
          <a:prstGeom prst="rect">
            <a:avLst/>
          </a:prstGeom>
        </p:spPr>
      </p:pic>
      <p:pic>
        <p:nvPicPr>
          <p:cNvPr id="7" name="图片 6" descr="图片包含 无脊椎动物&#10;&#10;自动生成的说明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374" y="1327942"/>
            <a:ext cx="3633223" cy="182270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41356" y="2239296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049439" y="2239296"/>
            <a:ext cx="1107996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11" name="淘宝店chenying0907 9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3" t="9439" r="57200" b="61367"/>
          <a:stretch>
            <a:fillRect/>
          </a:stretch>
        </p:blipFill>
        <p:spPr>
          <a:xfrm>
            <a:off x="1878120" y="1187693"/>
            <a:ext cx="634468" cy="622747"/>
          </a:xfrm>
          <a:prstGeom prst="ellipse">
            <a:avLst/>
          </a:prstGeom>
        </p:spPr>
      </p:pic>
      <p:pic>
        <p:nvPicPr>
          <p:cNvPr id="12" name="淘宝店chenying0907 95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59421" r="57518" b="11626"/>
          <a:stretch>
            <a:fillRect/>
          </a:stretch>
        </p:blipFill>
        <p:spPr>
          <a:xfrm>
            <a:off x="10343926" y="1192830"/>
            <a:ext cx="625419" cy="617610"/>
          </a:xfrm>
          <a:prstGeom prst="ellipse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包含 无脊椎动物&#10;&#10;自动生成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789" b="71108"/>
          <a:stretch>
            <a:fillRect/>
          </a:stretch>
        </p:blipFill>
        <p:spPr>
          <a:xfrm>
            <a:off x="1723367" y="1400936"/>
            <a:ext cx="719095" cy="22555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828787" y="1691779"/>
            <a:ext cx="615553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中华文学</a:t>
            </a:r>
            <a:endParaRPr lang="zh-CN" altLang="en-US" sz="28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30812" y="1691779"/>
            <a:ext cx="3416320" cy="385986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梦绕神州路。怅秋风、连营画角，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故宫离黍。底事昆仑倾砥柱。</a:t>
            </a: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pPr>
              <a:lnSpc>
                <a:spcPct val="150000"/>
              </a:lnSpc>
            </a:pPr>
            <a:endParaRPr lang="en-US" altLang="zh-CN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11" name="图片 10" descr="图片包含 鲜花, 红色, 自然, 室内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4319" y="299858"/>
            <a:ext cx="5299091" cy="6111101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图片包含 音乐&#10;&#10;自动生成的说明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3" r="833" b="5966"/>
          <a:stretch>
            <a:fillRect/>
          </a:stretch>
        </p:blipFill>
        <p:spPr>
          <a:xfrm>
            <a:off x="0" y="4513943"/>
            <a:ext cx="12192000" cy="234405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19001" y="518159"/>
            <a:ext cx="553998" cy="19928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中华文学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clrChange>
              <a:clrFrom>
                <a:srgbClr val="FCFFFF">
                  <a:alpha val="100000"/>
                </a:srgbClr>
              </a:clrFrom>
              <a:clrTo>
                <a:srgbClr val="FC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8805" y="2510971"/>
            <a:ext cx="334390" cy="320603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1" name="文本框 10"/>
          <p:cNvSpPr txBox="1"/>
          <p:nvPr/>
        </p:nvSpPr>
        <p:spPr>
          <a:xfrm>
            <a:off x="4210625" y="3026997"/>
            <a:ext cx="461665" cy="163707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square" rtlCol="0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惊风吹雨过，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150117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王气销南渡，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15534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烟深凝碧树，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106876" y="3026997"/>
            <a:ext cx="461665" cy="148534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愁见花甎月，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680371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历历大槐踪。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19863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僧坊聚北宗。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611205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草没景阳钟，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68541" y="3026997"/>
            <a:ext cx="461665" cy="14869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荒秋咽乱蛩。</a:t>
            </a:r>
            <a:endParaRPr lang="zh-CN" altLang="en-US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建筑物, 地面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7" b="67737"/>
          <a:stretch>
            <a:fillRect/>
          </a:stretch>
        </p:blipFill>
        <p:spPr>
          <a:xfrm>
            <a:off x="2406097" y="448734"/>
            <a:ext cx="7379806" cy="2980266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70234" y="2513546"/>
            <a:ext cx="11651531" cy="1830908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668647" y="2546782"/>
            <a:ext cx="52920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第一章</a:t>
            </a:r>
            <a:endParaRPr lang="zh-CN" altLang="en-US" sz="115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36" name="图片 35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374" y="177577"/>
            <a:ext cx="354263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地面, 户外&#10;&#10;描述已自动生成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7"/>
          <a:stretch>
            <a:fillRect/>
          </a:stretch>
        </p:blipFill>
        <p:spPr>
          <a:xfrm>
            <a:off x="1107898" y="1049866"/>
            <a:ext cx="3857625" cy="475826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65523" y="1049866"/>
            <a:ext cx="6007277" cy="47582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图片包含 鲜花, 室内, 餐桌, 烟火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798" y="301657"/>
            <a:ext cx="2297544" cy="40818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609885" y="1783563"/>
            <a:ext cx="42183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《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是儒家学派的经典著作之一，是一部以记言为主的语录体散文集，主要以语录和对话文体的形式记录了孔子及其弟子的言行，集中体现了孔子的政治、审美、道德伦理和功利等价值思想。</a:t>
            </a:r>
            <a:endParaRPr lang="en-US" altLang="zh-CN" sz="2000" dirty="0">
              <a:solidFill>
                <a:srgbClr val="333333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  <a:p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《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内容涉及政治、教育、文学、哲学以及立身处世的道理等多方面。早在春秋后期孔子设坛讲学时期，其主体内容就已初始创成；</a:t>
            </a:r>
            <a:endParaRPr lang="zh-CN" altLang="en-US" sz="2000" dirty="0"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61523" y="1968191"/>
            <a:ext cx="677108" cy="2525691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3200" b="1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孔子生平概要</a:t>
            </a:r>
            <a:endParaRPr lang="zh-CN" altLang="en-US" sz="32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32739" y="1196200"/>
            <a:ext cx="4801314" cy="446560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孔子，名丘，字仲尼。生于鲁襄公二十二年，逝于鲁哀公十六年。其家世呈日渐衰落之势（王室</a:t>
            </a:r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——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诸侯</a:t>
            </a:r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——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公卿</a:t>
            </a:r>
            <a:r>
              <a:rPr lang="en-US" altLang="zh-CN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——</a:t>
            </a:r>
            <a:r>
              <a:rPr lang="zh-CN" altLang="en-US" sz="2000" dirty="0">
                <a:solidFill>
                  <a:srgbClr val="333333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士）。孔子早年丧父，因贫而仕，先后担任“委历”、“乘田”这样地位极低的小官。鲁定公九年，出任大都宰，旋即进为大司寇，后因其道不得行而去职。从此开始周游列国，一遍传授弟子，一边宣传其学说。晚年返鲁，进行传统文献整理与教育工作。</a:t>
            </a:r>
            <a:endParaRPr lang="zh-CN" altLang="en-US" sz="2000" dirty="0"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053" y="829562"/>
            <a:ext cx="4125285" cy="5114117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图片包含 室内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" y="3764438"/>
            <a:ext cx="11668335" cy="291708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21789" y="1490008"/>
            <a:ext cx="95964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荀子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·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宥坐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中记载，孔子在周庙参观时看见有欹斜的器物。这个容器空的时候会倾斜；水装到一半时就会垂直竖立；而盛满水便会倾覆。同行的子路问到：“有让容器装满水却不倾覆的方法吗？”孔子说：“聪明有智慧的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,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就用愚笨的方法；功劳大过天下的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,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就用退让的办法；用勇力震抚世间的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,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就用胆怯的办法；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图片包含 天空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75" y="254522"/>
            <a:ext cx="3607321" cy="641301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02382" y="2742557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自汉代以来，便有不少人注解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。它与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孝经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都是汉初学习者必读之书，是汉人启蒙书的一种。汉朝人所注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，已亡佚殆尽，今日所残存的，以郑玄注为较多，因为敦煌和日本发现了一些唐写本的残卷，估计十存六七；其他各家，在何晏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论语集解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以后，就多半只存于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论语集解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中。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十三经注疏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·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论语注疏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就是用的何晏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集解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，宋人邢昺的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疏</a:t>
            </a:r>
            <a:r>
              <a:rPr lang="en-US" altLang="zh-CN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0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。</a:t>
            </a:r>
            <a:endParaRPr lang="zh-CN" altLang="en-US" sz="20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70" y="150829"/>
            <a:ext cx="3857625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270234" y="2513546"/>
            <a:ext cx="11651531" cy="1830908"/>
          </a:xfrm>
          <a:prstGeom prst="rect">
            <a:avLst/>
          </a:prstGeom>
          <a:solidFill>
            <a:srgbClr val="FFC0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4668647" y="2546782"/>
            <a:ext cx="529209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15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第二章</a:t>
            </a:r>
            <a:endParaRPr lang="zh-CN" altLang="en-US" sz="115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36" name="图片 35" descr="图片包含 鲜花, 室内, 餐桌, 烟火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374" y="177577"/>
            <a:ext cx="3542639" cy="6858000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建筑物, 地面, 滑冰, 墙壁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96" y="2364365"/>
            <a:ext cx="6007822" cy="43161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06771" y="2510508"/>
            <a:ext cx="76923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       孔子父亲叔梁纥在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66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岁的暮年之际，娶了年仅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15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岁的颜徵在为妻。三年后，生下了孔子，又三年，叔梁纥去世。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21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岁的颜徵在带着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3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岁的孔子离开家族，搬到了曲阜城。生活艰难，但颜徵对孔子的教育极为重视，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孔子世家考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记载这样一句话：“圣母豫市礼器，以供嬉戏。”可见她从小便在树立孔子对于礼乐的兴趣。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《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论语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·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子罕</a:t>
            </a:r>
            <a:r>
              <a:rPr lang="en-US" altLang="zh-CN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》</a:t>
            </a:r>
            <a:r>
              <a:rPr lang="zh-CN" altLang="en-US" sz="2400" dirty="0">
                <a:solidFill>
                  <a:srgbClr val="5A1B1E"/>
                </a:solidFill>
                <a:latin typeface="印品赤壁赋体" panose="02000500000000000000" pitchFamily="2" charset="-122"/>
                <a:ea typeface="印品赤壁赋体" panose="02000500000000000000" pitchFamily="2" charset="-122"/>
              </a:rPr>
              <a:t>篇中提到，孔子困于贫困，曾从事维持生活的“鄙事”，孔子可谓是“生活的全才”。</a:t>
            </a:r>
            <a:endParaRPr lang="zh-CN" altLang="en-US" sz="2400" dirty="0">
              <a:solidFill>
                <a:srgbClr val="5A1B1E"/>
              </a:solidFill>
              <a:latin typeface="印品赤壁赋体" panose="02000500000000000000" pitchFamily="2" charset="-122"/>
              <a:ea typeface="印品赤壁赋体" panose="02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12"/>
          <a:stretch>
            <a:fillRect/>
          </a:stretch>
        </p:blipFill>
        <p:spPr>
          <a:xfrm>
            <a:off x="5232415" y="177489"/>
            <a:ext cx="3857625" cy="2186876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好客模板www.haoke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1900</Words>
  <Application>WPS 演示</Application>
  <PresentationFormat>宽屏</PresentationFormat>
  <Paragraphs>134</Paragraphs>
  <Slides>24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Arial</vt:lpstr>
      <vt:lpstr>宋体</vt:lpstr>
      <vt:lpstr>Wingdings</vt:lpstr>
      <vt:lpstr>印品赤壁赋体</vt:lpstr>
      <vt:lpstr>微软雅黑</vt:lpstr>
      <vt:lpstr>等线 Light</vt:lpstr>
      <vt:lpstr>等线</vt:lpstr>
      <vt:lpstr>Calibri</vt:lpstr>
      <vt:lpstr>Arial Unicode MS</vt:lpstr>
      <vt:lpstr>好客模板www.haoke.com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3</cp:revision>
  <dcterms:created xsi:type="dcterms:W3CDTF">2019-04-22T13:39:00Z</dcterms:created>
  <dcterms:modified xsi:type="dcterms:W3CDTF">2021-09-07T01:22:45Z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5E07FED0BA7540D3B87B63E336668140</vt:lpwstr>
  </property>
</Properties>
</file>