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E9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75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5"/>
          <p:cNvSpPr/>
          <p:nvPr/>
        </p:nvSpPr>
        <p:spPr>
          <a:xfrm>
            <a:off x="929559" y="2931837"/>
            <a:ext cx="10332883" cy="118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b="1" spc="-23" dirty="0" err="1">
                <a:solidFill>
                  <a:schemeClr val="bg1"/>
                </a:solidFill>
                <a:cs typeface="+mn-ea"/>
                <a:sym typeface="+mn-lt"/>
              </a:rPr>
              <a:t>如何摆脱内卷</a:t>
            </a:r>
            <a:r>
              <a:rPr lang="en-US" altLang="zh-CN" sz="7200" b="1" spc="-23" dirty="0">
                <a:solidFill>
                  <a:schemeClr val="bg1"/>
                </a:solidFill>
                <a:cs typeface="+mn-ea"/>
                <a:sym typeface="+mn-lt"/>
              </a:rPr>
              <a:t>？</a:t>
            </a:r>
            <a:endParaRPr lang="en-US" altLang="zh-CN" sz="7200" b="1" spc="-2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Rectangle 15"/>
          <p:cNvSpPr/>
          <p:nvPr/>
        </p:nvSpPr>
        <p:spPr>
          <a:xfrm>
            <a:off x="2253785" y="4132166"/>
            <a:ext cx="7499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spc="-23">
                <a:solidFill>
                  <a:schemeClr val="bg1"/>
                </a:solidFill>
                <a:cs typeface="+mn-ea"/>
                <a:sym typeface="+mn-lt"/>
              </a:rPr>
              <a:t>汇报人：</a:t>
            </a:r>
            <a:r>
              <a:rPr lang="en-US" altLang="zh-CN" sz="2000" b="1" spc="-23">
                <a:solidFill>
                  <a:schemeClr val="bg1"/>
                </a:solidFill>
                <a:cs typeface="+mn-ea"/>
                <a:sym typeface="+mn-lt"/>
              </a:rPr>
              <a:t>XXXX</a:t>
            </a:r>
            <a:r>
              <a:rPr lang="zh-CN" altLang="en-US" sz="2000" b="1" spc="-23">
                <a:solidFill>
                  <a:schemeClr val="bg1"/>
                </a:solidFill>
                <a:cs typeface="+mn-ea"/>
                <a:sym typeface="+mn-lt"/>
              </a:rPr>
              <a:t>   时间：</a:t>
            </a:r>
            <a:r>
              <a:rPr lang="en-US" altLang="zh-CN" sz="2000" b="1" spc="-23">
                <a:solidFill>
                  <a:schemeClr val="bg1"/>
                </a:solidFill>
                <a:cs typeface="+mn-ea"/>
                <a:sym typeface="+mn-lt"/>
              </a:rPr>
              <a:t>XX</a:t>
            </a:r>
            <a:r>
              <a:rPr lang="zh-CN" altLang="en-US" sz="2000" b="1" spc="-23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sz="2000" b="1" spc="-23">
                <a:solidFill>
                  <a:schemeClr val="bg1"/>
                </a:solidFill>
                <a:cs typeface="+mn-ea"/>
                <a:sym typeface="+mn-lt"/>
              </a:rPr>
              <a:t>XX</a:t>
            </a:r>
            <a:r>
              <a:rPr lang="zh-CN" altLang="en-US" sz="2000" b="1" spc="-23">
                <a:solidFill>
                  <a:schemeClr val="bg1"/>
                </a:solidFill>
                <a:cs typeface="+mn-ea"/>
                <a:sym typeface="+mn-lt"/>
              </a:rPr>
              <a:t>月</a:t>
            </a:r>
            <a:endParaRPr lang="en-US" altLang="zh-CN" sz="2000" b="1" spc="-23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Rectangle 15"/>
          <p:cNvSpPr/>
          <p:nvPr/>
        </p:nvSpPr>
        <p:spPr>
          <a:xfrm>
            <a:off x="4174783" y="2105715"/>
            <a:ext cx="3657705" cy="701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spc="-23">
                <a:solidFill>
                  <a:schemeClr val="bg1"/>
                </a:solidFill>
                <a:cs typeface="+mn-ea"/>
                <a:sym typeface="+mn-lt"/>
              </a:rPr>
              <a:t>2021</a:t>
            </a:r>
            <a:endParaRPr lang="en-US" altLang="zh-CN" sz="4000" b="1" spc="-23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1"/>
      <p:bldP spid="19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TextBox 66"/>
          <p:cNvSpPr txBox="1"/>
          <p:nvPr/>
        </p:nvSpPr>
        <p:spPr>
          <a:xfrm>
            <a:off x="5126161" y="2537367"/>
            <a:ext cx="1318554" cy="915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en-US" altLang="zh-CN" sz="5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Rectangle 69"/>
          <p:cNvSpPr/>
          <p:nvPr/>
        </p:nvSpPr>
        <p:spPr>
          <a:xfrm>
            <a:off x="1079513" y="3622214"/>
            <a:ext cx="941184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spc="-23">
                <a:solidFill>
                  <a:schemeClr val="bg1"/>
                </a:solidFill>
                <a:cs typeface="+mn-ea"/>
                <a:sym typeface="+mn-lt"/>
              </a:rPr>
              <a:t>被妖魔化的内卷</a:t>
            </a:r>
            <a:endParaRPr lang="en-US" altLang="zh-CN" sz="2400" b="1" spc="-23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/>
          <p:nvPr/>
        </p:nvSpPr>
        <p:spPr>
          <a:xfrm>
            <a:off x="507497" y="302764"/>
            <a:ext cx="11177005" cy="45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spc="-31">
                <a:solidFill>
                  <a:srgbClr val="505046">
                    <a:lumMod val="75000"/>
                    <a:lumOff val="25000"/>
                  </a:srgb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被妖魔化的内卷</a:t>
            </a:r>
            <a:endParaRPr lang="en-US" altLang="zh-CN" sz="2400" b="1" spc="-31">
              <a:solidFill>
                <a:srgbClr val="505046">
                  <a:lumMod val="75000"/>
                  <a:lumOff val="25000"/>
                </a:srgb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55801" y="764429"/>
            <a:ext cx="528177" cy="66087"/>
          </a:xfrm>
          <a:prstGeom prst="rect">
            <a:avLst/>
          </a:prstGeom>
          <a:solidFill>
            <a:srgbClr val="E8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92419" y="1558495"/>
            <a:ext cx="8318500" cy="35560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12" name="New shape"/>
          <p:cNvSpPr/>
          <p:nvPr/>
        </p:nvSpPr>
        <p:spPr>
          <a:xfrm>
            <a:off x="1892419" y="5184590"/>
            <a:ext cx="8398773" cy="960135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indent="0" algn="ctr">
              <a:lnSpc>
                <a:spcPct val="150000"/>
              </a:lnSpc>
            </a:pPr>
            <a:r>
              <a:rPr sz="2000" dirty="0" err="1">
                <a:solidFill>
                  <a:srgbClr val="000000"/>
                </a:solidFill>
                <a:latin typeface="思源等宽 L"/>
              </a:rPr>
              <a:t>互联网上，我们正在赋予“内卷”全新意义</a:t>
            </a:r>
            <a:r>
              <a:rPr sz="2000" dirty="0">
                <a:solidFill>
                  <a:srgbClr val="000000"/>
                </a:solidFill>
                <a:latin typeface="思源等宽 L"/>
              </a:rPr>
              <a:t>。 </a:t>
            </a:r>
            <a:r>
              <a:rPr sz="2000" dirty="0" err="1">
                <a:solidFill>
                  <a:srgbClr val="000000"/>
                </a:solidFill>
                <a:latin typeface="思源等宽 L"/>
              </a:rPr>
              <a:t>一提到竞争和分配的问题，一律按内卷处理</a:t>
            </a:r>
            <a:endParaRPr sz="2000" dirty="0">
              <a:solidFill>
                <a:srgbClr val="000000"/>
              </a:solidFill>
              <a:latin typeface="思源等宽 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096000" y="1652015"/>
            <a:ext cx="4826000" cy="4063999"/>
          </a:xfrm>
          <a:prstGeom prst="rect">
            <a:avLst/>
          </a:prstGeom>
          <a:ln>
            <a:noFill/>
          </a:ln>
        </p:spPr>
      </p:pic>
      <p:sp>
        <p:nvSpPr>
          <p:cNvPr id="10" name="New shape"/>
          <p:cNvSpPr/>
          <p:nvPr/>
        </p:nvSpPr>
        <p:spPr>
          <a:xfrm>
            <a:off x="1143000" y="2045897"/>
            <a:ext cx="4458348" cy="2766206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</a:rPr>
              <a:t>因为不了解，所以被滥用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思源等宽 L"/>
            </a:endParaRPr>
          </a:p>
          <a:p>
            <a:pPr indent="0" algn="l">
              <a:lnSpc>
                <a:spcPct val="150000"/>
              </a:lnSpc>
            </a:pPr>
            <a:r>
              <a:rPr lang="en-US" dirty="0" err="1">
                <a:solidFill>
                  <a:srgbClr val="000000"/>
                </a:solidFill>
                <a:latin typeface="思源等宽 L"/>
              </a:rPr>
              <a:t>这个词变得越来越阴阳怪气，失去了本来的讨论意义</a:t>
            </a:r>
            <a:r>
              <a:rPr lang="en-US" dirty="0">
                <a:solidFill>
                  <a:srgbClr val="000000"/>
                </a:solidFill>
                <a:latin typeface="思源等宽 L"/>
              </a:rPr>
              <a:t>
</a:t>
            </a:r>
            <a:r>
              <a:rPr lang="en-US" dirty="0" err="1">
                <a:solidFill>
                  <a:srgbClr val="000000"/>
                </a:solidFill>
                <a:latin typeface="思源等宽 L"/>
              </a:rPr>
              <a:t>在大家对“内卷”的唱衰中，我们能嗅到一种情绪。那种不论怎么努力都无法破局的无助，和人们受困于此的左右为难</a:t>
            </a:r>
            <a:endParaRPr lang="en-US" dirty="0">
              <a:solidFill>
                <a:srgbClr val="000000"/>
              </a:solidFill>
              <a:latin typeface="思源等宽 L"/>
            </a:endParaRPr>
          </a:p>
        </p:txBody>
      </p:sp>
      <p:sp>
        <p:nvSpPr>
          <p:cNvPr id="11" name="Rectangle 15"/>
          <p:cNvSpPr/>
          <p:nvPr/>
        </p:nvSpPr>
        <p:spPr>
          <a:xfrm>
            <a:off x="507497" y="302764"/>
            <a:ext cx="11177005" cy="45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spc="-31">
                <a:solidFill>
                  <a:srgbClr val="505046">
                    <a:lumMod val="75000"/>
                    <a:lumOff val="25000"/>
                  </a:srgb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被妖魔化的内卷</a:t>
            </a:r>
            <a:endParaRPr lang="en-US" altLang="zh-CN" sz="2400" b="1" spc="-31">
              <a:solidFill>
                <a:srgbClr val="505046">
                  <a:lumMod val="75000"/>
                  <a:lumOff val="25000"/>
                </a:srgb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矩形 9"/>
          <p:cNvSpPr/>
          <p:nvPr/>
        </p:nvSpPr>
        <p:spPr>
          <a:xfrm>
            <a:off x="5855801" y="764429"/>
            <a:ext cx="528177" cy="66087"/>
          </a:xfrm>
          <a:prstGeom prst="rect">
            <a:avLst/>
          </a:prstGeom>
          <a:solidFill>
            <a:srgbClr val="E8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30233" y="2252407"/>
            <a:ext cx="10331533" cy="3276482"/>
          </a:xfrm>
          <a:prstGeom prst="rect">
            <a:avLst/>
          </a:prstGeom>
          <a:solidFill>
            <a:srgbClr val="F2F2F2">
              <a:alpha val="80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7"/>
          <p:cNvSpPr txBox="1"/>
          <p:nvPr/>
        </p:nvSpPr>
        <p:spPr>
          <a:xfrm>
            <a:off x="1308848" y="2658456"/>
            <a:ext cx="9760789" cy="1884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en-US" altLang="zh-CN" sz="2000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内卷”的出现恰好在这个不怎么平顺年份给大家提供了情绪出口，让更多人可以心安理得的用“内卷”去缓解眼前的一切焦虑</a:t>
            </a:r>
            <a:r>
              <a:rPr lang="en-US" altLang="zh-CN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
</a:t>
            </a:r>
            <a:r>
              <a:rPr lang="en-US" altLang="zh-CN" sz="2000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尽管我们的生活压力的确在骂声中有所消解，但无论如何内卷还是必然会发生的一种挑战</a:t>
            </a:r>
            <a:endParaRPr lang="en-US" altLang="zh-CN" sz="2000" spc="300" dirty="0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圆角矩形 32"/>
          <p:cNvSpPr/>
          <p:nvPr/>
        </p:nvSpPr>
        <p:spPr>
          <a:xfrm>
            <a:off x="2062503" y="1861544"/>
            <a:ext cx="8066993" cy="650206"/>
          </a:xfrm>
          <a:prstGeom prst="roundRect">
            <a:avLst/>
          </a:prstGeom>
          <a:solidFill>
            <a:srgbClr val="575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思源等宽 L"/>
                <a:ea typeface="微软雅黑" panose="020B0503020204020204" pitchFamily="34" charset="-122"/>
              </a:rPr>
              <a:t>然而</a:t>
            </a:r>
            <a:endParaRPr lang="en-US" altLang="zh-CN" sz="240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1" name="Rectangle 15"/>
          <p:cNvSpPr/>
          <p:nvPr/>
        </p:nvSpPr>
        <p:spPr>
          <a:xfrm>
            <a:off x="507497" y="302764"/>
            <a:ext cx="11177005" cy="45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spc="-31">
                <a:solidFill>
                  <a:srgbClr val="505046">
                    <a:lumMod val="75000"/>
                    <a:lumOff val="25000"/>
                  </a:srgb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被妖魔化的内卷</a:t>
            </a:r>
            <a:endParaRPr lang="en-US" altLang="zh-CN" sz="2400" b="1" spc="-31">
              <a:solidFill>
                <a:srgbClr val="505046">
                  <a:lumMod val="75000"/>
                  <a:lumOff val="25000"/>
                </a:srgb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矩形 9"/>
          <p:cNvSpPr/>
          <p:nvPr/>
        </p:nvSpPr>
        <p:spPr>
          <a:xfrm>
            <a:off x="5855801" y="764429"/>
            <a:ext cx="528177" cy="66087"/>
          </a:xfrm>
          <a:prstGeom prst="rect">
            <a:avLst/>
          </a:prstGeom>
          <a:solidFill>
            <a:srgbClr val="E8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 prLst="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9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/>
      <p:bldP spid="10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245752" y="1609656"/>
            <a:ext cx="4134874" cy="36386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pitchFamily="34" charset="-122"/>
              </a:rPr>
              <a:t>马克思在1844年就曾预言过内卷的模式和发生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</a:rPr>
              <a:t>事物的发展总会经历量变到质变的过程，而“内卷化”是生产力发展到一定阶段的一种试错，是人口红利逐渐消失，社会转型期的中间形态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2" name="Rectangle 15"/>
          <p:cNvSpPr/>
          <p:nvPr/>
        </p:nvSpPr>
        <p:spPr>
          <a:xfrm>
            <a:off x="507497" y="302764"/>
            <a:ext cx="11177005" cy="45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spc="-31">
                <a:solidFill>
                  <a:srgbClr val="505046">
                    <a:lumMod val="75000"/>
                    <a:lumOff val="25000"/>
                  </a:srgb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被妖魔化的内卷</a:t>
            </a:r>
            <a:endParaRPr lang="en-US" altLang="zh-CN" sz="2400" b="1" spc="-31">
              <a:solidFill>
                <a:srgbClr val="505046">
                  <a:lumMod val="75000"/>
                  <a:lumOff val="25000"/>
                </a:srgb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9"/>
          <p:cNvSpPr/>
          <p:nvPr/>
        </p:nvSpPr>
        <p:spPr>
          <a:xfrm>
            <a:off x="5855801" y="764429"/>
            <a:ext cx="528177" cy="66087"/>
          </a:xfrm>
          <a:prstGeom prst="rect">
            <a:avLst/>
          </a:prstGeom>
          <a:solidFill>
            <a:srgbClr val="E8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72" y="1719262"/>
            <a:ext cx="61245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243356" y="1552575"/>
            <a:ext cx="5019674" cy="4543424"/>
          </a:xfrm>
          <a:prstGeom prst="rect">
            <a:avLst/>
          </a:prstGeom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961845" y="1701989"/>
            <a:ext cx="4849706" cy="34540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pitchFamily="34" charset="-122"/>
              </a:rPr>
              <a:t>浙江大学教授郭继强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</a:rPr>
              <a:t>在论文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</a:rPr>
              <a:t>《“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</a:rPr>
              <a:t>内卷化”概念新理解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</a:rPr>
              <a:t> 》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</a:rPr>
              <a:t>里强调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</a:rPr>
              <a:t>，“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</a:rPr>
              <a:t>内卷”的另一面是“自我战胜的进程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</a:rPr>
              <a:t>”
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</a:rPr>
              <a:t>在这个滥用焦虑的年代，内卷背后传达的情绪并不是我们反对增长，而是对明天愈发迫切的渴望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86400" y="5648325"/>
            <a:ext cx="2095500" cy="447675"/>
          </a:xfrm>
          <a:prstGeom prst="rect">
            <a:avLst/>
          </a:prstGeom>
          <a:solidFill>
            <a:srgbClr val="575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5"/>
          <p:cNvSpPr/>
          <p:nvPr/>
        </p:nvSpPr>
        <p:spPr>
          <a:xfrm>
            <a:off x="507497" y="302764"/>
            <a:ext cx="11177005" cy="45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spc="-31">
                <a:solidFill>
                  <a:srgbClr val="505046">
                    <a:lumMod val="75000"/>
                    <a:lumOff val="25000"/>
                  </a:srgb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被妖魔化的内卷</a:t>
            </a:r>
            <a:endParaRPr lang="en-US" altLang="zh-CN" sz="2400" b="1" spc="-31">
              <a:solidFill>
                <a:srgbClr val="505046">
                  <a:lumMod val="75000"/>
                  <a:lumOff val="25000"/>
                </a:srgb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9"/>
          <p:cNvSpPr/>
          <p:nvPr/>
        </p:nvSpPr>
        <p:spPr>
          <a:xfrm>
            <a:off x="5855801" y="764429"/>
            <a:ext cx="528177" cy="66087"/>
          </a:xfrm>
          <a:prstGeom prst="rect">
            <a:avLst/>
          </a:prstGeom>
          <a:solidFill>
            <a:srgbClr val="E8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TextBox 66"/>
          <p:cNvSpPr txBox="1"/>
          <p:nvPr/>
        </p:nvSpPr>
        <p:spPr>
          <a:xfrm>
            <a:off x="5126161" y="2537367"/>
            <a:ext cx="1318554" cy="915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en-US" altLang="zh-CN" sz="5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Rectangle 69"/>
          <p:cNvSpPr/>
          <p:nvPr/>
        </p:nvSpPr>
        <p:spPr>
          <a:xfrm>
            <a:off x="1079513" y="3622214"/>
            <a:ext cx="941184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spc="-23">
                <a:solidFill>
                  <a:schemeClr val="bg1"/>
                </a:solidFill>
                <a:cs typeface="+mn-ea"/>
                <a:sym typeface="+mn-lt"/>
              </a:rPr>
              <a:t>内卷生存指南</a:t>
            </a:r>
            <a:endParaRPr lang="en-US" altLang="zh-CN" sz="2400" b="1" spc="-23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8"/>
          <p:cNvSpPr/>
          <p:nvPr/>
        </p:nvSpPr>
        <p:spPr>
          <a:xfrm>
            <a:off x="2100469" y="1481129"/>
            <a:ext cx="4105421" cy="4105421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  <a:beve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0" name="椭圆 33"/>
          <p:cNvSpPr/>
          <p:nvPr userDrawn="1"/>
        </p:nvSpPr>
        <p:spPr>
          <a:xfrm>
            <a:off x="5986110" y="1481129"/>
            <a:ext cx="4105421" cy="4105421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  <a:beve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4" name="文本占位符 3"/>
          <p:cNvSpPr txBox="1"/>
          <p:nvPr/>
        </p:nvSpPr>
        <p:spPr>
          <a:xfrm>
            <a:off x="2349201" y="2875515"/>
            <a:ext cx="3605595" cy="1106970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 err="1"/>
              <a:t>有一些人</a:t>
            </a:r>
            <a:endParaRPr lang="en-US" altLang="zh-CN" b="1" dirty="0"/>
          </a:p>
          <a:p>
            <a:pPr algn="ctr"/>
            <a:r>
              <a:rPr lang="en-US" altLang="zh-CN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早早意识到了内卷的本质，保持清醒与内卷搏斗</a:t>
            </a:r>
            <a:endParaRPr lang="en-US" altLang="zh-CN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文本占位符 29"/>
          <p:cNvSpPr txBox="1"/>
          <p:nvPr/>
        </p:nvSpPr>
        <p:spPr>
          <a:xfrm>
            <a:off x="2553188" y="3160885"/>
            <a:ext cx="3238011" cy="1547309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marL="0" marR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>
              <a:solidFill>
                <a:srgbClr val="2F5962"/>
              </a:solidFill>
            </a:endParaRPr>
          </a:p>
        </p:txBody>
      </p:sp>
      <p:sp>
        <p:nvSpPr>
          <p:cNvPr id="11" name="椭圆 1"/>
          <p:cNvSpPr/>
          <p:nvPr/>
        </p:nvSpPr>
        <p:spPr>
          <a:xfrm>
            <a:off x="2351002" y="1830931"/>
            <a:ext cx="588863" cy="588863"/>
          </a:xfrm>
          <a:prstGeom prst="ellipse">
            <a:avLst/>
          </a:prstGeom>
          <a:solidFill>
            <a:srgbClr val="57544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en-US" altLang="zh-CN" sz="16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椭圆 15"/>
          <p:cNvSpPr/>
          <p:nvPr/>
        </p:nvSpPr>
        <p:spPr>
          <a:xfrm>
            <a:off x="6239006" y="1830931"/>
            <a:ext cx="588863" cy="588863"/>
          </a:xfrm>
          <a:prstGeom prst="ellipse">
            <a:avLst/>
          </a:prstGeom>
          <a:solidFill>
            <a:srgbClr val="57544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en-US" altLang="zh-CN" sz="16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文本占位符 3"/>
          <p:cNvSpPr txBox="1"/>
          <p:nvPr/>
        </p:nvSpPr>
        <p:spPr>
          <a:xfrm>
            <a:off x="6236022" y="2875514"/>
            <a:ext cx="3605595" cy="1106970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 err="1"/>
              <a:t>另一些人</a:t>
            </a:r>
            <a:endParaRPr lang="en-US" altLang="zh-CN" b="1" dirty="0"/>
          </a:p>
          <a:p>
            <a:pPr algn="ctr"/>
            <a:r>
              <a:rPr lang="en-US" altLang="zh-CN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变成内卷的附庸，主动向生活缴械投降</a:t>
            </a:r>
            <a:endParaRPr lang="en-US" altLang="zh-CN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Rectangle 15"/>
          <p:cNvSpPr/>
          <p:nvPr/>
        </p:nvSpPr>
        <p:spPr>
          <a:xfrm>
            <a:off x="507497" y="302764"/>
            <a:ext cx="11177005" cy="45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spc="-31">
                <a:solidFill>
                  <a:srgbClr val="505046">
                    <a:lumMod val="75000"/>
                    <a:lumOff val="25000"/>
                  </a:srgb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内卷生存指南</a:t>
            </a:r>
            <a:endParaRPr lang="en-US" altLang="zh-CN" sz="2400" b="1" spc="-31">
              <a:solidFill>
                <a:srgbClr val="505046">
                  <a:lumMod val="75000"/>
                  <a:lumOff val="25000"/>
                </a:srgb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矩形 9"/>
          <p:cNvSpPr/>
          <p:nvPr/>
        </p:nvSpPr>
        <p:spPr>
          <a:xfrm>
            <a:off x="5855801" y="764429"/>
            <a:ext cx="528177" cy="66087"/>
          </a:xfrm>
          <a:prstGeom prst="rect">
            <a:avLst/>
          </a:prstGeom>
          <a:solidFill>
            <a:srgbClr val="E8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1" animBg="1"/>
      <p:bldP spid="14" grpId="2"/>
      <p:bldP spid="16" grpId="3"/>
      <p:bldP spid="11" grpId="4" animBg="1"/>
      <p:bldP spid="12" grpId="5" animBg="1"/>
      <p:bldP spid="13" grpId="6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30233" y="2252407"/>
            <a:ext cx="10331533" cy="3276482"/>
          </a:xfrm>
          <a:prstGeom prst="rect">
            <a:avLst/>
          </a:prstGeom>
          <a:solidFill>
            <a:srgbClr val="F2F2F2">
              <a:alpha val="80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7"/>
          <p:cNvSpPr txBox="1"/>
          <p:nvPr/>
        </p:nvSpPr>
        <p:spPr>
          <a:xfrm>
            <a:off x="1308848" y="2658456"/>
            <a:ext cx="9760789" cy="1884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我们需要深入生活，打破往日的老旧循环，并随时保持对周围的警惕，才有可能不被生活卷住</a:t>
            </a:r>
            <a:r>
              <a:rPr lang="en-US" altLang="zh-CN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
</a:t>
            </a:r>
            <a:r>
              <a:rPr lang="en-US" altLang="zh-CN" sz="2000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作为普通人，我们逃离内卷最快的方式就是为自己的人生寻找新的意义，做一个活在当下的荒谬主义英雄，然后一个猛子扎进明天</a:t>
            </a:r>
            <a:endParaRPr lang="en-US" altLang="zh-CN" sz="2000" spc="300" dirty="0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圆角矩形 32"/>
          <p:cNvSpPr/>
          <p:nvPr/>
        </p:nvSpPr>
        <p:spPr>
          <a:xfrm>
            <a:off x="2062503" y="1861544"/>
            <a:ext cx="8066993" cy="650206"/>
          </a:xfrm>
          <a:prstGeom prst="roundRect">
            <a:avLst/>
          </a:prstGeom>
          <a:solidFill>
            <a:srgbClr val="575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思源等宽 L"/>
                <a:ea typeface="微软雅黑" panose="020B0503020204020204" pitchFamily="34" charset="-122"/>
              </a:rPr>
              <a:t>糊弄和逃避注定是自嗨</a:t>
            </a:r>
            <a:endParaRPr lang="en-US" altLang="zh-CN" sz="240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1" name="Rectangle 15"/>
          <p:cNvSpPr/>
          <p:nvPr/>
        </p:nvSpPr>
        <p:spPr>
          <a:xfrm>
            <a:off x="507497" y="302764"/>
            <a:ext cx="11177005" cy="45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spc="-31">
                <a:solidFill>
                  <a:srgbClr val="505046">
                    <a:lumMod val="75000"/>
                    <a:lumOff val="25000"/>
                  </a:srgb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内卷生存指南</a:t>
            </a:r>
            <a:endParaRPr lang="en-US" altLang="zh-CN" sz="2400" b="1" spc="-31">
              <a:solidFill>
                <a:srgbClr val="505046">
                  <a:lumMod val="75000"/>
                  <a:lumOff val="25000"/>
                </a:srgb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矩形 9"/>
          <p:cNvSpPr/>
          <p:nvPr/>
        </p:nvSpPr>
        <p:spPr>
          <a:xfrm>
            <a:off x="5855801" y="764429"/>
            <a:ext cx="528177" cy="66087"/>
          </a:xfrm>
          <a:prstGeom prst="rect">
            <a:avLst/>
          </a:prstGeom>
          <a:solidFill>
            <a:srgbClr val="E8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 prLst="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9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/>
      <p:bldP spid="10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30233" y="2252407"/>
            <a:ext cx="10331533" cy="3276482"/>
          </a:xfrm>
          <a:prstGeom prst="rect">
            <a:avLst/>
          </a:prstGeom>
          <a:solidFill>
            <a:srgbClr val="F2F2F2">
              <a:alpha val="80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7"/>
          <p:cNvSpPr txBox="1"/>
          <p:nvPr/>
        </p:nvSpPr>
        <p:spPr>
          <a:xfrm>
            <a:off x="1308848" y="2658456"/>
            <a:ext cx="9760789" cy="1884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竞争比拼的不是“量”而是“质”，不要让自己陷入“越穷越忙，越忙越穷”的怪圈，最后锁死在无效重复的循环里。要多反思当下的思维方式和行为习惯，多总结，多复盘。找准自己的定位，分析自己的核心竞争力有哪些，着重打造培养，确保自己是在不断成长进步</a:t>
            </a:r>
            <a:endParaRPr lang="en-US" altLang="zh-CN" sz="2000" spc="300" dirty="0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圆角矩形 32"/>
          <p:cNvSpPr/>
          <p:nvPr/>
        </p:nvSpPr>
        <p:spPr>
          <a:xfrm>
            <a:off x="2062503" y="1861544"/>
            <a:ext cx="8066993" cy="650206"/>
          </a:xfrm>
          <a:prstGeom prst="roundRect">
            <a:avLst/>
          </a:prstGeom>
          <a:solidFill>
            <a:srgbClr val="575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思源等宽 L"/>
                <a:ea typeface="微软雅黑" panose="020B0503020204020204" pitchFamily="34" charset="-122"/>
              </a:rPr>
              <a:t>找准自己的定位、不断成长进步</a:t>
            </a:r>
            <a:endParaRPr lang="en-US" altLang="zh-CN" sz="240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1" name="Rectangle 15"/>
          <p:cNvSpPr/>
          <p:nvPr/>
        </p:nvSpPr>
        <p:spPr>
          <a:xfrm>
            <a:off x="507497" y="302764"/>
            <a:ext cx="11177005" cy="45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spc="-31">
                <a:solidFill>
                  <a:srgbClr val="505046">
                    <a:lumMod val="75000"/>
                    <a:lumOff val="25000"/>
                  </a:srgb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内卷生存指南</a:t>
            </a:r>
            <a:endParaRPr lang="en-US" altLang="zh-CN" sz="2400" b="1" spc="-31">
              <a:solidFill>
                <a:srgbClr val="505046">
                  <a:lumMod val="75000"/>
                  <a:lumOff val="25000"/>
                </a:srgb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矩形 9"/>
          <p:cNvSpPr/>
          <p:nvPr/>
        </p:nvSpPr>
        <p:spPr>
          <a:xfrm>
            <a:off x="5855801" y="764429"/>
            <a:ext cx="528177" cy="66087"/>
          </a:xfrm>
          <a:prstGeom prst="rect">
            <a:avLst/>
          </a:prstGeom>
          <a:solidFill>
            <a:srgbClr val="E8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 prLst="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9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/>
      <p:bldP spid="1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5913157" y="1249689"/>
            <a:ext cx="4503831" cy="827881"/>
            <a:chOff x="6591300" y="1650829"/>
            <a:chExt cx="4503831" cy="827881"/>
          </a:xfrm>
        </p:grpSpPr>
        <p:sp>
          <p:nvSpPr>
            <p:cNvPr id="48" name="菱形 47"/>
            <p:cNvSpPr/>
            <p:nvPr/>
          </p:nvSpPr>
          <p:spPr>
            <a:xfrm>
              <a:off x="6591300" y="1650829"/>
              <a:ext cx="827881" cy="827881"/>
            </a:xfrm>
            <a:prstGeom prst="diamond">
              <a:avLst/>
            </a:prstGeom>
            <a:solidFill>
              <a:srgbClr val="5754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590631" y="1703154"/>
              <a:ext cx="3508004" cy="5186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内卷从何卷起？</a:t>
              </a:r>
              <a:endPara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282828"/>
                </a:solidFill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913157" y="2399174"/>
            <a:ext cx="4503831" cy="827881"/>
            <a:chOff x="6591300" y="1650829"/>
            <a:chExt cx="4503831" cy="827881"/>
          </a:xfrm>
        </p:grpSpPr>
        <p:sp>
          <p:nvSpPr>
            <p:cNvPr id="53" name="菱形 52"/>
            <p:cNvSpPr/>
            <p:nvPr/>
          </p:nvSpPr>
          <p:spPr>
            <a:xfrm>
              <a:off x="6591300" y="1650829"/>
              <a:ext cx="827881" cy="827881"/>
            </a:xfrm>
            <a:prstGeom prst="diamond">
              <a:avLst/>
            </a:prstGeom>
            <a:solidFill>
              <a:srgbClr val="5754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590631" y="1703154"/>
              <a:ext cx="3508004" cy="5186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被妖魔化的内卷</a:t>
              </a:r>
              <a:endPara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282828"/>
                </a:solidFill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913157" y="3548659"/>
            <a:ext cx="4503831" cy="827881"/>
            <a:chOff x="6591300" y="1650829"/>
            <a:chExt cx="4503831" cy="827881"/>
          </a:xfrm>
        </p:grpSpPr>
        <p:sp>
          <p:nvSpPr>
            <p:cNvPr id="58" name="菱形 57"/>
            <p:cNvSpPr/>
            <p:nvPr/>
          </p:nvSpPr>
          <p:spPr>
            <a:xfrm>
              <a:off x="6591300" y="1650829"/>
              <a:ext cx="827881" cy="827881"/>
            </a:xfrm>
            <a:prstGeom prst="diamond">
              <a:avLst/>
            </a:prstGeom>
            <a:solidFill>
              <a:srgbClr val="5754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3</a:t>
              </a: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7590631" y="1703154"/>
              <a:ext cx="3508004" cy="5186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内卷生存指南</a:t>
              </a:r>
              <a:endPara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282828"/>
                </a:solidFill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913157" y="4698143"/>
            <a:ext cx="5167219" cy="827881"/>
            <a:chOff x="6591300" y="1650829"/>
            <a:chExt cx="5167219" cy="827881"/>
          </a:xfrm>
        </p:grpSpPr>
        <p:sp>
          <p:nvSpPr>
            <p:cNvPr id="63" name="菱形 62"/>
            <p:cNvSpPr/>
            <p:nvPr/>
          </p:nvSpPr>
          <p:spPr>
            <a:xfrm>
              <a:off x="6591300" y="1650829"/>
              <a:ext cx="827881" cy="827881"/>
            </a:xfrm>
            <a:prstGeom prst="diamond">
              <a:avLst/>
            </a:prstGeom>
            <a:solidFill>
              <a:srgbClr val="5754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4</a:t>
              </a: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7590631" y="1703154"/>
              <a:ext cx="4172055" cy="5186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写在最后</a:t>
              </a:r>
              <a:endPara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282828"/>
                </a:solidFill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580870" y="4627357"/>
            <a:ext cx="326548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4400" b="1">
                <a:solidFill>
                  <a:srgbClr val="22374C"/>
                </a:solidFill>
                <a:latin typeface="Arial" panose="020B0604020202020204"/>
                <a:ea typeface="微软雅黑" panose="020B0503020204020204" pitchFamily="34" charset="-122"/>
              </a:rPr>
              <a:t>CONTENTS</a:t>
            </a:r>
            <a:endParaRPr lang="zh-CN" altLang="en-US" sz="4400" b="1">
              <a:solidFill>
                <a:srgbClr val="22374C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30233" y="2252407"/>
            <a:ext cx="10331533" cy="3276482"/>
          </a:xfrm>
          <a:prstGeom prst="rect">
            <a:avLst/>
          </a:prstGeom>
          <a:solidFill>
            <a:srgbClr val="F2F2F2">
              <a:alpha val="80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7"/>
          <p:cNvSpPr txBox="1"/>
          <p:nvPr/>
        </p:nvSpPr>
        <p:spPr>
          <a:xfrm>
            <a:off x="1308848" y="2658456"/>
            <a:ext cx="9760789" cy="1422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明确了自己的目标，清楚了自己的能力，再不断把自己的特点和能力挖掘放大，结合当下的社会需求，找到合适自己的方向。人就是需要经历无数次敲打，抗住了无数次挫折，最终才能“百炼成钢”</a:t>
            </a:r>
            <a:endParaRPr lang="en-US" altLang="zh-CN" sz="2000" spc="300" dirty="0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圆角矩形 32"/>
          <p:cNvSpPr/>
          <p:nvPr/>
        </p:nvSpPr>
        <p:spPr>
          <a:xfrm>
            <a:off x="2062503" y="1861544"/>
            <a:ext cx="8066993" cy="650206"/>
          </a:xfrm>
          <a:prstGeom prst="roundRect">
            <a:avLst/>
          </a:prstGeom>
          <a:solidFill>
            <a:srgbClr val="575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思源等宽 L"/>
                <a:ea typeface="微软雅黑" panose="020B0503020204020204" pitchFamily="34" charset="-122"/>
              </a:rPr>
              <a:t>制定长远规划、驱使自己前进</a:t>
            </a:r>
            <a:endParaRPr lang="en-US" altLang="zh-CN" sz="240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1" name="Rectangle 15"/>
          <p:cNvSpPr/>
          <p:nvPr/>
        </p:nvSpPr>
        <p:spPr>
          <a:xfrm>
            <a:off x="507497" y="302764"/>
            <a:ext cx="11177005" cy="45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spc="-31">
                <a:solidFill>
                  <a:srgbClr val="505046">
                    <a:lumMod val="75000"/>
                    <a:lumOff val="25000"/>
                  </a:srgb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内卷生存指南</a:t>
            </a:r>
            <a:endParaRPr lang="en-US" altLang="zh-CN" sz="2400" b="1" spc="-31">
              <a:solidFill>
                <a:srgbClr val="505046">
                  <a:lumMod val="75000"/>
                  <a:lumOff val="25000"/>
                </a:srgb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矩形 9"/>
          <p:cNvSpPr/>
          <p:nvPr/>
        </p:nvSpPr>
        <p:spPr>
          <a:xfrm>
            <a:off x="5855801" y="764429"/>
            <a:ext cx="528177" cy="66087"/>
          </a:xfrm>
          <a:prstGeom prst="rect">
            <a:avLst/>
          </a:prstGeom>
          <a:solidFill>
            <a:srgbClr val="E8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 prLst="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9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/>
      <p:bldP spid="10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30233" y="2252407"/>
            <a:ext cx="10331533" cy="3276482"/>
          </a:xfrm>
          <a:prstGeom prst="rect">
            <a:avLst/>
          </a:prstGeom>
          <a:solidFill>
            <a:srgbClr val="F2F2F2">
              <a:alpha val="80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7"/>
          <p:cNvSpPr txBox="1"/>
          <p:nvPr/>
        </p:nvSpPr>
        <p:spPr>
          <a:xfrm>
            <a:off x="1308848" y="2658456"/>
            <a:ext cx="9760789" cy="234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今天的社会，蓝海并非没有，只是大部分人的眼睛都盯着那些红海行业，试图从中杀出。拼专业，总有人比你更专业；拼学历，总有人比你学历更好；拼勤奋，总有人比你更努力...我们不一定非要和一群人在一条路上死磕。要开阔自己的眼界，从固有思维中跳出，寻找新兴赛道的产业或市场，让自己有更多的就业选项和生活方式</a:t>
            </a:r>
            <a:endParaRPr lang="en-US" altLang="zh-CN" sz="2000" spc="300" dirty="0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圆角矩形 32"/>
          <p:cNvSpPr/>
          <p:nvPr/>
        </p:nvSpPr>
        <p:spPr>
          <a:xfrm>
            <a:off x="2062503" y="1861544"/>
            <a:ext cx="8066993" cy="650206"/>
          </a:xfrm>
          <a:prstGeom prst="roundRect">
            <a:avLst/>
          </a:prstGeom>
          <a:solidFill>
            <a:srgbClr val="575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思源等宽 L"/>
                <a:ea typeface="微软雅黑" panose="020B0503020204020204" pitchFamily="34" charset="-122"/>
              </a:rPr>
              <a:t>换道超车天地宽</a:t>
            </a:r>
            <a:endParaRPr lang="en-US" altLang="zh-CN" sz="240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1" name="Rectangle 15"/>
          <p:cNvSpPr/>
          <p:nvPr/>
        </p:nvSpPr>
        <p:spPr>
          <a:xfrm>
            <a:off x="507497" y="302764"/>
            <a:ext cx="11177005" cy="45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spc="-31">
                <a:solidFill>
                  <a:srgbClr val="505046">
                    <a:lumMod val="75000"/>
                    <a:lumOff val="25000"/>
                  </a:srgb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内卷生存指南</a:t>
            </a:r>
            <a:endParaRPr lang="en-US" altLang="zh-CN" sz="2400" b="1" spc="-31">
              <a:solidFill>
                <a:srgbClr val="505046">
                  <a:lumMod val="75000"/>
                  <a:lumOff val="25000"/>
                </a:srgb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矩形 9"/>
          <p:cNvSpPr/>
          <p:nvPr/>
        </p:nvSpPr>
        <p:spPr>
          <a:xfrm>
            <a:off x="5855801" y="764429"/>
            <a:ext cx="528177" cy="66087"/>
          </a:xfrm>
          <a:prstGeom prst="rect">
            <a:avLst/>
          </a:prstGeom>
          <a:solidFill>
            <a:srgbClr val="E8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 prLst="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9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/>
      <p:bldP spid="10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30233" y="1882018"/>
            <a:ext cx="10331533" cy="3928474"/>
          </a:xfrm>
          <a:prstGeom prst="rect">
            <a:avLst/>
          </a:prstGeom>
          <a:solidFill>
            <a:srgbClr val="F2F2F2">
              <a:alpha val="80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7"/>
          <p:cNvSpPr txBox="1"/>
          <p:nvPr/>
        </p:nvSpPr>
        <p:spPr>
          <a:xfrm>
            <a:off x="1308848" y="2288067"/>
            <a:ext cx="9760789" cy="326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比如那些从北上广深回到自己家乡的人们</a:t>
            </a:r>
            <a:r>
              <a:rPr lang="en-US" altLang="zh-CN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，“</a:t>
            </a:r>
            <a:r>
              <a:rPr lang="en-US" altLang="zh-CN" sz="2000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小镇青年”同样可以发光发热，不一定要比大城市的白领们过得差</a:t>
            </a:r>
            <a:r>
              <a:rPr lang="en-US" altLang="zh-CN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
如今社会飞速发展，职场上的“360行”正在不断更替，像无人机驾驶员、收纳整理师、老年人能力评估师...</a:t>
            </a:r>
            <a:r>
              <a:rPr lang="en-US" altLang="zh-CN" sz="2000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这些闻所未闻的新职业正在悄然兴起，也让年轻人多了一分选择的底气</a:t>
            </a:r>
            <a:r>
              <a:rPr lang="en-US" altLang="zh-CN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
</a:t>
            </a:r>
            <a:r>
              <a:rPr lang="en-US" altLang="zh-CN" sz="2000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要停止内心的焦虑，雕琢一个差异化的自己，以平常心做非常事，或许就有另一片广阔天地等待自己有所作为</a:t>
            </a:r>
            <a:endParaRPr lang="en-US" altLang="zh-CN" sz="2000" spc="300" dirty="0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圆角矩形 32"/>
          <p:cNvSpPr/>
          <p:nvPr/>
        </p:nvSpPr>
        <p:spPr>
          <a:xfrm>
            <a:off x="2062503" y="1491155"/>
            <a:ext cx="8066993" cy="650206"/>
          </a:xfrm>
          <a:prstGeom prst="roundRect">
            <a:avLst/>
          </a:prstGeom>
          <a:solidFill>
            <a:srgbClr val="575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思源等宽 L"/>
                <a:ea typeface="微软雅黑" panose="020B0503020204020204" pitchFamily="34" charset="-122"/>
              </a:rPr>
              <a:t>其实已经有很多人在做这样的选择了</a:t>
            </a:r>
            <a:endParaRPr lang="en-US" altLang="zh-CN" sz="240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1" name="Rectangle 15"/>
          <p:cNvSpPr/>
          <p:nvPr/>
        </p:nvSpPr>
        <p:spPr>
          <a:xfrm>
            <a:off x="507497" y="302764"/>
            <a:ext cx="11177005" cy="45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spc="-31">
                <a:solidFill>
                  <a:srgbClr val="505046">
                    <a:lumMod val="75000"/>
                    <a:lumOff val="25000"/>
                  </a:srgb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内卷生存指南</a:t>
            </a:r>
            <a:endParaRPr lang="en-US" altLang="zh-CN" sz="2400" b="1" spc="-31">
              <a:solidFill>
                <a:srgbClr val="505046">
                  <a:lumMod val="75000"/>
                  <a:lumOff val="25000"/>
                </a:srgb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矩形 9"/>
          <p:cNvSpPr/>
          <p:nvPr/>
        </p:nvSpPr>
        <p:spPr>
          <a:xfrm>
            <a:off x="5855801" y="764429"/>
            <a:ext cx="528177" cy="66087"/>
          </a:xfrm>
          <a:prstGeom prst="rect">
            <a:avLst/>
          </a:prstGeom>
          <a:solidFill>
            <a:srgbClr val="E8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 prLst="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9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/>
      <p:bldP spid="10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TextBox 66"/>
          <p:cNvSpPr txBox="1"/>
          <p:nvPr/>
        </p:nvSpPr>
        <p:spPr>
          <a:xfrm>
            <a:off x="5126161" y="2537367"/>
            <a:ext cx="1318554" cy="915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en-US" altLang="zh-CN" sz="5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Rectangle 69"/>
          <p:cNvSpPr/>
          <p:nvPr/>
        </p:nvSpPr>
        <p:spPr>
          <a:xfrm>
            <a:off x="1079513" y="3622214"/>
            <a:ext cx="941184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spc="-23">
                <a:solidFill>
                  <a:schemeClr val="bg1"/>
                </a:solidFill>
                <a:cs typeface="+mn-ea"/>
                <a:sym typeface="+mn-lt"/>
              </a:rPr>
              <a:t>写在最后</a:t>
            </a:r>
            <a:endParaRPr lang="en-US" altLang="zh-CN" sz="2400" b="1" spc="-23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270000" y="1524000"/>
            <a:ext cx="9652000" cy="4200144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indent="0" algn="l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思源等宽 L"/>
              </a:rPr>
              <a:t>面对全社会“内卷化”的大潮，不管是个人还是企业，都是长期面临的问题。要打破内卷的束缚，打破迷茫和焦虑，我们要像乔布斯说的那样求知若饥，虚心若愚”，需要不断尝试和自我迭代，才能实现长足进步，开创新局面</a:t>
            </a:r>
            <a:endParaRPr lang="en-US" sz="2400" dirty="0">
              <a:solidFill>
                <a:srgbClr val="000000"/>
              </a:solidFill>
              <a:latin typeface="思源等宽 L"/>
            </a:endParaRPr>
          </a:p>
        </p:txBody>
      </p:sp>
      <p:sp>
        <p:nvSpPr>
          <p:cNvPr id="9" name="Rectangle 15"/>
          <p:cNvSpPr/>
          <p:nvPr/>
        </p:nvSpPr>
        <p:spPr>
          <a:xfrm>
            <a:off x="507497" y="302764"/>
            <a:ext cx="11177005" cy="45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spc="-31">
                <a:solidFill>
                  <a:srgbClr val="505046">
                    <a:lumMod val="75000"/>
                    <a:lumOff val="25000"/>
                  </a:srgb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写在最后</a:t>
            </a:r>
            <a:endParaRPr lang="en-US" altLang="zh-CN" sz="2400" b="1" spc="-31">
              <a:solidFill>
                <a:srgbClr val="505046">
                  <a:lumMod val="75000"/>
                  <a:lumOff val="25000"/>
                </a:srgb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55801" y="764429"/>
            <a:ext cx="528177" cy="66087"/>
          </a:xfrm>
          <a:prstGeom prst="rect">
            <a:avLst/>
          </a:prstGeom>
          <a:solidFill>
            <a:srgbClr val="E8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TextBox 66"/>
          <p:cNvSpPr txBox="1"/>
          <p:nvPr/>
        </p:nvSpPr>
        <p:spPr>
          <a:xfrm>
            <a:off x="5126161" y="2537367"/>
            <a:ext cx="1318554" cy="915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en-US" altLang="zh-CN" sz="5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Rectangle 69"/>
          <p:cNvSpPr/>
          <p:nvPr/>
        </p:nvSpPr>
        <p:spPr>
          <a:xfrm>
            <a:off x="1079513" y="3622214"/>
            <a:ext cx="941184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spc="-23">
                <a:solidFill>
                  <a:schemeClr val="bg1"/>
                </a:solidFill>
                <a:cs typeface="+mn-ea"/>
                <a:sym typeface="+mn-lt"/>
              </a:rPr>
              <a:t>内卷从何卷起？</a:t>
            </a:r>
            <a:endParaRPr lang="en-US" altLang="zh-CN" sz="2400" b="1" spc="-23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33672" y="1362635"/>
            <a:ext cx="6949440" cy="4652683"/>
          </a:xfrm>
          <a:prstGeom prst="rect">
            <a:avLst/>
          </a:prstGeom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947559" y="1362635"/>
            <a:ext cx="3092006" cy="44290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思源等宽 L"/>
                <a:ea typeface="微软雅黑" panose="020B0503020204020204" pitchFamily="34" charset="-122"/>
              </a:rPr>
              <a:t>1963年</a:t>
            </a:r>
            <a:endParaRPr lang="en-US" altLang="zh-CN" sz="2800" b="1" dirty="0">
              <a:latin typeface="思源等宽 L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err="1">
                <a:latin typeface="思源等宽 L"/>
                <a:ea typeface="微软雅黑" panose="020B0503020204020204" pitchFamily="34" charset="-122"/>
              </a:rPr>
              <a:t>美国人类学家克利福德·格尔茨出版的《农业内卷化》中首次提出了“内卷”的概念</a:t>
            </a:r>
            <a:r>
              <a:rPr lang="en-US" altLang="zh-CN" dirty="0">
                <a:latin typeface="思源等宽 L"/>
                <a:ea typeface="微软雅黑" panose="020B0503020204020204" pitchFamily="34" charset="-122"/>
              </a:rPr>
              <a:t>
</a:t>
            </a:r>
            <a:r>
              <a:rPr lang="en-US" altLang="zh-CN" dirty="0" err="1">
                <a:latin typeface="思源等宽 L"/>
                <a:ea typeface="微软雅黑" panose="020B0503020204020204" pitchFamily="34" charset="-122"/>
              </a:rPr>
              <a:t>这部被称为“内卷源头”的农业书，记录了“印尼爪哇岛稻作农业中人口压力的内卷化使边际生产率复杂化”的现象</a:t>
            </a:r>
            <a:endParaRPr lang="en-US" altLang="zh-CN" dirty="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0" name="Rectangle 15"/>
          <p:cNvSpPr/>
          <p:nvPr/>
        </p:nvSpPr>
        <p:spPr>
          <a:xfrm>
            <a:off x="507497" y="302764"/>
            <a:ext cx="11177005" cy="45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spc="-31">
                <a:solidFill>
                  <a:srgbClr val="505046">
                    <a:lumMod val="75000"/>
                    <a:lumOff val="25000"/>
                  </a:srgb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内卷从何卷起？</a:t>
            </a:r>
            <a:endParaRPr lang="en-US" altLang="zh-CN" sz="2400" b="1" spc="-31">
              <a:solidFill>
                <a:srgbClr val="505046">
                  <a:lumMod val="75000"/>
                  <a:lumOff val="25000"/>
                </a:srgb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9"/>
          <p:cNvSpPr/>
          <p:nvPr/>
        </p:nvSpPr>
        <p:spPr>
          <a:xfrm>
            <a:off x="5855801" y="764429"/>
            <a:ext cx="528177" cy="66087"/>
          </a:xfrm>
          <a:prstGeom prst="rect">
            <a:avLst/>
          </a:prstGeom>
          <a:solidFill>
            <a:srgbClr val="E8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372520" y="1604681"/>
            <a:ext cx="4549478" cy="4063999"/>
          </a:xfrm>
          <a:prstGeom prst="rect">
            <a:avLst/>
          </a:prstGeom>
          <a:ln>
            <a:noFill/>
          </a:ln>
        </p:spPr>
      </p:pic>
      <p:sp>
        <p:nvSpPr>
          <p:cNvPr id="8" name="New shape"/>
          <p:cNvSpPr/>
          <p:nvPr/>
        </p:nvSpPr>
        <p:spPr>
          <a:xfrm>
            <a:off x="1143000" y="2047770"/>
            <a:ext cx="4957953" cy="3268459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indent="0" algn="l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思源等宽 L"/>
              </a:rPr>
              <a:t>印尼爪哇岛由于物资匮乏，土地有限，所有的劳动力就只有种水稻一种生产方式。可当岛上人口达到饱和，每增加一个劳动力，整体的效率会不增反降。形成边际效率的递减（即农业内卷化）
</a:t>
            </a:r>
            <a:r>
              <a:rPr lang="en-US" sz="2000" dirty="0" err="1">
                <a:solidFill>
                  <a:srgbClr val="000000"/>
                </a:solidFill>
                <a:latin typeface="思源等宽 L"/>
              </a:rPr>
              <a:t>整个爪哇岛陷入了一种</a:t>
            </a:r>
            <a:r>
              <a:rPr lang="en-US" sz="2000" dirty="0">
                <a:solidFill>
                  <a:srgbClr val="000000"/>
                </a:solidFill>
                <a:latin typeface="思源等宽 L"/>
              </a:rPr>
              <a:t>：“</a:t>
            </a:r>
            <a:r>
              <a:rPr lang="en-US" sz="2000" dirty="0" err="1">
                <a:solidFill>
                  <a:srgbClr val="000000"/>
                </a:solidFill>
                <a:latin typeface="思源等宽 L"/>
              </a:rPr>
              <a:t>不工作没钱，努力工作还是没钱的死循环</a:t>
            </a:r>
            <a:r>
              <a:rPr lang="en-US" sz="2000" dirty="0">
                <a:solidFill>
                  <a:srgbClr val="000000"/>
                </a:solidFill>
                <a:latin typeface="思源等宽 L"/>
              </a:rPr>
              <a:t>”</a:t>
            </a:r>
            <a:endParaRPr lang="en-US" sz="2000" dirty="0">
              <a:solidFill>
                <a:srgbClr val="000000"/>
              </a:solidFill>
              <a:latin typeface="思源等宽 L"/>
            </a:endParaRPr>
          </a:p>
        </p:txBody>
      </p:sp>
      <p:sp>
        <p:nvSpPr>
          <p:cNvPr id="9" name="Rectangle 15"/>
          <p:cNvSpPr/>
          <p:nvPr/>
        </p:nvSpPr>
        <p:spPr>
          <a:xfrm>
            <a:off x="507497" y="302764"/>
            <a:ext cx="11177005" cy="45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spc="-31">
                <a:solidFill>
                  <a:srgbClr val="505046">
                    <a:lumMod val="75000"/>
                    <a:lumOff val="25000"/>
                  </a:srgb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内卷从何卷起？ &gt; 1963年</a:t>
            </a:r>
            <a:endParaRPr lang="en-US" altLang="zh-CN" sz="2400" b="1" spc="-31">
              <a:solidFill>
                <a:srgbClr val="505046">
                  <a:lumMod val="75000"/>
                  <a:lumOff val="25000"/>
                </a:srgb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55801" y="764429"/>
            <a:ext cx="528177" cy="66087"/>
          </a:xfrm>
          <a:prstGeom prst="rect">
            <a:avLst/>
          </a:prstGeom>
          <a:solidFill>
            <a:srgbClr val="E8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096000" y="1652015"/>
            <a:ext cx="4826000" cy="4063999"/>
          </a:xfrm>
          <a:prstGeom prst="rect">
            <a:avLst/>
          </a:prstGeom>
          <a:ln>
            <a:noFill/>
          </a:ln>
        </p:spPr>
      </p:pic>
      <p:sp>
        <p:nvSpPr>
          <p:cNvPr id="10" name="New shape"/>
          <p:cNvSpPr/>
          <p:nvPr/>
        </p:nvSpPr>
        <p:spPr>
          <a:xfrm>
            <a:off x="1142999" y="1422649"/>
            <a:ext cx="4598043" cy="4012702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</a:rPr>
              <a:t>1985年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思源等宽 L"/>
            </a:endParaRPr>
          </a:p>
          <a:p>
            <a:pPr indent="0" algn="l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思源等宽 L"/>
              </a:rPr>
              <a:t>中国社会学者黄宗智在《华北小农经济与社会变迁》一文中把“内卷化”概念带入中国社会。而后“内卷化”成为了中国社会学研究里被频繁使用的词
内卷被中文引入后，人们的关注重点变成了“</a:t>
            </a:r>
            <a:r>
              <a:rPr lang="en-US" dirty="0" err="1">
                <a:solidFill>
                  <a:srgbClr val="000000"/>
                </a:solidFill>
                <a:latin typeface="思源等宽 L"/>
              </a:rPr>
              <a:t>劳动边际报酬递减</a:t>
            </a:r>
            <a:r>
              <a:rPr lang="en-US" dirty="0">
                <a:solidFill>
                  <a:srgbClr val="000000"/>
                </a:solidFill>
                <a:latin typeface="思源等宽 L"/>
              </a:rPr>
              <a:t>”，</a:t>
            </a:r>
            <a:r>
              <a:rPr lang="en-US" dirty="0" err="1">
                <a:solidFill>
                  <a:srgbClr val="000000"/>
                </a:solidFill>
                <a:latin typeface="思源等宽 L"/>
              </a:rPr>
              <a:t>从这时候起，人们对内卷的解读，就聚焦在了“存量”和“竞争</a:t>
            </a:r>
            <a:r>
              <a:rPr lang="en-US" dirty="0">
                <a:solidFill>
                  <a:srgbClr val="000000"/>
                </a:solidFill>
                <a:latin typeface="思源等宽 L"/>
              </a:rPr>
              <a:t>”</a:t>
            </a:r>
            <a:endParaRPr lang="en-US" dirty="0">
              <a:solidFill>
                <a:srgbClr val="000000"/>
              </a:solidFill>
              <a:latin typeface="思源等宽 L"/>
            </a:endParaRPr>
          </a:p>
        </p:txBody>
      </p:sp>
      <p:sp>
        <p:nvSpPr>
          <p:cNvPr id="11" name="Rectangle 15"/>
          <p:cNvSpPr/>
          <p:nvPr/>
        </p:nvSpPr>
        <p:spPr>
          <a:xfrm>
            <a:off x="507497" y="302764"/>
            <a:ext cx="11177005" cy="45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spc="-31">
                <a:solidFill>
                  <a:srgbClr val="505046">
                    <a:lumMod val="75000"/>
                    <a:lumOff val="25000"/>
                  </a:srgb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内卷从何卷起？</a:t>
            </a:r>
            <a:endParaRPr lang="en-US" altLang="zh-CN" sz="2400" b="1" spc="-31">
              <a:solidFill>
                <a:srgbClr val="505046">
                  <a:lumMod val="75000"/>
                  <a:lumOff val="25000"/>
                </a:srgb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矩形 9"/>
          <p:cNvSpPr/>
          <p:nvPr/>
        </p:nvSpPr>
        <p:spPr>
          <a:xfrm>
            <a:off x="5855801" y="764429"/>
            <a:ext cx="528177" cy="66087"/>
          </a:xfrm>
          <a:prstGeom prst="rect">
            <a:avLst/>
          </a:prstGeom>
          <a:solidFill>
            <a:srgbClr val="E8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270000" y="1524000"/>
            <a:ext cx="9652000" cy="4200144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indent="0" algn="ctr"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思源等宽 L"/>
              </a:rPr>
              <a:t>“存量”和“竞争”</a:t>
            </a:r>
            <a:endParaRPr lang="en-US" altLang="zh-CN" sz="3200" b="1">
              <a:solidFill>
                <a:srgbClr val="000000"/>
              </a:solidFill>
              <a:latin typeface="思源等宽 L"/>
            </a:endParaRPr>
          </a:p>
        </p:txBody>
      </p:sp>
      <p:sp>
        <p:nvSpPr>
          <p:cNvPr id="9" name="Rectangle 15"/>
          <p:cNvSpPr/>
          <p:nvPr/>
        </p:nvSpPr>
        <p:spPr>
          <a:xfrm>
            <a:off x="507497" y="302764"/>
            <a:ext cx="11177005" cy="45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spc="-31">
                <a:solidFill>
                  <a:srgbClr val="505046">
                    <a:lumMod val="75000"/>
                    <a:lumOff val="25000"/>
                  </a:srgb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内卷从何卷起？</a:t>
            </a:r>
            <a:endParaRPr lang="en-US" altLang="zh-CN" sz="2400" b="1" spc="-31">
              <a:solidFill>
                <a:srgbClr val="505046">
                  <a:lumMod val="75000"/>
                  <a:lumOff val="25000"/>
                </a:srgb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55801" y="764429"/>
            <a:ext cx="528177" cy="66087"/>
          </a:xfrm>
          <a:prstGeom prst="rect">
            <a:avLst/>
          </a:prstGeom>
          <a:solidFill>
            <a:srgbClr val="E8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/>
          <p:nvPr/>
        </p:nvSpPr>
        <p:spPr>
          <a:xfrm>
            <a:off x="507497" y="302764"/>
            <a:ext cx="11177005" cy="45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spc="-31">
                <a:solidFill>
                  <a:srgbClr val="505046">
                    <a:lumMod val="75000"/>
                    <a:lumOff val="25000"/>
                  </a:srgb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内卷从何卷起？ &gt; “存量”和“竞争”</a:t>
            </a:r>
            <a:endParaRPr lang="en-US" altLang="zh-CN" sz="2400" b="1" spc="-31">
              <a:solidFill>
                <a:srgbClr val="505046">
                  <a:lumMod val="75000"/>
                  <a:lumOff val="25000"/>
                </a:srgb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55801" y="764429"/>
            <a:ext cx="528177" cy="66087"/>
          </a:xfrm>
          <a:prstGeom prst="rect">
            <a:avLst/>
          </a:prstGeom>
          <a:solidFill>
            <a:srgbClr val="E8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842000" y="2667000"/>
            <a:ext cx="2159000" cy="21590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pic>
        <p:nvPicPr>
          <p:cNvPr id="12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318500" y="2667000"/>
            <a:ext cx="2159000" cy="21590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13" name="New shape"/>
          <p:cNvSpPr/>
          <p:nvPr/>
        </p:nvSpPr>
        <p:spPr>
          <a:xfrm>
            <a:off x="1270000" y="1651000"/>
            <a:ext cx="9144000" cy="5080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/>
        </p:txBody>
      </p:sp>
      <p:sp>
        <p:nvSpPr>
          <p:cNvPr id="14" name="New shape"/>
          <p:cNvSpPr/>
          <p:nvPr/>
        </p:nvSpPr>
        <p:spPr>
          <a:xfrm>
            <a:off x="1099595" y="2159000"/>
            <a:ext cx="4424905" cy="2950872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indent="0" algn="l">
              <a:lnSpc>
                <a:spcPct val="150000"/>
              </a:lnSpc>
            </a:pPr>
            <a:r>
              <a:rPr dirty="0">
                <a:solidFill>
                  <a:srgbClr val="000000"/>
                </a:solidFill>
                <a:latin typeface="思源等宽 L"/>
              </a:rPr>
              <a:t>“大家都不去创造新价值而是想办法抢存量。”假设有10个人分一块大蛋糕，开始每个人都心平气和慢慢吃，都很满足
但如果人数增加到100人，争夺愈发激烈体力消耗得更快。 </a:t>
            </a:r>
            <a:r>
              <a:rPr dirty="0" err="1">
                <a:solidFill>
                  <a:srgbClr val="000000"/>
                </a:solidFill>
                <a:latin typeface="思源等宽 L"/>
              </a:rPr>
              <a:t>但如果不去抢食就会饿死，就这样大家耗费了更多的精力却没有得到更多的回报，反而饿得更快</a:t>
            </a:r>
            <a:endParaRPr dirty="0">
              <a:solidFill>
                <a:srgbClr val="000000"/>
              </a:solidFill>
              <a:latin typeface="思源等宽 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82662" y="1281953"/>
            <a:ext cx="10147299" cy="3917576"/>
          </a:xfrm>
          <a:prstGeom prst="rect">
            <a:avLst/>
          </a:prstGeom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977591" y="5257959"/>
            <a:ext cx="10157447" cy="961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思源等宽 L"/>
                <a:ea typeface="微软雅黑" panose="020B0503020204020204" pitchFamily="34" charset="-122"/>
              </a:rPr>
              <a:t>存量和竞争是如此直观，于是人们就开始乐此不疲地“卷”</a:t>
            </a:r>
            <a:r>
              <a:rPr lang="en-US" altLang="zh-CN" sz="2000" dirty="0" err="1">
                <a:latin typeface="思源等宽 L"/>
                <a:ea typeface="微软雅黑" panose="020B0503020204020204" pitchFamily="34" charset="-122"/>
              </a:rPr>
              <a:t>了起来</a:t>
            </a:r>
            <a:r>
              <a:rPr lang="en-US" altLang="zh-CN" sz="2000" dirty="0">
                <a:latin typeface="思源等宽 L"/>
                <a:ea typeface="微软雅黑" panose="020B0503020204020204" pitchFamily="34" charset="-122"/>
              </a:rPr>
              <a:t>。“</a:t>
            </a:r>
            <a:r>
              <a:rPr lang="en-US" altLang="zh-CN" sz="2000" dirty="0" err="1">
                <a:latin typeface="思源等宽 L"/>
                <a:ea typeface="微软雅黑" panose="020B0503020204020204" pitchFamily="34" charset="-122"/>
              </a:rPr>
              <a:t>内卷”这个词在使用的语境上就变成了如今的：内卷</a:t>
            </a:r>
            <a:endParaRPr lang="en-US" altLang="zh-CN" sz="2000" dirty="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0" name="Rectangle 15"/>
          <p:cNvSpPr/>
          <p:nvPr/>
        </p:nvSpPr>
        <p:spPr>
          <a:xfrm>
            <a:off x="507497" y="302764"/>
            <a:ext cx="11177005" cy="45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spc="-31">
                <a:solidFill>
                  <a:srgbClr val="505046">
                    <a:lumMod val="75000"/>
                    <a:lumOff val="25000"/>
                  </a:srgb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内卷从何卷起？ &gt; “存量”和“竞争”</a:t>
            </a:r>
            <a:endParaRPr lang="en-US" altLang="zh-CN" sz="2400" b="1" spc="-31">
              <a:solidFill>
                <a:srgbClr val="505046">
                  <a:lumMod val="75000"/>
                  <a:lumOff val="25000"/>
                </a:srgb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9"/>
          <p:cNvSpPr/>
          <p:nvPr/>
        </p:nvSpPr>
        <p:spPr>
          <a:xfrm>
            <a:off x="5855801" y="764429"/>
            <a:ext cx="528177" cy="66087"/>
          </a:xfrm>
          <a:prstGeom prst="rect">
            <a:avLst/>
          </a:prstGeom>
          <a:solidFill>
            <a:srgbClr val="E84C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果果圈模板www.ggq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2009</Words>
  <Application>WPS 演示</Application>
  <PresentationFormat>宽屏</PresentationFormat>
  <Paragraphs>137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Arial</vt:lpstr>
      <vt:lpstr>宋体</vt:lpstr>
      <vt:lpstr>Wingdings</vt:lpstr>
      <vt:lpstr>Arial</vt:lpstr>
      <vt:lpstr>微软雅黑</vt:lpstr>
      <vt:lpstr>思源等宽 L</vt:lpstr>
      <vt:lpstr>Hilda Sonnenschein</vt:lpstr>
      <vt:lpstr>等线</vt:lpstr>
      <vt:lpstr>Arial Unicode MS</vt:lpstr>
      <vt:lpstr>等线 Light</vt:lpstr>
      <vt:lpstr>Calibri</vt:lpstr>
      <vt:lpstr>果果圈模板www.ggq.com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 JP</dc:creator>
  <cp:lastModifiedBy>一颗苹果</cp:lastModifiedBy>
  <cp:revision>24</cp:revision>
  <dcterms:created xsi:type="dcterms:W3CDTF">2021-01-15T08:42:00Z</dcterms:created>
  <dcterms:modified xsi:type="dcterms:W3CDTF">2021-09-26T03:33:17Z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7A7F1C508441442B8975952B056E584D</vt:lpwstr>
  </property>
  <property fmtid="{D5CDD505-2E9C-101B-9397-08002B2CF9AE}" pid="3" name="KSOProductBuildVer">
    <vt:lpwstr>2052-11.1.0.10463</vt:lpwstr>
  </property>
</Properties>
</file>