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27"/>
  </p:notesMasterIdLst>
  <p:sldIdLst>
    <p:sldId id="256" r:id="rId4"/>
    <p:sldId id="257" r:id="rId5"/>
    <p:sldId id="258" r:id="rId6"/>
    <p:sldId id="259" r:id="rId7"/>
    <p:sldId id="278" r:id="rId8"/>
    <p:sldId id="279" r:id="rId9"/>
    <p:sldId id="280" r:id="rId10"/>
    <p:sldId id="290" r:id="rId11"/>
    <p:sldId id="288" r:id="rId12"/>
    <p:sldId id="260" r:id="rId13"/>
    <p:sldId id="287" r:id="rId14"/>
    <p:sldId id="261" r:id="rId15"/>
    <p:sldId id="263" r:id="rId16"/>
    <p:sldId id="291" r:id="rId17"/>
    <p:sldId id="266" r:id="rId18"/>
    <p:sldId id="262" r:id="rId19"/>
    <p:sldId id="268" r:id="rId20"/>
    <p:sldId id="264" r:id="rId21"/>
    <p:sldId id="292" r:id="rId22"/>
    <p:sldId id="289" r:id="rId23"/>
    <p:sldId id="286" r:id="rId24"/>
    <p:sldId id="285" r:id="rId25"/>
    <p:sldId id="265" r:id="rId26"/>
    <p:sldId id="293" r:id="rId2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E506"/>
    <a:srgbClr val="41363A"/>
    <a:srgbClr val="EECE08"/>
    <a:srgbClr val="A29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22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Master" Target="slideMasters/slideMaster2.xml"/><Relationship Id="rId29" Type="http://schemas.openxmlformats.org/officeDocument/2006/relationships/presProps" Target="presProps.xml"/><Relationship Id="rId28" Type="http://schemas.openxmlformats.org/officeDocument/2006/relationships/slide" Target="slides/slide24.xml"/><Relationship Id="rId27" Type="http://schemas.openxmlformats.org/officeDocument/2006/relationships/notesMaster" Target="notesMasters/notesMaster1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4AB761-7D05-4CDD-BB94-1F0972BFD0B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2AFC1C-F659-4627-8394-9D812147476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2AFC1C-F659-4627-8394-9D812147476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E37B5-CD28-4483-9EA2-9FAE731A12F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986E8-3A28-4DA4-AEA7-54F20BEB34A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Requires="p14" advClick="0" advTm="2000">
        <p15:prstTrans prst="pageCurlDouble"/>
      </p:transition>
    </mc:Choice>
    <mc:Fallback>
      <p:transition spd="med" advClick="0" advTm="2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E37B5-CD28-4483-9EA2-9FAE731A12F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986E8-3A28-4DA4-AEA7-54F20BEB34A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Requires="p14" advClick="0" advTm="2000">
        <p15:prstTrans prst="pageCurlDouble"/>
      </p:transition>
    </mc:Choice>
    <mc:Fallback>
      <p:transition spd="med" advClick="0" advTm="2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E37B5-CD28-4483-9EA2-9FAE731A12F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986E8-3A28-4DA4-AEA7-54F20BEB34A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Requires="p14" advClick="0" advTm="2000">
        <p15:prstTrans prst="pageCurlDouble"/>
      </p:transition>
    </mc:Choice>
    <mc:Fallback>
      <p:transition spd="med" advClick="0" advTm="2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Requires="p14" advClick="0" advTm="2000">
        <p15:prstTrans prst="pageCurlDouble"/>
      </p:transition>
    </mc:Choice>
    <mc:Fallback>
      <p:transition spd="med" advClick="0" advTm="2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Requires="p14" advClick="0" advTm="2000">
        <p15:prstTrans prst="pageCurlDouble"/>
      </p:transition>
    </mc:Choice>
    <mc:Fallback>
      <p:transition spd="med" advClick="0" advTm="2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Requires="p14" advClick="0" advTm="2000">
        <p15:prstTrans prst="pageCurlDouble"/>
      </p:transition>
    </mc:Choice>
    <mc:Fallback>
      <p:transition spd="med" advClick="0" advTm="2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Requires="p14" advClick="0" advTm="2000">
        <p15:prstTrans prst="pageCurlDouble"/>
      </p:transition>
    </mc:Choice>
    <mc:Fallback>
      <p:transition spd="med" advClick="0" advTm="2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Requires="p14" advClick="0" advTm="2000">
        <p15:prstTrans prst="pageCurlDouble"/>
      </p:transition>
    </mc:Choice>
    <mc:Fallback>
      <p:transition spd="med" advClick="0" advTm="2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Requires="p14" advClick="0" advTm="2000">
        <p15:prstTrans prst="pageCurlDouble"/>
      </p:transition>
    </mc:Choice>
    <mc:Fallback>
      <p:transition spd="med" advClick="0" advTm="2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Requires="p14" advClick="0" advTm="2000">
        <p15:prstTrans prst="pageCurlDouble"/>
      </p:transition>
    </mc:Choice>
    <mc:Fallback>
      <p:transition spd="med" advClick="0" advTm="2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Requires="p14" advClick="0" advTm="2000">
        <p15:prstTrans prst="pageCurlDouble"/>
      </p:transition>
    </mc:Choice>
    <mc:Fallback>
      <p:transition spd="med" advClick="0" advTm="2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E37B5-CD28-4483-9EA2-9FAE731A12F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986E8-3A28-4DA4-AEA7-54F20BEB34A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Requires="p14" advClick="0" advTm="2000">
        <p15:prstTrans prst="pageCurlDouble"/>
      </p:transition>
    </mc:Choice>
    <mc:Fallback>
      <p:transition spd="med" advClick="0" advTm="2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Requires="p14" advClick="0" advTm="2000">
        <p15:prstTrans prst="pageCurlDouble"/>
      </p:transition>
    </mc:Choice>
    <mc:Fallback>
      <p:transition spd="med" advClick="0" advTm="2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Requires="p14" advClick="0" advTm="2000">
        <p15:prstTrans prst="pageCurlDouble"/>
      </p:transition>
    </mc:Choice>
    <mc:Fallback>
      <p:transition spd="med" advClick="0" advTm="2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Requires="p14" advClick="0" advTm="2000">
        <p15:prstTrans prst="pageCurlDouble"/>
      </p:transition>
    </mc:Choice>
    <mc:Fallback>
      <p:transition spd="med" advClick="0" advTm="2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E37B5-CD28-4483-9EA2-9FAE731A12F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986E8-3A28-4DA4-AEA7-54F20BEB34A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Requires="p14" advClick="0" advTm="2000">
        <p15:prstTrans prst="pageCurlDouble"/>
      </p:transition>
    </mc:Choice>
    <mc:Fallback>
      <p:transition spd="med" advClick="0" advTm="2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E37B5-CD28-4483-9EA2-9FAE731A12F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986E8-3A28-4DA4-AEA7-54F20BEB34A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Requires="p14" advClick="0" advTm="2000">
        <p15:prstTrans prst="pageCurlDouble"/>
      </p:transition>
    </mc:Choice>
    <mc:Fallback>
      <p:transition spd="med" advClick="0" advTm="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E37B5-CD28-4483-9EA2-9FAE731A12F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986E8-3A28-4DA4-AEA7-54F20BEB34A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Requires="p14" advClick="0" advTm="2000">
        <p15:prstTrans prst="pageCurlDouble"/>
      </p:transition>
    </mc:Choice>
    <mc:Fallback>
      <p:transition spd="med" advClick="0" advTm="2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E37B5-CD28-4483-9EA2-9FAE731A12F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986E8-3A28-4DA4-AEA7-54F20BEB34A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Requires="p14" advClick="0" advTm="2000">
        <p15:prstTrans prst="pageCurlDouble"/>
      </p:transition>
    </mc:Choice>
    <mc:Fallback>
      <p:transition spd="med" advClick="0" advTm="2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E37B5-CD28-4483-9EA2-9FAE731A12F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986E8-3A28-4DA4-AEA7-54F20BEB34A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Requires="p14" advClick="0" advTm="2000">
        <p15:prstTrans prst="pageCurlDouble"/>
      </p:transition>
    </mc:Choice>
    <mc:Fallback>
      <p:transition spd="med" advClick="0" advTm="2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E37B5-CD28-4483-9EA2-9FAE731A12F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986E8-3A28-4DA4-AEA7-54F20BEB34A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Requires="p14" advClick="0" advTm="2000">
        <p15:prstTrans prst="pageCurlDouble"/>
      </p:transition>
    </mc:Choice>
    <mc:Fallback>
      <p:transition spd="med" advClick="0" advTm="2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E37B5-CD28-4483-9EA2-9FAE731A12F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986E8-3A28-4DA4-AEA7-54F20BEB34A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Requires="p14" advClick="0" advTm="2000">
        <p15:prstTrans prst="pageCurlDouble"/>
      </p:transition>
    </mc:Choice>
    <mc:Fallback>
      <p:transition spd="med" advClick="0" advTm="2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E37B5-CD28-4483-9EA2-9FAE731A12F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B986E8-3A28-4DA4-AEA7-54F20BEB34A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Requires="p14" advClick="0" advTm="2000">
        <p15:prstTrans prst="pageCurlDouble"/>
      </p:transition>
    </mc:Choice>
    <mc:Fallback>
      <p:transition spd="med" advClick="0" advTm="2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12">
            <a:lum bright="6000"/>
          </a:blip>
          <a:stretch>
            <a:fillRect/>
          </a:stretch>
        </p:blipFill>
        <p:spPr>
          <a:xfrm>
            <a:off x="-635" y="-635"/>
            <a:ext cx="12193270" cy="684784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119698" y="126365"/>
            <a:ext cx="11952605" cy="6644005"/>
          </a:xfrm>
          <a:prstGeom prst="rect">
            <a:avLst/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282258" y="268605"/>
            <a:ext cx="11627485" cy="6343015"/>
          </a:xfrm>
          <a:prstGeom prst="rect">
            <a:avLst/>
          </a:prstGeom>
          <a:noFill/>
          <a:ln w="12700">
            <a:solidFill>
              <a:schemeClr val="bg1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Requires="p14" advClick="0" advTm="2000">
        <p15:prstTrans prst="pageCurlDouble"/>
      </p:transition>
    </mc:Choice>
    <mc:Fallback>
      <p:transition spd="med" advClick="0" advTm="2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5.png"/><Relationship Id="rId1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5.png"/><Relationship Id="rId1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5.png"/><Relationship Id="rId3" Type="http://schemas.openxmlformats.org/officeDocument/2006/relationships/image" Target="../media/image10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5.png"/><Relationship Id="rId2" Type="http://schemas.microsoft.com/office/2007/relationships/hdphoto" Target="../media/image18.wdp"/><Relationship Id="rId1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5.png"/><Relationship Id="rId1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5.png"/><Relationship Id="rId1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5.png"/><Relationship Id="rId1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5.png"/><Relationship Id="rId1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5.png"/><Relationship Id="rId1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19.png"/><Relationship Id="rId1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5.png"/><Relationship Id="rId1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5.png"/><Relationship Id="rId1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5.png"/><Relationship Id="rId1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lum bright="12000"/>
          </a:blip>
          <a:stretch>
            <a:fillRect/>
          </a:stretch>
        </p:blipFill>
        <p:spPr>
          <a:xfrm>
            <a:off x="-38735" y="-6350"/>
            <a:ext cx="12269470" cy="6899275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19698" y="126365"/>
            <a:ext cx="11952605" cy="6644005"/>
          </a:xfrm>
          <a:prstGeom prst="rect">
            <a:avLst/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82258" y="268605"/>
            <a:ext cx="11627485" cy="6343015"/>
          </a:xfrm>
          <a:prstGeom prst="rect">
            <a:avLst/>
          </a:prstGeom>
          <a:noFill/>
          <a:ln w="12700">
            <a:solidFill>
              <a:schemeClr val="bg1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5228590" y="967740"/>
            <a:ext cx="4158046" cy="5203891"/>
            <a:chOff x="8498" y="1718"/>
            <a:chExt cx="5933" cy="7425"/>
          </a:xfrm>
        </p:grpSpPr>
        <p:pic>
          <p:nvPicPr>
            <p:cNvPr id="3" name="图片 2" descr="8.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498" y="1718"/>
              <a:ext cx="5933" cy="7425"/>
            </a:xfrm>
            <a:prstGeom prst="rect">
              <a:avLst/>
            </a:prstGeom>
          </p:spPr>
        </p:pic>
        <p:grpSp>
          <p:nvGrpSpPr>
            <p:cNvPr id="18" name="组合 17"/>
            <p:cNvGrpSpPr/>
            <p:nvPr/>
          </p:nvGrpSpPr>
          <p:grpSpPr>
            <a:xfrm>
              <a:off x="11688" y="3077"/>
              <a:ext cx="2467" cy="591"/>
              <a:chOff x="11688" y="3077"/>
              <a:chExt cx="2467" cy="591"/>
            </a:xfrm>
          </p:grpSpPr>
          <p:sp>
            <p:nvSpPr>
              <p:cNvPr id="10" name="椭圆 9"/>
              <p:cNvSpPr/>
              <p:nvPr/>
            </p:nvSpPr>
            <p:spPr>
              <a:xfrm>
                <a:off x="11740" y="3077"/>
                <a:ext cx="591" cy="591"/>
              </a:xfrm>
              <a:prstGeom prst="ellipse">
                <a:avLst/>
              </a:prstGeom>
              <a:solidFill>
                <a:srgbClr val="F8DE0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文悦古典明朝体 (非商业使用) W5" pitchFamily="50" charset="-122"/>
                  <a:ea typeface="文悦古典明朝体 (非商业使用) W5" pitchFamily="50" charset="-122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2348" y="3077"/>
                <a:ext cx="591" cy="591"/>
              </a:xfrm>
              <a:prstGeom prst="ellipse">
                <a:avLst/>
              </a:prstGeom>
              <a:solidFill>
                <a:srgbClr val="F8DE0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文悦古典明朝体 (非商业使用) W5" pitchFamily="50" charset="-122"/>
                  <a:ea typeface="文悦古典明朝体 (非商业使用) W5" pitchFamily="50" charset="-122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>
                <a:off x="12956" y="3077"/>
                <a:ext cx="591" cy="591"/>
              </a:xfrm>
              <a:prstGeom prst="ellipse">
                <a:avLst/>
              </a:prstGeom>
              <a:solidFill>
                <a:srgbClr val="F8DE0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文悦古典明朝体 (非商业使用) W5" pitchFamily="50" charset="-122"/>
                  <a:ea typeface="文悦古典明朝体 (非商业使用) W5" pitchFamily="50" charset="-122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>
                <a:off x="13564" y="3077"/>
                <a:ext cx="591" cy="591"/>
              </a:xfrm>
              <a:prstGeom prst="ellipse">
                <a:avLst/>
              </a:prstGeom>
              <a:solidFill>
                <a:srgbClr val="F8DE0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文悦古典明朝体 (非商业使用) W5" pitchFamily="50" charset="-122"/>
                  <a:ea typeface="文悦古典明朝体 (非商业使用) W5" pitchFamily="50" charset="-122"/>
                </a:endParaRPr>
              </a:p>
            </p:txBody>
          </p:sp>
          <p:sp>
            <p:nvSpPr>
              <p:cNvPr id="14" name="文本框 13"/>
              <p:cNvSpPr txBox="1"/>
              <p:nvPr/>
            </p:nvSpPr>
            <p:spPr>
              <a:xfrm>
                <a:off x="11688" y="3088"/>
                <a:ext cx="215" cy="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zh-CN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文悦古典明朝体 (非商业使用) W5" pitchFamily="50" charset="-122"/>
                    <a:ea typeface="文悦古典明朝体 (非商业使用) W5" pitchFamily="50" charset="-122"/>
                  </a:rPr>
                  <a:t>传</a:t>
                </a:r>
                <a:endParaRPr kumimoji="0" lang="zh-CN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文悦古典明朝体 (非商业使用) W5" pitchFamily="50" charset="-122"/>
                  <a:ea typeface="文悦古典明朝体 (非商业使用) W5" pitchFamily="50" charset="-122"/>
                </a:endParaRPr>
              </a:p>
            </p:txBody>
          </p:sp>
          <p:sp>
            <p:nvSpPr>
              <p:cNvPr id="15" name="文本框 14"/>
              <p:cNvSpPr txBox="1"/>
              <p:nvPr/>
            </p:nvSpPr>
            <p:spPr>
              <a:xfrm>
                <a:off x="12320" y="3096"/>
                <a:ext cx="215" cy="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zh-CN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文悦古典明朝体 (非商业使用) W5" pitchFamily="50" charset="-122"/>
                    <a:ea typeface="文悦古典明朝体 (非商业使用) W5" pitchFamily="50" charset="-122"/>
                  </a:rPr>
                  <a:t>统</a:t>
                </a:r>
                <a:endParaRPr kumimoji="0" lang="zh-CN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文悦古典明朝体 (非商业使用) W5" pitchFamily="50" charset="-122"/>
                  <a:ea typeface="文悦古典明朝体 (非商业使用) W5" pitchFamily="50" charset="-122"/>
                </a:endParaRPr>
              </a:p>
            </p:txBody>
          </p:sp>
          <p:sp>
            <p:nvSpPr>
              <p:cNvPr id="16" name="文本框 15"/>
              <p:cNvSpPr txBox="1"/>
              <p:nvPr/>
            </p:nvSpPr>
            <p:spPr>
              <a:xfrm>
                <a:off x="12952" y="3080"/>
                <a:ext cx="215" cy="5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zh-CN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文悦古典明朝体 (非商业使用) W5" pitchFamily="50" charset="-122"/>
                    <a:ea typeface="文悦古典明朝体 (非商业使用) W5" pitchFamily="50" charset="-122"/>
                  </a:rPr>
                  <a:t>手</a:t>
                </a:r>
                <a:endParaRPr kumimoji="0" lang="zh-CN" altLang="zh-CN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文悦古典明朝体 (非商业使用) W5" pitchFamily="50" charset="-122"/>
                  <a:ea typeface="文悦古典明朝体 (非商业使用) W5" pitchFamily="50" charset="-122"/>
                </a:endParaRPr>
              </a:p>
            </p:txBody>
          </p:sp>
          <p:sp>
            <p:nvSpPr>
              <p:cNvPr id="17" name="文本框 16"/>
              <p:cNvSpPr txBox="1"/>
              <p:nvPr/>
            </p:nvSpPr>
            <p:spPr>
              <a:xfrm>
                <a:off x="13536" y="3088"/>
                <a:ext cx="215" cy="5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zh-CN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文悦古典明朝体 (非商业使用) W5" pitchFamily="50" charset="-122"/>
                    <a:ea typeface="文悦古典明朝体 (非商业使用) W5" pitchFamily="50" charset="-122"/>
                  </a:rPr>
                  <a:t>艺</a:t>
                </a:r>
                <a:endParaRPr kumimoji="0" lang="zh-CN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文悦古典明朝体 (非商业使用) W5" pitchFamily="50" charset="-122"/>
                  <a:ea typeface="文悦古典明朝体 (非商业使用) W5" pitchFamily="50" charset="-122"/>
                </a:endParaRPr>
              </a:p>
            </p:txBody>
          </p:sp>
        </p:grpSp>
      </p:grpSp>
      <p:sp>
        <p:nvSpPr>
          <p:cNvPr id="19" name="文本框 18"/>
          <p:cNvSpPr txBox="1"/>
          <p:nvPr/>
        </p:nvSpPr>
        <p:spPr>
          <a:xfrm>
            <a:off x="7403367" y="2433907"/>
            <a:ext cx="20441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8DE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叶根友毛笔行书2.0版" panose="02010601030101010101" pitchFamily="2" charset="-122"/>
                <a:ea typeface="叶根友毛笔行书2.0版" panose="02010601030101010101" pitchFamily="2" charset="-122"/>
              </a:rPr>
              <a:t>中国非物质文化遗产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8DE0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叶根友毛笔行书2.0版" panose="02010601030101010101" pitchFamily="2" charset="-122"/>
              <a:ea typeface="叶根友毛笔行书2.0版" panose="02010601030101010101" pitchFamily="2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6217920" y="3539807"/>
            <a:ext cx="553998" cy="2023952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叶根友毛笔行书2.0版" panose="02010601030101010101" pitchFamily="2" charset="-122"/>
                <a:ea typeface="叶根友毛笔行书2.0版" panose="02010601030101010101" pitchFamily="2" charset="-122"/>
              </a:rPr>
              <a:t>中 国 风 模 板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叶根友毛笔行书2.0版" panose="02010601030101010101" pitchFamily="2" charset="-122"/>
              <a:ea typeface="叶根友毛笔行书2.0版" panose="02010601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Requires="p14" advClick="0" advTm="2000">
        <p15:prstTrans prst="pageCurlDouble"/>
      </p:transition>
    </mc:Choice>
    <mc:Fallback>
      <p:transition spd="med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9" grpId="0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2035085" y="1143000"/>
            <a:ext cx="1676158" cy="1676158"/>
            <a:chOff x="2282496" y="1349133"/>
            <a:chExt cx="1927225" cy="1927225"/>
          </a:xfrm>
        </p:grpSpPr>
        <p:pic>
          <p:nvPicPr>
            <p:cNvPr id="3" name="图片 2" descr="8.4"/>
            <p:cNvPicPr>
              <a:picLocks noChangeAspect="1"/>
            </p:cNvPicPr>
            <p:nvPr/>
          </p:nvPicPr>
          <p:blipFill>
            <a:blip r:embed="rId1">
              <a:lum bright="12000"/>
            </a:blip>
            <a:stretch>
              <a:fillRect/>
            </a:stretch>
          </p:blipFill>
          <p:spPr>
            <a:xfrm flipH="1">
              <a:off x="2282496" y="1349133"/>
              <a:ext cx="1927225" cy="1927225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2876777" y="1788885"/>
              <a:ext cx="738664" cy="1047723"/>
            </a:xfrm>
            <a:prstGeom prst="rect">
              <a:avLst/>
            </a:prstGeom>
            <a:solidFill>
              <a:srgbClr val="41363A"/>
            </a:solidFill>
          </p:spPr>
          <p:txBody>
            <a:bodyPr vert="eaVert" wrap="none" rtlCol="0">
              <a:spAutoFit/>
            </a:bodyPr>
            <a:lstStyle/>
            <a:p>
              <a:r>
                <a:rPr lang="zh-CN" altLang="zh-CN" sz="3600" kern="100" dirty="0">
                  <a:solidFill>
                    <a:srgbClr val="F7E50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文新魏" panose="02010800040101010101" pitchFamily="2" charset="-122"/>
                  <a:ea typeface="华文新魏" panose="02010800040101010101" pitchFamily="2" charset="-122"/>
                  <a:cs typeface="Times New Roman" panose="02020603050405020304" pitchFamily="18" charset="0"/>
                </a:rPr>
                <a:t>苏绣</a:t>
              </a:r>
              <a:endParaRPr lang="zh-CN" altLang="en-US" sz="3600" dirty="0">
                <a:solidFill>
                  <a:srgbClr val="F7E5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5338578" y="1143000"/>
            <a:ext cx="1676158" cy="1676158"/>
            <a:chOff x="2282496" y="1349133"/>
            <a:chExt cx="1927225" cy="1927225"/>
          </a:xfrm>
        </p:grpSpPr>
        <p:pic>
          <p:nvPicPr>
            <p:cNvPr id="16" name="图片 15" descr="8.4"/>
            <p:cNvPicPr>
              <a:picLocks noChangeAspect="1"/>
            </p:cNvPicPr>
            <p:nvPr/>
          </p:nvPicPr>
          <p:blipFill>
            <a:blip r:embed="rId1">
              <a:lum bright="12000"/>
            </a:blip>
            <a:stretch>
              <a:fillRect/>
            </a:stretch>
          </p:blipFill>
          <p:spPr>
            <a:xfrm flipH="1">
              <a:off x="2282496" y="1349133"/>
              <a:ext cx="1927225" cy="1927225"/>
            </a:xfrm>
            <a:prstGeom prst="rect">
              <a:avLst/>
            </a:prstGeom>
          </p:spPr>
        </p:pic>
        <p:sp>
          <p:nvSpPr>
            <p:cNvPr id="17" name="文本框 16"/>
            <p:cNvSpPr txBox="1"/>
            <p:nvPr/>
          </p:nvSpPr>
          <p:spPr>
            <a:xfrm>
              <a:off x="2766134" y="1788885"/>
              <a:ext cx="849306" cy="1204658"/>
            </a:xfrm>
            <a:prstGeom prst="rect">
              <a:avLst/>
            </a:prstGeom>
            <a:solidFill>
              <a:srgbClr val="41363A"/>
            </a:solidFill>
          </p:spPr>
          <p:txBody>
            <a:bodyPr vert="eaVert" wrap="none" rtlCol="0">
              <a:spAutoFit/>
            </a:bodyPr>
            <a:lstStyle/>
            <a:p>
              <a:r>
                <a:rPr lang="zh-CN" altLang="en-US" sz="3600" kern="100" dirty="0">
                  <a:solidFill>
                    <a:srgbClr val="F7E50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文新魏" panose="02010800040101010101" pitchFamily="2" charset="-122"/>
                  <a:ea typeface="华文新魏" panose="02010800040101010101" pitchFamily="2" charset="-122"/>
                  <a:cs typeface="Times New Roman" panose="02020603050405020304" pitchFamily="18" charset="0"/>
                </a:rPr>
                <a:t>湘</a:t>
              </a:r>
              <a:r>
                <a:rPr lang="zh-CN" altLang="zh-CN" sz="3600" kern="100" dirty="0">
                  <a:solidFill>
                    <a:srgbClr val="F7E50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文新魏" panose="02010800040101010101" pitchFamily="2" charset="-122"/>
                  <a:ea typeface="华文新魏" panose="02010800040101010101" pitchFamily="2" charset="-122"/>
                  <a:cs typeface="Times New Roman" panose="02020603050405020304" pitchFamily="18" charset="0"/>
                </a:rPr>
                <a:t>绣</a:t>
              </a:r>
              <a:endParaRPr lang="zh-CN" altLang="en-US" sz="3600" dirty="0">
                <a:solidFill>
                  <a:srgbClr val="F7E5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8538606" y="1143000"/>
            <a:ext cx="1676158" cy="1676158"/>
            <a:chOff x="2282496" y="1349133"/>
            <a:chExt cx="1927225" cy="1927225"/>
          </a:xfrm>
        </p:grpSpPr>
        <p:pic>
          <p:nvPicPr>
            <p:cNvPr id="19" name="图片 18" descr="8.4"/>
            <p:cNvPicPr>
              <a:picLocks noChangeAspect="1"/>
            </p:cNvPicPr>
            <p:nvPr/>
          </p:nvPicPr>
          <p:blipFill>
            <a:blip r:embed="rId1">
              <a:lum bright="12000"/>
            </a:blip>
            <a:stretch>
              <a:fillRect/>
            </a:stretch>
          </p:blipFill>
          <p:spPr>
            <a:xfrm flipH="1">
              <a:off x="2282496" y="1349133"/>
              <a:ext cx="1927225" cy="1927225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/>
          </p:nvSpPr>
          <p:spPr>
            <a:xfrm>
              <a:off x="2766134" y="1788885"/>
              <a:ext cx="849306" cy="1204658"/>
            </a:xfrm>
            <a:prstGeom prst="rect">
              <a:avLst/>
            </a:prstGeom>
            <a:solidFill>
              <a:srgbClr val="41363A"/>
            </a:solidFill>
          </p:spPr>
          <p:txBody>
            <a:bodyPr vert="eaVert" wrap="none" rtlCol="0">
              <a:spAutoFit/>
            </a:bodyPr>
            <a:lstStyle/>
            <a:p>
              <a:r>
                <a:rPr lang="zh-CN" altLang="en-US" sz="3600" kern="100" dirty="0">
                  <a:solidFill>
                    <a:srgbClr val="F7E50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文新魏" panose="02010800040101010101" pitchFamily="2" charset="-122"/>
                  <a:ea typeface="华文新魏" panose="02010800040101010101" pitchFamily="2" charset="-122"/>
                  <a:cs typeface="Times New Roman" panose="02020603050405020304" pitchFamily="18" charset="0"/>
                </a:rPr>
                <a:t>粤</a:t>
              </a:r>
              <a:r>
                <a:rPr lang="zh-CN" altLang="zh-CN" sz="3600" kern="100" dirty="0">
                  <a:solidFill>
                    <a:srgbClr val="F7E50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文新魏" panose="02010800040101010101" pitchFamily="2" charset="-122"/>
                  <a:ea typeface="华文新魏" panose="02010800040101010101" pitchFamily="2" charset="-122"/>
                  <a:cs typeface="Times New Roman" panose="02020603050405020304" pitchFamily="18" charset="0"/>
                </a:rPr>
                <a:t>绣</a:t>
              </a:r>
              <a:endParaRPr lang="zh-CN" altLang="en-US" sz="3600" dirty="0">
                <a:solidFill>
                  <a:srgbClr val="F7E5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sp>
        <p:nvSpPr>
          <p:cNvPr id="21" name="文本框 20"/>
          <p:cNvSpPr txBox="1"/>
          <p:nvPr/>
        </p:nvSpPr>
        <p:spPr>
          <a:xfrm>
            <a:off x="2309405" y="3078479"/>
            <a:ext cx="1169551" cy="330707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zh-CN" sz="1600" kern="1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苏绣已有两千六百多年历史，在宋代已具相当规模，在苏州就出现有绣衣坊、绣花弄、滚绣坊、绣线巷等生产集中的坊巷。</a:t>
            </a:r>
            <a:endParaRPr lang="zh-CN" altLang="zh-CN" sz="1600" kern="100" dirty="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5631725" y="3078479"/>
            <a:ext cx="1169551" cy="330707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zh-CN" sz="1600" kern="1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苏绣已有两千六百多年历史，在宋代已具相当规模，在苏州就出现有绣衣坊、绣花弄、滚绣坊、绣线巷等生产集中的坊巷。</a:t>
            </a:r>
            <a:endParaRPr lang="zh-CN" altLang="zh-CN" sz="1600" kern="100" dirty="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8748578" y="3078479"/>
            <a:ext cx="1169551" cy="330707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zh-CN" sz="1600" kern="1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苏绣已有两千六百多年历史，在宋代已具相当规模，在苏州就出现有绣衣坊、绣花弄、滚绣坊、绣线巷等生产集中的坊巷。</a:t>
            </a:r>
            <a:endParaRPr lang="zh-CN" altLang="zh-CN" sz="1600" kern="100" dirty="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11209435" y="854023"/>
            <a:ext cx="553998" cy="3396417"/>
            <a:chOff x="9846896" y="1026937"/>
            <a:chExt cx="553998" cy="3396417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0116" y="1026937"/>
              <a:ext cx="460070" cy="465182"/>
            </a:xfrm>
            <a:prstGeom prst="rect">
              <a:avLst/>
            </a:prstGeom>
          </p:spPr>
        </p:pic>
        <p:sp>
          <p:nvSpPr>
            <p:cNvPr id="26" name="文本框 25"/>
            <p:cNvSpPr txBox="1"/>
            <p:nvPr/>
          </p:nvSpPr>
          <p:spPr>
            <a:xfrm>
              <a:off x="9900116" y="1492119"/>
              <a:ext cx="44755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文悦古典明朝体 (非商业使用) W5" pitchFamily="50" charset="-122"/>
                  <a:ea typeface="文悦古典明朝体 (非商业使用) W5" pitchFamily="50" charset="-122"/>
                </a:rPr>
                <a:t>贰</a:t>
              </a:r>
              <a:endParaRPr lang="zh-CN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悦古典明朝体 (非商业使用) W5" pitchFamily="50" charset="-122"/>
                <a:ea typeface="文悦古典明朝体 (非商业使用) W5" pitchFamily="50" charset="-122"/>
              </a:endParaRPr>
            </a:p>
          </p:txBody>
        </p:sp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0116" y="1876839"/>
              <a:ext cx="460070" cy="465182"/>
            </a:xfrm>
            <a:prstGeom prst="rect">
              <a:avLst/>
            </a:prstGeom>
          </p:spPr>
        </p:pic>
        <p:sp>
          <p:nvSpPr>
            <p:cNvPr id="28" name="文本框 27"/>
            <p:cNvSpPr txBox="1"/>
            <p:nvPr/>
          </p:nvSpPr>
          <p:spPr>
            <a:xfrm>
              <a:off x="9846896" y="2465126"/>
              <a:ext cx="553998" cy="1958228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en-US" altLang="zh-CN" sz="2400" b="1" dirty="0">
                  <a:solidFill>
                    <a:srgbClr val="F7E50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文新魏" panose="02010800040101010101" pitchFamily="2" charset="-122"/>
                  <a:ea typeface="华文新魏" panose="02010800040101010101" pitchFamily="2" charset="-122"/>
                </a:rPr>
                <a:t>——</a:t>
              </a:r>
              <a:r>
                <a:rPr lang="zh-CN" altLang="en-US" sz="2400" b="1" dirty="0">
                  <a:solidFill>
                    <a:srgbClr val="F7E50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文新魏" panose="02010800040101010101" pitchFamily="2" charset="-122"/>
                  <a:ea typeface="华文新魏" panose="02010800040101010101" pitchFamily="2" charset="-122"/>
                </a:rPr>
                <a:t>刺绣分类</a:t>
              </a:r>
              <a:endParaRPr lang="zh-CN" altLang="en-US" sz="2400" b="1" dirty="0">
                <a:solidFill>
                  <a:srgbClr val="F7E5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Requires="p14" advClick="0" advTm="2000">
        <p15:prstTrans prst="pageCurlDouble"/>
      </p:transition>
    </mc:Choice>
    <mc:Fallback>
      <p:transition spd="med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9627048" y="3254294"/>
            <a:ext cx="553998" cy="2263601"/>
          </a:xfrm>
          <a:prstGeom prst="rect">
            <a:avLst/>
          </a:prstGeom>
          <a:noFill/>
          <a:ln w="28575">
            <a:solidFill>
              <a:srgbClr val="F7E5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>
                <a:solidFill>
                  <a:srgbClr val="F7E5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中国湘绣</a:t>
            </a:r>
            <a:endParaRPr lang="zh-CN" altLang="en-US" sz="3200" b="1" dirty="0">
              <a:solidFill>
                <a:srgbClr val="F7E50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624535" y="3618864"/>
            <a:ext cx="7885782" cy="11651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zh-CN" altLang="zh-CN" sz="1600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湘绣以写实居多，色彩明快，以中国画为底，衬上相应的云雾山水、亭台楼阁、飞禽走兽，风格豪放。特点是绣虎、狮等，以独特的针法绣出的动物毛丝根根有力。人称湘绣“绣花能生香，绣鸟能闻声，绣虎能奔跑，绣人能传神。</a:t>
            </a:r>
            <a:endParaRPr lang="zh-CN" altLang="zh-CN" sz="1600" kern="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anose="02010800040101010101" pitchFamily="2" charset="-122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>
            <a:off x="4872309" y="-1743252"/>
            <a:ext cx="2447381" cy="68958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9" name="组合 8"/>
          <p:cNvGrpSpPr/>
          <p:nvPr/>
        </p:nvGrpSpPr>
        <p:grpSpPr>
          <a:xfrm>
            <a:off x="11209435" y="854023"/>
            <a:ext cx="553998" cy="3396417"/>
            <a:chOff x="9846896" y="1026937"/>
            <a:chExt cx="553998" cy="3396417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0116" y="1026937"/>
              <a:ext cx="460070" cy="465182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9900116" y="1492119"/>
              <a:ext cx="44755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文悦古典明朝体 (非商业使用) W5" pitchFamily="50" charset="-122"/>
                  <a:ea typeface="文悦古典明朝体 (非商业使用) W5" pitchFamily="50" charset="-122"/>
                </a:rPr>
                <a:t>贰</a:t>
              </a:r>
              <a:endParaRPr lang="zh-CN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悦古典明朝体 (非商业使用) W5" pitchFamily="50" charset="-122"/>
                <a:ea typeface="文悦古典明朝体 (非商业使用) W5" pitchFamily="50" charset="-122"/>
              </a:endParaRPr>
            </a:p>
          </p:txBody>
        </p:sp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0116" y="1876839"/>
              <a:ext cx="460070" cy="465182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/>
          </p:nvSpPr>
          <p:spPr>
            <a:xfrm>
              <a:off x="9846896" y="2465126"/>
              <a:ext cx="553998" cy="1958228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en-US" altLang="zh-CN" sz="2400" b="1" dirty="0">
                  <a:solidFill>
                    <a:srgbClr val="F7E50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文新魏" panose="02010800040101010101" pitchFamily="2" charset="-122"/>
                  <a:ea typeface="华文新魏" panose="02010800040101010101" pitchFamily="2" charset="-122"/>
                </a:rPr>
                <a:t>——</a:t>
              </a:r>
              <a:r>
                <a:rPr lang="zh-CN" altLang="en-US" sz="2400" b="1" dirty="0">
                  <a:solidFill>
                    <a:srgbClr val="F7E50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文新魏" panose="02010800040101010101" pitchFamily="2" charset="-122"/>
                  <a:ea typeface="华文新魏" panose="02010800040101010101" pitchFamily="2" charset="-122"/>
                </a:rPr>
                <a:t>刺绣分类</a:t>
              </a:r>
              <a:endParaRPr lang="zh-CN" altLang="en-US" sz="2400" b="1" dirty="0">
                <a:solidFill>
                  <a:srgbClr val="F7E5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Requires="p14" advClick="0" advTm="2000">
        <p15:prstTrans prst="pageCurlDouble"/>
      </p:transition>
    </mc:Choice>
    <mc:Fallback>
      <p:transition spd="med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8.3"/>
          <p:cNvPicPr>
            <a:picLocks noChangeAspect="1"/>
          </p:cNvPicPr>
          <p:nvPr/>
        </p:nvPicPr>
        <p:blipFill>
          <a:blip r:embed="rId1">
            <a:lum bright="12000"/>
          </a:blip>
          <a:srcRect/>
          <a:stretch>
            <a:fillRect/>
          </a:stretch>
        </p:blipFill>
        <p:spPr>
          <a:xfrm flipH="1">
            <a:off x="3921668" y="404287"/>
            <a:ext cx="4348664" cy="442201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970" y="3429000"/>
            <a:ext cx="3114059" cy="3114059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635860" y="2408808"/>
            <a:ext cx="1292662" cy="351282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中国是世界上发现与使用蚕丝最早的国家，人们在四五千年前就已经开始养蚕、缫丝了。</a:t>
            </a:r>
            <a:endParaRPr lang="zh-CN" altLang="en-US" sz="1600" dirty="0">
              <a:solidFill>
                <a:schemeClr val="bg1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739258" y="1036320"/>
            <a:ext cx="430887" cy="311405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zh-CN" sz="16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四大名绣，指的是我国刺绣中</a:t>
            </a:r>
            <a:endParaRPr lang="zh-CN" alt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205220" y="1036320"/>
            <a:ext cx="428625" cy="311404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zh-CN" sz="16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中的苏绣、湘绣、粤绣、</a:t>
            </a:r>
            <a:r>
              <a:rPr lang="zh-CN" altLang="zh-CN" sz="16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  <a:sym typeface="+mn-ea"/>
              </a:rPr>
              <a:t>蜀绣</a:t>
            </a:r>
            <a:endParaRPr lang="zh-CN" alt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9370433" y="2545968"/>
            <a:ext cx="1292662" cy="351282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中国是世界上发现与使用蚕丝最早的国家，人们在四五千年前就已经开始养蚕、缫丝了。</a:t>
            </a:r>
            <a:endParaRPr lang="zh-CN" altLang="en-US" sz="1600" dirty="0">
              <a:solidFill>
                <a:schemeClr val="bg1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700" y="1543143"/>
            <a:ext cx="906981" cy="91705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273" y="1354589"/>
            <a:ext cx="906981" cy="917059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11209435" y="854023"/>
            <a:ext cx="553998" cy="3396417"/>
            <a:chOff x="9846896" y="1026937"/>
            <a:chExt cx="553998" cy="3396417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0116" y="1026937"/>
              <a:ext cx="460070" cy="465182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/>
          </p:nvSpPr>
          <p:spPr>
            <a:xfrm>
              <a:off x="9900116" y="1492119"/>
              <a:ext cx="44755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文悦古典明朝体 (非商业使用) W5" pitchFamily="50" charset="-122"/>
                  <a:ea typeface="文悦古典明朝体 (非商业使用) W5" pitchFamily="50" charset="-122"/>
                </a:rPr>
                <a:t>贰</a:t>
              </a:r>
              <a:endParaRPr lang="zh-CN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悦古典明朝体 (非商业使用) W5" pitchFamily="50" charset="-122"/>
                <a:ea typeface="文悦古典明朝体 (非商业使用) W5" pitchFamily="50" charset="-122"/>
              </a:endParaRPr>
            </a:p>
          </p:txBody>
        </p:sp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0116" y="1876839"/>
              <a:ext cx="460070" cy="465182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/>
          </p:nvSpPr>
          <p:spPr>
            <a:xfrm>
              <a:off x="9846896" y="2465126"/>
              <a:ext cx="553998" cy="1958228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en-US" altLang="zh-CN" sz="2400" b="1" dirty="0">
                  <a:solidFill>
                    <a:srgbClr val="F7E50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文新魏" panose="02010800040101010101" pitchFamily="2" charset="-122"/>
                  <a:ea typeface="华文新魏" panose="02010800040101010101" pitchFamily="2" charset="-122"/>
                </a:rPr>
                <a:t>——</a:t>
              </a:r>
              <a:r>
                <a:rPr lang="zh-CN" altLang="en-US" sz="2400" b="1" dirty="0">
                  <a:solidFill>
                    <a:srgbClr val="F7E50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文新魏" panose="02010800040101010101" pitchFamily="2" charset="-122"/>
                  <a:ea typeface="华文新魏" panose="02010800040101010101" pitchFamily="2" charset="-122"/>
                </a:rPr>
                <a:t>刺绣分类</a:t>
              </a:r>
              <a:endParaRPr lang="zh-CN" altLang="en-US" sz="2400" b="1" dirty="0">
                <a:solidFill>
                  <a:srgbClr val="F7E5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Requires="p14" advClick="0" advTm="2000">
        <p15:prstTrans prst="pageCurlDouble"/>
      </p:transition>
    </mc:Choice>
    <mc:Fallback>
      <p:transition spd="med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bldLvl="0" animBg="1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1439826" y="690422"/>
            <a:ext cx="8910946" cy="3431108"/>
            <a:chOff x="1650374" y="1028700"/>
            <a:chExt cx="8910946" cy="3431108"/>
          </a:xfrm>
        </p:grpSpPr>
        <p:cxnSp>
          <p:nvCxnSpPr>
            <p:cNvPr id="9" name="直接连接符 8"/>
            <p:cNvCxnSpPr>
              <a:stCxn id="3" idx="3"/>
              <a:endCxn id="5" idx="7"/>
            </p:cNvCxnSpPr>
            <p:nvPr/>
          </p:nvCxnSpPr>
          <p:spPr>
            <a:xfrm flipH="1">
              <a:off x="7987569" y="2766087"/>
              <a:ext cx="840584" cy="657313"/>
            </a:xfrm>
            <a:prstGeom prst="line">
              <a:avLst/>
            </a:prstGeom>
            <a:ln w="19050">
              <a:solidFill>
                <a:srgbClr val="F7E50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>
              <a:stCxn id="5" idx="1"/>
            </p:cNvCxnSpPr>
            <p:nvPr/>
          </p:nvCxnSpPr>
          <p:spPr>
            <a:xfrm flipH="1" flipV="1">
              <a:off x="6386187" y="3064176"/>
              <a:ext cx="874262" cy="359224"/>
            </a:xfrm>
            <a:prstGeom prst="line">
              <a:avLst/>
            </a:prstGeom>
            <a:ln w="19050">
              <a:solidFill>
                <a:srgbClr val="F7E50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>
              <a:stCxn id="6" idx="3"/>
              <a:endCxn id="7" idx="7"/>
            </p:cNvCxnSpPr>
            <p:nvPr/>
          </p:nvCxnSpPr>
          <p:spPr>
            <a:xfrm flipH="1">
              <a:off x="4329922" y="3078143"/>
              <a:ext cx="848357" cy="501815"/>
            </a:xfrm>
            <a:prstGeom prst="line">
              <a:avLst/>
            </a:prstGeom>
            <a:ln w="19050">
              <a:solidFill>
                <a:srgbClr val="F7E50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箭头连接符 15"/>
            <p:cNvCxnSpPr>
              <a:stCxn id="7" idx="1"/>
            </p:cNvCxnSpPr>
            <p:nvPr/>
          </p:nvCxnSpPr>
          <p:spPr>
            <a:xfrm flipH="1" flipV="1">
              <a:off x="2533223" y="3064176"/>
              <a:ext cx="1069579" cy="515782"/>
            </a:xfrm>
            <a:prstGeom prst="straightConnector1">
              <a:avLst/>
            </a:prstGeom>
            <a:ln w="19050">
              <a:solidFill>
                <a:srgbClr val="F7E50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rightnessContrast bright="40000" contrast="40000"/>
                      </a14:imgEffect>
                      <a14:imgEffect>
                        <a14:sharpenSoften amount="-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530788" y="1028700"/>
              <a:ext cx="2030532" cy="2035476"/>
            </a:xfrm>
            <a:prstGeom prst="ellipse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rightnessContrast bright="40000" contrast="40000"/>
                      </a14:imgEffect>
                      <a14:imgEffect>
                        <a14:sharpenSoften amount="-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109857" y="3272442"/>
              <a:ext cx="1028304" cy="1030808"/>
            </a:xfrm>
            <a:prstGeom prst="ellipse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rightnessContrast bright="40000" contrast="40000"/>
                      </a14:imgEffect>
                      <a14:imgEffect>
                        <a14:sharpenSoften amount="-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930537" y="1630680"/>
              <a:ext cx="1691688" cy="1695808"/>
            </a:xfrm>
            <a:prstGeom prst="ellipse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rightnessContrast bright="40000" contrast="40000"/>
                      </a14:imgEffect>
                      <a14:imgEffect>
                        <a14:sharpenSoften amount="-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452210" y="3429000"/>
              <a:ext cx="1028304" cy="1030808"/>
            </a:xfrm>
            <a:prstGeom prst="ellipse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rightnessContrast bright="40000" contrast="40000"/>
                      </a14:imgEffect>
                      <a14:imgEffect>
                        <a14:sharpenSoften amount="-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650374" y="2056109"/>
              <a:ext cx="1267293" cy="1270379"/>
            </a:xfrm>
            <a:prstGeom prst="ellipse">
              <a:avLst/>
            </a:prstGeom>
          </p:spPr>
        </p:pic>
      </p:grpSp>
      <p:sp>
        <p:nvSpPr>
          <p:cNvPr id="18" name="文本框 17"/>
          <p:cNvSpPr txBox="1"/>
          <p:nvPr/>
        </p:nvSpPr>
        <p:spPr>
          <a:xfrm>
            <a:off x="9102576" y="2739865"/>
            <a:ext cx="677108" cy="368808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zh-CN" sz="16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独坐纱窗刺绣迟，紫荆花下啭黄鹂。</a:t>
            </a:r>
            <a:endParaRPr lang="zh-CN" altLang="zh-CN" sz="1600" dirty="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r>
              <a:rPr lang="zh-CN" altLang="zh-CN" sz="16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欲知无限伤春意，尽在停针不语时。</a:t>
            </a:r>
            <a:endParaRPr lang="zh-CN" altLang="zh-CN" sz="1600" dirty="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7099913" y="4121530"/>
            <a:ext cx="677108" cy="168906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zh-CN" sz="16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独坐纱窗刺绣迟，紫荆花下啭黄鹂。</a:t>
            </a:r>
            <a:endParaRPr lang="zh-CN" altLang="zh-CN" sz="1600" dirty="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5246083" y="3079792"/>
            <a:ext cx="677108" cy="368808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zh-CN" sz="16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独坐纱窗刺绣迟，紫荆花下啭黄鹂。</a:t>
            </a:r>
            <a:endParaRPr lang="zh-CN" altLang="zh-CN" sz="1600" dirty="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r>
              <a:rPr lang="zh-CN" altLang="zh-CN" sz="16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欲知无限伤春意，尽在停针不语时。</a:t>
            </a:r>
            <a:endParaRPr lang="zh-CN" altLang="zh-CN" sz="1600" dirty="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3317837" y="4155785"/>
            <a:ext cx="677108" cy="168906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zh-CN" sz="16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独坐纱窗刺绣迟，紫荆花下啭黄鹂。</a:t>
            </a:r>
            <a:endParaRPr lang="zh-CN" altLang="zh-CN" sz="1600" dirty="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637639" y="3120438"/>
            <a:ext cx="677108" cy="168906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zh-CN" sz="16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独坐纱窗刺绣迟，紫荆花下啭黄鹂。</a:t>
            </a:r>
            <a:endParaRPr lang="zh-CN" altLang="zh-CN" sz="1600" dirty="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11209435" y="854023"/>
            <a:ext cx="553998" cy="3396417"/>
            <a:chOff x="9846896" y="1026937"/>
            <a:chExt cx="553998" cy="3396417"/>
          </a:xfrm>
        </p:grpSpPr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0116" y="1026937"/>
              <a:ext cx="460070" cy="465182"/>
            </a:xfrm>
            <a:prstGeom prst="rect">
              <a:avLst/>
            </a:prstGeom>
          </p:spPr>
        </p:pic>
        <p:sp>
          <p:nvSpPr>
            <p:cNvPr id="25" name="文本框 24"/>
            <p:cNvSpPr txBox="1"/>
            <p:nvPr/>
          </p:nvSpPr>
          <p:spPr>
            <a:xfrm>
              <a:off x="9900116" y="1492119"/>
              <a:ext cx="44755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文悦古典明朝体 (非商业使用) W5" pitchFamily="50" charset="-122"/>
                  <a:ea typeface="文悦古典明朝体 (非商业使用) W5" pitchFamily="50" charset="-122"/>
                </a:rPr>
                <a:t>贰</a:t>
              </a:r>
              <a:endParaRPr lang="zh-CN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悦古典明朝体 (非商业使用) W5" pitchFamily="50" charset="-122"/>
                <a:ea typeface="文悦古典明朝体 (非商业使用) W5" pitchFamily="50" charset="-122"/>
              </a:endParaRPr>
            </a:p>
          </p:txBody>
        </p:sp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0116" y="1876839"/>
              <a:ext cx="460070" cy="465182"/>
            </a:xfrm>
            <a:prstGeom prst="rect">
              <a:avLst/>
            </a:prstGeom>
          </p:spPr>
        </p:pic>
        <p:sp>
          <p:nvSpPr>
            <p:cNvPr id="27" name="文本框 26"/>
            <p:cNvSpPr txBox="1"/>
            <p:nvPr/>
          </p:nvSpPr>
          <p:spPr>
            <a:xfrm>
              <a:off x="9846896" y="2465126"/>
              <a:ext cx="553998" cy="1958228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en-US" altLang="zh-CN" sz="2400" b="1" dirty="0">
                  <a:solidFill>
                    <a:srgbClr val="F7E50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文新魏" panose="02010800040101010101" pitchFamily="2" charset="-122"/>
                  <a:ea typeface="华文新魏" panose="02010800040101010101" pitchFamily="2" charset="-122"/>
                </a:rPr>
                <a:t>——</a:t>
              </a:r>
              <a:r>
                <a:rPr lang="zh-CN" altLang="en-US" sz="2400" b="1" dirty="0">
                  <a:solidFill>
                    <a:srgbClr val="F7E50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文新魏" panose="02010800040101010101" pitchFamily="2" charset="-122"/>
                  <a:ea typeface="华文新魏" panose="02010800040101010101" pitchFamily="2" charset="-122"/>
                </a:rPr>
                <a:t>刺绣分类</a:t>
              </a:r>
              <a:endParaRPr lang="zh-CN" altLang="en-US" sz="2400" b="1" dirty="0">
                <a:solidFill>
                  <a:srgbClr val="F7E5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Requires="p14" advClick="0" advTm="2000">
        <p15:prstTrans prst="pageCurlDouble"/>
      </p:transition>
    </mc:Choice>
    <mc:Fallback>
      <p:transition spd="med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a3728b7c669c"/>
          <p:cNvPicPr>
            <a:picLocks noChangeAspect="1"/>
          </p:cNvPicPr>
          <p:nvPr/>
        </p:nvPicPr>
        <p:blipFill>
          <a:blip r:embed="rId1" cstate="email">
            <a:lum bright="12000"/>
          </a:blip>
          <a:srcRect/>
          <a:stretch>
            <a:fillRect/>
          </a:stretch>
        </p:blipFill>
        <p:spPr>
          <a:xfrm>
            <a:off x="4615332" y="3366341"/>
            <a:ext cx="2538730" cy="2539895"/>
          </a:xfrm>
          <a:prstGeom prst="rect">
            <a:avLst/>
          </a:prstGeom>
        </p:spPr>
      </p:pic>
      <p:pic>
        <p:nvPicPr>
          <p:cNvPr id="5" name="图片 4" descr="5a3728b7c669c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7733" y="4481046"/>
            <a:ext cx="1540446" cy="225425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5484587" y="1197020"/>
            <a:ext cx="800219" cy="2176237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4000" b="1" dirty="0">
                <a:solidFill>
                  <a:srgbClr val="F7E5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刺绣诗词</a:t>
            </a:r>
            <a:endParaRPr lang="zh-CN" altLang="en-US" sz="4000" b="1" dirty="0">
              <a:solidFill>
                <a:srgbClr val="F7E50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5129996" y="381322"/>
            <a:ext cx="1552109" cy="769441"/>
            <a:chOff x="5129996" y="874808"/>
            <a:chExt cx="1552109" cy="769441"/>
          </a:xfrm>
        </p:grpSpPr>
        <p:sp>
          <p:nvSpPr>
            <p:cNvPr id="12" name="文本框 11"/>
            <p:cNvSpPr txBox="1"/>
            <p:nvPr/>
          </p:nvSpPr>
          <p:spPr>
            <a:xfrm>
              <a:off x="5502221" y="874808"/>
              <a:ext cx="76495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文悦古典明朝体 (非商业使用) W5" pitchFamily="50" charset="-122"/>
                  <a:ea typeface="文悦古典明朝体 (非商业使用) W5" pitchFamily="50" charset="-122"/>
                </a:rPr>
                <a:t>叁</a:t>
              </a:r>
              <a:endParaRPr lang="zh-CN" alt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悦古典明朝体 (非商业使用) W5" pitchFamily="50" charset="-122"/>
                <a:ea typeface="文悦古典明朝体 (非商业使用) W5" pitchFamily="50" charset="-122"/>
              </a:endParaRPr>
            </a:p>
          </p:txBody>
        </p:sp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9996" y="1026937"/>
              <a:ext cx="460070" cy="465182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2035" y="1026937"/>
              <a:ext cx="460070" cy="465182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Requires="p14" advClick="0" advTm="2000">
        <p15:prstTrans prst="pageCurlDouble"/>
      </p:transition>
    </mc:Choice>
    <mc:Fallback>
      <p:transition spd="med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4860" y="2536025"/>
            <a:ext cx="1393190" cy="35291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42515" y="1545425"/>
            <a:ext cx="1393190" cy="35291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00170" y="1010983"/>
            <a:ext cx="1393190" cy="35291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文本框 7"/>
          <p:cNvSpPr txBox="1"/>
          <p:nvPr/>
        </p:nvSpPr>
        <p:spPr>
          <a:xfrm>
            <a:off x="5792482" y="2300923"/>
            <a:ext cx="3508653" cy="277368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dirty="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列子居郑圃，不将众庶分。革侯遁南浦，常恐楚人闻。</a:t>
            </a:r>
            <a:endParaRPr lang="zh-CN" altLang="zh-CN" dirty="0">
              <a:solidFill>
                <a:schemeClr val="bg1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zh-CN" dirty="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抱瓮灌秋蔬，心闲游天云。每将瓜田叟，耕种汉水濆。</a:t>
            </a:r>
            <a:endParaRPr lang="zh-CN" altLang="zh-CN" dirty="0">
              <a:solidFill>
                <a:schemeClr val="bg1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zh-CN" dirty="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时登张公洲，入兽不乱群。井无桔槔事，门绝刺绣文。</a:t>
            </a:r>
            <a:endParaRPr lang="zh-CN" altLang="zh-CN" dirty="0">
              <a:solidFill>
                <a:schemeClr val="bg1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zh-CN" dirty="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长揖二千石，远辞百里君。斯为真隐者，吾党慕清芬。</a:t>
            </a:r>
            <a:endParaRPr lang="zh-CN" altLang="zh-CN" dirty="0">
              <a:solidFill>
                <a:schemeClr val="bg1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9523258" y="1909337"/>
            <a:ext cx="553998" cy="3556852"/>
          </a:xfrm>
          <a:prstGeom prst="rect">
            <a:avLst/>
          </a:prstGeom>
          <a:noFill/>
          <a:ln w="28575">
            <a:solidFill>
              <a:srgbClr val="F7E5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zh-CN" sz="2400" b="1" dirty="0">
                <a:solidFill>
                  <a:srgbClr val="F7E5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赠张公洲革处士李白</a:t>
            </a:r>
            <a:endParaRPr lang="zh-CN" altLang="zh-CN" sz="2400" b="1" dirty="0">
              <a:solidFill>
                <a:srgbClr val="F7E50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11209435" y="854023"/>
            <a:ext cx="553998" cy="3396417"/>
            <a:chOff x="9846896" y="1026937"/>
            <a:chExt cx="553998" cy="3396417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0116" y="1026937"/>
              <a:ext cx="460070" cy="465182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/>
          </p:nvSpPr>
          <p:spPr>
            <a:xfrm>
              <a:off x="9900116" y="1492119"/>
              <a:ext cx="44755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文悦古典明朝体 (非商业使用) W5" pitchFamily="50" charset="-122"/>
                  <a:ea typeface="文悦古典明朝体 (非商业使用) W5" pitchFamily="50" charset="-122"/>
                </a:rPr>
                <a:t>叁</a:t>
              </a:r>
              <a:endParaRPr lang="zh-CN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悦古典明朝体 (非商业使用) W5" pitchFamily="50" charset="-122"/>
                <a:ea typeface="文悦古典明朝体 (非商业使用) W5" pitchFamily="50" charset="-122"/>
              </a:endParaRPr>
            </a:p>
          </p:txBody>
        </p:sp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0116" y="1876839"/>
              <a:ext cx="460070" cy="465182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/>
          </p:nvSpPr>
          <p:spPr>
            <a:xfrm>
              <a:off x="9846896" y="2465126"/>
              <a:ext cx="553998" cy="1958228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en-US" altLang="zh-CN" sz="2400" b="1" dirty="0">
                  <a:solidFill>
                    <a:srgbClr val="F7E50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文新魏" panose="02010800040101010101" pitchFamily="2" charset="-122"/>
                  <a:ea typeface="华文新魏" panose="02010800040101010101" pitchFamily="2" charset="-122"/>
                </a:rPr>
                <a:t>——</a:t>
              </a:r>
              <a:r>
                <a:rPr lang="zh-CN" altLang="en-US" sz="2400" b="1" dirty="0">
                  <a:solidFill>
                    <a:srgbClr val="F7E50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文新魏" panose="02010800040101010101" pitchFamily="2" charset="-122"/>
                  <a:ea typeface="华文新魏" panose="02010800040101010101" pitchFamily="2" charset="-122"/>
                </a:rPr>
                <a:t>刺绣诗词</a:t>
              </a:r>
              <a:endParaRPr lang="zh-CN" altLang="en-US" sz="2400" b="1" dirty="0">
                <a:solidFill>
                  <a:srgbClr val="F7E5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Requires="p14" advClick="0" advTm="2000">
        <p15:prstTrans prst="pageCurlDouble"/>
      </p:transition>
    </mc:Choice>
    <mc:Fallback>
      <p:transition spd="med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5a3728b7c669c"/>
          <p:cNvPicPr>
            <a:picLocks noChangeAspect="1"/>
          </p:cNvPicPr>
          <p:nvPr/>
        </p:nvPicPr>
        <p:blipFill>
          <a:blip r:embed="rId1">
            <a:lum bright="12000"/>
          </a:blip>
          <a:srcRect/>
          <a:stretch>
            <a:fillRect/>
          </a:stretch>
        </p:blipFill>
        <p:spPr>
          <a:xfrm>
            <a:off x="7218676" y="1619689"/>
            <a:ext cx="3616961" cy="361862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0648" y="4084320"/>
            <a:ext cx="2413019" cy="2413019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8688602" y="1777406"/>
            <a:ext cx="677108" cy="2306914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中国刺绣</a:t>
            </a:r>
            <a:endParaRPr lang="zh-CN" alt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994360" y="1598775"/>
            <a:ext cx="923330" cy="397882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中国是世界上发现与使用蚕丝最早的国家，人们在四五千年前就已经开始养蚕、缫丝了。  </a:t>
            </a:r>
            <a:endParaRPr lang="zh-CN" altLang="en-US" sz="1600" dirty="0">
              <a:solidFill>
                <a:schemeClr val="bg1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268349" y="1598775"/>
            <a:ext cx="923330" cy="397882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中国是世界上发现与使用蚕丝最早的国家，人们在四五千年前就已经开始养蚕、缫丝了。  </a:t>
            </a:r>
            <a:endParaRPr lang="zh-CN" altLang="en-US" sz="1600" dirty="0">
              <a:solidFill>
                <a:schemeClr val="bg1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483358" y="1598775"/>
            <a:ext cx="923330" cy="397882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中国是世界上发现与使用蚕丝最早的国家，人们在四五千年前就已经开始养蚕、缫丝了。  </a:t>
            </a:r>
            <a:endParaRPr lang="zh-CN" altLang="en-US" sz="1600" dirty="0">
              <a:solidFill>
                <a:schemeClr val="bg1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11209435" y="854023"/>
            <a:ext cx="553998" cy="3396417"/>
            <a:chOff x="9846896" y="1026937"/>
            <a:chExt cx="553998" cy="3396417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0116" y="1026937"/>
              <a:ext cx="460070" cy="465182"/>
            </a:xfrm>
            <a:prstGeom prst="rect">
              <a:avLst/>
            </a:prstGeom>
          </p:spPr>
        </p:pic>
        <p:sp>
          <p:nvSpPr>
            <p:cNvPr id="17" name="文本框 16"/>
            <p:cNvSpPr txBox="1"/>
            <p:nvPr/>
          </p:nvSpPr>
          <p:spPr>
            <a:xfrm>
              <a:off x="9900116" y="1492119"/>
              <a:ext cx="44755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文悦古典明朝体 (非商业使用) W5" pitchFamily="50" charset="-122"/>
                  <a:ea typeface="文悦古典明朝体 (非商业使用) W5" pitchFamily="50" charset="-122"/>
                </a:rPr>
                <a:t>叁</a:t>
              </a:r>
              <a:endParaRPr lang="zh-CN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悦古典明朝体 (非商业使用) W5" pitchFamily="50" charset="-122"/>
                <a:ea typeface="文悦古典明朝体 (非商业使用) W5" pitchFamily="50" charset="-122"/>
              </a:endParaRPr>
            </a:p>
          </p:txBody>
        </p:sp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0116" y="1876839"/>
              <a:ext cx="460070" cy="465182"/>
            </a:xfrm>
            <a:prstGeom prst="rect">
              <a:avLst/>
            </a:prstGeom>
          </p:spPr>
        </p:pic>
        <p:sp>
          <p:nvSpPr>
            <p:cNvPr id="19" name="文本框 18"/>
            <p:cNvSpPr txBox="1"/>
            <p:nvPr/>
          </p:nvSpPr>
          <p:spPr>
            <a:xfrm>
              <a:off x="9846896" y="2465126"/>
              <a:ext cx="553998" cy="1958228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en-US" altLang="zh-CN" sz="2400" b="1" dirty="0">
                  <a:solidFill>
                    <a:srgbClr val="F7E50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文新魏" panose="02010800040101010101" pitchFamily="2" charset="-122"/>
                  <a:ea typeface="华文新魏" panose="02010800040101010101" pitchFamily="2" charset="-122"/>
                </a:rPr>
                <a:t>——</a:t>
              </a:r>
              <a:r>
                <a:rPr lang="zh-CN" altLang="en-US" sz="2400" b="1" dirty="0">
                  <a:solidFill>
                    <a:srgbClr val="F7E50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文新魏" panose="02010800040101010101" pitchFamily="2" charset="-122"/>
                  <a:ea typeface="华文新魏" panose="02010800040101010101" pitchFamily="2" charset="-122"/>
                </a:rPr>
                <a:t>刺绣诗词</a:t>
              </a:r>
              <a:endParaRPr lang="zh-CN" altLang="en-US" sz="2400" b="1" dirty="0">
                <a:solidFill>
                  <a:srgbClr val="F7E5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Requires="p14" advClick="0" advTm="2000">
        <p15:prstTrans prst="pageCurlDouble"/>
      </p:transition>
    </mc:Choice>
    <mc:Fallback>
      <p:transition spd="med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3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58431" y="3908425"/>
            <a:ext cx="1875139" cy="18675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60258" y="1790065"/>
            <a:ext cx="1875139" cy="18675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56604" y="1790065"/>
            <a:ext cx="1875139" cy="18675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矩形 6"/>
          <p:cNvSpPr/>
          <p:nvPr/>
        </p:nvSpPr>
        <p:spPr>
          <a:xfrm>
            <a:off x="5711279" y="967105"/>
            <a:ext cx="769442" cy="2690495"/>
          </a:xfrm>
          <a:prstGeom prst="rect">
            <a:avLst/>
          </a:prstGeom>
          <a:noFill/>
          <a:ln w="28575">
            <a:solidFill>
              <a:srgbClr val="F7E5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5742619" y="1186861"/>
            <a:ext cx="430887" cy="234759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zh-CN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刺绣</a:t>
            </a:r>
            <a:r>
              <a:rPr lang="en-US" altLang="zh-CN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  </a:t>
            </a:r>
            <a:r>
              <a:rPr lang="zh-CN" altLang="zh-CN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，古代称之为针绣</a:t>
            </a:r>
            <a:r>
              <a:rPr lang="en-US" altLang="zh-CN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.</a:t>
            </a:r>
            <a:endParaRPr lang="zh-CN" altLang="en-US" sz="16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156089" y="1378584"/>
            <a:ext cx="553998" cy="1867535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传统手工艺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943595" y="3931920"/>
            <a:ext cx="1846659" cy="184404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金井栏边见羽仪，梧桐树上宿寒枝。</a:t>
            </a:r>
            <a:br>
              <a:rPr lang="zh-CN" altLang="en-US" sz="16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</a:br>
            <a:r>
              <a:rPr lang="zh-CN" altLang="en-US" sz="16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五陵公子怜文彩，画与佳人刺绣衣。</a:t>
            </a:r>
            <a:endParaRPr lang="zh-CN" altLang="en-US" sz="1600" dirty="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256604" y="4113349"/>
            <a:ext cx="1846659" cy="184404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金井栏边见羽仪，梧桐树上宿寒枝。</a:t>
            </a:r>
            <a:br>
              <a:rPr lang="zh-CN" altLang="en-US" sz="16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</a:br>
            <a:r>
              <a:rPr lang="zh-CN" altLang="en-US" sz="16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五陵公子怜文彩，画与佳人刺绣衣。</a:t>
            </a:r>
            <a:endParaRPr lang="zh-CN" altLang="en-US" sz="1600" dirty="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11209435" y="854023"/>
            <a:ext cx="553998" cy="3396417"/>
            <a:chOff x="9846896" y="1026937"/>
            <a:chExt cx="553998" cy="3396417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0116" y="1026937"/>
              <a:ext cx="460070" cy="465182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/>
          </p:nvSpPr>
          <p:spPr>
            <a:xfrm>
              <a:off x="9900116" y="1492119"/>
              <a:ext cx="44755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文悦古典明朝体 (非商业使用) W5" pitchFamily="50" charset="-122"/>
                  <a:ea typeface="文悦古典明朝体 (非商业使用) W5" pitchFamily="50" charset="-122"/>
                </a:rPr>
                <a:t>叁</a:t>
              </a:r>
              <a:endParaRPr lang="zh-CN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悦古典明朝体 (非商业使用) W5" pitchFamily="50" charset="-122"/>
                <a:ea typeface="文悦古典明朝体 (非商业使用) W5" pitchFamily="50" charset="-122"/>
              </a:endParaRPr>
            </a:p>
          </p:txBody>
        </p:sp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0116" y="1876839"/>
              <a:ext cx="460070" cy="465182"/>
            </a:xfrm>
            <a:prstGeom prst="rect">
              <a:avLst/>
            </a:prstGeom>
          </p:spPr>
        </p:pic>
        <p:sp>
          <p:nvSpPr>
            <p:cNvPr id="16" name="文本框 15"/>
            <p:cNvSpPr txBox="1"/>
            <p:nvPr/>
          </p:nvSpPr>
          <p:spPr>
            <a:xfrm>
              <a:off x="9846896" y="2465126"/>
              <a:ext cx="553998" cy="1958228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en-US" altLang="zh-CN" sz="2400" b="1" dirty="0">
                  <a:solidFill>
                    <a:srgbClr val="F7E50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文新魏" panose="02010800040101010101" pitchFamily="2" charset="-122"/>
                  <a:ea typeface="华文新魏" panose="02010800040101010101" pitchFamily="2" charset="-122"/>
                </a:rPr>
                <a:t>——</a:t>
              </a:r>
              <a:r>
                <a:rPr lang="zh-CN" altLang="en-US" sz="2400" b="1" dirty="0">
                  <a:solidFill>
                    <a:srgbClr val="F7E50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文新魏" panose="02010800040101010101" pitchFamily="2" charset="-122"/>
                  <a:ea typeface="华文新魏" panose="02010800040101010101" pitchFamily="2" charset="-122"/>
                </a:rPr>
                <a:t>刺绣诗词</a:t>
              </a:r>
              <a:endParaRPr lang="zh-CN" altLang="en-US" sz="2400" b="1" dirty="0">
                <a:solidFill>
                  <a:srgbClr val="F7E5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Requires="p14" advClick="0" advTm="2000">
        <p15:prstTrans prst="pageCurlDouble"/>
      </p:transition>
    </mc:Choice>
    <mc:Fallback>
      <p:transition spd="med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2667168" y="650241"/>
            <a:ext cx="6857663" cy="1849120"/>
            <a:chOff x="1892935" y="635000"/>
            <a:chExt cx="5599253" cy="1626503"/>
          </a:xfrm>
        </p:grpSpPr>
        <p:pic>
          <p:nvPicPr>
            <p:cNvPr id="3" name="图片 2" descr="5a3728b7c669c"/>
            <p:cNvPicPr>
              <a:picLocks noChangeAspect="1"/>
            </p:cNvPicPr>
            <p:nvPr/>
          </p:nvPicPr>
          <p:blipFill rotWithShape="1">
            <a:blip r:embed="rId1">
              <a:lum bright="6000"/>
            </a:blip>
            <a:srcRect l="12689" t="22693" r="10211" b="32648"/>
            <a:stretch>
              <a:fillRect/>
            </a:stretch>
          </p:blipFill>
          <p:spPr>
            <a:xfrm>
              <a:off x="1892935" y="635000"/>
              <a:ext cx="2806879" cy="162650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" name="图片 3" descr="5a3728b7c669c"/>
            <p:cNvPicPr>
              <a:picLocks noChangeAspect="1"/>
            </p:cNvPicPr>
            <p:nvPr/>
          </p:nvPicPr>
          <p:blipFill rotWithShape="1">
            <a:blip r:embed="rId1">
              <a:lum bright="6000"/>
            </a:blip>
            <a:srcRect l="12689" t="22693" r="10211" b="32648"/>
            <a:stretch>
              <a:fillRect/>
            </a:stretch>
          </p:blipFill>
          <p:spPr>
            <a:xfrm flipH="1">
              <a:off x="4685309" y="635000"/>
              <a:ext cx="2806879" cy="162650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6" name="矩形 5"/>
          <p:cNvSpPr/>
          <p:nvPr/>
        </p:nvSpPr>
        <p:spPr>
          <a:xfrm>
            <a:off x="9641562" y="2862408"/>
            <a:ext cx="553998" cy="2263601"/>
          </a:xfrm>
          <a:prstGeom prst="rect">
            <a:avLst/>
          </a:prstGeom>
          <a:noFill/>
          <a:ln w="28575">
            <a:solidFill>
              <a:srgbClr val="F7E5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>
                <a:solidFill>
                  <a:srgbClr val="F7E5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中国苏绣</a:t>
            </a:r>
            <a:endParaRPr lang="zh-CN" altLang="en-US" sz="3200" b="1" dirty="0">
              <a:solidFill>
                <a:srgbClr val="F7E50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639049" y="3226978"/>
            <a:ext cx="7885782" cy="1534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zh-CN" altLang="zh-CN" sz="1600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苏绣以针脚细密、色彩淡雅、绣品精细而著名，具有平、光、齐、匀、和、细、密等特点。题材以小动物为主。如《猫戏图》、《风穿花》、《鱼虾图》等。出现的双面绣，两面有同有异。如猫的眼睛，两面颜色不一样，十分引人入胜，其刺绣技艺之高超，是刺绣中的精品。</a:t>
            </a:r>
            <a:endParaRPr lang="en-US" altLang="zh-CN" sz="1600" kern="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anose="02010800040101010101" pitchFamily="2" charset="-122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11209435" y="854023"/>
            <a:ext cx="553998" cy="3396417"/>
            <a:chOff x="9846896" y="1026937"/>
            <a:chExt cx="553998" cy="3396417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0116" y="1026937"/>
              <a:ext cx="460070" cy="465182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/>
          </p:nvSpPr>
          <p:spPr>
            <a:xfrm>
              <a:off x="9900116" y="1492119"/>
              <a:ext cx="44755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文悦古典明朝体 (非商业使用) W5" pitchFamily="50" charset="-122"/>
                  <a:ea typeface="文悦古典明朝体 (非商业使用) W5" pitchFamily="50" charset="-122"/>
                </a:rPr>
                <a:t>叁</a:t>
              </a:r>
              <a:endParaRPr lang="zh-CN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悦古典明朝体 (非商业使用) W5" pitchFamily="50" charset="-122"/>
                <a:ea typeface="文悦古典明朝体 (非商业使用) W5" pitchFamily="50" charset="-122"/>
              </a:endParaRPr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0116" y="1876839"/>
              <a:ext cx="460070" cy="465182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/>
          </p:nvSpPr>
          <p:spPr>
            <a:xfrm>
              <a:off x="9846896" y="2465126"/>
              <a:ext cx="553998" cy="1958228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en-US" altLang="zh-CN" sz="2400" b="1" dirty="0">
                  <a:solidFill>
                    <a:srgbClr val="F7E50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文新魏" panose="02010800040101010101" pitchFamily="2" charset="-122"/>
                  <a:ea typeface="华文新魏" panose="02010800040101010101" pitchFamily="2" charset="-122"/>
                </a:rPr>
                <a:t>——</a:t>
              </a:r>
              <a:r>
                <a:rPr lang="zh-CN" altLang="en-US" sz="2400" b="1" dirty="0">
                  <a:solidFill>
                    <a:srgbClr val="F7E50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文新魏" panose="02010800040101010101" pitchFamily="2" charset="-122"/>
                  <a:ea typeface="华文新魏" panose="02010800040101010101" pitchFamily="2" charset="-122"/>
                </a:rPr>
                <a:t>刺绣诗词</a:t>
              </a:r>
              <a:endParaRPr lang="zh-CN" altLang="en-US" sz="2400" b="1" dirty="0">
                <a:solidFill>
                  <a:srgbClr val="F7E5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Requires="p14" advClick="0" advTm="2000">
        <p15:prstTrans prst="pageCurlDouble"/>
      </p:transition>
    </mc:Choice>
    <mc:Fallback>
      <p:transition spd="med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a3728b7c669c"/>
          <p:cNvPicPr>
            <a:picLocks noChangeAspect="1"/>
          </p:cNvPicPr>
          <p:nvPr/>
        </p:nvPicPr>
        <p:blipFill>
          <a:blip r:embed="rId1" cstate="email">
            <a:lum bright="12000"/>
          </a:blip>
          <a:srcRect/>
          <a:stretch>
            <a:fillRect/>
          </a:stretch>
        </p:blipFill>
        <p:spPr>
          <a:xfrm>
            <a:off x="4615332" y="3366341"/>
            <a:ext cx="2538730" cy="2539895"/>
          </a:xfrm>
          <a:prstGeom prst="rect">
            <a:avLst/>
          </a:prstGeom>
        </p:spPr>
      </p:pic>
      <p:pic>
        <p:nvPicPr>
          <p:cNvPr id="5" name="图片 4" descr="5a3728b7c669c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7733" y="4481046"/>
            <a:ext cx="1540446" cy="225425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5484587" y="1197020"/>
            <a:ext cx="800219" cy="2176237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4000" b="1" dirty="0">
                <a:solidFill>
                  <a:srgbClr val="F7E5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刺绣中国</a:t>
            </a:r>
            <a:endParaRPr lang="zh-CN" altLang="en-US" sz="4000" b="1" dirty="0">
              <a:solidFill>
                <a:srgbClr val="F7E50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5129996" y="381322"/>
            <a:ext cx="1552109" cy="769441"/>
            <a:chOff x="5129996" y="874808"/>
            <a:chExt cx="1552109" cy="769441"/>
          </a:xfrm>
        </p:grpSpPr>
        <p:sp>
          <p:nvSpPr>
            <p:cNvPr id="12" name="文本框 11"/>
            <p:cNvSpPr txBox="1"/>
            <p:nvPr/>
          </p:nvSpPr>
          <p:spPr>
            <a:xfrm>
              <a:off x="5502221" y="874808"/>
              <a:ext cx="76495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文悦古典明朝体 (非商业使用) W5" pitchFamily="50" charset="-122"/>
                  <a:ea typeface="文悦古典明朝体 (非商业使用) W5" pitchFamily="50" charset="-122"/>
                </a:rPr>
                <a:t>肆</a:t>
              </a:r>
              <a:endParaRPr lang="zh-CN" alt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悦古典明朝体 (非商业使用) W5" pitchFamily="50" charset="-122"/>
                <a:ea typeface="文悦古典明朝体 (非商业使用) W5" pitchFamily="50" charset="-122"/>
              </a:endParaRPr>
            </a:p>
          </p:txBody>
        </p:sp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9996" y="1026937"/>
              <a:ext cx="460070" cy="465182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2035" y="1026937"/>
              <a:ext cx="460070" cy="465182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Requires="p14" advClick="0" advTm="2000">
        <p15:prstTrans prst="pageCurlDouble"/>
      </p:transition>
    </mc:Choice>
    <mc:Fallback>
      <p:transition spd="med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5a3728b7c669c"/>
          <p:cNvPicPr>
            <a:picLocks noChangeAspect="1"/>
          </p:cNvPicPr>
          <p:nvPr/>
        </p:nvPicPr>
        <p:blipFill>
          <a:blip r:embed="rId1">
            <a:lum bright="6000"/>
          </a:blip>
          <a:srcRect/>
          <a:stretch>
            <a:fillRect/>
          </a:stretch>
        </p:blipFill>
        <p:spPr>
          <a:xfrm>
            <a:off x="4574540" y="539750"/>
            <a:ext cx="3042920" cy="6103620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5634335" y="1051310"/>
            <a:ext cx="923330" cy="1938992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800" i="0" u="none" strike="noStrike" kern="1200" cap="none" spc="0" normalizeH="0" baseline="0" noProof="0" dirty="0">
                <a:ln>
                  <a:noFill/>
                </a:ln>
                <a:solidFill>
                  <a:srgbClr val="F7E5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叶根友毛笔行书2.0版" panose="02010601030101010101" pitchFamily="2" charset="-122"/>
                <a:ea typeface="叶根友毛笔行书2.0版" panose="02010601030101010101" pitchFamily="2" charset="-122"/>
              </a:rPr>
              <a:t>目   录</a:t>
            </a:r>
            <a:endParaRPr kumimoji="0" lang="zh-CN" altLang="en-US" sz="4800" i="0" u="none" strike="noStrike" kern="1200" cap="none" spc="0" normalizeH="0" baseline="0" noProof="0" dirty="0">
              <a:ln>
                <a:noFill/>
              </a:ln>
              <a:solidFill>
                <a:srgbClr val="F7E50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叶根友毛笔行书2.0版" panose="02010601030101010101" pitchFamily="2" charset="-122"/>
              <a:ea typeface="叶根友毛笔行书2.0版" panose="02010601030101010101" pitchFamily="2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 rot="16200000">
            <a:off x="4407833" y="506140"/>
            <a:ext cx="3376334" cy="3373123"/>
            <a:chOff x="2965036" y="1484313"/>
            <a:chExt cx="3652466" cy="3956050"/>
          </a:xfrm>
        </p:grpSpPr>
        <p:sp>
          <p:nvSpPr>
            <p:cNvPr id="10" name="弧形 9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/>
            <p:cNvSpPr/>
            <p:nvPr/>
          </p:nvSpPr>
          <p:spPr>
            <a:xfrm rot="64353">
              <a:off x="2965036" y="1484313"/>
              <a:ext cx="3649663" cy="3956050"/>
            </a:xfrm>
            <a:prstGeom prst="arc">
              <a:avLst>
                <a:gd name="adj1" fmla="val 16200000"/>
                <a:gd name="adj2" fmla="val 5866389"/>
              </a:avLst>
            </a:prstGeom>
            <a:noFill/>
            <a:ln>
              <a:solidFill>
                <a:srgbClr val="F7E506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B050"/>
                  </a:solidFill>
                </a14:hiddenFill>
              </a:ext>
            </a:ex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015" b="0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" name="椭圆 10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/>
            <p:cNvSpPr/>
            <p:nvPr/>
          </p:nvSpPr>
          <p:spPr>
            <a:xfrm rot="1820311">
              <a:off x="5453516" y="1599615"/>
              <a:ext cx="153987" cy="152400"/>
            </a:xfrm>
            <a:prstGeom prst="ellipse">
              <a:avLst/>
            </a:prstGeom>
            <a:solidFill>
              <a:srgbClr val="F7E506"/>
            </a:solidFill>
            <a:ln>
              <a:solidFill>
                <a:srgbClr val="F7E50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015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" name="椭圆 11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/>
            <p:cNvSpPr/>
            <p:nvPr/>
          </p:nvSpPr>
          <p:spPr>
            <a:xfrm rot="1820311">
              <a:off x="6374060" y="4175712"/>
              <a:ext cx="153988" cy="153988"/>
            </a:xfrm>
            <a:prstGeom prst="ellipse">
              <a:avLst/>
            </a:prstGeom>
            <a:solidFill>
              <a:srgbClr val="F7E506"/>
            </a:solidFill>
            <a:ln>
              <a:solidFill>
                <a:srgbClr val="F7E506">
                  <a:alpha val="0"/>
                </a:srgb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015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" name="椭圆 12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/>
            <p:cNvSpPr/>
            <p:nvPr/>
          </p:nvSpPr>
          <p:spPr>
            <a:xfrm rot="1820311">
              <a:off x="5366203" y="5208415"/>
              <a:ext cx="153988" cy="152400"/>
            </a:xfrm>
            <a:prstGeom prst="ellipse">
              <a:avLst/>
            </a:prstGeom>
            <a:solidFill>
              <a:srgbClr val="F7E506"/>
            </a:solidFill>
            <a:ln>
              <a:solidFill>
                <a:srgbClr val="F7E50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015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" name="椭圆 13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/>
            <p:cNvSpPr/>
            <p:nvPr/>
          </p:nvSpPr>
          <p:spPr>
            <a:xfrm rot="1820311">
              <a:off x="6463514" y="2836577"/>
              <a:ext cx="153988" cy="153988"/>
            </a:xfrm>
            <a:prstGeom prst="ellipse">
              <a:avLst/>
            </a:prstGeom>
            <a:solidFill>
              <a:srgbClr val="F7E506"/>
            </a:solidFill>
            <a:ln>
              <a:solidFill>
                <a:srgbClr val="F7E506">
                  <a:alpha val="0"/>
                </a:srgb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015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7734304" y="1093888"/>
            <a:ext cx="2923967" cy="803854"/>
            <a:chOff x="7734304" y="1107422"/>
            <a:chExt cx="2923967" cy="803854"/>
          </a:xfrm>
        </p:grpSpPr>
        <p:sp>
          <p:nvSpPr>
            <p:cNvPr id="19" name="文本框 18"/>
            <p:cNvSpPr txBox="1"/>
            <p:nvPr/>
          </p:nvSpPr>
          <p:spPr>
            <a:xfrm>
              <a:off x="9037314" y="1221554"/>
              <a:ext cx="162095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文新魏" panose="02010800040101010101" pitchFamily="2" charset="-122"/>
                  <a:ea typeface="华文新魏" panose="02010800040101010101" pitchFamily="2" charset="-122"/>
                </a:rPr>
                <a:t>刺绣诗词</a:t>
              </a:r>
              <a:endPara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4304" y="1107422"/>
              <a:ext cx="795020" cy="803854"/>
            </a:xfrm>
            <a:prstGeom prst="rect">
              <a:avLst/>
            </a:prstGeom>
          </p:spPr>
        </p:pic>
        <p:sp>
          <p:nvSpPr>
            <p:cNvPr id="17" name="文本框 16"/>
            <p:cNvSpPr txBox="1"/>
            <p:nvPr/>
          </p:nvSpPr>
          <p:spPr>
            <a:xfrm>
              <a:off x="8423879" y="1235617"/>
              <a:ext cx="55335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文悦古典明朝体 (非商业使用) W5" pitchFamily="50" charset="-122"/>
                  <a:ea typeface="文悦古典明朝体 (非商业使用) W5" pitchFamily="50" charset="-122"/>
                </a:rPr>
                <a:t>叁</a:t>
              </a:r>
              <a:endPara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悦古典明朝体 (非商业使用) W5" pitchFamily="50" charset="-122"/>
                <a:ea typeface="文悦古典明朝体 (非商业使用) W5" pitchFamily="50" charset="-122"/>
              </a:endParaRPr>
            </a:p>
          </p:txBody>
        </p:sp>
        <p:cxnSp>
          <p:nvCxnSpPr>
            <p:cNvPr id="16" name="直接连接符 15"/>
            <p:cNvCxnSpPr/>
            <p:nvPr/>
          </p:nvCxnSpPr>
          <p:spPr>
            <a:xfrm>
              <a:off x="9022074" y="1269365"/>
              <a:ext cx="0" cy="536383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组合 29"/>
          <p:cNvGrpSpPr/>
          <p:nvPr/>
        </p:nvGrpSpPr>
        <p:grpSpPr>
          <a:xfrm>
            <a:off x="1352914" y="1093888"/>
            <a:ext cx="2966822" cy="803854"/>
            <a:chOff x="8777919" y="1080351"/>
            <a:chExt cx="2966822" cy="803854"/>
          </a:xfrm>
        </p:grpSpPr>
        <p:sp>
          <p:nvSpPr>
            <p:cNvPr id="31" name="文本框 30"/>
            <p:cNvSpPr txBox="1"/>
            <p:nvPr/>
          </p:nvSpPr>
          <p:spPr>
            <a:xfrm>
              <a:off x="8777919" y="1179666"/>
              <a:ext cx="162095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文新魏" panose="02010800040101010101" pitchFamily="2" charset="-122"/>
                  <a:ea typeface="华文新魏" panose="02010800040101010101" pitchFamily="2" charset="-122"/>
                </a:rPr>
                <a:t>刺绣简介</a:t>
              </a:r>
              <a:endPara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49721" y="1080351"/>
              <a:ext cx="795020" cy="803854"/>
            </a:xfrm>
            <a:prstGeom prst="rect">
              <a:avLst/>
            </a:prstGeom>
          </p:spPr>
        </p:pic>
        <p:sp>
          <p:nvSpPr>
            <p:cNvPr id="33" name="文本框 32"/>
            <p:cNvSpPr txBox="1"/>
            <p:nvPr/>
          </p:nvSpPr>
          <p:spPr>
            <a:xfrm>
              <a:off x="10455204" y="1192405"/>
              <a:ext cx="55335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文悦古典明朝体 (非商业使用) W5" pitchFamily="50" charset="-122"/>
                  <a:ea typeface="文悦古典明朝体 (非商业使用) W5" pitchFamily="50" charset="-122"/>
                </a:rPr>
                <a:t>壹</a:t>
              </a:r>
              <a:endPara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悦古典明朝体 (非商业使用) W5" pitchFamily="50" charset="-122"/>
                <a:ea typeface="文悦古典明朝体 (非商业使用) W5" pitchFamily="50" charset="-122"/>
              </a:endParaRPr>
            </a:p>
          </p:txBody>
        </p:sp>
        <p:cxnSp>
          <p:nvCxnSpPr>
            <p:cNvPr id="34" name="直接连接符 33"/>
            <p:cNvCxnSpPr/>
            <p:nvPr/>
          </p:nvCxnSpPr>
          <p:spPr>
            <a:xfrm>
              <a:off x="10416108" y="1220531"/>
              <a:ext cx="0" cy="536383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组合 39"/>
          <p:cNvGrpSpPr/>
          <p:nvPr/>
        </p:nvGrpSpPr>
        <p:grpSpPr>
          <a:xfrm>
            <a:off x="1358437" y="2365823"/>
            <a:ext cx="2966822" cy="803854"/>
            <a:chOff x="8777919" y="1080351"/>
            <a:chExt cx="2966822" cy="803854"/>
          </a:xfrm>
        </p:grpSpPr>
        <p:sp>
          <p:nvSpPr>
            <p:cNvPr id="41" name="文本框 40"/>
            <p:cNvSpPr txBox="1"/>
            <p:nvPr/>
          </p:nvSpPr>
          <p:spPr>
            <a:xfrm>
              <a:off x="8777919" y="1179666"/>
              <a:ext cx="162095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文新魏" panose="02010800040101010101" pitchFamily="2" charset="-122"/>
                  <a:ea typeface="华文新魏" panose="02010800040101010101" pitchFamily="2" charset="-122"/>
                </a:rPr>
                <a:t>刺绣分类</a:t>
              </a:r>
              <a:endPara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pic>
          <p:nvPicPr>
            <p:cNvPr id="42" name="图片 4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49721" y="1080351"/>
              <a:ext cx="795020" cy="803854"/>
            </a:xfrm>
            <a:prstGeom prst="rect">
              <a:avLst/>
            </a:prstGeom>
          </p:spPr>
        </p:pic>
        <p:sp>
          <p:nvSpPr>
            <p:cNvPr id="43" name="文本框 42"/>
            <p:cNvSpPr txBox="1"/>
            <p:nvPr/>
          </p:nvSpPr>
          <p:spPr>
            <a:xfrm>
              <a:off x="10455204" y="1192405"/>
              <a:ext cx="55335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文悦古典明朝体 (非商业使用) W5" pitchFamily="50" charset="-122"/>
                  <a:ea typeface="文悦古典明朝体 (非商业使用) W5" pitchFamily="50" charset="-122"/>
                </a:rPr>
                <a:t>贰</a:t>
              </a:r>
              <a:endPara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悦古典明朝体 (非商业使用) W5" pitchFamily="50" charset="-122"/>
                <a:ea typeface="文悦古典明朝体 (非商业使用) W5" pitchFamily="50" charset="-122"/>
              </a:endParaRPr>
            </a:p>
          </p:txBody>
        </p:sp>
        <p:cxnSp>
          <p:nvCxnSpPr>
            <p:cNvPr id="44" name="直接连接符 43"/>
            <p:cNvCxnSpPr/>
            <p:nvPr/>
          </p:nvCxnSpPr>
          <p:spPr>
            <a:xfrm>
              <a:off x="10416108" y="1220531"/>
              <a:ext cx="0" cy="536383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组合 44"/>
          <p:cNvGrpSpPr/>
          <p:nvPr/>
        </p:nvGrpSpPr>
        <p:grpSpPr>
          <a:xfrm>
            <a:off x="7734304" y="2365823"/>
            <a:ext cx="2923967" cy="803854"/>
            <a:chOff x="7734304" y="1107422"/>
            <a:chExt cx="2923967" cy="803854"/>
          </a:xfrm>
        </p:grpSpPr>
        <p:sp>
          <p:nvSpPr>
            <p:cNvPr id="46" name="文本框 45"/>
            <p:cNvSpPr txBox="1"/>
            <p:nvPr/>
          </p:nvSpPr>
          <p:spPr>
            <a:xfrm>
              <a:off x="9037314" y="1221554"/>
              <a:ext cx="162095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文新魏" panose="02010800040101010101" pitchFamily="2" charset="-122"/>
                  <a:ea typeface="华文新魏" panose="02010800040101010101" pitchFamily="2" charset="-122"/>
                </a:rPr>
                <a:t>刺绣中国</a:t>
              </a:r>
              <a:endPara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pic>
          <p:nvPicPr>
            <p:cNvPr id="47" name="图片 4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4304" y="1107422"/>
              <a:ext cx="795020" cy="803854"/>
            </a:xfrm>
            <a:prstGeom prst="rect">
              <a:avLst/>
            </a:prstGeom>
          </p:spPr>
        </p:pic>
        <p:sp>
          <p:nvSpPr>
            <p:cNvPr id="48" name="文本框 47"/>
            <p:cNvSpPr txBox="1"/>
            <p:nvPr/>
          </p:nvSpPr>
          <p:spPr>
            <a:xfrm>
              <a:off x="8423879" y="1235617"/>
              <a:ext cx="55335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文悦古典明朝体 (非商业使用) W5" pitchFamily="50" charset="-122"/>
                  <a:ea typeface="文悦古典明朝体 (非商业使用) W5" pitchFamily="50" charset="-122"/>
                </a:rPr>
                <a:t>肆</a:t>
              </a:r>
              <a:endPara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悦古典明朝体 (非商业使用) W5" pitchFamily="50" charset="-122"/>
                <a:ea typeface="文悦古典明朝体 (非商业使用) W5" pitchFamily="50" charset="-122"/>
              </a:endParaRPr>
            </a:p>
          </p:txBody>
        </p:sp>
        <p:cxnSp>
          <p:nvCxnSpPr>
            <p:cNvPr id="49" name="直接连接符 48"/>
            <p:cNvCxnSpPr/>
            <p:nvPr/>
          </p:nvCxnSpPr>
          <p:spPr>
            <a:xfrm>
              <a:off x="9022074" y="1269365"/>
              <a:ext cx="0" cy="536383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Requires="p14" advClick="0" advTm="2000">
        <p15:prstTrans prst="pageCurlDouble"/>
      </p:transition>
    </mc:Choice>
    <mc:Fallback>
      <p:transition spd="med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/>
          <p:cNvSpPr txBox="1"/>
          <p:nvPr/>
        </p:nvSpPr>
        <p:spPr>
          <a:xfrm>
            <a:off x="9102576" y="2739865"/>
            <a:ext cx="677108" cy="368808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zh-CN" sz="16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独坐纱窗刺绣迟，紫荆花下啭黄鹂。</a:t>
            </a:r>
            <a:endParaRPr lang="zh-CN" altLang="zh-CN" sz="1600" dirty="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r>
              <a:rPr lang="zh-CN" altLang="zh-CN" sz="16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欲知无限伤春意，尽在停针不语时。</a:t>
            </a:r>
            <a:endParaRPr lang="zh-CN" altLang="zh-CN" sz="1600" dirty="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7099913" y="3813066"/>
            <a:ext cx="677108" cy="168906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zh-CN" sz="16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独坐纱窗刺绣迟，紫荆花下啭黄鹂。</a:t>
            </a:r>
            <a:endParaRPr lang="zh-CN" altLang="zh-CN" sz="1600" dirty="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5367779" y="3238609"/>
            <a:ext cx="677108" cy="368808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zh-CN" sz="16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独坐纱窗刺绣迟，紫荆花下啭黄鹂。</a:t>
            </a:r>
            <a:endParaRPr lang="zh-CN" altLang="zh-CN" sz="1600" dirty="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r>
              <a:rPr lang="zh-CN" altLang="zh-CN" sz="16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欲知无限伤春意，尽在停针不语时。</a:t>
            </a:r>
            <a:endParaRPr lang="zh-CN" altLang="zh-CN" sz="1600" dirty="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3301748" y="3933379"/>
            <a:ext cx="677108" cy="168906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zh-CN" sz="16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独坐纱窗刺绣迟，紫荆花下啭黄鹂。</a:t>
            </a:r>
            <a:endParaRPr lang="zh-CN" altLang="zh-CN" sz="1600" dirty="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637639" y="3120438"/>
            <a:ext cx="677108" cy="168906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zh-CN" sz="16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独坐纱窗刺绣迟，紫荆花下啭黄鹂。</a:t>
            </a:r>
            <a:endParaRPr lang="zh-CN" altLang="zh-CN" sz="1600" dirty="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595555" y="492125"/>
            <a:ext cx="8990641" cy="3311729"/>
            <a:chOff x="1595555" y="492125"/>
            <a:chExt cx="8990641" cy="3311729"/>
          </a:xfrm>
        </p:grpSpPr>
        <p:grpSp>
          <p:nvGrpSpPr>
            <p:cNvPr id="17" name="组合 16"/>
            <p:cNvGrpSpPr/>
            <p:nvPr/>
          </p:nvGrpSpPr>
          <p:grpSpPr>
            <a:xfrm>
              <a:off x="2322675" y="2427809"/>
              <a:ext cx="6294930" cy="813871"/>
              <a:chOff x="2533223" y="2766087"/>
              <a:chExt cx="6294930" cy="813871"/>
            </a:xfrm>
          </p:grpSpPr>
          <p:cxnSp>
            <p:nvCxnSpPr>
              <p:cNvPr id="9" name="直接连接符 8"/>
              <p:cNvCxnSpPr/>
              <p:nvPr/>
            </p:nvCxnSpPr>
            <p:spPr>
              <a:xfrm flipH="1">
                <a:off x="7987569" y="2766087"/>
                <a:ext cx="840584" cy="657313"/>
              </a:xfrm>
              <a:prstGeom prst="line">
                <a:avLst/>
              </a:prstGeom>
              <a:ln w="19050">
                <a:solidFill>
                  <a:srgbClr val="F7E50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直接连接符 10"/>
              <p:cNvCxnSpPr/>
              <p:nvPr/>
            </p:nvCxnSpPr>
            <p:spPr>
              <a:xfrm flipH="1" flipV="1">
                <a:off x="6386187" y="3064176"/>
                <a:ext cx="874262" cy="359224"/>
              </a:xfrm>
              <a:prstGeom prst="line">
                <a:avLst/>
              </a:prstGeom>
              <a:ln w="19050">
                <a:solidFill>
                  <a:srgbClr val="F7E50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连接符 13"/>
              <p:cNvCxnSpPr/>
              <p:nvPr/>
            </p:nvCxnSpPr>
            <p:spPr>
              <a:xfrm flipH="1">
                <a:off x="4329922" y="3078143"/>
                <a:ext cx="848357" cy="501815"/>
              </a:xfrm>
              <a:prstGeom prst="line">
                <a:avLst/>
              </a:prstGeom>
              <a:ln w="19050">
                <a:solidFill>
                  <a:srgbClr val="F7E50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接箭头连接符 15"/>
              <p:cNvCxnSpPr/>
              <p:nvPr/>
            </p:nvCxnSpPr>
            <p:spPr>
              <a:xfrm flipH="1" flipV="1">
                <a:off x="2533223" y="3064176"/>
                <a:ext cx="1069579" cy="515782"/>
              </a:xfrm>
              <a:prstGeom prst="straightConnector1">
                <a:avLst/>
              </a:prstGeom>
              <a:ln w="19050">
                <a:solidFill>
                  <a:srgbClr val="F7E50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3" name="图片 22" descr="5a3728b7c669c"/>
            <p:cNvPicPr>
              <a:picLocks noChangeAspect="1"/>
            </p:cNvPicPr>
            <p:nvPr/>
          </p:nvPicPr>
          <p:blipFill>
            <a:blip r:embed="rId1">
              <a:lum bright="12000"/>
            </a:blip>
            <a:srcRect/>
            <a:stretch>
              <a:fillRect/>
            </a:stretch>
          </p:blipFill>
          <p:spPr>
            <a:xfrm>
              <a:off x="1595555" y="1848085"/>
              <a:ext cx="1352781" cy="1353402"/>
            </a:xfrm>
            <a:prstGeom prst="rect">
              <a:avLst/>
            </a:prstGeom>
          </p:spPr>
        </p:pic>
        <p:pic>
          <p:nvPicPr>
            <p:cNvPr id="24" name="图片 23" descr="5a3728b7c669c"/>
            <p:cNvPicPr>
              <a:picLocks noChangeAspect="1"/>
            </p:cNvPicPr>
            <p:nvPr/>
          </p:nvPicPr>
          <p:blipFill>
            <a:blip r:embed="rId1">
              <a:lum bright="12000"/>
            </a:blip>
            <a:srcRect/>
            <a:stretch>
              <a:fillRect/>
            </a:stretch>
          </p:blipFill>
          <p:spPr>
            <a:xfrm>
              <a:off x="3173912" y="2764809"/>
              <a:ext cx="1038568" cy="1039045"/>
            </a:xfrm>
            <a:prstGeom prst="rect">
              <a:avLst/>
            </a:prstGeom>
          </p:spPr>
        </p:pic>
        <p:pic>
          <p:nvPicPr>
            <p:cNvPr id="25" name="图片 24" descr="5a3728b7c669c"/>
            <p:cNvPicPr>
              <a:picLocks noChangeAspect="1"/>
            </p:cNvPicPr>
            <p:nvPr/>
          </p:nvPicPr>
          <p:blipFill>
            <a:blip r:embed="rId1">
              <a:lum bright="12000"/>
            </a:blip>
            <a:srcRect/>
            <a:stretch>
              <a:fillRect/>
            </a:stretch>
          </p:blipFill>
          <p:spPr>
            <a:xfrm>
              <a:off x="4824594" y="1367858"/>
              <a:ext cx="1832788" cy="1833629"/>
            </a:xfrm>
            <a:prstGeom prst="rect">
              <a:avLst/>
            </a:prstGeom>
          </p:spPr>
        </p:pic>
        <p:pic>
          <p:nvPicPr>
            <p:cNvPr id="26" name="图片 25" descr="5a3728b7c669c"/>
            <p:cNvPicPr>
              <a:picLocks noChangeAspect="1"/>
            </p:cNvPicPr>
            <p:nvPr/>
          </p:nvPicPr>
          <p:blipFill>
            <a:blip r:embed="rId1">
              <a:lum bright="12000"/>
            </a:blip>
            <a:srcRect/>
            <a:stretch>
              <a:fillRect/>
            </a:stretch>
          </p:blipFill>
          <p:spPr>
            <a:xfrm>
              <a:off x="6881947" y="2600915"/>
              <a:ext cx="1038568" cy="1039045"/>
            </a:xfrm>
            <a:prstGeom prst="rect">
              <a:avLst/>
            </a:prstGeom>
          </p:spPr>
        </p:pic>
        <p:pic>
          <p:nvPicPr>
            <p:cNvPr id="27" name="图片 26" descr="5a3728b7c669c"/>
            <p:cNvPicPr>
              <a:picLocks noChangeAspect="1"/>
            </p:cNvPicPr>
            <p:nvPr/>
          </p:nvPicPr>
          <p:blipFill>
            <a:blip r:embed="rId1">
              <a:lum bright="12000"/>
            </a:blip>
            <a:srcRect/>
            <a:stretch>
              <a:fillRect/>
            </a:stretch>
          </p:blipFill>
          <p:spPr>
            <a:xfrm>
              <a:off x="8257809" y="492125"/>
              <a:ext cx="2328387" cy="2329455"/>
            </a:xfrm>
            <a:prstGeom prst="rect">
              <a:avLst/>
            </a:prstGeom>
          </p:spPr>
        </p:pic>
      </p:grpSp>
      <p:grpSp>
        <p:nvGrpSpPr>
          <p:cNvPr id="28" name="组合 27"/>
          <p:cNvGrpSpPr/>
          <p:nvPr/>
        </p:nvGrpSpPr>
        <p:grpSpPr>
          <a:xfrm>
            <a:off x="11209435" y="854023"/>
            <a:ext cx="553998" cy="3396417"/>
            <a:chOff x="9846896" y="1026937"/>
            <a:chExt cx="553998" cy="3396417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0116" y="1026937"/>
              <a:ext cx="460070" cy="465182"/>
            </a:xfrm>
            <a:prstGeom prst="rect">
              <a:avLst/>
            </a:prstGeom>
          </p:spPr>
        </p:pic>
        <p:sp>
          <p:nvSpPr>
            <p:cNvPr id="30" name="文本框 29"/>
            <p:cNvSpPr txBox="1"/>
            <p:nvPr/>
          </p:nvSpPr>
          <p:spPr>
            <a:xfrm>
              <a:off x="9900116" y="1492119"/>
              <a:ext cx="44755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文悦古典明朝体 (非商业使用) W5" pitchFamily="50" charset="-122"/>
                  <a:ea typeface="文悦古典明朝体 (非商业使用) W5" pitchFamily="50" charset="-122"/>
                </a:rPr>
                <a:t>肆</a:t>
              </a:r>
              <a:endParaRPr lang="zh-CN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悦古典明朝体 (非商业使用) W5" pitchFamily="50" charset="-122"/>
                <a:ea typeface="文悦古典明朝体 (非商业使用) W5" pitchFamily="50" charset="-122"/>
              </a:endParaRPr>
            </a:p>
          </p:txBody>
        </p:sp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0116" y="1876839"/>
              <a:ext cx="460070" cy="465182"/>
            </a:xfrm>
            <a:prstGeom prst="rect">
              <a:avLst/>
            </a:prstGeom>
          </p:spPr>
        </p:pic>
        <p:sp>
          <p:nvSpPr>
            <p:cNvPr id="32" name="文本框 31"/>
            <p:cNvSpPr txBox="1"/>
            <p:nvPr/>
          </p:nvSpPr>
          <p:spPr>
            <a:xfrm>
              <a:off x="9846896" y="2465126"/>
              <a:ext cx="553998" cy="1958228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en-US" altLang="zh-CN" sz="2400" b="1" dirty="0">
                  <a:solidFill>
                    <a:srgbClr val="F7E50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文新魏" panose="02010800040101010101" pitchFamily="2" charset="-122"/>
                  <a:ea typeface="华文新魏" panose="02010800040101010101" pitchFamily="2" charset="-122"/>
                </a:rPr>
                <a:t>——</a:t>
              </a:r>
              <a:r>
                <a:rPr lang="zh-CN" altLang="en-US" sz="2400" b="1" dirty="0">
                  <a:solidFill>
                    <a:srgbClr val="F7E50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文新魏" panose="02010800040101010101" pitchFamily="2" charset="-122"/>
                  <a:ea typeface="华文新魏" panose="02010800040101010101" pitchFamily="2" charset="-122"/>
                </a:rPr>
                <a:t>刺绣中国</a:t>
              </a:r>
              <a:endParaRPr lang="zh-CN" altLang="en-US" sz="2400" b="1" dirty="0">
                <a:solidFill>
                  <a:srgbClr val="F7E5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Requires="p14" advClick="0" advTm="2000">
        <p15:prstTrans prst="pageCurlDouble"/>
      </p:transition>
    </mc:Choice>
    <mc:Fallback>
      <p:transition spd="med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22908" y="559563"/>
            <a:ext cx="2029343" cy="2021114"/>
          </a:xfrm>
          <a:prstGeom prst="diamond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936260" y="2876884"/>
            <a:ext cx="1661993" cy="331269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刺绣作为一个地域广泛的手工艺品，各个国家、各个民族通过长期的积累和发展，都有其自身的特长和优势。</a:t>
            </a:r>
            <a:endParaRPr lang="zh-CN" altLang="en-US" sz="1600" dirty="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598253" y="2876884"/>
            <a:ext cx="553998" cy="2905604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中华民族传统手工艺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686599" y="2876884"/>
            <a:ext cx="1661993" cy="331269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刺绣作为一个地域广泛的手工艺品，各个国家、各个民族通过长期的积累和发展，都有其自身的特长和优势。</a:t>
            </a:r>
            <a:endParaRPr lang="zh-CN" altLang="en-US" sz="1600" dirty="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348592" y="2876884"/>
            <a:ext cx="553998" cy="2905604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中华民族传统手工艺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245315" y="2876884"/>
            <a:ext cx="1661993" cy="331269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刺绣作为一个地域广泛的手工艺品，各个国家、各个民族通过长期的积累和发展，都有其自身的特长和优势。</a:t>
            </a:r>
            <a:endParaRPr lang="zh-CN" altLang="en-US" sz="1600" dirty="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907308" y="2876884"/>
            <a:ext cx="553998" cy="2905604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中华民族传统手工艺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99207" y="559563"/>
            <a:ext cx="2029343" cy="2021114"/>
          </a:xfrm>
          <a:prstGeom prst="diamond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75506" y="559563"/>
            <a:ext cx="2029343" cy="2021114"/>
          </a:xfrm>
          <a:prstGeom prst="diamond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11209435" y="854023"/>
            <a:ext cx="553998" cy="3396417"/>
            <a:chOff x="9846896" y="1026937"/>
            <a:chExt cx="553998" cy="3396417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0116" y="1026937"/>
              <a:ext cx="460070" cy="465182"/>
            </a:xfrm>
            <a:prstGeom prst="rect">
              <a:avLst/>
            </a:prstGeom>
          </p:spPr>
        </p:pic>
        <p:sp>
          <p:nvSpPr>
            <p:cNvPr id="15" name="文本框 14"/>
            <p:cNvSpPr txBox="1"/>
            <p:nvPr/>
          </p:nvSpPr>
          <p:spPr>
            <a:xfrm>
              <a:off x="9900116" y="1492119"/>
              <a:ext cx="44755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文悦古典明朝体 (非商业使用) W5" pitchFamily="50" charset="-122"/>
                  <a:ea typeface="文悦古典明朝体 (非商业使用) W5" pitchFamily="50" charset="-122"/>
                </a:rPr>
                <a:t>叁</a:t>
              </a:r>
              <a:endParaRPr lang="zh-CN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悦古典明朝体 (非商业使用) W5" pitchFamily="50" charset="-122"/>
                <a:ea typeface="文悦古典明朝体 (非商业使用) W5" pitchFamily="50" charset="-122"/>
              </a:endParaRPr>
            </a:p>
          </p:txBody>
        </p:sp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0116" y="1876839"/>
              <a:ext cx="460070" cy="465182"/>
            </a:xfrm>
            <a:prstGeom prst="rect">
              <a:avLst/>
            </a:prstGeom>
          </p:spPr>
        </p:pic>
        <p:sp>
          <p:nvSpPr>
            <p:cNvPr id="17" name="文本框 16"/>
            <p:cNvSpPr txBox="1"/>
            <p:nvPr/>
          </p:nvSpPr>
          <p:spPr>
            <a:xfrm>
              <a:off x="9846896" y="2465126"/>
              <a:ext cx="553998" cy="1958228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en-US" altLang="zh-CN" sz="2400" b="1" dirty="0">
                  <a:solidFill>
                    <a:srgbClr val="F7E50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文新魏" panose="02010800040101010101" pitchFamily="2" charset="-122"/>
                  <a:ea typeface="华文新魏" panose="02010800040101010101" pitchFamily="2" charset="-122"/>
                </a:rPr>
                <a:t>——</a:t>
              </a:r>
              <a:r>
                <a:rPr lang="zh-CN" altLang="en-US" sz="2400" b="1" dirty="0">
                  <a:solidFill>
                    <a:srgbClr val="F7E50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文新魏" panose="02010800040101010101" pitchFamily="2" charset="-122"/>
                  <a:ea typeface="华文新魏" panose="02010800040101010101" pitchFamily="2" charset="-122"/>
                </a:rPr>
                <a:t>刺绣诗词</a:t>
              </a:r>
              <a:endParaRPr lang="zh-CN" altLang="en-US" sz="2400" b="1" dirty="0">
                <a:solidFill>
                  <a:srgbClr val="F7E5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Requires="p14" advClick="0" advTm="2000">
        <p15:prstTrans prst="pageCurlDouble"/>
      </p:transition>
    </mc:Choice>
    <mc:Fallback>
      <p:transition spd="med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8080550" y="1103084"/>
            <a:ext cx="2944107" cy="43670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文本框 4"/>
          <p:cNvSpPr txBox="1"/>
          <p:nvPr/>
        </p:nvSpPr>
        <p:spPr>
          <a:xfrm>
            <a:off x="1954895" y="2160452"/>
            <a:ext cx="4847481" cy="277368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28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赠张公洲革处士李白</a:t>
            </a:r>
            <a:endParaRPr lang="zh-CN" altLang="zh-CN" sz="2800" dirty="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16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列子居郑圃，不将众庶分。革侯遁南浦，常恐楚人闻。</a:t>
            </a:r>
            <a:endParaRPr lang="zh-CN" altLang="zh-CN" sz="1600" dirty="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16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抱瓮灌秋蔬，心闲游天云。每将瓜田叟，耕种汉水濆。</a:t>
            </a:r>
            <a:endParaRPr lang="zh-CN" altLang="zh-CN" sz="1600" dirty="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16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时登张公洲，入兽不乱群。井无桔槔事，门绝刺绣文。</a:t>
            </a:r>
            <a:endParaRPr lang="zh-CN" altLang="zh-CN" sz="1600" dirty="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16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长揖二千石，远辞百里君。斯为真隐者，吾党慕清芬。</a:t>
            </a:r>
            <a:endParaRPr lang="zh-CN" altLang="zh-CN" sz="1600" dirty="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>
              <a:lnSpc>
                <a:spcPct val="150000"/>
              </a:lnSpc>
            </a:pPr>
            <a:endParaRPr lang="zh-CN" altLang="en-US" dirty="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9329" y="2828071"/>
            <a:ext cx="906981" cy="91705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343" y="2828071"/>
            <a:ext cx="906981" cy="917059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11209435" y="854023"/>
            <a:ext cx="553998" cy="3396417"/>
            <a:chOff x="9846896" y="1026937"/>
            <a:chExt cx="553998" cy="3396417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0116" y="1026937"/>
              <a:ext cx="460070" cy="465182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/>
          </p:nvSpPr>
          <p:spPr>
            <a:xfrm>
              <a:off x="9900116" y="1492119"/>
              <a:ext cx="44755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文悦古典明朝体 (非商业使用) W5" pitchFamily="50" charset="-122"/>
                  <a:ea typeface="文悦古典明朝体 (非商业使用) W5" pitchFamily="50" charset="-122"/>
                </a:rPr>
                <a:t>叁</a:t>
              </a:r>
              <a:endParaRPr lang="zh-CN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悦古典明朝体 (非商业使用) W5" pitchFamily="50" charset="-122"/>
                <a:ea typeface="文悦古典明朝体 (非商业使用) W5" pitchFamily="50" charset="-122"/>
              </a:endParaRPr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0116" y="1876839"/>
              <a:ext cx="460070" cy="465182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/>
          </p:nvSpPr>
          <p:spPr>
            <a:xfrm>
              <a:off x="9846896" y="2465126"/>
              <a:ext cx="553998" cy="1958228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en-US" altLang="zh-CN" sz="2400" b="1" dirty="0">
                  <a:solidFill>
                    <a:srgbClr val="F7E50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文新魏" panose="02010800040101010101" pitchFamily="2" charset="-122"/>
                  <a:ea typeface="华文新魏" panose="02010800040101010101" pitchFamily="2" charset="-122"/>
                </a:rPr>
                <a:t>——</a:t>
              </a:r>
              <a:r>
                <a:rPr lang="zh-CN" altLang="en-US" sz="2400" b="1" dirty="0">
                  <a:solidFill>
                    <a:srgbClr val="F7E50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文新魏" panose="02010800040101010101" pitchFamily="2" charset="-122"/>
                  <a:ea typeface="华文新魏" panose="02010800040101010101" pitchFamily="2" charset="-122"/>
                </a:rPr>
                <a:t>刺绣诗词</a:t>
              </a:r>
              <a:endParaRPr lang="zh-CN" altLang="en-US" sz="2400" b="1" dirty="0">
                <a:solidFill>
                  <a:srgbClr val="F7E5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Requires="p14" advClick="0" advTm="2000">
        <p15:prstTrans prst="pageCurlDouble"/>
      </p:transition>
    </mc:Choice>
    <mc:Fallback>
      <p:transition spd="med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925582" y="1252317"/>
            <a:ext cx="2066943" cy="1849370"/>
            <a:chOff x="1432560" y="1194050"/>
            <a:chExt cx="2316480" cy="2072640"/>
          </a:xfrm>
        </p:grpSpPr>
        <p:sp>
          <p:nvSpPr>
            <p:cNvPr id="3" name="椭圆 2"/>
            <p:cNvSpPr/>
            <p:nvPr/>
          </p:nvSpPr>
          <p:spPr>
            <a:xfrm>
              <a:off x="1554480" y="1194050"/>
              <a:ext cx="2072640" cy="2072640"/>
            </a:xfrm>
            <a:prstGeom prst="ellipse">
              <a:avLst/>
            </a:prstGeom>
            <a:noFill/>
            <a:ln w="28575">
              <a:solidFill>
                <a:srgbClr val="F7E50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椭圆 4"/>
            <p:cNvSpPr/>
            <p:nvPr/>
          </p:nvSpPr>
          <p:spPr>
            <a:xfrm>
              <a:off x="1432560" y="1194050"/>
              <a:ext cx="2316480" cy="2072640"/>
            </a:xfrm>
            <a:prstGeom prst="ellipse">
              <a:avLst/>
            </a:prstGeom>
            <a:noFill/>
            <a:ln w="28575">
              <a:solidFill>
                <a:srgbClr val="F7E50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5008494" y="2479165"/>
            <a:ext cx="2066943" cy="1849370"/>
            <a:chOff x="1432560" y="1194050"/>
            <a:chExt cx="2316480" cy="2072640"/>
          </a:xfrm>
        </p:grpSpPr>
        <p:sp>
          <p:nvSpPr>
            <p:cNvPr id="7" name="椭圆 6"/>
            <p:cNvSpPr/>
            <p:nvPr/>
          </p:nvSpPr>
          <p:spPr>
            <a:xfrm>
              <a:off x="1554480" y="1194050"/>
              <a:ext cx="2072640" cy="2072640"/>
            </a:xfrm>
            <a:prstGeom prst="ellipse">
              <a:avLst/>
            </a:prstGeom>
            <a:noFill/>
            <a:ln w="28575">
              <a:solidFill>
                <a:srgbClr val="F7E50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7"/>
            <p:cNvSpPr/>
            <p:nvPr/>
          </p:nvSpPr>
          <p:spPr>
            <a:xfrm>
              <a:off x="1432560" y="1194050"/>
              <a:ext cx="2316480" cy="2072640"/>
            </a:xfrm>
            <a:prstGeom prst="ellipse">
              <a:avLst/>
            </a:prstGeom>
            <a:noFill/>
            <a:ln w="28575">
              <a:solidFill>
                <a:srgbClr val="F7E50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8142468" y="1508760"/>
            <a:ext cx="2066943" cy="1849370"/>
            <a:chOff x="1432560" y="1194050"/>
            <a:chExt cx="2316480" cy="2072640"/>
          </a:xfrm>
        </p:grpSpPr>
        <p:sp>
          <p:nvSpPr>
            <p:cNvPr id="10" name="椭圆 9"/>
            <p:cNvSpPr/>
            <p:nvPr/>
          </p:nvSpPr>
          <p:spPr>
            <a:xfrm>
              <a:off x="1554480" y="1194050"/>
              <a:ext cx="2072640" cy="2072640"/>
            </a:xfrm>
            <a:prstGeom prst="ellipse">
              <a:avLst/>
            </a:prstGeom>
            <a:noFill/>
            <a:ln w="28575">
              <a:solidFill>
                <a:srgbClr val="F7E50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椭圆 10"/>
            <p:cNvSpPr/>
            <p:nvPr/>
          </p:nvSpPr>
          <p:spPr>
            <a:xfrm>
              <a:off x="1432560" y="1194050"/>
              <a:ext cx="2316480" cy="2072640"/>
            </a:xfrm>
            <a:prstGeom prst="ellipse">
              <a:avLst/>
            </a:prstGeom>
            <a:noFill/>
            <a:ln w="28575">
              <a:solidFill>
                <a:srgbClr val="F7E50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矩形 11"/>
          <p:cNvSpPr/>
          <p:nvPr/>
        </p:nvSpPr>
        <p:spPr>
          <a:xfrm>
            <a:off x="1874520" y="3403850"/>
            <a:ext cx="332781" cy="1131800"/>
          </a:xfrm>
          <a:prstGeom prst="rect">
            <a:avLst/>
          </a:prstGeom>
          <a:noFill/>
          <a:ln w="28575">
            <a:solidFill>
              <a:srgbClr val="F7E5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rgbClr val="F7E5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诗词</a:t>
            </a:r>
            <a:endParaRPr lang="zh-CN" altLang="en-US" sz="2400" b="1" dirty="0">
              <a:solidFill>
                <a:srgbClr val="F7E50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094804" y="3207898"/>
            <a:ext cx="1846659" cy="184404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金井栏边见羽仪，梧桐树上宿寒枝。</a:t>
            </a:r>
            <a:br>
              <a:rPr lang="zh-CN" altLang="en-US" sz="16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</a:br>
            <a:r>
              <a:rPr lang="zh-CN" altLang="en-US" sz="16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五陵公子怜文彩，画与佳人刺绣衣。</a:t>
            </a:r>
            <a:endParaRPr lang="zh-CN" altLang="en-US" sz="1600" dirty="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400" y="2699760"/>
            <a:ext cx="795020" cy="803854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5104786" y="4775450"/>
            <a:ext cx="332781" cy="1131800"/>
          </a:xfrm>
          <a:prstGeom prst="rect">
            <a:avLst/>
          </a:prstGeom>
          <a:noFill/>
          <a:ln w="28575">
            <a:solidFill>
              <a:srgbClr val="F7E5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rgbClr val="F7E5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诗词</a:t>
            </a:r>
            <a:endParaRPr lang="zh-CN" altLang="en-US" sz="2400" b="1" dirty="0">
              <a:solidFill>
                <a:srgbClr val="F7E50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5301927" y="4419330"/>
            <a:ext cx="1846659" cy="184404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金井栏边见羽仪，梧桐树上宿寒枝。</a:t>
            </a:r>
            <a:br>
              <a:rPr lang="zh-CN" altLang="en-US" sz="16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</a:br>
            <a:r>
              <a:rPr lang="zh-CN" altLang="en-US" sz="16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五陵公子怜文彩，画与佳人刺绣衣。</a:t>
            </a:r>
            <a:endParaRPr lang="zh-CN" altLang="en-US" sz="1600" dirty="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666" y="4071360"/>
            <a:ext cx="795020" cy="803854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8555337" y="4030154"/>
            <a:ext cx="332781" cy="1131800"/>
          </a:xfrm>
          <a:prstGeom prst="rect">
            <a:avLst/>
          </a:prstGeom>
          <a:noFill/>
          <a:ln w="28575">
            <a:solidFill>
              <a:srgbClr val="F7E5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rgbClr val="F7E5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诗词</a:t>
            </a:r>
            <a:endParaRPr lang="zh-CN" altLang="en-US" sz="2400" b="1" dirty="0">
              <a:solidFill>
                <a:srgbClr val="F7E50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8775621" y="3551267"/>
            <a:ext cx="1846659" cy="184404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金井栏边见羽仪，梧桐树上宿寒枝。</a:t>
            </a:r>
            <a:br>
              <a:rPr lang="zh-CN" altLang="en-US" sz="16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</a:br>
            <a:r>
              <a:rPr lang="zh-CN" altLang="en-US" sz="16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五陵公子怜文彩，画与佳人刺绣衣。</a:t>
            </a:r>
            <a:endParaRPr lang="zh-CN" altLang="en-US" sz="1600" dirty="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4217" y="3326064"/>
            <a:ext cx="795020" cy="803854"/>
          </a:xfrm>
          <a:prstGeom prst="rect">
            <a:avLst/>
          </a:prstGeom>
        </p:spPr>
      </p:pic>
      <p:pic>
        <p:nvPicPr>
          <p:cNvPr id="24" name="图片 23" descr="5a3728b7c669c"/>
          <p:cNvPicPr>
            <a:picLocks noChangeAspect="1"/>
          </p:cNvPicPr>
          <p:nvPr/>
        </p:nvPicPr>
        <p:blipFill>
          <a:blip r:embed="rId2">
            <a:lum bright="12000"/>
          </a:blip>
          <a:srcRect/>
          <a:stretch>
            <a:fillRect/>
          </a:stretch>
        </p:blipFill>
        <p:spPr>
          <a:xfrm>
            <a:off x="2020276" y="1237971"/>
            <a:ext cx="1877554" cy="1878416"/>
          </a:xfrm>
          <a:prstGeom prst="rect">
            <a:avLst/>
          </a:prstGeom>
        </p:spPr>
      </p:pic>
      <p:pic>
        <p:nvPicPr>
          <p:cNvPr id="26" name="图片 25" descr="5a3728b7c669c"/>
          <p:cNvPicPr>
            <a:picLocks noChangeAspect="1"/>
          </p:cNvPicPr>
          <p:nvPr/>
        </p:nvPicPr>
        <p:blipFill>
          <a:blip r:embed="rId2">
            <a:lum bright="12000"/>
          </a:blip>
          <a:srcRect/>
          <a:stretch>
            <a:fillRect/>
          </a:stretch>
        </p:blipFill>
        <p:spPr>
          <a:xfrm>
            <a:off x="5100435" y="2491486"/>
            <a:ext cx="1877554" cy="1878416"/>
          </a:xfrm>
          <a:prstGeom prst="rect">
            <a:avLst/>
          </a:prstGeom>
        </p:spPr>
      </p:pic>
      <p:pic>
        <p:nvPicPr>
          <p:cNvPr id="27" name="图片 26" descr="5a3728b7c669c"/>
          <p:cNvPicPr>
            <a:picLocks noChangeAspect="1"/>
          </p:cNvPicPr>
          <p:nvPr/>
        </p:nvPicPr>
        <p:blipFill>
          <a:blip r:embed="rId2">
            <a:lum bright="12000"/>
          </a:blip>
          <a:srcRect/>
          <a:stretch>
            <a:fillRect/>
          </a:stretch>
        </p:blipFill>
        <p:spPr>
          <a:xfrm>
            <a:off x="8237162" y="1504221"/>
            <a:ext cx="1877554" cy="1878416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11209435" y="854023"/>
            <a:ext cx="553998" cy="3396417"/>
            <a:chOff x="9846896" y="1026937"/>
            <a:chExt cx="553998" cy="3396417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0116" y="1026937"/>
              <a:ext cx="460070" cy="465182"/>
            </a:xfrm>
            <a:prstGeom prst="rect">
              <a:avLst/>
            </a:prstGeom>
          </p:spPr>
        </p:pic>
        <p:sp>
          <p:nvSpPr>
            <p:cNvPr id="30" name="文本框 29"/>
            <p:cNvSpPr txBox="1"/>
            <p:nvPr/>
          </p:nvSpPr>
          <p:spPr>
            <a:xfrm>
              <a:off x="9900116" y="1492119"/>
              <a:ext cx="44755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文悦古典明朝体 (非商业使用) W5" pitchFamily="50" charset="-122"/>
                  <a:ea typeface="文悦古典明朝体 (非商业使用) W5" pitchFamily="50" charset="-122"/>
                </a:rPr>
                <a:t>叁</a:t>
              </a:r>
              <a:endParaRPr lang="zh-CN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悦古典明朝体 (非商业使用) W5" pitchFamily="50" charset="-122"/>
                <a:ea typeface="文悦古典明朝体 (非商业使用) W5" pitchFamily="50" charset="-122"/>
              </a:endParaRPr>
            </a:p>
          </p:txBody>
        </p:sp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0116" y="1876839"/>
              <a:ext cx="460070" cy="465182"/>
            </a:xfrm>
            <a:prstGeom prst="rect">
              <a:avLst/>
            </a:prstGeom>
          </p:spPr>
        </p:pic>
        <p:sp>
          <p:nvSpPr>
            <p:cNvPr id="32" name="文本框 31"/>
            <p:cNvSpPr txBox="1"/>
            <p:nvPr/>
          </p:nvSpPr>
          <p:spPr>
            <a:xfrm>
              <a:off x="9846896" y="2465126"/>
              <a:ext cx="553998" cy="1958228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en-US" altLang="zh-CN" sz="2400" b="1" dirty="0">
                  <a:solidFill>
                    <a:srgbClr val="F7E50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文新魏" panose="02010800040101010101" pitchFamily="2" charset="-122"/>
                  <a:ea typeface="华文新魏" panose="02010800040101010101" pitchFamily="2" charset="-122"/>
                </a:rPr>
                <a:t>——</a:t>
              </a:r>
              <a:r>
                <a:rPr lang="zh-CN" altLang="en-US" sz="2400" b="1" dirty="0">
                  <a:solidFill>
                    <a:srgbClr val="F7E50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文新魏" panose="02010800040101010101" pitchFamily="2" charset="-122"/>
                  <a:ea typeface="华文新魏" panose="02010800040101010101" pitchFamily="2" charset="-122"/>
                </a:rPr>
                <a:t>刺绣诗词</a:t>
              </a:r>
              <a:endParaRPr lang="zh-CN" altLang="en-US" sz="2400" b="1" dirty="0">
                <a:solidFill>
                  <a:srgbClr val="F7E5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Requires="p14" advClick="0" advTm="2000">
        <p15:prstTrans prst="pageCurlDouble"/>
      </p:transition>
    </mc:Choice>
    <mc:Fallback>
      <p:transition spd="med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3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5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9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3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1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5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63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6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8" grpId="0" animBg="1"/>
      <p:bldP spid="19" grpId="0"/>
      <p:bldP spid="21" grpId="0" animBg="1"/>
      <p:bldP spid="2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lum bright="12000"/>
          </a:blip>
          <a:stretch>
            <a:fillRect/>
          </a:stretch>
        </p:blipFill>
        <p:spPr>
          <a:xfrm>
            <a:off x="-38735" y="-6350"/>
            <a:ext cx="12269470" cy="6899275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19698" y="126365"/>
            <a:ext cx="11952605" cy="6644005"/>
          </a:xfrm>
          <a:prstGeom prst="rect">
            <a:avLst/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82258" y="268605"/>
            <a:ext cx="11627485" cy="6343015"/>
          </a:xfrm>
          <a:prstGeom prst="rect">
            <a:avLst/>
          </a:prstGeom>
          <a:noFill/>
          <a:ln w="12700">
            <a:solidFill>
              <a:schemeClr val="bg1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5228590" y="967740"/>
            <a:ext cx="4158046" cy="5203891"/>
            <a:chOff x="8498" y="1718"/>
            <a:chExt cx="5933" cy="7425"/>
          </a:xfrm>
        </p:grpSpPr>
        <p:pic>
          <p:nvPicPr>
            <p:cNvPr id="3" name="图片 2" descr="8.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498" y="1718"/>
              <a:ext cx="5933" cy="7425"/>
            </a:xfrm>
            <a:prstGeom prst="rect">
              <a:avLst/>
            </a:prstGeom>
          </p:spPr>
        </p:pic>
        <p:grpSp>
          <p:nvGrpSpPr>
            <p:cNvPr id="18" name="组合 17"/>
            <p:cNvGrpSpPr/>
            <p:nvPr/>
          </p:nvGrpSpPr>
          <p:grpSpPr>
            <a:xfrm>
              <a:off x="11688" y="3077"/>
              <a:ext cx="2467" cy="591"/>
              <a:chOff x="11688" y="3077"/>
              <a:chExt cx="2467" cy="591"/>
            </a:xfrm>
          </p:grpSpPr>
          <p:sp>
            <p:nvSpPr>
              <p:cNvPr id="10" name="椭圆 9"/>
              <p:cNvSpPr/>
              <p:nvPr/>
            </p:nvSpPr>
            <p:spPr>
              <a:xfrm>
                <a:off x="11740" y="3077"/>
                <a:ext cx="591" cy="591"/>
              </a:xfrm>
              <a:prstGeom prst="ellipse">
                <a:avLst/>
              </a:prstGeom>
              <a:solidFill>
                <a:srgbClr val="F8DE0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文悦古典明朝体 (非商业使用) W5" pitchFamily="50" charset="-122"/>
                  <a:ea typeface="文悦古典明朝体 (非商业使用) W5" pitchFamily="50" charset="-122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12348" y="3077"/>
                <a:ext cx="591" cy="591"/>
              </a:xfrm>
              <a:prstGeom prst="ellipse">
                <a:avLst/>
              </a:prstGeom>
              <a:solidFill>
                <a:srgbClr val="F8DE0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文悦古典明朝体 (非商业使用) W5" pitchFamily="50" charset="-122"/>
                  <a:ea typeface="文悦古典明朝体 (非商业使用) W5" pitchFamily="50" charset="-122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>
                <a:off x="12956" y="3077"/>
                <a:ext cx="591" cy="591"/>
              </a:xfrm>
              <a:prstGeom prst="ellipse">
                <a:avLst/>
              </a:prstGeom>
              <a:solidFill>
                <a:srgbClr val="F8DE0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文悦古典明朝体 (非商业使用) W5" pitchFamily="50" charset="-122"/>
                  <a:ea typeface="文悦古典明朝体 (非商业使用) W5" pitchFamily="50" charset="-122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>
                <a:off x="13564" y="3077"/>
                <a:ext cx="591" cy="591"/>
              </a:xfrm>
              <a:prstGeom prst="ellipse">
                <a:avLst/>
              </a:prstGeom>
              <a:solidFill>
                <a:srgbClr val="F8DE0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文悦古典明朝体 (非商业使用) W5" pitchFamily="50" charset="-122"/>
                  <a:ea typeface="文悦古典明朝体 (非商业使用) W5" pitchFamily="50" charset="-122"/>
                </a:endParaRPr>
              </a:p>
            </p:txBody>
          </p:sp>
          <p:sp>
            <p:nvSpPr>
              <p:cNvPr id="14" name="文本框 13"/>
              <p:cNvSpPr txBox="1"/>
              <p:nvPr/>
            </p:nvSpPr>
            <p:spPr>
              <a:xfrm>
                <a:off x="11688" y="3088"/>
                <a:ext cx="215" cy="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zh-CN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文悦古典明朝体 (非商业使用) W5" pitchFamily="50" charset="-122"/>
                    <a:ea typeface="文悦古典明朝体 (非商业使用) W5" pitchFamily="50" charset="-122"/>
                  </a:rPr>
                  <a:t>传</a:t>
                </a:r>
                <a:endParaRPr kumimoji="0" lang="zh-CN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文悦古典明朝体 (非商业使用) W5" pitchFamily="50" charset="-122"/>
                  <a:ea typeface="文悦古典明朝体 (非商业使用) W5" pitchFamily="50" charset="-122"/>
                </a:endParaRPr>
              </a:p>
            </p:txBody>
          </p:sp>
          <p:sp>
            <p:nvSpPr>
              <p:cNvPr id="15" name="文本框 14"/>
              <p:cNvSpPr txBox="1"/>
              <p:nvPr/>
            </p:nvSpPr>
            <p:spPr>
              <a:xfrm>
                <a:off x="12320" y="3096"/>
                <a:ext cx="215" cy="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zh-CN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文悦古典明朝体 (非商业使用) W5" pitchFamily="50" charset="-122"/>
                    <a:ea typeface="文悦古典明朝体 (非商业使用) W5" pitchFamily="50" charset="-122"/>
                  </a:rPr>
                  <a:t>统</a:t>
                </a:r>
                <a:endParaRPr kumimoji="0" lang="zh-CN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文悦古典明朝体 (非商业使用) W5" pitchFamily="50" charset="-122"/>
                  <a:ea typeface="文悦古典明朝体 (非商业使用) W5" pitchFamily="50" charset="-122"/>
                </a:endParaRPr>
              </a:p>
            </p:txBody>
          </p:sp>
          <p:sp>
            <p:nvSpPr>
              <p:cNvPr id="16" name="文本框 15"/>
              <p:cNvSpPr txBox="1"/>
              <p:nvPr/>
            </p:nvSpPr>
            <p:spPr>
              <a:xfrm>
                <a:off x="12952" y="3080"/>
                <a:ext cx="215" cy="5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zh-CN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文悦古典明朝体 (非商业使用) W5" pitchFamily="50" charset="-122"/>
                    <a:ea typeface="文悦古典明朝体 (非商业使用) W5" pitchFamily="50" charset="-122"/>
                  </a:rPr>
                  <a:t>手</a:t>
                </a:r>
                <a:endParaRPr kumimoji="0" lang="zh-CN" altLang="zh-CN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文悦古典明朝体 (非商业使用) W5" pitchFamily="50" charset="-122"/>
                  <a:ea typeface="文悦古典明朝体 (非商业使用) W5" pitchFamily="50" charset="-122"/>
                </a:endParaRPr>
              </a:p>
            </p:txBody>
          </p:sp>
          <p:sp>
            <p:nvSpPr>
              <p:cNvPr id="17" name="文本框 16"/>
              <p:cNvSpPr txBox="1"/>
              <p:nvPr/>
            </p:nvSpPr>
            <p:spPr>
              <a:xfrm>
                <a:off x="13536" y="3088"/>
                <a:ext cx="215" cy="5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zh-CN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文悦古典明朝体 (非商业使用) W5" pitchFamily="50" charset="-122"/>
                    <a:ea typeface="文悦古典明朝体 (非商业使用) W5" pitchFamily="50" charset="-122"/>
                  </a:rPr>
                  <a:t>艺</a:t>
                </a:r>
                <a:endParaRPr kumimoji="0" lang="zh-CN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文悦古典明朝体 (非商业使用) W5" pitchFamily="50" charset="-122"/>
                  <a:ea typeface="文悦古典明朝体 (非商业使用) W5" pitchFamily="50" charset="-122"/>
                </a:endParaRPr>
              </a:p>
            </p:txBody>
          </p:sp>
        </p:grpSp>
      </p:grpSp>
      <p:sp>
        <p:nvSpPr>
          <p:cNvPr id="19" name="文本框 18"/>
          <p:cNvSpPr txBox="1"/>
          <p:nvPr/>
        </p:nvSpPr>
        <p:spPr>
          <a:xfrm>
            <a:off x="7403367" y="2433907"/>
            <a:ext cx="20441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8DE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叶根友毛笔行书2.0版" panose="02010601030101010101" pitchFamily="2" charset="-122"/>
                <a:ea typeface="叶根友毛笔行书2.0版" panose="02010601030101010101" pitchFamily="2" charset="-122"/>
              </a:rPr>
              <a:t>中国非物质文化遗产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8DE0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叶根友毛笔行书2.0版" panose="02010601030101010101" pitchFamily="2" charset="-122"/>
              <a:ea typeface="叶根友毛笔行书2.0版" panose="02010601030101010101" pitchFamily="2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6217920" y="3539807"/>
            <a:ext cx="553998" cy="1929374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叶根友毛笔行书2.0版" panose="02010601030101010101" pitchFamily="2" charset="-122"/>
                <a:ea typeface="叶根友毛笔行书2.0版" panose="02010601030101010101" pitchFamily="2" charset="-122"/>
              </a:rPr>
              <a:t>感  谢  聆  听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叶根友毛笔行书2.0版" panose="02010601030101010101" pitchFamily="2" charset="-122"/>
              <a:ea typeface="叶根友毛笔行书2.0版" panose="02010601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Requires="p14" advClick="0" advTm="2000">
        <p15:prstTrans prst="pageCurlDouble"/>
      </p:transition>
    </mc:Choice>
    <mc:Fallback>
      <p:transition spd="med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9" grpId="0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a3728b7c669c"/>
          <p:cNvPicPr>
            <a:picLocks noChangeAspect="1"/>
          </p:cNvPicPr>
          <p:nvPr/>
        </p:nvPicPr>
        <p:blipFill>
          <a:blip r:embed="rId1" cstate="email">
            <a:lum bright="12000"/>
          </a:blip>
          <a:srcRect/>
          <a:stretch>
            <a:fillRect/>
          </a:stretch>
        </p:blipFill>
        <p:spPr>
          <a:xfrm>
            <a:off x="4615332" y="3366341"/>
            <a:ext cx="2538730" cy="2539895"/>
          </a:xfrm>
          <a:prstGeom prst="rect">
            <a:avLst/>
          </a:prstGeom>
        </p:spPr>
      </p:pic>
      <p:pic>
        <p:nvPicPr>
          <p:cNvPr id="5" name="图片 4" descr="5a3728b7c669c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7733" y="4481046"/>
            <a:ext cx="1540446" cy="225425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5484587" y="1197020"/>
            <a:ext cx="800219" cy="2176237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4000" b="1" dirty="0">
                <a:solidFill>
                  <a:srgbClr val="F7E5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刺绣简介</a:t>
            </a:r>
            <a:endParaRPr lang="zh-CN" altLang="en-US" sz="4000" b="1" dirty="0">
              <a:solidFill>
                <a:srgbClr val="F7E50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5129996" y="381322"/>
            <a:ext cx="1552109" cy="769441"/>
            <a:chOff x="5129996" y="874808"/>
            <a:chExt cx="1552109" cy="769441"/>
          </a:xfrm>
        </p:grpSpPr>
        <p:sp>
          <p:nvSpPr>
            <p:cNvPr id="12" name="文本框 11"/>
            <p:cNvSpPr txBox="1"/>
            <p:nvPr/>
          </p:nvSpPr>
          <p:spPr>
            <a:xfrm>
              <a:off x="5502221" y="874808"/>
              <a:ext cx="76495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文悦古典明朝体 (非商业使用) W5" pitchFamily="50" charset="-122"/>
                  <a:ea typeface="文悦古典明朝体 (非商业使用) W5" pitchFamily="50" charset="-122"/>
                </a:rPr>
                <a:t>壹</a:t>
              </a:r>
              <a:endParaRPr lang="zh-CN" alt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悦古典明朝体 (非商业使用) W5" pitchFamily="50" charset="-122"/>
                <a:ea typeface="文悦古典明朝体 (非商业使用) W5" pitchFamily="50" charset="-122"/>
              </a:endParaRPr>
            </a:p>
          </p:txBody>
        </p:sp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9996" y="1026937"/>
              <a:ext cx="460070" cy="465182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2035" y="1026937"/>
              <a:ext cx="460070" cy="465182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Requires="p14" advClick="0" advTm="2000">
        <p15:prstTrans prst="pageCurlDouble"/>
      </p:transition>
    </mc:Choice>
    <mc:Fallback>
      <p:transition spd="med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566544" y="1086614"/>
            <a:ext cx="3710869" cy="3719904"/>
            <a:chOff x="879475" y="1382176"/>
            <a:chExt cx="3912235" cy="3921760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879475" y="1382176"/>
              <a:ext cx="3912235" cy="3921760"/>
            </a:xfrm>
            <a:prstGeom prst="ellipse">
              <a:avLst/>
            </a:prstGeom>
          </p:spPr>
        </p:pic>
        <p:pic>
          <p:nvPicPr>
            <p:cNvPr id="5" name="图片 4" descr="5a3728b7c669c"/>
            <p:cNvPicPr>
              <a:picLocks noChangeAspect="1"/>
            </p:cNvPicPr>
            <p:nvPr/>
          </p:nvPicPr>
          <p:blipFill>
            <a:blip r:embed="rId2">
              <a:lum bright="6000"/>
            </a:blip>
            <a:srcRect/>
            <a:stretch>
              <a:fillRect/>
            </a:stretch>
          </p:blipFill>
          <p:spPr>
            <a:xfrm>
              <a:off x="1048725" y="1534485"/>
              <a:ext cx="3615669" cy="3617142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/>
        </p:nvGrpSpPr>
        <p:grpSpPr>
          <a:xfrm>
            <a:off x="11209435" y="854023"/>
            <a:ext cx="553998" cy="3396417"/>
            <a:chOff x="9846896" y="1026937"/>
            <a:chExt cx="553998" cy="3396417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0116" y="1026937"/>
              <a:ext cx="460070" cy="465182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/>
          </p:nvSpPr>
          <p:spPr>
            <a:xfrm>
              <a:off x="9900116" y="1492119"/>
              <a:ext cx="44755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文悦古典明朝体 (非商业使用) W5" pitchFamily="50" charset="-122"/>
                  <a:ea typeface="文悦古典明朝体 (非商业使用) W5" pitchFamily="50" charset="-122"/>
                </a:rPr>
                <a:t>壹</a:t>
              </a:r>
              <a:endParaRPr lang="zh-CN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悦古典明朝体 (非商业使用) W5" pitchFamily="50" charset="-122"/>
                <a:ea typeface="文悦古典明朝体 (非商业使用) W5" pitchFamily="50" charset="-122"/>
              </a:endParaRPr>
            </a:p>
          </p:txBody>
        </p:sp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0116" y="1876839"/>
              <a:ext cx="460070" cy="465182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9846896" y="2465126"/>
              <a:ext cx="553998" cy="1958228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en-US" altLang="zh-CN" sz="2400" b="1" dirty="0">
                  <a:solidFill>
                    <a:srgbClr val="F7E50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文新魏" panose="02010800040101010101" pitchFamily="2" charset="-122"/>
                  <a:ea typeface="华文新魏" panose="02010800040101010101" pitchFamily="2" charset="-122"/>
                </a:rPr>
                <a:t>——</a:t>
              </a:r>
              <a:r>
                <a:rPr lang="zh-CN" altLang="en-US" sz="2400" b="1" dirty="0">
                  <a:solidFill>
                    <a:srgbClr val="F7E50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文新魏" panose="02010800040101010101" pitchFamily="2" charset="-122"/>
                  <a:ea typeface="华文新魏" panose="02010800040101010101" pitchFamily="2" charset="-122"/>
                </a:rPr>
                <a:t>刺绣简介</a:t>
              </a:r>
              <a:endParaRPr lang="zh-CN" altLang="en-US" sz="2400" b="1" dirty="0">
                <a:solidFill>
                  <a:srgbClr val="F7E5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9870740" y="1797411"/>
            <a:ext cx="553998" cy="2263601"/>
          </a:xfrm>
          <a:prstGeom prst="rect">
            <a:avLst/>
          </a:prstGeom>
          <a:noFill/>
          <a:ln w="28575">
            <a:solidFill>
              <a:srgbClr val="F7E5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>
                <a:solidFill>
                  <a:srgbClr val="F7E5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刺绣简介</a:t>
            </a:r>
            <a:endParaRPr lang="zh-CN" altLang="en-US" sz="3200" b="1" dirty="0">
              <a:solidFill>
                <a:srgbClr val="F7E50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437952" y="1642004"/>
            <a:ext cx="4787112" cy="2642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刺绣</a:t>
            </a:r>
            <a:r>
              <a:rPr lang="en-US" altLang="zh-CN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  </a:t>
            </a:r>
            <a:r>
              <a:rPr lang="zh-CN" altLang="zh-CN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，古代称之为针绣，是用绣针引彩线，将设计的花纹在纺织品上刺绣运针，以绣迹构成花纹图案的一种工艺。古代称“黹”、“针黹”。因刺绣多为妇女所作，故属于</a:t>
            </a:r>
            <a:r>
              <a:rPr lang="en-US" altLang="zh-CN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"</a:t>
            </a:r>
            <a:r>
              <a:rPr lang="zh-CN" altLang="zh-CN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女红</a:t>
            </a:r>
            <a:r>
              <a:rPr lang="en-US" altLang="zh-CN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"</a:t>
            </a:r>
            <a:r>
              <a:rPr lang="zh-CN" altLang="zh-CN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的一个重要部分。刺绣是中国古老的手工技艺之一，中国的手工刺绣工艺，已经有</a:t>
            </a:r>
            <a:r>
              <a:rPr lang="en-US" altLang="zh-CN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2000</a:t>
            </a:r>
            <a:r>
              <a:rPr lang="zh-CN" altLang="zh-CN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多年历史了。据《尚书》载，远在</a:t>
            </a:r>
            <a:r>
              <a:rPr lang="en-US" altLang="zh-CN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4000</a:t>
            </a:r>
            <a:r>
              <a:rPr lang="zh-CN" altLang="zh-CN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多年前的章服制度，就规定“衣画而裳绣”。</a:t>
            </a:r>
            <a:endParaRPr lang="zh-CN" altLang="zh-CN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Requires="p14" advClick="0" advTm="2000">
        <p15:prstTrans prst="pageCurlDouble"/>
      </p:transition>
    </mc:Choice>
    <mc:Fallback>
      <p:transition spd="med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椭圆 8"/>
          <p:cNvSpPr/>
          <p:nvPr/>
        </p:nvSpPr>
        <p:spPr>
          <a:xfrm>
            <a:off x="3688080" y="863406"/>
            <a:ext cx="4815840" cy="4815840"/>
          </a:xfrm>
          <a:prstGeom prst="ellipse">
            <a:avLst/>
          </a:prstGeom>
          <a:noFill/>
          <a:ln w="28575">
            <a:solidFill>
              <a:srgbClr val="F7E5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6432222" y="1881155"/>
            <a:ext cx="1292662" cy="1041311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7200" b="1" dirty="0">
                <a:solidFill>
                  <a:srgbClr val="F7E5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悦古典明朝体 (非商业使用) W5" pitchFamily="50" charset="-122"/>
                <a:ea typeface="文悦古典明朝体 (非商业使用) W5" pitchFamily="50" charset="-122"/>
              </a:rPr>
              <a:t>刺</a:t>
            </a:r>
            <a:endParaRPr lang="zh-CN" altLang="en-US" sz="7200" b="1" dirty="0">
              <a:solidFill>
                <a:srgbClr val="F7E50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悦古典明朝体 (非商业使用) W5" pitchFamily="50" charset="-122"/>
              <a:ea typeface="文悦古典明朝体 (非商业使用) W5" pitchFamily="50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216558" y="2898903"/>
            <a:ext cx="1292662" cy="1041311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7200" b="1" dirty="0">
                <a:solidFill>
                  <a:srgbClr val="F7E5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悦古典明朝体 (非商业使用) W5" pitchFamily="50" charset="-122"/>
                <a:ea typeface="文悦古典明朝体 (非商业使用) W5" pitchFamily="50" charset="-122"/>
              </a:rPr>
              <a:t>绣</a:t>
            </a:r>
            <a:endParaRPr lang="zh-CN" altLang="en-US" sz="7200" b="1" dirty="0">
              <a:solidFill>
                <a:srgbClr val="F7E50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悦古典明朝体 (非商业使用) W5" pitchFamily="50" charset="-122"/>
              <a:ea typeface="文悦古典明朝体 (非商业使用) W5" pitchFamily="50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879295" y="2990061"/>
            <a:ext cx="430887" cy="299509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zh-CN" sz="16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四大名绣，指的是我国刺绣中</a:t>
            </a:r>
            <a:endParaRPr lang="zh-CN" alt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342717" y="3419559"/>
            <a:ext cx="430887" cy="299509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zh-CN" sz="16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中的苏绣、湘绣、粤绣、蜀绣</a:t>
            </a:r>
            <a:endParaRPr lang="zh-CN" alt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437302" y="1936516"/>
            <a:ext cx="1908215" cy="313943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zh-CN" sz="1600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刺绣，古称针绣，是用绣针引彩线，按设计的花纹在纺织品上刺绣运针，以绣迹构成花纹图案的一种工艺。刺绣作为一个地域广泛的手工艺品，各个国家、各个民族通过长期的积累和发展，都有其自身的特长和优势。</a:t>
            </a:r>
            <a:endParaRPr lang="zh-CN" alt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750" y="2877645"/>
            <a:ext cx="906981" cy="91705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749" y="2747924"/>
            <a:ext cx="906981" cy="917059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11209435" y="854023"/>
            <a:ext cx="553998" cy="3396417"/>
            <a:chOff x="9846896" y="1026937"/>
            <a:chExt cx="553998" cy="3396417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0116" y="1026937"/>
              <a:ext cx="460070" cy="465182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/>
          </p:nvSpPr>
          <p:spPr>
            <a:xfrm>
              <a:off x="9900116" y="1492119"/>
              <a:ext cx="44755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文悦古典明朝体 (非商业使用) W5" pitchFamily="50" charset="-122"/>
                  <a:ea typeface="文悦古典明朝体 (非商业使用) W5" pitchFamily="50" charset="-122"/>
                </a:rPr>
                <a:t>壹</a:t>
              </a:r>
              <a:endParaRPr lang="zh-CN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悦古典明朝体 (非商业使用) W5" pitchFamily="50" charset="-122"/>
                <a:ea typeface="文悦古典明朝体 (非商业使用) W5" pitchFamily="50" charset="-122"/>
              </a:endParaRPr>
            </a:p>
          </p:txBody>
        </p:sp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0116" y="1876839"/>
              <a:ext cx="460070" cy="465182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/>
          </p:nvSpPr>
          <p:spPr>
            <a:xfrm>
              <a:off x="9846896" y="2465126"/>
              <a:ext cx="553998" cy="1958228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en-US" altLang="zh-CN" sz="2400" b="1" dirty="0">
                  <a:solidFill>
                    <a:srgbClr val="F7E50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文新魏" panose="02010800040101010101" pitchFamily="2" charset="-122"/>
                  <a:ea typeface="华文新魏" panose="02010800040101010101" pitchFamily="2" charset="-122"/>
                </a:rPr>
                <a:t>——</a:t>
              </a:r>
              <a:r>
                <a:rPr lang="zh-CN" altLang="en-US" sz="2400" b="1" dirty="0">
                  <a:solidFill>
                    <a:srgbClr val="F7E50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文新魏" panose="02010800040101010101" pitchFamily="2" charset="-122"/>
                  <a:ea typeface="华文新魏" panose="02010800040101010101" pitchFamily="2" charset="-122"/>
                </a:rPr>
                <a:t>刺绣简介</a:t>
              </a:r>
              <a:endParaRPr lang="zh-CN" altLang="en-US" sz="2400" b="1" dirty="0">
                <a:solidFill>
                  <a:srgbClr val="F7E5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Requires="p14" advClick="0" advTm="2000">
        <p15:prstTrans prst="pageCurlDouble"/>
      </p:transition>
    </mc:Choice>
    <mc:Fallback>
      <p:transition spd="med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  <p:bldP spid="12" grpId="0" animBg="1"/>
      <p:bldP spid="13" grpId="0" animBg="1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539729" y="1873795"/>
            <a:ext cx="5939551" cy="34047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1600" kern="1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    </a:t>
            </a:r>
            <a:r>
              <a:rPr lang="zh-CN" altLang="zh-CN" sz="1600" kern="1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四大名绣，指的是我国刺绣中的苏绣、湘绣、粤绣、蜀绣。刺绣，古称针绣，是用绣针引彩线，按设计的花纹在纺织品上刺绣运针，以绣迹构成花纹图案的一种工艺。刺绣作为一个地域广泛的手工艺品，各个国家、各个民族通过长期的积累和发展，都有其自身的特长和优势。</a:t>
            </a:r>
            <a:endParaRPr lang="en-US" altLang="zh-CN" sz="1600" kern="100" dirty="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1600" kern="1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    </a:t>
            </a:r>
            <a:r>
              <a:rPr lang="zh-CN" altLang="zh-CN" sz="1600" kern="1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Times New Roman" panose="02020603050405020304" pitchFamily="18" charset="0"/>
              </a:rPr>
              <a:t>除了四大名绣，在我国还有京绣、鲁绣、汴绣、瓯绣、杭绣、汉绣、闽绣等地方名绣，而我国的少数民族如维吾尔、彝、傣、布依、哈萨克、瑶、苗、土家、景颇、侗、白、壮、蒙古、藏等也都有自己特色的民族刺绣。</a:t>
            </a:r>
            <a:endParaRPr lang="zh-CN" altLang="zh-CN" sz="1600" kern="100" dirty="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 descr="5a3728b7c669c"/>
          <p:cNvPicPr>
            <a:picLocks noChangeAspect="1"/>
          </p:cNvPicPr>
          <p:nvPr/>
        </p:nvPicPr>
        <p:blipFill rotWithShape="1">
          <a:blip r:embed="rId1" cstate="email">
            <a:lum bright="12000"/>
          </a:blip>
          <a:srcRect/>
          <a:stretch>
            <a:fillRect/>
          </a:stretch>
        </p:blipFill>
        <p:spPr>
          <a:xfrm>
            <a:off x="304799" y="1313306"/>
            <a:ext cx="2243439" cy="3957215"/>
          </a:xfrm>
          <a:prstGeom prst="rect">
            <a:avLst/>
          </a:prstGeom>
        </p:spPr>
      </p:pic>
      <p:pic>
        <p:nvPicPr>
          <p:cNvPr id="7" name="图片 6" descr="5a3728b7c669c"/>
          <p:cNvPicPr>
            <a:picLocks noChangeAspect="1"/>
          </p:cNvPicPr>
          <p:nvPr/>
        </p:nvPicPr>
        <p:blipFill rotWithShape="1">
          <a:blip r:embed="rId1" cstate="email">
            <a:lum bright="12000"/>
          </a:blip>
          <a:srcRect/>
          <a:stretch>
            <a:fillRect/>
          </a:stretch>
        </p:blipFill>
        <p:spPr>
          <a:xfrm flipH="1">
            <a:off x="9643762" y="1313306"/>
            <a:ext cx="2243439" cy="395721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2548238" y="1873795"/>
            <a:ext cx="553998" cy="3110409"/>
          </a:xfrm>
          <a:prstGeom prst="rect">
            <a:avLst/>
          </a:prstGeom>
          <a:noFill/>
          <a:ln w="28575">
            <a:solidFill>
              <a:srgbClr val="F7E5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zh-CN" sz="3200" b="1" dirty="0">
                <a:solidFill>
                  <a:srgbClr val="F7E506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中国四大名绣</a:t>
            </a:r>
            <a:endParaRPr lang="zh-CN" altLang="en-US" sz="3200" b="1" dirty="0">
              <a:solidFill>
                <a:srgbClr val="F7E50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Requires="p14" advClick="0" advTm="2000">
        <p15:prstTrans prst="pageCurlDouble"/>
      </p:transition>
    </mc:Choice>
    <mc:Fallback>
      <p:transition spd="med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17" b="16619"/>
          <a:stretch>
            <a:fillRect/>
          </a:stretch>
        </p:blipFill>
        <p:spPr>
          <a:xfrm>
            <a:off x="357502" y="2042160"/>
            <a:ext cx="4185606" cy="3571927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4786948" y="2042160"/>
            <a:ext cx="2634932" cy="3383280"/>
          </a:xfrm>
          <a:prstGeom prst="rect">
            <a:avLst/>
          </a:prstGeom>
          <a:noFill/>
          <a:ln w="28575">
            <a:solidFill>
              <a:srgbClr val="F7E5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8060374" y="2011680"/>
            <a:ext cx="2634932" cy="3383280"/>
          </a:xfrm>
          <a:prstGeom prst="rect">
            <a:avLst/>
          </a:prstGeom>
          <a:noFill/>
          <a:ln w="28575">
            <a:solidFill>
              <a:srgbClr val="F7E5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5254651" y="2444166"/>
            <a:ext cx="1661993" cy="269747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zh-CN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刺绣</a:t>
            </a:r>
            <a:r>
              <a:rPr lang="en-US" altLang="zh-CN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  </a:t>
            </a:r>
            <a:r>
              <a:rPr lang="zh-CN" altLang="zh-CN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，古代称之为针绣，是用绣针引彩线，将设计的花纹在纺织品上刺绣运针，以绣迹构成花纹图案的一种工艺。古代称“黹”、“针黹”。</a:t>
            </a:r>
            <a:endParaRPr lang="zh-CN" altLang="en-US" sz="16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069044" y="2463628"/>
            <a:ext cx="615553" cy="2540344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zh-CN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衣画而裳绣</a:t>
            </a:r>
            <a:endParaRPr lang="zh-CN" altLang="en-US" sz="28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528077" y="2463628"/>
            <a:ext cx="1661993" cy="269747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zh-CN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刺绣</a:t>
            </a:r>
            <a:r>
              <a:rPr lang="en-US" altLang="zh-CN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  </a:t>
            </a:r>
            <a:r>
              <a:rPr lang="zh-CN" altLang="zh-CN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，古代称之为针绣，是用绣针引彩线，将设计的花纹在纺织品上刺绣运针，以绣迹构成花纹图案的一种工艺。古代称“黹”、“针黹”。</a:t>
            </a:r>
            <a:endParaRPr lang="zh-CN" altLang="en-US" sz="16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0372950" y="2483090"/>
            <a:ext cx="615553" cy="2540344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zh-CN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衣画而裳绣</a:t>
            </a:r>
            <a:endParaRPr lang="zh-CN" altLang="en-US" sz="28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11209435" y="854023"/>
            <a:ext cx="553998" cy="3396417"/>
            <a:chOff x="9846896" y="1026937"/>
            <a:chExt cx="553998" cy="3396417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0116" y="1026937"/>
              <a:ext cx="460070" cy="465182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/>
          </p:nvSpPr>
          <p:spPr>
            <a:xfrm>
              <a:off x="9900116" y="1492119"/>
              <a:ext cx="44755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文悦古典明朝体 (非商业使用) W5" pitchFamily="50" charset="-122"/>
                  <a:ea typeface="文悦古典明朝体 (非商业使用) W5" pitchFamily="50" charset="-122"/>
                </a:rPr>
                <a:t>壹</a:t>
              </a:r>
              <a:endParaRPr lang="zh-CN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悦古典明朝体 (非商业使用) W5" pitchFamily="50" charset="-122"/>
                <a:ea typeface="文悦古典明朝体 (非商业使用) W5" pitchFamily="50" charset="-122"/>
              </a:endParaRPr>
            </a:p>
          </p:txBody>
        </p:sp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0116" y="1876839"/>
              <a:ext cx="460070" cy="465182"/>
            </a:xfrm>
            <a:prstGeom prst="rect">
              <a:avLst/>
            </a:prstGeom>
          </p:spPr>
        </p:pic>
        <p:sp>
          <p:nvSpPr>
            <p:cNvPr id="16" name="文本框 15"/>
            <p:cNvSpPr txBox="1"/>
            <p:nvPr/>
          </p:nvSpPr>
          <p:spPr>
            <a:xfrm>
              <a:off x="9846896" y="2465126"/>
              <a:ext cx="553998" cy="1958228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en-US" altLang="zh-CN" sz="2400" b="1" dirty="0">
                  <a:solidFill>
                    <a:srgbClr val="F7E50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文新魏" panose="02010800040101010101" pitchFamily="2" charset="-122"/>
                  <a:ea typeface="华文新魏" panose="02010800040101010101" pitchFamily="2" charset="-122"/>
                </a:rPr>
                <a:t>——</a:t>
              </a:r>
              <a:r>
                <a:rPr lang="zh-CN" altLang="en-US" sz="2400" b="1" dirty="0">
                  <a:solidFill>
                    <a:srgbClr val="F7E50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文新魏" panose="02010800040101010101" pitchFamily="2" charset="-122"/>
                  <a:ea typeface="华文新魏" panose="02010800040101010101" pitchFamily="2" charset="-122"/>
                </a:rPr>
                <a:t>刺绣简介</a:t>
              </a:r>
              <a:endParaRPr lang="zh-CN" altLang="en-US" sz="2400" b="1" dirty="0">
                <a:solidFill>
                  <a:srgbClr val="F7E5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Requires="p14" advClick="0" advTm="2000">
        <p15:prstTrans prst="pageCurlDouble"/>
      </p:transition>
    </mc:Choice>
    <mc:Fallback>
      <p:transition spd="med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9" grpId="0" animBg="1"/>
      <p:bldP spid="10" grpId="0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a3728b7c669c"/>
          <p:cNvPicPr>
            <a:picLocks noChangeAspect="1"/>
          </p:cNvPicPr>
          <p:nvPr/>
        </p:nvPicPr>
        <p:blipFill>
          <a:blip r:embed="rId1" cstate="email">
            <a:lum bright="12000"/>
          </a:blip>
          <a:srcRect/>
          <a:stretch>
            <a:fillRect/>
          </a:stretch>
        </p:blipFill>
        <p:spPr>
          <a:xfrm>
            <a:off x="4615332" y="3366341"/>
            <a:ext cx="2538730" cy="2539895"/>
          </a:xfrm>
          <a:prstGeom prst="rect">
            <a:avLst/>
          </a:prstGeom>
        </p:spPr>
      </p:pic>
      <p:pic>
        <p:nvPicPr>
          <p:cNvPr id="5" name="图片 4" descr="5a3728b7c669c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7733" y="4481046"/>
            <a:ext cx="1540446" cy="225425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5484587" y="1197020"/>
            <a:ext cx="800219" cy="2176237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4000" b="1" dirty="0">
                <a:solidFill>
                  <a:srgbClr val="F7E5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刺绣分类</a:t>
            </a:r>
            <a:endParaRPr lang="zh-CN" altLang="en-US" sz="4000" b="1" dirty="0">
              <a:solidFill>
                <a:srgbClr val="F7E50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5129996" y="381322"/>
            <a:ext cx="1552109" cy="769441"/>
            <a:chOff x="5129996" y="874808"/>
            <a:chExt cx="1552109" cy="769441"/>
          </a:xfrm>
        </p:grpSpPr>
        <p:sp>
          <p:nvSpPr>
            <p:cNvPr id="12" name="文本框 11"/>
            <p:cNvSpPr txBox="1"/>
            <p:nvPr/>
          </p:nvSpPr>
          <p:spPr>
            <a:xfrm>
              <a:off x="5502221" y="874808"/>
              <a:ext cx="76495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文悦古典明朝体 (非商业使用) W5" pitchFamily="50" charset="-122"/>
                  <a:ea typeface="文悦古典明朝体 (非商业使用) W5" pitchFamily="50" charset="-122"/>
                </a:rPr>
                <a:t>贰</a:t>
              </a:r>
              <a:endParaRPr lang="zh-CN" alt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悦古典明朝体 (非商业使用) W5" pitchFamily="50" charset="-122"/>
                <a:ea typeface="文悦古典明朝体 (非商业使用) W5" pitchFamily="50" charset="-122"/>
              </a:endParaRPr>
            </a:p>
          </p:txBody>
        </p:sp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9996" y="1026937"/>
              <a:ext cx="460070" cy="465182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2035" y="1026937"/>
              <a:ext cx="460070" cy="465182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Requires="p14" advClick="0" advTm="2000">
        <p15:prstTrans prst="pageCurlDouble"/>
      </p:transition>
    </mc:Choice>
    <mc:Fallback>
      <p:transition spd="med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17" b="16619"/>
          <a:stretch>
            <a:fillRect/>
          </a:stretch>
        </p:blipFill>
        <p:spPr>
          <a:xfrm>
            <a:off x="6449345" y="2549174"/>
            <a:ext cx="4170956" cy="3559424"/>
          </a:xfrm>
          <a:prstGeom prst="rect">
            <a:avLst/>
          </a:prstGeom>
        </p:spPr>
      </p:pic>
      <p:sp>
        <p:nvSpPr>
          <p:cNvPr id="5" name="椭圆 4"/>
          <p:cNvSpPr/>
          <p:nvPr/>
        </p:nvSpPr>
        <p:spPr>
          <a:xfrm>
            <a:off x="2001797" y="563154"/>
            <a:ext cx="5760720" cy="5760720"/>
          </a:xfrm>
          <a:prstGeom prst="ellipse">
            <a:avLst/>
          </a:prstGeom>
          <a:noFill/>
          <a:ln w="28575">
            <a:solidFill>
              <a:srgbClr val="F7E5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3217691" y="2182892"/>
            <a:ext cx="3231654" cy="318739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刺绣是中华民族最具代表性的传统手工艺之一，早在远古时代就伴随着祭天礼器</a:t>
            </a:r>
            <a:r>
              <a:rPr lang="en-US" altLang="zh-CN" sz="16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(</a:t>
            </a:r>
            <a:r>
              <a:rPr lang="zh-CN" altLang="en-US" sz="16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青铜器、玉器</a:t>
            </a:r>
            <a:r>
              <a:rPr lang="en-US" altLang="zh-CN" sz="16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)</a:t>
            </a:r>
            <a:r>
              <a:rPr lang="zh-CN" altLang="en-US" sz="1600" dirty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、陶器和织物而诞生，且世代更迭生生不息。如今，传统手工刺绣在工业化生产的浪潮中似乎与我们渐行渐远。可是，放眼寻觅，“蓦然回首，那人却在灯火阑珊处”，原来，刺绣就在人们身边她并没有远去。</a:t>
            </a:r>
            <a:endParaRPr lang="zh-CN" altLang="en-US" sz="1600" dirty="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449345" y="1063726"/>
            <a:ext cx="615553" cy="331958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中华民族传统工艺</a:t>
            </a:r>
            <a:endParaRPr lang="zh-CN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11209435" y="854023"/>
            <a:ext cx="553998" cy="3396417"/>
            <a:chOff x="9846896" y="1026937"/>
            <a:chExt cx="553998" cy="3396417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0116" y="1026937"/>
              <a:ext cx="460070" cy="465182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9900116" y="1492119"/>
              <a:ext cx="44755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文悦古典明朝体 (非商业使用) W5" pitchFamily="50" charset="-122"/>
                  <a:ea typeface="文悦古典明朝体 (非商业使用) W5" pitchFamily="50" charset="-122"/>
                </a:rPr>
                <a:t>贰</a:t>
              </a:r>
              <a:endParaRPr lang="zh-CN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悦古典明朝体 (非商业使用) W5" pitchFamily="50" charset="-122"/>
                <a:ea typeface="文悦古典明朝体 (非商业使用) W5" pitchFamily="50" charset="-122"/>
              </a:endParaRPr>
            </a:p>
          </p:txBody>
        </p:sp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0116" y="1876839"/>
              <a:ext cx="460070" cy="465182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/>
          </p:nvSpPr>
          <p:spPr>
            <a:xfrm>
              <a:off x="9846896" y="2465126"/>
              <a:ext cx="553998" cy="1958228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en-US" altLang="zh-CN" sz="2400" b="1" dirty="0">
                  <a:solidFill>
                    <a:srgbClr val="F7E50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文新魏" panose="02010800040101010101" pitchFamily="2" charset="-122"/>
                  <a:ea typeface="华文新魏" panose="02010800040101010101" pitchFamily="2" charset="-122"/>
                </a:rPr>
                <a:t>——</a:t>
              </a:r>
              <a:r>
                <a:rPr lang="zh-CN" altLang="en-US" sz="2400" b="1" dirty="0">
                  <a:solidFill>
                    <a:srgbClr val="F7E50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华文新魏" panose="02010800040101010101" pitchFamily="2" charset="-122"/>
                  <a:ea typeface="华文新魏" panose="02010800040101010101" pitchFamily="2" charset="-122"/>
                </a:rPr>
                <a:t>刺绣分类</a:t>
              </a:r>
              <a:endParaRPr lang="zh-CN" altLang="en-US" sz="2400" b="1" dirty="0">
                <a:solidFill>
                  <a:srgbClr val="F7E5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Requires="p14" advClick="0" advTm="2000">
        <p15:prstTrans prst="pageCurlDouble"/>
      </p:transition>
    </mc:Choice>
    <mc:Fallback>
      <p:transition spd="med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2424</Words>
  <Application>WPS 演示</Application>
  <PresentationFormat>宽屏</PresentationFormat>
  <Paragraphs>259</Paragraphs>
  <Slides>24</Slides>
  <Notes>1</Notes>
  <HiddenSlides>0</HiddenSlides>
  <MMClips>2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24</vt:i4>
      </vt:variant>
    </vt:vector>
  </HeadingPairs>
  <TitlesOfParts>
    <vt:vector size="40" baseType="lpstr">
      <vt:lpstr>Arial</vt:lpstr>
      <vt:lpstr>宋体</vt:lpstr>
      <vt:lpstr>Wingdings</vt:lpstr>
      <vt:lpstr>Calibri</vt:lpstr>
      <vt:lpstr>文悦古典明朝体 (非商业使用) W5</vt:lpstr>
      <vt:lpstr>叶根友毛笔行书2.0版</vt:lpstr>
      <vt:lpstr>Arial</vt:lpstr>
      <vt:lpstr>华文新魏</vt:lpstr>
      <vt:lpstr>Times New Roman</vt:lpstr>
      <vt:lpstr>微软雅黑</vt:lpstr>
      <vt:lpstr>Arial Unicode MS</vt:lpstr>
      <vt:lpstr>Calibri Light</vt:lpstr>
      <vt:lpstr>等线</vt:lpstr>
      <vt:lpstr>隶书</vt:lpstr>
      <vt:lpstr>Office 主题​​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南蛮姑娘</cp:lastModifiedBy>
  <cp:revision>44</cp:revision>
  <dcterms:created xsi:type="dcterms:W3CDTF">2018-08-08T12:33:00Z</dcterms:created>
  <dcterms:modified xsi:type="dcterms:W3CDTF">2021-09-13T02:43:53Z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2E988AA78AE948AA9D6551B8ECD7672B</vt:lpwstr>
  </property>
  <property fmtid="{D5CDD505-2E9C-101B-9397-08002B2CF9AE}" pid="3" name="KSOProductBuildVer">
    <vt:lpwstr>2052-11.1.0.10700</vt:lpwstr>
  </property>
</Properties>
</file>