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754"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5E03948-D416-49AA-81A6-9D281A1AE0FF}" type="datetimeFigureOut">
              <a:rPr lang="zh-CN" altLang="en-US"/>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5E03948-D416-49AA-81A6-9D281A1AE0FF}" type="datetimeFigureOut">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E03948-D416-49AA-81A6-9D281A1AE0FF}" type="datetimeFigureOut">
              <a:rPr lang="zh-CN" altLang="en-US"/>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03948-D416-49AA-81A6-9D281A1AE0FF}"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4391E-76C9-40C9-B421-3F9EB660625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9837" y="1"/>
            <a:ext cx="12311838" cy="6858000"/>
          </a:xfrm>
          <a:prstGeom prst="rect">
            <a:avLst/>
          </a:prstGeom>
          <a:blipFill dpi="0" rotWithShape="1">
            <a:blip r:embed="rId1"/>
            <a:srcRect/>
            <a:stretch>
              <a:fillRect t="-16706" b="-18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8" name="Freeform 5"/>
          <p:cNvSpPr/>
          <p:nvPr/>
        </p:nvSpPr>
        <p:spPr>
          <a:xfrm rot="16200000">
            <a:off x="4670359" y="-904966"/>
            <a:ext cx="3518034" cy="9124948"/>
          </a:xfrm>
          <a:custGeom>
            <a:avLst/>
            <a:gdLst>
              <a:gd name="T0" fmla="*/ 1958 w 1958"/>
              <a:gd name="T1" fmla="*/ 300 h 1860"/>
              <a:gd name="T2" fmla="*/ 1958 w 1958"/>
              <a:gd name="T3" fmla="*/ 0 h 1860"/>
              <a:gd name="T4" fmla="*/ 0 w 1958"/>
              <a:gd name="T5" fmla="*/ 0 h 1860"/>
              <a:gd name="T6" fmla="*/ 0 w 1958"/>
              <a:gd name="T7" fmla="*/ 1860 h 1860"/>
              <a:gd name="T8" fmla="*/ 1958 w 1958"/>
              <a:gd name="T9" fmla="*/ 1860 h 1860"/>
              <a:gd name="T10" fmla="*/ 1958 w 1958"/>
              <a:gd name="T11" fmla="*/ 1560 h 1860"/>
            </a:gdLst>
            <a:ahLst/>
            <a:cxnLst>
              <a:cxn ang="0">
                <a:pos x="T0" y="T1"/>
              </a:cxn>
              <a:cxn ang="0">
                <a:pos x="T2" y="T3"/>
              </a:cxn>
              <a:cxn ang="0">
                <a:pos x="T4" y="T5"/>
              </a:cxn>
              <a:cxn ang="0">
                <a:pos x="T6" y="T7"/>
              </a:cxn>
              <a:cxn ang="0">
                <a:pos x="T8" y="T9"/>
              </a:cxn>
              <a:cxn ang="0">
                <a:pos x="T10" y="T11"/>
              </a:cxn>
            </a:cxnLst>
            <a:rect l="0" t="0" r="r" b="b"/>
            <a:pathLst>
              <a:path w="1958" h="1860">
                <a:moveTo>
                  <a:pt x="1958" y="300"/>
                </a:moveTo>
                <a:lnTo>
                  <a:pt x="1958" y="0"/>
                </a:lnTo>
                <a:lnTo>
                  <a:pt x="0" y="0"/>
                </a:lnTo>
                <a:lnTo>
                  <a:pt x="0" y="1860"/>
                </a:lnTo>
                <a:lnTo>
                  <a:pt x="1958" y="1860"/>
                </a:lnTo>
                <a:lnTo>
                  <a:pt x="1958" y="1560"/>
                </a:lnTo>
              </a:path>
            </a:pathLst>
          </a:custGeom>
          <a:solidFill>
            <a:schemeClr val="bg1"/>
          </a:solidFill>
          <a:ln w="28575" cap="flat">
            <a:solidFill>
              <a:schemeClr val="tx1">
                <a:lumMod val="75000"/>
                <a:lumOff val="25000"/>
              </a:schemeClr>
            </a:solidFill>
            <a:prstDash val="solid"/>
            <a:miter lim="800000"/>
          </a:ln>
        </p:spPr>
        <p:txBody>
          <a:bodyPr vert="horz" wrap="square" lIns="91440" tIns="45720" rIns="91440" bIns="45720" numCol="1" anchor="t" anchorCtr="0" compatLnSpc="1"/>
          <a:lstStyle/>
          <a:p>
            <a:pPr algn="ctr"/>
            <a:endParaRPr lang="zh-CN" altLang="en-US">
              <a:solidFill>
                <a:schemeClr val="tx1">
                  <a:lumMod val="85000"/>
                  <a:lumOff val="15000"/>
                </a:schemeClr>
              </a:solidFill>
            </a:endParaRPr>
          </a:p>
        </p:txBody>
      </p:sp>
      <p:sp>
        <p:nvSpPr>
          <p:cNvPr id="10" name="TextBox 84"/>
          <p:cNvSpPr txBox="1"/>
          <p:nvPr/>
        </p:nvSpPr>
        <p:spPr>
          <a:xfrm>
            <a:off x="2418395" y="2618431"/>
            <a:ext cx="8021959" cy="1898490"/>
          </a:xfrm>
          <a:prstGeom prst="rect">
            <a:avLst/>
          </a:prstGeom>
          <a:noFill/>
          <a:ln>
            <a:noFill/>
          </a:ln>
        </p:spPr>
        <p:txBody>
          <a:bodyPr vert="horz" wrap="square" lIns="0" tIns="0" rIns="0" bIns="0" rtlCol="0" anchor="ctr">
            <a:normAutofit fontScale="82500" lnSpcReduction="20000"/>
          </a:bodyPr>
          <a:lstStyle/>
          <a:p>
            <a:pPr algn="ctr">
              <a:lnSpc>
                <a:spcPct val="120000"/>
              </a:lnSpc>
            </a:pPr>
            <a:r>
              <a:rPr lang="en-US" altLang="zh-CN" sz="7200" dirty="0">
                <a:solidFill>
                  <a:schemeClr val="tx1">
                    <a:lumMod val="85000"/>
                    <a:lumOff val="15000"/>
                  </a:schemeClr>
                </a:solidFill>
                <a:latin typeface="思源等宽 L"/>
                <a:ea typeface="微软雅黑" panose="020B0503020204020204" pitchFamily="34" charset="-122"/>
              </a:rPr>
              <a:t>人类历史上10个具有里程碑意义的药物</a:t>
            </a:r>
            <a:endParaRPr lang="en-US" altLang="zh-CN" sz="7200" dirty="0">
              <a:solidFill>
                <a:schemeClr val="tx1">
                  <a:lumMod val="85000"/>
                  <a:lumOff val="15000"/>
                </a:schemeClr>
              </a:solidFill>
              <a:latin typeface="思源等宽 L"/>
              <a:ea typeface="微软雅黑" panose="020B0503020204020204" pitchFamily="34" charset="-122"/>
            </a:endParaRPr>
          </a:p>
        </p:txBody>
      </p:sp>
      <p:sp>
        <p:nvSpPr>
          <p:cNvPr id="12" name="TextBox 84"/>
          <p:cNvSpPr txBox="1"/>
          <p:nvPr/>
        </p:nvSpPr>
        <p:spPr>
          <a:xfrm>
            <a:off x="4641036" y="1387325"/>
            <a:ext cx="3576678" cy="1220419"/>
          </a:xfrm>
          <a:prstGeom prst="rect">
            <a:avLst/>
          </a:prstGeom>
          <a:noFill/>
          <a:ln>
            <a:noFill/>
          </a:ln>
        </p:spPr>
        <p:txBody>
          <a:bodyPr vert="horz" wrap="square" lIns="0" tIns="0" rIns="0" bIns="0" rtlCol="0">
            <a:spAutoFit/>
          </a:bodyPr>
          <a:lstStyle/>
          <a:p>
            <a:pPr algn="ctr"/>
            <a:r>
              <a:rPr lang="en-US" altLang="zh-CN" sz="8000" spc="600" dirty="0">
                <a:solidFill>
                  <a:schemeClr val="tx1">
                    <a:lumMod val="85000"/>
                    <a:lumOff val="15000"/>
                  </a:schemeClr>
                </a:solidFill>
                <a:latin typeface="Agency FB" panose="020B0503020202020204" pitchFamily="34" charset="0"/>
                <a:ea typeface="+mn-ea"/>
              </a:rPr>
              <a:t>20XX</a:t>
            </a:r>
            <a:endParaRPr lang="en-US" altLang="zh-CN" sz="8000" spc="600" dirty="0">
              <a:solidFill>
                <a:schemeClr val="tx1">
                  <a:lumMod val="85000"/>
                  <a:lumOff val="15000"/>
                </a:schemeClr>
              </a:solidFill>
              <a:latin typeface="Agency FB" panose="020B0503020202020204" pitchFamily="34" charset="0"/>
              <a:ea typeface="+mn-ea"/>
            </a:endParaRPr>
          </a:p>
        </p:txBody>
      </p:sp>
      <p:sp>
        <p:nvSpPr>
          <p:cNvPr id="16" name="TextBox 84"/>
          <p:cNvSpPr txBox="1"/>
          <p:nvPr/>
        </p:nvSpPr>
        <p:spPr>
          <a:xfrm>
            <a:off x="2895600" y="4601828"/>
            <a:ext cx="7067550" cy="276999"/>
          </a:xfrm>
          <a:prstGeom prst="rect">
            <a:avLst/>
          </a:prstGeom>
          <a:noFill/>
          <a:ln>
            <a:noFill/>
          </a:ln>
        </p:spPr>
        <p:txBody>
          <a:bodyPr vert="horz" wrap="square" lIns="0" tIns="0" rIns="0" bIns="0" rtlCol="0">
            <a:spAutoFit/>
          </a:bodyPr>
          <a:lstStyle/>
          <a:p>
            <a:pPr algn="ctr"/>
            <a:r>
              <a:rPr lang="en-US" altLang="zh-CN" spc="300">
                <a:solidFill>
                  <a:schemeClr val="tx1">
                    <a:lumMod val="85000"/>
                    <a:lumOff val="15000"/>
                  </a:schemeClr>
                </a:solidFill>
                <a:latin typeface="Agency FB" panose="020B0503020202020204" pitchFamily="34" charset="0"/>
                <a:ea typeface="方正尚酷简体" panose="03000509000000000000" pitchFamily="65" charset="-122"/>
              </a:rPr>
              <a:t>XXXX</a:t>
            </a:r>
            <a:endParaRPr lang="zh-CN" altLang="en-US" spc="300">
              <a:solidFill>
                <a:schemeClr val="tx1">
                  <a:lumMod val="85000"/>
                  <a:lumOff val="15000"/>
                </a:schemeClr>
              </a:solidFill>
              <a:latin typeface="Agency FB" panose="020B0503020202020204" pitchFamily="34" charset="0"/>
              <a:ea typeface="方正尚酷简体" panose="03000509000000000000" pitchFamily="65"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1"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p:tgtEl>
                                          <p:spTgt spid="10"/>
                                        </p:tgtEl>
                                        <p:attrNameLst>
                                          <p:attrName>ppt_y</p:attrName>
                                        </p:attrNameLst>
                                      </p:cBhvr>
                                      <p:tavLst>
                                        <p:tav tm="0">
                                          <p:val>
                                            <p:strVal val="#ppt_y+#ppt_h*1.125000"/>
                                          </p:val>
                                        </p:tav>
                                        <p:tav tm="100000">
                                          <p:val>
                                            <p:strVal val="#ppt_y"/>
                                          </p:val>
                                        </p:tav>
                                      </p:tavLst>
                                    </p:anim>
                                    <p:animEffect transition="in" filter="wipe(up)" prLst="">
                                      <p:cBhvr>
                                        <p:cTn id="8" dur="750"/>
                                        <p:tgtEl>
                                          <p:spTgt spid="10"/>
                                        </p:tgtEl>
                                      </p:cBhvr>
                                    </p:animEffect>
                                  </p:childTnLst>
                                </p:cTn>
                              </p:par>
                            </p:childTnLst>
                          </p:cTn>
                        </p:par>
                        <p:par>
                          <p:cTn id="9" fill="hold">
                            <p:stCondLst>
                              <p:cond delay="2025"/>
                            </p:stCondLst>
                            <p:childTnLst>
                              <p:par>
                                <p:cTn id="10" presetID="12" presetClass="entr" presetSubtype="4" fill="hold" grpId="2" nodeType="after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p:tgtEl>
                                          <p:spTgt spid="12"/>
                                        </p:tgtEl>
                                        <p:attrNameLst>
                                          <p:attrName>ppt_y</p:attrName>
                                        </p:attrNameLst>
                                      </p:cBhvr>
                                      <p:tavLst>
                                        <p:tav tm="0">
                                          <p:val>
                                            <p:strVal val="#ppt_y+#ppt_h*1.125000"/>
                                          </p:val>
                                        </p:tav>
                                        <p:tav tm="100000">
                                          <p:val>
                                            <p:strVal val="#ppt_y"/>
                                          </p:val>
                                        </p:tav>
                                      </p:tavLst>
                                    </p:anim>
                                    <p:animEffect transition="in" filter="wipe(up)" prLs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rLst="">
                                      <p:cBhvr>
                                        <p:cTn id="20" dur="500"/>
                                        <p:tgtEl>
                                          <p:spTgt spid="8"/>
                                        </p:tgtEl>
                                      </p:cBhvr>
                                    </p:animEffect>
                                  </p:childTnLst>
                                </p:cTn>
                              </p:par>
                            </p:childTnLst>
                          </p:cTn>
                        </p:par>
                        <p:par>
                          <p:cTn id="21" fill="hold">
                            <p:stCondLst>
                              <p:cond delay="500"/>
                            </p:stCondLst>
                            <p:childTnLst>
                              <p:par>
                                <p:cTn id="22" presetID="12" presetClass="entr" presetSubtype="4" fill="hold" grpId="3"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750"/>
                                        <p:tgtEl>
                                          <p:spTgt spid="16"/>
                                        </p:tgtEl>
                                        <p:attrNameLst>
                                          <p:attrName>ppt_y</p:attrName>
                                        </p:attrNameLst>
                                      </p:cBhvr>
                                      <p:tavLst>
                                        <p:tav tm="0">
                                          <p:val>
                                            <p:strVal val="#ppt_y+#ppt_h*1.125000"/>
                                          </p:val>
                                        </p:tav>
                                        <p:tav tm="100000">
                                          <p:val>
                                            <p:strVal val="#ppt_y"/>
                                          </p:val>
                                        </p:tav>
                                      </p:tavLst>
                                    </p:anim>
                                    <p:animEffect transition="in" filter="wipe(up)" prLst="">
                                      <p:cBhvr>
                                        <p:cTn id="2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1"/>
      <p:bldP spid="12" grpId="2"/>
      <p:bldP spid="16"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7" y="0"/>
            <a:ext cx="12858397" cy="7232253"/>
          </a:xfrm>
          <a:prstGeom prst="rect">
            <a:avLst/>
          </a:prstGeom>
          <a:blipFill dpi="0" rotWithShape="1">
            <a:blip r:embed="rId1"/>
            <a:srcRect/>
            <a:stretch>
              <a:fillRect t="-16706" b="-18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0" name="Freeform 5"/>
          <p:cNvSpPr/>
          <p:nvPr/>
        </p:nvSpPr>
        <p:spPr>
          <a:xfrm rot="16200000">
            <a:off x="4670359" y="-904966"/>
            <a:ext cx="3518034" cy="9124948"/>
          </a:xfrm>
          <a:custGeom>
            <a:avLst/>
            <a:gdLst>
              <a:gd name="T0" fmla="*/ 1958 w 1958"/>
              <a:gd name="T1" fmla="*/ 300 h 1860"/>
              <a:gd name="T2" fmla="*/ 1958 w 1958"/>
              <a:gd name="T3" fmla="*/ 0 h 1860"/>
              <a:gd name="T4" fmla="*/ 0 w 1958"/>
              <a:gd name="T5" fmla="*/ 0 h 1860"/>
              <a:gd name="T6" fmla="*/ 0 w 1958"/>
              <a:gd name="T7" fmla="*/ 1860 h 1860"/>
              <a:gd name="T8" fmla="*/ 1958 w 1958"/>
              <a:gd name="T9" fmla="*/ 1860 h 1860"/>
              <a:gd name="T10" fmla="*/ 1958 w 1958"/>
              <a:gd name="T11" fmla="*/ 1560 h 1860"/>
            </a:gdLst>
            <a:ahLst/>
            <a:cxnLst>
              <a:cxn ang="0">
                <a:pos x="T0" y="T1"/>
              </a:cxn>
              <a:cxn ang="0">
                <a:pos x="T2" y="T3"/>
              </a:cxn>
              <a:cxn ang="0">
                <a:pos x="T4" y="T5"/>
              </a:cxn>
              <a:cxn ang="0">
                <a:pos x="T6" y="T7"/>
              </a:cxn>
              <a:cxn ang="0">
                <a:pos x="T8" y="T9"/>
              </a:cxn>
              <a:cxn ang="0">
                <a:pos x="T10" y="T11"/>
              </a:cxn>
            </a:cxnLst>
            <a:rect l="0" t="0" r="r" b="b"/>
            <a:pathLst>
              <a:path w="1958" h="1860">
                <a:moveTo>
                  <a:pt x="1958" y="300"/>
                </a:moveTo>
                <a:lnTo>
                  <a:pt x="1958" y="0"/>
                </a:lnTo>
                <a:lnTo>
                  <a:pt x="0" y="0"/>
                </a:lnTo>
                <a:lnTo>
                  <a:pt x="0" y="1860"/>
                </a:lnTo>
                <a:lnTo>
                  <a:pt x="1958" y="1860"/>
                </a:lnTo>
                <a:lnTo>
                  <a:pt x="1958" y="1560"/>
                </a:lnTo>
              </a:path>
            </a:pathLst>
          </a:custGeom>
          <a:solidFill>
            <a:schemeClr val="bg1"/>
          </a:solidFill>
          <a:ln w="28575" cap="flat">
            <a:solidFill>
              <a:schemeClr val="tx1">
                <a:lumMod val="75000"/>
                <a:lumOff val="25000"/>
              </a:schemeClr>
            </a:solidFill>
            <a:prstDash val="solid"/>
            <a:miter lim="800000"/>
          </a:ln>
        </p:spPr>
        <p:txBody>
          <a:bodyPr vert="horz" wrap="square" lIns="91440" tIns="45720" rIns="91440" bIns="45720" numCol="1" anchor="t" anchorCtr="0" compatLnSpc="1"/>
          <a:lstStyle/>
          <a:p>
            <a:pPr algn="ctr"/>
            <a:endParaRPr lang="zh-CN" altLang="en-US">
              <a:solidFill>
                <a:schemeClr val="tx1">
                  <a:lumMod val="85000"/>
                  <a:lumOff val="15000"/>
                </a:schemeClr>
              </a:solidFill>
            </a:endParaRPr>
          </a:p>
        </p:txBody>
      </p:sp>
      <p:sp>
        <p:nvSpPr>
          <p:cNvPr id="11" name="文本框 10"/>
          <p:cNvSpPr txBox="1"/>
          <p:nvPr/>
        </p:nvSpPr>
        <p:spPr>
          <a:xfrm>
            <a:off x="3005939" y="3377059"/>
            <a:ext cx="6963341" cy="7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4400">
                <a:solidFill>
                  <a:schemeClr val="tx1">
                    <a:lumMod val="75000"/>
                    <a:lumOff val="25000"/>
                  </a:schemeClr>
                </a:solidFill>
                <a:ea typeface="微软雅黑" panose="020B0503020204020204" pitchFamily="34" charset="-122"/>
              </a:rPr>
              <a:t>胰岛素</a:t>
            </a:r>
            <a:endParaRPr lang="en-US" altLang="zh-CN" sz="4400">
              <a:solidFill>
                <a:schemeClr val="tx1">
                  <a:lumMod val="75000"/>
                  <a:lumOff val="25000"/>
                </a:schemeClr>
              </a:solidFill>
              <a:ea typeface="微软雅黑" panose="020B0503020204020204" pitchFamily="34" charset="-122"/>
            </a:endParaRPr>
          </a:p>
        </p:txBody>
      </p:sp>
      <p:sp>
        <p:nvSpPr>
          <p:cNvPr id="13" name="文本框 12"/>
          <p:cNvSpPr txBox="1"/>
          <p:nvPr/>
        </p:nvSpPr>
        <p:spPr>
          <a:xfrm>
            <a:off x="5102070" y="1259093"/>
            <a:ext cx="2892023" cy="1952671"/>
          </a:xfrm>
          <a:prstGeom prst="rect">
            <a:avLst/>
          </a:prstGeom>
          <a:noFill/>
        </p:spPr>
        <p:txBody>
          <a:bodyPr wrap="square">
            <a:spAutoFit/>
          </a:bodyPr>
          <a:lstStyle/>
          <a:p>
            <a:pPr algn="ctr" fontAlgn="auto">
              <a:spcBef>
                <a:spcPct val="0"/>
              </a:spcBef>
              <a:spcAft>
                <a:spcPct val="0"/>
              </a:spcAft>
              <a:defRPr/>
            </a:pPr>
            <a:r>
              <a:rPr lang="en-US" altLang="zh-CN" sz="12200">
                <a:solidFill>
                  <a:schemeClr val="tx1">
                    <a:lumMod val="75000"/>
                    <a:lumOff val="25000"/>
                  </a:schemeClr>
                </a:solidFill>
                <a:latin typeface="Agency FB" panose="020B0503020202020204" pitchFamily="34" charset="0"/>
                <a:ea typeface="微软雅黑" panose="020B0503020204020204" pitchFamily="34" charset="-122"/>
              </a:rPr>
              <a:t>4</a:t>
            </a:r>
            <a:endParaRPr lang="en-US" altLang="zh-CN" sz="12200">
              <a:solidFill>
                <a:schemeClr val="tx1">
                  <a:lumMod val="75000"/>
                  <a:lumOff val="25000"/>
                </a:schemeClr>
              </a:solidFill>
              <a:latin typeface="Agency FB" panose="020B0503020202020204" pitchFamily="34" charset="0"/>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rLst="">
                                      <p:cBhvr>
                                        <p:cTn id="15" dur="500"/>
                                        <p:tgtEl>
                                          <p:spTgt spid="10"/>
                                        </p:tgtEl>
                                      </p:cBhvr>
                                    </p:animEffect>
                                  </p:childTnLst>
                                </p:cTn>
                              </p:par>
                            </p:childTnLst>
                          </p:cTn>
                        </p:par>
                        <p:par>
                          <p:cTn id="16" fill="hold">
                            <p:stCondLst>
                              <p:cond delay="500"/>
                            </p:stCondLst>
                            <p:childTnLst>
                              <p:par>
                                <p:cTn id="17" presetID="23" presetClass="entr" presetSubtype="32" fill="hold" grpId="3"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4*#ppt_w"/>
                                          </p:val>
                                        </p:tav>
                                        <p:tav tm="100000">
                                          <p:val>
                                            <p:strVal val="#ppt_w"/>
                                          </p:val>
                                        </p:tav>
                                      </p:tavLst>
                                    </p:anim>
                                    <p:anim calcmode="lin" valueType="num">
                                      <p:cBhvr>
                                        <p:cTn id="20" dur="500" fill="hold"/>
                                        <p:tgtEl>
                                          <p:spTgt spid="13"/>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2" presetClass="entr" presetSubtype="8" fill="hold" grpId="2"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rLs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animBg="1"/>
      <p:bldP spid="11" grpId="2"/>
      <p:bldP spid="13" grpId="3"/>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1173052" y="2044090"/>
            <a:ext cx="4561204" cy="3680054"/>
          </a:xfrm>
          <a:prstGeom prst="rect">
            <a:avLst/>
          </a:prstGeom>
          <a:ln>
            <a:noFill/>
          </a:ln>
        </p:spPr>
      </p:pic>
      <p:sp>
        <p:nvSpPr>
          <p:cNvPr id="8" name="TextBox 76"/>
          <p:cNvSpPr txBox="1"/>
          <p:nvPr/>
        </p:nvSpPr>
        <p:spPr>
          <a:xfrm>
            <a:off x="1102697" y="1391306"/>
            <a:ext cx="10069193" cy="457657"/>
          </a:xfrm>
          <a:prstGeom prst="rect">
            <a:avLst/>
          </a:prstGeom>
          <a:noFill/>
        </p:spPr>
        <p:txBody>
          <a:bodyPr wrap="square" rtlCol="0" anchor="b">
            <a:spAutoFit/>
          </a:bodyPr>
          <a:lstStyle/>
          <a:p/>
        </p:txBody>
      </p:sp>
      <p:sp>
        <p:nvSpPr>
          <p:cNvPr id="11" name="文本框 10"/>
          <p:cNvSpPr txBox="1"/>
          <p:nvPr/>
        </p:nvSpPr>
        <p:spPr>
          <a:xfrm>
            <a:off x="6096000" y="2081590"/>
            <a:ext cx="5080967" cy="3752790"/>
          </a:xfrm>
          <a:prstGeom prst="rect">
            <a:avLst/>
          </a:prstGeom>
          <a:noFill/>
        </p:spPr>
        <p:txBody>
          <a:bodyPr wrap="square" rtlCol="0">
            <a:spAutoFit/>
          </a:bodyPr>
          <a:lstStyle/>
          <a:p>
            <a:pPr>
              <a:lnSpc>
                <a:spcPct val="150000"/>
              </a:lnSpc>
            </a:pPr>
            <a:r>
              <a:rPr lang="en-US" altLang="zh-CN" sz="2000">
                <a:latin typeface="思源等宽 L"/>
                <a:ea typeface="微软雅黑" panose="020B0503020204020204" pitchFamily="34" charset="-122"/>
              </a:rPr>
              <a:t>胰岛素（Insulin）的发现具有非常重要的科学意义，糖尿病患者通过注射胰岛素控制血糖缓解或治疗糖尿病
胰岛素是由胰脏内的胰岛β细胞受内源性或外源性物质如葡萄糖、乳糖、核糖、精氨酸、胰高血糖素等的刺激而分泌的一种蛋白质激素，是机体内唯一降低血糖的激素，同时促进糖原、脂肪、蛋白质合成</a:t>
            </a:r>
            <a:endParaRPr lang="en-US" altLang="zh-CN" sz="2000">
              <a:latin typeface="思源等宽 L"/>
              <a:ea typeface="微软雅黑" panose="020B0503020204020204" pitchFamily="34" charset="-122"/>
            </a:endParaRPr>
          </a:p>
        </p:txBody>
      </p:sp>
      <p:sp>
        <p:nvSpPr>
          <p:cNvPr id="12" name="文本框 6"/>
          <p:cNvSpPr txBox="1"/>
          <p:nvPr/>
        </p:nvSpPr>
        <p:spPr>
          <a:xfrm>
            <a:off x="731208" y="554038"/>
            <a:ext cx="10793083" cy="518678"/>
          </a:xfrm>
          <a:prstGeom prst="rect">
            <a:avLst/>
          </a:prstGeom>
          <a:noFill/>
        </p:spPr>
        <p:txBody>
          <a:bodyPr wrap="square" rtlCol="0">
            <a:spAutoFit/>
          </a:bodyPr>
          <a:lstStyle/>
          <a:p>
            <a:pPr algn="ctr"/>
            <a:r>
              <a:rPr lang="en-US" altLang="zh-CN" sz="2800" b="1">
                <a:solidFill>
                  <a:schemeClr val="tx1">
                    <a:lumMod val="95000"/>
                    <a:lumOff val="5000"/>
                  </a:schemeClr>
                </a:solidFill>
                <a:latin typeface="思源等宽 L"/>
                <a:ea typeface="微软雅黑" panose="020B0503020204020204" pitchFamily="34" charset="-122"/>
                <a:cs typeface="+mn-ea"/>
                <a:sym typeface="+mn-lt"/>
              </a:rPr>
              <a:t>胰岛素</a:t>
            </a:r>
            <a:endParaRPr lang="en-US" altLang="zh-CN" sz="2800" b="1">
              <a:solidFill>
                <a:schemeClr val="tx1">
                  <a:lumMod val="95000"/>
                  <a:lumOff val="5000"/>
                </a:schemeClr>
              </a:solidFill>
              <a:latin typeface="思源等宽 L"/>
              <a:ea typeface="微软雅黑" panose="020B0503020204020204" pitchFamily="34" charset="-122"/>
              <a:cs typeface="+mn-ea"/>
              <a:sym typeface="+mn-lt"/>
            </a:endParaRPr>
          </a:p>
        </p:txBody>
      </p:sp>
      <p:cxnSp>
        <p:nvCxnSpPr>
          <p:cNvPr id="13" name="直接连接符 7"/>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7" y="0"/>
            <a:ext cx="12858397" cy="7232253"/>
          </a:xfrm>
          <a:prstGeom prst="rect">
            <a:avLst/>
          </a:prstGeom>
          <a:blipFill dpi="0" rotWithShape="1">
            <a:blip r:embed="rId1"/>
            <a:srcRect/>
            <a:stretch>
              <a:fillRect t="-16706" b="-18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0" name="Freeform 5"/>
          <p:cNvSpPr/>
          <p:nvPr/>
        </p:nvSpPr>
        <p:spPr>
          <a:xfrm rot="16200000">
            <a:off x="4670359" y="-904966"/>
            <a:ext cx="3518034" cy="9124948"/>
          </a:xfrm>
          <a:custGeom>
            <a:avLst/>
            <a:gdLst>
              <a:gd name="T0" fmla="*/ 1958 w 1958"/>
              <a:gd name="T1" fmla="*/ 300 h 1860"/>
              <a:gd name="T2" fmla="*/ 1958 w 1958"/>
              <a:gd name="T3" fmla="*/ 0 h 1860"/>
              <a:gd name="T4" fmla="*/ 0 w 1958"/>
              <a:gd name="T5" fmla="*/ 0 h 1860"/>
              <a:gd name="T6" fmla="*/ 0 w 1958"/>
              <a:gd name="T7" fmla="*/ 1860 h 1860"/>
              <a:gd name="T8" fmla="*/ 1958 w 1958"/>
              <a:gd name="T9" fmla="*/ 1860 h 1860"/>
              <a:gd name="T10" fmla="*/ 1958 w 1958"/>
              <a:gd name="T11" fmla="*/ 1560 h 1860"/>
            </a:gdLst>
            <a:ahLst/>
            <a:cxnLst>
              <a:cxn ang="0">
                <a:pos x="T0" y="T1"/>
              </a:cxn>
              <a:cxn ang="0">
                <a:pos x="T2" y="T3"/>
              </a:cxn>
              <a:cxn ang="0">
                <a:pos x="T4" y="T5"/>
              </a:cxn>
              <a:cxn ang="0">
                <a:pos x="T6" y="T7"/>
              </a:cxn>
              <a:cxn ang="0">
                <a:pos x="T8" y="T9"/>
              </a:cxn>
              <a:cxn ang="0">
                <a:pos x="T10" y="T11"/>
              </a:cxn>
            </a:cxnLst>
            <a:rect l="0" t="0" r="r" b="b"/>
            <a:pathLst>
              <a:path w="1958" h="1860">
                <a:moveTo>
                  <a:pt x="1958" y="300"/>
                </a:moveTo>
                <a:lnTo>
                  <a:pt x="1958" y="0"/>
                </a:lnTo>
                <a:lnTo>
                  <a:pt x="0" y="0"/>
                </a:lnTo>
                <a:lnTo>
                  <a:pt x="0" y="1860"/>
                </a:lnTo>
                <a:lnTo>
                  <a:pt x="1958" y="1860"/>
                </a:lnTo>
                <a:lnTo>
                  <a:pt x="1958" y="1560"/>
                </a:lnTo>
              </a:path>
            </a:pathLst>
          </a:custGeom>
          <a:solidFill>
            <a:schemeClr val="bg1"/>
          </a:solidFill>
          <a:ln w="28575" cap="flat">
            <a:solidFill>
              <a:schemeClr val="tx1">
                <a:lumMod val="75000"/>
                <a:lumOff val="25000"/>
              </a:schemeClr>
            </a:solidFill>
            <a:prstDash val="solid"/>
            <a:miter lim="800000"/>
          </a:ln>
        </p:spPr>
        <p:txBody>
          <a:bodyPr vert="horz" wrap="square" lIns="91440" tIns="45720" rIns="91440" bIns="45720" numCol="1" anchor="t" anchorCtr="0" compatLnSpc="1"/>
          <a:lstStyle/>
          <a:p>
            <a:pPr algn="ctr"/>
            <a:endParaRPr lang="zh-CN" altLang="en-US">
              <a:solidFill>
                <a:schemeClr val="tx1">
                  <a:lumMod val="85000"/>
                  <a:lumOff val="15000"/>
                </a:schemeClr>
              </a:solidFill>
            </a:endParaRPr>
          </a:p>
        </p:txBody>
      </p:sp>
      <p:sp>
        <p:nvSpPr>
          <p:cNvPr id="11" name="文本框 10"/>
          <p:cNvSpPr txBox="1"/>
          <p:nvPr/>
        </p:nvSpPr>
        <p:spPr>
          <a:xfrm>
            <a:off x="3005939" y="3377059"/>
            <a:ext cx="6963341" cy="7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4400">
                <a:solidFill>
                  <a:schemeClr val="tx1">
                    <a:lumMod val="75000"/>
                    <a:lumOff val="25000"/>
                  </a:schemeClr>
                </a:solidFill>
                <a:ea typeface="微软雅黑" panose="020B0503020204020204" pitchFamily="34" charset="-122"/>
              </a:rPr>
              <a:t>天花疫苗</a:t>
            </a:r>
            <a:endParaRPr lang="en-US" altLang="zh-CN" sz="4400">
              <a:solidFill>
                <a:schemeClr val="tx1">
                  <a:lumMod val="75000"/>
                  <a:lumOff val="25000"/>
                </a:schemeClr>
              </a:solidFill>
              <a:ea typeface="微软雅黑" panose="020B0503020204020204" pitchFamily="34" charset="-122"/>
            </a:endParaRPr>
          </a:p>
        </p:txBody>
      </p:sp>
      <p:sp>
        <p:nvSpPr>
          <p:cNvPr id="13" name="文本框 12"/>
          <p:cNvSpPr txBox="1"/>
          <p:nvPr/>
        </p:nvSpPr>
        <p:spPr>
          <a:xfrm>
            <a:off x="5102070" y="1259093"/>
            <a:ext cx="2892023" cy="1952671"/>
          </a:xfrm>
          <a:prstGeom prst="rect">
            <a:avLst/>
          </a:prstGeom>
          <a:noFill/>
        </p:spPr>
        <p:txBody>
          <a:bodyPr wrap="square">
            <a:spAutoFit/>
          </a:bodyPr>
          <a:lstStyle/>
          <a:p>
            <a:pPr algn="ctr" fontAlgn="auto">
              <a:spcBef>
                <a:spcPct val="0"/>
              </a:spcBef>
              <a:spcAft>
                <a:spcPct val="0"/>
              </a:spcAft>
              <a:defRPr/>
            </a:pPr>
            <a:r>
              <a:rPr lang="en-US" altLang="zh-CN" sz="12200">
                <a:solidFill>
                  <a:schemeClr val="tx1">
                    <a:lumMod val="75000"/>
                    <a:lumOff val="25000"/>
                  </a:schemeClr>
                </a:solidFill>
                <a:latin typeface="Agency FB" panose="020B0503020202020204" pitchFamily="34" charset="0"/>
                <a:ea typeface="微软雅黑" panose="020B0503020204020204" pitchFamily="34" charset="-122"/>
              </a:rPr>
              <a:t>5</a:t>
            </a:r>
            <a:endParaRPr lang="en-US" altLang="zh-CN" sz="12200">
              <a:solidFill>
                <a:schemeClr val="tx1">
                  <a:lumMod val="75000"/>
                  <a:lumOff val="25000"/>
                </a:schemeClr>
              </a:solidFill>
              <a:latin typeface="Agency FB" panose="020B0503020202020204" pitchFamily="34" charset="0"/>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rLst="">
                                      <p:cBhvr>
                                        <p:cTn id="15" dur="500"/>
                                        <p:tgtEl>
                                          <p:spTgt spid="10"/>
                                        </p:tgtEl>
                                      </p:cBhvr>
                                    </p:animEffect>
                                  </p:childTnLst>
                                </p:cTn>
                              </p:par>
                            </p:childTnLst>
                          </p:cTn>
                        </p:par>
                        <p:par>
                          <p:cTn id="16" fill="hold">
                            <p:stCondLst>
                              <p:cond delay="500"/>
                            </p:stCondLst>
                            <p:childTnLst>
                              <p:par>
                                <p:cTn id="17" presetID="23" presetClass="entr" presetSubtype="32" fill="hold" grpId="3"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4*#ppt_w"/>
                                          </p:val>
                                        </p:tav>
                                        <p:tav tm="100000">
                                          <p:val>
                                            <p:strVal val="#ppt_w"/>
                                          </p:val>
                                        </p:tav>
                                      </p:tavLst>
                                    </p:anim>
                                    <p:anim calcmode="lin" valueType="num">
                                      <p:cBhvr>
                                        <p:cTn id="20" dur="500" fill="hold"/>
                                        <p:tgtEl>
                                          <p:spTgt spid="13"/>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2" presetClass="entr" presetSubtype="8" fill="hold" grpId="2"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rLs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animBg="1"/>
      <p:bldP spid="11" grpId="2"/>
      <p:bldP spid="13" grpId="3"/>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964310" y="1499617"/>
            <a:ext cx="3439803" cy="4489704"/>
          </a:xfrm>
          <a:prstGeom prst="rect">
            <a:avLst/>
          </a:prstGeom>
          <a:ln>
            <a:noFill/>
          </a:ln>
        </p:spPr>
      </p:pic>
      <p:sp>
        <p:nvSpPr>
          <p:cNvPr id="9" name="文本框 8"/>
          <p:cNvSpPr txBox="1"/>
          <p:nvPr/>
        </p:nvSpPr>
        <p:spPr>
          <a:xfrm>
            <a:off x="8139059" y="1687088"/>
            <a:ext cx="3211853" cy="4093428"/>
          </a:xfrm>
          <a:prstGeom prst="rect">
            <a:avLst/>
          </a:prstGeom>
          <a:noFill/>
        </p:spPr>
        <p:txBody>
          <a:bodyPr wrap="square" rtlCol="0" anchor="ctr">
            <a:spAutoFit/>
          </a:bodyPr>
          <a:lstStyle/>
          <a:p>
            <a:r>
              <a:rPr lang="en-US" altLang="zh-CN" sz="2000" dirty="0">
                <a:latin typeface="思源等宽 L"/>
                <a:ea typeface="微软雅黑" panose="020B0503020204020204" pitchFamily="34" charset="-122"/>
              </a:rPr>
              <a:t>天花是由天花病毒引起的传染病。在天花存在的几千年里，它的传染性之强、肆虐范围之广、死亡率之高，可谓使人“闻之丧胆”，三十年前，世界卫生组织宣布天花在地球上绝迹-人类彻底消灭了天花
</a:t>
            </a:r>
            <a:r>
              <a:rPr lang="en-US" altLang="zh-CN" sz="2000" dirty="0" err="1">
                <a:latin typeface="思源等宽 L"/>
                <a:ea typeface="微软雅黑" panose="020B0503020204020204" pitchFamily="34" charset="-122"/>
              </a:rPr>
              <a:t>这一伟大功业最大的功臣乃是“天花疫苗”的发明者：英国的外科医生爱德华·詹纳（Edward</a:t>
            </a:r>
            <a:r>
              <a:rPr lang="en-US" altLang="zh-CN" sz="2000" dirty="0">
                <a:latin typeface="思源等宽 L"/>
                <a:ea typeface="微软雅黑" panose="020B0503020204020204" pitchFamily="34" charset="-122"/>
              </a:rPr>
              <a:t> Jenner）</a:t>
            </a:r>
            <a:endParaRPr lang="en-US" altLang="zh-CN" sz="2000" dirty="0">
              <a:latin typeface="思源等宽 L"/>
              <a:ea typeface="微软雅黑" panose="020B0503020204020204" pitchFamily="34" charset="-122"/>
            </a:endParaRPr>
          </a:p>
        </p:txBody>
      </p:sp>
      <p:pic>
        <p:nvPicPr>
          <p:cNvPr id="5" name="图片 4"/>
          <p:cNvPicPr/>
          <p:nvPr/>
        </p:nvPicPr>
        <p:blipFill>
          <a:blip r:embed="rId2"/>
          <a:srcRect/>
          <a:stretch>
            <a:fillRect/>
          </a:stretch>
        </p:blipFill>
        <p:spPr>
          <a:xfrm>
            <a:off x="4575149" y="1488950"/>
            <a:ext cx="3392872" cy="4489704"/>
          </a:xfrm>
          <a:prstGeom prst="rect">
            <a:avLst/>
          </a:prstGeom>
          <a:ln>
            <a:noFill/>
          </a:ln>
        </p:spPr>
      </p:pic>
      <p:sp>
        <p:nvSpPr>
          <p:cNvPr id="10" name="文本框 6"/>
          <p:cNvSpPr txBox="1"/>
          <p:nvPr/>
        </p:nvSpPr>
        <p:spPr>
          <a:xfrm>
            <a:off x="731208" y="554038"/>
            <a:ext cx="10793083" cy="518678"/>
          </a:xfrm>
          <a:prstGeom prst="rect">
            <a:avLst/>
          </a:prstGeom>
          <a:noFill/>
        </p:spPr>
        <p:txBody>
          <a:bodyPr wrap="square" rtlCol="0">
            <a:spAutoFit/>
          </a:bodyPr>
          <a:lstStyle/>
          <a:p>
            <a:pPr algn="ctr"/>
            <a:r>
              <a:rPr lang="en-US" altLang="zh-CN" sz="2800" b="1">
                <a:solidFill>
                  <a:schemeClr val="tx1">
                    <a:lumMod val="95000"/>
                    <a:lumOff val="5000"/>
                  </a:schemeClr>
                </a:solidFill>
                <a:latin typeface="思源等宽 L"/>
                <a:ea typeface="微软雅黑" panose="020B0503020204020204" pitchFamily="34" charset="-122"/>
                <a:cs typeface="+mn-ea"/>
                <a:sym typeface="+mn-lt"/>
              </a:rPr>
              <a:t>天花疫苗</a:t>
            </a:r>
            <a:endParaRPr lang="en-US" altLang="zh-CN" sz="2800" b="1">
              <a:solidFill>
                <a:schemeClr val="tx1">
                  <a:lumMod val="95000"/>
                  <a:lumOff val="5000"/>
                </a:schemeClr>
              </a:solidFill>
              <a:latin typeface="思源等宽 L"/>
              <a:ea typeface="微软雅黑" panose="020B0503020204020204" pitchFamily="34" charset="-122"/>
              <a:cs typeface="+mn-ea"/>
              <a:sym typeface="+mn-lt"/>
            </a:endParaRPr>
          </a:p>
        </p:txBody>
      </p:sp>
      <p:cxnSp>
        <p:nvCxnSpPr>
          <p:cNvPr id="11" name="直接连接符 7"/>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7" y="0"/>
            <a:ext cx="12858397" cy="7232253"/>
          </a:xfrm>
          <a:prstGeom prst="rect">
            <a:avLst/>
          </a:prstGeom>
          <a:blipFill dpi="0" rotWithShape="1">
            <a:blip r:embed="rId1"/>
            <a:srcRect/>
            <a:stretch>
              <a:fillRect t="-16706" b="-18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0" name="Freeform 5"/>
          <p:cNvSpPr/>
          <p:nvPr/>
        </p:nvSpPr>
        <p:spPr>
          <a:xfrm rot="16200000">
            <a:off x="4670359" y="-904966"/>
            <a:ext cx="3518034" cy="9124948"/>
          </a:xfrm>
          <a:custGeom>
            <a:avLst/>
            <a:gdLst>
              <a:gd name="T0" fmla="*/ 1958 w 1958"/>
              <a:gd name="T1" fmla="*/ 300 h 1860"/>
              <a:gd name="T2" fmla="*/ 1958 w 1958"/>
              <a:gd name="T3" fmla="*/ 0 h 1860"/>
              <a:gd name="T4" fmla="*/ 0 w 1958"/>
              <a:gd name="T5" fmla="*/ 0 h 1860"/>
              <a:gd name="T6" fmla="*/ 0 w 1958"/>
              <a:gd name="T7" fmla="*/ 1860 h 1860"/>
              <a:gd name="T8" fmla="*/ 1958 w 1958"/>
              <a:gd name="T9" fmla="*/ 1860 h 1860"/>
              <a:gd name="T10" fmla="*/ 1958 w 1958"/>
              <a:gd name="T11" fmla="*/ 1560 h 1860"/>
            </a:gdLst>
            <a:ahLst/>
            <a:cxnLst>
              <a:cxn ang="0">
                <a:pos x="T0" y="T1"/>
              </a:cxn>
              <a:cxn ang="0">
                <a:pos x="T2" y="T3"/>
              </a:cxn>
              <a:cxn ang="0">
                <a:pos x="T4" y="T5"/>
              </a:cxn>
              <a:cxn ang="0">
                <a:pos x="T6" y="T7"/>
              </a:cxn>
              <a:cxn ang="0">
                <a:pos x="T8" y="T9"/>
              </a:cxn>
              <a:cxn ang="0">
                <a:pos x="T10" y="T11"/>
              </a:cxn>
            </a:cxnLst>
            <a:rect l="0" t="0" r="r" b="b"/>
            <a:pathLst>
              <a:path w="1958" h="1860">
                <a:moveTo>
                  <a:pt x="1958" y="300"/>
                </a:moveTo>
                <a:lnTo>
                  <a:pt x="1958" y="0"/>
                </a:lnTo>
                <a:lnTo>
                  <a:pt x="0" y="0"/>
                </a:lnTo>
                <a:lnTo>
                  <a:pt x="0" y="1860"/>
                </a:lnTo>
                <a:lnTo>
                  <a:pt x="1958" y="1860"/>
                </a:lnTo>
                <a:lnTo>
                  <a:pt x="1958" y="1560"/>
                </a:lnTo>
              </a:path>
            </a:pathLst>
          </a:custGeom>
          <a:solidFill>
            <a:schemeClr val="bg1"/>
          </a:solidFill>
          <a:ln w="28575" cap="flat">
            <a:solidFill>
              <a:schemeClr val="tx1">
                <a:lumMod val="75000"/>
                <a:lumOff val="25000"/>
              </a:schemeClr>
            </a:solidFill>
            <a:prstDash val="solid"/>
            <a:miter lim="800000"/>
          </a:ln>
        </p:spPr>
        <p:txBody>
          <a:bodyPr vert="horz" wrap="square" lIns="91440" tIns="45720" rIns="91440" bIns="45720" numCol="1" anchor="t" anchorCtr="0" compatLnSpc="1"/>
          <a:lstStyle/>
          <a:p>
            <a:pPr algn="ctr"/>
            <a:endParaRPr lang="zh-CN" altLang="en-US">
              <a:solidFill>
                <a:schemeClr val="tx1">
                  <a:lumMod val="85000"/>
                  <a:lumOff val="15000"/>
                </a:schemeClr>
              </a:solidFill>
            </a:endParaRPr>
          </a:p>
        </p:txBody>
      </p:sp>
      <p:sp>
        <p:nvSpPr>
          <p:cNvPr id="11" name="文本框 10"/>
          <p:cNvSpPr txBox="1"/>
          <p:nvPr/>
        </p:nvSpPr>
        <p:spPr>
          <a:xfrm>
            <a:off x="3005939" y="3377059"/>
            <a:ext cx="6963341" cy="7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4400">
                <a:solidFill>
                  <a:schemeClr val="tx1">
                    <a:lumMod val="75000"/>
                    <a:lumOff val="25000"/>
                  </a:schemeClr>
                </a:solidFill>
                <a:ea typeface="微软雅黑" panose="020B0503020204020204" pitchFamily="34" charset="-122"/>
              </a:rPr>
              <a:t>氯丙嗪</a:t>
            </a:r>
            <a:endParaRPr lang="en-US" altLang="zh-CN" sz="4400">
              <a:solidFill>
                <a:schemeClr val="tx1">
                  <a:lumMod val="75000"/>
                  <a:lumOff val="25000"/>
                </a:schemeClr>
              </a:solidFill>
              <a:ea typeface="微软雅黑" panose="020B0503020204020204" pitchFamily="34" charset="-122"/>
            </a:endParaRPr>
          </a:p>
        </p:txBody>
      </p:sp>
      <p:sp>
        <p:nvSpPr>
          <p:cNvPr id="13" name="文本框 12"/>
          <p:cNvSpPr txBox="1"/>
          <p:nvPr/>
        </p:nvSpPr>
        <p:spPr>
          <a:xfrm>
            <a:off x="5102070" y="1259093"/>
            <a:ext cx="2892023" cy="1952671"/>
          </a:xfrm>
          <a:prstGeom prst="rect">
            <a:avLst/>
          </a:prstGeom>
          <a:noFill/>
        </p:spPr>
        <p:txBody>
          <a:bodyPr wrap="square">
            <a:spAutoFit/>
          </a:bodyPr>
          <a:lstStyle/>
          <a:p>
            <a:pPr algn="ctr" fontAlgn="auto">
              <a:spcBef>
                <a:spcPct val="0"/>
              </a:spcBef>
              <a:spcAft>
                <a:spcPct val="0"/>
              </a:spcAft>
              <a:defRPr/>
            </a:pPr>
            <a:r>
              <a:rPr lang="en-US" altLang="zh-CN" sz="12200">
                <a:solidFill>
                  <a:schemeClr val="tx1">
                    <a:lumMod val="75000"/>
                    <a:lumOff val="25000"/>
                  </a:schemeClr>
                </a:solidFill>
                <a:latin typeface="Agency FB" panose="020B0503020202020204" pitchFamily="34" charset="0"/>
                <a:ea typeface="微软雅黑" panose="020B0503020204020204" pitchFamily="34" charset="-122"/>
              </a:rPr>
              <a:t>6</a:t>
            </a:r>
            <a:endParaRPr lang="en-US" altLang="zh-CN" sz="12200">
              <a:solidFill>
                <a:schemeClr val="tx1">
                  <a:lumMod val="75000"/>
                  <a:lumOff val="25000"/>
                </a:schemeClr>
              </a:solidFill>
              <a:latin typeface="Agency FB" panose="020B0503020202020204" pitchFamily="34" charset="0"/>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rLst="">
                                      <p:cBhvr>
                                        <p:cTn id="15" dur="500"/>
                                        <p:tgtEl>
                                          <p:spTgt spid="10"/>
                                        </p:tgtEl>
                                      </p:cBhvr>
                                    </p:animEffect>
                                  </p:childTnLst>
                                </p:cTn>
                              </p:par>
                            </p:childTnLst>
                          </p:cTn>
                        </p:par>
                        <p:par>
                          <p:cTn id="16" fill="hold">
                            <p:stCondLst>
                              <p:cond delay="500"/>
                            </p:stCondLst>
                            <p:childTnLst>
                              <p:par>
                                <p:cTn id="17" presetID="23" presetClass="entr" presetSubtype="32" fill="hold" grpId="3"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4*#ppt_w"/>
                                          </p:val>
                                        </p:tav>
                                        <p:tav tm="100000">
                                          <p:val>
                                            <p:strVal val="#ppt_w"/>
                                          </p:val>
                                        </p:tav>
                                      </p:tavLst>
                                    </p:anim>
                                    <p:anim calcmode="lin" valueType="num">
                                      <p:cBhvr>
                                        <p:cTn id="20" dur="500" fill="hold"/>
                                        <p:tgtEl>
                                          <p:spTgt spid="13"/>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2" presetClass="entr" presetSubtype="8" fill="hold" grpId="2"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rLs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animBg="1"/>
      <p:bldP spid="11" grpId="2"/>
      <p:bldP spid="13" grpId="3"/>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New shape"/>
          <p:cNvSpPr/>
          <p:nvPr/>
        </p:nvSpPr>
        <p:spPr>
          <a:xfrm>
            <a:off x="1270000" y="1524000"/>
            <a:ext cx="9652000" cy="4200144"/>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normAutofit/>
          </a:bodyPr>
          <a:lstStyle/>
          <a:p>
            <a:pPr indent="0" algn="l">
              <a:lnSpc>
                <a:spcPct val="150000"/>
              </a:lnSpc>
            </a:pPr>
            <a:r>
              <a:rPr lang="en-US" sz="2400" dirty="0">
                <a:solidFill>
                  <a:srgbClr val="000000"/>
                </a:solidFill>
                <a:latin typeface="思源等宽 L"/>
              </a:rPr>
              <a:t>氯丙嗪（chlorpromazine）也称“冬眠灵”，是历史上第一个治疗精神病的药物。它的发现和使用代表了精神病学和“药理学革命”的一个重要转折点。在氯丙嗪发现之前，对于精神病患者的治疗方法经历了以下几个阶段：</a:t>
            </a:r>
            <a:endParaRPr lang="en-US" sz="2400" dirty="0">
              <a:solidFill>
                <a:srgbClr val="000000"/>
              </a:solidFill>
              <a:latin typeface="思源等宽 L"/>
            </a:endParaRPr>
          </a:p>
        </p:txBody>
      </p:sp>
      <p:sp>
        <p:nvSpPr>
          <p:cNvPr id="9" name="文本框 6"/>
          <p:cNvSpPr txBox="1"/>
          <p:nvPr/>
        </p:nvSpPr>
        <p:spPr>
          <a:xfrm>
            <a:off x="731208" y="554038"/>
            <a:ext cx="10793083" cy="518678"/>
          </a:xfrm>
          <a:prstGeom prst="rect">
            <a:avLst/>
          </a:prstGeom>
          <a:noFill/>
        </p:spPr>
        <p:txBody>
          <a:bodyPr wrap="square" rtlCol="0">
            <a:spAutoFit/>
          </a:bodyPr>
          <a:lstStyle/>
          <a:p>
            <a:pPr algn="ctr"/>
            <a:r>
              <a:rPr lang="en-US" altLang="zh-CN" sz="2800" b="1">
                <a:solidFill>
                  <a:schemeClr val="tx1">
                    <a:lumMod val="95000"/>
                    <a:lumOff val="5000"/>
                  </a:schemeClr>
                </a:solidFill>
                <a:latin typeface="思源等宽 L"/>
                <a:ea typeface="微软雅黑" panose="020B0503020204020204" pitchFamily="34" charset="-122"/>
                <a:cs typeface="+mn-ea"/>
                <a:sym typeface="+mn-lt"/>
              </a:rPr>
              <a:t>氯丙嗪</a:t>
            </a:r>
            <a:endParaRPr lang="en-US" altLang="zh-CN" sz="2800" b="1">
              <a:solidFill>
                <a:schemeClr val="tx1">
                  <a:lumMod val="95000"/>
                  <a:lumOff val="5000"/>
                </a:schemeClr>
              </a:solidFill>
              <a:latin typeface="思源等宽 L"/>
              <a:ea typeface="微软雅黑" panose="020B0503020204020204" pitchFamily="34" charset="-122"/>
              <a:cs typeface="+mn-ea"/>
              <a:sym typeface="+mn-lt"/>
            </a:endParaRPr>
          </a:p>
        </p:txBody>
      </p:sp>
      <p:cxnSp>
        <p:nvCxnSpPr>
          <p:cNvPr id="10" name="直接连接符 7"/>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Oval 20"/>
          <p:cNvSpPr/>
          <p:nvPr/>
        </p:nvSpPr>
        <p:spPr>
          <a:xfrm>
            <a:off x="1103907" y="1811052"/>
            <a:ext cx="366823" cy="366823"/>
          </a:xfrm>
          <a:prstGeom prst="ellipse">
            <a:avLst/>
          </a:prstGeom>
          <a:solidFill>
            <a:srgbClr val="BF6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pitchFamily="34" charset="-122"/>
              </a:rPr>
              <a:t>1</a:t>
            </a:r>
            <a:endParaRPr lang="en-US" sz="2000">
              <a:solidFill>
                <a:schemeClr val="bg1"/>
              </a:solidFill>
              <a:latin typeface="思源等宽 L"/>
              <a:ea typeface="微软雅黑" panose="020B0503020204020204" pitchFamily="34" charset="-122"/>
            </a:endParaRPr>
          </a:p>
        </p:txBody>
      </p:sp>
      <p:sp>
        <p:nvSpPr>
          <p:cNvPr id="25" name="TextBox 22"/>
          <p:cNvSpPr txBox="1"/>
          <p:nvPr/>
        </p:nvSpPr>
        <p:spPr>
          <a:xfrm>
            <a:off x="1573521" y="1774738"/>
            <a:ext cx="5289764" cy="461665"/>
          </a:xfrm>
          <a:prstGeom prst="rect">
            <a:avLst/>
          </a:prstGeom>
          <a:noFill/>
        </p:spPr>
        <p:txBody>
          <a:bodyPr wrap="square" rtlCol="0" anchor="ctr">
            <a:spAutoFit/>
          </a:bodyPr>
          <a:lstStyle/>
          <a:p>
            <a:r>
              <a:rPr lang="en-US" altLang="zh-CN" sz="2400">
                <a:solidFill>
                  <a:schemeClr val="tx1">
                    <a:lumMod val="85000"/>
                    <a:lumOff val="15000"/>
                  </a:schemeClr>
                </a:solidFill>
                <a:latin typeface="思源等宽 L"/>
                <a:ea typeface="微软雅黑" panose="020B0503020204020204" pitchFamily="34" charset="-122"/>
                <a:cs typeface="Open Sans" panose="020B0606030504020204" pitchFamily="34" charset="0"/>
              </a:rPr>
              <a:t>中世纪的驱魔治疗</a:t>
            </a:r>
            <a:endParaRPr lang="en-US" altLang="zh-CN" sz="2400">
              <a:solidFill>
                <a:schemeClr val="tx1">
                  <a:lumMod val="85000"/>
                  <a:lumOff val="15000"/>
                </a:schemeClr>
              </a:solidFill>
              <a:latin typeface="思源等宽 L"/>
              <a:ea typeface="微软雅黑" panose="020B0503020204020204" pitchFamily="34" charset="-122"/>
              <a:cs typeface="Open Sans" panose="020B0606030504020204" pitchFamily="34" charset="0"/>
            </a:endParaRPr>
          </a:p>
        </p:txBody>
      </p:sp>
      <p:sp>
        <p:nvSpPr>
          <p:cNvPr id="26" name="Oval 23"/>
          <p:cNvSpPr/>
          <p:nvPr/>
        </p:nvSpPr>
        <p:spPr>
          <a:xfrm>
            <a:off x="1103908" y="2594224"/>
            <a:ext cx="366823" cy="366823"/>
          </a:xfrm>
          <a:prstGeom prst="ellipse">
            <a:avLst/>
          </a:prstGeom>
          <a:solidFill>
            <a:srgbClr val="DC6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pitchFamily="34" charset="-122"/>
              </a:rPr>
              <a:t>2</a:t>
            </a:r>
            <a:endParaRPr lang="en-US" sz="2000">
              <a:solidFill>
                <a:schemeClr val="bg1"/>
              </a:solidFill>
              <a:latin typeface="思源等宽 L"/>
              <a:ea typeface="微软雅黑" panose="020B0503020204020204" pitchFamily="34" charset="-122"/>
            </a:endParaRPr>
          </a:p>
        </p:txBody>
      </p:sp>
      <p:sp>
        <p:nvSpPr>
          <p:cNvPr id="27" name="TextBox 24"/>
          <p:cNvSpPr txBox="1"/>
          <p:nvPr/>
        </p:nvSpPr>
        <p:spPr>
          <a:xfrm>
            <a:off x="1573522" y="2562191"/>
            <a:ext cx="5289764" cy="461665"/>
          </a:xfrm>
          <a:prstGeom prst="rect">
            <a:avLst/>
          </a:prstGeom>
          <a:noFill/>
        </p:spPr>
        <p:txBody>
          <a:bodyPr wrap="square" rtlCol="0" anchor="ctr">
            <a:spAutoFit/>
          </a:bodyPr>
          <a:lstStyle/>
          <a:p>
            <a:pPr lvl="0"/>
            <a:r>
              <a:rPr lang="en-US" altLang="zh-CN" sz="2400">
                <a:solidFill>
                  <a:schemeClr val="tx1">
                    <a:lumMod val="85000"/>
                    <a:lumOff val="15000"/>
                  </a:schemeClr>
                </a:solidFill>
                <a:latin typeface="思源等宽 L"/>
                <a:ea typeface="微软雅黑" panose="020B0503020204020204" pitchFamily="34" charset="-122"/>
                <a:cs typeface="Open Sans" panose="020B0606030504020204" pitchFamily="34" charset="0"/>
              </a:rPr>
              <a:t>1918年发热疗法</a:t>
            </a:r>
            <a:endParaRPr lang="en-US" altLang="zh-CN" sz="2400">
              <a:solidFill>
                <a:schemeClr val="tx1">
                  <a:lumMod val="85000"/>
                  <a:lumOff val="15000"/>
                </a:schemeClr>
              </a:solidFill>
              <a:latin typeface="思源等宽 L"/>
              <a:ea typeface="微软雅黑" panose="020B0503020204020204" pitchFamily="34" charset="-122"/>
              <a:cs typeface="Open Sans" panose="020B0606030504020204" pitchFamily="34" charset="0"/>
            </a:endParaRPr>
          </a:p>
        </p:txBody>
      </p:sp>
      <p:sp>
        <p:nvSpPr>
          <p:cNvPr id="28" name="Oval 23"/>
          <p:cNvSpPr/>
          <p:nvPr/>
        </p:nvSpPr>
        <p:spPr>
          <a:xfrm>
            <a:off x="1103906" y="3409947"/>
            <a:ext cx="366823" cy="366823"/>
          </a:xfrm>
          <a:prstGeom prst="ellipse">
            <a:avLst/>
          </a:prstGeom>
          <a:solidFill>
            <a:srgbClr val="BF6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pitchFamily="34" charset="-122"/>
              </a:rPr>
              <a:t>3</a:t>
            </a:r>
            <a:endParaRPr lang="en-US" sz="2000">
              <a:solidFill>
                <a:schemeClr val="bg1"/>
              </a:solidFill>
              <a:latin typeface="思源等宽 L"/>
              <a:ea typeface="微软雅黑" panose="020B0503020204020204" pitchFamily="34" charset="-122"/>
            </a:endParaRPr>
          </a:p>
        </p:txBody>
      </p:sp>
      <p:sp>
        <p:nvSpPr>
          <p:cNvPr id="29" name="TextBox 24"/>
          <p:cNvSpPr txBox="1"/>
          <p:nvPr/>
        </p:nvSpPr>
        <p:spPr>
          <a:xfrm>
            <a:off x="1573519" y="3377914"/>
            <a:ext cx="5289764" cy="461665"/>
          </a:xfrm>
          <a:prstGeom prst="rect">
            <a:avLst/>
          </a:prstGeom>
          <a:noFill/>
        </p:spPr>
        <p:txBody>
          <a:bodyPr wrap="square" rtlCol="0" anchor="ctr">
            <a:spAutoFit/>
          </a:bodyPr>
          <a:lstStyle/>
          <a:p>
            <a:pPr lvl="0"/>
            <a:r>
              <a:rPr lang="en-US" altLang="zh-CN" sz="2400">
                <a:solidFill>
                  <a:schemeClr val="tx1">
                    <a:lumMod val="85000"/>
                    <a:lumOff val="15000"/>
                  </a:schemeClr>
                </a:solidFill>
                <a:latin typeface="思源等宽 L"/>
                <a:ea typeface="微软雅黑" panose="020B0503020204020204" pitchFamily="34" charset="-122"/>
                <a:cs typeface="Open Sans" panose="020B0606030504020204" pitchFamily="34" charset="0"/>
              </a:rPr>
              <a:t>1920年精神外科治疗</a:t>
            </a:r>
            <a:endParaRPr lang="en-US" altLang="zh-CN" sz="2400">
              <a:solidFill>
                <a:schemeClr val="tx1">
                  <a:lumMod val="85000"/>
                  <a:lumOff val="15000"/>
                </a:schemeClr>
              </a:solidFill>
              <a:latin typeface="思源等宽 L"/>
              <a:ea typeface="微软雅黑" panose="020B0503020204020204" pitchFamily="34" charset="-122"/>
              <a:cs typeface="Open Sans" panose="020B0606030504020204" pitchFamily="34" charset="0"/>
            </a:endParaRPr>
          </a:p>
        </p:txBody>
      </p:sp>
      <p:sp>
        <p:nvSpPr>
          <p:cNvPr id="8" name="Oval 23"/>
          <p:cNvSpPr/>
          <p:nvPr/>
        </p:nvSpPr>
        <p:spPr>
          <a:xfrm>
            <a:off x="1103906" y="4222569"/>
            <a:ext cx="366823" cy="366823"/>
          </a:xfrm>
          <a:prstGeom prst="ellipse">
            <a:avLst/>
          </a:prstGeom>
          <a:solidFill>
            <a:srgbClr val="DC6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pitchFamily="34" charset="-122"/>
              </a:rPr>
              <a:t>4</a:t>
            </a:r>
            <a:endParaRPr lang="en-US" sz="2000">
              <a:solidFill>
                <a:schemeClr val="bg1"/>
              </a:solidFill>
              <a:latin typeface="思源等宽 L"/>
              <a:ea typeface="微软雅黑" panose="020B0503020204020204" pitchFamily="34" charset="-122"/>
            </a:endParaRPr>
          </a:p>
        </p:txBody>
      </p:sp>
      <p:sp>
        <p:nvSpPr>
          <p:cNvPr id="9" name="TextBox 24"/>
          <p:cNvSpPr txBox="1"/>
          <p:nvPr/>
        </p:nvSpPr>
        <p:spPr>
          <a:xfrm>
            <a:off x="1573519" y="4190536"/>
            <a:ext cx="5289764" cy="461665"/>
          </a:xfrm>
          <a:prstGeom prst="rect">
            <a:avLst/>
          </a:prstGeom>
          <a:noFill/>
        </p:spPr>
        <p:txBody>
          <a:bodyPr wrap="square" rtlCol="0" anchor="ctr">
            <a:spAutoFit/>
          </a:bodyPr>
          <a:lstStyle/>
          <a:p>
            <a:pPr lvl="0"/>
            <a:r>
              <a:rPr lang="en-US" altLang="zh-CN" sz="2400">
                <a:solidFill>
                  <a:schemeClr val="tx1">
                    <a:lumMod val="85000"/>
                    <a:lumOff val="15000"/>
                  </a:schemeClr>
                </a:solidFill>
                <a:latin typeface="思源等宽 L"/>
                <a:ea typeface="微软雅黑" panose="020B0503020204020204" pitchFamily="34" charset="-122"/>
                <a:cs typeface="Open Sans" panose="020B0606030504020204" pitchFamily="34" charset="0"/>
              </a:rPr>
              <a:t>1933年的电休克治疗</a:t>
            </a:r>
            <a:endParaRPr lang="en-US" altLang="zh-CN" sz="2400">
              <a:solidFill>
                <a:schemeClr val="tx1">
                  <a:lumMod val="85000"/>
                  <a:lumOff val="15000"/>
                </a:schemeClr>
              </a:solidFill>
              <a:latin typeface="思源等宽 L"/>
              <a:ea typeface="微软雅黑" panose="020B0503020204020204" pitchFamily="34" charset="-122"/>
              <a:cs typeface="Open Sans" panose="020B0606030504020204" pitchFamily="34" charset="0"/>
            </a:endParaRPr>
          </a:p>
        </p:txBody>
      </p:sp>
      <p:sp>
        <p:nvSpPr>
          <p:cNvPr id="10" name="Oval 20"/>
          <p:cNvSpPr/>
          <p:nvPr/>
        </p:nvSpPr>
        <p:spPr>
          <a:xfrm>
            <a:off x="1103906" y="5063460"/>
            <a:ext cx="366823" cy="366823"/>
          </a:xfrm>
          <a:prstGeom prst="ellipse">
            <a:avLst/>
          </a:prstGeom>
          <a:solidFill>
            <a:srgbClr val="BF6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latin typeface="思源等宽 L"/>
                <a:ea typeface="微软雅黑" panose="020B0503020204020204" pitchFamily="34" charset="-122"/>
              </a:rPr>
              <a:t>5</a:t>
            </a:r>
            <a:endParaRPr lang="en-US" altLang="zh-CN" sz="2000">
              <a:solidFill>
                <a:schemeClr val="bg1"/>
              </a:solidFill>
              <a:latin typeface="思源等宽 L"/>
              <a:ea typeface="微软雅黑" panose="020B0503020204020204" pitchFamily="34" charset="-122"/>
            </a:endParaRPr>
          </a:p>
        </p:txBody>
      </p:sp>
      <p:sp>
        <p:nvSpPr>
          <p:cNvPr id="11" name="TextBox 22"/>
          <p:cNvSpPr txBox="1"/>
          <p:nvPr/>
        </p:nvSpPr>
        <p:spPr>
          <a:xfrm>
            <a:off x="1573520" y="5027145"/>
            <a:ext cx="5289761" cy="461665"/>
          </a:xfrm>
          <a:prstGeom prst="rect">
            <a:avLst/>
          </a:prstGeom>
          <a:noFill/>
        </p:spPr>
        <p:txBody>
          <a:bodyPr wrap="square" rtlCol="0" anchor="ctr">
            <a:spAutoFit/>
          </a:bodyPr>
          <a:lstStyle/>
          <a:p>
            <a:r>
              <a:rPr lang="en-US" altLang="zh-CN" sz="2400">
                <a:solidFill>
                  <a:schemeClr val="tx1">
                    <a:lumMod val="85000"/>
                    <a:lumOff val="15000"/>
                  </a:schemeClr>
                </a:solidFill>
                <a:latin typeface="思源等宽 L"/>
                <a:ea typeface="微软雅黑" panose="020B0503020204020204" pitchFamily="34" charset="-122"/>
                <a:cs typeface="Open Sans" panose="020B0606030504020204" pitchFamily="34" charset="0"/>
              </a:rPr>
              <a:t>1937年胰岛素治疗</a:t>
            </a:r>
            <a:endParaRPr lang="en-US" altLang="zh-CN" sz="2400">
              <a:solidFill>
                <a:schemeClr val="tx1">
                  <a:lumMod val="85000"/>
                  <a:lumOff val="15000"/>
                </a:schemeClr>
              </a:solidFill>
              <a:latin typeface="思源等宽 L"/>
              <a:ea typeface="微软雅黑" panose="020B0503020204020204" pitchFamily="34" charset="-122"/>
              <a:cs typeface="Open Sans" panose="020B0606030504020204" pitchFamily="34" charset="0"/>
            </a:endParaRPr>
          </a:p>
        </p:txBody>
      </p:sp>
      <p:sp>
        <p:nvSpPr>
          <p:cNvPr id="12" name="Shape 1135"/>
          <p:cNvSpPr/>
          <p:nvPr/>
        </p:nvSpPr>
        <p:spPr>
          <a:xfrm rot="10800000">
            <a:off x="7421878" y="1974730"/>
            <a:ext cx="3270250" cy="3268662"/>
          </a:xfrm>
          <a:custGeom>
            <a:avLst/>
            <a:gdLst>
              <a:gd name="T0" fmla="*/ 1634893 w 21600"/>
              <a:gd name="T1" fmla="*/ 1634212 h 21600"/>
              <a:gd name="T2" fmla="*/ 1634893 w 21600"/>
              <a:gd name="T3" fmla="*/ 1634212 h 21600"/>
              <a:gd name="T4" fmla="*/ 1634893 w 21600"/>
              <a:gd name="T5" fmla="*/ 1634212 h 21600"/>
              <a:gd name="T6" fmla="*/ 1634893 w 21600"/>
              <a:gd name="T7" fmla="*/ 163421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a:solidFill>
              <a:srgbClr val="7C5053"/>
            </a:solidFill>
            <a:miter lim="400000"/>
          </a:ln>
          <a:extLst>
            <a:ext uri="{909E8E84-426E-40DD-AFC4-6F175D3DCCD1}">
              <a14:hiddenFill xmlns:a14="http://schemas.microsoft.com/office/drawing/2010/main">
                <a:solidFill>
                  <a:srgbClr val="FFFFFF"/>
                </a:solidFill>
              </a14:hiddenFill>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chemeClr val="bg1">
                  <a:lumMod val="50000"/>
                </a:schemeClr>
              </a:solidFill>
            </a:endParaRPr>
          </a:p>
        </p:txBody>
      </p:sp>
      <p:sp>
        <p:nvSpPr>
          <p:cNvPr id="13" name="Shape 1142"/>
          <p:cNvSpPr/>
          <p:nvPr/>
        </p:nvSpPr>
        <p:spPr>
          <a:xfrm rot="1790900">
            <a:off x="9090340" y="1752480"/>
            <a:ext cx="1382713" cy="1196975"/>
          </a:xfrm>
          <a:custGeom>
            <a:avLst/>
            <a:gdLst>
              <a:gd name="T0" fmla="*/ 690909 w 21600"/>
              <a:gd name="T1" fmla="*/ 598344 h 21600"/>
              <a:gd name="T2" fmla="*/ 690909 w 21600"/>
              <a:gd name="T3" fmla="*/ 598344 h 21600"/>
              <a:gd name="T4" fmla="*/ 690909 w 21600"/>
              <a:gd name="T5" fmla="*/ 598344 h 21600"/>
              <a:gd name="T6" fmla="*/ 690909 w 21600"/>
              <a:gd name="T7" fmla="*/ 59834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DC6E8B"/>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chemeClr val="bg1">
                  <a:lumMod val="50000"/>
                </a:schemeClr>
              </a:solidFill>
            </a:endParaRPr>
          </a:p>
        </p:txBody>
      </p:sp>
      <p:sp>
        <p:nvSpPr>
          <p:cNvPr id="14" name="Shape 1145"/>
          <p:cNvSpPr/>
          <p:nvPr/>
        </p:nvSpPr>
        <p:spPr>
          <a:xfrm rot="1790900">
            <a:off x="9828528" y="3005017"/>
            <a:ext cx="1381125" cy="1196975"/>
          </a:xfrm>
          <a:custGeom>
            <a:avLst/>
            <a:gdLst>
              <a:gd name="T0" fmla="*/ 690914 w 21600"/>
              <a:gd name="T1" fmla="*/ 598351 h 21600"/>
              <a:gd name="T2" fmla="*/ 690914 w 21600"/>
              <a:gd name="T3" fmla="*/ 598351 h 21600"/>
              <a:gd name="T4" fmla="*/ 690914 w 21600"/>
              <a:gd name="T5" fmla="*/ 598351 h 21600"/>
              <a:gd name="T6" fmla="*/ 690914 w 21600"/>
              <a:gd name="T7" fmla="*/ 5983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BF6E4C"/>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chemeClr val="bg1">
                  <a:lumMod val="50000"/>
                </a:schemeClr>
              </a:solidFill>
            </a:endParaRPr>
          </a:p>
        </p:txBody>
      </p:sp>
      <p:sp>
        <p:nvSpPr>
          <p:cNvPr id="15" name="Shape 1148"/>
          <p:cNvSpPr/>
          <p:nvPr/>
        </p:nvSpPr>
        <p:spPr>
          <a:xfrm rot="1790900">
            <a:off x="9091928" y="4287717"/>
            <a:ext cx="1382712" cy="1196975"/>
          </a:xfrm>
          <a:custGeom>
            <a:avLst/>
            <a:gdLst>
              <a:gd name="T0" fmla="*/ 690914 w 21600"/>
              <a:gd name="T1" fmla="*/ 598343 h 21600"/>
              <a:gd name="T2" fmla="*/ 690914 w 21600"/>
              <a:gd name="T3" fmla="*/ 598343 h 21600"/>
              <a:gd name="T4" fmla="*/ 690914 w 21600"/>
              <a:gd name="T5" fmla="*/ 598343 h 21600"/>
              <a:gd name="T6" fmla="*/ 690914 w 21600"/>
              <a:gd name="T7" fmla="*/ 59834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DC6E8B"/>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chemeClr val="bg1">
                  <a:lumMod val="50000"/>
                </a:schemeClr>
              </a:solidFill>
            </a:endParaRPr>
          </a:p>
        </p:txBody>
      </p:sp>
      <p:sp>
        <p:nvSpPr>
          <p:cNvPr id="16" name="Shape 1151"/>
          <p:cNvSpPr/>
          <p:nvPr/>
        </p:nvSpPr>
        <p:spPr>
          <a:xfrm rot="1790900">
            <a:off x="7644128" y="4273430"/>
            <a:ext cx="1381125" cy="1196975"/>
          </a:xfrm>
          <a:custGeom>
            <a:avLst/>
            <a:gdLst>
              <a:gd name="T0" fmla="*/ 690910 w 21600"/>
              <a:gd name="T1" fmla="*/ 598348 h 21600"/>
              <a:gd name="T2" fmla="*/ 690910 w 21600"/>
              <a:gd name="T3" fmla="*/ 598348 h 21600"/>
              <a:gd name="T4" fmla="*/ 690910 w 21600"/>
              <a:gd name="T5" fmla="*/ 598348 h 21600"/>
              <a:gd name="T6" fmla="*/ 690910 w 21600"/>
              <a:gd name="T7" fmla="*/ 59834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BF6E4C"/>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chemeClr val="bg1">
                  <a:lumMod val="50000"/>
                </a:schemeClr>
              </a:solidFill>
            </a:endParaRPr>
          </a:p>
        </p:txBody>
      </p:sp>
      <p:sp>
        <p:nvSpPr>
          <p:cNvPr id="17" name="Shape 1154"/>
          <p:cNvSpPr/>
          <p:nvPr/>
        </p:nvSpPr>
        <p:spPr>
          <a:xfrm rot="1790900">
            <a:off x="6901178" y="3030417"/>
            <a:ext cx="1381125" cy="1196975"/>
          </a:xfrm>
          <a:custGeom>
            <a:avLst/>
            <a:gdLst>
              <a:gd name="T0" fmla="*/ 690912 w 21600"/>
              <a:gd name="T1" fmla="*/ 598343 h 21600"/>
              <a:gd name="T2" fmla="*/ 690912 w 21600"/>
              <a:gd name="T3" fmla="*/ 598343 h 21600"/>
              <a:gd name="T4" fmla="*/ 690912 w 21600"/>
              <a:gd name="T5" fmla="*/ 598343 h 21600"/>
              <a:gd name="T6" fmla="*/ 690912 w 21600"/>
              <a:gd name="T7" fmla="*/ 59834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DC6E8B"/>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chemeClr val="bg1">
                  <a:lumMod val="50000"/>
                </a:schemeClr>
              </a:solidFill>
            </a:endParaRPr>
          </a:p>
        </p:txBody>
      </p:sp>
      <p:sp>
        <p:nvSpPr>
          <p:cNvPr id="18" name="Shape 1157"/>
          <p:cNvSpPr/>
          <p:nvPr/>
        </p:nvSpPr>
        <p:spPr>
          <a:xfrm rot="1790900">
            <a:off x="7636190" y="1747717"/>
            <a:ext cx="1382713" cy="1196975"/>
          </a:xfrm>
          <a:custGeom>
            <a:avLst/>
            <a:gdLst>
              <a:gd name="T0" fmla="*/ 690912 w 21600"/>
              <a:gd name="T1" fmla="*/ 598351 h 21600"/>
              <a:gd name="T2" fmla="*/ 690912 w 21600"/>
              <a:gd name="T3" fmla="*/ 598351 h 21600"/>
              <a:gd name="T4" fmla="*/ 690912 w 21600"/>
              <a:gd name="T5" fmla="*/ 598351 h 21600"/>
              <a:gd name="T6" fmla="*/ 690912 w 21600"/>
              <a:gd name="T7" fmla="*/ 5983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BF6E4C"/>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chemeClr val="bg1">
                  <a:lumMod val="50000"/>
                </a:schemeClr>
              </a:solidFill>
            </a:endParaRPr>
          </a:p>
        </p:txBody>
      </p:sp>
      <p:sp>
        <p:nvSpPr>
          <p:cNvPr id="19" name="Text Placeholder 2"/>
          <p:cNvSpPr/>
          <p:nvPr/>
        </p:nvSpPr>
        <p:spPr>
          <a:xfrm>
            <a:off x="7734615" y="1681042"/>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a:solidFill>
                <a:schemeClr val="bg1">
                  <a:lumMod val="50000"/>
                </a:schemeClr>
              </a:solidFill>
            </a:endParaRPr>
          </a:p>
        </p:txBody>
      </p:sp>
      <p:sp>
        <p:nvSpPr>
          <p:cNvPr id="20" name="Text Placeholder 2"/>
          <p:cNvSpPr/>
          <p:nvPr/>
        </p:nvSpPr>
        <p:spPr>
          <a:xfrm>
            <a:off x="9190353" y="1693742"/>
            <a:ext cx="1190625" cy="1381125"/>
          </a:xfrm>
          <a:prstGeom prst="rect">
            <a:avLst/>
          </a:prstGeom>
          <a:noFill/>
          <a:ln>
            <a:noFill/>
          </a:ln>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a:solidFill>
                <a:schemeClr val="bg1">
                  <a:lumMod val="50000"/>
                </a:schemeClr>
              </a:solidFill>
            </a:endParaRPr>
          </a:p>
        </p:txBody>
      </p:sp>
      <p:sp>
        <p:nvSpPr>
          <p:cNvPr id="21" name="Text Placeholder 2"/>
          <p:cNvSpPr/>
          <p:nvPr/>
        </p:nvSpPr>
        <p:spPr>
          <a:xfrm>
            <a:off x="9923778" y="2949455"/>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a:solidFill>
                <a:schemeClr val="bg1">
                  <a:lumMod val="50000"/>
                </a:schemeClr>
              </a:solidFill>
            </a:endParaRPr>
          </a:p>
        </p:txBody>
      </p:sp>
      <p:sp>
        <p:nvSpPr>
          <p:cNvPr id="22" name="Text Placeholder 2"/>
          <p:cNvSpPr/>
          <p:nvPr/>
        </p:nvSpPr>
        <p:spPr>
          <a:xfrm>
            <a:off x="9190353" y="4230567"/>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a:solidFill>
                <a:schemeClr val="bg1">
                  <a:lumMod val="50000"/>
                </a:schemeClr>
              </a:solidFill>
            </a:endParaRPr>
          </a:p>
        </p:txBody>
      </p:sp>
      <p:sp>
        <p:nvSpPr>
          <p:cNvPr id="23" name="Text Placeholder 2"/>
          <p:cNvSpPr/>
          <p:nvPr/>
        </p:nvSpPr>
        <p:spPr>
          <a:xfrm>
            <a:off x="7737790" y="4224217"/>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a:solidFill>
                <a:schemeClr val="bg1">
                  <a:lumMod val="50000"/>
                </a:schemeClr>
              </a:solidFill>
            </a:endParaRPr>
          </a:p>
        </p:txBody>
      </p:sp>
      <p:sp>
        <p:nvSpPr>
          <p:cNvPr id="30" name="Text Placeholder 2"/>
          <p:cNvSpPr/>
          <p:nvPr/>
        </p:nvSpPr>
        <p:spPr>
          <a:xfrm>
            <a:off x="6990078" y="2974855"/>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a:solidFill>
                <a:schemeClr val="bg1">
                  <a:lumMod val="50000"/>
                </a:schemeClr>
              </a:solidFill>
            </a:endParaRPr>
          </a:p>
        </p:txBody>
      </p:sp>
      <p:sp>
        <p:nvSpPr>
          <p:cNvPr id="31" name="Shape 1139"/>
          <p:cNvSpPr/>
          <p:nvPr/>
        </p:nvSpPr>
        <p:spPr>
          <a:xfrm rot="1790900">
            <a:off x="8331515" y="2976442"/>
            <a:ext cx="1484313" cy="1285875"/>
          </a:xfrm>
          <a:custGeom>
            <a:avLst/>
            <a:gdLst>
              <a:gd name="T0" fmla="*/ 742249 w 21600"/>
              <a:gd name="T1" fmla="*/ 642811 h 21600"/>
              <a:gd name="T2" fmla="*/ 742249 w 21600"/>
              <a:gd name="T3" fmla="*/ 642811 h 21600"/>
              <a:gd name="T4" fmla="*/ 742249 w 21600"/>
              <a:gd name="T5" fmla="*/ 642811 h 21600"/>
              <a:gd name="T6" fmla="*/ 742249 w 21600"/>
              <a:gd name="T7" fmla="*/ 64281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BF6E4C"/>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chemeClr val="bg1">
                  <a:lumMod val="50000"/>
                </a:schemeClr>
              </a:solidFill>
            </a:endParaRPr>
          </a:p>
        </p:txBody>
      </p:sp>
      <p:sp>
        <p:nvSpPr>
          <p:cNvPr id="32" name="Text Placeholder 2"/>
          <p:cNvSpPr/>
          <p:nvPr/>
        </p:nvSpPr>
        <p:spPr>
          <a:xfrm>
            <a:off x="8442640" y="2882780"/>
            <a:ext cx="1271588"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a:solidFill>
                <a:schemeClr val="bg1">
                  <a:lumMod val="50000"/>
                </a:schemeClr>
              </a:solidFill>
            </a:endParaRPr>
          </a:p>
        </p:txBody>
      </p:sp>
      <p:sp>
        <p:nvSpPr>
          <p:cNvPr id="33" name="Freeform 250"/>
          <p:cNvSpPr/>
          <p:nvPr/>
        </p:nvSpPr>
        <p:spPr>
          <a:xfrm>
            <a:off x="10409553" y="3402685"/>
            <a:ext cx="217488" cy="401638"/>
          </a:xfrm>
          <a:custGeom>
            <a:avLst/>
            <a:gdLst>
              <a:gd name="T0" fmla="*/ 57 w 137"/>
              <a:gd name="T1" fmla="*/ 0 h 253"/>
              <a:gd name="T2" fmla="*/ 124 w 137"/>
              <a:gd name="T3" fmla="*/ 0 h 253"/>
              <a:gd name="T4" fmla="*/ 124 w 137"/>
              <a:gd name="T5" fmla="*/ 39 h 253"/>
              <a:gd name="T6" fmla="*/ 111 w 137"/>
              <a:gd name="T7" fmla="*/ 39 h 253"/>
              <a:gd name="T8" fmla="*/ 137 w 137"/>
              <a:gd name="T9" fmla="*/ 208 h 253"/>
              <a:gd name="T10" fmla="*/ 93 w 137"/>
              <a:gd name="T11" fmla="*/ 253 h 253"/>
              <a:gd name="T12" fmla="*/ 44 w 137"/>
              <a:gd name="T13" fmla="*/ 210 h 253"/>
              <a:gd name="T14" fmla="*/ 60 w 137"/>
              <a:gd name="T15" fmla="*/ 117 h 253"/>
              <a:gd name="T16" fmla="*/ 11 w 137"/>
              <a:gd name="T17" fmla="*/ 159 h 253"/>
              <a:gd name="T18" fmla="*/ 0 w 137"/>
              <a:gd name="T19" fmla="*/ 142 h 253"/>
              <a:gd name="T20" fmla="*/ 66 w 137"/>
              <a:gd name="T21" fmla="*/ 71 h 253"/>
              <a:gd name="T22" fmla="*/ 71 w 137"/>
              <a:gd name="T23" fmla="*/ 39 h 253"/>
              <a:gd name="T24" fmla="*/ 57 w 137"/>
              <a:gd name="T25" fmla="*/ 39 h 253"/>
              <a:gd name="T26" fmla="*/ 57 w 137"/>
              <a:gd name="T2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253">
                <a:moveTo>
                  <a:pt x="57" y="0"/>
                </a:moveTo>
                <a:lnTo>
                  <a:pt x="124" y="0"/>
                </a:lnTo>
                <a:lnTo>
                  <a:pt x="124" y="39"/>
                </a:lnTo>
                <a:lnTo>
                  <a:pt x="111" y="39"/>
                </a:lnTo>
                <a:lnTo>
                  <a:pt x="137" y="208"/>
                </a:lnTo>
                <a:lnTo>
                  <a:pt x="93" y="253"/>
                </a:lnTo>
                <a:lnTo>
                  <a:pt x="44" y="210"/>
                </a:lnTo>
                <a:lnTo>
                  <a:pt x="60" y="117"/>
                </a:lnTo>
                <a:lnTo>
                  <a:pt x="11" y="159"/>
                </a:lnTo>
                <a:lnTo>
                  <a:pt x="0" y="142"/>
                </a:lnTo>
                <a:lnTo>
                  <a:pt x="66" y="71"/>
                </a:lnTo>
                <a:lnTo>
                  <a:pt x="71" y="39"/>
                </a:lnTo>
                <a:lnTo>
                  <a:pt x="57" y="39"/>
                </a:lnTo>
                <a:lnTo>
                  <a:pt x="57"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4" name="Freeform 277"/>
          <p:cNvSpPr/>
          <p:nvPr/>
        </p:nvSpPr>
        <p:spPr>
          <a:xfrm>
            <a:off x="7385670" y="3396338"/>
            <a:ext cx="271463" cy="373063"/>
          </a:xfrm>
          <a:custGeom>
            <a:avLst/>
            <a:gdLst>
              <a:gd name="T0" fmla="*/ 8 w 77"/>
              <a:gd name="T1" fmla="*/ 0 h 106"/>
              <a:gd name="T2" fmla="*/ 64 w 77"/>
              <a:gd name="T3" fmla="*/ 0 h 106"/>
              <a:gd name="T4" fmla="*/ 73 w 77"/>
              <a:gd name="T5" fmla="*/ 9 h 106"/>
              <a:gd name="T6" fmla="*/ 73 w 77"/>
              <a:gd name="T7" fmla="*/ 62 h 106"/>
              <a:gd name="T8" fmla="*/ 63 w 77"/>
              <a:gd name="T9" fmla="*/ 60 h 106"/>
              <a:gd name="T10" fmla="*/ 63 w 77"/>
              <a:gd name="T11" fmla="*/ 56 h 106"/>
              <a:gd name="T12" fmla="*/ 63 w 77"/>
              <a:gd name="T13" fmla="*/ 11 h 106"/>
              <a:gd name="T14" fmla="*/ 9 w 77"/>
              <a:gd name="T15" fmla="*/ 11 h 106"/>
              <a:gd name="T16" fmla="*/ 9 w 77"/>
              <a:gd name="T17" fmla="*/ 87 h 106"/>
              <a:gd name="T18" fmla="*/ 36 w 77"/>
              <a:gd name="T19" fmla="*/ 87 h 106"/>
              <a:gd name="T20" fmla="*/ 40 w 77"/>
              <a:gd name="T21" fmla="*/ 96 h 106"/>
              <a:gd name="T22" fmla="*/ 8 w 77"/>
              <a:gd name="T23" fmla="*/ 96 h 106"/>
              <a:gd name="T24" fmla="*/ 0 w 77"/>
              <a:gd name="T25" fmla="*/ 88 h 106"/>
              <a:gd name="T26" fmla="*/ 0 w 77"/>
              <a:gd name="T27" fmla="*/ 9 h 106"/>
              <a:gd name="T28" fmla="*/ 8 w 77"/>
              <a:gd name="T29" fmla="*/ 0 h 106"/>
              <a:gd name="T30" fmla="*/ 16 w 77"/>
              <a:gd name="T31" fmla="*/ 47 h 106"/>
              <a:gd name="T32" fmla="*/ 16 w 77"/>
              <a:gd name="T33" fmla="*/ 54 h 106"/>
              <a:gd name="T34" fmla="*/ 36 w 77"/>
              <a:gd name="T35" fmla="*/ 54 h 106"/>
              <a:gd name="T36" fmla="*/ 36 w 77"/>
              <a:gd name="T37" fmla="*/ 47 h 106"/>
              <a:gd name="T38" fmla="*/ 16 w 77"/>
              <a:gd name="T39" fmla="*/ 47 h 106"/>
              <a:gd name="T40" fmla="*/ 16 w 77"/>
              <a:gd name="T41" fmla="*/ 34 h 106"/>
              <a:gd name="T42" fmla="*/ 16 w 77"/>
              <a:gd name="T43" fmla="*/ 41 h 106"/>
              <a:gd name="T44" fmla="*/ 36 w 77"/>
              <a:gd name="T45" fmla="*/ 41 h 106"/>
              <a:gd name="T46" fmla="*/ 36 w 77"/>
              <a:gd name="T47" fmla="*/ 34 h 106"/>
              <a:gd name="T48" fmla="*/ 16 w 77"/>
              <a:gd name="T49" fmla="*/ 34 h 106"/>
              <a:gd name="T50" fmla="*/ 16 w 77"/>
              <a:gd name="T51" fmla="*/ 21 h 106"/>
              <a:gd name="T52" fmla="*/ 16 w 77"/>
              <a:gd name="T53" fmla="*/ 28 h 106"/>
              <a:gd name="T54" fmla="*/ 55 w 77"/>
              <a:gd name="T55" fmla="*/ 28 h 106"/>
              <a:gd name="T56" fmla="*/ 55 w 77"/>
              <a:gd name="T57" fmla="*/ 21 h 106"/>
              <a:gd name="T58" fmla="*/ 16 w 77"/>
              <a:gd name="T59" fmla="*/ 21 h 106"/>
              <a:gd name="T60" fmla="*/ 47 w 77"/>
              <a:gd name="T61" fmla="*/ 42 h 106"/>
              <a:gd name="T62" fmla="*/ 45 w 77"/>
              <a:gd name="T63" fmla="*/ 70 h 106"/>
              <a:gd name="T64" fmla="*/ 43 w 77"/>
              <a:gd name="T65" fmla="*/ 69 h 106"/>
              <a:gd name="T66" fmla="*/ 39 w 77"/>
              <a:gd name="T67" fmla="*/ 71 h 106"/>
              <a:gd name="T68" fmla="*/ 38 w 77"/>
              <a:gd name="T69" fmla="*/ 74 h 106"/>
              <a:gd name="T70" fmla="*/ 48 w 77"/>
              <a:gd name="T71" fmla="*/ 98 h 106"/>
              <a:gd name="T72" fmla="*/ 48 w 77"/>
              <a:gd name="T73" fmla="*/ 106 h 106"/>
              <a:gd name="T74" fmla="*/ 71 w 77"/>
              <a:gd name="T75" fmla="*/ 106 h 106"/>
              <a:gd name="T76" fmla="*/ 71 w 77"/>
              <a:gd name="T77" fmla="*/ 97 h 106"/>
              <a:gd name="T78" fmla="*/ 77 w 77"/>
              <a:gd name="T79" fmla="*/ 73 h 106"/>
              <a:gd name="T80" fmla="*/ 76 w 77"/>
              <a:gd name="T81" fmla="*/ 69 h 106"/>
              <a:gd name="T82" fmla="*/ 71 w 77"/>
              <a:gd name="T83" fmla="*/ 68 h 106"/>
              <a:gd name="T84" fmla="*/ 69 w 77"/>
              <a:gd name="T85" fmla="*/ 70 h 106"/>
              <a:gd name="T86" fmla="*/ 68 w 77"/>
              <a:gd name="T87" fmla="*/ 68 h 106"/>
              <a:gd name="T88" fmla="*/ 64 w 77"/>
              <a:gd name="T89" fmla="*/ 67 h 106"/>
              <a:gd name="T90" fmla="*/ 62 w 77"/>
              <a:gd name="T91" fmla="*/ 68 h 106"/>
              <a:gd name="T92" fmla="*/ 61 w 77"/>
              <a:gd name="T93" fmla="*/ 66 h 106"/>
              <a:gd name="T94" fmla="*/ 57 w 77"/>
              <a:gd name="T95" fmla="*/ 66 h 106"/>
              <a:gd name="T96" fmla="*/ 55 w 77"/>
              <a:gd name="T97" fmla="*/ 41 h 106"/>
              <a:gd name="T98" fmla="*/ 47 w 77"/>
              <a:gd name="T99" fmla="*/ 42 h 106"/>
              <a:gd name="T100" fmla="*/ 25 w 77"/>
              <a:gd name="T101" fmla="*/ 4 h 106"/>
              <a:gd name="T102" fmla="*/ 25 w 77"/>
              <a:gd name="T103" fmla="*/ 7 h 106"/>
              <a:gd name="T104" fmla="*/ 47 w 77"/>
              <a:gd name="T105" fmla="*/ 7 h 106"/>
              <a:gd name="T106" fmla="*/ 47 w 77"/>
              <a:gd name="T107" fmla="*/ 4 h 106"/>
              <a:gd name="T108" fmla="*/ 25 w 77"/>
              <a:gd name="T109"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106">
                <a:moveTo>
                  <a:pt x="8" y="0"/>
                </a:moveTo>
                <a:cubicBezTo>
                  <a:pt x="64" y="0"/>
                  <a:pt x="64" y="0"/>
                  <a:pt x="64" y="0"/>
                </a:cubicBezTo>
                <a:cubicBezTo>
                  <a:pt x="69" y="0"/>
                  <a:pt x="73" y="4"/>
                  <a:pt x="73" y="9"/>
                </a:cubicBezTo>
                <a:cubicBezTo>
                  <a:pt x="73" y="62"/>
                  <a:pt x="73" y="62"/>
                  <a:pt x="73" y="62"/>
                </a:cubicBezTo>
                <a:cubicBezTo>
                  <a:pt x="63" y="60"/>
                  <a:pt x="63" y="60"/>
                  <a:pt x="63" y="60"/>
                </a:cubicBezTo>
                <a:cubicBezTo>
                  <a:pt x="63" y="56"/>
                  <a:pt x="63" y="56"/>
                  <a:pt x="63" y="56"/>
                </a:cubicBezTo>
                <a:cubicBezTo>
                  <a:pt x="63" y="11"/>
                  <a:pt x="63" y="11"/>
                  <a:pt x="63" y="11"/>
                </a:cubicBezTo>
                <a:cubicBezTo>
                  <a:pt x="9" y="11"/>
                  <a:pt x="9" y="11"/>
                  <a:pt x="9" y="11"/>
                </a:cubicBezTo>
                <a:cubicBezTo>
                  <a:pt x="9" y="87"/>
                  <a:pt x="9" y="87"/>
                  <a:pt x="9" y="87"/>
                </a:cubicBezTo>
                <a:cubicBezTo>
                  <a:pt x="36" y="87"/>
                  <a:pt x="36" y="87"/>
                  <a:pt x="36" y="87"/>
                </a:cubicBezTo>
                <a:cubicBezTo>
                  <a:pt x="40" y="96"/>
                  <a:pt x="40" y="96"/>
                  <a:pt x="40" y="96"/>
                </a:cubicBezTo>
                <a:cubicBezTo>
                  <a:pt x="8" y="96"/>
                  <a:pt x="8" y="96"/>
                  <a:pt x="8" y="96"/>
                </a:cubicBezTo>
                <a:cubicBezTo>
                  <a:pt x="4" y="96"/>
                  <a:pt x="0" y="93"/>
                  <a:pt x="0" y="88"/>
                </a:cubicBezTo>
                <a:cubicBezTo>
                  <a:pt x="0" y="9"/>
                  <a:pt x="0" y="9"/>
                  <a:pt x="0" y="9"/>
                </a:cubicBezTo>
                <a:cubicBezTo>
                  <a:pt x="0" y="4"/>
                  <a:pt x="4" y="0"/>
                  <a:pt x="8" y="0"/>
                </a:cubicBezTo>
                <a:close/>
                <a:moveTo>
                  <a:pt x="16" y="47"/>
                </a:moveTo>
                <a:cubicBezTo>
                  <a:pt x="16" y="54"/>
                  <a:pt x="16" y="54"/>
                  <a:pt x="16" y="54"/>
                </a:cubicBezTo>
                <a:cubicBezTo>
                  <a:pt x="36" y="54"/>
                  <a:pt x="36" y="54"/>
                  <a:pt x="36" y="54"/>
                </a:cubicBezTo>
                <a:cubicBezTo>
                  <a:pt x="36" y="47"/>
                  <a:pt x="36" y="47"/>
                  <a:pt x="36" y="47"/>
                </a:cubicBezTo>
                <a:cubicBezTo>
                  <a:pt x="16" y="47"/>
                  <a:pt x="16" y="47"/>
                  <a:pt x="16" y="47"/>
                </a:cubicBezTo>
                <a:close/>
                <a:moveTo>
                  <a:pt x="16" y="34"/>
                </a:moveTo>
                <a:cubicBezTo>
                  <a:pt x="16" y="41"/>
                  <a:pt x="16" y="41"/>
                  <a:pt x="16" y="41"/>
                </a:cubicBezTo>
                <a:cubicBezTo>
                  <a:pt x="36" y="41"/>
                  <a:pt x="36" y="41"/>
                  <a:pt x="36" y="41"/>
                </a:cubicBezTo>
                <a:cubicBezTo>
                  <a:pt x="36" y="34"/>
                  <a:pt x="36" y="34"/>
                  <a:pt x="36" y="34"/>
                </a:cubicBezTo>
                <a:cubicBezTo>
                  <a:pt x="16" y="34"/>
                  <a:pt x="16" y="34"/>
                  <a:pt x="16" y="34"/>
                </a:cubicBezTo>
                <a:close/>
                <a:moveTo>
                  <a:pt x="16" y="21"/>
                </a:moveTo>
                <a:cubicBezTo>
                  <a:pt x="16" y="28"/>
                  <a:pt x="16" y="28"/>
                  <a:pt x="16" y="28"/>
                </a:cubicBezTo>
                <a:cubicBezTo>
                  <a:pt x="55" y="28"/>
                  <a:pt x="55" y="28"/>
                  <a:pt x="55" y="28"/>
                </a:cubicBezTo>
                <a:cubicBezTo>
                  <a:pt x="55" y="21"/>
                  <a:pt x="55" y="21"/>
                  <a:pt x="55" y="21"/>
                </a:cubicBezTo>
                <a:cubicBezTo>
                  <a:pt x="16" y="21"/>
                  <a:pt x="16" y="21"/>
                  <a:pt x="16" y="21"/>
                </a:cubicBezTo>
                <a:close/>
                <a:moveTo>
                  <a:pt x="47" y="42"/>
                </a:moveTo>
                <a:cubicBezTo>
                  <a:pt x="45" y="70"/>
                  <a:pt x="45" y="70"/>
                  <a:pt x="45" y="70"/>
                </a:cubicBezTo>
                <a:cubicBezTo>
                  <a:pt x="43" y="69"/>
                  <a:pt x="43" y="69"/>
                  <a:pt x="43" y="69"/>
                </a:cubicBezTo>
                <a:cubicBezTo>
                  <a:pt x="39" y="71"/>
                  <a:pt x="39" y="71"/>
                  <a:pt x="39" y="71"/>
                </a:cubicBezTo>
                <a:cubicBezTo>
                  <a:pt x="38" y="74"/>
                  <a:pt x="38" y="74"/>
                  <a:pt x="38" y="74"/>
                </a:cubicBezTo>
                <a:cubicBezTo>
                  <a:pt x="48" y="98"/>
                  <a:pt x="48" y="98"/>
                  <a:pt x="48" y="98"/>
                </a:cubicBezTo>
                <a:cubicBezTo>
                  <a:pt x="48" y="106"/>
                  <a:pt x="48" y="106"/>
                  <a:pt x="48" y="106"/>
                </a:cubicBezTo>
                <a:cubicBezTo>
                  <a:pt x="71" y="106"/>
                  <a:pt x="71" y="106"/>
                  <a:pt x="71" y="106"/>
                </a:cubicBezTo>
                <a:cubicBezTo>
                  <a:pt x="71" y="97"/>
                  <a:pt x="71" y="97"/>
                  <a:pt x="71" y="97"/>
                </a:cubicBezTo>
                <a:cubicBezTo>
                  <a:pt x="77" y="73"/>
                  <a:pt x="77" y="73"/>
                  <a:pt x="77" y="73"/>
                </a:cubicBezTo>
                <a:cubicBezTo>
                  <a:pt x="76" y="69"/>
                  <a:pt x="76" y="69"/>
                  <a:pt x="76" y="69"/>
                </a:cubicBezTo>
                <a:cubicBezTo>
                  <a:pt x="71" y="68"/>
                  <a:pt x="71" y="68"/>
                  <a:pt x="71" y="68"/>
                </a:cubicBezTo>
                <a:cubicBezTo>
                  <a:pt x="69" y="70"/>
                  <a:pt x="69" y="70"/>
                  <a:pt x="69" y="70"/>
                </a:cubicBezTo>
                <a:cubicBezTo>
                  <a:pt x="68" y="68"/>
                  <a:pt x="68" y="68"/>
                  <a:pt x="68" y="68"/>
                </a:cubicBezTo>
                <a:cubicBezTo>
                  <a:pt x="64" y="67"/>
                  <a:pt x="64" y="67"/>
                  <a:pt x="64" y="67"/>
                </a:cubicBezTo>
                <a:cubicBezTo>
                  <a:pt x="62" y="68"/>
                  <a:pt x="62" y="68"/>
                  <a:pt x="62" y="68"/>
                </a:cubicBezTo>
                <a:cubicBezTo>
                  <a:pt x="61" y="66"/>
                  <a:pt x="61" y="66"/>
                  <a:pt x="61" y="66"/>
                </a:cubicBezTo>
                <a:cubicBezTo>
                  <a:pt x="57" y="66"/>
                  <a:pt x="57" y="66"/>
                  <a:pt x="57" y="66"/>
                </a:cubicBezTo>
                <a:cubicBezTo>
                  <a:pt x="55" y="41"/>
                  <a:pt x="55" y="41"/>
                  <a:pt x="55" y="41"/>
                </a:cubicBezTo>
                <a:cubicBezTo>
                  <a:pt x="47" y="42"/>
                  <a:pt x="47" y="42"/>
                  <a:pt x="47" y="42"/>
                </a:cubicBezTo>
                <a:close/>
                <a:moveTo>
                  <a:pt x="25" y="4"/>
                </a:moveTo>
                <a:cubicBezTo>
                  <a:pt x="25" y="7"/>
                  <a:pt x="25" y="7"/>
                  <a:pt x="25" y="7"/>
                </a:cubicBezTo>
                <a:cubicBezTo>
                  <a:pt x="47" y="7"/>
                  <a:pt x="47" y="7"/>
                  <a:pt x="47" y="7"/>
                </a:cubicBezTo>
                <a:cubicBezTo>
                  <a:pt x="47" y="4"/>
                  <a:pt x="47" y="4"/>
                  <a:pt x="47" y="4"/>
                </a:cubicBezTo>
                <a:lnTo>
                  <a:pt x="25" y="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5" name="Freeform 283"/>
          <p:cNvSpPr/>
          <p:nvPr/>
        </p:nvSpPr>
        <p:spPr>
          <a:xfrm>
            <a:off x="8810703" y="3385668"/>
            <a:ext cx="333375" cy="422275"/>
          </a:xfrm>
          <a:custGeom>
            <a:avLst/>
            <a:gdLst>
              <a:gd name="T0" fmla="*/ 41 w 95"/>
              <a:gd name="T1" fmla="*/ 0 h 120"/>
              <a:gd name="T2" fmla="*/ 29 w 95"/>
              <a:gd name="T3" fmla="*/ 7 h 120"/>
              <a:gd name="T4" fmla="*/ 29 w 95"/>
              <a:gd name="T5" fmla="*/ 7 h 120"/>
              <a:gd name="T6" fmla="*/ 14 w 95"/>
              <a:gd name="T7" fmla="*/ 1 h 120"/>
              <a:gd name="T8" fmla="*/ 3 w 95"/>
              <a:gd name="T9" fmla="*/ 8 h 120"/>
              <a:gd name="T10" fmla="*/ 0 w 95"/>
              <a:gd name="T11" fmla="*/ 21 h 120"/>
              <a:gd name="T12" fmla="*/ 3 w 95"/>
              <a:gd name="T13" fmla="*/ 34 h 120"/>
              <a:gd name="T14" fmla="*/ 14 w 95"/>
              <a:gd name="T15" fmla="*/ 40 h 120"/>
              <a:gd name="T16" fmla="*/ 31 w 95"/>
              <a:gd name="T17" fmla="*/ 37 h 120"/>
              <a:gd name="T18" fmla="*/ 41 w 95"/>
              <a:gd name="T19" fmla="*/ 41 h 120"/>
              <a:gd name="T20" fmla="*/ 43 w 95"/>
              <a:gd name="T21" fmla="*/ 41 h 120"/>
              <a:gd name="T22" fmla="*/ 57 w 95"/>
              <a:gd name="T23" fmla="*/ 56 h 120"/>
              <a:gd name="T24" fmla="*/ 68 w 95"/>
              <a:gd name="T25" fmla="*/ 58 h 120"/>
              <a:gd name="T26" fmla="*/ 66 w 95"/>
              <a:gd name="T27" fmla="*/ 78 h 120"/>
              <a:gd name="T28" fmla="*/ 65 w 95"/>
              <a:gd name="T29" fmla="*/ 120 h 120"/>
              <a:gd name="T30" fmla="*/ 75 w 95"/>
              <a:gd name="T31" fmla="*/ 120 h 120"/>
              <a:gd name="T32" fmla="*/ 77 w 95"/>
              <a:gd name="T33" fmla="*/ 84 h 120"/>
              <a:gd name="T34" fmla="*/ 82 w 95"/>
              <a:gd name="T35" fmla="*/ 84 h 120"/>
              <a:gd name="T36" fmla="*/ 84 w 95"/>
              <a:gd name="T37" fmla="*/ 120 h 120"/>
              <a:gd name="T38" fmla="*/ 95 w 95"/>
              <a:gd name="T39" fmla="*/ 120 h 120"/>
              <a:gd name="T40" fmla="*/ 92 w 95"/>
              <a:gd name="T41" fmla="*/ 78 h 120"/>
              <a:gd name="T42" fmla="*/ 94 w 95"/>
              <a:gd name="T43" fmla="*/ 41 h 120"/>
              <a:gd name="T44" fmla="*/ 74 w 95"/>
              <a:gd name="T45" fmla="*/ 41 h 120"/>
              <a:gd name="T46" fmla="*/ 70 w 95"/>
              <a:gd name="T47" fmla="*/ 35 h 120"/>
              <a:gd name="T48" fmla="*/ 71 w 95"/>
              <a:gd name="T49" fmla="*/ 35 h 120"/>
              <a:gd name="T50" fmla="*/ 79 w 95"/>
              <a:gd name="T51" fmla="*/ 38 h 120"/>
              <a:gd name="T52" fmla="*/ 91 w 95"/>
              <a:gd name="T53" fmla="*/ 26 h 120"/>
              <a:gd name="T54" fmla="*/ 79 w 95"/>
              <a:gd name="T55" fmla="*/ 14 h 120"/>
              <a:gd name="T56" fmla="*/ 71 w 95"/>
              <a:gd name="T57" fmla="*/ 18 h 120"/>
              <a:gd name="T58" fmla="*/ 48 w 95"/>
              <a:gd name="T59" fmla="*/ 2 h 120"/>
              <a:gd name="T60" fmla="*/ 41 w 95"/>
              <a:gd name="T61" fmla="*/ 0 h 120"/>
              <a:gd name="T62" fmla="*/ 65 w 95"/>
              <a:gd name="T63" fmla="*/ 43 h 120"/>
              <a:gd name="T64" fmla="*/ 58 w 95"/>
              <a:gd name="T65" fmla="*/ 46 h 120"/>
              <a:gd name="T66" fmla="*/ 51 w 95"/>
              <a:gd name="T67" fmla="*/ 39 h 120"/>
              <a:gd name="T68" fmla="*/ 62 w 95"/>
              <a:gd name="T69" fmla="*/ 37 h 120"/>
              <a:gd name="T70" fmla="*/ 65 w 95"/>
              <a:gd name="T71" fmla="*/ 43 h 120"/>
              <a:gd name="T72" fmla="*/ 10 w 95"/>
              <a:gd name="T73" fmla="*/ 12 h 120"/>
              <a:gd name="T74" fmla="*/ 14 w 95"/>
              <a:gd name="T75" fmla="*/ 9 h 120"/>
              <a:gd name="T76" fmla="*/ 18 w 95"/>
              <a:gd name="T77" fmla="*/ 12 h 120"/>
              <a:gd name="T78" fmla="*/ 21 w 95"/>
              <a:gd name="T79" fmla="*/ 21 h 120"/>
              <a:gd name="T80" fmla="*/ 18 w 95"/>
              <a:gd name="T81" fmla="*/ 30 h 120"/>
              <a:gd name="T82" fmla="*/ 14 w 95"/>
              <a:gd name="T83" fmla="*/ 32 h 120"/>
              <a:gd name="T84" fmla="*/ 10 w 95"/>
              <a:gd name="T85" fmla="*/ 30 h 120"/>
              <a:gd name="T86" fmla="*/ 7 w 95"/>
              <a:gd name="T87" fmla="*/ 21 h 120"/>
              <a:gd name="T88" fmla="*/ 10 w 95"/>
              <a:gd name="T89" fmla="*/ 12 h 120"/>
              <a:gd name="T90" fmla="*/ 35 w 95"/>
              <a:gd name="T91" fmla="*/ 11 h 120"/>
              <a:gd name="T92" fmla="*/ 41 w 95"/>
              <a:gd name="T93" fmla="*/ 8 h 120"/>
              <a:gd name="T94" fmla="*/ 47 w 95"/>
              <a:gd name="T95" fmla="*/ 11 h 120"/>
              <a:gd name="T96" fmla="*/ 50 w 95"/>
              <a:gd name="T97" fmla="*/ 21 h 120"/>
              <a:gd name="T98" fmla="*/ 47 w 95"/>
              <a:gd name="T99" fmla="*/ 30 h 120"/>
              <a:gd name="T100" fmla="*/ 41 w 95"/>
              <a:gd name="T101" fmla="*/ 34 h 120"/>
              <a:gd name="T102" fmla="*/ 35 w 95"/>
              <a:gd name="T103" fmla="*/ 30 h 120"/>
              <a:gd name="T104" fmla="*/ 33 w 95"/>
              <a:gd name="T105" fmla="*/ 21 h 120"/>
              <a:gd name="T106" fmla="*/ 35 w 95"/>
              <a:gd name="T107"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6" name="Freeform 288"/>
          <p:cNvSpPr/>
          <p:nvPr/>
        </p:nvSpPr>
        <p:spPr>
          <a:xfrm>
            <a:off x="9648597" y="2053188"/>
            <a:ext cx="384175" cy="366713"/>
          </a:xfrm>
          <a:custGeom>
            <a:avLst/>
            <a:gdLst>
              <a:gd name="T0" fmla="*/ 86 w 109"/>
              <a:gd name="T1" fmla="*/ 10 h 104"/>
              <a:gd name="T2" fmla="*/ 94 w 109"/>
              <a:gd name="T3" fmla="*/ 46 h 104"/>
              <a:gd name="T4" fmla="*/ 83 w 109"/>
              <a:gd name="T5" fmla="*/ 58 h 104"/>
              <a:gd name="T6" fmla="*/ 82 w 109"/>
              <a:gd name="T7" fmla="*/ 53 h 104"/>
              <a:gd name="T8" fmla="*/ 85 w 109"/>
              <a:gd name="T9" fmla="*/ 47 h 104"/>
              <a:gd name="T10" fmla="*/ 77 w 109"/>
              <a:gd name="T11" fmla="*/ 51 h 104"/>
              <a:gd name="T12" fmla="*/ 38 w 109"/>
              <a:gd name="T13" fmla="*/ 47 h 104"/>
              <a:gd name="T14" fmla="*/ 39 w 109"/>
              <a:gd name="T15" fmla="*/ 51 h 104"/>
              <a:gd name="T16" fmla="*/ 28 w 109"/>
              <a:gd name="T17" fmla="*/ 34 h 104"/>
              <a:gd name="T18" fmla="*/ 62 w 109"/>
              <a:gd name="T19" fmla="*/ 0 h 104"/>
              <a:gd name="T20" fmla="*/ 37 w 109"/>
              <a:gd name="T21" fmla="*/ 103 h 104"/>
              <a:gd name="T22" fmla="*/ 88 w 109"/>
              <a:gd name="T23" fmla="*/ 84 h 104"/>
              <a:gd name="T24" fmla="*/ 98 w 109"/>
              <a:gd name="T25" fmla="*/ 51 h 104"/>
              <a:gd name="T26" fmla="*/ 49 w 109"/>
              <a:gd name="T27" fmla="*/ 67 h 104"/>
              <a:gd name="T28" fmla="*/ 77 w 109"/>
              <a:gd name="T29" fmla="*/ 58 h 104"/>
              <a:gd name="T30" fmla="*/ 90 w 109"/>
              <a:gd name="T31" fmla="*/ 35 h 104"/>
              <a:gd name="T32" fmla="*/ 79 w 109"/>
              <a:gd name="T33" fmla="*/ 43 h 104"/>
              <a:gd name="T34" fmla="*/ 90 w 109"/>
              <a:gd name="T35" fmla="*/ 35 h 104"/>
              <a:gd name="T36" fmla="*/ 64 w 109"/>
              <a:gd name="T37" fmla="*/ 35 h 104"/>
              <a:gd name="T38" fmla="*/ 73 w 109"/>
              <a:gd name="T39" fmla="*/ 45 h 104"/>
              <a:gd name="T40" fmla="*/ 59 w 109"/>
              <a:gd name="T41" fmla="*/ 35 h 104"/>
              <a:gd name="T42" fmla="*/ 51 w 109"/>
              <a:gd name="T43" fmla="*/ 45 h 104"/>
              <a:gd name="T44" fmla="*/ 59 w 109"/>
              <a:gd name="T45" fmla="*/ 35 h 104"/>
              <a:gd name="T46" fmla="*/ 34 w 109"/>
              <a:gd name="T47" fmla="*/ 35 h 104"/>
              <a:gd name="T48" fmla="*/ 44 w 109"/>
              <a:gd name="T49" fmla="*/ 43 h 104"/>
              <a:gd name="T50" fmla="*/ 35 w 109"/>
              <a:gd name="T51" fmla="*/ 30 h 104"/>
              <a:gd name="T52" fmla="*/ 44 w 109"/>
              <a:gd name="T53" fmla="*/ 24 h 104"/>
              <a:gd name="T54" fmla="*/ 35 w 109"/>
              <a:gd name="T55" fmla="*/ 30 h 104"/>
              <a:gd name="T56" fmla="*/ 59 w 109"/>
              <a:gd name="T57" fmla="*/ 30 h 104"/>
              <a:gd name="T58" fmla="*/ 51 w 109"/>
              <a:gd name="T59" fmla="*/ 22 h 104"/>
              <a:gd name="T60" fmla="*/ 64 w 109"/>
              <a:gd name="T61" fmla="*/ 30 h 104"/>
              <a:gd name="T62" fmla="*/ 73 w 109"/>
              <a:gd name="T63" fmla="*/ 22 h 104"/>
              <a:gd name="T64" fmla="*/ 64 w 109"/>
              <a:gd name="T65" fmla="*/ 30 h 104"/>
              <a:gd name="T66" fmla="*/ 89 w 109"/>
              <a:gd name="T67" fmla="*/ 30 h 104"/>
              <a:gd name="T68" fmla="*/ 79 w 109"/>
              <a:gd name="T69" fmla="*/ 24 h 104"/>
              <a:gd name="T70" fmla="*/ 64 w 109"/>
              <a:gd name="T71" fmla="*/ 6 h 104"/>
              <a:gd name="T72" fmla="*/ 71 w 109"/>
              <a:gd name="T73" fmla="*/ 16 h 104"/>
              <a:gd name="T74" fmla="*/ 64 w 109"/>
              <a:gd name="T75" fmla="*/ 6 h 104"/>
              <a:gd name="T76" fmla="*/ 59 w 109"/>
              <a:gd name="T77" fmla="*/ 6 h 104"/>
              <a:gd name="T78" fmla="*/ 52 w 109"/>
              <a:gd name="T79" fmla="*/ 16 h 104"/>
              <a:gd name="T80" fmla="*/ 46 w 109"/>
              <a:gd name="T81" fmla="*/ 17 h 104"/>
              <a:gd name="T82" fmla="*/ 50 w 109"/>
              <a:gd name="T83" fmla="*/ 8 h 104"/>
              <a:gd name="T84" fmla="*/ 36 w 109"/>
              <a:gd name="T85" fmla="*/ 21 h 104"/>
              <a:gd name="T86" fmla="*/ 46 w 109"/>
              <a:gd name="T87" fmla="*/ 17 h 104"/>
              <a:gd name="T88" fmla="*/ 75 w 109"/>
              <a:gd name="T89" fmla="*/ 10 h 104"/>
              <a:gd name="T90" fmla="*/ 85 w 109"/>
              <a:gd name="T91" fmla="*/ 20 h 104"/>
              <a:gd name="T92" fmla="*/ 82 w 109"/>
              <a:gd name="T93" fmla="*/ 1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04">
                <a:moveTo>
                  <a:pt x="62" y="0"/>
                </a:moveTo>
                <a:cubicBezTo>
                  <a:pt x="71" y="0"/>
                  <a:pt x="80" y="3"/>
                  <a:pt x="86" y="10"/>
                </a:cubicBezTo>
                <a:cubicBezTo>
                  <a:pt x="92" y="16"/>
                  <a:pt x="96" y="24"/>
                  <a:pt x="96" y="34"/>
                </a:cubicBezTo>
                <a:cubicBezTo>
                  <a:pt x="96" y="38"/>
                  <a:pt x="95" y="42"/>
                  <a:pt x="94" y="46"/>
                </a:cubicBezTo>
                <a:cubicBezTo>
                  <a:pt x="92" y="48"/>
                  <a:pt x="92" y="48"/>
                  <a:pt x="92" y="48"/>
                </a:cubicBezTo>
                <a:cubicBezTo>
                  <a:pt x="89" y="52"/>
                  <a:pt x="86" y="56"/>
                  <a:pt x="83" y="58"/>
                </a:cubicBezTo>
                <a:cubicBezTo>
                  <a:pt x="83" y="53"/>
                  <a:pt x="83" y="53"/>
                  <a:pt x="83" y="53"/>
                </a:cubicBezTo>
                <a:cubicBezTo>
                  <a:pt x="82" y="53"/>
                  <a:pt x="82" y="53"/>
                  <a:pt x="82" y="53"/>
                </a:cubicBezTo>
                <a:cubicBezTo>
                  <a:pt x="84" y="51"/>
                  <a:pt x="86" y="49"/>
                  <a:pt x="87" y="46"/>
                </a:cubicBezTo>
                <a:cubicBezTo>
                  <a:pt x="86" y="46"/>
                  <a:pt x="86" y="47"/>
                  <a:pt x="85" y="47"/>
                </a:cubicBezTo>
                <a:cubicBezTo>
                  <a:pt x="83" y="48"/>
                  <a:pt x="80" y="49"/>
                  <a:pt x="78" y="50"/>
                </a:cubicBezTo>
                <a:cubicBezTo>
                  <a:pt x="78" y="50"/>
                  <a:pt x="77" y="51"/>
                  <a:pt x="77" y="51"/>
                </a:cubicBezTo>
                <a:cubicBezTo>
                  <a:pt x="65" y="47"/>
                  <a:pt x="54" y="47"/>
                  <a:pt x="44" y="49"/>
                </a:cubicBezTo>
                <a:cubicBezTo>
                  <a:pt x="42" y="49"/>
                  <a:pt x="40" y="48"/>
                  <a:pt x="38" y="47"/>
                </a:cubicBezTo>
                <a:cubicBezTo>
                  <a:pt x="38" y="47"/>
                  <a:pt x="37" y="46"/>
                  <a:pt x="36" y="46"/>
                </a:cubicBezTo>
                <a:cubicBezTo>
                  <a:pt x="37" y="48"/>
                  <a:pt x="38" y="49"/>
                  <a:pt x="39" y="51"/>
                </a:cubicBezTo>
                <a:cubicBezTo>
                  <a:pt x="38" y="52"/>
                  <a:pt x="36" y="52"/>
                  <a:pt x="34" y="53"/>
                </a:cubicBezTo>
                <a:cubicBezTo>
                  <a:pt x="30" y="48"/>
                  <a:pt x="28" y="41"/>
                  <a:pt x="28" y="34"/>
                </a:cubicBezTo>
                <a:cubicBezTo>
                  <a:pt x="28" y="24"/>
                  <a:pt x="31" y="16"/>
                  <a:pt x="38" y="10"/>
                </a:cubicBezTo>
                <a:cubicBezTo>
                  <a:pt x="44" y="3"/>
                  <a:pt x="52" y="0"/>
                  <a:pt x="62" y="0"/>
                </a:cubicBezTo>
                <a:close/>
                <a:moveTo>
                  <a:pt x="0" y="104"/>
                </a:moveTo>
                <a:cubicBezTo>
                  <a:pt x="37" y="103"/>
                  <a:pt x="37" y="103"/>
                  <a:pt x="37" y="103"/>
                </a:cubicBezTo>
                <a:cubicBezTo>
                  <a:pt x="42" y="86"/>
                  <a:pt x="42" y="86"/>
                  <a:pt x="42" y="86"/>
                </a:cubicBezTo>
                <a:cubicBezTo>
                  <a:pt x="88" y="84"/>
                  <a:pt x="88" y="84"/>
                  <a:pt x="88" y="84"/>
                </a:cubicBezTo>
                <a:cubicBezTo>
                  <a:pt x="109" y="52"/>
                  <a:pt x="109" y="52"/>
                  <a:pt x="109" y="52"/>
                </a:cubicBezTo>
                <a:cubicBezTo>
                  <a:pt x="98" y="51"/>
                  <a:pt x="98" y="51"/>
                  <a:pt x="98" y="51"/>
                </a:cubicBezTo>
                <a:cubicBezTo>
                  <a:pt x="83" y="72"/>
                  <a:pt x="70" y="74"/>
                  <a:pt x="49" y="68"/>
                </a:cubicBezTo>
                <a:cubicBezTo>
                  <a:pt x="49" y="67"/>
                  <a:pt x="49" y="67"/>
                  <a:pt x="49" y="67"/>
                </a:cubicBezTo>
                <a:cubicBezTo>
                  <a:pt x="66" y="70"/>
                  <a:pt x="73" y="68"/>
                  <a:pt x="77" y="64"/>
                </a:cubicBezTo>
                <a:cubicBezTo>
                  <a:pt x="77" y="58"/>
                  <a:pt x="77" y="58"/>
                  <a:pt x="77" y="58"/>
                </a:cubicBezTo>
                <a:cubicBezTo>
                  <a:pt x="38" y="44"/>
                  <a:pt x="15" y="73"/>
                  <a:pt x="0" y="104"/>
                </a:cubicBezTo>
                <a:close/>
                <a:moveTo>
                  <a:pt x="90" y="35"/>
                </a:moveTo>
                <a:cubicBezTo>
                  <a:pt x="80" y="35"/>
                  <a:pt x="80" y="35"/>
                  <a:pt x="80" y="35"/>
                </a:cubicBezTo>
                <a:cubicBezTo>
                  <a:pt x="80" y="38"/>
                  <a:pt x="80" y="41"/>
                  <a:pt x="79" y="43"/>
                </a:cubicBezTo>
                <a:cubicBezTo>
                  <a:pt x="80" y="43"/>
                  <a:pt x="81" y="42"/>
                  <a:pt x="83" y="42"/>
                </a:cubicBezTo>
                <a:cubicBezTo>
                  <a:pt x="86" y="40"/>
                  <a:pt x="89" y="38"/>
                  <a:pt x="90" y="35"/>
                </a:cubicBezTo>
                <a:close/>
                <a:moveTo>
                  <a:pt x="74" y="35"/>
                </a:moveTo>
                <a:cubicBezTo>
                  <a:pt x="64" y="35"/>
                  <a:pt x="64" y="35"/>
                  <a:pt x="64" y="35"/>
                </a:cubicBezTo>
                <a:cubicBezTo>
                  <a:pt x="64" y="46"/>
                  <a:pt x="64" y="46"/>
                  <a:pt x="64" y="46"/>
                </a:cubicBezTo>
                <a:cubicBezTo>
                  <a:pt x="67" y="46"/>
                  <a:pt x="70" y="46"/>
                  <a:pt x="73" y="45"/>
                </a:cubicBezTo>
                <a:cubicBezTo>
                  <a:pt x="74" y="42"/>
                  <a:pt x="74" y="39"/>
                  <a:pt x="74" y="35"/>
                </a:cubicBezTo>
                <a:close/>
                <a:moveTo>
                  <a:pt x="59" y="35"/>
                </a:moveTo>
                <a:cubicBezTo>
                  <a:pt x="50" y="35"/>
                  <a:pt x="50" y="35"/>
                  <a:pt x="50" y="35"/>
                </a:cubicBezTo>
                <a:cubicBezTo>
                  <a:pt x="50" y="39"/>
                  <a:pt x="50" y="42"/>
                  <a:pt x="51" y="45"/>
                </a:cubicBezTo>
                <a:cubicBezTo>
                  <a:pt x="53" y="46"/>
                  <a:pt x="56" y="46"/>
                  <a:pt x="59" y="46"/>
                </a:cubicBezTo>
                <a:cubicBezTo>
                  <a:pt x="59" y="35"/>
                  <a:pt x="59" y="35"/>
                  <a:pt x="59" y="35"/>
                </a:cubicBezTo>
                <a:close/>
                <a:moveTo>
                  <a:pt x="44" y="35"/>
                </a:moveTo>
                <a:cubicBezTo>
                  <a:pt x="34" y="35"/>
                  <a:pt x="34" y="35"/>
                  <a:pt x="34" y="35"/>
                </a:cubicBezTo>
                <a:cubicBezTo>
                  <a:pt x="35" y="38"/>
                  <a:pt x="37" y="40"/>
                  <a:pt x="41" y="42"/>
                </a:cubicBezTo>
                <a:cubicBezTo>
                  <a:pt x="42" y="42"/>
                  <a:pt x="43" y="43"/>
                  <a:pt x="44" y="43"/>
                </a:cubicBezTo>
                <a:cubicBezTo>
                  <a:pt x="44" y="41"/>
                  <a:pt x="44" y="38"/>
                  <a:pt x="44" y="35"/>
                </a:cubicBezTo>
                <a:close/>
                <a:moveTo>
                  <a:pt x="35" y="30"/>
                </a:moveTo>
                <a:cubicBezTo>
                  <a:pt x="44" y="30"/>
                  <a:pt x="44" y="30"/>
                  <a:pt x="44" y="30"/>
                </a:cubicBezTo>
                <a:cubicBezTo>
                  <a:pt x="44" y="28"/>
                  <a:pt x="44" y="26"/>
                  <a:pt x="44" y="24"/>
                </a:cubicBezTo>
                <a:cubicBezTo>
                  <a:pt x="43" y="24"/>
                  <a:pt x="42" y="25"/>
                  <a:pt x="41" y="25"/>
                </a:cubicBezTo>
                <a:cubicBezTo>
                  <a:pt x="38" y="27"/>
                  <a:pt x="36" y="28"/>
                  <a:pt x="35" y="30"/>
                </a:cubicBezTo>
                <a:close/>
                <a:moveTo>
                  <a:pt x="50" y="30"/>
                </a:moveTo>
                <a:cubicBezTo>
                  <a:pt x="59" y="30"/>
                  <a:pt x="59" y="30"/>
                  <a:pt x="59" y="30"/>
                </a:cubicBezTo>
                <a:cubicBezTo>
                  <a:pt x="59" y="21"/>
                  <a:pt x="59" y="21"/>
                  <a:pt x="59" y="21"/>
                </a:cubicBezTo>
                <a:cubicBezTo>
                  <a:pt x="56" y="21"/>
                  <a:pt x="53" y="22"/>
                  <a:pt x="51" y="22"/>
                </a:cubicBezTo>
                <a:cubicBezTo>
                  <a:pt x="50" y="25"/>
                  <a:pt x="50" y="27"/>
                  <a:pt x="50" y="30"/>
                </a:cubicBezTo>
                <a:close/>
                <a:moveTo>
                  <a:pt x="64" y="30"/>
                </a:moveTo>
                <a:cubicBezTo>
                  <a:pt x="74" y="30"/>
                  <a:pt x="74" y="30"/>
                  <a:pt x="74" y="30"/>
                </a:cubicBezTo>
                <a:cubicBezTo>
                  <a:pt x="74" y="27"/>
                  <a:pt x="73" y="25"/>
                  <a:pt x="73" y="22"/>
                </a:cubicBezTo>
                <a:cubicBezTo>
                  <a:pt x="70" y="22"/>
                  <a:pt x="67" y="21"/>
                  <a:pt x="64" y="21"/>
                </a:cubicBezTo>
                <a:cubicBezTo>
                  <a:pt x="64" y="30"/>
                  <a:pt x="64" y="30"/>
                  <a:pt x="64" y="30"/>
                </a:cubicBezTo>
                <a:close/>
                <a:moveTo>
                  <a:pt x="80" y="30"/>
                </a:moveTo>
                <a:cubicBezTo>
                  <a:pt x="89" y="30"/>
                  <a:pt x="89" y="30"/>
                  <a:pt x="89" y="30"/>
                </a:cubicBezTo>
                <a:cubicBezTo>
                  <a:pt x="87" y="28"/>
                  <a:pt x="85" y="27"/>
                  <a:pt x="83" y="25"/>
                </a:cubicBezTo>
                <a:cubicBezTo>
                  <a:pt x="81" y="25"/>
                  <a:pt x="80" y="24"/>
                  <a:pt x="79" y="24"/>
                </a:cubicBezTo>
                <a:cubicBezTo>
                  <a:pt x="79" y="26"/>
                  <a:pt x="80" y="28"/>
                  <a:pt x="80" y="30"/>
                </a:cubicBezTo>
                <a:close/>
                <a:moveTo>
                  <a:pt x="64" y="6"/>
                </a:moveTo>
                <a:cubicBezTo>
                  <a:pt x="64" y="15"/>
                  <a:pt x="64" y="15"/>
                  <a:pt x="64" y="15"/>
                </a:cubicBezTo>
                <a:cubicBezTo>
                  <a:pt x="67" y="15"/>
                  <a:pt x="69" y="16"/>
                  <a:pt x="71" y="16"/>
                </a:cubicBezTo>
                <a:cubicBezTo>
                  <a:pt x="71" y="15"/>
                  <a:pt x="70" y="14"/>
                  <a:pt x="70" y="13"/>
                </a:cubicBezTo>
                <a:cubicBezTo>
                  <a:pt x="68" y="10"/>
                  <a:pt x="66" y="7"/>
                  <a:pt x="64" y="6"/>
                </a:cubicBezTo>
                <a:close/>
                <a:moveTo>
                  <a:pt x="59" y="15"/>
                </a:moveTo>
                <a:cubicBezTo>
                  <a:pt x="59" y="6"/>
                  <a:pt x="59" y="6"/>
                  <a:pt x="59" y="6"/>
                </a:cubicBezTo>
                <a:cubicBezTo>
                  <a:pt x="57" y="7"/>
                  <a:pt x="55" y="10"/>
                  <a:pt x="54" y="13"/>
                </a:cubicBezTo>
                <a:cubicBezTo>
                  <a:pt x="53" y="14"/>
                  <a:pt x="53" y="15"/>
                  <a:pt x="52" y="16"/>
                </a:cubicBezTo>
                <a:cubicBezTo>
                  <a:pt x="55" y="16"/>
                  <a:pt x="57" y="15"/>
                  <a:pt x="59" y="15"/>
                </a:cubicBezTo>
                <a:close/>
                <a:moveTo>
                  <a:pt x="46" y="17"/>
                </a:moveTo>
                <a:cubicBezTo>
                  <a:pt x="46" y="15"/>
                  <a:pt x="47" y="12"/>
                  <a:pt x="48" y="10"/>
                </a:cubicBezTo>
                <a:cubicBezTo>
                  <a:pt x="49" y="10"/>
                  <a:pt x="49" y="9"/>
                  <a:pt x="50" y="8"/>
                </a:cubicBezTo>
                <a:cubicBezTo>
                  <a:pt x="47" y="10"/>
                  <a:pt x="44" y="11"/>
                  <a:pt x="42" y="14"/>
                </a:cubicBezTo>
                <a:cubicBezTo>
                  <a:pt x="40" y="16"/>
                  <a:pt x="38" y="18"/>
                  <a:pt x="36" y="21"/>
                </a:cubicBezTo>
                <a:cubicBezTo>
                  <a:pt x="37" y="21"/>
                  <a:pt x="38" y="20"/>
                  <a:pt x="38" y="20"/>
                </a:cubicBezTo>
                <a:cubicBezTo>
                  <a:pt x="41" y="19"/>
                  <a:pt x="43" y="18"/>
                  <a:pt x="46" y="17"/>
                </a:cubicBezTo>
                <a:close/>
                <a:moveTo>
                  <a:pt x="74" y="8"/>
                </a:moveTo>
                <a:cubicBezTo>
                  <a:pt x="74" y="9"/>
                  <a:pt x="75" y="10"/>
                  <a:pt x="75" y="10"/>
                </a:cubicBezTo>
                <a:cubicBezTo>
                  <a:pt x="76" y="12"/>
                  <a:pt x="77" y="15"/>
                  <a:pt x="78" y="17"/>
                </a:cubicBezTo>
                <a:cubicBezTo>
                  <a:pt x="80" y="18"/>
                  <a:pt x="83" y="19"/>
                  <a:pt x="85" y="20"/>
                </a:cubicBezTo>
                <a:cubicBezTo>
                  <a:pt x="86" y="20"/>
                  <a:pt x="86" y="21"/>
                  <a:pt x="87" y="21"/>
                </a:cubicBezTo>
                <a:cubicBezTo>
                  <a:pt x="86" y="18"/>
                  <a:pt x="84" y="16"/>
                  <a:pt x="82" y="14"/>
                </a:cubicBezTo>
                <a:cubicBezTo>
                  <a:pt x="79" y="11"/>
                  <a:pt x="77" y="10"/>
                  <a:pt x="74" y="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7" name="Freeform 82"/>
          <p:cNvSpPr/>
          <p:nvPr/>
        </p:nvSpPr>
        <p:spPr>
          <a:xfrm>
            <a:off x="8145921" y="2129861"/>
            <a:ext cx="347796" cy="341850"/>
          </a:xfrm>
          <a:custGeom>
            <a:avLst/>
            <a:gdLst>
              <a:gd name="T0" fmla="*/ 31 w 99"/>
              <a:gd name="T1" fmla="*/ 1 h 97"/>
              <a:gd name="T2" fmla="*/ 50 w 99"/>
              <a:gd name="T3" fmla="*/ 21 h 97"/>
              <a:gd name="T4" fmla="*/ 50 w 99"/>
              <a:gd name="T5" fmla="*/ 23 h 97"/>
              <a:gd name="T6" fmla="*/ 44 w 99"/>
              <a:gd name="T7" fmla="*/ 37 h 97"/>
              <a:gd name="T8" fmla="*/ 37 w 99"/>
              <a:gd name="T9" fmla="*/ 30 h 97"/>
              <a:gd name="T10" fmla="*/ 34 w 99"/>
              <a:gd name="T11" fmla="*/ 20 h 97"/>
              <a:gd name="T12" fmla="*/ 24 w 99"/>
              <a:gd name="T13" fmla="*/ 16 h 97"/>
              <a:gd name="T14" fmla="*/ 17 w 99"/>
              <a:gd name="T15" fmla="*/ 9 h 97"/>
              <a:gd name="T16" fmla="*/ 31 w 99"/>
              <a:gd name="T17" fmla="*/ 1 h 97"/>
              <a:gd name="T18" fmla="*/ 23 w 99"/>
              <a:gd name="T19" fmla="*/ 21 h 97"/>
              <a:gd name="T20" fmla="*/ 24 w 99"/>
              <a:gd name="T21" fmla="*/ 30 h 97"/>
              <a:gd name="T22" fmla="*/ 33 w 99"/>
              <a:gd name="T23" fmla="*/ 31 h 97"/>
              <a:gd name="T24" fmla="*/ 32 w 99"/>
              <a:gd name="T25" fmla="*/ 22 h 97"/>
              <a:gd name="T26" fmla="*/ 23 w 99"/>
              <a:gd name="T27" fmla="*/ 21 h 97"/>
              <a:gd name="T28" fmla="*/ 2 w 99"/>
              <a:gd name="T29" fmla="*/ 35 h 97"/>
              <a:gd name="T30" fmla="*/ 0 w 99"/>
              <a:gd name="T31" fmla="*/ 40 h 97"/>
              <a:gd name="T32" fmla="*/ 48 w 99"/>
              <a:gd name="T33" fmla="*/ 88 h 97"/>
              <a:gd name="T34" fmla="*/ 89 w 99"/>
              <a:gd name="T35" fmla="*/ 47 h 97"/>
              <a:gd name="T36" fmla="*/ 42 w 99"/>
              <a:gd name="T37" fmla="*/ 0 h 97"/>
              <a:gd name="T38" fmla="*/ 37 w 99"/>
              <a:gd name="T39" fmla="*/ 1 h 97"/>
              <a:gd name="T40" fmla="*/ 53 w 99"/>
              <a:gd name="T41" fmla="*/ 18 h 97"/>
              <a:gd name="T42" fmla="*/ 54 w 99"/>
              <a:gd name="T43" fmla="*/ 19 h 97"/>
              <a:gd name="T44" fmla="*/ 54 w 99"/>
              <a:gd name="T45" fmla="*/ 20 h 97"/>
              <a:gd name="T46" fmla="*/ 54 w 99"/>
              <a:gd name="T47" fmla="*/ 24 h 97"/>
              <a:gd name="T48" fmla="*/ 44 w 99"/>
              <a:gd name="T49" fmla="*/ 44 h 97"/>
              <a:gd name="T50" fmla="*/ 25 w 99"/>
              <a:gd name="T51" fmla="*/ 53 h 97"/>
              <a:gd name="T52" fmla="*/ 21 w 99"/>
              <a:gd name="T53" fmla="*/ 53 h 97"/>
              <a:gd name="T54" fmla="*/ 20 w 99"/>
              <a:gd name="T55" fmla="*/ 53 h 97"/>
              <a:gd name="T56" fmla="*/ 19 w 99"/>
              <a:gd name="T57" fmla="*/ 52 h 97"/>
              <a:gd name="T58" fmla="*/ 2 w 99"/>
              <a:gd name="T59" fmla="*/ 35 h 97"/>
              <a:gd name="T60" fmla="*/ 12 w 99"/>
              <a:gd name="T61" fmla="*/ 14 h 97"/>
              <a:gd name="T62" fmla="*/ 3 w 99"/>
              <a:gd name="T63" fmla="*/ 28 h 97"/>
              <a:gd name="T64" fmla="*/ 23 w 99"/>
              <a:gd name="T65" fmla="*/ 48 h 97"/>
              <a:gd name="T66" fmla="*/ 24 w 99"/>
              <a:gd name="T67" fmla="*/ 48 h 97"/>
              <a:gd name="T68" fmla="*/ 39 w 99"/>
              <a:gd name="T69" fmla="*/ 42 h 97"/>
              <a:gd name="T70" fmla="*/ 32 w 99"/>
              <a:gd name="T71" fmla="*/ 35 h 97"/>
              <a:gd name="T72" fmla="*/ 22 w 99"/>
              <a:gd name="T73" fmla="*/ 31 h 97"/>
              <a:gd name="T74" fmla="*/ 18 w 99"/>
              <a:gd name="T75" fmla="*/ 21 h 97"/>
              <a:gd name="T76" fmla="*/ 12 w 99"/>
              <a:gd name="T77"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97">
                <a:moveTo>
                  <a:pt x="31" y="1"/>
                </a:moveTo>
                <a:cubicBezTo>
                  <a:pt x="50" y="21"/>
                  <a:pt x="50" y="21"/>
                  <a:pt x="50" y="21"/>
                </a:cubicBezTo>
                <a:cubicBezTo>
                  <a:pt x="50" y="21"/>
                  <a:pt x="50" y="22"/>
                  <a:pt x="50" y="23"/>
                </a:cubicBezTo>
                <a:cubicBezTo>
                  <a:pt x="50" y="28"/>
                  <a:pt x="48" y="33"/>
                  <a:pt x="44" y="37"/>
                </a:cubicBezTo>
                <a:cubicBezTo>
                  <a:pt x="37" y="30"/>
                  <a:pt x="37" y="30"/>
                  <a:pt x="37" y="30"/>
                </a:cubicBezTo>
                <a:cubicBezTo>
                  <a:pt x="38" y="27"/>
                  <a:pt x="36" y="23"/>
                  <a:pt x="34" y="20"/>
                </a:cubicBezTo>
                <a:cubicBezTo>
                  <a:pt x="31" y="17"/>
                  <a:pt x="27" y="16"/>
                  <a:pt x="24" y="16"/>
                </a:cubicBezTo>
                <a:cubicBezTo>
                  <a:pt x="17" y="9"/>
                  <a:pt x="17" y="9"/>
                  <a:pt x="17" y="9"/>
                </a:cubicBezTo>
                <a:cubicBezTo>
                  <a:pt x="21" y="6"/>
                  <a:pt x="25" y="3"/>
                  <a:pt x="31" y="1"/>
                </a:cubicBezTo>
                <a:close/>
                <a:moveTo>
                  <a:pt x="23" y="21"/>
                </a:moveTo>
                <a:cubicBezTo>
                  <a:pt x="21" y="23"/>
                  <a:pt x="21" y="27"/>
                  <a:pt x="24" y="30"/>
                </a:cubicBezTo>
                <a:cubicBezTo>
                  <a:pt x="27" y="32"/>
                  <a:pt x="31" y="33"/>
                  <a:pt x="33" y="31"/>
                </a:cubicBezTo>
                <a:cubicBezTo>
                  <a:pt x="35" y="29"/>
                  <a:pt x="34" y="25"/>
                  <a:pt x="32" y="22"/>
                </a:cubicBezTo>
                <a:cubicBezTo>
                  <a:pt x="29" y="19"/>
                  <a:pt x="25" y="18"/>
                  <a:pt x="23" y="21"/>
                </a:cubicBezTo>
                <a:close/>
                <a:moveTo>
                  <a:pt x="2" y="35"/>
                </a:moveTo>
                <a:cubicBezTo>
                  <a:pt x="1" y="36"/>
                  <a:pt x="1" y="38"/>
                  <a:pt x="0" y="40"/>
                </a:cubicBezTo>
                <a:cubicBezTo>
                  <a:pt x="48" y="88"/>
                  <a:pt x="48" y="88"/>
                  <a:pt x="48" y="88"/>
                </a:cubicBezTo>
                <a:cubicBezTo>
                  <a:pt x="70" y="97"/>
                  <a:pt x="99" y="72"/>
                  <a:pt x="89" y="47"/>
                </a:cubicBezTo>
                <a:cubicBezTo>
                  <a:pt x="42" y="0"/>
                  <a:pt x="42" y="0"/>
                  <a:pt x="42" y="0"/>
                </a:cubicBezTo>
                <a:cubicBezTo>
                  <a:pt x="40" y="0"/>
                  <a:pt x="38" y="0"/>
                  <a:pt x="37" y="1"/>
                </a:cubicBezTo>
                <a:cubicBezTo>
                  <a:pt x="53" y="18"/>
                  <a:pt x="53" y="18"/>
                  <a:pt x="53" y="18"/>
                </a:cubicBezTo>
                <a:cubicBezTo>
                  <a:pt x="54" y="19"/>
                  <a:pt x="54" y="19"/>
                  <a:pt x="54" y="19"/>
                </a:cubicBezTo>
                <a:cubicBezTo>
                  <a:pt x="54" y="20"/>
                  <a:pt x="54" y="20"/>
                  <a:pt x="54" y="20"/>
                </a:cubicBezTo>
                <a:cubicBezTo>
                  <a:pt x="54" y="21"/>
                  <a:pt x="54" y="22"/>
                  <a:pt x="54" y="24"/>
                </a:cubicBezTo>
                <a:cubicBezTo>
                  <a:pt x="54" y="31"/>
                  <a:pt x="50" y="38"/>
                  <a:pt x="44" y="44"/>
                </a:cubicBezTo>
                <a:cubicBezTo>
                  <a:pt x="39" y="49"/>
                  <a:pt x="32" y="52"/>
                  <a:pt x="25" y="53"/>
                </a:cubicBezTo>
                <a:cubicBezTo>
                  <a:pt x="24" y="53"/>
                  <a:pt x="22" y="53"/>
                  <a:pt x="21" y="53"/>
                </a:cubicBezTo>
                <a:cubicBezTo>
                  <a:pt x="20" y="53"/>
                  <a:pt x="20" y="53"/>
                  <a:pt x="20" y="53"/>
                </a:cubicBezTo>
                <a:cubicBezTo>
                  <a:pt x="19" y="52"/>
                  <a:pt x="19" y="52"/>
                  <a:pt x="19" y="52"/>
                </a:cubicBezTo>
                <a:cubicBezTo>
                  <a:pt x="2" y="35"/>
                  <a:pt x="2" y="35"/>
                  <a:pt x="2" y="35"/>
                </a:cubicBezTo>
                <a:close/>
                <a:moveTo>
                  <a:pt x="12" y="14"/>
                </a:moveTo>
                <a:cubicBezTo>
                  <a:pt x="8" y="18"/>
                  <a:pt x="5" y="23"/>
                  <a:pt x="3" y="28"/>
                </a:cubicBezTo>
                <a:cubicBezTo>
                  <a:pt x="23" y="48"/>
                  <a:pt x="23" y="48"/>
                  <a:pt x="23" y="48"/>
                </a:cubicBezTo>
                <a:cubicBezTo>
                  <a:pt x="23" y="48"/>
                  <a:pt x="24" y="48"/>
                  <a:pt x="24" y="48"/>
                </a:cubicBezTo>
                <a:cubicBezTo>
                  <a:pt x="29" y="48"/>
                  <a:pt x="35" y="46"/>
                  <a:pt x="39" y="42"/>
                </a:cubicBezTo>
                <a:cubicBezTo>
                  <a:pt x="32" y="35"/>
                  <a:pt x="32" y="35"/>
                  <a:pt x="32" y="35"/>
                </a:cubicBezTo>
                <a:cubicBezTo>
                  <a:pt x="29" y="36"/>
                  <a:pt x="25" y="34"/>
                  <a:pt x="22" y="31"/>
                </a:cubicBezTo>
                <a:cubicBezTo>
                  <a:pt x="19" y="28"/>
                  <a:pt x="18" y="24"/>
                  <a:pt x="18" y="21"/>
                </a:cubicBezTo>
                <a:lnTo>
                  <a:pt x="12" y="1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8" name="Freeform 280"/>
          <p:cNvSpPr/>
          <p:nvPr/>
        </p:nvSpPr>
        <p:spPr>
          <a:xfrm>
            <a:off x="9690665" y="4652917"/>
            <a:ext cx="300038" cy="334963"/>
          </a:xfrm>
          <a:custGeom>
            <a:avLst/>
            <a:gdLst>
              <a:gd name="T0" fmla="*/ 18 w 85"/>
              <a:gd name="T1" fmla="*/ 18 h 95"/>
              <a:gd name="T2" fmla="*/ 7 w 85"/>
              <a:gd name="T3" fmla="*/ 26 h 95"/>
              <a:gd name="T4" fmla="*/ 39 w 85"/>
              <a:gd name="T5" fmla="*/ 57 h 95"/>
              <a:gd name="T6" fmla="*/ 37 w 85"/>
              <a:gd name="T7" fmla="*/ 40 h 95"/>
              <a:gd name="T8" fmla="*/ 27 w 85"/>
              <a:gd name="T9" fmla="*/ 40 h 95"/>
              <a:gd name="T10" fmla="*/ 22 w 85"/>
              <a:gd name="T11" fmla="*/ 30 h 95"/>
              <a:gd name="T12" fmla="*/ 22 w 85"/>
              <a:gd name="T13" fmla="*/ 18 h 95"/>
              <a:gd name="T14" fmla="*/ 22 w 85"/>
              <a:gd name="T15" fmla="*/ 0 h 95"/>
              <a:gd name="T16" fmla="*/ 85 w 85"/>
              <a:gd name="T17" fmla="*/ 40 h 95"/>
              <a:gd name="T18" fmla="*/ 46 w 85"/>
              <a:gd name="T19" fmla="*/ 95 h 95"/>
              <a:gd name="T20" fmla="*/ 0 w 85"/>
              <a:gd name="T21" fmla="*/ 18 h 95"/>
              <a:gd name="T22" fmla="*/ 31 w 85"/>
              <a:gd name="T23" fmla="*/ 28 h 95"/>
              <a:gd name="T24" fmla="*/ 43 w 85"/>
              <a:gd name="T25" fmla="*/ 27 h 95"/>
              <a:gd name="T26" fmla="*/ 42 w 85"/>
              <a:gd name="T27" fmla="*/ 21 h 95"/>
              <a:gd name="T28" fmla="*/ 36 w 85"/>
              <a:gd name="T29" fmla="*/ 13 h 95"/>
              <a:gd name="T30" fmla="*/ 37 w 85"/>
              <a:gd name="T31" fmla="*/ 10 h 95"/>
              <a:gd name="T32" fmla="*/ 38 w 85"/>
              <a:gd name="T33" fmla="*/ 16 h 95"/>
              <a:gd name="T34" fmla="*/ 43 w 85"/>
              <a:gd name="T35" fmla="*/ 11 h 95"/>
              <a:gd name="T36" fmla="*/ 31 w 85"/>
              <a:gd name="T37" fmla="*/ 12 h 95"/>
              <a:gd name="T38" fmla="*/ 32 w 85"/>
              <a:gd name="T39" fmla="*/ 17 h 95"/>
              <a:gd name="T40" fmla="*/ 38 w 85"/>
              <a:gd name="T41" fmla="*/ 25 h 95"/>
              <a:gd name="T42" fmla="*/ 37 w 85"/>
              <a:gd name="T43" fmla="*/ 29 h 95"/>
              <a:gd name="T44" fmla="*/ 36 w 85"/>
              <a:gd name="T45" fmla="*/ 22 h 95"/>
              <a:gd name="T46" fmla="*/ 64 w 85"/>
              <a:gd name="T47" fmla="*/ 32 h 95"/>
              <a:gd name="T48" fmla="*/ 56 w 85"/>
              <a:gd name="T49" fmla="*/ 7 h 95"/>
              <a:gd name="T50" fmla="*/ 52 w 85"/>
              <a:gd name="T51" fmla="*/ 7 h 95"/>
              <a:gd name="T52" fmla="*/ 45 w 85"/>
              <a:gd name="T53" fmla="*/ 32 h 95"/>
              <a:gd name="T54" fmla="*/ 49 w 85"/>
              <a:gd name="T55" fmla="*/ 18 h 95"/>
              <a:gd name="T56" fmla="*/ 56 w 85"/>
              <a:gd name="T57" fmla="*/ 32 h 95"/>
              <a:gd name="T58" fmla="*/ 59 w 85"/>
              <a:gd name="T59" fmla="*/ 32 h 95"/>
              <a:gd name="T60" fmla="*/ 65 w 85"/>
              <a:gd name="T61" fmla="*/ 22 h 95"/>
              <a:gd name="T62" fmla="*/ 71 w 85"/>
              <a:gd name="T63" fmla="*/ 32 h 95"/>
              <a:gd name="T64" fmla="*/ 77 w 85"/>
              <a:gd name="T65" fmla="*/ 24 h 95"/>
              <a:gd name="T66" fmla="*/ 72 w 85"/>
              <a:gd name="T67" fmla="*/ 17 h 95"/>
              <a:gd name="T68" fmla="*/ 70 w 85"/>
              <a:gd name="T69" fmla="*/ 12 h 95"/>
              <a:gd name="T70" fmla="*/ 72 w 85"/>
              <a:gd name="T71" fmla="*/ 11 h 95"/>
              <a:gd name="T72" fmla="*/ 77 w 85"/>
              <a:gd name="T73" fmla="*/ 16 h 95"/>
              <a:gd name="T74" fmla="*/ 71 w 85"/>
              <a:gd name="T75" fmla="*/ 7 h 95"/>
              <a:gd name="T76" fmla="*/ 65 w 85"/>
              <a:gd name="T77" fmla="*/ 15 h 95"/>
              <a:gd name="T78" fmla="*/ 70 w 85"/>
              <a:gd name="T79" fmla="*/ 22 h 95"/>
              <a:gd name="T80" fmla="*/ 72 w 85"/>
              <a:gd name="T81" fmla="*/ 28 h 95"/>
              <a:gd name="T82" fmla="*/ 70 w 85"/>
              <a:gd name="T83" fmla="*/ 28 h 95"/>
              <a:gd name="T84" fmla="*/ 65 w 85"/>
              <a:gd name="T85" fmla="*/ 22 h 95"/>
              <a:gd name="T86" fmla="*/ 7 w 85"/>
              <a:gd name="T87" fmla="*/ 68 h 95"/>
              <a:gd name="T88" fmla="*/ 20 w 85"/>
              <a:gd name="T89" fmla="*/ 62 h 95"/>
              <a:gd name="T90" fmla="*/ 26 w 85"/>
              <a:gd name="T91" fmla="*/ 62 h 95"/>
              <a:gd name="T92" fmla="*/ 39 w 85"/>
              <a:gd name="T93" fmla="*/ 68 h 95"/>
              <a:gd name="T94" fmla="*/ 26 w 85"/>
              <a:gd name="T95" fmla="*/ 62 h 95"/>
              <a:gd name="T96" fmla="*/ 7 w 85"/>
              <a:gd name="T97" fmla="*/ 79 h 95"/>
              <a:gd name="T98" fmla="*/ 20 w 85"/>
              <a:gd name="T99" fmla="*/ 73 h 95"/>
              <a:gd name="T100" fmla="*/ 26 w 85"/>
              <a:gd name="T101" fmla="*/ 73 h 95"/>
              <a:gd name="T102" fmla="*/ 39 w 85"/>
              <a:gd name="T103" fmla="*/ 79 h 95"/>
              <a:gd name="T104" fmla="*/ 26 w 85"/>
              <a:gd name="T105" fmla="*/ 73 h 95"/>
              <a:gd name="T106" fmla="*/ 7 w 85"/>
              <a:gd name="T107" fmla="*/ 89 h 95"/>
              <a:gd name="T108" fmla="*/ 20 w 85"/>
              <a:gd name="T109" fmla="*/ 83 h 95"/>
              <a:gd name="T110" fmla="*/ 26 w 85"/>
              <a:gd name="T111" fmla="*/ 83 h 95"/>
              <a:gd name="T112" fmla="*/ 39 w 85"/>
              <a:gd name="T113" fmla="*/ 89 h 95"/>
              <a:gd name="T114" fmla="*/ 26 w 85"/>
              <a:gd name="T115"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95">
                <a:moveTo>
                  <a:pt x="0" y="18"/>
                </a:moveTo>
                <a:cubicBezTo>
                  <a:pt x="18" y="18"/>
                  <a:pt x="18" y="18"/>
                  <a:pt x="18" y="18"/>
                </a:cubicBezTo>
                <a:cubicBezTo>
                  <a:pt x="18" y="26"/>
                  <a:pt x="18" y="26"/>
                  <a:pt x="18" y="26"/>
                </a:cubicBezTo>
                <a:cubicBezTo>
                  <a:pt x="7" y="26"/>
                  <a:pt x="7" y="26"/>
                  <a:pt x="7" y="26"/>
                </a:cubicBezTo>
                <a:cubicBezTo>
                  <a:pt x="7" y="57"/>
                  <a:pt x="7" y="57"/>
                  <a:pt x="7" y="57"/>
                </a:cubicBezTo>
                <a:cubicBezTo>
                  <a:pt x="39" y="57"/>
                  <a:pt x="39" y="57"/>
                  <a:pt x="39" y="57"/>
                </a:cubicBezTo>
                <a:cubicBezTo>
                  <a:pt x="39" y="40"/>
                  <a:pt x="39" y="40"/>
                  <a:pt x="39" y="40"/>
                </a:cubicBezTo>
                <a:cubicBezTo>
                  <a:pt x="37" y="40"/>
                  <a:pt x="37" y="40"/>
                  <a:pt x="37" y="40"/>
                </a:cubicBezTo>
                <a:cubicBezTo>
                  <a:pt x="22" y="51"/>
                  <a:pt x="22" y="51"/>
                  <a:pt x="22" y="51"/>
                </a:cubicBezTo>
                <a:cubicBezTo>
                  <a:pt x="27" y="40"/>
                  <a:pt x="27" y="40"/>
                  <a:pt x="27" y="40"/>
                </a:cubicBezTo>
                <a:cubicBezTo>
                  <a:pt x="22" y="40"/>
                  <a:pt x="22" y="40"/>
                  <a:pt x="22" y="40"/>
                </a:cubicBezTo>
                <a:cubicBezTo>
                  <a:pt x="22" y="30"/>
                  <a:pt x="22" y="30"/>
                  <a:pt x="22" y="30"/>
                </a:cubicBezTo>
                <a:cubicBezTo>
                  <a:pt x="22" y="26"/>
                  <a:pt x="22" y="26"/>
                  <a:pt x="22" y="26"/>
                </a:cubicBezTo>
                <a:cubicBezTo>
                  <a:pt x="22" y="18"/>
                  <a:pt x="22" y="18"/>
                  <a:pt x="22" y="18"/>
                </a:cubicBezTo>
                <a:cubicBezTo>
                  <a:pt x="22" y="16"/>
                  <a:pt x="22" y="16"/>
                  <a:pt x="22" y="16"/>
                </a:cubicBezTo>
                <a:cubicBezTo>
                  <a:pt x="22" y="0"/>
                  <a:pt x="22" y="0"/>
                  <a:pt x="22" y="0"/>
                </a:cubicBezTo>
                <a:cubicBezTo>
                  <a:pt x="85" y="0"/>
                  <a:pt x="85" y="0"/>
                  <a:pt x="85" y="0"/>
                </a:cubicBezTo>
                <a:cubicBezTo>
                  <a:pt x="85" y="40"/>
                  <a:pt x="85" y="40"/>
                  <a:pt x="85" y="40"/>
                </a:cubicBezTo>
                <a:cubicBezTo>
                  <a:pt x="46" y="40"/>
                  <a:pt x="46" y="40"/>
                  <a:pt x="46" y="40"/>
                </a:cubicBezTo>
                <a:cubicBezTo>
                  <a:pt x="46" y="95"/>
                  <a:pt x="46" y="95"/>
                  <a:pt x="46" y="95"/>
                </a:cubicBezTo>
                <a:cubicBezTo>
                  <a:pt x="0" y="95"/>
                  <a:pt x="0" y="95"/>
                  <a:pt x="0" y="95"/>
                </a:cubicBezTo>
                <a:cubicBezTo>
                  <a:pt x="0" y="18"/>
                  <a:pt x="0" y="18"/>
                  <a:pt x="0" y="18"/>
                </a:cubicBezTo>
                <a:close/>
                <a:moveTo>
                  <a:pt x="31" y="22"/>
                </a:moveTo>
                <a:cubicBezTo>
                  <a:pt x="31" y="28"/>
                  <a:pt x="31" y="28"/>
                  <a:pt x="31" y="28"/>
                </a:cubicBezTo>
                <a:cubicBezTo>
                  <a:pt x="31" y="31"/>
                  <a:pt x="33" y="32"/>
                  <a:pt x="37" y="32"/>
                </a:cubicBezTo>
                <a:cubicBezTo>
                  <a:pt x="41" y="32"/>
                  <a:pt x="43" y="31"/>
                  <a:pt x="43" y="27"/>
                </a:cubicBezTo>
                <a:cubicBezTo>
                  <a:pt x="43" y="24"/>
                  <a:pt x="43" y="24"/>
                  <a:pt x="43" y="24"/>
                </a:cubicBezTo>
                <a:cubicBezTo>
                  <a:pt x="43" y="23"/>
                  <a:pt x="43" y="22"/>
                  <a:pt x="42" y="21"/>
                </a:cubicBezTo>
                <a:cubicBezTo>
                  <a:pt x="42" y="20"/>
                  <a:pt x="40" y="19"/>
                  <a:pt x="38" y="17"/>
                </a:cubicBezTo>
                <a:cubicBezTo>
                  <a:pt x="37" y="15"/>
                  <a:pt x="36" y="14"/>
                  <a:pt x="36" y="13"/>
                </a:cubicBezTo>
                <a:cubicBezTo>
                  <a:pt x="36" y="12"/>
                  <a:pt x="36" y="12"/>
                  <a:pt x="36" y="12"/>
                </a:cubicBezTo>
                <a:cubicBezTo>
                  <a:pt x="36" y="11"/>
                  <a:pt x="36" y="10"/>
                  <a:pt x="37" y="10"/>
                </a:cubicBezTo>
                <a:cubicBezTo>
                  <a:pt x="38" y="10"/>
                  <a:pt x="38" y="11"/>
                  <a:pt x="38" y="11"/>
                </a:cubicBezTo>
                <a:cubicBezTo>
                  <a:pt x="38" y="16"/>
                  <a:pt x="38" y="16"/>
                  <a:pt x="38" y="16"/>
                </a:cubicBezTo>
                <a:cubicBezTo>
                  <a:pt x="43" y="16"/>
                  <a:pt x="43" y="16"/>
                  <a:pt x="43" y="16"/>
                </a:cubicBezTo>
                <a:cubicBezTo>
                  <a:pt x="43" y="11"/>
                  <a:pt x="43" y="11"/>
                  <a:pt x="43" y="11"/>
                </a:cubicBezTo>
                <a:cubicBezTo>
                  <a:pt x="43" y="8"/>
                  <a:pt x="41" y="7"/>
                  <a:pt x="37" y="7"/>
                </a:cubicBezTo>
                <a:cubicBezTo>
                  <a:pt x="33" y="7"/>
                  <a:pt x="31" y="9"/>
                  <a:pt x="31" y="12"/>
                </a:cubicBezTo>
                <a:cubicBezTo>
                  <a:pt x="31" y="15"/>
                  <a:pt x="31" y="15"/>
                  <a:pt x="31" y="15"/>
                </a:cubicBezTo>
                <a:cubicBezTo>
                  <a:pt x="31" y="16"/>
                  <a:pt x="31" y="16"/>
                  <a:pt x="32" y="17"/>
                </a:cubicBezTo>
                <a:cubicBezTo>
                  <a:pt x="32" y="18"/>
                  <a:pt x="34" y="19"/>
                  <a:pt x="36" y="22"/>
                </a:cubicBezTo>
                <a:cubicBezTo>
                  <a:pt x="37" y="23"/>
                  <a:pt x="38" y="24"/>
                  <a:pt x="38" y="25"/>
                </a:cubicBezTo>
                <a:cubicBezTo>
                  <a:pt x="38" y="28"/>
                  <a:pt x="38" y="28"/>
                  <a:pt x="38" y="28"/>
                </a:cubicBezTo>
                <a:cubicBezTo>
                  <a:pt x="38" y="28"/>
                  <a:pt x="37" y="29"/>
                  <a:pt x="37" y="29"/>
                </a:cubicBezTo>
                <a:cubicBezTo>
                  <a:pt x="36" y="29"/>
                  <a:pt x="36" y="28"/>
                  <a:pt x="36" y="28"/>
                </a:cubicBezTo>
                <a:cubicBezTo>
                  <a:pt x="36" y="22"/>
                  <a:pt x="36" y="22"/>
                  <a:pt x="36" y="22"/>
                </a:cubicBezTo>
                <a:cubicBezTo>
                  <a:pt x="31" y="22"/>
                  <a:pt x="31" y="22"/>
                  <a:pt x="31" y="22"/>
                </a:cubicBezTo>
                <a:close/>
                <a:moveTo>
                  <a:pt x="64" y="32"/>
                </a:moveTo>
                <a:cubicBezTo>
                  <a:pt x="64" y="7"/>
                  <a:pt x="64" y="7"/>
                  <a:pt x="64" y="7"/>
                </a:cubicBezTo>
                <a:cubicBezTo>
                  <a:pt x="56" y="7"/>
                  <a:pt x="56" y="7"/>
                  <a:pt x="56" y="7"/>
                </a:cubicBezTo>
                <a:cubicBezTo>
                  <a:pt x="54" y="20"/>
                  <a:pt x="54" y="20"/>
                  <a:pt x="54" y="20"/>
                </a:cubicBezTo>
                <a:cubicBezTo>
                  <a:pt x="52" y="7"/>
                  <a:pt x="52" y="7"/>
                  <a:pt x="52" y="7"/>
                </a:cubicBezTo>
                <a:cubicBezTo>
                  <a:pt x="45" y="7"/>
                  <a:pt x="45" y="7"/>
                  <a:pt x="45" y="7"/>
                </a:cubicBezTo>
                <a:cubicBezTo>
                  <a:pt x="45" y="32"/>
                  <a:pt x="45" y="32"/>
                  <a:pt x="45" y="32"/>
                </a:cubicBezTo>
                <a:cubicBezTo>
                  <a:pt x="49" y="32"/>
                  <a:pt x="49" y="32"/>
                  <a:pt x="49" y="32"/>
                </a:cubicBezTo>
                <a:cubicBezTo>
                  <a:pt x="49" y="18"/>
                  <a:pt x="49" y="18"/>
                  <a:pt x="49" y="18"/>
                </a:cubicBezTo>
                <a:cubicBezTo>
                  <a:pt x="52" y="32"/>
                  <a:pt x="52" y="32"/>
                  <a:pt x="52" y="32"/>
                </a:cubicBezTo>
                <a:cubicBezTo>
                  <a:pt x="56" y="32"/>
                  <a:pt x="56" y="32"/>
                  <a:pt x="56" y="32"/>
                </a:cubicBezTo>
                <a:cubicBezTo>
                  <a:pt x="59" y="18"/>
                  <a:pt x="59" y="18"/>
                  <a:pt x="59" y="18"/>
                </a:cubicBezTo>
                <a:cubicBezTo>
                  <a:pt x="59" y="32"/>
                  <a:pt x="59" y="32"/>
                  <a:pt x="59" y="32"/>
                </a:cubicBezTo>
                <a:cubicBezTo>
                  <a:pt x="64" y="32"/>
                  <a:pt x="64" y="32"/>
                  <a:pt x="64" y="32"/>
                </a:cubicBezTo>
                <a:close/>
                <a:moveTo>
                  <a:pt x="65" y="22"/>
                </a:moveTo>
                <a:cubicBezTo>
                  <a:pt x="65" y="28"/>
                  <a:pt x="65" y="28"/>
                  <a:pt x="65" y="28"/>
                </a:cubicBezTo>
                <a:cubicBezTo>
                  <a:pt x="65" y="31"/>
                  <a:pt x="67" y="32"/>
                  <a:pt x="71" y="32"/>
                </a:cubicBezTo>
                <a:cubicBezTo>
                  <a:pt x="75" y="32"/>
                  <a:pt x="77" y="31"/>
                  <a:pt x="77" y="27"/>
                </a:cubicBezTo>
                <a:cubicBezTo>
                  <a:pt x="77" y="24"/>
                  <a:pt x="77" y="24"/>
                  <a:pt x="77" y="24"/>
                </a:cubicBezTo>
                <a:cubicBezTo>
                  <a:pt x="77" y="23"/>
                  <a:pt x="77" y="22"/>
                  <a:pt x="76" y="21"/>
                </a:cubicBezTo>
                <a:cubicBezTo>
                  <a:pt x="76" y="20"/>
                  <a:pt x="74" y="19"/>
                  <a:pt x="72" y="17"/>
                </a:cubicBezTo>
                <a:cubicBezTo>
                  <a:pt x="71" y="15"/>
                  <a:pt x="70" y="14"/>
                  <a:pt x="70" y="13"/>
                </a:cubicBezTo>
                <a:cubicBezTo>
                  <a:pt x="70" y="12"/>
                  <a:pt x="70" y="12"/>
                  <a:pt x="70" y="12"/>
                </a:cubicBezTo>
                <a:cubicBezTo>
                  <a:pt x="70" y="11"/>
                  <a:pt x="70" y="10"/>
                  <a:pt x="71" y="10"/>
                </a:cubicBezTo>
                <a:cubicBezTo>
                  <a:pt x="72" y="10"/>
                  <a:pt x="72" y="11"/>
                  <a:pt x="72" y="11"/>
                </a:cubicBezTo>
                <a:cubicBezTo>
                  <a:pt x="72" y="16"/>
                  <a:pt x="72" y="16"/>
                  <a:pt x="72" y="16"/>
                </a:cubicBezTo>
                <a:cubicBezTo>
                  <a:pt x="77" y="16"/>
                  <a:pt x="77" y="16"/>
                  <a:pt x="77" y="16"/>
                </a:cubicBezTo>
                <a:cubicBezTo>
                  <a:pt x="77" y="11"/>
                  <a:pt x="77" y="11"/>
                  <a:pt x="77" y="11"/>
                </a:cubicBezTo>
                <a:cubicBezTo>
                  <a:pt x="77" y="8"/>
                  <a:pt x="75" y="7"/>
                  <a:pt x="71" y="7"/>
                </a:cubicBezTo>
                <a:cubicBezTo>
                  <a:pt x="67" y="7"/>
                  <a:pt x="65" y="9"/>
                  <a:pt x="65" y="12"/>
                </a:cubicBezTo>
                <a:cubicBezTo>
                  <a:pt x="65" y="15"/>
                  <a:pt x="65" y="15"/>
                  <a:pt x="65" y="15"/>
                </a:cubicBezTo>
                <a:cubicBezTo>
                  <a:pt x="65" y="16"/>
                  <a:pt x="65" y="16"/>
                  <a:pt x="66" y="17"/>
                </a:cubicBezTo>
                <a:cubicBezTo>
                  <a:pt x="66" y="18"/>
                  <a:pt x="68" y="19"/>
                  <a:pt x="70" y="22"/>
                </a:cubicBezTo>
                <a:cubicBezTo>
                  <a:pt x="71" y="23"/>
                  <a:pt x="72" y="24"/>
                  <a:pt x="72" y="25"/>
                </a:cubicBezTo>
                <a:cubicBezTo>
                  <a:pt x="72" y="28"/>
                  <a:pt x="72" y="28"/>
                  <a:pt x="72" y="28"/>
                </a:cubicBezTo>
                <a:cubicBezTo>
                  <a:pt x="72" y="28"/>
                  <a:pt x="71" y="29"/>
                  <a:pt x="71" y="29"/>
                </a:cubicBezTo>
                <a:cubicBezTo>
                  <a:pt x="70" y="29"/>
                  <a:pt x="70" y="28"/>
                  <a:pt x="70" y="28"/>
                </a:cubicBezTo>
                <a:cubicBezTo>
                  <a:pt x="70" y="22"/>
                  <a:pt x="70" y="22"/>
                  <a:pt x="70" y="22"/>
                </a:cubicBezTo>
                <a:cubicBezTo>
                  <a:pt x="65" y="22"/>
                  <a:pt x="65" y="22"/>
                  <a:pt x="65" y="22"/>
                </a:cubicBezTo>
                <a:close/>
                <a:moveTo>
                  <a:pt x="7" y="62"/>
                </a:moveTo>
                <a:cubicBezTo>
                  <a:pt x="7" y="68"/>
                  <a:pt x="7" y="68"/>
                  <a:pt x="7" y="68"/>
                </a:cubicBezTo>
                <a:cubicBezTo>
                  <a:pt x="20" y="68"/>
                  <a:pt x="20" y="68"/>
                  <a:pt x="20" y="68"/>
                </a:cubicBezTo>
                <a:cubicBezTo>
                  <a:pt x="20" y="62"/>
                  <a:pt x="20" y="62"/>
                  <a:pt x="20" y="62"/>
                </a:cubicBezTo>
                <a:cubicBezTo>
                  <a:pt x="7" y="62"/>
                  <a:pt x="7" y="62"/>
                  <a:pt x="7" y="62"/>
                </a:cubicBezTo>
                <a:close/>
                <a:moveTo>
                  <a:pt x="26" y="62"/>
                </a:moveTo>
                <a:cubicBezTo>
                  <a:pt x="26" y="68"/>
                  <a:pt x="26" y="68"/>
                  <a:pt x="26" y="68"/>
                </a:cubicBezTo>
                <a:cubicBezTo>
                  <a:pt x="39" y="68"/>
                  <a:pt x="39" y="68"/>
                  <a:pt x="39" y="68"/>
                </a:cubicBezTo>
                <a:cubicBezTo>
                  <a:pt x="39" y="62"/>
                  <a:pt x="39" y="62"/>
                  <a:pt x="39" y="62"/>
                </a:cubicBezTo>
                <a:cubicBezTo>
                  <a:pt x="26" y="62"/>
                  <a:pt x="26" y="62"/>
                  <a:pt x="26" y="62"/>
                </a:cubicBezTo>
                <a:close/>
                <a:moveTo>
                  <a:pt x="7" y="73"/>
                </a:moveTo>
                <a:cubicBezTo>
                  <a:pt x="7" y="79"/>
                  <a:pt x="7" y="79"/>
                  <a:pt x="7" y="79"/>
                </a:cubicBezTo>
                <a:cubicBezTo>
                  <a:pt x="20" y="79"/>
                  <a:pt x="20" y="79"/>
                  <a:pt x="20" y="79"/>
                </a:cubicBezTo>
                <a:cubicBezTo>
                  <a:pt x="20" y="73"/>
                  <a:pt x="20" y="73"/>
                  <a:pt x="20" y="73"/>
                </a:cubicBezTo>
                <a:cubicBezTo>
                  <a:pt x="7" y="73"/>
                  <a:pt x="7" y="73"/>
                  <a:pt x="7" y="73"/>
                </a:cubicBezTo>
                <a:close/>
                <a:moveTo>
                  <a:pt x="26" y="73"/>
                </a:moveTo>
                <a:cubicBezTo>
                  <a:pt x="26" y="79"/>
                  <a:pt x="26" y="79"/>
                  <a:pt x="26" y="79"/>
                </a:cubicBezTo>
                <a:cubicBezTo>
                  <a:pt x="39" y="79"/>
                  <a:pt x="39" y="79"/>
                  <a:pt x="39" y="79"/>
                </a:cubicBezTo>
                <a:cubicBezTo>
                  <a:pt x="39" y="73"/>
                  <a:pt x="39" y="73"/>
                  <a:pt x="39" y="73"/>
                </a:cubicBezTo>
                <a:cubicBezTo>
                  <a:pt x="26" y="73"/>
                  <a:pt x="26" y="73"/>
                  <a:pt x="26" y="73"/>
                </a:cubicBezTo>
                <a:close/>
                <a:moveTo>
                  <a:pt x="7" y="83"/>
                </a:moveTo>
                <a:cubicBezTo>
                  <a:pt x="7" y="89"/>
                  <a:pt x="7" y="89"/>
                  <a:pt x="7" y="89"/>
                </a:cubicBezTo>
                <a:cubicBezTo>
                  <a:pt x="20" y="89"/>
                  <a:pt x="20" y="89"/>
                  <a:pt x="20" y="89"/>
                </a:cubicBezTo>
                <a:cubicBezTo>
                  <a:pt x="20" y="83"/>
                  <a:pt x="20" y="83"/>
                  <a:pt x="20" y="83"/>
                </a:cubicBezTo>
                <a:cubicBezTo>
                  <a:pt x="7" y="83"/>
                  <a:pt x="7" y="83"/>
                  <a:pt x="7" y="83"/>
                </a:cubicBezTo>
                <a:close/>
                <a:moveTo>
                  <a:pt x="26" y="83"/>
                </a:moveTo>
                <a:cubicBezTo>
                  <a:pt x="26" y="89"/>
                  <a:pt x="26" y="89"/>
                  <a:pt x="26" y="89"/>
                </a:cubicBezTo>
                <a:cubicBezTo>
                  <a:pt x="39" y="89"/>
                  <a:pt x="39" y="89"/>
                  <a:pt x="39" y="89"/>
                </a:cubicBezTo>
                <a:cubicBezTo>
                  <a:pt x="39" y="83"/>
                  <a:pt x="39" y="83"/>
                  <a:pt x="39" y="83"/>
                </a:cubicBezTo>
                <a:lnTo>
                  <a:pt x="26" y="8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9" name="Freeform 13"/>
          <p:cNvSpPr/>
          <p:nvPr/>
        </p:nvSpPr>
        <p:spPr>
          <a:xfrm>
            <a:off x="8192004" y="4625855"/>
            <a:ext cx="285371" cy="393872"/>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40" name="文本框 6"/>
          <p:cNvSpPr txBox="1"/>
          <p:nvPr/>
        </p:nvSpPr>
        <p:spPr>
          <a:xfrm>
            <a:off x="731208" y="554038"/>
            <a:ext cx="10793083" cy="518678"/>
          </a:xfrm>
          <a:prstGeom prst="rect">
            <a:avLst/>
          </a:prstGeom>
          <a:noFill/>
        </p:spPr>
        <p:txBody>
          <a:bodyPr wrap="square" rtlCol="0">
            <a:spAutoFit/>
          </a:bodyPr>
          <a:lstStyle/>
          <a:p>
            <a:pPr algn="ctr"/>
            <a:r>
              <a:rPr lang="en-US" altLang="zh-CN" sz="2800" b="1">
                <a:solidFill>
                  <a:schemeClr val="tx1">
                    <a:lumMod val="95000"/>
                    <a:lumOff val="5000"/>
                  </a:schemeClr>
                </a:solidFill>
                <a:latin typeface="思源等宽 L"/>
                <a:ea typeface="微软雅黑" panose="020B0503020204020204" pitchFamily="34" charset="-122"/>
                <a:cs typeface="+mn-ea"/>
                <a:sym typeface="+mn-lt"/>
              </a:rPr>
              <a:t>氯丙嗪</a:t>
            </a:r>
            <a:endParaRPr lang="en-US" altLang="zh-CN" sz="2800" b="1">
              <a:solidFill>
                <a:schemeClr val="tx1">
                  <a:lumMod val="95000"/>
                  <a:lumOff val="5000"/>
                </a:schemeClr>
              </a:solidFill>
              <a:latin typeface="思源等宽 L"/>
              <a:ea typeface="微软雅黑" panose="020B0503020204020204" pitchFamily="34" charset="-122"/>
              <a:cs typeface="+mn-ea"/>
              <a:sym typeface="+mn-lt"/>
            </a:endParaRPr>
          </a:p>
        </p:txBody>
      </p:sp>
      <p:cxnSp>
        <p:nvCxnSpPr>
          <p:cNvPr id="41" name="直接连接符 7"/>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ppt_x"/>
                                          </p:val>
                                        </p:tav>
                                        <p:tav tm="100000">
                                          <p:val>
                                            <p:strVal val="#ppt_x"/>
                                          </p:val>
                                        </p:tav>
                                      </p:tavLst>
                                    </p:anim>
                                    <p:anim calcmode="lin" valueType="num">
                                      <p:cBhvr additive="base">
                                        <p:cTn id="8" dur="25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250" fill="hold"/>
                                        <p:tgtEl>
                                          <p:spTgt spid="25"/>
                                        </p:tgtEl>
                                        <p:attrNameLst>
                                          <p:attrName>ppt_x</p:attrName>
                                        </p:attrNameLst>
                                      </p:cBhvr>
                                      <p:tavLst>
                                        <p:tav tm="0">
                                          <p:val>
                                            <p:strVal val="#ppt_x"/>
                                          </p:val>
                                        </p:tav>
                                        <p:tav tm="100000">
                                          <p:val>
                                            <p:strVal val="#ppt_x"/>
                                          </p:val>
                                        </p:tav>
                                      </p:tavLst>
                                    </p:anim>
                                    <p:anim calcmode="lin" valueType="num">
                                      <p:cBhvr additive="base">
                                        <p:cTn id="13" dur="25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2"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250" fill="hold"/>
                                        <p:tgtEl>
                                          <p:spTgt spid="26"/>
                                        </p:tgtEl>
                                        <p:attrNameLst>
                                          <p:attrName>ppt_x</p:attrName>
                                        </p:attrNameLst>
                                      </p:cBhvr>
                                      <p:tavLst>
                                        <p:tav tm="0">
                                          <p:val>
                                            <p:strVal val="#ppt_x"/>
                                          </p:val>
                                        </p:tav>
                                        <p:tav tm="100000">
                                          <p:val>
                                            <p:strVal val="#ppt_x"/>
                                          </p:val>
                                        </p:tav>
                                      </p:tavLst>
                                    </p:anim>
                                    <p:anim calcmode="lin" valueType="num">
                                      <p:cBhvr additive="base">
                                        <p:cTn id="18" dur="25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3"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250" fill="hold"/>
                                        <p:tgtEl>
                                          <p:spTgt spid="27"/>
                                        </p:tgtEl>
                                        <p:attrNameLst>
                                          <p:attrName>ppt_x</p:attrName>
                                        </p:attrNameLst>
                                      </p:cBhvr>
                                      <p:tavLst>
                                        <p:tav tm="0">
                                          <p:val>
                                            <p:strVal val="#ppt_x"/>
                                          </p:val>
                                        </p:tav>
                                        <p:tav tm="100000">
                                          <p:val>
                                            <p:strVal val="#ppt_x"/>
                                          </p:val>
                                        </p:tav>
                                      </p:tavLst>
                                    </p:anim>
                                    <p:anim calcmode="lin" valueType="num">
                                      <p:cBhvr additive="base">
                                        <p:cTn id="23" dur="250" fill="hold"/>
                                        <p:tgtEl>
                                          <p:spTgt spid="2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4"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250" fill="hold"/>
                                        <p:tgtEl>
                                          <p:spTgt spid="28"/>
                                        </p:tgtEl>
                                        <p:attrNameLst>
                                          <p:attrName>ppt_x</p:attrName>
                                        </p:attrNameLst>
                                      </p:cBhvr>
                                      <p:tavLst>
                                        <p:tav tm="0">
                                          <p:val>
                                            <p:strVal val="#ppt_x"/>
                                          </p:val>
                                        </p:tav>
                                        <p:tav tm="100000">
                                          <p:val>
                                            <p:strVal val="#ppt_x"/>
                                          </p:val>
                                        </p:tav>
                                      </p:tavLst>
                                    </p:anim>
                                    <p:anim calcmode="lin" valueType="num">
                                      <p:cBhvr additive="base">
                                        <p:cTn id="28" dur="250" fill="hold"/>
                                        <p:tgtEl>
                                          <p:spTgt spid="2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5"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250" fill="hold"/>
                                        <p:tgtEl>
                                          <p:spTgt spid="29"/>
                                        </p:tgtEl>
                                        <p:attrNameLst>
                                          <p:attrName>ppt_x</p:attrName>
                                        </p:attrNameLst>
                                      </p:cBhvr>
                                      <p:tavLst>
                                        <p:tav tm="0">
                                          <p:val>
                                            <p:strVal val="#ppt_x"/>
                                          </p:val>
                                        </p:tav>
                                        <p:tav tm="100000">
                                          <p:val>
                                            <p:strVal val="#ppt_x"/>
                                          </p:val>
                                        </p:tav>
                                      </p:tavLst>
                                    </p:anim>
                                    <p:anim calcmode="lin" valueType="num">
                                      <p:cBhvr additive="base">
                                        <p:cTn id="33" dur="25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6"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7"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ppt_x"/>
                                          </p:val>
                                        </p:tav>
                                        <p:tav tm="100000">
                                          <p:val>
                                            <p:strVal val="#ppt_x"/>
                                          </p:val>
                                        </p:tav>
                                      </p:tavLst>
                                    </p:anim>
                                    <p:anim calcmode="lin" valueType="num">
                                      <p:cBhvr additive="base">
                                        <p:cTn id="43" dur="25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8"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250" fill="hold"/>
                                        <p:tgtEl>
                                          <p:spTgt spid="10"/>
                                        </p:tgtEl>
                                        <p:attrNameLst>
                                          <p:attrName>ppt_x</p:attrName>
                                        </p:attrNameLst>
                                      </p:cBhvr>
                                      <p:tavLst>
                                        <p:tav tm="0">
                                          <p:val>
                                            <p:strVal val="#ppt_x"/>
                                          </p:val>
                                        </p:tav>
                                        <p:tav tm="100000">
                                          <p:val>
                                            <p:strVal val="#ppt_x"/>
                                          </p:val>
                                        </p:tav>
                                      </p:tavLst>
                                    </p:anim>
                                    <p:anim calcmode="lin" valueType="num">
                                      <p:cBhvr additive="base">
                                        <p:cTn id="48" dur="25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9"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250" fill="hold"/>
                                        <p:tgtEl>
                                          <p:spTgt spid="11"/>
                                        </p:tgtEl>
                                        <p:attrNameLst>
                                          <p:attrName>ppt_x</p:attrName>
                                        </p:attrNameLst>
                                      </p:cBhvr>
                                      <p:tavLst>
                                        <p:tav tm="0">
                                          <p:val>
                                            <p:strVal val="#ppt_x"/>
                                          </p:val>
                                        </p:tav>
                                        <p:tav tm="100000">
                                          <p:val>
                                            <p:strVal val="#ppt_x"/>
                                          </p:val>
                                        </p:tav>
                                      </p:tavLst>
                                    </p:anim>
                                    <p:anim calcmode="lin" valueType="num">
                                      <p:cBhvr additive="base">
                                        <p:cTn id="53" dur="25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42" presetClass="entr" presetSubtype="0" fill="hold" grpId="1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rLst="">
                                      <p:cBhvr>
                                        <p:cTn id="57" dur="250"/>
                                        <p:tgtEl>
                                          <p:spTgt spid="12"/>
                                        </p:tgtEl>
                                      </p:cBhvr>
                                    </p:animEffect>
                                    <p:anim calcmode="lin" valueType="num">
                                      <p:cBhvr>
                                        <p:cTn id="58" dur="250" fill="hold"/>
                                        <p:tgtEl>
                                          <p:spTgt spid="12"/>
                                        </p:tgtEl>
                                        <p:attrNameLst>
                                          <p:attrName>ppt_x</p:attrName>
                                        </p:attrNameLst>
                                      </p:cBhvr>
                                      <p:tavLst>
                                        <p:tav tm="0">
                                          <p:val>
                                            <p:strVal val="#ppt_x"/>
                                          </p:val>
                                        </p:tav>
                                        <p:tav tm="100000">
                                          <p:val>
                                            <p:strVal val="#ppt_x"/>
                                          </p:val>
                                        </p:tav>
                                      </p:tavLst>
                                    </p:anim>
                                    <p:anim calcmode="lin" valueType="num">
                                      <p:cBhvr>
                                        <p:cTn id="59" dur="250" fill="hold"/>
                                        <p:tgtEl>
                                          <p:spTgt spid="12"/>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grpId="11"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rLst="">
                                      <p:cBhvr>
                                        <p:cTn id="63" dur="250"/>
                                        <p:tgtEl>
                                          <p:spTgt spid="13"/>
                                        </p:tgtEl>
                                      </p:cBhvr>
                                    </p:animEffect>
                                    <p:anim calcmode="lin" valueType="num">
                                      <p:cBhvr>
                                        <p:cTn id="64" dur="250" fill="hold"/>
                                        <p:tgtEl>
                                          <p:spTgt spid="13"/>
                                        </p:tgtEl>
                                        <p:attrNameLst>
                                          <p:attrName>ppt_x</p:attrName>
                                        </p:attrNameLst>
                                      </p:cBhvr>
                                      <p:tavLst>
                                        <p:tav tm="0">
                                          <p:val>
                                            <p:strVal val="#ppt_x"/>
                                          </p:val>
                                        </p:tav>
                                        <p:tav tm="100000">
                                          <p:val>
                                            <p:strVal val="#ppt_x"/>
                                          </p:val>
                                        </p:tav>
                                      </p:tavLst>
                                    </p:anim>
                                    <p:anim calcmode="lin" valueType="num">
                                      <p:cBhvr>
                                        <p:cTn id="65" dur="250" fill="hold"/>
                                        <p:tgtEl>
                                          <p:spTgt spid="13"/>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42" presetClass="entr" presetSubtype="0" fill="hold" grpId="12"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rLst="">
                                      <p:cBhvr>
                                        <p:cTn id="69" dur="250"/>
                                        <p:tgtEl>
                                          <p:spTgt spid="14"/>
                                        </p:tgtEl>
                                      </p:cBhvr>
                                    </p:animEffect>
                                    <p:anim calcmode="lin" valueType="num">
                                      <p:cBhvr>
                                        <p:cTn id="70" dur="250" fill="hold"/>
                                        <p:tgtEl>
                                          <p:spTgt spid="14"/>
                                        </p:tgtEl>
                                        <p:attrNameLst>
                                          <p:attrName>ppt_x</p:attrName>
                                        </p:attrNameLst>
                                      </p:cBhvr>
                                      <p:tavLst>
                                        <p:tav tm="0">
                                          <p:val>
                                            <p:strVal val="#ppt_x"/>
                                          </p:val>
                                        </p:tav>
                                        <p:tav tm="100000">
                                          <p:val>
                                            <p:strVal val="#ppt_x"/>
                                          </p:val>
                                        </p:tav>
                                      </p:tavLst>
                                    </p:anim>
                                    <p:anim calcmode="lin" valueType="num">
                                      <p:cBhvr>
                                        <p:cTn id="71" dur="250" fill="hold"/>
                                        <p:tgtEl>
                                          <p:spTgt spid="14"/>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2" presetClass="entr" presetSubtype="0" fill="hold" grpId="13"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rLst="">
                                      <p:cBhvr>
                                        <p:cTn id="75" dur="250"/>
                                        <p:tgtEl>
                                          <p:spTgt spid="15"/>
                                        </p:tgtEl>
                                      </p:cBhvr>
                                    </p:animEffect>
                                    <p:anim calcmode="lin" valueType="num">
                                      <p:cBhvr>
                                        <p:cTn id="76" dur="250" fill="hold"/>
                                        <p:tgtEl>
                                          <p:spTgt spid="15"/>
                                        </p:tgtEl>
                                        <p:attrNameLst>
                                          <p:attrName>ppt_x</p:attrName>
                                        </p:attrNameLst>
                                      </p:cBhvr>
                                      <p:tavLst>
                                        <p:tav tm="0">
                                          <p:val>
                                            <p:strVal val="#ppt_x"/>
                                          </p:val>
                                        </p:tav>
                                        <p:tav tm="100000">
                                          <p:val>
                                            <p:strVal val="#ppt_x"/>
                                          </p:val>
                                        </p:tav>
                                      </p:tavLst>
                                    </p:anim>
                                    <p:anim calcmode="lin" valueType="num">
                                      <p:cBhvr>
                                        <p:cTn id="77" dur="250" fill="hold"/>
                                        <p:tgtEl>
                                          <p:spTgt spid="1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42" presetClass="entr" presetSubtype="0" fill="hold" grpId="14"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rLst="">
                                      <p:cBhvr>
                                        <p:cTn id="81" dur="250"/>
                                        <p:tgtEl>
                                          <p:spTgt spid="16"/>
                                        </p:tgtEl>
                                      </p:cBhvr>
                                    </p:animEffect>
                                    <p:anim calcmode="lin" valueType="num">
                                      <p:cBhvr>
                                        <p:cTn id="82" dur="250" fill="hold"/>
                                        <p:tgtEl>
                                          <p:spTgt spid="16"/>
                                        </p:tgtEl>
                                        <p:attrNameLst>
                                          <p:attrName>ppt_x</p:attrName>
                                        </p:attrNameLst>
                                      </p:cBhvr>
                                      <p:tavLst>
                                        <p:tav tm="0">
                                          <p:val>
                                            <p:strVal val="#ppt_x"/>
                                          </p:val>
                                        </p:tav>
                                        <p:tav tm="100000">
                                          <p:val>
                                            <p:strVal val="#ppt_x"/>
                                          </p:val>
                                        </p:tav>
                                      </p:tavLst>
                                    </p:anim>
                                    <p:anim calcmode="lin" valueType="num">
                                      <p:cBhvr>
                                        <p:cTn id="83" dur="250" fill="hold"/>
                                        <p:tgtEl>
                                          <p:spTgt spid="16"/>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42" presetClass="entr" presetSubtype="0" fill="hold" grpId="15"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rLst="">
                                      <p:cBhvr>
                                        <p:cTn id="87" dur="250"/>
                                        <p:tgtEl>
                                          <p:spTgt spid="17"/>
                                        </p:tgtEl>
                                      </p:cBhvr>
                                    </p:animEffect>
                                    <p:anim calcmode="lin" valueType="num">
                                      <p:cBhvr>
                                        <p:cTn id="88" dur="250" fill="hold"/>
                                        <p:tgtEl>
                                          <p:spTgt spid="17"/>
                                        </p:tgtEl>
                                        <p:attrNameLst>
                                          <p:attrName>ppt_x</p:attrName>
                                        </p:attrNameLst>
                                      </p:cBhvr>
                                      <p:tavLst>
                                        <p:tav tm="0">
                                          <p:val>
                                            <p:strVal val="#ppt_x"/>
                                          </p:val>
                                        </p:tav>
                                        <p:tav tm="100000">
                                          <p:val>
                                            <p:strVal val="#ppt_x"/>
                                          </p:val>
                                        </p:tav>
                                      </p:tavLst>
                                    </p:anim>
                                    <p:anim calcmode="lin" valueType="num">
                                      <p:cBhvr>
                                        <p:cTn id="89" dur="250" fill="hold"/>
                                        <p:tgtEl>
                                          <p:spTgt spid="17"/>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42" presetClass="entr" presetSubtype="0" fill="hold" grpId="16"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rLst="">
                                      <p:cBhvr>
                                        <p:cTn id="93" dur="250"/>
                                        <p:tgtEl>
                                          <p:spTgt spid="18"/>
                                        </p:tgtEl>
                                      </p:cBhvr>
                                    </p:animEffect>
                                    <p:anim calcmode="lin" valueType="num">
                                      <p:cBhvr>
                                        <p:cTn id="94" dur="250" fill="hold"/>
                                        <p:tgtEl>
                                          <p:spTgt spid="18"/>
                                        </p:tgtEl>
                                        <p:attrNameLst>
                                          <p:attrName>ppt_x</p:attrName>
                                        </p:attrNameLst>
                                      </p:cBhvr>
                                      <p:tavLst>
                                        <p:tav tm="0">
                                          <p:val>
                                            <p:strVal val="#ppt_x"/>
                                          </p:val>
                                        </p:tav>
                                        <p:tav tm="100000">
                                          <p:val>
                                            <p:strVal val="#ppt_x"/>
                                          </p:val>
                                        </p:tav>
                                      </p:tavLst>
                                    </p:anim>
                                    <p:anim calcmode="lin" valueType="num">
                                      <p:cBhvr>
                                        <p:cTn id="95" dur="250" fill="hold"/>
                                        <p:tgtEl>
                                          <p:spTgt spid="18"/>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42" presetClass="entr" presetSubtype="0" fill="hold" grpId="17"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rLst="">
                                      <p:cBhvr>
                                        <p:cTn id="99" dur="250"/>
                                        <p:tgtEl>
                                          <p:spTgt spid="19"/>
                                        </p:tgtEl>
                                      </p:cBhvr>
                                    </p:animEffect>
                                    <p:anim calcmode="lin" valueType="num">
                                      <p:cBhvr>
                                        <p:cTn id="100" dur="250" fill="hold"/>
                                        <p:tgtEl>
                                          <p:spTgt spid="19"/>
                                        </p:tgtEl>
                                        <p:attrNameLst>
                                          <p:attrName>ppt_x</p:attrName>
                                        </p:attrNameLst>
                                      </p:cBhvr>
                                      <p:tavLst>
                                        <p:tav tm="0">
                                          <p:val>
                                            <p:strVal val="#ppt_x"/>
                                          </p:val>
                                        </p:tav>
                                        <p:tav tm="100000">
                                          <p:val>
                                            <p:strVal val="#ppt_x"/>
                                          </p:val>
                                        </p:tav>
                                      </p:tavLst>
                                    </p:anim>
                                    <p:anim calcmode="lin" valueType="num">
                                      <p:cBhvr>
                                        <p:cTn id="101" dur="250" fill="hold"/>
                                        <p:tgtEl>
                                          <p:spTgt spid="1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42" presetClass="entr" presetSubtype="0" fill="hold" grpId="18" nodeType="after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rLst="">
                                      <p:cBhvr>
                                        <p:cTn id="105" dur="250"/>
                                        <p:tgtEl>
                                          <p:spTgt spid="20"/>
                                        </p:tgtEl>
                                      </p:cBhvr>
                                    </p:animEffect>
                                    <p:anim calcmode="lin" valueType="num">
                                      <p:cBhvr>
                                        <p:cTn id="106" dur="250" fill="hold"/>
                                        <p:tgtEl>
                                          <p:spTgt spid="20"/>
                                        </p:tgtEl>
                                        <p:attrNameLst>
                                          <p:attrName>ppt_x</p:attrName>
                                        </p:attrNameLst>
                                      </p:cBhvr>
                                      <p:tavLst>
                                        <p:tav tm="0">
                                          <p:val>
                                            <p:strVal val="#ppt_x"/>
                                          </p:val>
                                        </p:tav>
                                        <p:tav tm="100000">
                                          <p:val>
                                            <p:strVal val="#ppt_x"/>
                                          </p:val>
                                        </p:tav>
                                      </p:tavLst>
                                    </p:anim>
                                    <p:anim calcmode="lin" valueType="num">
                                      <p:cBhvr>
                                        <p:cTn id="107" dur="250" fill="hold"/>
                                        <p:tgtEl>
                                          <p:spTgt spid="20"/>
                                        </p:tgtEl>
                                        <p:attrNameLst>
                                          <p:attrName>ppt_y</p:attrName>
                                        </p:attrNameLst>
                                      </p:cBhvr>
                                      <p:tavLst>
                                        <p:tav tm="0">
                                          <p:val>
                                            <p:strVal val="#ppt_y+.1"/>
                                          </p:val>
                                        </p:tav>
                                        <p:tav tm="100000">
                                          <p:val>
                                            <p:strVal val="#ppt_y"/>
                                          </p:val>
                                        </p:tav>
                                      </p:tavLst>
                                    </p:anim>
                                  </p:childTnLst>
                                </p:cTn>
                              </p:par>
                            </p:childTnLst>
                          </p:cTn>
                        </p:par>
                        <p:par>
                          <p:cTn id="108" fill="hold">
                            <p:stCondLst>
                              <p:cond delay="9500"/>
                            </p:stCondLst>
                            <p:childTnLst>
                              <p:par>
                                <p:cTn id="109" presetID="42" presetClass="entr" presetSubtype="0" fill="hold" grpId="19"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rLst="">
                                      <p:cBhvr>
                                        <p:cTn id="111" dur="250"/>
                                        <p:tgtEl>
                                          <p:spTgt spid="21"/>
                                        </p:tgtEl>
                                      </p:cBhvr>
                                    </p:animEffect>
                                    <p:anim calcmode="lin" valueType="num">
                                      <p:cBhvr>
                                        <p:cTn id="112" dur="250" fill="hold"/>
                                        <p:tgtEl>
                                          <p:spTgt spid="21"/>
                                        </p:tgtEl>
                                        <p:attrNameLst>
                                          <p:attrName>ppt_x</p:attrName>
                                        </p:attrNameLst>
                                      </p:cBhvr>
                                      <p:tavLst>
                                        <p:tav tm="0">
                                          <p:val>
                                            <p:strVal val="#ppt_x"/>
                                          </p:val>
                                        </p:tav>
                                        <p:tav tm="100000">
                                          <p:val>
                                            <p:strVal val="#ppt_x"/>
                                          </p:val>
                                        </p:tav>
                                      </p:tavLst>
                                    </p:anim>
                                    <p:anim calcmode="lin" valueType="num">
                                      <p:cBhvr>
                                        <p:cTn id="113" dur="250" fill="hold"/>
                                        <p:tgtEl>
                                          <p:spTgt spid="21"/>
                                        </p:tgtEl>
                                        <p:attrNameLst>
                                          <p:attrName>ppt_y</p:attrName>
                                        </p:attrNameLst>
                                      </p:cBhvr>
                                      <p:tavLst>
                                        <p:tav tm="0">
                                          <p:val>
                                            <p:strVal val="#ppt_y+.1"/>
                                          </p:val>
                                        </p:tav>
                                        <p:tav tm="100000">
                                          <p:val>
                                            <p:strVal val="#ppt_y"/>
                                          </p:val>
                                        </p:tav>
                                      </p:tavLst>
                                    </p:anim>
                                  </p:childTnLst>
                                </p:cTn>
                              </p:par>
                            </p:childTnLst>
                          </p:cTn>
                        </p:par>
                        <p:par>
                          <p:cTn id="114" fill="hold">
                            <p:stCondLst>
                              <p:cond delay="10000"/>
                            </p:stCondLst>
                            <p:childTnLst>
                              <p:par>
                                <p:cTn id="115" presetID="42" presetClass="entr" presetSubtype="0" fill="hold" grpId="20" nodeType="after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rLst="">
                                      <p:cBhvr>
                                        <p:cTn id="117" dur="250"/>
                                        <p:tgtEl>
                                          <p:spTgt spid="22"/>
                                        </p:tgtEl>
                                      </p:cBhvr>
                                    </p:animEffect>
                                    <p:anim calcmode="lin" valueType="num">
                                      <p:cBhvr>
                                        <p:cTn id="118" dur="250" fill="hold"/>
                                        <p:tgtEl>
                                          <p:spTgt spid="22"/>
                                        </p:tgtEl>
                                        <p:attrNameLst>
                                          <p:attrName>ppt_x</p:attrName>
                                        </p:attrNameLst>
                                      </p:cBhvr>
                                      <p:tavLst>
                                        <p:tav tm="0">
                                          <p:val>
                                            <p:strVal val="#ppt_x"/>
                                          </p:val>
                                        </p:tav>
                                        <p:tav tm="100000">
                                          <p:val>
                                            <p:strVal val="#ppt_x"/>
                                          </p:val>
                                        </p:tav>
                                      </p:tavLst>
                                    </p:anim>
                                    <p:anim calcmode="lin" valueType="num">
                                      <p:cBhvr>
                                        <p:cTn id="119" dur="250" fill="hold"/>
                                        <p:tgtEl>
                                          <p:spTgt spid="22"/>
                                        </p:tgtEl>
                                        <p:attrNameLst>
                                          <p:attrName>ppt_y</p:attrName>
                                        </p:attrNameLst>
                                      </p:cBhvr>
                                      <p:tavLst>
                                        <p:tav tm="0">
                                          <p:val>
                                            <p:strVal val="#ppt_y+.1"/>
                                          </p:val>
                                        </p:tav>
                                        <p:tav tm="100000">
                                          <p:val>
                                            <p:strVal val="#ppt_y"/>
                                          </p:val>
                                        </p:tav>
                                      </p:tavLst>
                                    </p:anim>
                                  </p:childTnLst>
                                </p:cTn>
                              </p:par>
                            </p:childTnLst>
                          </p:cTn>
                        </p:par>
                        <p:par>
                          <p:cTn id="120" fill="hold">
                            <p:stCondLst>
                              <p:cond delay="10500"/>
                            </p:stCondLst>
                            <p:childTnLst>
                              <p:par>
                                <p:cTn id="121" presetID="42" presetClass="entr" presetSubtype="0" fill="hold" grpId="21" nodeType="after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rLst="">
                                      <p:cBhvr>
                                        <p:cTn id="123" dur="250"/>
                                        <p:tgtEl>
                                          <p:spTgt spid="23"/>
                                        </p:tgtEl>
                                      </p:cBhvr>
                                    </p:animEffect>
                                    <p:anim calcmode="lin" valueType="num">
                                      <p:cBhvr>
                                        <p:cTn id="124" dur="250" fill="hold"/>
                                        <p:tgtEl>
                                          <p:spTgt spid="23"/>
                                        </p:tgtEl>
                                        <p:attrNameLst>
                                          <p:attrName>ppt_x</p:attrName>
                                        </p:attrNameLst>
                                      </p:cBhvr>
                                      <p:tavLst>
                                        <p:tav tm="0">
                                          <p:val>
                                            <p:strVal val="#ppt_x"/>
                                          </p:val>
                                        </p:tav>
                                        <p:tav tm="100000">
                                          <p:val>
                                            <p:strVal val="#ppt_x"/>
                                          </p:val>
                                        </p:tav>
                                      </p:tavLst>
                                    </p:anim>
                                    <p:anim calcmode="lin" valueType="num">
                                      <p:cBhvr>
                                        <p:cTn id="125" dur="250" fill="hold"/>
                                        <p:tgtEl>
                                          <p:spTgt spid="23"/>
                                        </p:tgtEl>
                                        <p:attrNameLst>
                                          <p:attrName>ppt_y</p:attrName>
                                        </p:attrNameLst>
                                      </p:cBhvr>
                                      <p:tavLst>
                                        <p:tav tm="0">
                                          <p:val>
                                            <p:strVal val="#ppt_y+.1"/>
                                          </p:val>
                                        </p:tav>
                                        <p:tav tm="100000">
                                          <p:val>
                                            <p:strVal val="#ppt_y"/>
                                          </p:val>
                                        </p:tav>
                                      </p:tavLst>
                                    </p:anim>
                                  </p:childTnLst>
                                </p:cTn>
                              </p:par>
                            </p:childTnLst>
                          </p:cTn>
                        </p:par>
                        <p:par>
                          <p:cTn id="126" fill="hold">
                            <p:stCondLst>
                              <p:cond delay="11000"/>
                            </p:stCondLst>
                            <p:childTnLst>
                              <p:par>
                                <p:cTn id="127" presetID="42" presetClass="entr" presetSubtype="0" fill="hold" grpId="22" nodeType="after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fade" prLst="">
                                      <p:cBhvr>
                                        <p:cTn id="129" dur="250"/>
                                        <p:tgtEl>
                                          <p:spTgt spid="30"/>
                                        </p:tgtEl>
                                      </p:cBhvr>
                                    </p:animEffect>
                                    <p:anim calcmode="lin" valueType="num">
                                      <p:cBhvr>
                                        <p:cTn id="130" dur="250" fill="hold"/>
                                        <p:tgtEl>
                                          <p:spTgt spid="30"/>
                                        </p:tgtEl>
                                        <p:attrNameLst>
                                          <p:attrName>ppt_x</p:attrName>
                                        </p:attrNameLst>
                                      </p:cBhvr>
                                      <p:tavLst>
                                        <p:tav tm="0">
                                          <p:val>
                                            <p:strVal val="#ppt_x"/>
                                          </p:val>
                                        </p:tav>
                                        <p:tav tm="100000">
                                          <p:val>
                                            <p:strVal val="#ppt_x"/>
                                          </p:val>
                                        </p:tav>
                                      </p:tavLst>
                                    </p:anim>
                                    <p:anim calcmode="lin" valueType="num">
                                      <p:cBhvr>
                                        <p:cTn id="131" dur="250" fill="hold"/>
                                        <p:tgtEl>
                                          <p:spTgt spid="30"/>
                                        </p:tgtEl>
                                        <p:attrNameLst>
                                          <p:attrName>ppt_y</p:attrName>
                                        </p:attrNameLst>
                                      </p:cBhvr>
                                      <p:tavLst>
                                        <p:tav tm="0">
                                          <p:val>
                                            <p:strVal val="#ppt_y+.1"/>
                                          </p:val>
                                        </p:tav>
                                        <p:tav tm="100000">
                                          <p:val>
                                            <p:strVal val="#ppt_y"/>
                                          </p:val>
                                        </p:tav>
                                      </p:tavLst>
                                    </p:anim>
                                  </p:childTnLst>
                                </p:cTn>
                              </p:par>
                            </p:childTnLst>
                          </p:cTn>
                        </p:par>
                        <p:par>
                          <p:cTn id="132" fill="hold">
                            <p:stCondLst>
                              <p:cond delay="11500"/>
                            </p:stCondLst>
                            <p:childTnLst>
                              <p:par>
                                <p:cTn id="133" presetID="42" presetClass="entr" presetSubtype="0" fill="hold" grpId="23" nodeType="after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fade" prLst="">
                                      <p:cBhvr>
                                        <p:cTn id="135" dur="250"/>
                                        <p:tgtEl>
                                          <p:spTgt spid="31"/>
                                        </p:tgtEl>
                                      </p:cBhvr>
                                    </p:animEffect>
                                    <p:anim calcmode="lin" valueType="num">
                                      <p:cBhvr>
                                        <p:cTn id="136" dur="250" fill="hold"/>
                                        <p:tgtEl>
                                          <p:spTgt spid="31"/>
                                        </p:tgtEl>
                                        <p:attrNameLst>
                                          <p:attrName>ppt_x</p:attrName>
                                        </p:attrNameLst>
                                      </p:cBhvr>
                                      <p:tavLst>
                                        <p:tav tm="0">
                                          <p:val>
                                            <p:strVal val="#ppt_x"/>
                                          </p:val>
                                        </p:tav>
                                        <p:tav tm="100000">
                                          <p:val>
                                            <p:strVal val="#ppt_x"/>
                                          </p:val>
                                        </p:tav>
                                      </p:tavLst>
                                    </p:anim>
                                    <p:anim calcmode="lin" valueType="num">
                                      <p:cBhvr>
                                        <p:cTn id="137" dur="250" fill="hold"/>
                                        <p:tgtEl>
                                          <p:spTgt spid="31"/>
                                        </p:tgtEl>
                                        <p:attrNameLst>
                                          <p:attrName>ppt_y</p:attrName>
                                        </p:attrNameLst>
                                      </p:cBhvr>
                                      <p:tavLst>
                                        <p:tav tm="0">
                                          <p:val>
                                            <p:strVal val="#ppt_y+.1"/>
                                          </p:val>
                                        </p:tav>
                                        <p:tav tm="100000">
                                          <p:val>
                                            <p:strVal val="#ppt_y"/>
                                          </p:val>
                                        </p:tav>
                                      </p:tavLst>
                                    </p:anim>
                                  </p:childTnLst>
                                </p:cTn>
                              </p:par>
                            </p:childTnLst>
                          </p:cTn>
                        </p:par>
                        <p:par>
                          <p:cTn id="138" fill="hold">
                            <p:stCondLst>
                              <p:cond delay="12000"/>
                            </p:stCondLst>
                            <p:childTnLst>
                              <p:par>
                                <p:cTn id="139" presetID="42" presetClass="entr" presetSubtype="0" fill="hold" grpId="24" nodeType="afterEffect">
                                  <p:stCondLst>
                                    <p:cond delay="0"/>
                                  </p:stCondLst>
                                  <p:childTnLst>
                                    <p:set>
                                      <p:cBhvr>
                                        <p:cTn id="140" dur="1" fill="hold">
                                          <p:stCondLst>
                                            <p:cond delay="0"/>
                                          </p:stCondLst>
                                        </p:cTn>
                                        <p:tgtEl>
                                          <p:spTgt spid="32"/>
                                        </p:tgtEl>
                                        <p:attrNameLst>
                                          <p:attrName>style.visibility</p:attrName>
                                        </p:attrNameLst>
                                      </p:cBhvr>
                                      <p:to>
                                        <p:strVal val="visible"/>
                                      </p:to>
                                    </p:set>
                                    <p:animEffect transition="in" filter="fade" prLst="">
                                      <p:cBhvr>
                                        <p:cTn id="141" dur="250"/>
                                        <p:tgtEl>
                                          <p:spTgt spid="32"/>
                                        </p:tgtEl>
                                      </p:cBhvr>
                                    </p:animEffect>
                                    <p:anim calcmode="lin" valueType="num">
                                      <p:cBhvr>
                                        <p:cTn id="142" dur="250" fill="hold"/>
                                        <p:tgtEl>
                                          <p:spTgt spid="32"/>
                                        </p:tgtEl>
                                        <p:attrNameLst>
                                          <p:attrName>ppt_x</p:attrName>
                                        </p:attrNameLst>
                                      </p:cBhvr>
                                      <p:tavLst>
                                        <p:tav tm="0">
                                          <p:val>
                                            <p:strVal val="#ppt_x"/>
                                          </p:val>
                                        </p:tav>
                                        <p:tav tm="100000">
                                          <p:val>
                                            <p:strVal val="#ppt_x"/>
                                          </p:val>
                                        </p:tav>
                                      </p:tavLst>
                                    </p:anim>
                                    <p:anim calcmode="lin" valueType="num">
                                      <p:cBhvr>
                                        <p:cTn id="143" dur="250" fill="hold"/>
                                        <p:tgtEl>
                                          <p:spTgt spid="32"/>
                                        </p:tgtEl>
                                        <p:attrNameLst>
                                          <p:attrName>ppt_y</p:attrName>
                                        </p:attrNameLst>
                                      </p:cBhvr>
                                      <p:tavLst>
                                        <p:tav tm="0">
                                          <p:val>
                                            <p:strVal val="#ppt_y+.1"/>
                                          </p:val>
                                        </p:tav>
                                        <p:tav tm="100000">
                                          <p:val>
                                            <p:strVal val="#ppt_y"/>
                                          </p:val>
                                        </p:tav>
                                      </p:tavLst>
                                    </p:anim>
                                  </p:childTnLst>
                                </p:cTn>
                              </p:par>
                            </p:childTnLst>
                          </p:cTn>
                        </p:par>
                        <p:par>
                          <p:cTn id="144" fill="hold">
                            <p:stCondLst>
                              <p:cond delay="12500"/>
                            </p:stCondLst>
                            <p:childTnLst>
                              <p:par>
                                <p:cTn id="145" presetID="42" presetClass="entr" presetSubtype="0" fill="hold" grpId="25" nodeType="afterEffect">
                                  <p:stCondLst>
                                    <p:cond delay="0"/>
                                  </p:stCondLst>
                                  <p:childTnLst>
                                    <p:set>
                                      <p:cBhvr>
                                        <p:cTn id="146" dur="1" fill="hold">
                                          <p:stCondLst>
                                            <p:cond delay="0"/>
                                          </p:stCondLst>
                                        </p:cTn>
                                        <p:tgtEl>
                                          <p:spTgt spid="33"/>
                                        </p:tgtEl>
                                        <p:attrNameLst>
                                          <p:attrName>style.visibility</p:attrName>
                                        </p:attrNameLst>
                                      </p:cBhvr>
                                      <p:to>
                                        <p:strVal val="visible"/>
                                      </p:to>
                                    </p:set>
                                    <p:animEffect transition="in" filter="fade" prLst="">
                                      <p:cBhvr>
                                        <p:cTn id="147" dur="250"/>
                                        <p:tgtEl>
                                          <p:spTgt spid="33"/>
                                        </p:tgtEl>
                                      </p:cBhvr>
                                    </p:animEffect>
                                    <p:anim calcmode="lin" valueType="num">
                                      <p:cBhvr>
                                        <p:cTn id="148" dur="250" fill="hold"/>
                                        <p:tgtEl>
                                          <p:spTgt spid="33"/>
                                        </p:tgtEl>
                                        <p:attrNameLst>
                                          <p:attrName>ppt_x</p:attrName>
                                        </p:attrNameLst>
                                      </p:cBhvr>
                                      <p:tavLst>
                                        <p:tav tm="0">
                                          <p:val>
                                            <p:strVal val="#ppt_x"/>
                                          </p:val>
                                        </p:tav>
                                        <p:tav tm="100000">
                                          <p:val>
                                            <p:strVal val="#ppt_x"/>
                                          </p:val>
                                        </p:tav>
                                      </p:tavLst>
                                    </p:anim>
                                    <p:anim calcmode="lin" valueType="num">
                                      <p:cBhvr>
                                        <p:cTn id="149" dur="250" fill="hold"/>
                                        <p:tgtEl>
                                          <p:spTgt spid="33"/>
                                        </p:tgtEl>
                                        <p:attrNameLst>
                                          <p:attrName>ppt_y</p:attrName>
                                        </p:attrNameLst>
                                      </p:cBhvr>
                                      <p:tavLst>
                                        <p:tav tm="0">
                                          <p:val>
                                            <p:strVal val="#ppt_y+.1"/>
                                          </p:val>
                                        </p:tav>
                                        <p:tav tm="100000">
                                          <p:val>
                                            <p:strVal val="#ppt_y"/>
                                          </p:val>
                                        </p:tav>
                                      </p:tavLst>
                                    </p:anim>
                                  </p:childTnLst>
                                </p:cTn>
                              </p:par>
                            </p:childTnLst>
                          </p:cTn>
                        </p:par>
                        <p:par>
                          <p:cTn id="150" fill="hold">
                            <p:stCondLst>
                              <p:cond delay="13000"/>
                            </p:stCondLst>
                            <p:childTnLst>
                              <p:par>
                                <p:cTn id="151" presetID="42" presetClass="entr" presetSubtype="0" fill="hold" grpId="26" nodeType="after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fade" prLst="">
                                      <p:cBhvr>
                                        <p:cTn id="153" dur="250"/>
                                        <p:tgtEl>
                                          <p:spTgt spid="34"/>
                                        </p:tgtEl>
                                      </p:cBhvr>
                                    </p:animEffect>
                                    <p:anim calcmode="lin" valueType="num">
                                      <p:cBhvr>
                                        <p:cTn id="154" dur="250" fill="hold"/>
                                        <p:tgtEl>
                                          <p:spTgt spid="34"/>
                                        </p:tgtEl>
                                        <p:attrNameLst>
                                          <p:attrName>ppt_x</p:attrName>
                                        </p:attrNameLst>
                                      </p:cBhvr>
                                      <p:tavLst>
                                        <p:tav tm="0">
                                          <p:val>
                                            <p:strVal val="#ppt_x"/>
                                          </p:val>
                                        </p:tav>
                                        <p:tav tm="100000">
                                          <p:val>
                                            <p:strVal val="#ppt_x"/>
                                          </p:val>
                                        </p:tav>
                                      </p:tavLst>
                                    </p:anim>
                                    <p:anim calcmode="lin" valueType="num">
                                      <p:cBhvr>
                                        <p:cTn id="155" dur="250" fill="hold"/>
                                        <p:tgtEl>
                                          <p:spTgt spid="34"/>
                                        </p:tgtEl>
                                        <p:attrNameLst>
                                          <p:attrName>ppt_y</p:attrName>
                                        </p:attrNameLst>
                                      </p:cBhvr>
                                      <p:tavLst>
                                        <p:tav tm="0">
                                          <p:val>
                                            <p:strVal val="#ppt_y+.1"/>
                                          </p:val>
                                        </p:tav>
                                        <p:tav tm="100000">
                                          <p:val>
                                            <p:strVal val="#ppt_y"/>
                                          </p:val>
                                        </p:tav>
                                      </p:tavLst>
                                    </p:anim>
                                  </p:childTnLst>
                                </p:cTn>
                              </p:par>
                            </p:childTnLst>
                          </p:cTn>
                        </p:par>
                        <p:par>
                          <p:cTn id="156" fill="hold">
                            <p:stCondLst>
                              <p:cond delay="13500"/>
                            </p:stCondLst>
                            <p:childTnLst>
                              <p:par>
                                <p:cTn id="157" presetID="42" presetClass="entr" presetSubtype="0" fill="hold" grpId="27" nodeType="afterEffect">
                                  <p:stCondLst>
                                    <p:cond delay="0"/>
                                  </p:stCondLst>
                                  <p:childTnLst>
                                    <p:set>
                                      <p:cBhvr>
                                        <p:cTn id="158" dur="1" fill="hold">
                                          <p:stCondLst>
                                            <p:cond delay="0"/>
                                          </p:stCondLst>
                                        </p:cTn>
                                        <p:tgtEl>
                                          <p:spTgt spid="35"/>
                                        </p:tgtEl>
                                        <p:attrNameLst>
                                          <p:attrName>style.visibility</p:attrName>
                                        </p:attrNameLst>
                                      </p:cBhvr>
                                      <p:to>
                                        <p:strVal val="visible"/>
                                      </p:to>
                                    </p:set>
                                    <p:animEffect transition="in" filter="fade" prLst="">
                                      <p:cBhvr>
                                        <p:cTn id="159" dur="250"/>
                                        <p:tgtEl>
                                          <p:spTgt spid="35"/>
                                        </p:tgtEl>
                                      </p:cBhvr>
                                    </p:animEffect>
                                    <p:anim calcmode="lin" valueType="num">
                                      <p:cBhvr>
                                        <p:cTn id="160" dur="250" fill="hold"/>
                                        <p:tgtEl>
                                          <p:spTgt spid="35"/>
                                        </p:tgtEl>
                                        <p:attrNameLst>
                                          <p:attrName>ppt_x</p:attrName>
                                        </p:attrNameLst>
                                      </p:cBhvr>
                                      <p:tavLst>
                                        <p:tav tm="0">
                                          <p:val>
                                            <p:strVal val="#ppt_x"/>
                                          </p:val>
                                        </p:tav>
                                        <p:tav tm="100000">
                                          <p:val>
                                            <p:strVal val="#ppt_x"/>
                                          </p:val>
                                        </p:tav>
                                      </p:tavLst>
                                    </p:anim>
                                    <p:anim calcmode="lin" valueType="num">
                                      <p:cBhvr>
                                        <p:cTn id="161" dur="250" fill="hold"/>
                                        <p:tgtEl>
                                          <p:spTgt spid="35"/>
                                        </p:tgtEl>
                                        <p:attrNameLst>
                                          <p:attrName>ppt_y</p:attrName>
                                        </p:attrNameLst>
                                      </p:cBhvr>
                                      <p:tavLst>
                                        <p:tav tm="0">
                                          <p:val>
                                            <p:strVal val="#ppt_y+.1"/>
                                          </p:val>
                                        </p:tav>
                                        <p:tav tm="100000">
                                          <p:val>
                                            <p:strVal val="#ppt_y"/>
                                          </p:val>
                                        </p:tav>
                                      </p:tavLst>
                                    </p:anim>
                                  </p:childTnLst>
                                </p:cTn>
                              </p:par>
                            </p:childTnLst>
                          </p:cTn>
                        </p:par>
                        <p:par>
                          <p:cTn id="162" fill="hold">
                            <p:stCondLst>
                              <p:cond delay="14000"/>
                            </p:stCondLst>
                            <p:childTnLst>
                              <p:par>
                                <p:cTn id="163" presetID="42" presetClass="entr" presetSubtype="0" fill="hold" grpId="28" nodeType="afterEffect">
                                  <p:stCondLst>
                                    <p:cond delay="0"/>
                                  </p:stCondLst>
                                  <p:childTnLst>
                                    <p:set>
                                      <p:cBhvr>
                                        <p:cTn id="164" dur="1" fill="hold">
                                          <p:stCondLst>
                                            <p:cond delay="0"/>
                                          </p:stCondLst>
                                        </p:cTn>
                                        <p:tgtEl>
                                          <p:spTgt spid="36"/>
                                        </p:tgtEl>
                                        <p:attrNameLst>
                                          <p:attrName>style.visibility</p:attrName>
                                        </p:attrNameLst>
                                      </p:cBhvr>
                                      <p:to>
                                        <p:strVal val="visible"/>
                                      </p:to>
                                    </p:set>
                                    <p:animEffect transition="in" filter="fade" prLst="">
                                      <p:cBhvr>
                                        <p:cTn id="165" dur="250"/>
                                        <p:tgtEl>
                                          <p:spTgt spid="36"/>
                                        </p:tgtEl>
                                      </p:cBhvr>
                                    </p:animEffect>
                                    <p:anim calcmode="lin" valueType="num">
                                      <p:cBhvr>
                                        <p:cTn id="166" dur="250" fill="hold"/>
                                        <p:tgtEl>
                                          <p:spTgt spid="36"/>
                                        </p:tgtEl>
                                        <p:attrNameLst>
                                          <p:attrName>ppt_x</p:attrName>
                                        </p:attrNameLst>
                                      </p:cBhvr>
                                      <p:tavLst>
                                        <p:tav tm="0">
                                          <p:val>
                                            <p:strVal val="#ppt_x"/>
                                          </p:val>
                                        </p:tav>
                                        <p:tav tm="100000">
                                          <p:val>
                                            <p:strVal val="#ppt_x"/>
                                          </p:val>
                                        </p:tav>
                                      </p:tavLst>
                                    </p:anim>
                                    <p:anim calcmode="lin" valueType="num">
                                      <p:cBhvr>
                                        <p:cTn id="167" dur="250" fill="hold"/>
                                        <p:tgtEl>
                                          <p:spTgt spid="36"/>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2" presetClass="entr" presetSubtype="0" fill="hold" grpId="29" nodeType="afterEffect">
                                  <p:stCondLst>
                                    <p:cond delay="0"/>
                                  </p:stCondLst>
                                  <p:childTnLst>
                                    <p:set>
                                      <p:cBhvr>
                                        <p:cTn id="170" dur="1" fill="hold">
                                          <p:stCondLst>
                                            <p:cond delay="0"/>
                                          </p:stCondLst>
                                        </p:cTn>
                                        <p:tgtEl>
                                          <p:spTgt spid="37"/>
                                        </p:tgtEl>
                                        <p:attrNameLst>
                                          <p:attrName>style.visibility</p:attrName>
                                        </p:attrNameLst>
                                      </p:cBhvr>
                                      <p:to>
                                        <p:strVal val="visible"/>
                                      </p:to>
                                    </p:set>
                                    <p:animEffect transition="in" filter="fade" prLst="">
                                      <p:cBhvr>
                                        <p:cTn id="171" dur="250"/>
                                        <p:tgtEl>
                                          <p:spTgt spid="37"/>
                                        </p:tgtEl>
                                      </p:cBhvr>
                                    </p:animEffect>
                                    <p:anim calcmode="lin" valueType="num">
                                      <p:cBhvr>
                                        <p:cTn id="172" dur="250" fill="hold"/>
                                        <p:tgtEl>
                                          <p:spTgt spid="37"/>
                                        </p:tgtEl>
                                        <p:attrNameLst>
                                          <p:attrName>ppt_x</p:attrName>
                                        </p:attrNameLst>
                                      </p:cBhvr>
                                      <p:tavLst>
                                        <p:tav tm="0">
                                          <p:val>
                                            <p:strVal val="#ppt_x"/>
                                          </p:val>
                                        </p:tav>
                                        <p:tav tm="100000">
                                          <p:val>
                                            <p:strVal val="#ppt_x"/>
                                          </p:val>
                                        </p:tav>
                                      </p:tavLst>
                                    </p:anim>
                                    <p:anim calcmode="lin" valueType="num">
                                      <p:cBhvr>
                                        <p:cTn id="173" dur="250" fill="hold"/>
                                        <p:tgtEl>
                                          <p:spTgt spid="37"/>
                                        </p:tgtEl>
                                        <p:attrNameLst>
                                          <p:attrName>ppt_y</p:attrName>
                                        </p:attrNameLst>
                                      </p:cBhvr>
                                      <p:tavLst>
                                        <p:tav tm="0">
                                          <p:val>
                                            <p:strVal val="#ppt_y+.1"/>
                                          </p:val>
                                        </p:tav>
                                        <p:tav tm="100000">
                                          <p:val>
                                            <p:strVal val="#ppt_y"/>
                                          </p:val>
                                        </p:tav>
                                      </p:tavLst>
                                    </p:anim>
                                  </p:childTnLst>
                                </p:cTn>
                              </p:par>
                            </p:childTnLst>
                          </p:cTn>
                        </p:par>
                        <p:par>
                          <p:cTn id="174" fill="hold">
                            <p:stCondLst>
                              <p:cond delay="15000"/>
                            </p:stCondLst>
                            <p:childTnLst>
                              <p:par>
                                <p:cTn id="175" presetID="42" presetClass="entr" presetSubtype="0" fill="hold" grpId="30" nodeType="afterEffect">
                                  <p:stCondLst>
                                    <p:cond delay="0"/>
                                  </p:stCondLst>
                                  <p:childTnLst>
                                    <p:set>
                                      <p:cBhvr>
                                        <p:cTn id="176" dur="1" fill="hold">
                                          <p:stCondLst>
                                            <p:cond delay="0"/>
                                          </p:stCondLst>
                                        </p:cTn>
                                        <p:tgtEl>
                                          <p:spTgt spid="38"/>
                                        </p:tgtEl>
                                        <p:attrNameLst>
                                          <p:attrName>style.visibility</p:attrName>
                                        </p:attrNameLst>
                                      </p:cBhvr>
                                      <p:to>
                                        <p:strVal val="visible"/>
                                      </p:to>
                                    </p:set>
                                    <p:animEffect transition="in" filter="fade" prLst="">
                                      <p:cBhvr>
                                        <p:cTn id="177" dur="250"/>
                                        <p:tgtEl>
                                          <p:spTgt spid="38"/>
                                        </p:tgtEl>
                                      </p:cBhvr>
                                    </p:animEffect>
                                    <p:anim calcmode="lin" valueType="num">
                                      <p:cBhvr>
                                        <p:cTn id="178" dur="250" fill="hold"/>
                                        <p:tgtEl>
                                          <p:spTgt spid="38"/>
                                        </p:tgtEl>
                                        <p:attrNameLst>
                                          <p:attrName>ppt_x</p:attrName>
                                        </p:attrNameLst>
                                      </p:cBhvr>
                                      <p:tavLst>
                                        <p:tav tm="0">
                                          <p:val>
                                            <p:strVal val="#ppt_x"/>
                                          </p:val>
                                        </p:tav>
                                        <p:tav tm="100000">
                                          <p:val>
                                            <p:strVal val="#ppt_x"/>
                                          </p:val>
                                        </p:tav>
                                      </p:tavLst>
                                    </p:anim>
                                    <p:anim calcmode="lin" valueType="num">
                                      <p:cBhvr>
                                        <p:cTn id="179" dur="250" fill="hold"/>
                                        <p:tgtEl>
                                          <p:spTgt spid="38"/>
                                        </p:tgtEl>
                                        <p:attrNameLst>
                                          <p:attrName>ppt_y</p:attrName>
                                        </p:attrNameLst>
                                      </p:cBhvr>
                                      <p:tavLst>
                                        <p:tav tm="0">
                                          <p:val>
                                            <p:strVal val="#ppt_y+.1"/>
                                          </p:val>
                                        </p:tav>
                                        <p:tav tm="100000">
                                          <p:val>
                                            <p:strVal val="#ppt_y"/>
                                          </p:val>
                                        </p:tav>
                                      </p:tavLst>
                                    </p:anim>
                                  </p:childTnLst>
                                </p:cTn>
                              </p:par>
                            </p:childTnLst>
                          </p:cTn>
                        </p:par>
                        <p:par>
                          <p:cTn id="180" fill="hold">
                            <p:stCondLst>
                              <p:cond delay="15500"/>
                            </p:stCondLst>
                            <p:childTnLst>
                              <p:par>
                                <p:cTn id="181" presetID="42" presetClass="entr" presetSubtype="0" fill="hold" grpId="31" nodeType="afterEffect">
                                  <p:stCondLst>
                                    <p:cond delay="0"/>
                                  </p:stCondLst>
                                  <p:childTnLst>
                                    <p:set>
                                      <p:cBhvr>
                                        <p:cTn id="182" dur="1" fill="hold">
                                          <p:stCondLst>
                                            <p:cond delay="0"/>
                                          </p:stCondLst>
                                        </p:cTn>
                                        <p:tgtEl>
                                          <p:spTgt spid="39"/>
                                        </p:tgtEl>
                                        <p:attrNameLst>
                                          <p:attrName>style.visibility</p:attrName>
                                        </p:attrNameLst>
                                      </p:cBhvr>
                                      <p:to>
                                        <p:strVal val="visible"/>
                                      </p:to>
                                    </p:set>
                                    <p:animEffect transition="in" filter="fade" prLst="">
                                      <p:cBhvr>
                                        <p:cTn id="183" dur="250"/>
                                        <p:tgtEl>
                                          <p:spTgt spid="39"/>
                                        </p:tgtEl>
                                      </p:cBhvr>
                                    </p:animEffect>
                                    <p:anim calcmode="lin" valueType="num">
                                      <p:cBhvr>
                                        <p:cTn id="184" dur="250" fill="hold"/>
                                        <p:tgtEl>
                                          <p:spTgt spid="39"/>
                                        </p:tgtEl>
                                        <p:attrNameLst>
                                          <p:attrName>ppt_x</p:attrName>
                                        </p:attrNameLst>
                                      </p:cBhvr>
                                      <p:tavLst>
                                        <p:tav tm="0">
                                          <p:val>
                                            <p:strVal val="#ppt_x"/>
                                          </p:val>
                                        </p:tav>
                                        <p:tav tm="100000">
                                          <p:val>
                                            <p:strVal val="#ppt_x"/>
                                          </p:val>
                                        </p:tav>
                                      </p:tavLst>
                                    </p:anim>
                                    <p:anim calcmode="lin" valueType="num">
                                      <p:cBhvr>
                                        <p:cTn id="185" dur="2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1"/>
      <p:bldP spid="26" grpId="2" animBg="1"/>
      <p:bldP spid="27" grpId="3"/>
      <p:bldP spid="28" grpId="4" animBg="1"/>
      <p:bldP spid="29" grpId="5"/>
      <p:bldP spid="8" grpId="6" animBg="1"/>
      <p:bldP spid="9" grpId="7"/>
      <p:bldP spid="10" grpId="8" animBg="1"/>
      <p:bldP spid="11" grpId="9"/>
      <p:bldP spid="12" grpId="10" animBg="1"/>
      <p:bldP spid="13" grpId="11" animBg="1"/>
      <p:bldP spid="14" grpId="12" animBg="1"/>
      <p:bldP spid="15" grpId="13" animBg="1"/>
      <p:bldP spid="16" grpId="14" animBg="1"/>
      <p:bldP spid="17" grpId="15" animBg="1"/>
      <p:bldP spid="18" grpId="16" animBg="1"/>
      <p:bldP spid="19" grpId="17"/>
      <p:bldP spid="20" grpId="18"/>
      <p:bldP spid="21" grpId="19"/>
      <p:bldP spid="22" grpId="20"/>
      <p:bldP spid="23" grpId="21"/>
      <p:bldP spid="30" grpId="22"/>
      <p:bldP spid="31" grpId="23" animBg="1"/>
      <p:bldP spid="32" grpId="24"/>
      <p:bldP spid="33" grpId="25" animBg="1"/>
      <p:bldP spid="34" grpId="26" animBg="1"/>
      <p:bldP spid="35" grpId="27" animBg="1"/>
      <p:bldP spid="36" grpId="28" animBg="1"/>
      <p:bldP spid="37" grpId="29" animBg="1"/>
      <p:bldP spid="38" grpId="30" animBg="1"/>
      <p:bldP spid="39" grpId="3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4672613" y="1587148"/>
            <a:ext cx="6229350" cy="4019550"/>
          </a:xfrm>
          <a:prstGeom prst="rect">
            <a:avLst/>
          </a:prstGeom>
          <a:ln>
            <a:noFill/>
          </a:ln>
        </p:spPr>
      </p:pic>
      <p:sp>
        <p:nvSpPr>
          <p:cNvPr id="9" name="文本框 8"/>
          <p:cNvSpPr txBox="1"/>
          <p:nvPr/>
        </p:nvSpPr>
        <p:spPr>
          <a:xfrm>
            <a:off x="1064871" y="2127995"/>
            <a:ext cx="3020992" cy="2937856"/>
          </a:xfrm>
          <a:prstGeom prst="rect">
            <a:avLst/>
          </a:prstGeom>
          <a:noFill/>
        </p:spPr>
        <p:txBody>
          <a:bodyPr wrap="square" rtlCol="0">
            <a:spAutoFit/>
          </a:bodyPr>
          <a:lstStyle/>
          <a:p>
            <a:pPr>
              <a:lnSpc>
                <a:spcPct val="130000"/>
              </a:lnSpc>
            </a:pPr>
            <a:r>
              <a:rPr lang="en-US" altLang="zh-CN" dirty="0">
                <a:solidFill>
                  <a:schemeClr val="tx1">
                    <a:lumMod val="75000"/>
                    <a:lumOff val="25000"/>
                  </a:schemeClr>
                </a:solidFill>
                <a:latin typeface="思源等宽 L"/>
                <a:ea typeface="微软雅黑" panose="020B0503020204020204" pitchFamily="34" charset="-122"/>
              </a:rPr>
              <a:t>但效果甚微。1964年，全世界约5000万人使用了此药。氯丙嗪为未来开发治疗焦虑和抑郁的药物铺平了道路。该药物的作用机制也使研究人员进一步了解大脑中神经递质的影响因素以及冲动的传递过程</a:t>
            </a:r>
            <a:endParaRPr lang="en-US" altLang="zh-CN" dirty="0">
              <a:solidFill>
                <a:schemeClr val="tx1">
                  <a:lumMod val="75000"/>
                  <a:lumOff val="25000"/>
                </a:schemeClr>
              </a:solidFill>
              <a:latin typeface="思源等宽 L"/>
              <a:ea typeface="微软雅黑" panose="020B0503020204020204" pitchFamily="34" charset="-122"/>
            </a:endParaRPr>
          </a:p>
        </p:txBody>
      </p:sp>
      <p:sp>
        <p:nvSpPr>
          <p:cNvPr id="13" name="文本框 12"/>
          <p:cNvSpPr txBox="1"/>
          <p:nvPr/>
        </p:nvSpPr>
        <p:spPr>
          <a:xfrm>
            <a:off x="7519388" y="2127995"/>
            <a:ext cx="3776142" cy="381258"/>
          </a:xfrm>
          <a:prstGeom prst="rect">
            <a:avLst/>
          </a:prstGeom>
          <a:noFill/>
        </p:spPr>
        <p:txBody>
          <a:bodyPr wrap="square" rtlCol="0">
            <a:spAutoFit/>
          </a:bodyPr>
          <a:lstStyle/>
          <a:p/>
        </p:txBody>
      </p:sp>
      <p:sp>
        <p:nvSpPr>
          <p:cNvPr id="14" name="文本框 6"/>
          <p:cNvSpPr txBox="1"/>
          <p:nvPr/>
        </p:nvSpPr>
        <p:spPr>
          <a:xfrm>
            <a:off x="731208" y="554038"/>
            <a:ext cx="10793083" cy="518678"/>
          </a:xfrm>
          <a:prstGeom prst="rect">
            <a:avLst/>
          </a:prstGeom>
          <a:noFill/>
        </p:spPr>
        <p:txBody>
          <a:bodyPr wrap="square" rtlCol="0">
            <a:spAutoFit/>
          </a:bodyPr>
          <a:lstStyle/>
          <a:p>
            <a:pPr algn="ctr"/>
            <a:r>
              <a:rPr lang="en-US" altLang="zh-CN" sz="2800" b="1">
                <a:solidFill>
                  <a:schemeClr val="tx1">
                    <a:lumMod val="95000"/>
                    <a:lumOff val="5000"/>
                  </a:schemeClr>
                </a:solidFill>
                <a:latin typeface="思源等宽 L"/>
                <a:ea typeface="微软雅黑" panose="020B0503020204020204" pitchFamily="34" charset="-122"/>
                <a:cs typeface="+mn-ea"/>
                <a:sym typeface="+mn-lt"/>
              </a:rPr>
              <a:t>氯丙嗪</a:t>
            </a:r>
            <a:endParaRPr lang="en-US" altLang="zh-CN" sz="2800" b="1">
              <a:solidFill>
                <a:schemeClr val="tx1">
                  <a:lumMod val="95000"/>
                  <a:lumOff val="5000"/>
                </a:schemeClr>
              </a:solidFill>
              <a:latin typeface="思源等宽 L"/>
              <a:ea typeface="微软雅黑" panose="020B0503020204020204" pitchFamily="34" charset="-122"/>
              <a:cs typeface="+mn-ea"/>
              <a:sym typeface="+mn-lt"/>
            </a:endParaRPr>
          </a:p>
        </p:txBody>
      </p:sp>
      <p:cxnSp>
        <p:nvCxnSpPr>
          <p:cNvPr id="15" name="直接连接符 7"/>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7" y="0"/>
            <a:ext cx="12858397" cy="7232253"/>
          </a:xfrm>
          <a:prstGeom prst="rect">
            <a:avLst/>
          </a:prstGeom>
          <a:blipFill dpi="0" rotWithShape="1">
            <a:blip r:embed="rId1"/>
            <a:srcRect/>
            <a:stretch>
              <a:fillRect t="-16706" b="-18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0" name="Freeform 5"/>
          <p:cNvSpPr/>
          <p:nvPr/>
        </p:nvSpPr>
        <p:spPr>
          <a:xfrm rot="16200000">
            <a:off x="4670359" y="-904966"/>
            <a:ext cx="3518034" cy="9124948"/>
          </a:xfrm>
          <a:custGeom>
            <a:avLst/>
            <a:gdLst>
              <a:gd name="T0" fmla="*/ 1958 w 1958"/>
              <a:gd name="T1" fmla="*/ 300 h 1860"/>
              <a:gd name="T2" fmla="*/ 1958 w 1958"/>
              <a:gd name="T3" fmla="*/ 0 h 1860"/>
              <a:gd name="T4" fmla="*/ 0 w 1958"/>
              <a:gd name="T5" fmla="*/ 0 h 1860"/>
              <a:gd name="T6" fmla="*/ 0 w 1958"/>
              <a:gd name="T7" fmla="*/ 1860 h 1860"/>
              <a:gd name="T8" fmla="*/ 1958 w 1958"/>
              <a:gd name="T9" fmla="*/ 1860 h 1860"/>
              <a:gd name="T10" fmla="*/ 1958 w 1958"/>
              <a:gd name="T11" fmla="*/ 1560 h 1860"/>
            </a:gdLst>
            <a:ahLst/>
            <a:cxnLst>
              <a:cxn ang="0">
                <a:pos x="T0" y="T1"/>
              </a:cxn>
              <a:cxn ang="0">
                <a:pos x="T2" y="T3"/>
              </a:cxn>
              <a:cxn ang="0">
                <a:pos x="T4" y="T5"/>
              </a:cxn>
              <a:cxn ang="0">
                <a:pos x="T6" y="T7"/>
              </a:cxn>
              <a:cxn ang="0">
                <a:pos x="T8" y="T9"/>
              </a:cxn>
              <a:cxn ang="0">
                <a:pos x="T10" y="T11"/>
              </a:cxn>
            </a:cxnLst>
            <a:rect l="0" t="0" r="r" b="b"/>
            <a:pathLst>
              <a:path w="1958" h="1860">
                <a:moveTo>
                  <a:pt x="1958" y="300"/>
                </a:moveTo>
                <a:lnTo>
                  <a:pt x="1958" y="0"/>
                </a:lnTo>
                <a:lnTo>
                  <a:pt x="0" y="0"/>
                </a:lnTo>
                <a:lnTo>
                  <a:pt x="0" y="1860"/>
                </a:lnTo>
                <a:lnTo>
                  <a:pt x="1958" y="1860"/>
                </a:lnTo>
                <a:lnTo>
                  <a:pt x="1958" y="1560"/>
                </a:lnTo>
              </a:path>
            </a:pathLst>
          </a:custGeom>
          <a:solidFill>
            <a:schemeClr val="bg1"/>
          </a:solidFill>
          <a:ln w="28575" cap="flat">
            <a:solidFill>
              <a:schemeClr val="tx1">
                <a:lumMod val="75000"/>
                <a:lumOff val="25000"/>
              </a:schemeClr>
            </a:solidFill>
            <a:prstDash val="solid"/>
            <a:miter lim="800000"/>
          </a:ln>
        </p:spPr>
        <p:txBody>
          <a:bodyPr vert="horz" wrap="square" lIns="91440" tIns="45720" rIns="91440" bIns="45720" numCol="1" anchor="t" anchorCtr="0" compatLnSpc="1"/>
          <a:lstStyle/>
          <a:p>
            <a:pPr algn="ctr"/>
            <a:endParaRPr lang="zh-CN" altLang="en-US">
              <a:solidFill>
                <a:schemeClr val="tx1">
                  <a:lumMod val="85000"/>
                  <a:lumOff val="15000"/>
                </a:schemeClr>
              </a:solidFill>
            </a:endParaRPr>
          </a:p>
        </p:txBody>
      </p:sp>
      <p:sp>
        <p:nvSpPr>
          <p:cNvPr id="11" name="文本框 10"/>
          <p:cNvSpPr txBox="1"/>
          <p:nvPr/>
        </p:nvSpPr>
        <p:spPr>
          <a:xfrm>
            <a:off x="3005939" y="3377059"/>
            <a:ext cx="6963341" cy="7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4400">
                <a:solidFill>
                  <a:schemeClr val="tx1">
                    <a:lumMod val="75000"/>
                    <a:lumOff val="25000"/>
                  </a:schemeClr>
                </a:solidFill>
                <a:ea typeface="微软雅黑" panose="020B0503020204020204" pitchFamily="34" charset="-122"/>
              </a:rPr>
              <a:t>乙醚</a:t>
            </a:r>
            <a:endParaRPr lang="en-US" altLang="zh-CN" sz="4400">
              <a:solidFill>
                <a:schemeClr val="tx1">
                  <a:lumMod val="75000"/>
                  <a:lumOff val="25000"/>
                </a:schemeClr>
              </a:solidFill>
              <a:ea typeface="微软雅黑" panose="020B0503020204020204" pitchFamily="34" charset="-122"/>
            </a:endParaRPr>
          </a:p>
        </p:txBody>
      </p:sp>
      <p:sp>
        <p:nvSpPr>
          <p:cNvPr id="13" name="文本框 12"/>
          <p:cNvSpPr txBox="1"/>
          <p:nvPr/>
        </p:nvSpPr>
        <p:spPr>
          <a:xfrm>
            <a:off x="5102070" y="1259093"/>
            <a:ext cx="2892023" cy="1952671"/>
          </a:xfrm>
          <a:prstGeom prst="rect">
            <a:avLst/>
          </a:prstGeom>
          <a:noFill/>
        </p:spPr>
        <p:txBody>
          <a:bodyPr wrap="square">
            <a:spAutoFit/>
          </a:bodyPr>
          <a:lstStyle/>
          <a:p>
            <a:pPr algn="ctr" fontAlgn="auto">
              <a:spcBef>
                <a:spcPct val="0"/>
              </a:spcBef>
              <a:spcAft>
                <a:spcPct val="0"/>
              </a:spcAft>
              <a:defRPr/>
            </a:pPr>
            <a:r>
              <a:rPr lang="en-US" altLang="zh-CN" sz="12200">
                <a:solidFill>
                  <a:schemeClr val="tx1">
                    <a:lumMod val="75000"/>
                    <a:lumOff val="25000"/>
                  </a:schemeClr>
                </a:solidFill>
                <a:latin typeface="Agency FB" panose="020B0503020202020204" pitchFamily="34" charset="0"/>
                <a:ea typeface="微软雅黑" panose="020B0503020204020204" pitchFamily="34" charset="-122"/>
              </a:rPr>
              <a:t>7</a:t>
            </a:r>
            <a:endParaRPr lang="en-US" altLang="zh-CN" sz="12200">
              <a:solidFill>
                <a:schemeClr val="tx1">
                  <a:lumMod val="75000"/>
                  <a:lumOff val="25000"/>
                </a:schemeClr>
              </a:solidFill>
              <a:latin typeface="Agency FB" panose="020B0503020202020204" pitchFamily="34" charset="0"/>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rLst="">
                                      <p:cBhvr>
                                        <p:cTn id="15" dur="500"/>
                                        <p:tgtEl>
                                          <p:spTgt spid="10"/>
                                        </p:tgtEl>
                                      </p:cBhvr>
                                    </p:animEffect>
                                  </p:childTnLst>
                                </p:cTn>
                              </p:par>
                            </p:childTnLst>
                          </p:cTn>
                        </p:par>
                        <p:par>
                          <p:cTn id="16" fill="hold">
                            <p:stCondLst>
                              <p:cond delay="500"/>
                            </p:stCondLst>
                            <p:childTnLst>
                              <p:par>
                                <p:cTn id="17" presetID="23" presetClass="entr" presetSubtype="32" fill="hold" grpId="3"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4*#ppt_w"/>
                                          </p:val>
                                        </p:tav>
                                        <p:tav tm="100000">
                                          <p:val>
                                            <p:strVal val="#ppt_w"/>
                                          </p:val>
                                        </p:tav>
                                      </p:tavLst>
                                    </p:anim>
                                    <p:anim calcmode="lin" valueType="num">
                                      <p:cBhvr>
                                        <p:cTn id="20" dur="500" fill="hold"/>
                                        <p:tgtEl>
                                          <p:spTgt spid="13"/>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2" presetClass="entr" presetSubtype="8" fill="hold" grpId="2"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rLs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animBg="1"/>
      <p:bldP spid="11" grpId="2"/>
      <p:bldP spid="13" grpId="3"/>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964267" y="2127995"/>
            <a:ext cx="6229350" cy="4019550"/>
          </a:xfrm>
          <a:prstGeom prst="rect">
            <a:avLst/>
          </a:prstGeom>
          <a:ln>
            <a:noFill/>
          </a:ln>
        </p:spPr>
      </p:pic>
      <p:sp>
        <p:nvSpPr>
          <p:cNvPr id="9" name="文本框 8"/>
          <p:cNvSpPr txBox="1"/>
          <p:nvPr/>
        </p:nvSpPr>
        <p:spPr>
          <a:xfrm>
            <a:off x="964267" y="1265480"/>
            <a:ext cx="10413383" cy="701154"/>
          </a:xfrm>
          <a:prstGeom prst="rect">
            <a:avLst/>
          </a:prstGeom>
          <a:noFill/>
        </p:spPr>
        <p:txBody>
          <a:bodyPr wrap="square" rtlCol="0">
            <a:spAutoFit/>
          </a:bodyPr>
          <a:lstStyle/>
          <a:p>
            <a:pPr>
              <a:lnSpc>
                <a:spcPct val="130000"/>
              </a:lnSpc>
            </a:pPr>
            <a:r>
              <a:rPr lang="en-US" altLang="zh-CN" sz="1600" dirty="0">
                <a:solidFill>
                  <a:schemeClr val="tx1">
                    <a:lumMod val="75000"/>
                    <a:lumOff val="25000"/>
                  </a:schemeClr>
                </a:solidFill>
                <a:latin typeface="思源等宽 L"/>
                <a:ea typeface="微软雅黑" panose="020B0503020204020204" pitchFamily="34" charset="-122"/>
              </a:rPr>
              <a:t>在首次作为医用药物使用之前，乙醚（ether）已经存在了300多年，但是一直没有人认为它可以作为麻醉剂。医用乙醚吸收后能有效地抑制中枢神经系统，使意识、痛觉、反射先后消失，同时放松肌肉便于手术</a:t>
            </a:r>
            <a:endParaRPr lang="en-US" altLang="zh-CN" sz="1600" dirty="0">
              <a:solidFill>
                <a:schemeClr val="tx1">
                  <a:lumMod val="75000"/>
                  <a:lumOff val="25000"/>
                </a:schemeClr>
              </a:solidFill>
              <a:latin typeface="思源等宽 L"/>
              <a:ea typeface="微软雅黑" panose="020B0503020204020204" pitchFamily="34" charset="-122"/>
            </a:endParaRPr>
          </a:p>
        </p:txBody>
      </p:sp>
      <p:sp>
        <p:nvSpPr>
          <p:cNvPr id="13" name="文本框 12"/>
          <p:cNvSpPr txBox="1"/>
          <p:nvPr/>
        </p:nvSpPr>
        <p:spPr>
          <a:xfrm>
            <a:off x="7517501" y="2127995"/>
            <a:ext cx="3779918" cy="3899240"/>
          </a:xfrm>
          <a:prstGeom prst="rect">
            <a:avLst/>
          </a:prstGeom>
          <a:noFill/>
        </p:spPr>
        <p:txBody>
          <a:bodyPr wrap="square" rtlCol="0">
            <a:spAutoFit/>
          </a:bodyPr>
          <a:lstStyle/>
          <a:p>
            <a:pPr algn="just">
              <a:lnSpc>
                <a:spcPct val="130000"/>
              </a:lnSpc>
            </a:pPr>
            <a:r>
              <a:rPr lang="en-US" altLang="zh-CN" sz="1600" dirty="0">
                <a:solidFill>
                  <a:schemeClr val="tx1">
                    <a:lumMod val="75000"/>
                    <a:lumOff val="25000"/>
                  </a:schemeClr>
                </a:solidFill>
                <a:latin typeface="思源等宽 L"/>
                <a:ea typeface="微软雅黑" panose="020B0503020204020204" pitchFamily="34" charset="-122"/>
              </a:rPr>
              <a:t>1540年，乙醚就已经被德国植物学家瓦莱里乌斯·科尔都斯（Valerius Cordus）蒸馏分离成功。但这一伟大的发现，并没有引起医学界的重视。直到1846年10月16日，首例乙醚吸入麻醉手术在美国麻省总医院公开展示，标志着医学麻醉的诞生，医学外科新纪元的开始
乙醚的开发导致了更加现代和更加有效的药物治疗方式。此外，在过去的几十年里，基于乙醚的新型改进麻醉药也被开发出来，使得乙醚在麻醉史上的作用不可估量</a:t>
            </a:r>
            <a:endParaRPr lang="en-US" altLang="zh-CN" sz="1600" dirty="0">
              <a:solidFill>
                <a:schemeClr val="tx1">
                  <a:lumMod val="75000"/>
                  <a:lumOff val="25000"/>
                </a:schemeClr>
              </a:solidFill>
              <a:latin typeface="思源等宽 L"/>
              <a:ea typeface="微软雅黑" panose="020B0503020204020204" pitchFamily="34" charset="-122"/>
            </a:endParaRPr>
          </a:p>
        </p:txBody>
      </p:sp>
      <p:sp>
        <p:nvSpPr>
          <p:cNvPr id="14" name="文本框 6"/>
          <p:cNvSpPr txBox="1"/>
          <p:nvPr/>
        </p:nvSpPr>
        <p:spPr>
          <a:xfrm>
            <a:off x="731208" y="554038"/>
            <a:ext cx="10793083" cy="518678"/>
          </a:xfrm>
          <a:prstGeom prst="rect">
            <a:avLst/>
          </a:prstGeom>
          <a:noFill/>
        </p:spPr>
        <p:txBody>
          <a:bodyPr wrap="square" rtlCol="0">
            <a:spAutoFit/>
          </a:bodyPr>
          <a:lstStyle/>
          <a:p>
            <a:pPr algn="ctr"/>
            <a:r>
              <a:rPr lang="en-US" altLang="zh-CN" sz="2800" b="1">
                <a:solidFill>
                  <a:schemeClr val="tx1">
                    <a:lumMod val="95000"/>
                    <a:lumOff val="5000"/>
                  </a:schemeClr>
                </a:solidFill>
                <a:latin typeface="思源等宽 L"/>
                <a:ea typeface="微软雅黑" panose="020B0503020204020204" pitchFamily="34" charset="-122"/>
                <a:cs typeface="+mn-ea"/>
                <a:sym typeface="+mn-lt"/>
              </a:rPr>
              <a:t>乙醚</a:t>
            </a:r>
            <a:endParaRPr lang="en-US" altLang="zh-CN" sz="2800" b="1">
              <a:solidFill>
                <a:schemeClr val="tx1">
                  <a:lumMod val="95000"/>
                  <a:lumOff val="5000"/>
                </a:schemeClr>
              </a:solidFill>
              <a:latin typeface="思源等宽 L"/>
              <a:ea typeface="微软雅黑" panose="020B0503020204020204" pitchFamily="34" charset="-122"/>
              <a:cs typeface="+mn-ea"/>
              <a:sym typeface="+mn-lt"/>
            </a:endParaRPr>
          </a:p>
        </p:txBody>
      </p:sp>
      <p:cxnSp>
        <p:nvCxnSpPr>
          <p:cNvPr id="15" name="直接连接符 7"/>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7" y="0"/>
            <a:ext cx="12858397" cy="7232253"/>
          </a:xfrm>
          <a:prstGeom prst="rect">
            <a:avLst/>
          </a:prstGeom>
          <a:blipFill dpi="0" rotWithShape="1">
            <a:blip r:embed="rId1"/>
            <a:srcRect/>
            <a:stretch>
              <a:fillRect t="-16706" b="-18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0" name="Freeform 5"/>
          <p:cNvSpPr/>
          <p:nvPr/>
        </p:nvSpPr>
        <p:spPr>
          <a:xfrm rot="16200000">
            <a:off x="4670359" y="-904966"/>
            <a:ext cx="3518034" cy="9124948"/>
          </a:xfrm>
          <a:custGeom>
            <a:avLst/>
            <a:gdLst>
              <a:gd name="T0" fmla="*/ 1958 w 1958"/>
              <a:gd name="T1" fmla="*/ 300 h 1860"/>
              <a:gd name="T2" fmla="*/ 1958 w 1958"/>
              <a:gd name="T3" fmla="*/ 0 h 1860"/>
              <a:gd name="T4" fmla="*/ 0 w 1958"/>
              <a:gd name="T5" fmla="*/ 0 h 1860"/>
              <a:gd name="T6" fmla="*/ 0 w 1958"/>
              <a:gd name="T7" fmla="*/ 1860 h 1860"/>
              <a:gd name="T8" fmla="*/ 1958 w 1958"/>
              <a:gd name="T9" fmla="*/ 1860 h 1860"/>
              <a:gd name="T10" fmla="*/ 1958 w 1958"/>
              <a:gd name="T11" fmla="*/ 1560 h 1860"/>
            </a:gdLst>
            <a:ahLst/>
            <a:cxnLst>
              <a:cxn ang="0">
                <a:pos x="T0" y="T1"/>
              </a:cxn>
              <a:cxn ang="0">
                <a:pos x="T2" y="T3"/>
              </a:cxn>
              <a:cxn ang="0">
                <a:pos x="T4" y="T5"/>
              </a:cxn>
              <a:cxn ang="0">
                <a:pos x="T6" y="T7"/>
              </a:cxn>
              <a:cxn ang="0">
                <a:pos x="T8" y="T9"/>
              </a:cxn>
              <a:cxn ang="0">
                <a:pos x="T10" y="T11"/>
              </a:cxn>
            </a:cxnLst>
            <a:rect l="0" t="0" r="r" b="b"/>
            <a:pathLst>
              <a:path w="1958" h="1860">
                <a:moveTo>
                  <a:pt x="1958" y="300"/>
                </a:moveTo>
                <a:lnTo>
                  <a:pt x="1958" y="0"/>
                </a:lnTo>
                <a:lnTo>
                  <a:pt x="0" y="0"/>
                </a:lnTo>
                <a:lnTo>
                  <a:pt x="0" y="1860"/>
                </a:lnTo>
                <a:lnTo>
                  <a:pt x="1958" y="1860"/>
                </a:lnTo>
                <a:lnTo>
                  <a:pt x="1958" y="1560"/>
                </a:lnTo>
              </a:path>
            </a:pathLst>
          </a:custGeom>
          <a:solidFill>
            <a:schemeClr val="bg1"/>
          </a:solidFill>
          <a:ln w="28575" cap="flat">
            <a:solidFill>
              <a:schemeClr val="tx1">
                <a:lumMod val="75000"/>
                <a:lumOff val="25000"/>
              </a:schemeClr>
            </a:solidFill>
            <a:prstDash val="solid"/>
            <a:miter lim="800000"/>
          </a:ln>
        </p:spPr>
        <p:txBody>
          <a:bodyPr vert="horz" wrap="square" lIns="91440" tIns="45720" rIns="91440" bIns="45720" numCol="1" anchor="t" anchorCtr="0" compatLnSpc="1"/>
          <a:lstStyle/>
          <a:p>
            <a:pPr algn="ctr"/>
            <a:endParaRPr lang="zh-CN" altLang="en-US">
              <a:solidFill>
                <a:schemeClr val="tx1">
                  <a:lumMod val="85000"/>
                  <a:lumOff val="15000"/>
                </a:schemeClr>
              </a:solidFill>
            </a:endParaRPr>
          </a:p>
        </p:txBody>
      </p:sp>
      <p:sp>
        <p:nvSpPr>
          <p:cNvPr id="11" name="文本框 10"/>
          <p:cNvSpPr txBox="1"/>
          <p:nvPr/>
        </p:nvSpPr>
        <p:spPr>
          <a:xfrm>
            <a:off x="3005939" y="3377059"/>
            <a:ext cx="6963341" cy="7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4400">
                <a:solidFill>
                  <a:schemeClr val="tx1">
                    <a:lumMod val="75000"/>
                    <a:lumOff val="25000"/>
                  </a:schemeClr>
                </a:solidFill>
                <a:ea typeface="微软雅黑" panose="020B0503020204020204" pitchFamily="34" charset="-122"/>
              </a:rPr>
              <a:t>青霉素</a:t>
            </a:r>
            <a:endParaRPr lang="en-US" altLang="zh-CN" sz="4400">
              <a:solidFill>
                <a:schemeClr val="tx1">
                  <a:lumMod val="75000"/>
                  <a:lumOff val="25000"/>
                </a:schemeClr>
              </a:solidFill>
              <a:ea typeface="微软雅黑" panose="020B0503020204020204" pitchFamily="34" charset="-122"/>
            </a:endParaRPr>
          </a:p>
        </p:txBody>
      </p:sp>
      <p:sp>
        <p:nvSpPr>
          <p:cNvPr id="13" name="文本框 12"/>
          <p:cNvSpPr txBox="1"/>
          <p:nvPr/>
        </p:nvSpPr>
        <p:spPr>
          <a:xfrm>
            <a:off x="5102070" y="1259093"/>
            <a:ext cx="2892023" cy="1952671"/>
          </a:xfrm>
          <a:prstGeom prst="rect">
            <a:avLst/>
          </a:prstGeom>
          <a:noFill/>
        </p:spPr>
        <p:txBody>
          <a:bodyPr wrap="square">
            <a:spAutoFit/>
          </a:bodyPr>
          <a:lstStyle/>
          <a:p>
            <a:pPr algn="ctr" fontAlgn="auto">
              <a:spcBef>
                <a:spcPct val="0"/>
              </a:spcBef>
              <a:spcAft>
                <a:spcPct val="0"/>
              </a:spcAft>
              <a:defRPr/>
            </a:pPr>
            <a:r>
              <a:rPr lang="en-US" altLang="zh-CN" sz="12200">
                <a:solidFill>
                  <a:schemeClr val="tx1">
                    <a:lumMod val="75000"/>
                    <a:lumOff val="25000"/>
                  </a:schemeClr>
                </a:solidFill>
                <a:latin typeface="Agency FB" panose="020B0503020202020204" pitchFamily="34" charset="0"/>
                <a:ea typeface="微软雅黑" panose="020B0503020204020204" pitchFamily="34" charset="-122"/>
              </a:rPr>
              <a:t>1</a:t>
            </a:r>
            <a:endParaRPr lang="en-US" altLang="zh-CN" sz="12200">
              <a:solidFill>
                <a:schemeClr val="tx1">
                  <a:lumMod val="75000"/>
                  <a:lumOff val="25000"/>
                </a:schemeClr>
              </a:solidFill>
              <a:latin typeface="Agency FB" panose="020B0503020202020204" pitchFamily="34" charset="0"/>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rLst="">
                                      <p:cBhvr>
                                        <p:cTn id="15" dur="500"/>
                                        <p:tgtEl>
                                          <p:spTgt spid="10"/>
                                        </p:tgtEl>
                                      </p:cBhvr>
                                    </p:animEffect>
                                  </p:childTnLst>
                                </p:cTn>
                              </p:par>
                            </p:childTnLst>
                          </p:cTn>
                        </p:par>
                        <p:par>
                          <p:cTn id="16" fill="hold">
                            <p:stCondLst>
                              <p:cond delay="500"/>
                            </p:stCondLst>
                            <p:childTnLst>
                              <p:par>
                                <p:cTn id="17" presetID="23" presetClass="entr" presetSubtype="32" fill="hold" grpId="3"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4*#ppt_w"/>
                                          </p:val>
                                        </p:tav>
                                        <p:tav tm="100000">
                                          <p:val>
                                            <p:strVal val="#ppt_w"/>
                                          </p:val>
                                        </p:tav>
                                      </p:tavLst>
                                    </p:anim>
                                    <p:anim calcmode="lin" valueType="num">
                                      <p:cBhvr>
                                        <p:cTn id="20" dur="500" fill="hold"/>
                                        <p:tgtEl>
                                          <p:spTgt spid="13"/>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2" presetClass="entr" presetSubtype="8" fill="hold" grpId="2"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rLs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animBg="1"/>
      <p:bldP spid="11" grpId="2"/>
      <p:bldP spid="13" grpId="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7" y="0"/>
            <a:ext cx="12858397" cy="7232253"/>
          </a:xfrm>
          <a:prstGeom prst="rect">
            <a:avLst/>
          </a:prstGeom>
          <a:blipFill dpi="0" rotWithShape="1">
            <a:blip r:embed="rId1"/>
            <a:srcRect/>
            <a:stretch>
              <a:fillRect t="-16706" b="-18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0" name="Freeform 5"/>
          <p:cNvSpPr/>
          <p:nvPr/>
        </p:nvSpPr>
        <p:spPr>
          <a:xfrm rot="16200000">
            <a:off x="4670359" y="-904966"/>
            <a:ext cx="3518034" cy="9124948"/>
          </a:xfrm>
          <a:custGeom>
            <a:avLst/>
            <a:gdLst>
              <a:gd name="T0" fmla="*/ 1958 w 1958"/>
              <a:gd name="T1" fmla="*/ 300 h 1860"/>
              <a:gd name="T2" fmla="*/ 1958 w 1958"/>
              <a:gd name="T3" fmla="*/ 0 h 1860"/>
              <a:gd name="T4" fmla="*/ 0 w 1958"/>
              <a:gd name="T5" fmla="*/ 0 h 1860"/>
              <a:gd name="T6" fmla="*/ 0 w 1958"/>
              <a:gd name="T7" fmla="*/ 1860 h 1860"/>
              <a:gd name="T8" fmla="*/ 1958 w 1958"/>
              <a:gd name="T9" fmla="*/ 1860 h 1860"/>
              <a:gd name="T10" fmla="*/ 1958 w 1958"/>
              <a:gd name="T11" fmla="*/ 1560 h 1860"/>
            </a:gdLst>
            <a:ahLst/>
            <a:cxnLst>
              <a:cxn ang="0">
                <a:pos x="T0" y="T1"/>
              </a:cxn>
              <a:cxn ang="0">
                <a:pos x="T2" y="T3"/>
              </a:cxn>
              <a:cxn ang="0">
                <a:pos x="T4" y="T5"/>
              </a:cxn>
              <a:cxn ang="0">
                <a:pos x="T6" y="T7"/>
              </a:cxn>
              <a:cxn ang="0">
                <a:pos x="T8" y="T9"/>
              </a:cxn>
              <a:cxn ang="0">
                <a:pos x="T10" y="T11"/>
              </a:cxn>
            </a:cxnLst>
            <a:rect l="0" t="0" r="r" b="b"/>
            <a:pathLst>
              <a:path w="1958" h="1860">
                <a:moveTo>
                  <a:pt x="1958" y="300"/>
                </a:moveTo>
                <a:lnTo>
                  <a:pt x="1958" y="0"/>
                </a:lnTo>
                <a:lnTo>
                  <a:pt x="0" y="0"/>
                </a:lnTo>
                <a:lnTo>
                  <a:pt x="0" y="1860"/>
                </a:lnTo>
                <a:lnTo>
                  <a:pt x="1958" y="1860"/>
                </a:lnTo>
                <a:lnTo>
                  <a:pt x="1958" y="1560"/>
                </a:lnTo>
              </a:path>
            </a:pathLst>
          </a:custGeom>
          <a:solidFill>
            <a:schemeClr val="bg1"/>
          </a:solidFill>
          <a:ln w="28575" cap="flat">
            <a:solidFill>
              <a:schemeClr val="tx1">
                <a:lumMod val="75000"/>
                <a:lumOff val="25000"/>
              </a:schemeClr>
            </a:solidFill>
            <a:prstDash val="solid"/>
            <a:miter lim="800000"/>
          </a:ln>
        </p:spPr>
        <p:txBody>
          <a:bodyPr vert="horz" wrap="square" lIns="91440" tIns="45720" rIns="91440" bIns="45720" numCol="1" anchor="t" anchorCtr="0" compatLnSpc="1"/>
          <a:lstStyle/>
          <a:p>
            <a:pPr algn="ctr"/>
            <a:endParaRPr lang="zh-CN" altLang="en-US">
              <a:solidFill>
                <a:schemeClr val="tx1">
                  <a:lumMod val="85000"/>
                  <a:lumOff val="15000"/>
                </a:schemeClr>
              </a:solidFill>
            </a:endParaRPr>
          </a:p>
        </p:txBody>
      </p:sp>
      <p:sp>
        <p:nvSpPr>
          <p:cNvPr id="11" name="文本框 10"/>
          <p:cNvSpPr txBox="1"/>
          <p:nvPr/>
        </p:nvSpPr>
        <p:spPr>
          <a:xfrm>
            <a:off x="3005939" y="3377059"/>
            <a:ext cx="6963341" cy="7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4400">
                <a:solidFill>
                  <a:schemeClr val="tx1">
                    <a:lumMod val="75000"/>
                    <a:lumOff val="25000"/>
                  </a:schemeClr>
                </a:solidFill>
                <a:ea typeface="微软雅黑" panose="020B0503020204020204" pitchFamily="34" charset="-122"/>
              </a:rPr>
              <a:t>甲氨蝶呤</a:t>
            </a:r>
            <a:endParaRPr lang="en-US" altLang="zh-CN" sz="4400">
              <a:solidFill>
                <a:schemeClr val="tx1">
                  <a:lumMod val="75000"/>
                  <a:lumOff val="25000"/>
                </a:schemeClr>
              </a:solidFill>
              <a:ea typeface="微软雅黑" panose="020B0503020204020204" pitchFamily="34" charset="-122"/>
            </a:endParaRPr>
          </a:p>
        </p:txBody>
      </p:sp>
      <p:sp>
        <p:nvSpPr>
          <p:cNvPr id="13" name="文本框 12"/>
          <p:cNvSpPr txBox="1"/>
          <p:nvPr/>
        </p:nvSpPr>
        <p:spPr>
          <a:xfrm>
            <a:off x="5102070" y="1259093"/>
            <a:ext cx="2892023" cy="1952671"/>
          </a:xfrm>
          <a:prstGeom prst="rect">
            <a:avLst/>
          </a:prstGeom>
          <a:noFill/>
        </p:spPr>
        <p:txBody>
          <a:bodyPr wrap="square">
            <a:spAutoFit/>
          </a:bodyPr>
          <a:lstStyle/>
          <a:p>
            <a:pPr algn="ctr" fontAlgn="auto">
              <a:spcBef>
                <a:spcPct val="0"/>
              </a:spcBef>
              <a:spcAft>
                <a:spcPct val="0"/>
              </a:spcAft>
              <a:defRPr/>
            </a:pPr>
            <a:r>
              <a:rPr lang="en-US" altLang="zh-CN" sz="12200">
                <a:solidFill>
                  <a:schemeClr val="tx1">
                    <a:lumMod val="75000"/>
                    <a:lumOff val="25000"/>
                  </a:schemeClr>
                </a:solidFill>
                <a:latin typeface="Agency FB" panose="020B0503020202020204" pitchFamily="34" charset="0"/>
                <a:ea typeface="微软雅黑" panose="020B0503020204020204" pitchFamily="34" charset="-122"/>
              </a:rPr>
              <a:t>8</a:t>
            </a:r>
            <a:endParaRPr lang="en-US" altLang="zh-CN" sz="12200">
              <a:solidFill>
                <a:schemeClr val="tx1">
                  <a:lumMod val="75000"/>
                  <a:lumOff val="25000"/>
                </a:schemeClr>
              </a:solidFill>
              <a:latin typeface="Agency FB" panose="020B0503020202020204" pitchFamily="34" charset="0"/>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rLst="">
                                      <p:cBhvr>
                                        <p:cTn id="15" dur="500"/>
                                        <p:tgtEl>
                                          <p:spTgt spid="10"/>
                                        </p:tgtEl>
                                      </p:cBhvr>
                                    </p:animEffect>
                                  </p:childTnLst>
                                </p:cTn>
                              </p:par>
                            </p:childTnLst>
                          </p:cTn>
                        </p:par>
                        <p:par>
                          <p:cTn id="16" fill="hold">
                            <p:stCondLst>
                              <p:cond delay="500"/>
                            </p:stCondLst>
                            <p:childTnLst>
                              <p:par>
                                <p:cTn id="17" presetID="23" presetClass="entr" presetSubtype="32" fill="hold" grpId="3"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4*#ppt_w"/>
                                          </p:val>
                                        </p:tav>
                                        <p:tav tm="100000">
                                          <p:val>
                                            <p:strVal val="#ppt_w"/>
                                          </p:val>
                                        </p:tav>
                                      </p:tavLst>
                                    </p:anim>
                                    <p:anim calcmode="lin" valueType="num">
                                      <p:cBhvr>
                                        <p:cTn id="20" dur="500" fill="hold"/>
                                        <p:tgtEl>
                                          <p:spTgt spid="13"/>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2" presetClass="entr" presetSubtype="8" fill="hold" grpId="2"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rLs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animBg="1"/>
      <p:bldP spid="11" grpId="2"/>
      <p:bldP spid="13" grpId="3"/>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6372520" y="1604681"/>
            <a:ext cx="4549478" cy="4063999"/>
          </a:xfrm>
          <a:prstGeom prst="rect">
            <a:avLst/>
          </a:prstGeom>
          <a:ln>
            <a:noFill/>
          </a:ln>
        </p:spPr>
      </p:pic>
      <p:sp>
        <p:nvSpPr>
          <p:cNvPr id="8" name="New shape"/>
          <p:cNvSpPr/>
          <p:nvPr/>
        </p:nvSpPr>
        <p:spPr>
          <a:xfrm>
            <a:off x="916716" y="1604681"/>
            <a:ext cx="5211033" cy="4197367"/>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wrap="square" rtlCol="0" anchor="ctr">
            <a:spAutoFit/>
          </a:bodyPr>
          <a:lstStyle/>
          <a:p>
            <a:pPr indent="0" algn="l">
              <a:lnSpc>
                <a:spcPct val="150000"/>
              </a:lnSpc>
            </a:pPr>
            <a:r>
              <a:rPr lang="en-US" dirty="0">
                <a:solidFill>
                  <a:srgbClr val="000000"/>
                </a:solidFill>
                <a:latin typeface="思源等宽 L"/>
              </a:rPr>
              <a:t>甲氨蝶呤（MTX）是抗叶酸类细胞免疫抑制剂，主要通过阻断二氢叶酸还原酶，使嘌呤合成受到抑制，进而抑制胸腺嘧啶的合成，减少中性细胞的趋化作用，抑制炎性细胞因子的释放
</a:t>
            </a:r>
            <a:r>
              <a:rPr lang="en-US" dirty="0" err="1">
                <a:solidFill>
                  <a:srgbClr val="000000"/>
                </a:solidFill>
                <a:latin typeface="思源等宽 L"/>
              </a:rPr>
              <a:t>经过大量实验，法布医生得到了氨蝶呤</a:t>
            </a:r>
            <a:r>
              <a:rPr lang="en-US" dirty="0">
                <a:solidFill>
                  <a:srgbClr val="000000"/>
                </a:solidFill>
                <a:latin typeface="思源等宽 L"/>
              </a:rPr>
              <a:t>—甲氨蝶呤的前体，随后展开临床试验。临床试验取得了巨大成功，16个人中有10个人在服药后癌症得到了好转。法布医生将成果发表在医学顶级期刊《新英格兰医学杂志》上，这是历史上第一次人类设计的药物治愈了急性淋巴细胞性白血病</a:t>
            </a:r>
            <a:endParaRPr lang="en-US" dirty="0">
              <a:solidFill>
                <a:srgbClr val="000000"/>
              </a:solidFill>
              <a:latin typeface="思源等宽 L"/>
            </a:endParaRPr>
          </a:p>
        </p:txBody>
      </p:sp>
      <p:sp>
        <p:nvSpPr>
          <p:cNvPr id="9" name="文本框 6"/>
          <p:cNvSpPr txBox="1"/>
          <p:nvPr/>
        </p:nvSpPr>
        <p:spPr>
          <a:xfrm>
            <a:off x="731208" y="554038"/>
            <a:ext cx="10793083" cy="518678"/>
          </a:xfrm>
          <a:prstGeom prst="rect">
            <a:avLst/>
          </a:prstGeom>
          <a:noFill/>
        </p:spPr>
        <p:txBody>
          <a:bodyPr wrap="square" rtlCol="0">
            <a:spAutoFit/>
          </a:bodyPr>
          <a:lstStyle/>
          <a:p>
            <a:pPr algn="ctr"/>
            <a:r>
              <a:rPr lang="en-US" altLang="zh-CN" sz="2800" b="1">
                <a:solidFill>
                  <a:schemeClr val="tx1">
                    <a:lumMod val="95000"/>
                    <a:lumOff val="5000"/>
                  </a:schemeClr>
                </a:solidFill>
                <a:latin typeface="思源等宽 L"/>
                <a:ea typeface="微软雅黑" panose="020B0503020204020204" pitchFamily="34" charset="-122"/>
                <a:cs typeface="+mn-ea"/>
                <a:sym typeface="+mn-lt"/>
              </a:rPr>
              <a:t>甲氨蝶呤</a:t>
            </a:r>
            <a:endParaRPr lang="en-US" altLang="zh-CN" sz="2800" b="1">
              <a:solidFill>
                <a:schemeClr val="tx1">
                  <a:lumMod val="95000"/>
                  <a:lumOff val="5000"/>
                </a:schemeClr>
              </a:solidFill>
              <a:latin typeface="思源等宽 L"/>
              <a:ea typeface="微软雅黑" panose="020B0503020204020204" pitchFamily="34" charset="-122"/>
              <a:cs typeface="+mn-ea"/>
              <a:sym typeface="+mn-lt"/>
            </a:endParaRPr>
          </a:p>
        </p:txBody>
      </p:sp>
      <p:cxnSp>
        <p:nvCxnSpPr>
          <p:cNvPr id="10" name="直接连接符 7"/>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7" y="0"/>
            <a:ext cx="12858397" cy="7232253"/>
          </a:xfrm>
          <a:prstGeom prst="rect">
            <a:avLst/>
          </a:prstGeom>
          <a:blipFill dpi="0" rotWithShape="1">
            <a:blip r:embed="rId1"/>
            <a:srcRect/>
            <a:stretch>
              <a:fillRect t="-16706" b="-18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0" name="Freeform 5"/>
          <p:cNvSpPr/>
          <p:nvPr/>
        </p:nvSpPr>
        <p:spPr>
          <a:xfrm rot="16200000">
            <a:off x="4670359" y="-904966"/>
            <a:ext cx="3518034" cy="9124948"/>
          </a:xfrm>
          <a:custGeom>
            <a:avLst/>
            <a:gdLst>
              <a:gd name="T0" fmla="*/ 1958 w 1958"/>
              <a:gd name="T1" fmla="*/ 300 h 1860"/>
              <a:gd name="T2" fmla="*/ 1958 w 1958"/>
              <a:gd name="T3" fmla="*/ 0 h 1860"/>
              <a:gd name="T4" fmla="*/ 0 w 1958"/>
              <a:gd name="T5" fmla="*/ 0 h 1860"/>
              <a:gd name="T6" fmla="*/ 0 w 1958"/>
              <a:gd name="T7" fmla="*/ 1860 h 1860"/>
              <a:gd name="T8" fmla="*/ 1958 w 1958"/>
              <a:gd name="T9" fmla="*/ 1860 h 1860"/>
              <a:gd name="T10" fmla="*/ 1958 w 1958"/>
              <a:gd name="T11" fmla="*/ 1560 h 1860"/>
            </a:gdLst>
            <a:ahLst/>
            <a:cxnLst>
              <a:cxn ang="0">
                <a:pos x="T0" y="T1"/>
              </a:cxn>
              <a:cxn ang="0">
                <a:pos x="T2" y="T3"/>
              </a:cxn>
              <a:cxn ang="0">
                <a:pos x="T4" y="T5"/>
              </a:cxn>
              <a:cxn ang="0">
                <a:pos x="T6" y="T7"/>
              </a:cxn>
              <a:cxn ang="0">
                <a:pos x="T8" y="T9"/>
              </a:cxn>
              <a:cxn ang="0">
                <a:pos x="T10" y="T11"/>
              </a:cxn>
            </a:cxnLst>
            <a:rect l="0" t="0" r="r" b="b"/>
            <a:pathLst>
              <a:path w="1958" h="1860">
                <a:moveTo>
                  <a:pt x="1958" y="300"/>
                </a:moveTo>
                <a:lnTo>
                  <a:pt x="1958" y="0"/>
                </a:lnTo>
                <a:lnTo>
                  <a:pt x="0" y="0"/>
                </a:lnTo>
                <a:lnTo>
                  <a:pt x="0" y="1860"/>
                </a:lnTo>
                <a:lnTo>
                  <a:pt x="1958" y="1860"/>
                </a:lnTo>
                <a:lnTo>
                  <a:pt x="1958" y="1560"/>
                </a:lnTo>
              </a:path>
            </a:pathLst>
          </a:custGeom>
          <a:solidFill>
            <a:schemeClr val="bg1"/>
          </a:solidFill>
          <a:ln w="28575" cap="flat">
            <a:solidFill>
              <a:schemeClr val="tx1">
                <a:lumMod val="75000"/>
                <a:lumOff val="25000"/>
              </a:schemeClr>
            </a:solidFill>
            <a:prstDash val="solid"/>
            <a:miter lim="800000"/>
          </a:ln>
        </p:spPr>
        <p:txBody>
          <a:bodyPr vert="horz" wrap="square" lIns="91440" tIns="45720" rIns="91440" bIns="45720" numCol="1" anchor="t" anchorCtr="0" compatLnSpc="1"/>
          <a:lstStyle/>
          <a:p>
            <a:pPr algn="ctr"/>
            <a:endParaRPr lang="zh-CN" altLang="en-US">
              <a:solidFill>
                <a:schemeClr val="tx1">
                  <a:lumMod val="85000"/>
                  <a:lumOff val="15000"/>
                </a:schemeClr>
              </a:solidFill>
            </a:endParaRPr>
          </a:p>
        </p:txBody>
      </p:sp>
      <p:sp>
        <p:nvSpPr>
          <p:cNvPr id="11" name="文本框 10"/>
          <p:cNvSpPr txBox="1"/>
          <p:nvPr/>
        </p:nvSpPr>
        <p:spPr>
          <a:xfrm>
            <a:off x="3005939" y="3377059"/>
            <a:ext cx="6963341" cy="7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4400">
                <a:solidFill>
                  <a:schemeClr val="tx1">
                    <a:lumMod val="75000"/>
                    <a:lumOff val="25000"/>
                  </a:schemeClr>
                </a:solidFill>
                <a:ea typeface="微软雅黑" panose="020B0503020204020204" pitchFamily="34" charset="-122"/>
              </a:rPr>
              <a:t>可的松</a:t>
            </a:r>
            <a:endParaRPr lang="en-US" altLang="zh-CN" sz="4400">
              <a:solidFill>
                <a:schemeClr val="tx1">
                  <a:lumMod val="75000"/>
                  <a:lumOff val="25000"/>
                </a:schemeClr>
              </a:solidFill>
              <a:ea typeface="微软雅黑" panose="020B0503020204020204" pitchFamily="34" charset="-122"/>
            </a:endParaRPr>
          </a:p>
        </p:txBody>
      </p:sp>
      <p:sp>
        <p:nvSpPr>
          <p:cNvPr id="13" name="文本框 12"/>
          <p:cNvSpPr txBox="1"/>
          <p:nvPr/>
        </p:nvSpPr>
        <p:spPr>
          <a:xfrm>
            <a:off x="5102070" y="1259093"/>
            <a:ext cx="2892023" cy="1952671"/>
          </a:xfrm>
          <a:prstGeom prst="rect">
            <a:avLst/>
          </a:prstGeom>
          <a:noFill/>
        </p:spPr>
        <p:txBody>
          <a:bodyPr wrap="square">
            <a:spAutoFit/>
          </a:bodyPr>
          <a:lstStyle/>
          <a:p>
            <a:pPr algn="ctr" fontAlgn="auto">
              <a:spcBef>
                <a:spcPct val="0"/>
              </a:spcBef>
              <a:spcAft>
                <a:spcPct val="0"/>
              </a:spcAft>
              <a:defRPr/>
            </a:pPr>
            <a:r>
              <a:rPr lang="en-US" altLang="zh-CN" sz="12200">
                <a:solidFill>
                  <a:schemeClr val="tx1">
                    <a:lumMod val="75000"/>
                    <a:lumOff val="25000"/>
                  </a:schemeClr>
                </a:solidFill>
                <a:latin typeface="Agency FB" panose="020B0503020202020204" pitchFamily="34" charset="0"/>
                <a:ea typeface="微软雅黑" panose="020B0503020204020204" pitchFamily="34" charset="-122"/>
              </a:rPr>
              <a:t>9</a:t>
            </a:r>
            <a:endParaRPr lang="en-US" altLang="zh-CN" sz="12200">
              <a:solidFill>
                <a:schemeClr val="tx1">
                  <a:lumMod val="75000"/>
                  <a:lumOff val="25000"/>
                </a:schemeClr>
              </a:solidFill>
              <a:latin typeface="Agency FB" panose="020B0503020202020204" pitchFamily="34" charset="0"/>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rLst="">
                                      <p:cBhvr>
                                        <p:cTn id="15" dur="500"/>
                                        <p:tgtEl>
                                          <p:spTgt spid="10"/>
                                        </p:tgtEl>
                                      </p:cBhvr>
                                    </p:animEffect>
                                  </p:childTnLst>
                                </p:cTn>
                              </p:par>
                            </p:childTnLst>
                          </p:cTn>
                        </p:par>
                        <p:par>
                          <p:cTn id="16" fill="hold">
                            <p:stCondLst>
                              <p:cond delay="500"/>
                            </p:stCondLst>
                            <p:childTnLst>
                              <p:par>
                                <p:cTn id="17" presetID="23" presetClass="entr" presetSubtype="32" fill="hold" grpId="3"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4*#ppt_w"/>
                                          </p:val>
                                        </p:tav>
                                        <p:tav tm="100000">
                                          <p:val>
                                            <p:strVal val="#ppt_w"/>
                                          </p:val>
                                        </p:tav>
                                      </p:tavLst>
                                    </p:anim>
                                    <p:anim calcmode="lin" valueType="num">
                                      <p:cBhvr>
                                        <p:cTn id="20" dur="500" fill="hold"/>
                                        <p:tgtEl>
                                          <p:spTgt spid="13"/>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2" presetClass="entr" presetSubtype="8" fill="hold" grpId="2"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rLs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animBg="1"/>
      <p:bldP spid="11" grpId="2"/>
      <p:bldP spid="13" grpId="3"/>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964267" y="2127995"/>
            <a:ext cx="6229350" cy="4019550"/>
          </a:xfrm>
          <a:prstGeom prst="rect">
            <a:avLst/>
          </a:prstGeom>
          <a:ln>
            <a:noFill/>
          </a:ln>
        </p:spPr>
      </p:pic>
      <p:sp>
        <p:nvSpPr>
          <p:cNvPr id="9" name="文本框 8"/>
          <p:cNvSpPr txBox="1"/>
          <p:nvPr/>
        </p:nvSpPr>
        <p:spPr>
          <a:xfrm>
            <a:off x="964267" y="1265480"/>
            <a:ext cx="10413383" cy="777264"/>
          </a:xfrm>
          <a:prstGeom prst="rect">
            <a:avLst/>
          </a:prstGeom>
          <a:noFill/>
        </p:spPr>
        <p:txBody>
          <a:bodyPr wrap="square" rtlCol="0">
            <a:spAutoFit/>
          </a:bodyPr>
          <a:lstStyle/>
          <a:p>
            <a:pPr>
              <a:lnSpc>
                <a:spcPct val="130000"/>
              </a:lnSpc>
            </a:pPr>
            <a:r>
              <a:rPr lang="en-US" altLang="zh-CN" dirty="0" err="1">
                <a:solidFill>
                  <a:schemeClr val="tx1">
                    <a:lumMod val="75000"/>
                    <a:lumOff val="25000"/>
                  </a:schemeClr>
                </a:solidFill>
                <a:latin typeface="思源等宽 L"/>
                <a:ea typeface="微软雅黑" panose="020B0503020204020204" pitchFamily="34" charset="-122"/>
              </a:rPr>
              <a:t>可的松（cortisone</a:t>
            </a:r>
            <a:r>
              <a:rPr lang="en-US" altLang="zh-CN" dirty="0">
                <a:solidFill>
                  <a:schemeClr val="tx1">
                    <a:lumMod val="75000"/>
                    <a:lumOff val="25000"/>
                  </a:schemeClr>
                </a:solidFill>
                <a:latin typeface="思源等宽 L"/>
                <a:ea typeface="微软雅黑" panose="020B0503020204020204" pitchFamily="34" charset="-122"/>
              </a:rPr>
              <a:t>），过去被誉为“美国仙丹”，是美国科学家亨奇和肯德尔发现的由肾上腺皮质分泌的糖皮质激素，具有调节糖、脂肪和蛋白质生物合成和代谢的作用</a:t>
            </a:r>
            <a:endParaRPr lang="en-US" altLang="zh-CN" dirty="0">
              <a:solidFill>
                <a:schemeClr val="tx1">
                  <a:lumMod val="75000"/>
                  <a:lumOff val="25000"/>
                </a:schemeClr>
              </a:solidFill>
              <a:latin typeface="思源等宽 L"/>
              <a:ea typeface="微软雅黑" panose="020B0503020204020204" pitchFamily="34" charset="-122"/>
            </a:endParaRPr>
          </a:p>
        </p:txBody>
      </p:sp>
      <p:sp>
        <p:nvSpPr>
          <p:cNvPr id="13" name="文本框 12"/>
          <p:cNvSpPr txBox="1"/>
          <p:nvPr/>
        </p:nvSpPr>
        <p:spPr>
          <a:xfrm>
            <a:off x="7517501" y="2127995"/>
            <a:ext cx="3779918" cy="4018151"/>
          </a:xfrm>
          <a:prstGeom prst="rect">
            <a:avLst/>
          </a:prstGeom>
          <a:noFill/>
        </p:spPr>
        <p:txBody>
          <a:bodyPr wrap="square" rtlCol="0">
            <a:spAutoFit/>
          </a:bodyPr>
          <a:lstStyle/>
          <a:p>
            <a:pPr algn="just">
              <a:lnSpc>
                <a:spcPct val="130000"/>
              </a:lnSpc>
            </a:pPr>
            <a:r>
              <a:rPr lang="en-US" altLang="zh-CN" dirty="0">
                <a:solidFill>
                  <a:schemeClr val="tx1">
                    <a:lumMod val="75000"/>
                    <a:lumOff val="25000"/>
                  </a:schemeClr>
                </a:solidFill>
                <a:latin typeface="思源等宽 L"/>
                <a:ea typeface="微软雅黑" panose="020B0503020204020204" pitchFamily="34" charset="-122"/>
              </a:rPr>
              <a:t>1941年，亨奇和肯德尔，两人一致认为，亨奇辛辛苦苦寻找的神秘的抗风湿化合物“X物质”，与肯德尔从牛的肾上腺皮质中提取出的“物质E”，应该就是同一种物质——可的松。肾上腺糖皮质激素可的松就这样被找到了。1948年到1949年他和肯德尔一起用可的松给风湿关节炎病患者做临床试验，终于获得成功。而两人也于1950年获得了诺贝尔生理学或医学奖</a:t>
            </a:r>
            <a:endParaRPr lang="en-US" altLang="zh-CN" dirty="0">
              <a:solidFill>
                <a:schemeClr val="tx1">
                  <a:lumMod val="75000"/>
                  <a:lumOff val="25000"/>
                </a:schemeClr>
              </a:solidFill>
              <a:latin typeface="思源等宽 L"/>
              <a:ea typeface="微软雅黑" panose="020B0503020204020204" pitchFamily="34" charset="-122"/>
            </a:endParaRPr>
          </a:p>
        </p:txBody>
      </p:sp>
      <p:sp>
        <p:nvSpPr>
          <p:cNvPr id="14" name="文本框 6"/>
          <p:cNvSpPr txBox="1"/>
          <p:nvPr/>
        </p:nvSpPr>
        <p:spPr>
          <a:xfrm>
            <a:off x="731208" y="554038"/>
            <a:ext cx="10793083" cy="518678"/>
          </a:xfrm>
          <a:prstGeom prst="rect">
            <a:avLst/>
          </a:prstGeom>
          <a:noFill/>
        </p:spPr>
        <p:txBody>
          <a:bodyPr wrap="square" rtlCol="0">
            <a:spAutoFit/>
          </a:bodyPr>
          <a:lstStyle/>
          <a:p>
            <a:pPr algn="ctr"/>
            <a:r>
              <a:rPr lang="en-US" altLang="zh-CN" sz="2800" b="1">
                <a:solidFill>
                  <a:schemeClr val="tx1">
                    <a:lumMod val="95000"/>
                    <a:lumOff val="5000"/>
                  </a:schemeClr>
                </a:solidFill>
                <a:latin typeface="思源等宽 L"/>
                <a:ea typeface="微软雅黑" panose="020B0503020204020204" pitchFamily="34" charset="-122"/>
                <a:cs typeface="+mn-ea"/>
                <a:sym typeface="+mn-lt"/>
              </a:rPr>
              <a:t>可的松</a:t>
            </a:r>
            <a:endParaRPr lang="en-US" altLang="zh-CN" sz="2800" b="1">
              <a:solidFill>
                <a:schemeClr val="tx1">
                  <a:lumMod val="95000"/>
                  <a:lumOff val="5000"/>
                </a:schemeClr>
              </a:solidFill>
              <a:latin typeface="思源等宽 L"/>
              <a:ea typeface="微软雅黑" panose="020B0503020204020204" pitchFamily="34" charset="-122"/>
              <a:cs typeface="+mn-ea"/>
              <a:sym typeface="+mn-lt"/>
            </a:endParaRPr>
          </a:p>
        </p:txBody>
      </p:sp>
      <p:cxnSp>
        <p:nvCxnSpPr>
          <p:cNvPr id="15" name="直接连接符 7"/>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7" y="0"/>
            <a:ext cx="12858397" cy="7232253"/>
          </a:xfrm>
          <a:prstGeom prst="rect">
            <a:avLst/>
          </a:prstGeom>
          <a:blipFill dpi="0" rotWithShape="1">
            <a:blip r:embed="rId1"/>
            <a:srcRect/>
            <a:stretch>
              <a:fillRect t="-16706" b="-18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0" name="Freeform 5"/>
          <p:cNvSpPr/>
          <p:nvPr/>
        </p:nvSpPr>
        <p:spPr>
          <a:xfrm rot="16200000">
            <a:off x="4670359" y="-904966"/>
            <a:ext cx="3518034" cy="9124948"/>
          </a:xfrm>
          <a:custGeom>
            <a:avLst/>
            <a:gdLst>
              <a:gd name="T0" fmla="*/ 1958 w 1958"/>
              <a:gd name="T1" fmla="*/ 300 h 1860"/>
              <a:gd name="T2" fmla="*/ 1958 w 1958"/>
              <a:gd name="T3" fmla="*/ 0 h 1860"/>
              <a:gd name="T4" fmla="*/ 0 w 1958"/>
              <a:gd name="T5" fmla="*/ 0 h 1860"/>
              <a:gd name="T6" fmla="*/ 0 w 1958"/>
              <a:gd name="T7" fmla="*/ 1860 h 1860"/>
              <a:gd name="T8" fmla="*/ 1958 w 1958"/>
              <a:gd name="T9" fmla="*/ 1860 h 1860"/>
              <a:gd name="T10" fmla="*/ 1958 w 1958"/>
              <a:gd name="T11" fmla="*/ 1560 h 1860"/>
            </a:gdLst>
            <a:ahLst/>
            <a:cxnLst>
              <a:cxn ang="0">
                <a:pos x="T0" y="T1"/>
              </a:cxn>
              <a:cxn ang="0">
                <a:pos x="T2" y="T3"/>
              </a:cxn>
              <a:cxn ang="0">
                <a:pos x="T4" y="T5"/>
              </a:cxn>
              <a:cxn ang="0">
                <a:pos x="T6" y="T7"/>
              </a:cxn>
              <a:cxn ang="0">
                <a:pos x="T8" y="T9"/>
              </a:cxn>
              <a:cxn ang="0">
                <a:pos x="T10" y="T11"/>
              </a:cxn>
            </a:cxnLst>
            <a:rect l="0" t="0" r="r" b="b"/>
            <a:pathLst>
              <a:path w="1958" h="1860">
                <a:moveTo>
                  <a:pt x="1958" y="300"/>
                </a:moveTo>
                <a:lnTo>
                  <a:pt x="1958" y="0"/>
                </a:lnTo>
                <a:lnTo>
                  <a:pt x="0" y="0"/>
                </a:lnTo>
                <a:lnTo>
                  <a:pt x="0" y="1860"/>
                </a:lnTo>
                <a:lnTo>
                  <a:pt x="1958" y="1860"/>
                </a:lnTo>
                <a:lnTo>
                  <a:pt x="1958" y="1560"/>
                </a:lnTo>
              </a:path>
            </a:pathLst>
          </a:custGeom>
          <a:solidFill>
            <a:schemeClr val="bg1"/>
          </a:solidFill>
          <a:ln w="28575" cap="flat">
            <a:solidFill>
              <a:schemeClr val="tx1">
                <a:lumMod val="75000"/>
                <a:lumOff val="25000"/>
              </a:schemeClr>
            </a:solidFill>
            <a:prstDash val="solid"/>
            <a:miter lim="800000"/>
          </a:ln>
        </p:spPr>
        <p:txBody>
          <a:bodyPr vert="horz" wrap="square" lIns="91440" tIns="45720" rIns="91440" bIns="45720" numCol="1" anchor="t" anchorCtr="0" compatLnSpc="1"/>
          <a:lstStyle/>
          <a:p>
            <a:pPr algn="ctr"/>
            <a:endParaRPr lang="zh-CN" altLang="en-US">
              <a:solidFill>
                <a:schemeClr val="tx1">
                  <a:lumMod val="85000"/>
                  <a:lumOff val="15000"/>
                </a:schemeClr>
              </a:solidFill>
            </a:endParaRPr>
          </a:p>
        </p:txBody>
      </p:sp>
      <p:sp>
        <p:nvSpPr>
          <p:cNvPr id="11" name="文本框 10"/>
          <p:cNvSpPr txBox="1"/>
          <p:nvPr/>
        </p:nvSpPr>
        <p:spPr>
          <a:xfrm>
            <a:off x="3005939" y="3377059"/>
            <a:ext cx="6963341" cy="7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4400">
                <a:solidFill>
                  <a:schemeClr val="tx1">
                    <a:lumMod val="75000"/>
                    <a:lumOff val="25000"/>
                  </a:schemeClr>
                </a:solidFill>
                <a:ea typeface="微软雅黑" panose="020B0503020204020204" pitchFamily="34" charset="-122"/>
              </a:rPr>
              <a:t>HIV蛋白酶抑制剂</a:t>
            </a:r>
            <a:endParaRPr lang="en-US" altLang="zh-CN" sz="4400">
              <a:solidFill>
                <a:schemeClr val="tx1">
                  <a:lumMod val="75000"/>
                  <a:lumOff val="25000"/>
                </a:schemeClr>
              </a:solidFill>
              <a:ea typeface="微软雅黑" panose="020B0503020204020204" pitchFamily="34" charset="-122"/>
            </a:endParaRPr>
          </a:p>
        </p:txBody>
      </p:sp>
      <p:sp>
        <p:nvSpPr>
          <p:cNvPr id="13" name="文本框 12"/>
          <p:cNvSpPr txBox="1"/>
          <p:nvPr/>
        </p:nvSpPr>
        <p:spPr>
          <a:xfrm>
            <a:off x="5102070" y="1259093"/>
            <a:ext cx="2892023" cy="1952671"/>
          </a:xfrm>
          <a:prstGeom prst="rect">
            <a:avLst/>
          </a:prstGeom>
          <a:noFill/>
        </p:spPr>
        <p:txBody>
          <a:bodyPr wrap="square">
            <a:spAutoFit/>
          </a:bodyPr>
          <a:lstStyle/>
          <a:p>
            <a:pPr algn="ctr" fontAlgn="auto">
              <a:spcBef>
                <a:spcPct val="0"/>
              </a:spcBef>
              <a:spcAft>
                <a:spcPct val="0"/>
              </a:spcAft>
              <a:defRPr/>
            </a:pPr>
            <a:r>
              <a:rPr lang="en-US" altLang="zh-CN" sz="12200">
                <a:solidFill>
                  <a:schemeClr val="tx1">
                    <a:lumMod val="75000"/>
                    <a:lumOff val="25000"/>
                  </a:schemeClr>
                </a:solidFill>
                <a:latin typeface="Agency FB" panose="020B0503020202020204" pitchFamily="34" charset="0"/>
                <a:ea typeface="微软雅黑" panose="020B0503020204020204" pitchFamily="34" charset="-122"/>
              </a:rPr>
              <a:t>10</a:t>
            </a:r>
            <a:endParaRPr lang="en-US" altLang="zh-CN" sz="12200">
              <a:solidFill>
                <a:schemeClr val="tx1">
                  <a:lumMod val="75000"/>
                  <a:lumOff val="25000"/>
                </a:schemeClr>
              </a:solidFill>
              <a:latin typeface="Agency FB" panose="020B0503020202020204" pitchFamily="34" charset="0"/>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rLst="">
                                      <p:cBhvr>
                                        <p:cTn id="15" dur="500"/>
                                        <p:tgtEl>
                                          <p:spTgt spid="10"/>
                                        </p:tgtEl>
                                      </p:cBhvr>
                                    </p:animEffect>
                                  </p:childTnLst>
                                </p:cTn>
                              </p:par>
                            </p:childTnLst>
                          </p:cTn>
                        </p:par>
                        <p:par>
                          <p:cTn id="16" fill="hold">
                            <p:stCondLst>
                              <p:cond delay="500"/>
                            </p:stCondLst>
                            <p:childTnLst>
                              <p:par>
                                <p:cTn id="17" presetID="23" presetClass="entr" presetSubtype="32" fill="hold" grpId="3"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4*#ppt_w"/>
                                          </p:val>
                                        </p:tav>
                                        <p:tav tm="100000">
                                          <p:val>
                                            <p:strVal val="#ppt_w"/>
                                          </p:val>
                                        </p:tav>
                                      </p:tavLst>
                                    </p:anim>
                                    <p:anim calcmode="lin" valueType="num">
                                      <p:cBhvr>
                                        <p:cTn id="20" dur="500" fill="hold"/>
                                        <p:tgtEl>
                                          <p:spTgt spid="13"/>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2" presetClass="entr" presetSubtype="8" fill="hold" grpId="2"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rLs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animBg="1"/>
      <p:bldP spid="11" grpId="2"/>
      <p:bldP spid="13" grpId="3"/>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964267" y="1380744"/>
            <a:ext cx="4586141" cy="4766801"/>
          </a:xfrm>
          <a:prstGeom prst="rect">
            <a:avLst/>
          </a:prstGeom>
          <a:ln>
            <a:noFill/>
          </a:ln>
        </p:spPr>
      </p:pic>
      <p:sp>
        <p:nvSpPr>
          <p:cNvPr id="13" name="文本框 12"/>
          <p:cNvSpPr txBox="1"/>
          <p:nvPr/>
        </p:nvSpPr>
        <p:spPr>
          <a:xfrm>
            <a:off x="5950073" y="1607997"/>
            <a:ext cx="5348129" cy="4018151"/>
          </a:xfrm>
          <a:prstGeom prst="rect">
            <a:avLst/>
          </a:prstGeom>
          <a:noFill/>
        </p:spPr>
        <p:txBody>
          <a:bodyPr wrap="square" rtlCol="0" anchor="ctr">
            <a:spAutoFit/>
          </a:bodyPr>
          <a:lstStyle/>
          <a:p>
            <a:pPr algn="just">
              <a:lnSpc>
                <a:spcPct val="130000"/>
              </a:lnSpc>
            </a:pPr>
            <a:r>
              <a:rPr lang="en-US" altLang="zh-CN" dirty="0">
                <a:solidFill>
                  <a:schemeClr val="tx1">
                    <a:lumMod val="75000"/>
                    <a:lumOff val="25000"/>
                  </a:schemeClr>
                </a:solidFill>
                <a:latin typeface="思源等宽 L"/>
                <a:ea typeface="微软雅黑" panose="020B0503020204020204" pitchFamily="34" charset="-122"/>
              </a:rPr>
              <a:t>艾滋病（AIDS）是由人免疫缺陷病毒（HIV）感染导致人体免疫机能缺陷，而易于发生机会性感染和肿瘤的临床综合征。在过去的20多年里造成2000多万人死亡，目前全世界艾滋病病毒感染者超过3800万
HIV蛋白酶抑制剂抑制或阻断HIV蛋白酶的生物活性，导致HIV病毒的复制终止。HIV蛋白酶抑制剂虽然不是第一个艾滋病药物，但医生将它与其他类型的艾滋病药物结合后，首次发现可以使艾滋病毒水平降低且患者病情不会加重。其广泛应用大大提高了HIV感染者的生存率并延长了其生存期</a:t>
            </a:r>
            <a:endParaRPr lang="en-US" altLang="zh-CN" dirty="0">
              <a:solidFill>
                <a:schemeClr val="tx1">
                  <a:lumMod val="75000"/>
                  <a:lumOff val="25000"/>
                </a:schemeClr>
              </a:solidFill>
              <a:latin typeface="思源等宽 L"/>
              <a:ea typeface="微软雅黑" panose="020B0503020204020204" pitchFamily="34" charset="-122"/>
            </a:endParaRPr>
          </a:p>
        </p:txBody>
      </p:sp>
      <p:sp>
        <p:nvSpPr>
          <p:cNvPr id="14" name="文本框 6"/>
          <p:cNvSpPr txBox="1"/>
          <p:nvPr/>
        </p:nvSpPr>
        <p:spPr>
          <a:xfrm>
            <a:off x="731208" y="554038"/>
            <a:ext cx="10793083" cy="518678"/>
          </a:xfrm>
          <a:prstGeom prst="rect">
            <a:avLst/>
          </a:prstGeom>
          <a:noFill/>
        </p:spPr>
        <p:txBody>
          <a:bodyPr wrap="square" rtlCol="0">
            <a:spAutoFit/>
          </a:bodyPr>
          <a:lstStyle/>
          <a:p>
            <a:pPr algn="ctr"/>
            <a:r>
              <a:rPr lang="en-US" altLang="zh-CN" sz="2800" b="1">
                <a:solidFill>
                  <a:schemeClr val="tx1">
                    <a:lumMod val="95000"/>
                    <a:lumOff val="5000"/>
                  </a:schemeClr>
                </a:solidFill>
                <a:latin typeface="思源等宽 L"/>
                <a:ea typeface="微软雅黑" panose="020B0503020204020204" pitchFamily="34" charset="-122"/>
                <a:cs typeface="+mn-ea"/>
                <a:sym typeface="+mn-lt"/>
              </a:rPr>
              <a:t>HIV蛋白酶抑制剂</a:t>
            </a:r>
            <a:endParaRPr lang="en-US" altLang="zh-CN" sz="2800" b="1">
              <a:solidFill>
                <a:schemeClr val="tx1">
                  <a:lumMod val="95000"/>
                  <a:lumOff val="5000"/>
                </a:schemeClr>
              </a:solidFill>
              <a:latin typeface="思源等宽 L"/>
              <a:ea typeface="微软雅黑" panose="020B0503020204020204" pitchFamily="34" charset="-122"/>
              <a:cs typeface="+mn-ea"/>
              <a:sym typeface="+mn-lt"/>
            </a:endParaRPr>
          </a:p>
        </p:txBody>
      </p:sp>
      <p:cxnSp>
        <p:nvCxnSpPr>
          <p:cNvPr id="15" name="直接连接符 7"/>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6" name="组合 15"/>
          <p:cNvGrpSpPr/>
          <p:nvPr/>
        </p:nvGrpSpPr>
        <p:grpSpPr>
          <a:xfrm>
            <a:off x="3271664" y="2286736"/>
            <a:ext cx="5724867" cy="1744940"/>
            <a:chOff x="3290714" y="2286736"/>
            <a:chExt cx="5724867" cy="1744940"/>
          </a:xfrm>
        </p:grpSpPr>
        <p:grpSp>
          <p:nvGrpSpPr>
            <p:cNvPr id="17" name="组合 16"/>
            <p:cNvGrpSpPr/>
            <p:nvPr/>
          </p:nvGrpSpPr>
          <p:grpSpPr>
            <a:xfrm>
              <a:off x="3290714" y="2862785"/>
              <a:ext cx="5724867" cy="1168891"/>
              <a:chOff x="4881342" y="2773231"/>
              <a:chExt cx="5193646" cy="1168891"/>
            </a:xfrm>
          </p:grpSpPr>
          <p:sp>
            <p:nvSpPr>
              <p:cNvPr id="19" name="文本框 18"/>
              <p:cNvSpPr txBox="1"/>
              <p:nvPr/>
            </p:nvSpPr>
            <p:spPr>
              <a:xfrm>
                <a:off x="4881342" y="2773231"/>
                <a:ext cx="519364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5400" b="1" i="0" u="none" strike="noStrike" kern="1200" cap="none" spc="400" normalizeH="0" baseline="0" noProof="0">
                    <a:ln>
                      <a:noFill/>
                    </a:ln>
                    <a:solidFill>
                      <a:schemeClr val="tx1">
                        <a:lumMod val="85000"/>
                        <a:lumOff val="15000"/>
                      </a:schemeClr>
                    </a:solidFill>
                    <a:effectLst/>
                    <a:uLnTx/>
                    <a:uFillTx/>
                    <a:latin typeface="思源等宽 L"/>
                    <a:ea typeface="微软雅黑" panose="020B0503020204020204" pitchFamily="34" charset="-122"/>
                    <a:cs typeface="+mn-cs"/>
                  </a:rPr>
                  <a:t>感谢您的观看</a:t>
                </a:r>
                <a:endParaRPr kumimoji="0" lang="zh-CN" altLang="en-US" sz="5400" b="1" i="0" u="none" strike="noStrike" kern="1200" cap="none" spc="400" normalizeH="0" baseline="0" noProof="0">
                  <a:ln>
                    <a:noFill/>
                  </a:ln>
                  <a:solidFill>
                    <a:schemeClr val="tx1">
                      <a:lumMod val="85000"/>
                      <a:lumOff val="15000"/>
                    </a:schemeClr>
                  </a:solidFill>
                  <a:effectLst/>
                  <a:uLnTx/>
                  <a:uFillTx/>
                  <a:latin typeface="思源等宽 L"/>
                  <a:ea typeface="微软雅黑" panose="020B0503020204020204" pitchFamily="34" charset="-122"/>
                  <a:cs typeface="+mn-cs"/>
                </a:endParaRPr>
              </a:p>
            </p:txBody>
          </p:sp>
          <p:sp>
            <p:nvSpPr>
              <p:cNvPr id="20" name="文本框 19"/>
              <p:cNvSpPr txBox="1"/>
              <p:nvPr/>
            </p:nvSpPr>
            <p:spPr>
              <a:xfrm>
                <a:off x="5428055" y="3634345"/>
                <a:ext cx="408942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300" normalizeH="0" baseline="0" noProof="0" dirty="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cs typeface="+mn-cs"/>
                  </a:rPr>
                  <a:t>THANK YOU FOR WATCHING</a:t>
                </a:r>
                <a:endParaRPr kumimoji="0" lang="zh-CN" altLang="en-US" sz="1400" b="0" i="0" u="none" strike="noStrike" kern="1200" cap="none" spc="300" normalizeH="0" baseline="0" noProof="0" dirty="0">
                  <a:ln>
                    <a:noFill/>
                  </a:ln>
                  <a:solidFill>
                    <a:schemeClr val="tx1">
                      <a:lumMod val="85000"/>
                      <a:lumOff val="15000"/>
                    </a:schemeClr>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18" name="文本框 17"/>
            <p:cNvSpPr txBox="1"/>
            <p:nvPr/>
          </p:nvSpPr>
          <p:spPr>
            <a:xfrm>
              <a:off x="5309962" y="2286736"/>
              <a:ext cx="19118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100" normalizeH="0" baseline="0" noProof="0">
                  <a:ln>
                    <a:noFill/>
                  </a:ln>
                  <a:solidFill>
                    <a:schemeClr val="tx1">
                      <a:lumMod val="85000"/>
                      <a:lumOff val="15000"/>
                    </a:schemeClr>
                  </a:solidFill>
                  <a:effectLst/>
                  <a:uLnTx/>
                  <a:uFillTx/>
                  <a:latin typeface="思源等宽 L"/>
                  <a:ea typeface="微软雅黑" panose="020B0503020204020204" pitchFamily="34" charset="-122"/>
                  <a:cs typeface="+mn-cs"/>
                </a:rPr>
                <a:t>THE END</a:t>
              </a:r>
              <a:endParaRPr kumimoji="0" lang="zh-CN" altLang="en-US" sz="2400" b="1" i="0" u="none" strike="noStrike" kern="1200" cap="none" spc="100" normalizeH="0" baseline="0" noProof="0">
                <a:ln>
                  <a:noFill/>
                </a:ln>
                <a:solidFill>
                  <a:schemeClr val="tx1">
                    <a:lumMod val="85000"/>
                    <a:lumOff val="15000"/>
                  </a:schemeClr>
                </a:solidFill>
                <a:effectLst/>
                <a:uLnTx/>
                <a:uFillTx/>
                <a:latin typeface="思源等宽 L"/>
                <a:ea typeface="微软雅黑" panose="020B0503020204020204" pitchFamily="34" charset="-122"/>
                <a:cs typeface="+mn-cs"/>
              </a:endParaRPr>
            </a:p>
          </p:txBody>
        </p:sp>
      </p:grpSp>
      <p:cxnSp>
        <p:nvCxnSpPr>
          <p:cNvPr id="21" name="直接连接符 20"/>
          <p:cNvCxnSpPr/>
          <p:nvPr/>
        </p:nvCxnSpPr>
        <p:spPr>
          <a:xfrm>
            <a:off x="5916386" y="4508500"/>
            <a:ext cx="359228" cy="0"/>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964267" y="1380744"/>
            <a:ext cx="6229350" cy="4602961"/>
          </a:xfrm>
          <a:prstGeom prst="rect">
            <a:avLst/>
          </a:prstGeom>
          <a:ln>
            <a:noFill/>
          </a:ln>
        </p:spPr>
      </p:pic>
      <p:sp>
        <p:nvSpPr>
          <p:cNvPr id="13" name="文本框 12"/>
          <p:cNvSpPr txBox="1"/>
          <p:nvPr/>
        </p:nvSpPr>
        <p:spPr>
          <a:xfrm>
            <a:off x="7517501" y="1607956"/>
            <a:ext cx="3779918" cy="4018230"/>
          </a:xfrm>
          <a:prstGeom prst="rect">
            <a:avLst/>
          </a:prstGeom>
          <a:noFill/>
        </p:spPr>
        <p:txBody>
          <a:bodyPr wrap="square" rtlCol="0" anchor="ctr">
            <a:spAutoFit/>
          </a:bodyPr>
          <a:lstStyle/>
          <a:p>
            <a:pPr algn="just">
              <a:lnSpc>
                <a:spcPct val="130000"/>
              </a:lnSpc>
            </a:pPr>
            <a:r>
              <a:rPr lang="en-US" altLang="zh-CN" dirty="0" err="1">
                <a:solidFill>
                  <a:schemeClr val="tx1">
                    <a:lumMod val="75000"/>
                    <a:lumOff val="25000"/>
                  </a:schemeClr>
                </a:solidFill>
                <a:latin typeface="思源等宽 L"/>
                <a:ea typeface="微软雅黑" panose="020B0503020204020204" pitchFamily="34" charset="-122"/>
              </a:rPr>
              <a:t>青霉素（Penicillin）是一种高效、低毒、临床应用广泛的重要抗生素</a:t>
            </a:r>
            <a:r>
              <a:rPr lang="en-US" altLang="zh-CN" dirty="0">
                <a:solidFill>
                  <a:schemeClr val="tx1">
                    <a:lumMod val="75000"/>
                    <a:lumOff val="25000"/>
                  </a:schemeClr>
                </a:solidFill>
                <a:latin typeface="思源等宽 L"/>
                <a:ea typeface="微软雅黑" panose="020B0503020204020204" pitchFamily="34" charset="-122"/>
              </a:rPr>
              <a:t>
20世纪初期，人类一直未能发现一种治疗细菌性感染并且副作用小的药物，也就是意味着：在那个时代，一旦得了肺结核，不久便会离开人世。为了改变这种局面，科研人员进行了长期的探索，但结果不尽如人意。一次偶然的机会，英国生物化学家亚历山大·弗莱明幸运发现了青霉素</a:t>
            </a:r>
            <a:endParaRPr lang="en-US" altLang="zh-CN" dirty="0">
              <a:solidFill>
                <a:schemeClr val="tx1">
                  <a:lumMod val="75000"/>
                  <a:lumOff val="25000"/>
                </a:schemeClr>
              </a:solidFill>
              <a:latin typeface="思源等宽 L"/>
              <a:ea typeface="微软雅黑" panose="020B0503020204020204" pitchFamily="34" charset="-122"/>
            </a:endParaRPr>
          </a:p>
        </p:txBody>
      </p:sp>
      <p:sp>
        <p:nvSpPr>
          <p:cNvPr id="14" name="文本框 6"/>
          <p:cNvSpPr txBox="1"/>
          <p:nvPr/>
        </p:nvSpPr>
        <p:spPr>
          <a:xfrm>
            <a:off x="731208" y="554038"/>
            <a:ext cx="10793083" cy="518678"/>
          </a:xfrm>
          <a:prstGeom prst="rect">
            <a:avLst/>
          </a:prstGeom>
          <a:noFill/>
        </p:spPr>
        <p:txBody>
          <a:bodyPr wrap="square" rtlCol="0">
            <a:spAutoFit/>
          </a:bodyPr>
          <a:lstStyle/>
          <a:p>
            <a:pPr algn="ctr"/>
            <a:r>
              <a:rPr lang="en-US" altLang="zh-CN" sz="2800" b="1">
                <a:solidFill>
                  <a:schemeClr val="tx1">
                    <a:lumMod val="95000"/>
                    <a:lumOff val="5000"/>
                  </a:schemeClr>
                </a:solidFill>
                <a:latin typeface="思源等宽 L"/>
                <a:ea typeface="微软雅黑" panose="020B0503020204020204" pitchFamily="34" charset="-122"/>
                <a:cs typeface="+mn-ea"/>
                <a:sym typeface="+mn-lt"/>
              </a:rPr>
              <a:t>青霉素</a:t>
            </a:r>
            <a:endParaRPr lang="en-US" altLang="zh-CN" sz="2800" b="1">
              <a:solidFill>
                <a:schemeClr val="tx1">
                  <a:lumMod val="95000"/>
                  <a:lumOff val="5000"/>
                </a:schemeClr>
              </a:solidFill>
              <a:latin typeface="思源等宽 L"/>
              <a:ea typeface="微软雅黑" panose="020B0503020204020204" pitchFamily="34" charset="-122"/>
              <a:cs typeface="+mn-ea"/>
              <a:sym typeface="+mn-lt"/>
            </a:endParaRPr>
          </a:p>
        </p:txBody>
      </p:sp>
      <p:cxnSp>
        <p:nvCxnSpPr>
          <p:cNvPr id="15" name="直接连接符 7"/>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6243356" y="1552575"/>
            <a:ext cx="5019674" cy="4543424"/>
          </a:xfrm>
          <a:prstGeom prst="rect">
            <a:avLst/>
          </a:prstGeom>
          <a:ln>
            <a:noFill/>
          </a:ln>
        </p:spPr>
      </p:pic>
      <p:sp>
        <p:nvSpPr>
          <p:cNvPr id="9" name="文本框 8"/>
          <p:cNvSpPr txBox="1"/>
          <p:nvPr/>
        </p:nvSpPr>
        <p:spPr>
          <a:xfrm>
            <a:off x="961845" y="2025154"/>
            <a:ext cx="4849706" cy="2807692"/>
          </a:xfrm>
          <a:prstGeom prst="rect">
            <a:avLst/>
          </a:prstGeom>
          <a:noFill/>
        </p:spPr>
        <p:txBody>
          <a:bodyPr wrap="square" rtlCol="0" anchor="ctr">
            <a:spAutoFit/>
          </a:bodyPr>
          <a:lstStyle/>
          <a:p>
            <a:pPr algn="just">
              <a:lnSpc>
                <a:spcPct val="150000"/>
              </a:lnSpc>
            </a:pPr>
            <a:r>
              <a:rPr lang="en-US" altLang="zh-CN" sz="2000" dirty="0">
                <a:solidFill>
                  <a:schemeClr val="tx1">
                    <a:lumMod val="75000"/>
                    <a:lumOff val="25000"/>
                  </a:schemeClr>
                </a:solidFill>
                <a:latin typeface="思源等宽 L"/>
                <a:ea typeface="微软雅黑" panose="020B0503020204020204" pitchFamily="34" charset="-122"/>
              </a:rPr>
              <a:t>1953年5月，中国第一批国产青霉素诞生，揭开了中国生产抗生素的历史。青霉素的研制成功大大增强人类抵抗细菌性感染的能力，带动了抗生素家族的诞生，它的出现可谓是开创了用抗生素治疗疾病的新纪元</a:t>
            </a:r>
            <a:endParaRPr lang="en-US" altLang="zh-CN" sz="2000" dirty="0">
              <a:solidFill>
                <a:schemeClr val="tx1">
                  <a:lumMod val="75000"/>
                  <a:lumOff val="25000"/>
                </a:schemeClr>
              </a:solidFill>
              <a:latin typeface="思源等宽 L"/>
              <a:ea typeface="微软雅黑" panose="020B0503020204020204" pitchFamily="34" charset="-122"/>
            </a:endParaRPr>
          </a:p>
        </p:txBody>
      </p:sp>
      <p:sp>
        <p:nvSpPr>
          <p:cNvPr id="11" name="矩形 10"/>
          <p:cNvSpPr/>
          <p:nvPr/>
        </p:nvSpPr>
        <p:spPr>
          <a:xfrm>
            <a:off x="5486400" y="5648325"/>
            <a:ext cx="2095500" cy="447675"/>
          </a:xfrm>
          <a:prstGeom prst="rect">
            <a:avLst/>
          </a:prstGeom>
          <a:solidFill>
            <a:srgbClr val="BF6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6"/>
          <p:cNvSpPr txBox="1"/>
          <p:nvPr/>
        </p:nvSpPr>
        <p:spPr>
          <a:xfrm>
            <a:off x="731208" y="554038"/>
            <a:ext cx="10793083" cy="518678"/>
          </a:xfrm>
          <a:prstGeom prst="rect">
            <a:avLst/>
          </a:prstGeom>
          <a:noFill/>
        </p:spPr>
        <p:txBody>
          <a:bodyPr wrap="square" rtlCol="0">
            <a:spAutoFit/>
          </a:bodyPr>
          <a:lstStyle/>
          <a:p>
            <a:pPr algn="ctr"/>
            <a:r>
              <a:rPr lang="en-US" altLang="zh-CN" sz="2800" b="1">
                <a:solidFill>
                  <a:schemeClr val="tx1">
                    <a:lumMod val="95000"/>
                    <a:lumOff val="5000"/>
                  </a:schemeClr>
                </a:solidFill>
                <a:latin typeface="思源等宽 L"/>
                <a:ea typeface="微软雅黑" panose="020B0503020204020204" pitchFamily="34" charset="-122"/>
                <a:cs typeface="+mn-ea"/>
                <a:sym typeface="+mn-lt"/>
              </a:rPr>
              <a:t>青霉素</a:t>
            </a:r>
            <a:endParaRPr lang="en-US" altLang="zh-CN" sz="2800" b="1">
              <a:solidFill>
                <a:schemeClr val="tx1">
                  <a:lumMod val="95000"/>
                  <a:lumOff val="5000"/>
                </a:schemeClr>
              </a:solidFill>
              <a:latin typeface="思源等宽 L"/>
              <a:ea typeface="微软雅黑" panose="020B0503020204020204" pitchFamily="34" charset="-122"/>
              <a:cs typeface="+mn-ea"/>
              <a:sym typeface="+mn-lt"/>
            </a:endParaRPr>
          </a:p>
        </p:txBody>
      </p:sp>
      <p:cxnSp>
        <p:nvCxnSpPr>
          <p:cNvPr id="13" name="直接连接符 7"/>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7" y="0"/>
            <a:ext cx="12858397" cy="7232253"/>
          </a:xfrm>
          <a:prstGeom prst="rect">
            <a:avLst/>
          </a:prstGeom>
          <a:blipFill dpi="0" rotWithShape="1">
            <a:blip r:embed="rId1"/>
            <a:srcRect/>
            <a:stretch>
              <a:fillRect t="-16706" b="-18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0" name="Freeform 5"/>
          <p:cNvSpPr/>
          <p:nvPr/>
        </p:nvSpPr>
        <p:spPr>
          <a:xfrm rot="16200000">
            <a:off x="4670359" y="-904966"/>
            <a:ext cx="3518034" cy="9124948"/>
          </a:xfrm>
          <a:custGeom>
            <a:avLst/>
            <a:gdLst>
              <a:gd name="T0" fmla="*/ 1958 w 1958"/>
              <a:gd name="T1" fmla="*/ 300 h 1860"/>
              <a:gd name="T2" fmla="*/ 1958 w 1958"/>
              <a:gd name="T3" fmla="*/ 0 h 1860"/>
              <a:gd name="T4" fmla="*/ 0 w 1958"/>
              <a:gd name="T5" fmla="*/ 0 h 1860"/>
              <a:gd name="T6" fmla="*/ 0 w 1958"/>
              <a:gd name="T7" fmla="*/ 1860 h 1860"/>
              <a:gd name="T8" fmla="*/ 1958 w 1958"/>
              <a:gd name="T9" fmla="*/ 1860 h 1860"/>
              <a:gd name="T10" fmla="*/ 1958 w 1958"/>
              <a:gd name="T11" fmla="*/ 1560 h 1860"/>
            </a:gdLst>
            <a:ahLst/>
            <a:cxnLst>
              <a:cxn ang="0">
                <a:pos x="T0" y="T1"/>
              </a:cxn>
              <a:cxn ang="0">
                <a:pos x="T2" y="T3"/>
              </a:cxn>
              <a:cxn ang="0">
                <a:pos x="T4" y="T5"/>
              </a:cxn>
              <a:cxn ang="0">
                <a:pos x="T6" y="T7"/>
              </a:cxn>
              <a:cxn ang="0">
                <a:pos x="T8" y="T9"/>
              </a:cxn>
              <a:cxn ang="0">
                <a:pos x="T10" y="T11"/>
              </a:cxn>
            </a:cxnLst>
            <a:rect l="0" t="0" r="r" b="b"/>
            <a:pathLst>
              <a:path w="1958" h="1860">
                <a:moveTo>
                  <a:pt x="1958" y="300"/>
                </a:moveTo>
                <a:lnTo>
                  <a:pt x="1958" y="0"/>
                </a:lnTo>
                <a:lnTo>
                  <a:pt x="0" y="0"/>
                </a:lnTo>
                <a:lnTo>
                  <a:pt x="0" y="1860"/>
                </a:lnTo>
                <a:lnTo>
                  <a:pt x="1958" y="1860"/>
                </a:lnTo>
                <a:lnTo>
                  <a:pt x="1958" y="1560"/>
                </a:lnTo>
              </a:path>
            </a:pathLst>
          </a:custGeom>
          <a:solidFill>
            <a:schemeClr val="bg1"/>
          </a:solidFill>
          <a:ln w="28575" cap="flat">
            <a:solidFill>
              <a:schemeClr val="tx1">
                <a:lumMod val="75000"/>
                <a:lumOff val="25000"/>
              </a:schemeClr>
            </a:solidFill>
            <a:prstDash val="solid"/>
            <a:miter lim="800000"/>
          </a:ln>
        </p:spPr>
        <p:txBody>
          <a:bodyPr vert="horz" wrap="square" lIns="91440" tIns="45720" rIns="91440" bIns="45720" numCol="1" anchor="t" anchorCtr="0" compatLnSpc="1"/>
          <a:lstStyle/>
          <a:p>
            <a:pPr algn="ctr"/>
            <a:endParaRPr lang="zh-CN" altLang="en-US">
              <a:solidFill>
                <a:schemeClr val="tx1">
                  <a:lumMod val="85000"/>
                  <a:lumOff val="15000"/>
                </a:schemeClr>
              </a:solidFill>
            </a:endParaRPr>
          </a:p>
        </p:txBody>
      </p:sp>
      <p:sp>
        <p:nvSpPr>
          <p:cNvPr id="11" name="文本框 10"/>
          <p:cNvSpPr txBox="1"/>
          <p:nvPr/>
        </p:nvSpPr>
        <p:spPr>
          <a:xfrm>
            <a:off x="3005939" y="3377059"/>
            <a:ext cx="6963341" cy="7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4400">
                <a:solidFill>
                  <a:schemeClr val="tx1">
                    <a:lumMod val="75000"/>
                    <a:lumOff val="25000"/>
                  </a:schemeClr>
                </a:solidFill>
                <a:ea typeface="微软雅黑" panose="020B0503020204020204" pitchFamily="34" charset="-122"/>
              </a:rPr>
              <a:t>吗啡</a:t>
            </a:r>
            <a:endParaRPr lang="en-US" altLang="zh-CN" sz="4400">
              <a:solidFill>
                <a:schemeClr val="tx1">
                  <a:lumMod val="75000"/>
                  <a:lumOff val="25000"/>
                </a:schemeClr>
              </a:solidFill>
              <a:ea typeface="微软雅黑" panose="020B0503020204020204" pitchFamily="34" charset="-122"/>
            </a:endParaRPr>
          </a:p>
        </p:txBody>
      </p:sp>
      <p:sp>
        <p:nvSpPr>
          <p:cNvPr id="13" name="文本框 12"/>
          <p:cNvSpPr txBox="1"/>
          <p:nvPr/>
        </p:nvSpPr>
        <p:spPr>
          <a:xfrm>
            <a:off x="5102070" y="1259093"/>
            <a:ext cx="2892023" cy="1952671"/>
          </a:xfrm>
          <a:prstGeom prst="rect">
            <a:avLst/>
          </a:prstGeom>
          <a:noFill/>
        </p:spPr>
        <p:txBody>
          <a:bodyPr wrap="square">
            <a:spAutoFit/>
          </a:bodyPr>
          <a:lstStyle/>
          <a:p>
            <a:pPr algn="ctr" fontAlgn="auto">
              <a:spcBef>
                <a:spcPct val="0"/>
              </a:spcBef>
              <a:spcAft>
                <a:spcPct val="0"/>
              </a:spcAft>
              <a:defRPr/>
            </a:pPr>
            <a:r>
              <a:rPr lang="en-US" altLang="zh-CN" sz="12200">
                <a:solidFill>
                  <a:schemeClr val="tx1">
                    <a:lumMod val="75000"/>
                    <a:lumOff val="25000"/>
                  </a:schemeClr>
                </a:solidFill>
                <a:latin typeface="Agency FB" panose="020B0503020202020204" pitchFamily="34" charset="0"/>
                <a:ea typeface="微软雅黑" panose="020B0503020204020204" pitchFamily="34" charset="-122"/>
              </a:rPr>
              <a:t>2</a:t>
            </a:r>
            <a:endParaRPr lang="en-US" altLang="zh-CN" sz="12200">
              <a:solidFill>
                <a:schemeClr val="tx1">
                  <a:lumMod val="75000"/>
                  <a:lumOff val="25000"/>
                </a:schemeClr>
              </a:solidFill>
              <a:latin typeface="Agency FB" panose="020B0503020202020204" pitchFamily="34" charset="0"/>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rLst="">
                                      <p:cBhvr>
                                        <p:cTn id="15" dur="500"/>
                                        <p:tgtEl>
                                          <p:spTgt spid="10"/>
                                        </p:tgtEl>
                                      </p:cBhvr>
                                    </p:animEffect>
                                  </p:childTnLst>
                                </p:cTn>
                              </p:par>
                            </p:childTnLst>
                          </p:cTn>
                        </p:par>
                        <p:par>
                          <p:cTn id="16" fill="hold">
                            <p:stCondLst>
                              <p:cond delay="500"/>
                            </p:stCondLst>
                            <p:childTnLst>
                              <p:par>
                                <p:cTn id="17" presetID="23" presetClass="entr" presetSubtype="32" fill="hold" grpId="3"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4*#ppt_w"/>
                                          </p:val>
                                        </p:tav>
                                        <p:tav tm="100000">
                                          <p:val>
                                            <p:strVal val="#ppt_w"/>
                                          </p:val>
                                        </p:tav>
                                      </p:tavLst>
                                    </p:anim>
                                    <p:anim calcmode="lin" valueType="num">
                                      <p:cBhvr>
                                        <p:cTn id="20" dur="500" fill="hold"/>
                                        <p:tgtEl>
                                          <p:spTgt spid="13"/>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2" presetClass="entr" presetSubtype="8" fill="hold" grpId="2"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rLs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animBg="1"/>
      <p:bldP spid="11" grpId="2"/>
      <p:bldP spid="13" grpId="3"/>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6243356" y="1552575"/>
            <a:ext cx="5019674" cy="4543424"/>
          </a:xfrm>
          <a:prstGeom prst="rect">
            <a:avLst/>
          </a:prstGeom>
          <a:ln>
            <a:noFill/>
          </a:ln>
        </p:spPr>
      </p:pic>
      <p:sp>
        <p:nvSpPr>
          <p:cNvPr id="9" name="文本框 8"/>
          <p:cNvSpPr txBox="1"/>
          <p:nvPr/>
        </p:nvSpPr>
        <p:spPr>
          <a:xfrm>
            <a:off x="961845" y="1840396"/>
            <a:ext cx="4849706" cy="3798554"/>
          </a:xfrm>
          <a:prstGeom prst="rect">
            <a:avLst/>
          </a:prstGeom>
          <a:noFill/>
        </p:spPr>
        <p:txBody>
          <a:bodyPr wrap="square" rtlCol="0" anchor="ctr">
            <a:spAutoFit/>
          </a:bodyPr>
          <a:lstStyle/>
          <a:p>
            <a:pPr algn="just">
              <a:lnSpc>
                <a:spcPct val="150000"/>
              </a:lnSpc>
            </a:pPr>
            <a:r>
              <a:rPr lang="en-US" altLang="zh-CN" dirty="0" err="1">
                <a:solidFill>
                  <a:schemeClr val="tx1">
                    <a:lumMod val="85000"/>
                    <a:lumOff val="15000"/>
                  </a:schemeClr>
                </a:solidFill>
                <a:latin typeface="思源等宽 L"/>
                <a:ea typeface="微软雅黑" panose="020B0503020204020204" pitchFamily="34" charset="-122"/>
              </a:rPr>
              <a:t>吗啡（Morphine）是鸦片类毒品的重要组成部分，是人类发现的第一个生物碱</a:t>
            </a:r>
            <a:r>
              <a:rPr lang="en-US" altLang="zh-CN" dirty="0">
                <a:solidFill>
                  <a:schemeClr val="tx1">
                    <a:lumMod val="85000"/>
                    <a:lumOff val="15000"/>
                  </a:schemeClr>
                </a:solidFill>
                <a:latin typeface="思源等宽 L"/>
                <a:ea typeface="微软雅黑" panose="020B0503020204020204" pitchFamily="34" charset="-122"/>
              </a:rPr>
              <a:t>
1806年德国化学家赛尔杜纳（Friedrich W. Sertürner）经过大量的研究终于在鸦片中分离出了纯吗啡。他用分离得到的吗啡在狗、朋友和自己身上进行实验，狗吃下去后很快昏昏睡去，同时朋友和他本人吞下这些粉末后也久睡不醒。因此他用希腊传说中的梦幻之神，Morpheus，为其命名，称之Morphine（吗啡）</a:t>
            </a:r>
            <a:endParaRPr lang="en-US" altLang="zh-CN" dirty="0">
              <a:solidFill>
                <a:schemeClr val="tx1">
                  <a:lumMod val="85000"/>
                  <a:lumOff val="15000"/>
                </a:schemeClr>
              </a:solidFill>
              <a:latin typeface="思源等宽 L"/>
              <a:ea typeface="微软雅黑" panose="020B0503020204020204" pitchFamily="34" charset="-122"/>
            </a:endParaRPr>
          </a:p>
        </p:txBody>
      </p:sp>
      <p:sp>
        <p:nvSpPr>
          <p:cNvPr id="11" name="矩形 10"/>
          <p:cNvSpPr/>
          <p:nvPr/>
        </p:nvSpPr>
        <p:spPr>
          <a:xfrm>
            <a:off x="5486400" y="5648325"/>
            <a:ext cx="2095500" cy="447675"/>
          </a:xfrm>
          <a:prstGeom prst="rect">
            <a:avLst/>
          </a:prstGeom>
          <a:solidFill>
            <a:srgbClr val="BF6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6"/>
          <p:cNvSpPr txBox="1"/>
          <p:nvPr/>
        </p:nvSpPr>
        <p:spPr>
          <a:xfrm>
            <a:off x="731208" y="554038"/>
            <a:ext cx="10793083" cy="518678"/>
          </a:xfrm>
          <a:prstGeom prst="rect">
            <a:avLst/>
          </a:prstGeom>
          <a:noFill/>
        </p:spPr>
        <p:txBody>
          <a:bodyPr wrap="square" rtlCol="0">
            <a:spAutoFit/>
          </a:bodyPr>
          <a:lstStyle/>
          <a:p>
            <a:pPr algn="ctr"/>
            <a:r>
              <a:rPr lang="en-US" altLang="zh-CN" sz="2800" b="1">
                <a:solidFill>
                  <a:schemeClr val="tx1">
                    <a:lumMod val="95000"/>
                    <a:lumOff val="5000"/>
                  </a:schemeClr>
                </a:solidFill>
                <a:latin typeface="思源等宽 L"/>
                <a:ea typeface="微软雅黑" panose="020B0503020204020204" pitchFamily="34" charset="-122"/>
                <a:cs typeface="+mn-ea"/>
                <a:sym typeface="+mn-lt"/>
              </a:rPr>
              <a:t>吗啡</a:t>
            </a:r>
            <a:endParaRPr lang="en-US" altLang="zh-CN" sz="2800" b="1">
              <a:solidFill>
                <a:schemeClr val="tx1">
                  <a:lumMod val="95000"/>
                  <a:lumOff val="5000"/>
                </a:schemeClr>
              </a:solidFill>
              <a:latin typeface="思源等宽 L"/>
              <a:ea typeface="微软雅黑" panose="020B0503020204020204" pitchFamily="34" charset="-122"/>
              <a:cs typeface="+mn-ea"/>
              <a:sym typeface="+mn-lt"/>
            </a:endParaRPr>
          </a:p>
        </p:txBody>
      </p:sp>
      <p:cxnSp>
        <p:nvCxnSpPr>
          <p:cNvPr id="13" name="直接连接符 7"/>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7" y="0"/>
            <a:ext cx="12858397" cy="7232253"/>
          </a:xfrm>
          <a:prstGeom prst="rect">
            <a:avLst/>
          </a:prstGeom>
          <a:blipFill dpi="0" rotWithShape="1">
            <a:blip r:embed="rId1"/>
            <a:srcRect/>
            <a:stretch>
              <a:fillRect t="-16706" b="-18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0" name="Freeform 5"/>
          <p:cNvSpPr/>
          <p:nvPr/>
        </p:nvSpPr>
        <p:spPr>
          <a:xfrm rot="16200000">
            <a:off x="4670359" y="-904966"/>
            <a:ext cx="3518034" cy="9124948"/>
          </a:xfrm>
          <a:custGeom>
            <a:avLst/>
            <a:gdLst>
              <a:gd name="T0" fmla="*/ 1958 w 1958"/>
              <a:gd name="T1" fmla="*/ 300 h 1860"/>
              <a:gd name="T2" fmla="*/ 1958 w 1958"/>
              <a:gd name="T3" fmla="*/ 0 h 1860"/>
              <a:gd name="T4" fmla="*/ 0 w 1958"/>
              <a:gd name="T5" fmla="*/ 0 h 1860"/>
              <a:gd name="T6" fmla="*/ 0 w 1958"/>
              <a:gd name="T7" fmla="*/ 1860 h 1860"/>
              <a:gd name="T8" fmla="*/ 1958 w 1958"/>
              <a:gd name="T9" fmla="*/ 1860 h 1860"/>
              <a:gd name="T10" fmla="*/ 1958 w 1958"/>
              <a:gd name="T11" fmla="*/ 1560 h 1860"/>
            </a:gdLst>
            <a:ahLst/>
            <a:cxnLst>
              <a:cxn ang="0">
                <a:pos x="T0" y="T1"/>
              </a:cxn>
              <a:cxn ang="0">
                <a:pos x="T2" y="T3"/>
              </a:cxn>
              <a:cxn ang="0">
                <a:pos x="T4" y="T5"/>
              </a:cxn>
              <a:cxn ang="0">
                <a:pos x="T6" y="T7"/>
              </a:cxn>
              <a:cxn ang="0">
                <a:pos x="T8" y="T9"/>
              </a:cxn>
              <a:cxn ang="0">
                <a:pos x="T10" y="T11"/>
              </a:cxn>
            </a:cxnLst>
            <a:rect l="0" t="0" r="r" b="b"/>
            <a:pathLst>
              <a:path w="1958" h="1860">
                <a:moveTo>
                  <a:pt x="1958" y="300"/>
                </a:moveTo>
                <a:lnTo>
                  <a:pt x="1958" y="0"/>
                </a:lnTo>
                <a:lnTo>
                  <a:pt x="0" y="0"/>
                </a:lnTo>
                <a:lnTo>
                  <a:pt x="0" y="1860"/>
                </a:lnTo>
                <a:lnTo>
                  <a:pt x="1958" y="1860"/>
                </a:lnTo>
                <a:lnTo>
                  <a:pt x="1958" y="1560"/>
                </a:lnTo>
              </a:path>
            </a:pathLst>
          </a:custGeom>
          <a:solidFill>
            <a:schemeClr val="bg1"/>
          </a:solidFill>
          <a:ln w="28575" cap="flat">
            <a:solidFill>
              <a:schemeClr val="tx1">
                <a:lumMod val="75000"/>
                <a:lumOff val="25000"/>
              </a:schemeClr>
            </a:solidFill>
            <a:prstDash val="solid"/>
            <a:miter lim="800000"/>
          </a:ln>
        </p:spPr>
        <p:txBody>
          <a:bodyPr vert="horz" wrap="square" lIns="91440" tIns="45720" rIns="91440" bIns="45720" numCol="1" anchor="t" anchorCtr="0" compatLnSpc="1"/>
          <a:lstStyle/>
          <a:p>
            <a:pPr algn="ctr"/>
            <a:endParaRPr lang="zh-CN" altLang="en-US">
              <a:solidFill>
                <a:schemeClr val="tx1">
                  <a:lumMod val="85000"/>
                  <a:lumOff val="15000"/>
                </a:schemeClr>
              </a:solidFill>
            </a:endParaRPr>
          </a:p>
        </p:txBody>
      </p:sp>
      <p:sp>
        <p:nvSpPr>
          <p:cNvPr id="11" name="文本框 10"/>
          <p:cNvSpPr txBox="1"/>
          <p:nvPr/>
        </p:nvSpPr>
        <p:spPr>
          <a:xfrm>
            <a:off x="3005939" y="3377059"/>
            <a:ext cx="6963341" cy="7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4400">
                <a:solidFill>
                  <a:schemeClr val="tx1">
                    <a:lumMod val="75000"/>
                    <a:lumOff val="25000"/>
                  </a:schemeClr>
                </a:solidFill>
                <a:ea typeface="微软雅黑" panose="020B0503020204020204" pitchFamily="34" charset="-122"/>
              </a:rPr>
              <a:t>阿司匹林</a:t>
            </a:r>
            <a:endParaRPr lang="en-US" altLang="zh-CN" sz="4400">
              <a:solidFill>
                <a:schemeClr val="tx1">
                  <a:lumMod val="75000"/>
                  <a:lumOff val="25000"/>
                </a:schemeClr>
              </a:solidFill>
              <a:ea typeface="微软雅黑" panose="020B0503020204020204" pitchFamily="34" charset="-122"/>
            </a:endParaRPr>
          </a:p>
        </p:txBody>
      </p:sp>
      <p:sp>
        <p:nvSpPr>
          <p:cNvPr id="13" name="文本框 12"/>
          <p:cNvSpPr txBox="1"/>
          <p:nvPr/>
        </p:nvSpPr>
        <p:spPr>
          <a:xfrm>
            <a:off x="5102070" y="1259093"/>
            <a:ext cx="2892023" cy="1952671"/>
          </a:xfrm>
          <a:prstGeom prst="rect">
            <a:avLst/>
          </a:prstGeom>
          <a:noFill/>
        </p:spPr>
        <p:txBody>
          <a:bodyPr wrap="square">
            <a:spAutoFit/>
          </a:bodyPr>
          <a:lstStyle/>
          <a:p>
            <a:pPr algn="ctr" fontAlgn="auto">
              <a:spcBef>
                <a:spcPct val="0"/>
              </a:spcBef>
              <a:spcAft>
                <a:spcPct val="0"/>
              </a:spcAft>
              <a:defRPr/>
            </a:pPr>
            <a:r>
              <a:rPr lang="en-US" altLang="zh-CN" sz="12200">
                <a:solidFill>
                  <a:schemeClr val="tx1">
                    <a:lumMod val="75000"/>
                    <a:lumOff val="25000"/>
                  </a:schemeClr>
                </a:solidFill>
                <a:latin typeface="Agency FB" panose="020B0503020202020204" pitchFamily="34" charset="0"/>
                <a:ea typeface="微软雅黑" panose="020B0503020204020204" pitchFamily="34" charset="-122"/>
              </a:rPr>
              <a:t>3</a:t>
            </a:r>
            <a:endParaRPr lang="en-US" altLang="zh-CN" sz="12200">
              <a:solidFill>
                <a:schemeClr val="tx1">
                  <a:lumMod val="75000"/>
                  <a:lumOff val="25000"/>
                </a:schemeClr>
              </a:solidFill>
              <a:latin typeface="Agency FB" panose="020B0503020202020204" pitchFamily="34" charset="0"/>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rLst="">
                                      <p:cBhvr>
                                        <p:cTn id="15" dur="500"/>
                                        <p:tgtEl>
                                          <p:spTgt spid="10"/>
                                        </p:tgtEl>
                                      </p:cBhvr>
                                    </p:animEffect>
                                  </p:childTnLst>
                                </p:cTn>
                              </p:par>
                            </p:childTnLst>
                          </p:cTn>
                        </p:par>
                        <p:par>
                          <p:cTn id="16" fill="hold">
                            <p:stCondLst>
                              <p:cond delay="500"/>
                            </p:stCondLst>
                            <p:childTnLst>
                              <p:par>
                                <p:cTn id="17" presetID="23" presetClass="entr" presetSubtype="32" fill="hold" grpId="3"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4*#ppt_w"/>
                                          </p:val>
                                        </p:tav>
                                        <p:tav tm="100000">
                                          <p:val>
                                            <p:strVal val="#ppt_w"/>
                                          </p:val>
                                        </p:tav>
                                      </p:tavLst>
                                    </p:anim>
                                    <p:anim calcmode="lin" valueType="num">
                                      <p:cBhvr>
                                        <p:cTn id="20" dur="500" fill="hold"/>
                                        <p:tgtEl>
                                          <p:spTgt spid="13"/>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2" presetClass="entr" presetSubtype="8" fill="hold" grpId="2"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rLs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animBg="1"/>
      <p:bldP spid="11" grpId="2"/>
      <p:bldP spid="13" grpId="3"/>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4233672" y="1362635"/>
            <a:ext cx="6949440" cy="4652683"/>
          </a:xfrm>
          <a:prstGeom prst="rect">
            <a:avLst/>
          </a:prstGeom>
          <a:ln>
            <a:noFill/>
          </a:ln>
        </p:spPr>
      </p:pic>
      <p:sp>
        <p:nvSpPr>
          <p:cNvPr id="9" name="文本框 8"/>
          <p:cNvSpPr txBox="1"/>
          <p:nvPr/>
        </p:nvSpPr>
        <p:spPr>
          <a:xfrm>
            <a:off x="947559" y="1274765"/>
            <a:ext cx="3057282" cy="5029197"/>
          </a:xfrm>
          <a:prstGeom prst="rect">
            <a:avLst/>
          </a:prstGeom>
          <a:noFill/>
        </p:spPr>
        <p:txBody>
          <a:bodyPr wrap="square" rtlCol="0" anchor="ctr">
            <a:spAutoFit/>
          </a:bodyPr>
          <a:lstStyle/>
          <a:p>
            <a:pPr>
              <a:lnSpc>
                <a:spcPct val="150000"/>
              </a:lnSpc>
            </a:pPr>
            <a:r>
              <a:rPr lang="en-US" altLang="zh-CN" dirty="0" err="1">
                <a:latin typeface="思源等宽 L"/>
                <a:ea typeface="微软雅黑" panose="020B0503020204020204" pitchFamily="34" charset="-122"/>
              </a:rPr>
              <a:t>阿司匹林（Aspirin）在很早的时期就登上了历史的舞台</a:t>
            </a:r>
            <a:r>
              <a:rPr lang="en-US" altLang="zh-CN" dirty="0">
                <a:latin typeface="思源等宽 L"/>
                <a:ea typeface="微软雅黑" panose="020B0503020204020204" pitchFamily="34" charset="-122"/>
              </a:rPr>
              <a:t>
</a:t>
            </a:r>
            <a:r>
              <a:rPr lang="en-US" altLang="zh-CN" dirty="0" err="1">
                <a:latin typeface="思源等宽 L"/>
                <a:ea typeface="微软雅黑" panose="020B0503020204020204" pitchFamily="34" charset="-122"/>
              </a:rPr>
              <a:t>最早在古埃及的纸草书中就提到了一味药</a:t>
            </a:r>
            <a:r>
              <a:rPr lang="en-US" altLang="zh-CN" dirty="0">
                <a:latin typeface="思源等宽 L"/>
                <a:ea typeface="微软雅黑" panose="020B0503020204020204" pitchFamily="34" charset="-122"/>
              </a:rPr>
              <a:t>——柳树皮，它其中的关键成分就是后来被称为“灵药”的阿司匹林。在我国汉代《神农本草经》中也有记载“柳之根、皮、枝、叶均可入药，有祛痰明目，清热解毒，利尿防风之效”</a:t>
            </a:r>
            <a:endParaRPr lang="en-US" altLang="zh-CN" dirty="0">
              <a:latin typeface="思源等宽 L"/>
              <a:ea typeface="微软雅黑" panose="020B0503020204020204" pitchFamily="34" charset="-122"/>
            </a:endParaRPr>
          </a:p>
        </p:txBody>
      </p:sp>
      <p:sp>
        <p:nvSpPr>
          <p:cNvPr id="10" name="文本框 6"/>
          <p:cNvSpPr txBox="1"/>
          <p:nvPr/>
        </p:nvSpPr>
        <p:spPr>
          <a:xfrm>
            <a:off x="731208" y="554038"/>
            <a:ext cx="10793083" cy="518678"/>
          </a:xfrm>
          <a:prstGeom prst="rect">
            <a:avLst/>
          </a:prstGeom>
          <a:noFill/>
        </p:spPr>
        <p:txBody>
          <a:bodyPr wrap="square" rtlCol="0">
            <a:spAutoFit/>
          </a:bodyPr>
          <a:lstStyle/>
          <a:p>
            <a:pPr algn="ctr"/>
            <a:r>
              <a:rPr lang="en-US" altLang="zh-CN" sz="2800" b="1">
                <a:solidFill>
                  <a:schemeClr val="tx1">
                    <a:lumMod val="95000"/>
                    <a:lumOff val="5000"/>
                  </a:schemeClr>
                </a:solidFill>
                <a:latin typeface="思源等宽 L"/>
                <a:ea typeface="微软雅黑" panose="020B0503020204020204" pitchFamily="34" charset="-122"/>
                <a:cs typeface="+mn-ea"/>
                <a:sym typeface="+mn-lt"/>
              </a:rPr>
              <a:t>阿司匹林</a:t>
            </a:r>
            <a:endParaRPr lang="en-US" altLang="zh-CN" sz="2800" b="1">
              <a:solidFill>
                <a:schemeClr val="tx1">
                  <a:lumMod val="95000"/>
                  <a:lumOff val="5000"/>
                </a:schemeClr>
              </a:solidFill>
              <a:latin typeface="思源等宽 L"/>
              <a:ea typeface="微软雅黑" panose="020B0503020204020204" pitchFamily="34" charset="-122"/>
              <a:cs typeface="+mn-ea"/>
              <a:sym typeface="+mn-lt"/>
            </a:endParaRPr>
          </a:p>
        </p:txBody>
      </p:sp>
      <p:cxnSp>
        <p:nvCxnSpPr>
          <p:cNvPr id="11" name="直接连接符 7"/>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7532370" y="1297470"/>
            <a:ext cx="3243686" cy="4604601"/>
          </a:xfrm>
          <a:prstGeom prst="rect">
            <a:avLst/>
          </a:prstGeom>
          <a:ln>
            <a:noFill/>
          </a:ln>
        </p:spPr>
      </p:pic>
      <p:sp>
        <p:nvSpPr>
          <p:cNvPr id="8" name="Rectangle 3"/>
          <p:cNvSpPr/>
          <p:nvPr/>
        </p:nvSpPr>
        <p:spPr>
          <a:xfrm>
            <a:off x="1066799" y="1497593"/>
            <a:ext cx="6294700" cy="4253600"/>
          </a:xfrm>
          <a:prstGeom prst="rect">
            <a:avLst/>
          </a:prstGeom>
          <a:noFill/>
          <a:ln w="9525">
            <a:noFill/>
          </a:ln>
        </p:spPr>
        <p:txBody>
          <a:bodyPr vert="horz" wrap="square" lIns="91440" tIns="45720" rIns="91440" bIns="45720"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altLang="zh-CN" sz="1800" dirty="0">
                <a:latin typeface="思源等宽 L"/>
                <a:ea typeface="微软雅黑" panose="020B0503020204020204" pitchFamily="34" charset="-122"/>
                <a:cs typeface="阿里巴巴普惠体 L" panose="00020600040101010101" pitchFamily="18" charset="-122"/>
              </a:rPr>
              <a:t>1897年，德国化学家费利克斯·霍夫曼的父亲在服用水杨酸治疗风湿病时，因其强烈的味道和副作用抱怨，于是霍夫曼发明出乙酰水杨酸，也就是现在的阿司匹林。而后，人们普遍相信阿司匹林在中枢神经系统具有缓解疼痛的作用
今天，阿司匹林的使用远远超出简单的疼痛管理，阿司匹林具有解热镇痛、抗炎抗风湿、抗血小板聚集的作用，可用于缓解轻中等疼痛、改善风湿性关节炎症状甚至可以预防心肌梗塞。同时科学家发现它在抗癌、降血糖、抗衰老、老年痴呆等多个领域具有研究的价值。期待在未来，阿司匹林能够在多个领域延续“世纪之药”的传奇</a:t>
            </a:r>
            <a:endParaRPr lang="en-US" altLang="zh-CN" sz="1800" dirty="0">
              <a:latin typeface="思源等宽 L"/>
              <a:ea typeface="微软雅黑" panose="020B0503020204020204" pitchFamily="34" charset="-122"/>
              <a:cs typeface="阿里巴巴普惠体 L" panose="00020600040101010101" pitchFamily="18" charset="-122"/>
            </a:endParaRPr>
          </a:p>
        </p:txBody>
      </p:sp>
      <p:sp>
        <p:nvSpPr>
          <p:cNvPr id="9" name="文本框 6"/>
          <p:cNvSpPr txBox="1"/>
          <p:nvPr/>
        </p:nvSpPr>
        <p:spPr>
          <a:xfrm>
            <a:off x="731208" y="554038"/>
            <a:ext cx="10793083" cy="518678"/>
          </a:xfrm>
          <a:prstGeom prst="rect">
            <a:avLst/>
          </a:prstGeom>
          <a:noFill/>
        </p:spPr>
        <p:txBody>
          <a:bodyPr wrap="square" rtlCol="0">
            <a:spAutoFit/>
          </a:bodyPr>
          <a:lstStyle/>
          <a:p>
            <a:pPr algn="ctr"/>
            <a:r>
              <a:rPr lang="en-US" altLang="zh-CN" sz="2800" b="1">
                <a:solidFill>
                  <a:schemeClr val="tx1">
                    <a:lumMod val="95000"/>
                    <a:lumOff val="5000"/>
                  </a:schemeClr>
                </a:solidFill>
                <a:latin typeface="思源等宽 L"/>
                <a:ea typeface="微软雅黑" panose="020B0503020204020204" pitchFamily="34" charset="-122"/>
                <a:cs typeface="+mn-ea"/>
                <a:sym typeface="+mn-lt"/>
              </a:rPr>
              <a:t>阿司匹林</a:t>
            </a:r>
            <a:endParaRPr lang="en-US" altLang="zh-CN" sz="2800" b="1">
              <a:solidFill>
                <a:schemeClr val="tx1">
                  <a:lumMod val="95000"/>
                  <a:lumOff val="5000"/>
                </a:schemeClr>
              </a:solidFill>
              <a:latin typeface="思源等宽 L"/>
              <a:ea typeface="微软雅黑" panose="020B0503020204020204" pitchFamily="34" charset="-122"/>
              <a:cs typeface="+mn-ea"/>
              <a:sym typeface="+mn-lt"/>
            </a:endParaRPr>
          </a:p>
        </p:txBody>
      </p:sp>
      <p:cxnSp>
        <p:nvCxnSpPr>
          <p:cNvPr id="10" name="直接连接符 7"/>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theme/theme1.xml><?xml version="1.0" encoding="utf-8"?>
<a:theme xmlns:a="http://schemas.openxmlformats.org/drawingml/2006/main" name="果果圈模板www.ggq.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2512</Words>
  <Application>WPS 演示</Application>
  <PresentationFormat>宽屏</PresentationFormat>
  <Paragraphs>130</Paragraphs>
  <Slides>26</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26</vt:i4>
      </vt:variant>
    </vt:vector>
  </HeadingPairs>
  <TitlesOfParts>
    <vt:vector size="48" baseType="lpstr">
      <vt:lpstr>Arial</vt:lpstr>
      <vt:lpstr>宋体</vt:lpstr>
      <vt:lpstr>Wingdings</vt:lpstr>
      <vt:lpstr>思源等宽 L</vt:lpstr>
      <vt:lpstr>Hilda Sonnenschein</vt:lpstr>
      <vt:lpstr>微软雅黑</vt:lpstr>
      <vt:lpstr>Agency FB</vt:lpstr>
      <vt:lpstr>方正尚酷简体</vt:lpstr>
      <vt:lpstr>Calibri</vt:lpstr>
      <vt:lpstr>Trebuchet MS</vt:lpstr>
      <vt:lpstr>阿里巴巴普惠体 L</vt:lpstr>
      <vt:lpstr>等线</vt:lpstr>
      <vt:lpstr>Arial Unicode MS</vt:lpstr>
      <vt:lpstr>等线 Light</vt:lpstr>
      <vt:lpstr>Open Sans</vt:lpstr>
      <vt:lpstr>Kontrapunkt Bob</vt:lpstr>
      <vt:lpstr>微软雅黑 Light</vt:lpstr>
      <vt:lpstr>Zebrra</vt:lpstr>
      <vt:lpstr>思源等宽 L</vt:lpstr>
      <vt:lpstr>方正尚酷简体</vt:lpstr>
      <vt:lpstr>阿里巴巴普惠体 L</vt:lpstr>
      <vt:lpstr>果果圈模板www.ggq.com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JP</dc:creator>
  <cp:lastModifiedBy>一颗苹果</cp:lastModifiedBy>
  <cp:revision>26</cp:revision>
  <dcterms:created xsi:type="dcterms:W3CDTF">2020-12-30T08:37:00Z</dcterms:created>
  <dcterms:modified xsi:type="dcterms:W3CDTF">2021-09-26T03:26:07Z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295DBAAC2FBF4474807855B212EBAEA5</vt:lpwstr>
  </property>
  <property fmtid="{D5CDD505-2E9C-101B-9397-08002B2CF9AE}" pid="3" name="KSOProductBuildVer">
    <vt:lpwstr>2052-11.1.0.10463</vt:lpwstr>
  </property>
</Properties>
</file>