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9" r:id="rId7"/>
    <p:sldId id="261" r:id="rId8"/>
    <p:sldId id="270" r:id="rId9"/>
    <p:sldId id="268" r:id="rId10"/>
    <p:sldId id="266" r:id="rId11"/>
    <p:sldId id="267" r:id="rId12"/>
    <p:sldId id="25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>
        <p:scale>
          <a:sx n="90" d="100"/>
          <a:sy n="90" d="100"/>
        </p:scale>
        <p:origin x="135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B298-7CEE-483E-9A22-8DA8232065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ED83-5B33-44AE-8314-EC2CC5F8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6F42-B161-CD47-921C-8D8DBFCF9E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1CF4-A811-F141-94ED-A2E22DD4EFD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861038" y="492369"/>
            <a:ext cx="9998027" cy="583809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0700" y="5961380"/>
            <a:ext cx="3147060" cy="369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框架 5"/>
          <p:cNvSpPr/>
          <p:nvPr/>
        </p:nvSpPr>
        <p:spPr>
          <a:xfrm>
            <a:off x="2760784" y="872197"/>
            <a:ext cx="1364566" cy="3404381"/>
          </a:xfrm>
          <a:prstGeom prst="frame">
            <a:avLst>
              <a:gd name="adj1" fmla="val 2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2084" y="920531"/>
            <a:ext cx="923330" cy="33560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800">
                <a:solidFill>
                  <a:schemeClr val="bg1"/>
                </a:solidFill>
                <a:latin typeface="STZhongsong" charset="-122"/>
                <a:ea typeface="STZhongsong" charset="-122"/>
                <a:cs typeface="STZhongsong" charset="-122"/>
              </a:rPr>
              <a:t>启蒙运动</a:t>
            </a:r>
            <a:endParaRPr kumimoji="1" lang="zh-CN" altLang="en-US" sz="4800">
              <a:solidFill>
                <a:schemeClr val="bg1"/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9" name="框架 8"/>
          <p:cNvSpPr/>
          <p:nvPr/>
        </p:nvSpPr>
        <p:spPr>
          <a:xfrm>
            <a:off x="520969" y="872196"/>
            <a:ext cx="870661" cy="3218541"/>
          </a:xfrm>
          <a:prstGeom prst="frame">
            <a:avLst>
              <a:gd name="adj1" fmla="val 248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613" y="846892"/>
            <a:ext cx="430887" cy="23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600" spc="600" dirty="0">
                <a:latin typeface="PingFang SC" charset="-122"/>
                <a:ea typeface="PingFang SC" charset="-122"/>
                <a:cs typeface="PingFang SC" charset="-122"/>
              </a:rPr>
              <a:t>《</a:t>
            </a:r>
            <a:r>
              <a:rPr kumimoji="1" lang="zh-CN" altLang="en-US" sz="1600" spc="600" dirty="0">
                <a:latin typeface="PingFang SC" charset="-122"/>
                <a:ea typeface="PingFang SC" charset="-122"/>
                <a:cs typeface="PingFang SC" charset="-122"/>
              </a:rPr>
              <a:t>启蒙运动</a:t>
            </a:r>
            <a:r>
              <a:rPr kumimoji="1" lang="en-US" altLang="zh-CN" sz="1600" spc="600" dirty="0">
                <a:latin typeface="PingFang SC" charset="-122"/>
                <a:ea typeface="PingFang SC" charset="-122"/>
                <a:cs typeface="PingFang SC" charset="-122"/>
              </a:rPr>
              <a:t>》</a:t>
            </a:r>
            <a:endParaRPr kumimoji="1" lang="zh-CN" altLang="en-US" sz="1600" spc="600" dirty="0">
              <a:latin typeface="PingFang SC" charset="-122"/>
              <a:ea typeface="PingFang SC" charset="-122"/>
              <a:cs typeface="PingFang SC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533" y="1205757"/>
            <a:ext cx="369332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人教版高中历史必修三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•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第二单元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•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" charset="-122"/>
                <a:ea typeface="PingFang SC" charset="-122"/>
                <a:cs typeface="PingFang SC" charset="-122"/>
              </a:rPr>
              <a:t>第七课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ingFang SC" charset="-122"/>
              <a:ea typeface="PingFang SC" charset="-122"/>
              <a:cs typeface="PingFang SC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935" y="5961380"/>
            <a:ext cx="3362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Edwardian Script ITC" charset="0"/>
                <a:ea typeface="Edwardian Script ITC" charset="0"/>
                <a:cs typeface="Edwardian Script ITC" charset="0"/>
              </a:rPr>
              <a:t>Enlightenment campaign</a:t>
            </a:r>
            <a:endParaRPr kumimoji="1" lang="zh-CN" altLang="en-US" dirty="0"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67215" y="492760"/>
            <a:ext cx="2735580" cy="369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467295" y="503085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Edwardian Script ITC" charset="0"/>
                <a:ea typeface="Edwardian Script ITC" charset="0"/>
                <a:cs typeface="Edwardian Script ITC" charset="0"/>
              </a:rPr>
              <a:t>Designed  by </a:t>
            </a:r>
            <a:r>
              <a:rPr kumimoji="1" lang="en-US" altLang="zh-CN" dirty="0" err="1">
                <a:latin typeface="Edwardian Script ITC" charset="0"/>
                <a:ea typeface="Edwardian Script ITC" charset="0"/>
                <a:cs typeface="Edwardian Script ITC" charset="0"/>
              </a:rPr>
              <a:t>pipikejian</a:t>
            </a:r>
            <a:endParaRPr kumimoji="1" lang="zh-CN" altLang="en-US" dirty="0"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框架 12"/>
          <p:cNvSpPr/>
          <p:nvPr/>
        </p:nvSpPr>
        <p:spPr>
          <a:xfrm>
            <a:off x="7507459" y="3253152"/>
            <a:ext cx="4248443" cy="3179299"/>
          </a:xfrm>
          <a:prstGeom prst="frame">
            <a:avLst>
              <a:gd name="adj1" fmla="val 356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436098" y="464232"/>
            <a:ext cx="4248443" cy="3179299"/>
          </a:xfrm>
          <a:prstGeom prst="frame">
            <a:avLst>
              <a:gd name="adj1" fmla="val 409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094935" y="1058594"/>
            <a:ext cx="10002130" cy="4740812"/>
            <a:chOff x="1062344" y="1083212"/>
            <a:chExt cx="10002130" cy="4740812"/>
          </a:xfrm>
        </p:grpSpPr>
        <p:sp>
          <p:nvSpPr>
            <p:cNvPr id="6" name="矩形 5"/>
            <p:cNvSpPr/>
            <p:nvPr/>
          </p:nvSpPr>
          <p:spPr>
            <a:xfrm>
              <a:off x="1062344" y="1083212"/>
              <a:ext cx="10002130" cy="47408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2344" y="1083212"/>
              <a:ext cx="7648510" cy="4740812"/>
            </a:xfrm>
            <a:prstGeom prst="rect">
              <a:avLst/>
            </a:prstGeom>
          </p:spPr>
        </p:pic>
        <p:grpSp>
          <p:nvGrpSpPr>
            <p:cNvPr id="10" name="组 9"/>
            <p:cNvGrpSpPr/>
            <p:nvPr/>
          </p:nvGrpSpPr>
          <p:grpSpPr>
            <a:xfrm>
              <a:off x="9205381" y="1730326"/>
              <a:ext cx="1364566" cy="3404381"/>
              <a:chOff x="7909559" y="1730326"/>
              <a:chExt cx="1364566" cy="3404381"/>
            </a:xfrm>
          </p:grpSpPr>
          <p:sp>
            <p:nvSpPr>
              <p:cNvPr id="7" name="框架 6"/>
              <p:cNvSpPr/>
              <p:nvPr/>
            </p:nvSpPr>
            <p:spPr>
              <a:xfrm>
                <a:off x="7909559" y="1730326"/>
                <a:ext cx="1364566" cy="3404381"/>
              </a:xfrm>
              <a:prstGeom prst="frame">
                <a:avLst>
                  <a:gd name="adj1" fmla="val 24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210859" y="1778660"/>
                <a:ext cx="923330" cy="3356047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zh-CN" altLang="en-US" sz="4800" dirty="0">
                    <a:solidFill>
                      <a:schemeClr val="bg1"/>
                    </a:solidFill>
                    <a:latin typeface="STZhongsong" charset="-122"/>
                    <a:ea typeface="STZhongsong" charset="-122"/>
                    <a:cs typeface="STZhongsong" charset="-122"/>
                  </a:rPr>
                  <a:t>谢谢大家</a:t>
                </a:r>
                <a:endParaRPr kumimoji="1" lang="zh-CN" altLang="en-US" sz="4800" dirty="0">
                  <a:solidFill>
                    <a:schemeClr val="bg1"/>
                  </a:solidFill>
                  <a:latin typeface="STZhongsong" charset="-122"/>
                  <a:ea typeface="STZhongsong" charset="-122"/>
                  <a:cs typeface="STZhongsong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1752841" y="-167460"/>
            <a:ext cx="9476711" cy="7025460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7713193" y="1014284"/>
            <a:ext cx="3156954" cy="1122064"/>
            <a:chOff x="5992836" y="801858"/>
            <a:chExt cx="3156954" cy="1122064"/>
          </a:xfrm>
        </p:grpSpPr>
        <p:sp>
          <p:nvSpPr>
            <p:cNvPr id="5" name="文本框 4"/>
            <p:cNvSpPr txBox="1"/>
            <p:nvPr/>
          </p:nvSpPr>
          <p:spPr>
            <a:xfrm>
              <a:off x="5992836" y="80185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Zhongsong" charset="-122"/>
                  <a:ea typeface="STZhongsong" charset="-122"/>
                  <a:cs typeface="STZhongsong" charset="-122"/>
                </a:rPr>
                <a:t>康德</a:t>
              </a:r>
              <a:endPara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70273" y="1092925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dwardian Script ITC" charset="0"/>
                  <a:ea typeface="Edwardian Script ITC" charset="0"/>
                  <a:cs typeface="Edwardian Script ITC" charset="0"/>
                </a:rPr>
                <a:t>Kant</a:t>
              </a:r>
              <a:endParaRPr kumimoji="1" lang="zh-CN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618985" y="35973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用理性的阳光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26372" y="482551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驱散现实的黑暗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4699" y="2122280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（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1724-1804</a:t>
            </a: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）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6156138" y="3383404"/>
            <a:ext cx="6195881" cy="1074296"/>
          </a:xfrm>
          <a:prstGeom prst="frame">
            <a:avLst>
              <a:gd name="adj1" fmla="val 61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65539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220997" y="0"/>
            <a:ext cx="5971003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0495" y="1236345"/>
            <a:ext cx="9660890" cy="43859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02997" y="1708556"/>
            <a:ext cx="18000" cy="344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53909" y="215900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启蒙运动</a:t>
            </a:r>
            <a:endParaRPr kumimoji="1"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53909" y="3253725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背景</a:t>
            </a:r>
            <a:endParaRPr kumimoji="1"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37984" y="4361996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The background of the enlightenment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59621" y="3264429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思想上：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文艺复兴和宗教改革运动的深入发展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9621" y="3656472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经济上：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资本主义经济的发展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9621" y="4048515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文化上：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近代科学的兴起，科学与知识的进步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59621" y="4440558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外交上：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新航路开辟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9621" y="4832601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政治上：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英法等中央集权民族国家的形成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燕尾形 13"/>
          <p:cNvSpPr/>
          <p:nvPr/>
        </p:nvSpPr>
        <p:spPr>
          <a:xfrm rot="5400000">
            <a:off x="3381495" y="2387754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856" y="277586"/>
            <a:ext cx="5012930" cy="6290996"/>
          </a:xfrm>
          <a:prstGeom prst="rect">
            <a:avLst/>
          </a:prstGeom>
        </p:spPr>
      </p:pic>
      <p:sp>
        <p:nvSpPr>
          <p:cNvPr id="3" name="框架 2"/>
          <p:cNvSpPr/>
          <p:nvPr/>
        </p:nvSpPr>
        <p:spPr>
          <a:xfrm>
            <a:off x="4082143" y="5696605"/>
            <a:ext cx="9241972" cy="687867"/>
          </a:xfrm>
          <a:prstGeom prst="frame">
            <a:avLst>
              <a:gd name="adj1" fmla="val 4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88256" y="577892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人类</a:t>
            </a:r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不平等根源是财产私有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5637" y="577892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  <a:latin typeface="STZhongsong" charset="-122"/>
                <a:ea typeface="STZhongsong" charset="-122"/>
                <a:cs typeface="STZhongsong" charset="-122"/>
              </a:rPr>
              <a:t>卢梭：</a:t>
            </a:r>
            <a:endParaRPr kumimoji="1" lang="zh-CN" altLang="en-US" sz="2800">
              <a:solidFill>
                <a:schemeClr val="bg1"/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51051" y="57789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天赋人权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5730007" y="393798"/>
            <a:ext cx="3745451" cy="1107996"/>
            <a:chOff x="5992836" y="801858"/>
            <a:chExt cx="3745451" cy="1107996"/>
          </a:xfrm>
        </p:grpSpPr>
        <p:sp>
          <p:nvSpPr>
            <p:cNvPr id="8" name="文本框 7"/>
            <p:cNvSpPr txBox="1"/>
            <p:nvPr/>
          </p:nvSpPr>
          <p:spPr>
            <a:xfrm>
              <a:off x="5992836" y="801858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Zhongsong" charset="-122"/>
                  <a:ea typeface="STZhongsong" charset="-122"/>
                  <a:cs typeface="STZhongsong" charset="-122"/>
                </a:rPr>
                <a:t>卢梭</a:t>
              </a:r>
              <a:endPara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17568" y="853530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dwardian Script ITC" charset="0"/>
                  <a:ea typeface="Edwardian Script ITC" charset="0"/>
                  <a:cs typeface="Edwardian Script ITC" charset="0"/>
                </a:rPr>
                <a:t>Rousseau</a:t>
              </a:r>
              <a:endParaRPr kumimoji="1" lang="zh-CN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502184" y="1276268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（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1712-1778</a:t>
            </a: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）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30007" y="1928852"/>
            <a:ext cx="5705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法国十八世纪伟大的启蒙思想家、哲学家、教育家、文学家，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世纪法国大革命的思想先驱，杰出的民主政论家和浪漫主义文学流派的开创者，启蒙运动最卓越的代表人物之一。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燕尾形 12"/>
          <p:cNvSpPr/>
          <p:nvPr/>
        </p:nvSpPr>
        <p:spPr>
          <a:xfrm flipH="1" flipV="1">
            <a:off x="5730167" y="4447575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79465" y="0"/>
            <a:ext cx="24214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框架 3"/>
          <p:cNvSpPr/>
          <p:nvPr/>
        </p:nvSpPr>
        <p:spPr>
          <a:xfrm>
            <a:off x="9872784" y="1509531"/>
            <a:ext cx="1364566" cy="3404381"/>
          </a:xfrm>
          <a:prstGeom prst="frame">
            <a:avLst>
              <a:gd name="adj1" fmla="val 2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74084" y="1557865"/>
            <a:ext cx="923330" cy="33560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4800" dirty="0">
                <a:solidFill>
                  <a:schemeClr val="bg1"/>
                </a:solidFill>
                <a:latin typeface="STZhongsong" charset="-122"/>
                <a:ea typeface="STZhongsong" charset="-122"/>
                <a:cs typeface="STZhongsong" charset="-122"/>
              </a:rPr>
              <a:t>理性之光</a:t>
            </a:r>
            <a:endParaRPr kumimoji="1" lang="zh-CN" altLang="en-US" sz="4800" dirty="0">
              <a:solidFill>
                <a:schemeClr val="bg1"/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92666" y="2031760"/>
            <a:ext cx="2440275" cy="1802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396459" y="2031760"/>
            <a:ext cx="2440275" cy="18027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200251" y="2031760"/>
            <a:ext cx="2440275" cy="18027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2666" y="94308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感受理性之光</a:t>
            </a:r>
            <a:endParaRPr kumimoji="1"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2666" y="4399999"/>
            <a:ext cx="8393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时期的启蒙运动，覆盖了各个知识领域，如自然科学、哲学、伦理学、政治学、经济学、历史、文学、数学等等。启蒙运动同时为美国独立战争与法国大革命提供了框架，并且导致了资本主义和社会主义的兴起，与音乐史上的巴洛克时期以及艺术史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上的新古典主义时期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是同一时期。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614" y="832756"/>
            <a:ext cx="5549182" cy="21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79614" y="3317346"/>
            <a:ext cx="5549182" cy="2982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962" y="981794"/>
            <a:ext cx="5192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孟德斯鸠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法国启蒙时期思想家、律师，西方国家学说以及法学理论的奠基人，与伏尔泰、卢梭合称“法兰西启蒙运动三剑侠”。“拜占庭帝国”这个说法的流行，孟德斯鸠出力甚多。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6053079" y="889013"/>
            <a:ext cx="3570209" cy="2050130"/>
            <a:chOff x="4300064" y="801858"/>
            <a:chExt cx="3570209" cy="2050130"/>
          </a:xfrm>
        </p:grpSpPr>
        <p:sp>
          <p:nvSpPr>
            <p:cNvPr id="6" name="文本框 5"/>
            <p:cNvSpPr txBox="1"/>
            <p:nvPr/>
          </p:nvSpPr>
          <p:spPr>
            <a:xfrm>
              <a:off x="4300065" y="801858"/>
              <a:ext cx="35702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TZhongsong" charset="-122"/>
                  <a:ea typeface="STZhongsong" charset="-122"/>
                  <a:cs typeface="STZhongsong" charset="-122"/>
                </a:rPr>
                <a:t>孟德斯鸠</a:t>
              </a:r>
              <a:endPara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00064" y="2020991"/>
              <a:ext cx="23984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dwardian Script ITC" charset="0"/>
                  <a:ea typeface="Edwardian Script ITC" charset="0"/>
                  <a:cs typeface="Edwardian Script ITC" charset="0"/>
                </a:rPr>
                <a:t>Montesquieu</a:t>
              </a:r>
              <a:endParaRPr kumimoji="1" lang="zh-CN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254927" y="1181264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（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1689-1755</a:t>
            </a: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）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4994" y="3317346"/>
            <a:ext cx="45604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孟德斯鸠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突破“君权神授”的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。认为人民应享有宗教和政治自由。认为决定法的精神和法的内容是每个国家至关重要的。保证法治的手段是“三权分立”，即立法权、行政权和司法权分属于三个不同的国家机关，三者相互制约、权力均衡。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燕尾形 10"/>
          <p:cNvSpPr/>
          <p:nvPr/>
        </p:nvSpPr>
        <p:spPr>
          <a:xfrm flipV="1">
            <a:off x="6124153" y="3317346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 l="-3"/>
          <a:stretch>
            <a:fillRect/>
          </a:stretch>
        </p:blipFill>
        <p:spPr>
          <a:xfrm>
            <a:off x="7578563" y="173420"/>
            <a:ext cx="1925202" cy="64323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745105" y="173420"/>
            <a:ext cx="2193473" cy="6432331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384010" y="1614462"/>
            <a:ext cx="1364566" cy="3404381"/>
          </a:xfrm>
          <a:prstGeom prst="frame">
            <a:avLst>
              <a:gd name="adj1" fmla="val 24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310" y="1662796"/>
            <a:ext cx="923330" cy="3356047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zh-CN" altLang="en-US" sz="4800" dirty="0">
                <a:solidFill>
                  <a:schemeClr val="accent2"/>
                </a:solidFill>
                <a:latin typeface="STZhongsong" charset="-122"/>
                <a:ea typeface="STZhongsong" charset="-122"/>
                <a:cs typeface="STZhongsong" charset="-122"/>
              </a:rPr>
              <a:t>运动概况</a:t>
            </a:r>
            <a:endParaRPr kumimoji="1" lang="zh-CN" altLang="en-US" sz="4800" dirty="0">
              <a:solidFill>
                <a:schemeClr val="accent2"/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7" name="燕尾形 6"/>
          <p:cNvSpPr/>
          <p:nvPr/>
        </p:nvSpPr>
        <p:spPr>
          <a:xfrm rot="5400000">
            <a:off x="4351286" y="800988"/>
            <a:ext cx="484632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4051" y="140118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启蒙运动概况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42478" y="2409989"/>
            <a:ext cx="392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性质：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世纪欧洲爆发的一场，资产阶级的思想解放运动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42478" y="3264218"/>
            <a:ext cx="392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开始于英法，随后扩展到德国、荷兰等国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2478" y="4118447"/>
            <a:ext cx="3928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理性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42478" y="4649511"/>
            <a:ext cx="392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斗争：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批判封建专制主义和宗教迷信，提倡理性与科学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66757" y="0"/>
            <a:ext cx="60252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460482" y="310242"/>
            <a:ext cx="5416553" cy="6221186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501364" y="889013"/>
            <a:ext cx="2723824" cy="2050130"/>
            <a:chOff x="4300064" y="801858"/>
            <a:chExt cx="2723824" cy="2050130"/>
          </a:xfrm>
        </p:grpSpPr>
        <p:sp>
          <p:nvSpPr>
            <p:cNvPr id="7" name="文本框 6"/>
            <p:cNvSpPr txBox="1"/>
            <p:nvPr/>
          </p:nvSpPr>
          <p:spPr>
            <a:xfrm>
              <a:off x="4300065" y="801858"/>
              <a:ext cx="27238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TZhongsong" charset="-122"/>
                  <a:ea typeface="STZhongsong" charset="-122"/>
                  <a:cs typeface="STZhongsong" charset="-122"/>
                </a:rPr>
                <a:t>伏尔泰</a:t>
              </a:r>
              <a:endPara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00064" y="2020991"/>
              <a:ext cx="1664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dwardian Script ITC" charset="0"/>
                  <a:ea typeface="Edwardian Script ITC" charset="0"/>
                  <a:cs typeface="Edwardian Script ITC" charset="0"/>
                </a:rPr>
                <a:t>Voltaire</a:t>
              </a:r>
              <a:endParaRPr kumimoji="1" lang="zh-CN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25137" y="1181264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（</a:t>
            </a:r>
            <a:r>
              <a:rPr kumimoji="1"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1694-1778</a:t>
            </a: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）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364" y="3204168"/>
            <a:ext cx="4707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伏尔泰，法国启蒙思想家、文学家、哲学家、著名学者、作家。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伏尔泰是十八世纪法国资产阶级启蒙运动的泰斗，主张开明的君主政治，强调自由和平等。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38090" y="0"/>
            <a:ext cx="65539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434" y="0"/>
            <a:ext cx="5943600" cy="68581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0397" y="1236134"/>
            <a:ext cx="9601200" cy="43857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02997" y="1708556"/>
            <a:ext cx="18000" cy="3440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67882" y="215900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启蒙运动</a:t>
            </a:r>
            <a:endParaRPr kumimoji="1"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7882" y="3253725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STZhongsong" charset="-122"/>
                <a:ea typeface="STZhongsong" charset="-122"/>
                <a:cs typeface="STZhongsong" charset="-122"/>
              </a:rPr>
              <a:t>内容</a:t>
            </a:r>
            <a:endParaRPr kumimoji="1"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TZhongsong" charset="-122"/>
              <a:ea typeface="STZhongsong" charset="-122"/>
              <a:cs typeface="STZhongsong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6397" y="4414066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Edwardian Script ITC" charset="0"/>
                <a:ea typeface="Edwardian Script ITC" charset="0"/>
                <a:cs typeface="Edwardian Script ITC" charset="0"/>
              </a:rPr>
              <a:t>The content of the enlightenment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Edwardian Script ITC" charset="0"/>
              <a:ea typeface="Edwardian Script ITC" charset="0"/>
              <a:cs typeface="Edwardian Script ITC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50167" y="1991413"/>
            <a:ext cx="37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把斗争矛头指向天主教会和封建制度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强调理性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0167" y="2675223"/>
            <a:ext cx="37357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斗争的目的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既要消灭专制主义王权和天主教的世俗势力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又要确保他们要求的政治民主、权利平等和个人自由的制度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6595503" y="2113598"/>
            <a:ext cx="209340" cy="20934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50167" y="3682198"/>
            <a:ext cx="373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主要内容是呼唤用理性的阳光驱散现实的黑暗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努力构建一个民主和科学的美好时代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猛烈抨击天主教会的权威和迷信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反对专制和愚昧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提倡科学、自由和平等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6595503" y="2799397"/>
            <a:ext cx="209340" cy="20934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6595503" y="3807723"/>
            <a:ext cx="209340" cy="20934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ags/tag1.xml><?xml version="1.0" encoding="utf-8"?>
<p:tagLst xmlns:p="http://schemas.openxmlformats.org/presentationml/2006/main">
  <p:tag name="ISPRING_PRESENTATION_TITLE" val="历史教科书启蒙运动教学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WPS 演示</Application>
  <PresentationFormat>宽屏</PresentationFormat>
  <Paragraphs>102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Arial</vt:lpstr>
      <vt:lpstr>STZhongsong</vt:lpstr>
      <vt:lpstr>PingFang SC</vt:lpstr>
      <vt:lpstr>Edwardian Script ITC</vt:lpstr>
      <vt:lpstr>微软雅黑</vt:lpstr>
      <vt:lpstr>DengXian</vt:lpstr>
      <vt:lpstr>Segoe Print</vt:lpstr>
      <vt:lpstr>Arial Unicode MS</vt:lpstr>
      <vt:lpstr>DengXian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5</cp:revision>
  <dcterms:created xsi:type="dcterms:W3CDTF">2017-11-10T14:20:00Z</dcterms:created>
  <dcterms:modified xsi:type="dcterms:W3CDTF">2021-09-13T08:54:45Z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7CF581D6C931493CA6F1FF790001F465</vt:lpwstr>
  </property>
  <property fmtid="{D5CDD505-2E9C-101B-9397-08002B2CF9AE}" pid="3" name="KSOProductBuildVer">
    <vt:lpwstr>2052-11.1.0.10700</vt:lpwstr>
  </property>
</Properties>
</file>