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257" r:id="rId5"/>
    <p:sldId id="260" r:id="rId6"/>
    <p:sldId id="261" r:id="rId7"/>
    <p:sldId id="259" r:id="rId8"/>
    <p:sldId id="264" r:id="rId9"/>
    <p:sldId id="262" r:id="rId10"/>
    <p:sldId id="263" r:id="rId11"/>
    <p:sldId id="258" r:id="rId12"/>
    <p:sldId id="265" r:id="rId13"/>
    <p:sldId id="266" r:id="rId14"/>
    <p:sldId id="267" r:id="rId15"/>
    <p:sldId id="268" r:id="rId16"/>
    <p:sldId id="270" r:id="rId17"/>
    <p:sldId id="271" r:id="rId18"/>
    <p:sldId id="272" r:id="rId19"/>
    <p:sldId id="273" r:id="rId20"/>
    <p:sldId id="275" r:id="rId21"/>
    <p:sldId id="276" r:id="rId22"/>
    <p:sldId id="269" r:id="rId23"/>
    <p:sldId id="274" r:id="rId24"/>
    <p:sldId id="277"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27"/>
    <a:srgbClr val="F5F4F4"/>
    <a:srgbClr val="FF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116" d="100"/>
          <a:sy n="116" d="100"/>
        </p:scale>
        <p:origin x="5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27.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slide" Target="slide9.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22.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23.xml"/><Relationship Id="rId2" Type="http://schemas.openxmlformats.org/officeDocument/2006/relationships/image" Target="../media/image24.jpeg"/><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hemeOverride" Target="../theme/themeOverride2.xml"/><Relationship Id="rId3" Type="http://schemas.openxmlformats.org/officeDocument/2006/relationships/tags" Target="../tags/tag5.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themeOverride" Target="../theme/themeOverride4.xml"/><Relationship Id="rId2" Type="http://schemas.openxmlformats.org/officeDocument/2006/relationships/tags" Target="../tags/tag26.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7.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themeOverride" Target="../theme/themeOverride3.xml"/><Relationship Id="rId4" Type="http://schemas.openxmlformats.org/officeDocument/2006/relationships/tags" Target="../tags/tag1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pexels-photo-721196"/>
          <p:cNvPicPr>
            <a:picLocks noChangeAspect="1"/>
          </p:cNvPicPr>
          <p:nvPr/>
        </p:nvPicPr>
        <p:blipFill>
          <a:blip r:embed="rId1"/>
          <a:stretch>
            <a:fillRect/>
          </a:stretch>
        </p:blipFill>
        <p:spPr>
          <a:xfrm>
            <a:off x="1886585" y="-10795"/>
            <a:ext cx="10296525" cy="6863715"/>
          </a:xfrm>
          <a:prstGeom prst="rect">
            <a:avLst/>
          </a:prstGeom>
        </p:spPr>
      </p:pic>
      <p:sp>
        <p:nvSpPr>
          <p:cNvPr id="6" name="同心圆 5"/>
          <p:cNvSpPr/>
          <p:nvPr/>
        </p:nvSpPr>
        <p:spPr>
          <a:xfrm>
            <a:off x="-752475" y="-890270"/>
            <a:ext cx="5238750" cy="5238750"/>
          </a:xfrm>
          <a:prstGeom prst="donut">
            <a:avLst/>
          </a:prstGeom>
          <a:solidFill>
            <a:srgbClr val="FF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7" name="组合 26"/>
          <p:cNvGrpSpPr/>
          <p:nvPr/>
        </p:nvGrpSpPr>
        <p:grpSpPr>
          <a:xfrm>
            <a:off x="1255713" y="5127326"/>
            <a:ext cx="868595" cy="427639"/>
            <a:chOff x="1352550" y="4843770"/>
            <a:chExt cx="1318932" cy="649355"/>
          </a:xfrm>
        </p:grpSpPr>
        <p:sp>
          <p:nvSpPr>
            <p:cNvPr id="7" name="圆角矩形 6"/>
            <p:cNvSpPr/>
            <p:nvPr/>
          </p:nvSpPr>
          <p:spPr>
            <a:xfrm>
              <a:off x="1352550" y="4843770"/>
              <a:ext cx="1318932" cy="649355"/>
            </a:xfrm>
            <a:prstGeom prst="roundRect">
              <a:avLst>
                <a:gd name="adj" fmla="val 25150"/>
              </a:avLst>
            </a:prstGeom>
            <a:solidFill>
              <a:srgbClr val="FF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右箭头 25"/>
            <p:cNvSpPr/>
            <p:nvPr/>
          </p:nvSpPr>
          <p:spPr>
            <a:xfrm>
              <a:off x="1669901" y="5012468"/>
              <a:ext cx="684231" cy="311959"/>
            </a:xfrm>
            <a:prstGeom prst="rightArrow">
              <a:avLst>
                <a:gd name="adj1" fmla="val 31267"/>
                <a:gd name="adj2" fmla="val 624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文本框 27"/>
          <p:cNvSpPr txBox="1"/>
          <p:nvPr/>
        </p:nvSpPr>
        <p:spPr>
          <a:xfrm>
            <a:off x="1183048" y="2734330"/>
            <a:ext cx="4751622" cy="923330"/>
          </a:xfrm>
          <a:prstGeom prst="rect">
            <a:avLst/>
          </a:prstGeom>
          <a:noFill/>
        </p:spPr>
        <p:txBody>
          <a:bodyPr wrap="none" rtlCol="0">
            <a:spAutoFit/>
            <a:scene3d>
              <a:camera prst="orthographicFront"/>
              <a:lightRig rig="threePt" dir="t"/>
            </a:scene3d>
            <a:sp3d contourW="12700"/>
          </a:bodyPr>
          <a:lstStyle/>
          <a:p>
            <a:r>
              <a:rPr lang="zh-CN" altLang="en-US" sz="5400" dirty="0">
                <a:solidFill>
                  <a:srgbClr val="FF5F27"/>
                </a:solidFill>
                <a:cs typeface="+mn-ea"/>
                <a:sym typeface="+mn-lt"/>
              </a:rPr>
              <a:t>家居家装</a:t>
            </a:r>
            <a:r>
              <a:rPr lang="zh-CN" altLang="en-US" sz="2800" dirty="0">
                <a:solidFill>
                  <a:schemeClr val="tx1">
                    <a:lumMod val="85000"/>
                    <a:lumOff val="15000"/>
                  </a:schemeClr>
                </a:solidFill>
                <a:cs typeface="+mn-ea"/>
                <a:sym typeface="+mn-lt"/>
              </a:rPr>
              <a:t>设计</a:t>
            </a:r>
            <a:r>
              <a:rPr lang="en-US" altLang="zh-CN" sz="2800" dirty="0">
                <a:solidFill>
                  <a:schemeClr val="tx1">
                    <a:lumMod val="85000"/>
                    <a:lumOff val="15000"/>
                  </a:schemeClr>
                </a:solidFill>
                <a:cs typeface="+mn-ea"/>
                <a:sym typeface="+mn-lt"/>
              </a:rPr>
              <a:t>ppt</a:t>
            </a:r>
            <a:r>
              <a:rPr lang="zh-CN" altLang="en-US" sz="2800" dirty="0">
                <a:solidFill>
                  <a:schemeClr val="tx1">
                    <a:lumMod val="85000"/>
                    <a:lumOff val="15000"/>
                  </a:schemeClr>
                </a:solidFill>
                <a:cs typeface="+mn-ea"/>
                <a:sym typeface="+mn-lt"/>
              </a:rPr>
              <a:t>模板</a:t>
            </a:r>
            <a:endParaRPr lang="zh-CN" altLang="en-US" sz="2800" dirty="0">
              <a:solidFill>
                <a:schemeClr val="tx1">
                  <a:lumMod val="85000"/>
                  <a:lumOff val="15000"/>
                </a:schemeClr>
              </a:solidFill>
              <a:cs typeface="+mn-ea"/>
              <a:sym typeface="+mn-lt"/>
            </a:endParaRPr>
          </a:p>
        </p:txBody>
      </p:sp>
      <p:sp>
        <p:nvSpPr>
          <p:cNvPr id="29" name="文本框 28"/>
          <p:cNvSpPr txBox="1"/>
          <p:nvPr/>
        </p:nvSpPr>
        <p:spPr>
          <a:xfrm>
            <a:off x="1183143" y="3785819"/>
            <a:ext cx="4397369" cy="704167"/>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200" dirty="0">
                <a:solidFill>
                  <a:schemeClr val="bg1">
                    <a:lumMod val="50000"/>
                  </a:schemeClr>
                </a:solidFill>
                <a:cs typeface="+mn-ea"/>
                <a:sym typeface="+mn-lt"/>
              </a:rPr>
              <a:t>The user can demonstrate on a projector or computer, or print the presentation and make it into a film to be used in a wider field. Using PowerPoint, not only can you create presentations</a:t>
            </a:r>
            <a:endParaRPr lang="en-US" altLang="zh-CN" sz="1200" dirty="0">
              <a:solidFill>
                <a:schemeClr val="bg1">
                  <a:lumMod val="50000"/>
                </a:schemeClr>
              </a:solidFill>
              <a:cs typeface="+mn-ea"/>
              <a:sym typeface="+mn-lt"/>
            </a:endParaRPr>
          </a:p>
        </p:txBody>
      </p:sp>
      <p:sp>
        <p:nvSpPr>
          <p:cNvPr id="34" name="圆角矩形 33"/>
          <p:cNvSpPr/>
          <p:nvPr/>
        </p:nvSpPr>
        <p:spPr>
          <a:xfrm rot="2801533">
            <a:off x="3636985" y="3400780"/>
            <a:ext cx="1596739" cy="1596739"/>
          </a:xfrm>
          <a:prstGeom prst="roundRect">
            <a:avLst>
              <a:gd name="adj" fmla="val 25750"/>
            </a:avLst>
          </a:prstGeom>
          <a:solidFill>
            <a:schemeClr val="bg1">
              <a:lumMod val="85000"/>
              <a:alpha val="10000"/>
            </a:schemeClr>
          </a:solidFill>
          <a:ln w="3397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256073" y="2397145"/>
            <a:ext cx="1925527" cy="338554"/>
          </a:xfrm>
          <a:prstGeom prst="rect">
            <a:avLst/>
          </a:prstGeom>
          <a:noFill/>
        </p:spPr>
        <p:txBody>
          <a:bodyPr wrap="none" rtlCol="0">
            <a:spAutoFit/>
            <a:scene3d>
              <a:camera prst="orthographicFront"/>
              <a:lightRig rig="threePt" dir="t"/>
            </a:scene3d>
            <a:sp3d contourW="12700"/>
          </a:bodyPr>
          <a:lstStyle/>
          <a:p>
            <a:r>
              <a:rPr lang="en-US" altLang="zh-CN" sz="1600" dirty="0">
                <a:solidFill>
                  <a:schemeClr val="tx1">
                    <a:lumMod val="85000"/>
                    <a:lumOff val="15000"/>
                  </a:schemeClr>
                </a:solidFill>
                <a:cs typeface="+mn-ea"/>
                <a:sym typeface="+mn-lt"/>
              </a:rPr>
              <a:t>we are proud of the quality</a:t>
            </a:r>
            <a:endParaRPr lang="en-US" altLang="zh-CN" sz="1600" dirty="0">
              <a:solidFill>
                <a:schemeClr val="tx1">
                  <a:lumMod val="85000"/>
                  <a:lumOff val="15000"/>
                </a:schemeClr>
              </a:solidFill>
              <a:cs typeface="+mn-ea"/>
              <a:sym typeface="+mn-l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45" presetClass="entr" presetSubtype="0" fill="hold" grpId="1"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ppt_w</p:attrName>
                                        </p:attrNameLst>
                                      </p:cBhvr>
                                      <p:tavLst>
                                        <p:tav tm="0" fmla="#ppt_w*sin(2.5*pi*$)">
                                          <p:val>
                                            <p:fltVal val="0"/>
                                          </p:val>
                                        </p:tav>
                                        <p:tav tm="100000">
                                          <p:val>
                                            <p:fltVal val="1"/>
                                          </p:val>
                                        </p:tav>
                                      </p:tavLst>
                                    </p:anim>
                                    <p:anim calcmode="lin" valueType="num">
                                      <p:cBhvr>
                                        <p:cTn id="3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8" grpId="0"/>
      <p:bldP spid="29"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56010" y="1062211"/>
            <a:ext cx="2011680" cy="645160"/>
          </a:xfrm>
          <a:prstGeom prst="rect">
            <a:avLst/>
          </a:prstGeom>
          <a:noFill/>
        </p:spPr>
        <p:txBody>
          <a:bodyPr wrap="none" rtlCol="0">
            <a:spAutoFit/>
          </a:bodyPr>
          <a:lstStyle/>
          <a:p>
            <a:r>
              <a:rPr lang="zh-CN" altLang="en-US" sz="3600" b="1" dirty="0">
                <a:solidFill>
                  <a:srgbClr val="FF5F27"/>
                </a:solidFill>
                <a:cs typeface="+mn-ea"/>
                <a:sym typeface="+mn-lt"/>
              </a:rPr>
              <a:t>实际案例</a:t>
            </a:r>
            <a:endParaRPr lang="zh-CN" altLang="en-US" sz="3600" b="1" dirty="0">
              <a:solidFill>
                <a:srgbClr val="FF5F27"/>
              </a:solidFill>
              <a:cs typeface="+mn-ea"/>
              <a:sym typeface="+mn-lt"/>
            </a:endParaRPr>
          </a:p>
        </p:txBody>
      </p:sp>
      <p:sp>
        <p:nvSpPr>
          <p:cNvPr id="5" name="文本框 4"/>
          <p:cNvSpPr txBox="1"/>
          <p:nvPr/>
        </p:nvSpPr>
        <p:spPr>
          <a:xfrm>
            <a:off x="5119960" y="4463441"/>
            <a:ext cx="6172201" cy="480581"/>
          </a:xfrm>
          <a:prstGeom prst="rect">
            <a:avLst/>
          </a:prstGeom>
          <a:noFill/>
        </p:spPr>
        <p:txBody>
          <a:bodyPr wrap="square" rtlCol="0">
            <a:spAutoFit/>
          </a:bodyPr>
          <a:lstStyle/>
          <a:p>
            <a:pPr>
              <a:lnSpc>
                <a:spcPct val="150000"/>
              </a:lnSpc>
            </a:pPr>
            <a:r>
              <a:rPr lang="en-US" altLang="zh-CN" sz="900" dirty="0">
                <a:solidFill>
                  <a:schemeClr val="tx1">
                    <a:lumMod val="85000"/>
                    <a:lumOff val="15000"/>
                  </a:schemeClr>
                </a:solidFill>
                <a:cs typeface="+mn-ea"/>
                <a:sym typeface="+mn-lt"/>
              </a:rPr>
              <a:t>AS THE EARLIEST PLACE IN HISTORY TO PLANT TREES IN OFFICIAL CIRCLES, SHAANXI WAS ONCE THE EPITOME OF GREENING THE COUNTRY'S ROADS. FOR THE FIRST TIME, ONLY LOVE, VERY FAVORITE AND WIDELY PLANTED, AND NOW THIS LOCUST TREE HAS BECOME A SYMBOL OF XI'AN, WAS IDENTIFIED AS THE CITY TREE.</a:t>
            </a:r>
            <a:endParaRPr lang="en-US" altLang="zh-CN" sz="900" dirty="0">
              <a:solidFill>
                <a:schemeClr val="tx1">
                  <a:lumMod val="85000"/>
                  <a:lumOff val="15000"/>
                </a:schemeClr>
              </a:solidFill>
              <a:cs typeface="+mn-ea"/>
              <a:sym typeface="+mn-lt"/>
            </a:endParaRPr>
          </a:p>
        </p:txBody>
      </p:sp>
      <p:pic>
        <p:nvPicPr>
          <p:cNvPr id="8" name="图片 7"/>
          <p:cNvPicPr>
            <a:picLocks noChangeAspect="1"/>
          </p:cNvPicPr>
          <p:nvPr/>
        </p:nvPicPr>
        <p:blipFill rotWithShape="1">
          <a:blip r:embed="rId1"/>
          <a:srcRect/>
          <a:stretch>
            <a:fillRect/>
          </a:stretch>
        </p:blipFill>
        <p:spPr>
          <a:xfrm>
            <a:off x="-1544" y="2990850"/>
            <a:ext cx="4221120" cy="3867151"/>
          </a:xfrm>
          <a:prstGeom prst="rect">
            <a:avLst/>
          </a:prstGeom>
        </p:spPr>
      </p:pic>
      <p:sp>
        <p:nvSpPr>
          <p:cNvPr id="9" name="矩形 8"/>
          <p:cNvSpPr/>
          <p:nvPr/>
        </p:nvSpPr>
        <p:spPr>
          <a:xfrm>
            <a:off x="1530305" y="1707421"/>
            <a:ext cx="1157015" cy="646331"/>
          </a:xfrm>
          <a:prstGeom prst="rect">
            <a:avLst/>
          </a:prstGeom>
        </p:spPr>
        <p:txBody>
          <a:bodyPr wrap="square">
            <a:spAutoFit/>
          </a:bodyPr>
          <a:lstStyle/>
          <a:p>
            <a:pPr algn="dist"/>
            <a:r>
              <a:rPr lang="en-US" altLang="zh-CN" dirty="0">
                <a:solidFill>
                  <a:schemeClr val="tx1">
                    <a:lumMod val="65000"/>
                    <a:lumOff val="35000"/>
                  </a:schemeClr>
                </a:solidFill>
                <a:cs typeface="+mn-ea"/>
                <a:sym typeface="+mn-lt"/>
              </a:rPr>
              <a:t>ADD YOUR TITLE</a:t>
            </a:r>
            <a:endParaRPr lang="en-US" altLang="zh-CN" dirty="0">
              <a:solidFill>
                <a:schemeClr val="tx1">
                  <a:lumMod val="65000"/>
                  <a:lumOff val="35000"/>
                </a:schemeClr>
              </a:solidFill>
              <a:cs typeface="+mn-ea"/>
              <a:sym typeface="+mn-lt"/>
            </a:endParaRPr>
          </a:p>
        </p:txBody>
      </p:sp>
      <p:pic>
        <p:nvPicPr>
          <p:cNvPr id="13" name="图片 12" descr="C:\Users\yj\Desktop\家装\pexels-photo-90317.jpegpexels-photo-90317"/>
          <p:cNvPicPr>
            <a:picLocks noChangeAspect="1"/>
          </p:cNvPicPr>
          <p:nvPr/>
        </p:nvPicPr>
        <p:blipFill rotWithShape="1">
          <a:blip r:embed="rId2"/>
          <a:srcRect t="41990"/>
          <a:stretch>
            <a:fillRect/>
          </a:stretch>
        </p:blipFill>
        <p:spPr>
          <a:xfrm>
            <a:off x="4218940" y="-60325"/>
            <a:ext cx="7973695" cy="3051175"/>
          </a:xfrm>
          <a:prstGeom prst="rect">
            <a:avLst/>
          </a:prstGeom>
        </p:spPr>
      </p:pic>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1404600" y="6197600"/>
            <a:ext cx="787400" cy="660400"/>
          </a:xfrm>
          <a:prstGeom prst="rect">
            <a:avLst/>
          </a:prstGeom>
          <a:solidFill>
            <a:srgbClr val="FF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11463020" y="6196280"/>
            <a:ext cx="1210588" cy="1323439"/>
          </a:xfrm>
          <a:prstGeom prst="rect">
            <a:avLst/>
          </a:prstGeom>
          <a:noFill/>
        </p:spPr>
        <p:txBody>
          <a:bodyPr wrap="none" rtlCol="0">
            <a:spAutoFit/>
          </a:bodyPr>
          <a:lstStyle/>
          <a:p>
            <a:r>
              <a:rPr lang="zh-CN" altLang="en-US" sz="8000" dirty="0">
                <a:solidFill>
                  <a:schemeClr val="bg1"/>
                </a:solidFill>
                <a:cs typeface="+mn-ea"/>
                <a:sym typeface="+mn-lt"/>
              </a:rPr>
              <a:t>”</a:t>
            </a:r>
            <a:endParaRPr lang="zh-CN" altLang="en-US" sz="8000" dirty="0">
              <a:solidFill>
                <a:schemeClr val="bg1"/>
              </a:solidFill>
              <a:cs typeface="+mn-ea"/>
              <a:sym typeface="+mn-lt"/>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1+#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12535" y="1674408"/>
            <a:ext cx="2011680" cy="645160"/>
          </a:xfrm>
          <a:prstGeom prst="rect">
            <a:avLst/>
          </a:prstGeom>
        </p:spPr>
        <p:txBody>
          <a:bodyPr wrap="none">
            <a:spAutoFit/>
          </a:bodyPr>
          <a:lstStyle/>
          <a:p>
            <a:r>
              <a:rPr lang="zh-CN" altLang="en-US" sz="3600" b="1" dirty="0">
                <a:solidFill>
                  <a:srgbClr val="FF5F27"/>
                </a:solidFill>
                <a:cs typeface="+mn-ea"/>
                <a:sym typeface="+mn-lt"/>
              </a:rPr>
              <a:t>实际案例</a:t>
            </a:r>
            <a:endParaRPr lang="zh-CN" altLang="en-US" sz="3600" b="1" dirty="0">
              <a:solidFill>
                <a:srgbClr val="FF5F27"/>
              </a:solidFill>
              <a:cs typeface="+mn-ea"/>
              <a:sym typeface="+mn-lt"/>
            </a:endParaRPr>
          </a:p>
        </p:txBody>
      </p:sp>
      <p:sp>
        <p:nvSpPr>
          <p:cNvPr id="5" name="矩形 4"/>
          <p:cNvSpPr/>
          <p:nvPr/>
        </p:nvSpPr>
        <p:spPr>
          <a:xfrm>
            <a:off x="6397596" y="2594095"/>
            <a:ext cx="897871" cy="77302"/>
          </a:xfrm>
          <a:prstGeom prst="rect">
            <a:avLst/>
          </a:prstGeom>
          <a:solidFill>
            <a:srgbClr val="FF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8" name="矩形 7"/>
          <p:cNvSpPr/>
          <p:nvPr/>
        </p:nvSpPr>
        <p:spPr>
          <a:xfrm>
            <a:off x="931247" y="2893092"/>
            <a:ext cx="3513048" cy="3276600"/>
          </a:xfrm>
          <a:prstGeom prst="rect">
            <a:avLst/>
          </a:prstGeom>
          <a:solidFill>
            <a:srgbClr val="FF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descr="C:\Users\yj\Desktop\家装\pexels-photo-545049.jpegpexels-photo-545049"/>
          <p:cNvPicPr>
            <a:picLocks noChangeAspect="1"/>
          </p:cNvPicPr>
          <p:nvPr/>
        </p:nvPicPr>
        <p:blipFill rotWithShape="1">
          <a:blip r:embed="rId1"/>
          <a:srcRect r="39549"/>
          <a:stretch>
            <a:fillRect/>
          </a:stretch>
        </p:blipFill>
        <p:spPr>
          <a:xfrm>
            <a:off x="1497965" y="1360170"/>
            <a:ext cx="4014470" cy="4426585"/>
          </a:xfrm>
          <a:prstGeom prst="rect">
            <a:avLst/>
          </a:prstGeom>
        </p:spPr>
      </p:pic>
      <p:grpSp>
        <p:nvGrpSpPr>
          <p:cNvPr id="11" name="组合 10"/>
          <p:cNvGrpSpPr/>
          <p:nvPr/>
        </p:nvGrpSpPr>
        <p:grpSpPr>
          <a:xfrm>
            <a:off x="367321" y="444976"/>
            <a:ext cx="199030" cy="141594"/>
            <a:chOff x="4848225" y="762000"/>
            <a:chExt cx="266700" cy="159314"/>
          </a:xfrm>
        </p:grpSpPr>
        <p:cxnSp>
          <p:nvCxnSpPr>
            <p:cNvPr id="12" name="直接连接符 11"/>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6312535" y="2893060"/>
            <a:ext cx="4718685" cy="2460625"/>
          </a:xfrm>
          <a:prstGeom prst="rect">
            <a:avLst/>
          </a:prstGeom>
          <a:noFill/>
        </p:spPr>
        <p:txBody>
          <a:bodyPr wrap="square" rtlCol="0" anchor="t">
            <a:spAutoFit/>
          </a:bodyPr>
          <a:lstStyle/>
          <a:p>
            <a:pPr>
              <a:lnSpc>
                <a:spcPct val="220000"/>
              </a:lnSpc>
            </a:pPr>
            <a:r>
              <a:rPr lang="zh-CN" altLang="en-US" sz="1400" dirty="0">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400" dirty="0">
              <a:cs typeface="+mn-ea"/>
              <a:sym typeface="+mn-l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yj\Desktop\家装\pexels-photo-265004.jpegpexels-photo-265004"/>
          <p:cNvPicPr>
            <a:picLocks noChangeAspect="1"/>
          </p:cNvPicPr>
          <p:nvPr/>
        </p:nvPicPr>
        <p:blipFill>
          <a:blip r:embed="rId1"/>
          <a:srcRect r="41105"/>
          <a:stretch>
            <a:fillRect/>
          </a:stretch>
        </p:blipFill>
        <p:spPr>
          <a:xfrm>
            <a:off x="7620000" y="635"/>
            <a:ext cx="4528185" cy="6552565"/>
          </a:xfrm>
          <a:prstGeom prst="rect">
            <a:avLst/>
          </a:prstGeom>
        </p:spPr>
      </p:pic>
      <p:pic>
        <p:nvPicPr>
          <p:cNvPr id="3" name="图片 2" descr="C:\Users\yj\Desktop\家装\pexels-photo-265004.jpegpexels-photo-265004"/>
          <p:cNvPicPr>
            <a:picLocks noChangeAspect="1"/>
          </p:cNvPicPr>
          <p:nvPr/>
        </p:nvPicPr>
        <p:blipFill rotWithShape="1">
          <a:blip r:embed="rId1"/>
          <a:srcRect b="37500"/>
          <a:stretch>
            <a:fillRect/>
          </a:stretch>
        </p:blipFill>
        <p:spPr>
          <a:xfrm>
            <a:off x="952500" y="3257550"/>
            <a:ext cx="6186170" cy="3295650"/>
          </a:xfrm>
          <a:prstGeom prst="rect">
            <a:avLst/>
          </a:prstGeom>
        </p:spPr>
      </p:pic>
      <p:sp>
        <p:nvSpPr>
          <p:cNvPr id="4" name="矩形 3"/>
          <p:cNvSpPr/>
          <p:nvPr/>
        </p:nvSpPr>
        <p:spPr>
          <a:xfrm>
            <a:off x="1073015" y="2008639"/>
            <a:ext cx="3221831" cy="611706"/>
          </a:xfrm>
          <a:prstGeom prst="rect">
            <a:avLst/>
          </a:prstGeom>
        </p:spPr>
        <p:txBody>
          <a:bodyPr vert="horz" wrap="square">
            <a:spAutoFit/>
          </a:bodyPr>
          <a:lstStyle/>
          <a:p>
            <a:pPr lvl="0" defTabSz="914400">
              <a:lnSpc>
                <a:spcPct val="150000"/>
              </a:lnSpc>
              <a:defRPr/>
            </a:pPr>
            <a:r>
              <a:rPr lang="zh-CN" altLang="en-US" sz="1200" dirty="0">
                <a:solidFill>
                  <a:schemeClr val="tx1"/>
                </a:solidFill>
                <a:cs typeface="+mn-ea"/>
                <a:sym typeface="+mn-lt"/>
              </a:rPr>
              <a:t>标题数字等都可以通过点击和重新输入进行更改</a:t>
            </a:r>
            <a:endParaRPr lang="zh-CN" altLang="en-US" sz="1200" dirty="0">
              <a:solidFill>
                <a:schemeClr val="tx1"/>
              </a:solidFill>
              <a:cs typeface="+mn-ea"/>
              <a:sym typeface="+mn-lt"/>
            </a:endParaRPr>
          </a:p>
        </p:txBody>
      </p:sp>
      <p:sp>
        <p:nvSpPr>
          <p:cNvPr id="5" name="矩形 4"/>
          <p:cNvSpPr/>
          <p:nvPr/>
        </p:nvSpPr>
        <p:spPr>
          <a:xfrm>
            <a:off x="952500" y="992976"/>
            <a:ext cx="3462862" cy="1014730"/>
          </a:xfrm>
          <a:prstGeom prst="rect">
            <a:avLst/>
          </a:prstGeom>
        </p:spPr>
        <p:txBody>
          <a:bodyPr vert="horz" wrap="square">
            <a:spAutoFit/>
          </a:bodyPr>
          <a:lstStyle/>
          <a:p>
            <a:pPr marR="0" lvl="0" indent="0" algn="dist" fontAlgn="auto">
              <a:lnSpc>
                <a:spcPct val="100000"/>
              </a:lnSpc>
              <a:spcBef>
                <a:spcPts val="0"/>
              </a:spcBef>
              <a:spcAft>
                <a:spcPts val="0"/>
              </a:spcAft>
              <a:buClrTx/>
              <a:buSzTx/>
              <a:buFontTx/>
              <a:buNone/>
              <a:defRPr/>
            </a:pPr>
            <a:r>
              <a:rPr kumimoji="1" lang="zh-CN" altLang="en-US" sz="6000" spc="-300" dirty="0">
                <a:solidFill>
                  <a:srgbClr val="FF5F27"/>
                </a:solidFill>
                <a:cs typeface="+mn-ea"/>
                <a:sym typeface="+mn-lt"/>
              </a:rPr>
              <a:t>实际案例</a:t>
            </a:r>
            <a:endParaRPr kumimoji="1" lang="zh-CN" altLang="en-US" sz="6000" spc="-300" dirty="0">
              <a:solidFill>
                <a:srgbClr val="FF5F27"/>
              </a:solidFill>
              <a:cs typeface="+mn-ea"/>
              <a:sym typeface="+mn-lt"/>
            </a:endParaRPr>
          </a:p>
        </p:txBody>
      </p:sp>
      <p:pic>
        <p:nvPicPr>
          <p:cNvPr id="6" name="图片 5" descr="C:\Users\yj\Desktop\家装\pexels-photo-265004.jpegpexels-photo-265004"/>
          <p:cNvPicPr>
            <a:picLocks noChangeAspect="1"/>
          </p:cNvPicPr>
          <p:nvPr/>
        </p:nvPicPr>
        <p:blipFill rotWithShape="1">
          <a:blip r:embed="rId1"/>
          <a:srcRect l="38070"/>
          <a:stretch>
            <a:fillRect/>
          </a:stretch>
        </p:blipFill>
        <p:spPr>
          <a:xfrm>
            <a:off x="4860925" y="0"/>
            <a:ext cx="2277745" cy="3134995"/>
          </a:xfrm>
          <a:prstGeom prst="rect">
            <a:avLst/>
          </a:prstGeom>
        </p:spPr>
      </p:pic>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933825"/>
          </a:xfrm>
          <a:prstGeom prst="rect">
            <a:avLst/>
          </a:prstGeom>
          <a:solidFill>
            <a:srgbClr val="FF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629399" y="4145621"/>
            <a:ext cx="4981575" cy="1938020"/>
          </a:xfrm>
          <a:prstGeom prst="rect">
            <a:avLst/>
          </a:prstGeom>
        </p:spPr>
        <p:txBody>
          <a:bodyPr wrap="square">
            <a:spAutoFit/>
          </a:bodyPr>
          <a:lstStyle/>
          <a:p>
            <a:pPr>
              <a:lnSpc>
                <a:spcPct val="150000"/>
              </a:lnSpc>
            </a:pPr>
            <a:r>
              <a:rPr lang="zh-CN" sz="1600" dirty="0">
                <a:solidFill>
                  <a:schemeClr val="tx1">
                    <a:lumMod val="85000"/>
                    <a:lumOff val="15000"/>
                  </a:schemeClr>
                </a:solidFill>
                <a:cs typeface="+mn-ea"/>
                <a:sym typeface="+mn-lt"/>
              </a:rPr>
              <a:t>标题数字等都可以通过点击和重新输入进行更改，顶部</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开始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面板中可以对字体、字号、颜色、行距等进行修改。标题数字等都可以通过点击和重新输入进行更改，顶部</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开始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面板中可以对字体、字号、颜色、行距等进行修改。。</a:t>
            </a:r>
            <a:endParaRPr lang="zh-CN" altLang="en-US" sz="1600" dirty="0">
              <a:solidFill>
                <a:schemeClr val="tx1">
                  <a:lumMod val="85000"/>
                  <a:lumOff val="15000"/>
                </a:schemeClr>
              </a:solidFill>
              <a:cs typeface="+mn-ea"/>
              <a:sym typeface="+mn-lt"/>
            </a:endParaRPr>
          </a:p>
        </p:txBody>
      </p:sp>
      <p:grpSp>
        <p:nvGrpSpPr>
          <p:cNvPr id="8" name="组合 7"/>
          <p:cNvGrpSpPr/>
          <p:nvPr/>
        </p:nvGrpSpPr>
        <p:grpSpPr>
          <a:xfrm>
            <a:off x="510398" y="476236"/>
            <a:ext cx="199030" cy="141594"/>
            <a:chOff x="4848225" y="762000"/>
            <a:chExt cx="266700" cy="159314"/>
          </a:xfrm>
        </p:grpSpPr>
        <p:cxnSp>
          <p:nvCxnSpPr>
            <p:cNvPr id="9" name="直接连接符 8"/>
            <p:cNvCxnSpPr/>
            <p:nvPr/>
          </p:nvCxnSpPr>
          <p:spPr>
            <a:xfrm>
              <a:off x="4848225" y="762000"/>
              <a:ext cx="2667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848225" y="835589"/>
              <a:ext cx="2667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848225" y="921314"/>
              <a:ext cx="2667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11290247" y="211796"/>
            <a:ext cx="1210588" cy="1323439"/>
          </a:xfrm>
          <a:prstGeom prst="rect">
            <a:avLst/>
          </a:prstGeom>
          <a:noFill/>
        </p:spPr>
        <p:txBody>
          <a:bodyPr wrap="none" rtlCol="0">
            <a:spAutoFit/>
          </a:bodyPr>
          <a:lstStyle/>
          <a:p>
            <a:r>
              <a:rPr lang="zh-CN" altLang="en-US" sz="8000" dirty="0">
                <a:solidFill>
                  <a:schemeClr val="bg1"/>
                </a:solidFill>
                <a:cs typeface="+mn-ea"/>
                <a:sym typeface="+mn-lt"/>
              </a:rPr>
              <a:t>”</a:t>
            </a:r>
            <a:endParaRPr lang="zh-CN" altLang="en-US" sz="8000" dirty="0">
              <a:solidFill>
                <a:schemeClr val="bg1"/>
              </a:solidFill>
              <a:cs typeface="+mn-ea"/>
              <a:sym typeface="+mn-lt"/>
            </a:endParaRPr>
          </a:p>
        </p:txBody>
      </p:sp>
      <p:sp>
        <p:nvSpPr>
          <p:cNvPr id="14" name="矩形 13"/>
          <p:cNvSpPr/>
          <p:nvPr/>
        </p:nvSpPr>
        <p:spPr>
          <a:xfrm>
            <a:off x="6629399" y="2320876"/>
            <a:ext cx="5407104" cy="922020"/>
          </a:xfrm>
          <a:prstGeom prst="rect">
            <a:avLst/>
          </a:prstGeom>
        </p:spPr>
        <p:txBody>
          <a:bodyPr wrap="square">
            <a:spAutoFit/>
          </a:bodyPr>
          <a:lstStyle/>
          <a:p>
            <a:r>
              <a:rPr lang="zh-CN" altLang="en-US" sz="5400" b="1" dirty="0">
                <a:solidFill>
                  <a:srgbClr val="FF5F27"/>
                </a:solidFill>
                <a:cs typeface="+mn-ea"/>
                <a:sym typeface="+mn-lt"/>
              </a:rPr>
              <a:t>家装案例</a:t>
            </a:r>
            <a:endParaRPr lang="zh-CN" altLang="en-US" sz="5400" b="1" dirty="0">
              <a:solidFill>
                <a:srgbClr val="FF5F27"/>
              </a:solidFill>
              <a:cs typeface="+mn-ea"/>
              <a:sym typeface="+mn-lt"/>
            </a:endParaRPr>
          </a:p>
        </p:txBody>
      </p:sp>
      <p:pic>
        <p:nvPicPr>
          <p:cNvPr id="16" name="图片 15" descr="C:\Users\yj\Desktop\家装\pexels-photo-133919.jpegpexels-photo-133919"/>
          <p:cNvPicPr>
            <a:picLocks noChangeAspect="1"/>
          </p:cNvPicPr>
          <p:nvPr/>
        </p:nvPicPr>
        <p:blipFill>
          <a:blip r:embed="rId1"/>
          <a:srcRect/>
          <a:stretch>
            <a:fillRect/>
          </a:stretch>
        </p:blipFill>
        <p:spPr>
          <a:xfrm>
            <a:off x="538004" y="1758265"/>
            <a:ext cx="5434965" cy="3623357"/>
          </a:xfrm>
          <a:prstGeom prst="rect">
            <a:avLst/>
          </a:prstGeom>
        </p:spPr>
      </p:pic>
      <p:grpSp>
        <p:nvGrpSpPr>
          <p:cNvPr id="3" name="组合 2"/>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par>
                          <p:cTn id="13" fill="hold">
                            <p:stCondLst>
                              <p:cond delay="1000"/>
                            </p:stCondLst>
                            <p:childTnLst>
                              <p:par>
                                <p:cTn id="14" presetID="10" presetClass="entr" presetSubtype="0" fill="hold" nodeType="afterEffect">
                                  <p:stCondLst>
                                    <p:cond delay="0"/>
                                  </p:stCondLst>
                                  <p:iterate type="wd">
                                    <p:tmPct val="10000"/>
                                  </p:iterate>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621971" y="6252137"/>
            <a:ext cx="4355261" cy="0"/>
          </a:xfrm>
          <a:prstGeom prst="line">
            <a:avLst/>
          </a:prstGeom>
          <a:ln w="3810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pic>
        <p:nvPicPr>
          <p:cNvPr id="26" name="图片占位符 25" descr="C:\Users\yj\Desktop\家装\pexels-photo-276583.jpegpexels-photo-276583"/>
          <p:cNvPicPr>
            <a:picLocks noGrp="1" noChangeAspect="1"/>
          </p:cNvPicPr>
          <p:nvPr/>
        </p:nvPicPr>
        <p:blipFill>
          <a:blip r:embed="rId1"/>
          <a:srcRect/>
          <a:stretch>
            <a:fillRect/>
          </a:stretch>
        </p:blipFill>
        <p:spPr>
          <a:xfrm>
            <a:off x="4379595" y="538480"/>
            <a:ext cx="6975475" cy="4544695"/>
          </a:xfrm>
          <a:prstGeom prst="rect">
            <a:avLst/>
          </a:prstGeom>
          <a:pattFill prst="lgCheck">
            <a:fgClr>
              <a:schemeClr val="bg2">
                <a:lumMod val="90000"/>
              </a:schemeClr>
            </a:fgClr>
            <a:bgClr>
              <a:schemeClr val="bg1"/>
            </a:bgClr>
          </a:pattFill>
        </p:spPr>
      </p:pic>
      <p:sp>
        <p:nvSpPr>
          <p:cNvPr id="32" name="矩形 31"/>
          <p:cNvSpPr/>
          <p:nvPr/>
        </p:nvSpPr>
        <p:spPr>
          <a:xfrm>
            <a:off x="-277495" y="3590290"/>
            <a:ext cx="5175250" cy="1322070"/>
          </a:xfrm>
          <a:prstGeom prst="rect">
            <a:avLst/>
          </a:prstGeom>
        </p:spPr>
        <p:txBody>
          <a:bodyPr wrap="square">
            <a:spAutoFit/>
          </a:bodyPr>
          <a:lstStyle/>
          <a:p>
            <a:pPr algn="ctr"/>
            <a:r>
              <a:rPr lang="zh-CN" altLang="en-US" sz="8000" dirty="0">
                <a:solidFill>
                  <a:srgbClr val="FF5F27"/>
                </a:solidFill>
                <a:cs typeface="+mn-ea"/>
                <a:sym typeface="+mn-lt"/>
              </a:rPr>
              <a:t>案例</a:t>
            </a:r>
            <a:endParaRPr lang="zh-CN" altLang="en-US" sz="8000" dirty="0">
              <a:solidFill>
                <a:srgbClr val="FF5F27"/>
              </a:solidFill>
              <a:cs typeface="+mn-ea"/>
              <a:sym typeface="+mn-lt"/>
            </a:endParaRPr>
          </a:p>
        </p:txBody>
      </p:sp>
      <p:sp>
        <p:nvSpPr>
          <p:cNvPr id="35" name="Text Placeholder 2"/>
          <p:cNvSpPr txBox="1"/>
          <p:nvPr/>
        </p:nvSpPr>
        <p:spPr>
          <a:xfrm>
            <a:off x="769729" y="5437261"/>
            <a:ext cx="10890730" cy="1146991"/>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50000"/>
              </a:lnSpc>
              <a:spcBef>
                <a:spcPts val="0"/>
              </a:spcBef>
              <a:defRPr/>
            </a:pPr>
            <a:r>
              <a:rPr lang="zh-CN" altLang="en-US" sz="1000" dirty="0">
                <a:solidFill>
                  <a:prstClr val="black">
                    <a:lumMod val="65000"/>
                    <a:lumOff val="35000"/>
                  </a:prstClr>
                </a:solidFill>
                <a:latin typeface="+mn-lt"/>
                <a:ea typeface="+mn-ea"/>
                <a:cs typeface="+mn-ea"/>
                <a:sym typeface="+mn-lt"/>
              </a:rPr>
              <a:t>用户可以在投影仪或计算机上进行演示，也可以将演示文稿打印出来，制作成胶片，以便应用到更广泛的领域中，利用</a:t>
            </a:r>
            <a:r>
              <a:rPr lang="en-US" altLang="zh-CN" sz="1000" dirty="0">
                <a:solidFill>
                  <a:prstClr val="black">
                    <a:lumMod val="65000"/>
                    <a:lumOff val="35000"/>
                  </a:prstClr>
                </a:solidFill>
                <a:latin typeface="+mn-lt"/>
                <a:ea typeface="+mn-ea"/>
                <a:cs typeface="+mn-ea"/>
                <a:sym typeface="+mn-lt"/>
              </a:rPr>
              <a:t>Microsoft Office </a:t>
            </a:r>
            <a:r>
              <a:rPr lang="en-US" altLang="zh-CN" sz="1000" dirty="0" err="1">
                <a:solidFill>
                  <a:prstClr val="black">
                    <a:lumMod val="65000"/>
                    <a:lumOff val="35000"/>
                  </a:prstClr>
                </a:solidFill>
                <a:latin typeface="+mn-lt"/>
                <a:ea typeface="+mn-ea"/>
                <a:cs typeface="+mn-ea"/>
                <a:sym typeface="+mn-lt"/>
              </a:rPr>
              <a:t>powerpoint</a:t>
            </a:r>
            <a:r>
              <a:rPr lang="zh-CN" altLang="en-US" sz="1000" dirty="0">
                <a:solidFill>
                  <a:prstClr val="black">
                    <a:lumMod val="65000"/>
                    <a:lumOff val="35000"/>
                  </a:prstClr>
                </a:solidFill>
                <a:latin typeface="+mn-lt"/>
                <a:ea typeface="+mn-ea"/>
                <a:cs typeface="+mn-ea"/>
                <a:sym typeface="+mn-lt"/>
              </a:rPr>
              <a:t>不仅可以创建演示文稿，用户可以在投影仪或计算机上进行演示，也可以将演示文稿打印出来，制作成胶片，以便应用到更广泛的领域中，利用</a:t>
            </a:r>
            <a:r>
              <a:rPr lang="en-US" altLang="zh-CN" sz="1000" dirty="0">
                <a:solidFill>
                  <a:prstClr val="black">
                    <a:lumMod val="65000"/>
                    <a:lumOff val="35000"/>
                  </a:prstClr>
                </a:solidFill>
                <a:latin typeface="+mn-lt"/>
                <a:ea typeface="+mn-ea"/>
                <a:cs typeface="+mn-ea"/>
                <a:sym typeface="+mn-lt"/>
              </a:rPr>
              <a:t>Microsoft Office </a:t>
            </a:r>
            <a:r>
              <a:rPr lang="en-US" altLang="zh-CN" sz="1000" dirty="0" err="1">
                <a:solidFill>
                  <a:prstClr val="black">
                    <a:lumMod val="65000"/>
                    <a:lumOff val="35000"/>
                  </a:prstClr>
                </a:solidFill>
                <a:latin typeface="+mn-lt"/>
                <a:ea typeface="+mn-ea"/>
                <a:cs typeface="+mn-ea"/>
                <a:sym typeface="+mn-lt"/>
              </a:rPr>
              <a:t>powerpoint</a:t>
            </a:r>
            <a:r>
              <a:rPr lang="zh-CN" altLang="en-US" sz="1000" dirty="0">
                <a:solidFill>
                  <a:prstClr val="black">
                    <a:lumMod val="65000"/>
                    <a:lumOff val="35000"/>
                  </a:prstClr>
                </a:solidFill>
                <a:latin typeface="+mn-lt"/>
                <a:ea typeface="+mn-ea"/>
                <a:cs typeface="+mn-ea"/>
                <a:sym typeface="+mn-lt"/>
              </a:rPr>
              <a:t>不仅可以创建演示文稿用户可以在投影仪或计算机上进行演示，也可以将演示文稿打印出来，制作成胶片，以便应用到更广泛的领域中，利用</a:t>
            </a:r>
            <a:r>
              <a:rPr lang="en-US" altLang="zh-CN" sz="1000" dirty="0">
                <a:solidFill>
                  <a:prstClr val="black">
                    <a:lumMod val="65000"/>
                    <a:lumOff val="35000"/>
                  </a:prstClr>
                </a:solidFill>
                <a:latin typeface="+mn-lt"/>
                <a:ea typeface="+mn-ea"/>
                <a:cs typeface="+mn-ea"/>
                <a:sym typeface="+mn-lt"/>
              </a:rPr>
              <a:t>Microsoft Office </a:t>
            </a:r>
            <a:r>
              <a:rPr lang="en-US" altLang="zh-CN" sz="1000" dirty="0" err="1">
                <a:solidFill>
                  <a:prstClr val="black">
                    <a:lumMod val="65000"/>
                    <a:lumOff val="35000"/>
                  </a:prstClr>
                </a:solidFill>
                <a:latin typeface="+mn-lt"/>
                <a:ea typeface="+mn-ea"/>
                <a:cs typeface="+mn-ea"/>
                <a:sym typeface="+mn-lt"/>
              </a:rPr>
              <a:t>powerpoint</a:t>
            </a:r>
            <a:r>
              <a:rPr lang="zh-CN" altLang="en-US" sz="1000" dirty="0">
                <a:solidFill>
                  <a:prstClr val="black">
                    <a:lumMod val="65000"/>
                    <a:lumOff val="35000"/>
                  </a:prstClr>
                </a:solidFill>
                <a:latin typeface="+mn-lt"/>
                <a:ea typeface="+mn-ea"/>
                <a:cs typeface="+mn-ea"/>
                <a:sym typeface="+mn-lt"/>
              </a:rPr>
              <a:t>不仅可以创建演示文稿</a:t>
            </a:r>
            <a:endParaRPr lang="zh-CN" altLang="en-US" sz="1000" dirty="0">
              <a:solidFill>
                <a:prstClr val="black">
                  <a:lumMod val="65000"/>
                  <a:lumOff val="35000"/>
                </a:prstClr>
              </a:solidFill>
              <a:latin typeface="+mn-lt"/>
              <a:ea typeface="+mn-ea"/>
              <a:cs typeface="+mn-ea"/>
              <a:sym typeface="+mn-lt"/>
            </a:endParaRPr>
          </a:p>
          <a:p>
            <a:pPr algn="l">
              <a:lnSpc>
                <a:spcPct val="120000"/>
              </a:lnSpc>
            </a:pPr>
            <a:endParaRPr lang="en-US" sz="1600" dirty="0">
              <a:latin typeface="+mn-lt"/>
              <a:ea typeface="+mn-ea"/>
              <a:cs typeface="+mn-ea"/>
              <a:sym typeface="+mn-lt"/>
            </a:endParaRPr>
          </a:p>
        </p:txBody>
      </p:sp>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3000">
        <p:split orient="vert"/>
      </p:transition>
    </mc:Choice>
    <mc:Fallback>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C:\Users\yj\Desktop\家装\pexels-photo-260046.jpegpexels-photo-260046"/>
          <p:cNvPicPr>
            <a:picLocks noChangeAspect="1"/>
          </p:cNvPicPr>
          <p:nvPr/>
        </p:nvPicPr>
        <p:blipFill rotWithShape="1">
          <a:blip r:embed="rId1"/>
          <a:srcRect t="15922"/>
          <a:stretch>
            <a:fillRect/>
          </a:stretch>
        </p:blipFill>
        <p:spPr>
          <a:xfrm>
            <a:off x="-20320" y="635"/>
            <a:ext cx="12232640" cy="6857365"/>
          </a:xfrm>
          <a:prstGeom prst="rect">
            <a:avLst/>
          </a:prstGeom>
        </p:spPr>
      </p:pic>
      <p:sp>
        <p:nvSpPr>
          <p:cNvPr id="4" name="直接连接符 5"/>
          <p:cNvSpPr>
            <a:spLocks noChangeShapeType="1"/>
          </p:cNvSpPr>
          <p:nvPr/>
        </p:nvSpPr>
        <p:spPr bwMode="auto">
          <a:xfrm flipH="1">
            <a:off x="576263" y="685800"/>
            <a:ext cx="100012" cy="258763"/>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txBody>
          <a:bodyPr/>
          <a:lstStyle/>
          <a:p>
            <a:endParaRPr lang="zh-CN" altLang="en-US">
              <a:solidFill>
                <a:schemeClr val="bg1"/>
              </a:solidFill>
              <a:cs typeface="+mn-ea"/>
              <a:sym typeface="+mn-lt"/>
            </a:endParaRPr>
          </a:p>
        </p:txBody>
      </p:sp>
      <p:sp>
        <p:nvSpPr>
          <p:cNvPr id="16" name="Rectangle 36"/>
          <p:cNvSpPr/>
          <p:nvPr/>
        </p:nvSpPr>
        <p:spPr>
          <a:xfrm>
            <a:off x="6610350" y="0"/>
            <a:ext cx="3486150" cy="6499095"/>
          </a:xfrm>
          <a:prstGeom prst="rect">
            <a:avLst/>
          </a:prstGeom>
          <a:solidFill>
            <a:srgbClr val="FF5F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MH_Entry_1">
            <a:hlinkClick r:id="rId2" action="ppaction://hlinksldjump"/>
          </p:cNvPr>
          <p:cNvSpPr>
            <a:spLocks noChangeArrowheads="1"/>
          </p:cNvSpPr>
          <p:nvPr>
            <p:custDataLst>
              <p:tags r:id="rId3"/>
            </p:custDataLst>
          </p:nvPr>
        </p:nvSpPr>
        <p:spPr bwMode="auto">
          <a:xfrm>
            <a:off x="6610350" y="2061777"/>
            <a:ext cx="5105473" cy="60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2800" i="1" dirty="0">
                <a:solidFill>
                  <a:schemeClr val="bg1"/>
                </a:solidFill>
                <a:latin typeface="+mn-lt"/>
                <a:ea typeface="+mn-ea"/>
                <a:cs typeface="+mn-ea"/>
                <a:sym typeface="+mn-lt"/>
              </a:rPr>
              <a:t>设计理念</a:t>
            </a:r>
            <a:endParaRPr lang="zh-CN" altLang="en-US" sz="2800" i="1" dirty="0">
              <a:solidFill>
                <a:schemeClr val="bg1"/>
              </a:solidFill>
              <a:latin typeface="+mn-lt"/>
              <a:ea typeface="+mn-ea"/>
              <a:cs typeface="+mn-ea"/>
              <a:sym typeface="+mn-lt"/>
            </a:endParaRPr>
          </a:p>
        </p:txBody>
      </p:sp>
      <p:sp>
        <p:nvSpPr>
          <p:cNvPr id="18" name="矩形 17"/>
          <p:cNvSpPr/>
          <p:nvPr/>
        </p:nvSpPr>
        <p:spPr>
          <a:xfrm>
            <a:off x="6538180" y="3048856"/>
            <a:ext cx="3630490" cy="1559786"/>
          </a:xfrm>
          <a:prstGeom prst="rect">
            <a:avLst/>
          </a:prstGeom>
        </p:spPr>
        <p:txBody>
          <a:bodyPr wrap="square">
            <a:spAutoFit/>
          </a:bodyPr>
          <a:lstStyle/>
          <a:p>
            <a:pPr>
              <a:lnSpc>
                <a:spcPct val="130000"/>
              </a:lnSpc>
            </a:pPr>
            <a:r>
              <a:rPr lang="en-US" altLang="zh-CN" sz="1065" dirty="0">
                <a:solidFill>
                  <a:schemeClr val="bg1"/>
                </a:solidFill>
                <a:cs typeface="+mn-ea"/>
                <a:sym typeface="+mn-lt"/>
              </a:rPr>
              <a:t>To compete in the challenging global environment, companies are changing their business processes by extending them to include other companies in the supply chain.</a:t>
            </a:r>
            <a:endParaRPr lang="en-US" altLang="zh-CN" sz="1065" dirty="0">
              <a:solidFill>
                <a:schemeClr val="bg1"/>
              </a:solidFill>
              <a:cs typeface="+mn-ea"/>
              <a:sym typeface="+mn-lt"/>
            </a:endParaRPr>
          </a:p>
          <a:p>
            <a:pPr>
              <a:lnSpc>
                <a:spcPct val="130000"/>
              </a:lnSpc>
            </a:pPr>
            <a:r>
              <a:rPr lang="en-US" altLang="zh-CN" sz="1065" dirty="0">
                <a:solidFill>
                  <a:schemeClr val="bg1"/>
                </a:solidFill>
                <a:cs typeface="+mn-ea"/>
                <a:sym typeface="+mn-lt"/>
              </a:rPr>
              <a:t>To compete in the challenging global environment, companies are changing their business processes by extending them to include other companies in the supply chain. Companies are changing their business processes by extending them to include other companies in the supply chain.</a:t>
            </a:r>
            <a:endParaRPr lang="en-US" altLang="zh-CN" sz="1065" dirty="0">
              <a:solidFill>
                <a:schemeClr val="bg1"/>
              </a:solidFill>
              <a:cs typeface="+mn-ea"/>
              <a:sym typeface="+mn-lt"/>
            </a:endParaRPr>
          </a:p>
        </p:txBody>
      </p:sp>
      <p:cxnSp>
        <p:nvCxnSpPr>
          <p:cNvPr id="19" name="直接连接符 18"/>
          <p:cNvCxnSpPr/>
          <p:nvPr/>
        </p:nvCxnSpPr>
        <p:spPr>
          <a:xfrm>
            <a:off x="6610350" y="3048856"/>
            <a:ext cx="705628" cy="0"/>
          </a:xfrm>
          <a:prstGeom prst="line">
            <a:avLst/>
          </a:prstGeom>
        </p:spPr>
        <p:style>
          <a:lnRef idx="1">
            <a:schemeClr val="accent4"/>
          </a:lnRef>
          <a:fillRef idx="0">
            <a:schemeClr val="accent4"/>
          </a:fillRef>
          <a:effectRef idx="0">
            <a:schemeClr val="accent4"/>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22" presetClass="entr" presetSubtype="8" fill="hold"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1" fill="hold" grpId="0" nodeType="with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yj\Desktop\家装\pexels-photo-298842.jpegpexels-photo-298842"/>
          <p:cNvPicPr>
            <a:picLocks noChangeAspect="1"/>
          </p:cNvPicPr>
          <p:nvPr/>
        </p:nvPicPr>
        <p:blipFill rotWithShape="1">
          <a:blip r:embed="rId1"/>
          <a:srcRect b="15258"/>
          <a:stretch>
            <a:fillRect/>
          </a:stretch>
        </p:blipFill>
        <p:spPr>
          <a:xfrm>
            <a:off x="-635" y="19050"/>
            <a:ext cx="12192635" cy="6887845"/>
          </a:xfrm>
          <a:prstGeom prst="rect">
            <a:avLst/>
          </a:prstGeom>
        </p:spPr>
      </p:pic>
      <p:sp>
        <p:nvSpPr>
          <p:cNvPr id="32" name="矩形 31"/>
          <p:cNvSpPr/>
          <p:nvPr/>
        </p:nvSpPr>
        <p:spPr>
          <a:xfrm>
            <a:off x="0" y="4781550"/>
            <a:ext cx="12192000" cy="2095500"/>
          </a:xfrm>
          <a:prstGeom prst="rect">
            <a:avLst/>
          </a:prstGeom>
          <a:solidFill>
            <a:srgbClr val="FFF7F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cxnSp>
        <p:nvCxnSpPr>
          <p:cNvPr id="20" name="Straight Connector 3"/>
          <p:cNvCxnSpPr/>
          <p:nvPr/>
        </p:nvCxnSpPr>
        <p:spPr>
          <a:xfrm>
            <a:off x="360045" y="5629910"/>
            <a:ext cx="3409950" cy="0"/>
          </a:xfrm>
          <a:prstGeom prst="line">
            <a:avLst/>
          </a:prstGeom>
          <a:ln w="3175">
            <a:solidFill>
              <a:srgbClr val="FF5F27"/>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31"/>
          <p:cNvSpPr txBox="1"/>
          <p:nvPr/>
        </p:nvSpPr>
        <p:spPr>
          <a:xfrm>
            <a:off x="360045" y="5798820"/>
            <a:ext cx="10503535" cy="325602"/>
          </a:xfrm>
          <a:prstGeom prst="rect">
            <a:avLst/>
          </a:prstGeom>
          <a:noFill/>
        </p:spPr>
        <p:txBody>
          <a:bodyPr wrap="square" rtlCol="0">
            <a:spAutoFit/>
          </a:bodyPr>
          <a:lstStyle/>
          <a:p>
            <a:pPr>
              <a:lnSpc>
                <a:spcPct val="160000"/>
              </a:lnSpc>
            </a:pPr>
            <a:r>
              <a:rPr lang="en-US" sz="1100" dirty="0">
                <a:solidFill>
                  <a:schemeClr val="tx1"/>
                </a:solidFill>
                <a:cs typeface="+mn-ea"/>
                <a:sym typeface="+mn-lt"/>
              </a:rPr>
              <a:t>After listening closely to a client's needs, we use our knowledge and experience to carefully craft a strategy that'll help them deliver an amazing product. One that their customers will enjoy using, time and time again. </a:t>
            </a:r>
            <a:endParaRPr lang="en-US" sz="1100" dirty="0">
              <a:solidFill>
                <a:schemeClr val="tx1"/>
              </a:solidFill>
              <a:cs typeface="+mn-ea"/>
              <a:sym typeface="+mn-lt"/>
            </a:endParaRPr>
          </a:p>
        </p:txBody>
      </p:sp>
      <p:sp>
        <p:nvSpPr>
          <p:cNvPr id="27" name="TextBox 38"/>
          <p:cNvSpPr txBox="1"/>
          <p:nvPr/>
        </p:nvSpPr>
        <p:spPr>
          <a:xfrm>
            <a:off x="283720" y="4945604"/>
            <a:ext cx="2069089" cy="583565"/>
          </a:xfrm>
          <a:prstGeom prst="rect">
            <a:avLst/>
          </a:prstGeom>
          <a:noFill/>
        </p:spPr>
        <p:txBody>
          <a:bodyPr wrap="square" rtlCol="0">
            <a:spAutoFit/>
          </a:bodyPr>
          <a:lstStyle/>
          <a:p>
            <a:r>
              <a:rPr lang="zh-CN" altLang="en-US" sz="3200" i="1" kern="3000" spc="-150" dirty="0">
                <a:solidFill>
                  <a:srgbClr val="FF5F27"/>
                </a:solidFill>
                <a:effectLst/>
                <a:cs typeface="+mn-ea"/>
                <a:sym typeface="+mn-lt"/>
              </a:rPr>
              <a:t>设计理念</a:t>
            </a:r>
            <a:endParaRPr lang="zh-CN" altLang="en-US" sz="3200" i="1" kern="3000" spc="-150" dirty="0">
              <a:solidFill>
                <a:srgbClr val="FF5F27"/>
              </a:solidFill>
              <a:effectLst/>
              <a:cs typeface="+mn-ea"/>
              <a:sym typeface="+mn-l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 presetClass="entr" presetSubtype="4" decel="100000" fill="hold" grpId="0"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6" descr="C:\Users\yj\Desktop\家装\pexels-photo-210552.jpegpexels-photo-210552"/>
          <p:cNvPicPr>
            <a:picLocks noGrp="1" noChangeAspect="1"/>
          </p:cNvPicPr>
          <p:nvPr/>
        </p:nvPicPr>
        <p:blipFill rotWithShape="1">
          <a:blip r:embed="rId1"/>
          <a:srcRect r="51934"/>
          <a:stretch>
            <a:fillRect/>
          </a:stretch>
        </p:blipFill>
        <p:spPr>
          <a:xfrm>
            <a:off x="2332355" y="909955"/>
            <a:ext cx="3646170" cy="5038090"/>
          </a:xfrm>
          <a:prstGeom prst="rect">
            <a:avLst/>
          </a:prstGeom>
          <a:solidFill>
            <a:schemeClr val="bg1">
              <a:lumMod val="95000"/>
            </a:schemeClr>
          </a:solidFill>
        </p:spPr>
      </p:pic>
      <p:pic>
        <p:nvPicPr>
          <p:cNvPr id="7" name="图片占位符 6" descr="C:\Users\yj\Desktop\家装\pexels-photo-210552.jpegpexels-photo-210552"/>
          <p:cNvPicPr>
            <a:picLocks noGrp="1" noChangeAspect="1"/>
          </p:cNvPicPr>
          <p:nvPr/>
        </p:nvPicPr>
        <p:blipFill rotWithShape="1">
          <a:blip r:embed="rId1"/>
          <a:srcRect l="50988"/>
          <a:stretch>
            <a:fillRect/>
          </a:stretch>
        </p:blipFill>
        <p:spPr>
          <a:xfrm>
            <a:off x="6200140" y="915035"/>
            <a:ext cx="3717925" cy="5038090"/>
          </a:xfrm>
          <a:prstGeom prst="rect">
            <a:avLst/>
          </a:prstGeom>
          <a:solidFill>
            <a:schemeClr val="bg1">
              <a:lumMod val="95000"/>
            </a:schemeClr>
          </a:solidFill>
        </p:spPr>
      </p:pic>
      <p:sp>
        <p:nvSpPr>
          <p:cNvPr id="36" name="Rectangle 35"/>
          <p:cNvSpPr/>
          <p:nvPr/>
        </p:nvSpPr>
        <p:spPr>
          <a:xfrm>
            <a:off x="9095232" y="1260346"/>
            <a:ext cx="2572512" cy="4337305"/>
          </a:xfrm>
          <a:prstGeom prst="rect">
            <a:avLst/>
          </a:prstGeom>
          <a:solidFill>
            <a:srgbClr val="FFF7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 name="Rectangle 1"/>
          <p:cNvSpPr/>
          <p:nvPr/>
        </p:nvSpPr>
        <p:spPr>
          <a:xfrm>
            <a:off x="4943491" y="2583785"/>
            <a:ext cx="2305018" cy="2305018"/>
          </a:xfrm>
          <a:prstGeom prst="donut">
            <a:avLst>
              <a:gd name="adj" fmla="val 8685"/>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TextBox 8"/>
          <p:cNvSpPr txBox="1"/>
          <p:nvPr/>
        </p:nvSpPr>
        <p:spPr>
          <a:xfrm>
            <a:off x="9303385" y="3021965"/>
            <a:ext cx="1885950" cy="460375"/>
          </a:xfrm>
          <a:prstGeom prst="rect">
            <a:avLst/>
          </a:prstGeom>
          <a:noFill/>
        </p:spPr>
        <p:txBody>
          <a:bodyPr wrap="square" rtlCol="0">
            <a:spAutoFit/>
          </a:bodyPr>
          <a:lstStyle/>
          <a:p>
            <a:r>
              <a:rPr lang="zh-CN" altLang="en-US" sz="2400" b="1" spc="300" dirty="0">
                <a:solidFill>
                  <a:srgbClr val="FF5F27"/>
                </a:solidFill>
                <a:cs typeface="+mn-ea"/>
                <a:sym typeface="+mn-lt"/>
              </a:rPr>
              <a:t>设计理念</a:t>
            </a:r>
            <a:endParaRPr lang="zh-CN" altLang="en-US" sz="2400" b="1" spc="300" dirty="0">
              <a:solidFill>
                <a:srgbClr val="FF5F27"/>
              </a:solidFill>
              <a:cs typeface="+mn-ea"/>
              <a:sym typeface="+mn-lt"/>
            </a:endParaRPr>
          </a:p>
        </p:txBody>
      </p:sp>
      <p:sp>
        <p:nvSpPr>
          <p:cNvPr id="14" name="Rectangle 13"/>
          <p:cNvSpPr/>
          <p:nvPr/>
        </p:nvSpPr>
        <p:spPr>
          <a:xfrm>
            <a:off x="9303657" y="3888391"/>
            <a:ext cx="2160042" cy="430887"/>
          </a:xfrm>
          <a:prstGeom prst="rect">
            <a:avLst/>
          </a:prstGeom>
        </p:spPr>
        <p:txBody>
          <a:bodyPr wrap="square">
            <a:spAutoFit/>
          </a:bodyPr>
          <a:lstStyle/>
          <a:p>
            <a:r>
              <a:rPr lang="en-US" sz="1100" dirty="0">
                <a:solidFill>
                  <a:schemeClr val="tx1"/>
                </a:solidFill>
                <a:cs typeface="+mn-ea"/>
                <a:sym typeface="+mn-lt"/>
              </a:rPr>
              <a:t>Entrepreneurial activities differ substantially depending on the.</a:t>
            </a:r>
            <a:endParaRPr lang="en-US" sz="1100" dirty="0">
              <a:solidFill>
                <a:schemeClr val="tx1"/>
              </a:solidFill>
              <a:cs typeface="+mn-ea"/>
              <a:sym typeface="+mn-lt"/>
            </a:endParaRPr>
          </a:p>
        </p:txBody>
      </p:sp>
      <p:sp>
        <p:nvSpPr>
          <p:cNvPr id="15" name="Rectangle 14"/>
          <p:cNvSpPr/>
          <p:nvPr/>
        </p:nvSpPr>
        <p:spPr>
          <a:xfrm>
            <a:off x="9303657" y="4815602"/>
            <a:ext cx="2220139" cy="430887"/>
          </a:xfrm>
          <a:prstGeom prst="rect">
            <a:avLst/>
          </a:prstGeom>
        </p:spPr>
        <p:txBody>
          <a:bodyPr wrap="square">
            <a:spAutoFit/>
          </a:bodyPr>
          <a:lstStyle/>
          <a:p>
            <a:r>
              <a:rPr lang="en-US" sz="1100" dirty="0">
                <a:solidFill>
                  <a:schemeClr val="tx1"/>
                </a:solidFill>
                <a:cs typeface="+mn-ea"/>
                <a:sym typeface="+mn-lt"/>
              </a:rPr>
              <a:t>Entrepreneurial activities differ substantially depending on the.</a:t>
            </a:r>
            <a:endParaRPr lang="en-US" sz="1100" dirty="0">
              <a:solidFill>
                <a:schemeClr val="tx1"/>
              </a:solidFill>
              <a:cs typeface="+mn-ea"/>
              <a:sym typeface="+mn-lt"/>
            </a:endParaRPr>
          </a:p>
        </p:txBody>
      </p:sp>
      <p:grpSp>
        <p:nvGrpSpPr>
          <p:cNvPr id="3" name="组合 2"/>
          <p:cNvGrpSpPr/>
          <p:nvPr/>
        </p:nvGrpSpPr>
        <p:grpSpPr>
          <a:xfrm>
            <a:off x="222885" y="1518285"/>
            <a:ext cx="4253230" cy="1301115"/>
            <a:chOff x="-742901" y="1071561"/>
            <a:chExt cx="5175269" cy="1747839"/>
          </a:xfrm>
        </p:grpSpPr>
        <p:sp>
          <p:nvSpPr>
            <p:cNvPr id="8" name="Rectangle 7"/>
            <p:cNvSpPr/>
            <p:nvPr/>
          </p:nvSpPr>
          <p:spPr>
            <a:xfrm>
              <a:off x="0" y="1071561"/>
              <a:ext cx="3929063" cy="1747839"/>
            </a:xfrm>
            <a:prstGeom prst="rect">
              <a:avLst/>
            </a:prstGeom>
            <a:solidFill>
              <a:srgbClr val="FF5F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矩形 19"/>
            <p:cNvSpPr/>
            <p:nvPr/>
          </p:nvSpPr>
          <p:spPr>
            <a:xfrm>
              <a:off x="-742901" y="1429265"/>
              <a:ext cx="5175269" cy="1032155"/>
            </a:xfrm>
            <a:prstGeom prst="rect">
              <a:avLst/>
            </a:prstGeom>
          </p:spPr>
          <p:txBody>
            <a:bodyPr wrap="square">
              <a:spAutoFit/>
            </a:bodyPr>
            <a:lstStyle/>
            <a:p>
              <a:pPr algn="ctr"/>
              <a:r>
                <a:rPr lang="zh-CN" altLang="en-US" sz="4400" dirty="0">
                  <a:solidFill>
                    <a:schemeClr val="bg1"/>
                  </a:solidFill>
                  <a:cs typeface="+mn-ea"/>
                  <a:sym typeface="+mn-lt"/>
                </a:rPr>
                <a:t>案例</a:t>
              </a:r>
              <a:endParaRPr lang="zh-CN" altLang="en-US" sz="4400" dirty="0">
                <a:solidFill>
                  <a:schemeClr val="bg1"/>
                </a:solidFill>
                <a:cs typeface="+mn-ea"/>
                <a:sym typeface="+mn-lt"/>
              </a:endParaRPr>
            </a:p>
          </p:txBody>
        </p:sp>
      </p:grpSp>
      <p:grpSp>
        <p:nvGrpSpPr>
          <p:cNvPr id="5" name="组合 4"/>
          <p:cNvGrpSpPr/>
          <p:nvPr/>
        </p:nvGrpSpPr>
        <p:grpSpPr>
          <a:xfrm>
            <a:off x="367321" y="444976"/>
            <a:ext cx="199030" cy="141594"/>
            <a:chOff x="4848225" y="762000"/>
            <a:chExt cx="266700" cy="159314"/>
          </a:xfrm>
        </p:grpSpPr>
        <p:cxnSp>
          <p:nvCxnSpPr>
            <p:cNvPr id="6" name="直接连接符 5"/>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2" grpId="0" bldLvl="0" animBg="1"/>
      <p:bldP spid="9"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04977" y="1803794"/>
            <a:ext cx="2316480" cy="521970"/>
          </a:xfrm>
          <a:prstGeom prst="rect">
            <a:avLst/>
          </a:prstGeom>
        </p:spPr>
        <p:txBody>
          <a:bodyPr wrap="none">
            <a:spAutoFit/>
          </a:bodyPr>
          <a:lstStyle/>
          <a:p>
            <a:r>
              <a:rPr lang="zh-CN" altLang="en-US" sz="2800" i="0" dirty="0">
                <a:solidFill>
                  <a:srgbClr val="FF5F27"/>
                </a:solidFill>
                <a:effectLst/>
                <a:cs typeface="+mn-ea"/>
                <a:sym typeface="+mn-lt"/>
              </a:rPr>
              <a:t>输入您的标题</a:t>
            </a:r>
            <a:endParaRPr lang="zh-CN" altLang="en-US" sz="2800" i="0" dirty="0">
              <a:solidFill>
                <a:srgbClr val="FF5F27"/>
              </a:solidFill>
              <a:effectLst/>
              <a:cs typeface="+mn-ea"/>
              <a:sym typeface="+mn-lt"/>
            </a:endParaRPr>
          </a:p>
        </p:txBody>
      </p:sp>
      <p:sp>
        <p:nvSpPr>
          <p:cNvPr id="4" name="矩形 3"/>
          <p:cNvSpPr/>
          <p:nvPr/>
        </p:nvSpPr>
        <p:spPr>
          <a:xfrm>
            <a:off x="1504977" y="2341718"/>
            <a:ext cx="1414170" cy="369332"/>
          </a:xfrm>
          <a:prstGeom prst="rect">
            <a:avLst/>
          </a:prstGeom>
        </p:spPr>
        <p:txBody>
          <a:bodyPr wrap="none">
            <a:spAutoFit/>
          </a:bodyPr>
          <a:lstStyle/>
          <a:p>
            <a:r>
              <a:rPr lang="en-US" altLang="zh-CN" dirty="0">
                <a:solidFill>
                  <a:srgbClr val="2F2B2B"/>
                </a:solidFill>
                <a:cs typeface="+mn-ea"/>
                <a:sym typeface="+mn-lt"/>
              </a:rPr>
              <a:t>ENJOY YOUR DAY</a:t>
            </a:r>
            <a:endParaRPr lang="en-US" altLang="zh-CN" b="0" i="0" dirty="0">
              <a:solidFill>
                <a:srgbClr val="2F2B2B"/>
              </a:solidFill>
              <a:effectLst/>
              <a:cs typeface="+mn-ea"/>
              <a:sym typeface="+mn-lt"/>
            </a:endParaRPr>
          </a:p>
        </p:txBody>
      </p:sp>
      <p:sp>
        <p:nvSpPr>
          <p:cNvPr id="5" name="矩形 4"/>
          <p:cNvSpPr/>
          <p:nvPr/>
        </p:nvSpPr>
        <p:spPr>
          <a:xfrm>
            <a:off x="1504977" y="2725754"/>
            <a:ext cx="3502804" cy="1303020"/>
          </a:xfrm>
          <a:prstGeom prst="rect">
            <a:avLst/>
          </a:prstGeom>
        </p:spPr>
        <p:txBody>
          <a:bodyPr wrap="square">
            <a:spAutoFit/>
          </a:bodyPr>
          <a:lstStyle/>
          <a:p>
            <a:pPr>
              <a:lnSpc>
                <a:spcPct val="150000"/>
              </a:lnSpc>
            </a:pPr>
            <a:r>
              <a:rPr lang="en-US" altLang="zh-CN" sz="1050" b="0" i="0" dirty="0">
                <a:solidFill>
                  <a:srgbClr val="5D5A57"/>
                </a:solidFill>
                <a:effectLst/>
                <a:cs typeface="+mn-ea"/>
                <a:sym typeface="+mn-lt"/>
              </a:rPr>
              <a:t>Busy streets, open windows, seaside coffee shops and outdoor markets: the city of Piraeus is buzzing with life. Being Greece`s largest and most dynamic port city, it is so much more than a transit hub to the islands, lying right between Athens and the Sea. </a:t>
            </a:r>
            <a:endParaRPr lang="zh-CN" altLang="en-US" sz="1050" dirty="0">
              <a:cs typeface="+mn-ea"/>
              <a:sym typeface="+mn-lt"/>
            </a:endParaRPr>
          </a:p>
        </p:txBody>
      </p:sp>
      <p:sp>
        <p:nvSpPr>
          <p:cNvPr id="6" name="矩形 5"/>
          <p:cNvSpPr/>
          <p:nvPr/>
        </p:nvSpPr>
        <p:spPr>
          <a:xfrm>
            <a:off x="1505163" y="4143919"/>
            <a:ext cx="3400425" cy="787652"/>
          </a:xfrm>
          <a:prstGeom prst="rect">
            <a:avLst/>
          </a:prstGeom>
        </p:spPr>
        <p:txBody>
          <a:bodyPr wrap="square">
            <a:spAutoFit/>
          </a:bodyPr>
          <a:lstStyle/>
          <a:p>
            <a:pPr marL="285750" indent="-285750">
              <a:lnSpc>
                <a:spcPct val="150000"/>
              </a:lnSpc>
              <a:buClr>
                <a:srgbClr val="A8926A"/>
              </a:buClr>
              <a:buSzPct val="200000"/>
              <a:buFont typeface="Wingdings" panose="05000000000000000000" pitchFamily="2" charset="2"/>
              <a:buChar char="ü"/>
            </a:pPr>
            <a:r>
              <a:rPr lang="en-US" altLang="zh-CN" sz="1050" dirty="0">
                <a:solidFill>
                  <a:srgbClr val="A99269"/>
                </a:solidFill>
                <a:cs typeface="+mn-ea"/>
                <a:sym typeface="+mn-lt"/>
              </a:rPr>
              <a:t>RECYCLED WOOD FURNITURE</a:t>
            </a:r>
            <a:endParaRPr lang="en-US" altLang="zh-CN" sz="1050" dirty="0">
              <a:solidFill>
                <a:srgbClr val="A99269"/>
              </a:solidFill>
              <a:cs typeface="+mn-ea"/>
              <a:sym typeface="+mn-lt"/>
            </a:endParaRPr>
          </a:p>
          <a:p>
            <a:pPr marL="285750" indent="-285750">
              <a:lnSpc>
                <a:spcPct val="150000"/>
              </a:lnSpc>
              <a:buClr>
                <a:srgbClr val="A8926A"/>
              </a:buClr>
              <a:buSzPct val="200000"/>
              <a:buFont typeface="Wingdings" panose="05000000000000000000" pitchFamily="2" charset="2"/>
              <a:buChar char="ü"/>
            </a:pPr>
            <a:r>
              <a:rPr lang="en-US" altLang="zh-CN" sz="1050" dirty="0">
                <a:solidFill>
                  <a:srgbClr val="A99269"/>
                </a:solidFill>
                <a:cs typeface="+mn-ea"/>
                <a:sym typeface="+mn-lt"/>
              </a:rPr>
              <a:t>SOLAR WATER HEATING</a:t>
            </a:r>
            <a:endParaRPr lang="en-US" altLang="zh-CN" sz="1050" dirty="0">
              <a:solidFill>
                <a:srgbClr val="A99269"/>
              </a:solidFill>
              <a:cs typeface="+mn-ea"/>
              <a:sym typeface="+mn-lt"/>
            </a:endParaRPr>
          </a:p>
          <a:p>
            <a:pPr marL="285750" indent="-285750">
              <a:lnSpc>
                <a:spcPct val="150000"/>
              </a:lnSpc>
              <a:buClr>
                <a:srgbClr val="A8926A"/>
              </a:buClr>
              <a:buSzPct val="200000"/>
              <a:buFont typeface="Wingdings" panose="05000000000000000000" pitchFamily="2" charset="2"/>
              <a:buChar char="ü"/>
            </a:pPr>
            <a:r>
              <a:rPr lang="en-US" altLang="zh-CN" sz="1050" dirty="0">
                <a:solidFill>
                  <a:srgbClr val="A99269"/>
                </a:solidFill>
                <a:cs typeface="+mn-ea"/>
                <a:sym typeface="+mn-lt"/>
              </a:rPr>
              <a:t>ENERGY-SAVING APPLIANCES</a:t>
            </a:r>
            <a:endParaRPr lang="en-US" altLang="zh-CN" sz="1050" dirty="0">
              <a:solidFill>
                <a:srgbClr val="A99269"/>
              </a:solidFill>
              <a:cs typeface="+mn-ea"/>
              <a:sym typeface="+mn-lt"/>
            </a:endParaRPr>
          </a:p>
        </p:txBody>
      </p:sp>
      <p:pic>
        <p:nvPicPr>
          <p:cNvPr id="7" name="图片 6" descr="C:\Users\yj\Desktop\家装\pexels-photo-90317.jpegpexels-photo-90317"/>
          <p:cNvPicPr>
            <a:picLocks noChangeAspect="1"/>
          </p:cNvPicPr>
          <p:nvPr/>
        </p:nvPicPr>
        <p:blipFill>
          <a:blip r:embed="rId1"/>
          <a:srcRect/>
          <a:stretch>
            <a:fillRect/>
          </a:stretch>
        </p:blipFill>
        <p:spPr>
          <a:xfrm>
            <a:off x="5125085" y="1903095"/>
            <a:ext cx="5717540" cy="3771265"/>
          </a:xfrm>
          <a:prstGeom prst="rect">
            <a:avLst/>
          </a:prstGeom>
          <a:effectLst>
            <a:outerShdw blurRad="50800" dist="38100" dir="8100000" algn="tr" rotWithShape="0">
              <a:prstClr val="black">
                <a:alpha val="40000"/>
              </a:prstClr>
            </a:outerShdw>
          </a:effectLst>
        </p:spPr>
      </p:pic>
      <p:pic>
        <p:nvPicPr>
          <p:cNvPr id="8" name="图片 7" descr="C:\Users\yj\Desktop\家装\pexels-photo-271618.jpegpexels-photo-271618"/>
          <p:cNvPicPr>
            <a:picLocks noChangeAspect="1"/>
          </p:cNvPicPr>
          <p:nvPr/>
        </p:nvPicPr>
        <p:blipFill>
          <a:blip r:embed="rId2"/>
          <a:srcRect l="31911" r="6122"/>
          <a:stretch>
            <a:fillRect/>
          </a:stretch>
        </p:blipFill>
        <p:spPr>
          <a:xfrm>
            <a:off x="9084945" y="1903095"/>
            <a:ext cx="3503295" cy="3771900"/>
          </a:xfrm>
          <a:prstGeom prst="rect">
            <a:avLst/>
          </a:prstGeom>
        </p:spPr>
      </p:pic>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989869" y="1768232"/>
            <a:ext cx="6201755" cy="3527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3883682" y="2330208"/>
            <a:ext cx="1402080" cy="460375"/>
          </a:xfrm>
          <a:prstGeom prst="rect">
            <a:avLst/>
          </a:prstGeom>
        </p:spPr>
        <p:txBody>
          <a:bodyPr wrap="none">
            <a:spAutoFit/>
          </a:bodyPr>
          <a:lstStyle/>
          <a:p>
            <a:r>
              <a:rPr lang="zh-CN" sz="2400" dirty="0">
                <a:solidFill>
                  <a:srgbClr val="FF5F27"/>
                </a:solidFill>
                <a:cs typeface="+mn-ea"/>
                <a:sym typeface="+mn-lt"/>
              </a:rPr>
              <a:t>设计理念</a:t>
            </a:r>
            <a:endParaRPr lang="zh-CN" sz="2400" b="0" i="0" dirty="0">
              <a:solidFill>
                <a:srgbClr val="FF5F27"/>
              </a:solidFill>
              <a:effectLst/>
              <a:cs typeface="+mn-ea"/>
              <a:sym typeface="+mn-lt"/>
            </a:endParaRPr>
          </a:p>
        </p:txBody>
      </p:sp>
      <p:sp>
        <p:nvSpPr>
          <p:cNvPr id="11" name="矩形 10"/>
          <p:cNvSpPr/>
          <p:nvPr/>
        </p:nvSpPr>
        <p:spPr>
          <a:xfrm>
            <a:off x="3883682" y="2879001"/>
            <a:ext cx="3203476" cy="307777"/>
          </a:xfrm>
          <a:prstGeom prst="rect">
            <a:avLst/>
          </a:prstGeom>
        </p:spPr>
        <p:txBody>
          <a:bodyPr wrap="square">
            <a:spAutoFit/>
          </a:bodyPr>
          <a:lstStyle/>
          <a:p>
            <a:r>
              <a:rPr lang="en-US" altLang="zh-CN" sz="1400" dirty="0">
                <a:solidFill>
                  <a:srgbClr val="A8926A"/>
                </a:solidFill>
                <a:cs typeface="+mn-ea"/>
                <a:sym typeface="+mn-lt"/>
              </a:rPr>
              <a:t>Find out more about our idea and main philosophy</a:t>
            </a:r>
            <a:endParaRPr lang="en-US" altLang="zh-CN" sz="1400" b="0" i="0" dirty="0">
              <a:solidFill>
                <a:srgbClr val="A8926A"/>
              </a:solidFill>
              <a:effectLst/>
              <a:cs typeface="+mn-ea"/>
              <a:sym typeface="+mn-lt"/>
            </a:endParaRPr>
          </a:p>
        </p:txBody>
      </p:sp>
      <p:sp>
        <p:nvSpPr>
          <p:cNvPr id="12" name="矩形 11"/>
          <p:cNvSpPr/>
          <p:nvPr/>
        </p:nvSpPr>
        <p:spPr>
          <a:xfrm>
            <a:off x="3883682" y="3439674"/>
            <a:ext cx="3679168" cy="1030026"/>
          </a:xfrm>
          <a:prstGeom prst="rect">
            <a:avLst/>
          </a:prstGeom>
        </p:spPr>
        <p:txBody>
          <a:bodyPr wrap="square">
            <a:spAutoFit/>
          </a:bodyPr>
          <a:lstStyle/>
          <a:p>
            <a:pPr>
              <a:lnSpc>
                <a:spcPct val="150000"/>
              </a:lnSpc>
            </a:pPr>
            <a:r>
              <a:rPr lang="en-US" altLang="zh-CN" sz="1050" b="0" i="0" dirty="0">
                <a:solidFill>
                  <a:srgbClr val="5D5A57"/>
                </a:solidFill>
                <a:effectLst/>
                <a:cs typeface="+mn-ea"/>
                <a:sym typeface="+mn-lt"/>
              </a:rPr>
              <a:t>Busy streets, open windows, seaside coffee shops and outdoor markets: the city of Piraeus is buzzing with life. Being Greece`s largest and most dynamic port city, it is so much more than a transit hub to the islands, lying right between Athens and the Sea. </a:t>
            </a:r>
            <a:endParaRPr lang="zh-CN" altLang="en-US" sz="1050" dirty="0">
              <a:cs typeface="+mn-ea"/>
              <a:sym typeface="+mn-lt"/>
            </a:endParaRPr>
          </a:p>
        </p:txBody>
      </p:sp>
      <p:pic>
        <p:nvPicPr>
          <p:cNvPr id="7" name="图片 6" descr="C:\Users\yj\Desktop\家装\pexels-photo-121668.jpegpexels-photo-121668"/>
          <p:cNvPicPr>
            <a:picLocks noChangeAspect="1"/>
          </p:cNvPicPr>
          <p:nvPr/>
        </p:nvPicPr>
        <p:blipFill>
          <a:blip r:embed="rId1"/>
          <a:srcRect/>
          <a:stretch>
            <a:fillRect/>
          </a:stretch>
        </p:blipFill>
        <p:spPr>
          <a:xfrm>
            <a:off x="7355840" y="662940"/>
            <a:ext cx="3186430" cy="3241675"/>
          </a:xfrm>
          <a:prstGeom prst="ellipse">
            <a:avLst/>
          </a:prstGeom>
        </p:spPr>
      </p:pic>
      <p:pic>
        <p:nvPicPr>
          <p:cNvPr id="13" name="图片 12" descr="C:\Users\yj\Desktop\家装\pexels-photo-271696.jpegpexels-photo-271696"/>
          <p:cNvPicPr>
            <a:picLocks noChangeAspect="1"/>
          </p:cNvPicPr>
          <p:nvPr/>
        </p:nvPicPr>
        <p:blipFill>
          <a:blip r:embed="rId2"/>
          <a:srcRect/>
          <a:stretch>
            <a:fillRect/>
          </a:stretch>
        </p:blipFill>
        <p:spPr>
          <a:xfrm>
            <a:off x="1068070" y="3750310"/>
            <a:ext cx="2815590" cy="2670810"/>
          </a:xfrm>
          <a:prstGeom prst="ellipse">
            <a:avLst/>
          </a:prstGeom>
        </p:spPr>
      </p:pic>
      <p:grpSp>
        <p:nvGrpSpPr>
          <p:cNvPr id="14" name="组合 13"/>
          <p:cNvGrpSpPr/>
          <p:nvPr/>
        </p:nvGrpSpPr>
        <p:grpSpPr>
          <a:xfrm>
            <a:off x="367321" y="444976"/>
            <a:ext cx="199030" cy="141594"/>
            <a:chOff x="4848225" y="762000"/>
            <a:chExt cx="266700" cy="159314"/>
          </a:xfrm>
        </p:grpSpPr>
        <p:cxnSp>
          <p:nvCxnSpPr>
            <p:cNvPr id="2" name="直接连接符 1"/>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同心圆 5"/>
          <p:cNvSpPr/>
          <p:nvPr/>
        </p:nvSpPr>
        <p:spPr>
          <a:xfrm>
            <a:off x="-882650" y="-948055"/>
            <a:ext cx="5238750" cy="5238750"/>
          </a:xfrm>
          <a:prstGeom prst="donut">
            <a:avLst/>
          </a:prstGeom>
          <a:solidFill>
            <a:srgbClr val="FF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 name="同心圆 1"/>
          <p:cNvSpPr/>
          <p:nvPr/>
        </p:nvSpPr>
        <p:spPr>
          <a:xfrm>
            <a:off x="8596630" y="2814955"/>
            <a:ext cx="5238750" cy="5238750"/>
          </a:xfrm>
          <a:prstGeom prst="donut">
            <a:avLst/>
          </a:prstGeom>
          <a:solidFill>
            <a:srgbClr val="FF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TextBox 42"/>
          <p:cNvSpPr txBox="1"/>
          <p:nvPr/>
        </p:nvSpPr>
        <p:spPr>
          <a:xfrm>
            <a:off x="4937765" y="584729"/>
            <a:ext cx="2316480" cy="737235"/>
          </a:xfrm>
          <a:prstGeom prst="rect">
            <a:avLst/>
          </a:prstGeom>
          <a:noFill/>
        </p:spPr>
        <p:txBody>
          <a:bodyPr wrap="none" rtlCol="0">
            <a:spAutoFit/>
          </a:bodyPr>
          <a:lstStyle/>
          <a:p>
            <a:pPr algn="ctr"/>
            <a:r>
              <a:rPr lang="zh-CN" altLang="en-US" sz="4200" dirty="0">
                <a:solidFill>
                  <a:srgbClr val="FF5F27"/>
                </a:solidFill>
                <a:cs typeface="+mn-ea"/>
                <a:sym typeface="+mn-lt"/>
              </a:rPr>
              <a:t>我们公司</a:t>
            </a:r>
            <a:endParaRPr lang="zh-CN" altLang="en-US" sz="4200" dirty="0">
              <a:solidFill>
                <a:srgbClr val="FF5F27"/>
              </a:solidFill>
              <a:cs typeface="+mn-ea"/>
              <a:sym typeface="+mn-lt"/>
            </a:endParaRPr>
          </a:p>
        </p:txBody>
      </p:sp>
      <p:sp>
        <p:nvSpPr>
          <p:cNvPr id="44" name="TextBox 43"/>
          <p:cNvSpPr txBox="1"/>
          <p:nvPr/>
        </p:nvSpPr>
        <p:spPr>
          <a:xfrm>
            <a:off x="5064991" y="1267352"/>
            <a:ext cx="2087430" cy="261610"/>
          </a:xfrm>
          <a:prstGeom prst="rect">
            <a:avLst/>
          </a:prstGeom>
          <a:noFill/>
        </p:spPr>
        <p:txBody>
          <a:bodyPr wrap="none" rtlCol="0" anchor="ctr" anchorCtr="0">
            <a:spAutoFit/>
          </a:bodyPr>
          <a:lstStyle/>
          <a:p>
            <a:pPr algn="ctr"/>
            <a:r>
              <a:rPr lang="en-US" sz="1100" dirty="0">
                <a:cs typeface="+mn-ea"/>
                <a:sym typeface="+mn-lt"/>
              </a:rPr>
              <a:t>Modern and Minimal Presentation Template</a:t>
            </a:r>
            <a:endParaRPr lang="en-US" sz="1100" dirty="0">
              <a:cs typeface="+mn-ea"/>
              <a:sym typeface="+mn-lt"/>
            </a:endParaRPr>
          </a:p>
        </p:txBody>
      </p:sp>
      <p:cxnSp>
        <p:nvCxnSpPr>
          <p:cNvPr id="45" name="Straight Connector 44"/>
          <p:cNvCxnSpPr/>
          <p:nvPr/>
        </p:nvCxnSpPr>
        <p:spPr>
          <a:xfrm>
            <a:off x="5805926" y="419100"/>
            <a:ext cx="596462" cy="0"/>
          </a:xfrm>
          <a:prstGeom prst="line">
            <a:avLst/>
          </a:prstGeom>
          <a:ln w="57150">
            <a:solidFill>
              <a:srgbClr val="FF5F27"/>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6331554" y="2831564"/>
            <a:ext cx="1821011" cy="511615"/>
          </a:xfrm>
          <a:prstGeom prst="rect">
            <a:avLst/>
          </a:prstGeom>
          <a:noFill/>
          <a:ln>
            <a:noFill/>
          </a:ln>
        </p:spPr>
        <p:txBody>
          <a:bodyPr vert="horz" wrap="none" lIns="0" tIns="0" rIns="0" bIns="0" anchor="ctr" anchorCtr="0">
            <a:spAutoFit/>
          </a:bodyPr>
          <a:lstStyle/>
          <a:p>
            <a:pPr defTabSz="2286000">
              <a:lnSpc>
                <a:spcPts val="4250"/>
              </a:lnSpc>
            </a:pPr>
            <a:r>
              <a:rPr lang="zh-CN" altLang="en-US" sz="3300" b="1" spc="250" dirty="0">
                <a:solidFill>
                  <a:srgbClr val="FF5F27"/>
                </a:solidFill>
                <a:cs typeface="+mn-ea"/>
                <a:sym typeface="+mn-lt"/>
              </a:rPr>
              <a:t>公司简介</a:t>
            </a:r>
            <a:endParaRPr lang="zh-CN" altLang="en-US" sz="3300" b="1" spc="250" dirty="0">
              <a:solidFill>
                <a:srgbClr val="FF5F27"/>
              </a:solidFill>
              <a:cs typeface="+mn-ea"/>
              <a:sym typeface="+mn-lt"/>
            </a:endParaRPr>
          </a:p>
        </p:txBody>
      </p:sp>
      <p:sp>
        <p:nvSpPr>
          <p:cNvPr id="20" name="Subtitle 2"/>
          <p:cNvSpPr txBox="1"/>
          <p:nvPr/>
        </p:nvSpPr>
        <p:spPr>
          <a:xfrm>
            <a:off x="6196888" y="3624291"/>
            <a:ext cx="4291466" cy="1135730"/>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a:lnSpc>
                <a:spcPts val="2020"/>
              </a:lnSpc>
            </a:pPr>
            <a:r>
              <a:rPr lang="en-US" sz="1200" dirty="0">
                <a:solidFill>
                  <a:schemeClr val="tx1"/>
                </a:solidFill>
                <a:latin typeface="+mn-lt"/>
                <a:cs typeface="+mn-ea"/>
                <a:sym typeface="+mn-lt"/>
              </a:rPr>
              <a:t>Frequently, your initial font choice is taken out of your awesome hands also we are companies often specify a typeface, or even a set of fonts,  part of their brand guides However, if you a great Frequently, your initial font choice is taken out of your hands.</a:t>
            </a:r>
            <a:endParaRPr lang="en-US" sz="1200" dirty="0">
              <a:solidFill>
                <a:schemeClr val="tx1"/>
              </a:solidFill>
              <a:latin typeface="+mn-lt"/>
              <a:cs typeface="+mn-ea"/>
              <a:sym typeface="+mn-lt"/>
            </a:endParaRPr>
          </a:p>
        </p:txBody>
      </p:sp>
      <p:grpSp>
        <p:nvGrpSpPr>
          <p:cNvPr id="10" name="组合 9"/>
          <p:cNvGrpSpPr/>
          <p:nvPr/>
        </p:nvGrpSpPr>
        <p:grpSpPr>
          <a:xfrm>
            <a:off x="6331813" y="5393933"/>
            <a:ext cx="2095062" cy="369551"/>
            <a:chOff x="6331813" y="5393933"/>
            <a:chExt cx="2095062" cy="369551"/>
          </a:xfrm>
        </p:grpSpPr>
        <p:sp>
          <p:nvSpPr>
            <p:cNvPr id="21" name="Rectangle 20"/>
            <p:cNvSpPr/>
            <p:nvPr/>
          </p:nvSpPr>
          <p:spPr>
            <a:xfrm>
              <a:off x="6331813" y="5393933"/>
              <a:ext cx="2095062" cy="346467"/>
            </a:xfrm>
            <a:prstGeom prst="rect">
              <a:avLst/>
            </a:prstGeom>
            <a:noFill/>
            <a:ln w="57150">
              <a:solidFill>
                <a:srgbClr val="FF5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22" name="TextBox 21"/>
            <p:cNvSpPr txBox="1"/>
            <p:nvPr/>
          </p:nvSpPr>
          <p:spPr>
            <a:xfrm>
              <a:off x="6714804" y="5455707"/>
              <a:ext cx="1326005" cy="307777"/>
            </a:xfrm>
            <a:prstGeom prst="rect">
              <a:avLst/>
            </a:prstGeom>
            <a:noFill/>
          </p:spPr>
          <p:txBody>
            <a:bodyPr wrap="none" rtlCol="0" anchor="ctr" anchorCtr="0">
              <a:spAutoFit/>
            </a:bodyPr>
            <a:lstStyle/>
            <a:p>
              <a:pPr algn="ctr"/>
              <a:r>
                <a:rPr lang="en-US" sz="1400" b="1" dirty="0">
                  <a:solidFill>
                    <a:schemeClr val="tx2"/>
                  </a:solidFill>
                  <a:cs typeface="+mn-ea"/>
                  <a:sym typeface="+mn-lt"/>
                </a:rPr>
                <a:t>add your title here</a:t>
              </a:r>
              <a:endParaRPr lang="en-US" sz="1400" b="1" dirty="0">
                <a:solidFill>
                  <a:schemeClr val="tx2"/>
                </a:solidFill>
                <a:cs typeface="+mn-ea"/>
                <a:sym typeface="+mn-lt"/>
              </a:endParaRPr>
            </a:p>
          </p:txBody>
        </p:sp>
      </p:grpSp>
      <p:pic>
        <p:nvPicPr>
          <p:cNvPr id="3" name="图片占位符 2" descr="C:\Users\yj\Desktop\laptop-3335722_960_720.jpglaptop-3335722_960_720"/>
          <p:cNvPicPr>
            <a:picLocks noGrp="1" noChangeAspect="1"/>
          </p:cNvPicPr>
          <p:nvPr>
            <p:ph type="pic" sz="quarter" idx="17"/>
          </p:nvPr>
        </p:nvPicPr>
        <p:blipFill>
          <a:blip r:embed="rId1"/>
          <a:srcRect/>
          <a:stretch>
            <a:fillRect/>
          </a:stretch>
        </p:blipFill>
        <p:spPr>
          <a:xfrm>
            <a:off x="274320" y="3264535"/>
            <a:ext cx="4081780" cy="2671445"/>
          </a:xfrm>
        </p:spPr>
      </p:pic>
      <p:pic>
        <p:nvPicPr>
          <p:cNvPr id="4" name="图片占位符 5" descr="C:\Users\yj\Desktop\Hippopx (2).jpgHippopx (2)"/>
          <p:cNvPicPr>
            <a:picLocks noGrp="1" noChangeAspect="1"/>
          </p:cNvPicPr>
          <p:nvPr/>
        </p:nvPicPr>
        <p:blipFill>
          <a:blip r:embed="rId2"/>
          <a:srcRect/>
          <a:stretch>
            <a:fillRect/>
          </a:stretch>
        </p:blipFill>
        <p:spPr>
          <a:xfrm>
            <a:off x="1414145" y="2404110"/>
            <a:ext cx="4189730" cy="2356485"/>
          </a:xfrm>
          <a:prstGeom prst="rect">
            <a:avLst/>
          </a:prstGeom>
          <a:effec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14"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yj\Desktop\家装\pexels-photo-90317.jpegpexels-photo-90317"/>
          <p:cNvPicPr>
            <a:picLocks noChangeAspect="1"/>
          </p:cNvPicPr>
          <p:nvPr/>
        </p:nvPicPr>
        <p:blipFill>
          <a:blip r:embed="rId1"/>
          <a:srcRect/>
          <a:stretch>
            <a:fillRect/>
          </a:stretch>
        </p:blipFill>
        <p:spPr>
          <a:xfrm>
            <a:off x="663742" y="575251"/>
            <a:ext cx="3827524" cy="2524125"/>
          </a:xfrm>
          <a:prstGeom prst="rect">
            <a:avLst/>
          </a:prstGeom>
        </p:spPr>
      </p:pic>
      <p:pic>
        <p:nvPicPr>
          <p:cNvPr id="3" name="图片 2" descr="C:\Users\yj\Desktop\家装\pexels-photo-265004.jpegpexels-photo-265004"/>
          <p:cNvPicPr>
            <a:picLocks noChangeAspect="1"/>
          </p:cNvPicPr>
          <p:nvPr/>
        </p:nvPicPr>
        <p:blipFill>
          <a:blip r:embed="rId2"/>
          <a:srcRect t="20734"/>
          <a:stretch>
            <a:fillRect/>
          </a:stretch>
        </p:blipFill>
        <p:spPr>
          <a:xfrm>
            <a:off x="4684395" y="589915"/>
            <a:ext cx="3754755" cy="2536825"/>
          </a:xfrm>
          <a:prstGeom prst="rect">
            <a:avLst/>
          </a:prstGeom>
        </p:spPr>
      </p:pic>
      <p:pic>
        <p:nvPicPr>
          <p:cNvPr id="4" name="图片 3" descr="C:\Users\yj\Desktop\家装\pexels-photo-210552.jpegpexels-photo-210552"/>
          <p:cNvPicPr>
            <a:picLocks noChangeAspect="1"/>
          </p:cNvPicPr>
          <p:nvPr/>
        </p:nvPicPr>
        <p:blipFill>
          <a:blip r:embed="rId3"/>
          <a:srcRect/>
          <a:stretch>
            <a:fillRect/>
          </a:stretch>
        </p:blipFill>
        <p:spPr>
          <a:xfrm>
            <a:off x="677727" y="3380977"/>
            <a:ext cx="3799205" cy="2524125"/>
          </a:xfrm>
          <a:prstGeom prst="rect">
            <a:avLst/>
          </a:prstGeom>
        </p:spPr>
      </p:pic>
      <p:pic>
        <p:nvPicPr>
          <p:cNvPr id="5" name="图片 4" descr="C:\Users\yj\Desktop\家装\pexels-photo-271618.jpegpexels-photo-271618"/>
          <p:cNvPicPr>
            <a:picLocks noChangeAspect="1"/>
          </p:cNvPicPr>
          <p:nvPr/>
        </p:nvPicPr>
        <p:blipFill rotWithShape="1">
          <a:blip r:embed="rId4"/>
          <a:srcRect/>
          <a:stretch>
            <a:fillRect/>
          </a:stretch>
        </p:blipFill>
        <p:spPr>
          <a:xfrm>
            <a:off x="4684294" y="3390820"/>
            <a:ext cx="3753853" cy="2504440"/>
          </a:xfrm>
          <a:prstGeom prst="rect">
            <a:avLst/>
          </a:prstGeom>
        </p:spPr>
      </p:pic>
      <p:sp>
        <p:nvSpPr>
          <p:cNvPr id="6" name="矩形 5"/>
          <p:cNvSpPr/>
          <p:nvPr/>
        </p:nvSpPr>
        <p:spPr>
          <a:xfrm>
            <a:off x="8631175" y="561472"/>
            <a:ext cx="3175814" cy="5357409"/>
          </a:xfrm>
          <a:prstGeom prst="rect">
            <a:avLst/>
          </a:prstGeom>
          <a:solidFill>
            <a:srgbClr val="FF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5F27"/>
              </a:solidFill>
              <a:cs typeface="+mn-ea"/>
              <a:sym typeface="+mn-lt"/>
            </a:endParaRPr>
          </a:p>
        </p:txBody>
      </p:sp>
      <p:sp>
        <p:nvSpPr>
          <p:cNvPr id="7" name="矩形 6"/>
          <p:cNvSpPr/>
          <p:nvPr/>
        </p:nvSpPr>
        <p:spPr>
          <a:xfrm>
            <a:off x="8836648" y="1983207"/>
            <a:ext cx="1250535" cy="3101977"/>
          </a:xfrm>
          <a:prstGeom prst="rect">
            <a:avLst/>
          </a:prstGeom>
        </p:spPr>
        <p:txBody>
          <a:bodyPr vert="wordArtVertRtl" wrap="square">
            <a:spAutoFit/>
          </a:bodyPr>
          <a:lstStyle/>
          <a:p>
            <a:pPr lvl="0" defTabSz="914400">
              <a:lnSpc>
                <a:spcPct val="150000"/>
              </a:lnSpc>
              <a:defRPr/>
            </a:pPr>
            <a:r>
              <a:rPr lang="zh-CN" altLang="en-US" sz="1200">
                <a:solidFill>
                  <a:schemeClr val="tx1"/>
                </a:solidFill>
                <a:cs typeface="+mn-ea"/>
                <a:sym typeface="+mn-lt"/>
              </a:rPr>
              <a:t>标题数字等都可以通过点击和重新输入进行更改，顶部</a:t>
            </a:r>
            <a:r>
              <a:rPr lang="en-US" altLang="zh-CN" sz="1200">
                <a:solidFill>
                  <a:schemeClr val="tx1"/>
                </a:solidFill>
                <a:cs typeface="+mn-ea"/>
                <a:sym typeface="+mn-lt"/>
              </a:rPr>
              <a:t>“</a:t>
            </a:r>
            <a:r>
              <a:rPr lang="zh-CN" altLang="en-US" sz="1200">
                <a:solidFill>
                  <a:schemeClr val="tx1"/>
                </a:solidFill>
                <a:cs typeface="+mn-ea"/>
                <a:sym typeface="+mn-lt"/>
              </a:rPr>
              <a:t>开始</a:t>
            </a:r>
            <a:r>
              <a:rPr lang="en-US" altLang="zh-CN" sz="1200">
                <a:solidFill>
                  <a:schemeClr val="tx1"/>
                </a:solidFill>
                <a:cs typeface="+mn-ea"/>
                <a:sym typeface="+mn-lt"/>
              </a:rPr>
              <a:t>”</a:t>
            </a:r>
            <a:r>
              <a:rPr lang="zh-CN" altLang="en-US" sz="1200">
                <a:solidFill>
                  <a:schemeClr val="tx1"/>
                </a:solidFill>
                <a:cs typeface="+mn-ea"/>
                <a:sym typeface="+mn-lt"/>
              </a:rPr>
              <a:t>面板中可以对字体</a:t>
            </a:r>
            <a:endParaRPr lang="zh-CN" altLang="en-US" sz="1200" dirty="0">
              <a:solidFill>
                <a:schemeClr val="tx1"/>
              </a:solidFill>
              <a:cs typeface="+mn-ea"/>
              <a:sym typeface="+mn-lt"/>
            </a:endParaRPr>
          </a:p>
        </p:txBody>
      </p:sp>
      <p:grpSp>
        <p:nvGrpSpPr>
          <p:cNvPr id="14" name="组合 13"/>
          <p:cNvGrpSpPr/>
          <p:nvPr/>
        </p:nvGrpSpPr>
        <p:grpSpPr>
          <a:xfrm>
            <a:off x="10219082" y="1983207"/>
            <a:ext cx="800219" cy="2897821"/>
            <a:chOff x="10883672" y="1691106"/>
            <a:chExt cx="800219" cy="2897821"/>
          </a:xfrm>
        </p:grpSpPr>
        <p:sp>
          <p:nvSpPr>
            <p:cNvPr id="15" name="文本框 14"/>
            <p:cNvSpPr txBox="1"/>
            <p:nvPr/>
          </p:nvSpPr>
          <p:spPr>
            <a:xfrm>
              <a:off x="10883672" y="1691106"/>
              <a:ext cx="800219" cy="706755"/>
            </a:xfrm>
            <a:prstGeom prst="rect">
              <a:avLst/>
            </a:prstGeom>
            <a:noFill/>
          </p:spPr>
          <p:txBody>
            <a:bodyPr vert="horz" wrap="square" rtlCol="0">
              <a:spAutoFit/>
            </a:bodyPr>
            <a:lstStyle/>
            <a:p>
              <a:r>
                <a:rPr kumimoji="1" lang="zh-CN" altLang="en-US" sz="4000" spc="-300" dirty="0">
                  <a:solidFill>
                    <a:srgbClr val="FF5F27"/>
                  </a:solidFill>
                  <a:cs typeface="+mn-ea"/>
                  <a:sym typeface="+mn-lt"/>
                </a:rPr>
                <a:t>实</a:t>
              </a:r>
              <a:endParaRPr kumimoji="1" lang="zh-CN" altLang="en-US" sz="4000" spc="-300" dirty="0">
                <a:solidFill>
                  <a:srgbClr val="FF5F27"/>
                </a:solidFill>
                <a:cs typeface="+mn-ea"/>
                <a:sym typeface="+mn-lt"/>
              </a:endParaRPr>
            </a:p>
          </p:txBody>
        </p:sp>
        <p:sp>
          <p:nvSpPr>
            <p:cNvPr id="16" name="文本框 15"/>
            <p:cNvSpPr txBox="1"/>
            <p:nvPr/>
          </p:nvSpPr>
          <p:spPr>
            <a:xfrm>
              <a:off x="10883672" y="3882172"/>
              <a:ext cx="800219" cy="706755"/>
            </a:xfrm>
            <a:prstGeom prst="rect">
              <a:avLst/>
            </a:prstGeom>
            <a:noFill/>
          </p:spPr>
          <p:txBody>
            <a:bodyPr vert="horz" wrap="square" rtlCol="0">
              <a:spAutoFit/>
            </a:bodyPr>
            <a:lstStyle/>
            <a:p>
              <a:r>
                <a:rPr kumimoji="1" lang="zh-CN" altLang="en-US" sz="4000" spc="-300" dirty="0">
                  <a:solidFill>
                    <a:srgbClr val="FF5F27"/>
                  </a:solidFill>
                  <a:cs typeface="+mn-ea"/>
                  <a:sym typeface="+mn-lt"/>
                </a:rPr>
                <a:t>例</a:t>
              </a:r>
              <a:endParaRPr kumimoji="1" lang="zh-CN" altLang="en-US" sz="4000" spc="-300" dirty="0">
                <a:solidFill>
                  <a:srgbClr val="FF5F27"/>
                </a:solidFill>
                <a:cs typeface="+mn-ea"/>
                <a:sym typeface="+mn-lt"/>
              </a:endParaRPr>
            </a:p>
          </p:txBody>
        </p:sp>
        <p:sp>
          <p:nvSpPr>
            <p:cNvPr id="17" name="文本框 16"/>
            <p:cNvSpPr txBox="1"/>
            <p:nvPr/>
          </p:nvSpPr>
          <p:spPr>
            <a:xfrm>
              <a:off x="10883672" y="2426428"/>
              <a:ext cx="800219" cy="706755"/>
            </a:xfrm>
            <a:prstGeom prst="rect">
              <a:avLst/>
            </a:prstGeom>
            <a:noFill/>
          </p:spPr>
          <p:txBody>
            <a:bodyPr vert="horz" wrap="square" rtlCol="0">
              <a:spAutoFit/>
            </a:bodyPr>
            <a:lstStyle/>
            <a:p>
              <a:r>
                <a:rPr kumimoji="1" lang="zh-CN" altLang="en-US" sz="4000" spc="-300" dirty="0">
                  <a:solidFill>
                    <a:srgbClr val="FF5F27"/>
                  </a:solidFill>
                  <a:cs typeface="+mn-ea"/>
                  <a:sym typeface="+mn-lt"/>
                </a:rPr>
                <a:t>际</a:t>
              </a:r>
              <a:endParaRPr kumimoji="1" lang="zh-CN" altLang="en-US" sz="4000" spc="-300" dirty="0">
                <a:solidFill>
                  <a:srgbClr val="FF5F27"/>
                </a:solidFill>
                <a:cs typeface="+mn-ea"/>
                <a:sym typeface="+mn-lt"/>
              </a:endParaRPr>
            </a:p>
          </p:txBody>
        </p:sp>
        <p:sp>
          <p:nvSpPr>
            <p:cNvPr id="18" name="文本框 17"/>
            <p:cNvSpPr txBox="1"/>
            <p:nvPr/>
          </p:nvSpPr>
          <p:spPr>
            <a:xfrm>
              <a:off x="10883672" y="3154300"/>
              <a:ext cx="800219" cy="706755"/>
            </a:xfrm>
            <a:prstGeom prst="rect">
              <a:avLst/>
            </a:prstGeom>
            <a:noFill/>
          </p:spPr>
          <p:txBody>
            <a:bodyPr vert="horz" wrap="square" rtlCol="0">
              <a:spAutoFit/>
            </a:bodyPr>
            <a:lstStyle/>
            <a:p>
              <a:r>
                <a:rPr kumimoji="1" lang="zh-CN" altLang="en-US" sz="4000" spc="-300" dirty="0">
                  <a:solidFill>
                    <a:srgbClr val="FF5F27"/>
                  </a:solidFill>
                  <a:cs typeface="+mn-ea"/>
                  <a:sym typeface="+mn-lt"/>
                </a:rPr>
                <a:t>案</a:t>
              </a:r>
              <a:endParaRPr kumimoji="1" lang="zh-CN" altLang="en-US" sz="4000" spc="-300" dirty="0">
                <a:solidFill>
                  <a:srgbClr val="FF5F27"/>
                </a:solidFill>
                <a:cs typeface="+mn-ea"/>
                <a:sym typeface="+mn-lt"/>
              </a:endParaRPr>
            </a:p>
          </p:txBody>
        </p:sp>
      </p:grpSp>
      <p:grpSp>
        <p:nvGrpSpPr>
          <p:cNvPr id="8" name="组合 7"/>
          <p:cNvGrpSpPr/>
          <p:nvPr/>
        </p:nvGrpSpPr>
        <p:grpSpPr>
          <a:xfrm>
            <a:off x="367321" y="444976"/>
            <a:ext cx="199030" cy="141594"/>
            <a:chOff x="4848225" y="762000"/>
            <a:chExt cx="266700" cy="159314"/>
          </a:xfrm>
        </p:grpSpPr>
        <p:cxnSp>
          <p:nvCxnSpPr>
            <p:cNvPr id="9" name="直接连接符 8"/>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p:cNvSpPr/>
          <p:nvPr/>
        </p:nvSpPr>
        <p:spPr>
          <a:xfrm rot="10800000">
            <a:off x="3556000" y="294005"/>
            <a:ext cx="5317490" cy="5346700"/>
          </a:xfrm>
          <a:prstGeom prst="donut">
            <a:avLst>
              <a:gd name="adj" fmla="val 13214"/>
            </a:avLst>
          </a:prstGeom>
          <a:solidFill>
            <a:srgbClr val="FF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55" name="TextBox 54"/>
          <p:cNvSpPr txBox="1"/>
          <p:nvPr/>
        </p:nvSpPr>
        <p:spPr>
          <a:xfrm>
            <a:off x="1340863" y="2381171"/>
            <a:ext cx="2214880" cy="669290"/>
          </a:xfrm>
          <a:prstGeom prst="rect">
            <a:avLst/>
          </a:prstGeom>
          <a:noFill/>
        </p:spPr>
        <p:txBody>
          <a:bodyPr wrap="none" rtlCol="0">
            <a:spAutoFit/>
          </a:bodyPr>
          <a:lstStyle/>
          <a:p>
            <a:pPr>
              <a:lnSpc>
                <a:spcPts val="4510"/>
              </a:lnSpc>
            </a:pPr>
            <a:r>
              <a:rPr lang="zh-CN" altLang="en-US" sz="4000" dirty="0">
                <a:solidFill>
                  <a:schemeClr val="tx2"/>
                </a:solidFill>
                <a:cs typeface="+mn-ea"/>
                <a:sym typeface="+mn-lt"/>
              </a:rPr>
              <a:t>设计理念</a:t>
            </a:r>
            <a:endParaRPr lang="zh-CN" altLang="en-US" sz="4000" dirty="0">
              <a:solidFill>
                <a:schemeClr val="tx2"/>
              </a:solidFill>
              <a:cs typeface="+mn-ea"/>
              <a:sym typeface="+mn-lt"/>
            </a:endParaRPr>
          </a:p>
        </p:txBody>
      </p:sp>
      <p:sp useBgFill="1">
        <p:nvSpPr>
          <p:cNvPr id="58" name="TextBox 57"/>
          <p:cNvSpPr txBox="1"/>
          <p:nvPr/>
        </p:nvSpPr>
        <p:spPr>
          <a:xfrm>
            <a:off x="835025" y="3926840"/>
            <a:ext cx="2844165" cy="1822450"/>
          </a:xfrm>
          <a:prstGeom prst="rect">
            <a:avLst/>
          </a:prstGeom>
        </p:spPr>
        <p:txBody>
          <a:bodyPr wrap="square" rtlCol="0" anchor="ctr" anchorCtr="0">
            <a:spAutoFit/>
          </a:bodyPr>
          <a:lstStyle/>
          <a:p>
            <a:pPr>
              <a:lnSpc>
                <a:spcPct val="250000"/>
              </a:lnSpc>
            </a:pPr>
            <a:r>
              <a:rPr lang="zh-CN" altLang="en-US" sz="900" dirty="0">
                <a:solidFill>
                  <a:schemeClr val="tx2"/>
                </a:solidFill>
                <a:cs typeface="+mn-ea"/>
                <a:sym typeface="+mn-lt"/>
              </a:rPr>
              <a:t>标题数字等都可以通过点击和重新输入进行更改，顶部</a:t>
            </a:r>
            <a:r>
              <a:rPr lang="en-US" altLang="zh-CN" sz="900" dirty="0">
                <a:solidFill>
                  <a:schemeClr val="tx2"/>
                </a:solidFill>
                <a:cs typeface="+mn-ea"/>
                <a:sym typeface="+mn-lt"/>
              </a:rPr>
              <a:t>“</a:t>
            </a:r>
            <a:r>
              <a:rPr lang="zh-CN" altLang="en-US" sz="900" dirty="0">
                <a:solidFill>
                  <a:schemeClr val="tx2"/>
                </a:solidFill>
                <a:cs typeface="+mn-ea"/>
                <a:sym typeface="+mn-lt"/>
              </a:rPr>
              <a:t>开始</a:t>
            </a:r>
            <a:r>
              <a:rPr lang="en-US" altLang="zh-CN" sz="900" dirty="0">
                <a:solidFill>
                  <a:schemeClr val="tx2"/>
                </a:solidFill>
                <a:cs typeface="+mn-ea"/>
                <a:sym typeface="+mn-lt"/>
              </a:rPr>
              <a:t>”</a:t>
            </a:r>
            <a:r>
              <a:rPr lang="zh-CN" altLang="en-US" sz="900" dirty="0">
                <a:solidFill>
                  <a:schemeClr val="tx2"/>
                </a:solidFill>
                <a:cs typeface="+mn-ea"/>
                <a:sym typeface="+mn-lt"/>
              </a:rPr>
              <a:t>面板中可以对字体、字号、颜色、行距等进行修改。标题数字等都可以通过点击和重新输入进行更改，顶部</a:t>
            </a:r>
            <a:r>
              <a:rPr lang="en-US" altLang="zh-CN" sz="900" dirty="0">
                <a:solidFill>
                  <a:schemeClr val="tx2"/>
                </a:solidFill>
                <a:cs typeface="+mn-ea"/>
                <a:sym typeface="+mn-lt"/>
              </a:rPr>
              <a:t>“</a:t>
            </a:r>
            <a:r>
              <a:rPr lang="zh-CN" altLang="en-US" sz="900" dirty="0">
                <a:solidFill>
                  <a:schemeClr val="tx2"/>
                </a:solidFill>
                <a:cs typeface="+mn-ea"/>
                <a:sym typeface="+mn-lt"/>
              </a:rPr>
              <a:t>开始</a:t>
            </a:r>
            <a:r>
              <a:rPr lang="en-US" altLang="zh-CN" sz="900" dirty="0">
                <a:solidFill>
                  <a:schemeClr val="tx2"/>
                </a:solidFill>
                <a:cs typeface="+mn-ea"/>
                <a:sym typeface="+mn-lt"/>
              </a:rPr>
              <a:t>”</a:t>
            </a:r>
            <a:r>
              <a:rPr lang="zh-CN" altLang="en-US" sz="900" dirty="0">
                <a:solidFill>
                  <a:schemeClr val="tx2"/>
                </a:solidFill>
                <a:cs typeface="+mn-ea"/>
                <a:sym typeface="+mn-lt"/>
              </a:rPr>
              <a:t>面板中可以对字体、字号、颜色、行距等进行修改。</a:t>
            </a:r>
            <a:endParaRPr lang="zh-CN" altLang="en-US" sz="900" dirty="0">
              <a:solidFill>
                <a:schemeClr val="tx2"/>
              </a:solidFill>
              <a:cs typeface="+mn-ea"/>
              <a:sym typeface="+mn-lt"/>
            </a:endParaRPr>
          </a:p>
        </p:txBody>
      </p:sp>
      <p:sp>
        <p:nvSpPr>
          <p:cNvPr id="59" name="Rectangle 58"/>
          <p:cNvSpPr/>
          <p:nvPr/>
        </p:nvSpPr>
        <p:spPr>
          <a:xfrm>
            <a:off x="1504058" y="3251688"/>
            <a:ext cx="1754487" cy="346468"/>
          </a:xfrm>
          <a:prstGeom prst="rect">
            <a:avLst/>
          </a:prstGeom>
          <a:noFill/>
          <a:ln w="57150">
            <a:solidFill>
              <a:srgbClr val="FF5F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60" name="TextBox 59"/>
          <p:cNvSpPr txBox="1"/>
          <p:nvPr/>
        </p:nvSpPr>
        <p:spPr>
          <a:xfrm>
            <a:off x="2194402" y="3290602"/>
            <a:ext cx="939680" cy="307777"/>
          </a:xfrm>
          <a:prstGeom prst="rect">
            <a:avLst/>
          </a:prstGeom>
          <a:noFill/>
        </p:spPr>
        <p:txBody>
          <a:bodyPr wrap="none" rtlCol="0" anchor="ctr" anchorCtr="0">
            <a:spAutoFit/>
          </a:bodyPr>
          <a:lstStyle/>
          <a:p>
            <a:pPr algn="ctr"/>
            <a:r>
              <a:rPr lang="en-US" sz="1400" b="1" dirty="0">
                <a:solidFill>
                  <a:schemeClr val="tx2"/>
                </a:solidFill>
                <a:cs typeface="+mn-ea"/>
                <a:sym typeface="+mn-lt"/>
              </a:rPr>
              <a:t>MAKO MEDIA</a:t>
            </a:r>
            <a:endParaRPr lang="en-US" sz="1400" b="1" dirty="0">
              <a:solidFill>
                <a:schemeClr val="tx2"/>
              </a:solidFill>
              <a:cs typeface="+mn-ea"/>
              <a:sym typeface="+mn-lt"/>
            </a:endParaRPr>
          </a:p>
        </p:txBody>
      </p:sp>
      <p:pic>
        <p:nvPicPr>
          <p:cNvPr id="10" name="图片占位符 9" descr="C:\Users\yj\Desktop\家装\pexels-photo-133919.jpegpexels-photo-133919"/>
          <p:cNvPicPr>
            <a:picLocks noGrp="1" noChangeAspect="1"/>
          </p:cNvPicPr>
          <p:nvPr/>
        </p:nvPicPr>
        <p:blipFill>
          <a:blip r:embed="rId1"/>
          <a:srcRect/>
          <a:stretch>
            <a:fillRect/>
          </a:stretch>
        </p:blipFill>
        <p:spPr>
          <a:xfrm>
            <a:off x="5781040" y="2706370"/>
            <a:ext cx="3634105" cy="4003675"/>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pic>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p:bldP spid="58" grpId="0" animBg="1"/>
      <p:bldP spid="59" grpId="0" bldLvl="0" animBg="1"/>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pexels-photo-721196"/>
          <p:cNvPicPr>
            <a:picLocks noChangeAspect="1"/>
          </p:cNvPicPr>
          <p:nvPr/>
        </p:nvPicPr>
        <p:blipFill>
          <a:blip r:embed="rId1"/>
          <a:stretch>
            <a:fillRect/>
          </a:stretch>
        </p:blipFill>
        <p:spPr>
          <a:xfrm>
            <a:off x="1886585" y="-10795"/>
            <a:ext cx="10296525" cy="6863715"/>
          </a:xfrm>
          <a:prstGeom prst="rect">
            <a:avLst/>
          </a:prstGeom>
        </p:spPr>
      </p:pic>
      <p:sp>
        <p:nvSpPr>
          <p:cNvPr id="6" name="同心圆 5"/>
          <p:cNvSpPr/>
          <p:nvPr/>
        </p:nvSpPr>
        <p:spPr>
          <a:xfrm>
            <a:off x="-752475" y="-890270"/>
            <a:ext cx="5238750" cy="5238750"/>
          </a:xfrm>
          <a:prstGeom prst="donut">
            <a:avLst/>
          </a:prstGeom>
          <a:solidFill>
            <a:srgbClr val="FF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7" name="组合 26"/>
          <p:cNvGrpSpPr/>
          <p:nvPr/>
        </p:nvGrpSpPr>
        <p:grpSpPr>
          <a:xfrm>
            <a:off x="1255713" y="5127326"/>
            <a:ext cx="868595" cy="427639"/>
            <a:chOff x="1352550" y="4843770"/>
            <a:chExt cx="1318932" cy="649355"/>
          </a:xfrm>
        </p:grpSpPr>
        <p:sp>
          <p:nvSpPr>
            <p:cNvPr id="7" name="圆角矩形 6"/>
            <p:cNvSpPr/>
            <p:nvPr/>
          </p:nvSpPr>
          <p:spPr>
            <a:xfrm>
              <a:off x="1352550" y="4843770"/>
              <a:ext cx="1318932" cy="649355"/>
            </a:xfrm>
            <a:prstGeom prst="roundRect">
              <a:avLst>
                <a:gd name="adj" fmla="val 25150"/>
              </a:avLst>
            </a:prstGeom>
            <a:solidFill>
              <a:srgbClr val="FF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右箭头 25"/>
            <p:cNvSpPr/>
            <p:nvPr/>
          </p:nvSpPr>
          <p:spPr>
            <a:xfrm>
              <a:off x="1669901" y="5012468"/>
              <a:ext cx="684231" cy="311959"/>
            </a:xfrm>
            <a:prstGeom prst="rightArrow">
              <a:avLst>
                <a:gd name="adj1" fmla="val 31267"/>
                <a:gd name="adj2" fmla="val 624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文本框 27"/>
          <p:cNvSpPr txBox="1"/>
          <p:nvPr/>
        </p:nvSpPr>
        <p:spPr>
          <a:xfrm>
            <a:off x="1183048" y="2734330"/>
            <a:ext cx="3611880" cy="922020"/>
          </a:xfrm>
          <a:prstGeom prst="rect">
            <a:avLst/>
          </a:prstGeom>
          <a:noFill/>
        </p:spPr>
        <p:txBody>
          <a:bodyPr wrap="none" rtlCol="0">
            <a:spAutoFit/>
            <a:scene3d>
              <a:camera prst="orthographicFront"/>
              <a:lightRig rig="threePt" dir="t"/>
            </a:scene3d>
            <a:sp3d contourW="12700"/>
          </a:bodyPr>
          <a:lstStyle/>
          <a:p>
            <a:r>
              <a:rPr lang="zh-CN" altLang="en-US" sz="5400" dirty="0">
                <a:solidFill>
                  <a:srgbClr val="FF5F27"/>
                </a:solidFill>
                <a:cs typeface="+mn-ea"/>
                <a:sym typeface="+mn-lt"/>
              </a:rPr>
              <a:t>感谢观看！</a:t>
            </a:r>
            <a:endParaRPr lang="zh-CN" altLang="en-US" sz="5400" dirty="0">
              <a:solidFill>
                <a:srgbClr val="FF5F27"/>
              </a:solidFill>
              <a:cs typeface="+mn-ea"/>
              <a:sym typeface="+mn-lt"/>
            </a:endParaRPr>
          </a:p>
        </p:txBody>
      </p:sp>
      <p:sp>
        <p:nvSpPr>
          <p:cNvPr id="29" name="文本框 28"/>
          <p:cNvSpPr txBox="1"/>
          <p:nvPr/>
        </p:nvSpPr>
        <p:spPr>
          <a:xfrm>
            <a:off x="1183143" y="3785819"/>
            <a:ext cx="4397369" cy="704167"/>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1200" dirty="0">
                <a:solidFill>
                  <a:schemeClr val="bg1">
                    <a:lumMod val="50000"/>
                  </a:schemeClr>
                </a:solidFill>
                <a:cs typeface="+mn-ea"/>
                <a:sym typeface="+mn-lt"/>
              </a:rPr>
              <a:t>The user can demonstrate on a projector or computer, or print the presentation and make it into a film to be used in a wider field. Using PowerPoint, not only can you create presentations</a:t>
            </a:r>
            <a:endParaRPr lang="en-US" altLang="zh-CN" sz="1200" dirty="0">
              <a:solidFill>
                <a:schemeClr val="bg1">
                  <a:lumMod val="50000"/>
                </a:schemeClr>
              </a:solidFill>
              <a:cs typeface="+mn-ea"/>
              <a:sym typeface="+mn-lt"/>
            </a:endParaRPr>
          </a:p>
        </p:txBody>
      </p:sp>
      <p:sp>
        <p:nvSpPr>
          <p:cNvPr id="34" name="圆角矩形 33"/>
          <p:cNvSpPr/>
          <p:nvPr/>
        </p:nvSpPr>
        <p:spPr>
          <a:xfrm rot="2801533">
            <a:off x="3636985" y="3400780"/>
            <a:ext cx="1596739" cy="1596739"/>
          </a:xfrm>
          <a:prstGeom prst="roundRect">
            <a:avLst>
              <a:gd name="adj" fmla="val 25750"/>
            </a:avLst>
          </a:prstGeom>
          <a:solidFill>
            <a:schemeClr val="bg1">
              <a:lumMod val="85000"/>
              <a:alpha val="10000"/>
            </a:schemeClr>
          </a:solidFill>
          <a:ln w="3397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256073" y="2397145"/>
            <a:ext cx="1925527" cy="338554"/>
          </a:xfrm>
          <a:prstGeom prst="rect">
            <a:avLst/>
          </a:prstGeom>
          <a:noFill/>
        </p:spPr>
        <p:txBody>
          <a:bodyPr wrap="none" rtlCol="0">
            <a:spAutoFit/>
            <a:scene3d>
              <a:camera prst="orthographicFront"/>
              <a:lightRig rig="threePt" dir="t"/>
            </a:scene3d>
            <a:sp3d contourW="12700"/>
          </a:bodyPr>
          <a:lstStyle/>
          <a:p>
            <a:r>
              <a:rPr lang="en-US" altLang="zh-CN" sz="1600" dirty="0">
                <a:solidFill>
                  <a:schemeClr val="tx1">
                    <a:lumMod val="85000"/>
                    <a:lumOff val="15000"/>
                  </a:schemeClr>
                </a:solidFill>
                <a:cs typeface="+mn-ea"/>
                <a:sym typeface="+mn-lt"/>
              </a:rPr>
              <a:t>we are proud of the quality</a:t>
            </a:r>
            <a:endParaRPr lang="en-US" altLang="zh-CN" sz="1600" dirty="0">
              <a:solidFill>
                <a:schemeClr val="tx1">
                  <a:lumMod val="85000"/>
                  <a:lumOff val="15000"/>
                </a:schemeClr>
              </a:solidFill>
              <a:cs typeface="+mn-ea"/>
              <a:sym typeface="+mn-l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6"/>
                                        </p:tgtEl>
                                        <p:attrNameLst>
                                          <p:attrName>style.color</p:attrName>
                                        </p:attrNameLst>
                                      </p:cBhvr>
                                      <p:to>
                                        <a:schemeClr val="bg1"/>
                                      </p:to>
                                    </p:animClr>
                                    <p:animClr clrSpc="rgb" dir="cw">
                                      <p:cBhvr>
                                        <p:cTn id="28" dur="250" autoRev="1" fill="remove"/>
                                        <p:tgtEl>
                                          <p:spTgt spid="6"/>
                                        </p:tgtEl>
                                        <p:attrNameLst>
                                          <p:attrName>fillcolor</p:attrName>
                                        </p:attrNameLst>
                                      </p:cBhvr>
                                      <p:to>
                                        <a:schemeClr val="bg1"/>
                                      </p:to>
                                    </p:animClr>
                                    <p:set>
                                      <p:cBhvr>
                                        <p:cTn id="29" dur="250" autoRev="1" fill="remove"/>
                                        <p:tgtEl>
                                          <p:spTgt spid="6"/>
                                        </p:tgtEl>
                                        <p:attrNameLst>
                                          <p:attrName>fill.type</p:attrName>
                                        </p:attrNameLst>
                                      </p:cBhvr>
                                      <p:to>
                                        <p:strVal val="solid"/>
                                      </p:to>
                                    </p:set>
                                    <p:set>
                                      <p:cBhvr>
                                        <p:cTn id="30"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2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C:\Users\yj\Desktop\家装\pexels-photo-276551.jpegpexels-photo-276551"/>
          <p:cNvPicPr>
            <a:picLocks noGrp="1" noChangeAspect="1"/>
          </p:cNvPicPr>
          <p:nvPr/>
        </p:nvPicPr>
        <p:blipFill>
          <a:blip r:embed="rId1"/>
          <a:srcRect t="18721"/>
          <a:stretch>
            <a:fillRect/>
          </a:stretch>
        </p:blipFill>
        <p:spPr>
          <a:xfrm>
            <a:off x="606425" y="454660"/>
            <a:ext cx="10979785" cy="5949315"/>
          </a:xfrm>
          <a:custGeom>
            <a:avLst/>
            <a:gdLst>
              <a:gd name="connsiteX0" fmla="*/ 7791996 w 10402373"/>
              <a:gd name="connsiteY0" fmla="*/ 0 h 4049002"/>
              <a:gd name="connsiteX1" fmla="*/ 10402373 w 10402373"/>
              <a:gd name="connsiteY1" fmla="*/ 0 h 4049002"/>
              <a:gd name="connsiteX2" fmla="*/ 10402373 w 10402373"/>
              <a:gd name="connsiteY2" fmla="*/ 2010936 h 4049002"/>
              <a:gd name="connsiteX3" fmla="*/ 10402373 w 10402373"/>
              <a:gd name="connsiteY3" fmla="*/ 2010937 h 4049002"/>
              <a:gd name="connsiteX4" fmla="*/ 10402373 w 10402373"/>
              <a:gd name="connsiteY4" fmla="*/ 4049002 h 4049002"/>
              <a:gd name="connsiteX5" fmla="*/ 7791997 w 10402373"/>
              <a:gd name="connsiteY5" fmla="*/ 4049002 h 4049002"/>
              <a:gd name="connsiteX6" fmla="*/ 7791996 w 10402373"/>
              <a:gd name="connsiteY6" fmla="*/ 4049002 h 4049002"/>
              <a:gd name="connsiteX7" fmla="*/ 5181621 w 10402373"/>
              <a:gd name="connsiteY7" fmla="*/ 4049002 h 4049002"/>
              <a:gd name="connsiteX8" fmla="*/ 5181621 w 10402373"/>
              <a:gd name="connsiteY8" fmla="*/ 2010936 h 4049002"/>
              <a:gd name="connsiteX9" fmla="*/ 7791996 w 10402373"/>
              <a:gd name="connsiteY9" fmla="*/ 2010936 h 4049002"/>
              <a:gd name="connsiteX10" fmla="*/ 0 w 10402373"/>
              <a:gd name="connsiteY10" fmla="*/ 0 h 4049002"/>
              <a:gd name="connsiteX11" fmla="*/ 2610377 w 10402373"/>
              <a:gd name="connsiteY11" fmla="*/ 0 h 4049002"/>
              <a:gd name="connsiteX12" fmla="*/ 2610377 w 10402373"/>
              <a:gd name="connsiteY12" fmla="*/ 2010936 h 4049002"/>
              <a:gd name="connsiteX13" fmla="*/ 5181620 w 10402373"/>
              <a:gd name="connsiteY13" fmla="*/ 2010936 h 4049002"/>
              <a:gd name="connsiteX14" fmla="*/ 5181620 w 10402373"/>
              <a:gd name="connsiteY14" fmla="*/ 4049002 h 4049002"/>
              <a:gd name="connsiteX15" fmla="*/ 2610377 w 10402373"/>
              <a:gd name="connsiteY15" fmla="*/ 4049002 h 4049002"/>
              <a:gd name="connsiteX16" fmla="*/ 2610376 w 10402373"/>
              <a:gd name="connsiteY16" fmla="*/ 4049002 h 4049002"/>
              <a:gd name="connsiteX17" fmla="*/ 0 w 10402373"/>
              <a:gd name="connsiteY17" fmla="*/ 4049002 h 404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02373" h="4049002">
                <a:moveTo>
                  <a:pt x="7791996" y="0"/>
                </a:moveTo>
                <a:lnTo>
                  <a:pt x="10402373" y="0"/>
                </a:lnTo>
                <a:lnTo>
                  <a:pt x="10402373" y="2010936"/>
                </a:lnTo>
                <a:lnTo>
                  <a:pt x="10402373" y="2010937"/>
                </a:lnTo>
                <a:lnTo>
                  <a:pt x="10402373" y="4049002"/>
                </a:lnTo>
                <a:lnTo>
                  <a:pt x="7791997" y="4049002"/>
                </a:lnTo>
                <a:lnTo>
                  <a:pt x="7791996" y="4049002"/>
                </a:lnTo>
                <a:lnTo>
                  <a:pt x="5181621" y="4049002"/>
                </a:lnTo>
                <a:lnTo>
                  <a:pt x="5181621" y="2010936"/>
                </a:lnTo>
                <a:lnTo>
                  <a:pt x="7791996" y="2010936"/>
                </a:lnTo>
                <a:close/>
                <a:moveTo>
                  <a:pt x="0" y="0"/>
                </a:moveTo>
                <a:lnTo>
                  <a:pt x="2610377" y="0"/>
                </a:lnTo>
                <a:lnTo>
                  <a:pt x="2610377" y="2010936"/>
                </a:lnTo>
                <a:lnTo>
                  <a:pt x="5181620" y="2010936"/>
                </a:lnTo>
                <a:lnTo>
                  <a:pt x="5181620" y="4049002"/>
                </a:lnTo>
                <a:lnTo>
                  <a:pt x="2610377" y="4049002"/>
                </a:lnTo>
                <a:lnTo>
                  <a:pt x="2610376" y="4049002"/>
                </a:lnTo>
                <a:lnTo>
                  <a:pt x="0" y="4049002"/>
                </a:lnTo>
                <a:close/>
              </a:path>
            </a:pathLst>
          </a:custGeom>
        </p:spPr>
      </p:pic>
      <p:sp>
        <p:nvSpPr>
          <p:cNvPr id="9" name="文本框 8"/>
          <p:cNvSpPr txBox="1"/>
          <p:nvPr/>
        </p:nvSpPr>
        <p:spPr>
          <a:xfrm>
            <a:off x="3757417" y="1045695"/>
            <a:ext cx="4677163" cy="1140697"/>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400" dirty="0">
                <a:solidFill>
                  <a:schemeClr val="tx1">
                    <a:lumMod val="50000"/>
                    <a:lumOff val="50000"/>
                  </a:schemeClr>
                </a:solidFill>
                <a:cs typeface="+mn-ea"/>
                <a:sym typeface="+mn-lt"/>
              </a:rPr>
              <a:t>The user can demonstrate on a projector or computer, or print the presentation and make it into a film to be used in a wider field. Using PowerPoint, not only can you create presentations, you can also hold face-to-face meetings, teleconferencing, or presentations on the Internet </a:t>
            </a:r>
            <a:endParaRPr lang="en-US" altLang="zh-CN" sz="1400" dirty="0">
              <a:solidFill>
                <a:schemeClr val="tx1">
                  <a:lumMod val="50000"/>
                  <a:lumOff val="50000"/>
                </a:schemeClr>
              </a:solidFill>
              <a:cs typeface="+mn-ea"/>
              <a:sym typeface="+mn-lt"/>
            </a:endParaRPr>
          </a:p>
        </p:txBody>
      </p:sp>
      <p:grpSp>
        <p:nvGrpSpPr>
          <p:cNvPr id="2" name="组合 1"/>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05275" y="1308758"/>
            <a:ext cx="7440613" cy="1010598"/>
          </a:xfrm>
          <a:prstGeom prst="rect">
            <a:avLst/>
          </a:prstGeom>
        </p:spPr>
        <p:txBody>
          <a:bodyPr wrap="square">
            <a:spAutoFit/>
          </a:bodyPr>
          <a:lstStyle/>
          <a:p>
            <a:pPr>
              <a:lnSpc>
                <a:spcPts val="2500"/>
              </a:lnSpc>
            </a:pPr>
            <a:r>
              <a:rPr lang="zh-CN" altLang="en-US" sz="1200" dirty="0">
                <a:solidFill>
                  <a:schemeClr val="tx1">
                    <a:lumMod val="85000"/>
                    <a:lumOff val="15000"/>
                  </a:schemeClr>
                </a:solidFill>
                <a:cs typeface="+mn-ea"/>
                <a:sym typeface="+mn-lt"/>
              </a:rPr>
              <a:t>标题数字等都可以通过点击和重新输入进行更改，顶部</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开始</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面板中可以对字体、字号、颜色、行距等进行修改。标题数字等都可以通过点击和重新输入进行更改，顶部</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开始</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面板中可以对字体、字号、颜色、行距等进行修改。</a:t>
            </a:r>
            <a:endParaRPr lang="zh-CN" altLang="en-US" sz="1200" dirty="0">
              <a:solidFill>
                <a:schemeClr val="tx1">
                  <a:lumMod val="85000"/>
                  <a:lumOff val="15000"/>
                </a:schemeClr>
              </a:solidFill>
              <a:cs typeface="+mn-ea"/>
              <a:sym typeface="+mn-lt"/>
            </a:endParaRPr>
          </a:p>
        </p:txBody>
      </p:sp>
      <p:pic>
        <p:nvPicPr>
          <p:cNvPr id="14" name="图片 13" descr="C:\Users\yj\Desktop\家装\pexels-photo-545034.jpegpexels-photo-545034"/>
          <p:cNvPicPr>
            <a:picLocks noChangeAspect="1"/>
          </p:cNvPicPr>
          <p:nvPr/>
        </p:nvPicPr>
        <p:blipFill rotWithShape="1">
          <a:blip r:embed="rId1"/>
          <a:srcRect t="61205"/>
          <a:stretch>
            <a:fillRect/>
          </a:stretch>
        </p:blipFill>
        <p:spPr>
          <a:xfrm>
            <a:off x="-14605" y="3693160"/>
            <a:ext cx="12235815" cy="3164840"/>
          </a:xfrm>
          <a:prstGeom prst="rect">
            <a:avLst/>
          </a:prstGeom>
        </p:spPr>
      </p:pic>
      <p:sp>
        <p:nvSpPr>
          <p:cNvPr id="15" name="六边形 14"/>
          <p:cNvSpPr/>
          <p:nvPr/>
        </p:nvSpPr>
        <p:spPr>
          <a:xfrm rot="5400000">
            <a:off x="3048821" y="3229613"/>
            <a:ext cx="950858" cy="819706"/>
          </a:xfrm>
          <a:prstGeom prst="hexagon">
            <a:avLst/>
          </a:prstGeom>
          <a:solidFill>
            <a:srgbClr val="FF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7" name="直接连接符 16"/>
          <p:cNvCxnSpPr/>
          <p:nvPr/>
        </p:nvCxnSpPr>
        <p:spPr>
          <a:xfrm>
            <a:off x="3524250" y="0"/>
            <a:ext cx="0" cy="316403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07030" y="1511811"/>
            <a:ext cx="2011680" cy="645160"/>
          </a:xfrm>
          <a:prstGeom prst="rect">
            <a:avLst/>
          </a:prstGeom>
        </p:spPr>
        <p:txBody>
          <a:bodyPr wrap="none">
            <a:spAutoFit/>
          </a:bodyPr>
          <a:lstStyle/>
          <a:p>
            <a:r>
              <a:rPr lang="zh-CN" altLang="en-US" sz="3600" b="1" dirty="0">
                <a:solidFill>
                  <a:srgbClr val="FF5F27"/>
                </a:solidFill>
                <a:cs typeface="+mn-ea"/>
                <a:sym typeface="+mn-lt"/>
              </a:rPr>
              <a:t>室内设计</a:t>
            </a:r>
            <a:endParaRPr lang="zh-CN" altLang="en-US" sz="3600" b="1" dirty="0">
              <a:solidFill>
                <a:srgbClr val="FF5F27"/>
              </a:solidFill>
              <a:cs typeface="+mn-ea"/>
              <a:sym typeface="+mn-lt"/>
            </a:endParaRPr>
          </a:p>
        </p:txBody>
      </p:sp>
      <p:sp>
        <p:nvSpPr>
          <p:cNvPr id="20" name="矩形 19"/>
          <p:cNvSpPr/>
          <p:nvPr/>
        </p:nvSpPr>
        <p:spPr>
          <a:xfrm>
            <a:off x="567055" y="1008609"/>
            <a:ext cx="1234633" cy="646331"/>
          </a:xfrm>
          <a:prstGeom prst="rect">
            <a:avLst/>
          </a:prstGeom>
        </p:spPr>
        <p:txBody>
          <a:bodyPr wrap="none">
            <a:spAutoFit/>
          </a:bodyPr>
          <a:lstStyle/>
          <a:p>
            <a:r>
              <a:rPr lang="en-US" sz="3600" dirty="0">
                <a:solidFill>
                  <a:srgbClr val="FF5F27"/>
                </a:solidFill>
                <a:cs typeface="+mn-ea"/>
                <a:sym typeface="+mn-lt"/>
              </a:rPr>
              <a:t>DESIGN</a:t>
            </a:r>
            <a:endParaRPr lang="en-US" sz="3600" dirty="0">
              <a:solidFill>
                <a:srgbClr val="FF5F27"/>
              </a:solidFill>
              <a:cs typeface="+mn-ea"/>
              <a:sym typeface="+mn-lt"/>
            </a:endParaRPr>
          </a:p>
        </p:txBody>
      </p:sp>
      <p:grpSp>
        <p:nvGrpSpPr>
          <p:cNvPr id="2" name="组合 1"/>
          <p:cNvGrpSpPr/>
          <p:nvPr/>
        </p:nvGrpSpPr>
        <p:grpSpPr>
          <a:xfrm>
            <a:off x="367321" y="444976"/>
            <a:ext cx="199030" cy="141594"/>
            <a:chOff x="4848225" y="762000"/>
            <a:chExt cx="266700" cy="159314"/>
          </a:xfrm>
        </p:grpSpPr>
        <p:cxnSp>
          <p:nvCxnSpPr>
            <p:cNvPr id="3" name="直接连接符 2"/>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0"/>
                                  </p:stCondLst>
                                  <p:iterate type="wd">
                                    <p:tmPct val="10000"/>
                                  </p:iterate>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bldLvl="0" animBg="1"/>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C:\Users\yj\Desktop\家装\pexels-photo-545048.jpegpexels-photo-545048"/>
          <p:cNvPicPr>
            <a:picLocks noChangeAspect="1"/>
          </p:cNvPicPr>
          <p:nvPr/>
        </p:nvPicPr>
        <p:blipFill rotWithShape="1">
          <a:blip r:embed="rId1"/>
          <a:srcRect r="56099"/>
          <a:stretch>
            <a:fillRect/>
          </a:stretch>
        </p:blipFill>
        <p:spPr>
          <a:xfrm>
            <a:off x="1040130" y="1696720"/>
            <a:ext cx="2529840" cy="3842385"/>
          </a:xfrm>
          <a:prstGeom prst="rect">
            <a:avLst/>
          </a:prstGeom>
          <a:effectLst>
            <a:outerShdw blurRad="63500" sx="102000" sy="102000" algn="ctr" rotWithShape="0">
              <a:prstClr val="black">
                <a:alpha val="15000"/>
              </a:prstClr>
            </a:outerShdw>
          </a:effectLst>
        </p:spPr>
      </p:pic>
      <p:sp>
        <p:nvSpPr>
          <p:cNvPr id="3" name="文本框 2"/>
          <p:cNvSpPr txBox="1"/>
          <p:nvPr/>
        </p:nvSpPr>
        <p:spPr>
          <a:xfrm>
            <a:off x="6589395" y="3427095"/>
            <a:ext cx="4288155" cy="1929439"/>
          </a:xfrm>
          <a:prstGeom prst="rect">
            <a:avLst/>
          </a:prstGeom>
          <a:noFill/>
        </p:spPr>
        <p:txBody>
          <a:bodyPr wrap="square" rtlCol="0">
            <a:spAutoFit/>
          </a:bodyPr>
          <a:lstStyle/>
          <a:p>
            <a:pPr>
              <a:lnSpc>
                <a:spcPct val="260000"/>
              </a:lnSpc>
            </a:pPr>
            <a:r>
              <a:rPr lang="zh-CN" altLang="en-US" sz="1200" dirty="0">
                <a:solidFill>
                  <a:schemeClr val="tx1">
                    <a:lumMod val="85000"/>
                    <a:lumOff val="15000"/>
                  </a:schemeClr>
                </a:solidFill>
                <a:cs typeface="+mn-ea"/>
                <a:sym typeface="+mn-lt"/>
              </a:rPr>
              <a:t>标题数字等都可以通过点击和重新输入进行更改，顶部</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开始</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面板中可以对字体、字号、颜色、行距等进行修改。标题数字等都可以通过点击和重新输入进行更改，顶部</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开始</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面板中可以对字体、字号、颜色、行距等进行修改。</a:t>
            </a:r>
            <a:endParaRPr lang="zh-CN" altLang="en-US" sz="1200" dirty="0">
              <a:solidFill>
                <a:schemeClr val="tx1">
                  <a:lumMod val="85000"/>
                  <a:lumOff val="15000"/>
                </a:schemeClr>
              </a:solidFill>
              <a:cs typeface="+mn-ea"/>
              <a:sym typeface="+mn-lt"/>
            </a:endParaRPr>
          </a:p>
        </p:txBody>
      </p:sp>
      <p:sp>
        <p:nvSpPr>
          <p:cNvPr id="7" name="矩形 6"/>
          <p:cNvSpPr/>
          <p:nvPr/>
        </p:nvSpPr>
        <p:spPr>
          <a:xfrm>
            <a:off x="6589471" y="1696559"/>
            <a:ext cx="1826141" cy="743986"/>
          </a:xfrm>
          <a:prstGeom prst="rect">
            <a:avLst/>
          </a:prstGeom>
        </p:spPr>
        <p:txBody>
          <a:bodyPr wrap="none">
            <a:spAutoFit/>
          </a:bodyPr>
          <a:lstStyle/>
          <a:p>
            <a:pPr>
              <a:lnSpc>
                <a:spcPct val="150000"/>
              </a:lnSpc>
            </a:pPr>
            <a:r>
              <a:rPr lang="zh-CN" altLang="en-US" sz="3200" b="1" dirty="0">
                <a:solidFill>
                  <a:srgbClr val="FF5F27"/>
                </a:solidFill>
                <a:cs typeface="+mn-ea"/>
                <a:sym typeface="+mn-lt"/>
              </a:rPr>
              <a:t>设计理念</a:t>
            </a:r>
            <a:endParaRPr lang="zh-CN" altLang="en-US" sz="3200" b="1" dirty="0">
              <a:solidFill>
                <a:srgbClr val="FF5F27"/>
              </a:solidFill>
              <a:cs typeface="+mn-ea"/>
              <a:sym typeface="+mn-lt"/>
            </a:endParaRPr>
          </a:p>
        </p:txBody>
      </p:sp>
      <p:sp>
        <p:nvSpPr>
          <p:cNvPr id="8" name="矩形 7"/>
          <p:cNvSpPr/>
          <p:nvPr/>
        </p:nvSpPr>
        <p:spPr>
          <a:xfrm>
            <a:off x="6589471" y="2965579"/>
            <a:ext cx="4570482" cy="461665"/>
          </a:xfrm>
          <a:prstGeom prst="rect">
            <a:avLst/>
          </a:prstGeom>
        </p:spPr>
        <p:txBody>
          <a:bodyPr wrap="square">
            <a:spAutoFit/>
          </a:bodyPr>
          <a:lstStyle/>
          <a:p>
            <a:r>
              <a:rPr lang="zh-CN" altLang="en-US" sz="1200" dirty="0">
                <a:solidFill>
                  <a:schemeClr val="tx1">
                    <a:lumMod val="75000"/>
                    <a:lumOff val="25000"/>
                  </a:schemeClr>
                </a:solidFill>
                <a:cs typeface="+mn-ea"/>
                <a:sym typeface="+mn-lt"/>
              </a:rPr>
              <a:t>IN ANCIENT CHINA, THERE WAS A TRADITION OF PLANTING WILLOWS IN THE CHING MING FESTIVAL</a:t>
            </a:r>
            <a:endParaRPr lang="zh-CN" altLang="en-US" sz="1200" dirty="0">
              <a:solidFill>
                <a:schemeClr val="tx1">
                  <a:lumMod val="75000"/>
                  <a:lumOff val="25000"/>
                </a:schemeClr>
              </a:solidFill>
              <a:cs typeface="+mn-ea"/>
              <a:sym typeface="+mn-lt"/>
            </a:endParaRPr>
          </a:p>
        </p:txBody>
      </p:sp>
      <p:sp>
        <p:nvSpPr>
          <p:cNvPr id="9" name="矩形 8"/>
          <p:cNvSpPr/>
          <p:nvPr/>
        </p:nvSpPr>
        <p:spPr>
          <a:xfrm>
            <a:off x="6589471" y="2640886"/>
            <a:ext cx="514350" cy="45719"/>
          </a:xfrm>
          <a:prstGeom prst="rect">
            <a:avLst/>
          </a:prstGeom>
          <a:solidFill>
            <a:srgbClr val="FF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片 18" descr="C:\Users\yj\Desktop\家装\pexels-photo-545048.jpegpexels-photo-545048"/>
          <p:cNvPicPr>
            <a:picLocks noChangeAspect="1"/>
          </p:cNvPicPr>
          <p:nvPr/>
        </p:nvPicPr>
        <p:blipFill rotWithShape="1">
          <a:blip r:embed="rId1"/>
          <a:srcRect l="56346"/>
          <a:stretch>
            <a:fillRect/>
          </a:stretch>
        </p:blipFill>
        <p:spPr>
          <a:xfrm>
            <a:off x="3719195" y="1696085"/>
            <a:ext cx="2515870" cy="3843020"/>
          </a:xfrm>
          <a:prstGeom prst="rect">
            <a:avLst/>
          </a:prstGeom>
          <a:effectLst>
            <a:outerShdw blurRad="63500" sx="102000" sy="102000" algn="ctr" rotWithShape="0">
              <a:prstClr val="black">
                <a:alpha val="15000"/>
              </a:prstClr>
            </a:outerShdw>
          </a:effectLst>
        </p:spPr>
      </p:pic>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iterate type="wd">
                                    <p:tmPct val="10000"/>
                                  </p:iterate>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yj\Desktop\家装\pexels-photo-721196 (1).jpegpexels-photo-721196 (1)"/>
          <p:cNvPicPr>
            <a:picLocks noChangeAspect="1"/>
          </p:cNvPicPr>
          <p:nvPr/>
        </p:nvPicPr>
        <p:blipFill rotWithShape="1">
          <a:blip r:embed="rId1"/>
          <a:srcRect t="54942"/>
          <a:stretch>
            <a:fillRect/>
          </a:stretch>
        </p:blipFill>
        <p:spPr>
          <a:xfrm>
            <a:off x="741045" y="3329305"/>
            <a:ext cx="10709910" cy="3218815"/>
          </a:xfrm>
          <a:prstGeom prst="rect">
            <a:avLst/>
          </a:prstGeom>
        </p:spPr>
      </p:pic>
      <p:sp>
        <p:nvSpPr>
          <p:cNvPr id="3" name="矩形 2"/>
          <p:cNvSpPr/>
          <p:nvPr/>
        </p:nvSpPr>
        <p:spPr>
          <a:xfrm>
            <a:off x="861459" y="2409692"/>
            <a:ext cx="3221831" cy="611706"/>
          </a:xfrm>
          <a:prstGeom prst="rect">
            <a:avLst/>
          </a:prstGeom>
        </p:spPr>
        <p:txBody>
          <a:bodyPr vert="horz" wrap="square">
            <a:spAutoFit/>
          </a:bodyPr>
          <a:lstStyle/>
          <a:p>
            <a:pPr lvl="0" algn="l" defTabSz="914400">
              <a:lnSpc>
                <a:spcPct val="150000"/>
              </a:lnSpc>
              <a:defRPr/>
            </a:pPr>
            <a:r>
              <a:rPr lang="zh-CN" altLang="en-US" sz="1200" dirty="0">
                <a:solidFill>
                  <a:schemeClr val="tx1">
                    <a:lumMod val="75000"/>
                    <a:lumOff val="25000"/>
                  </a:schemeClr>
                </a:solidFill>
                <a:cs typeface="+mn-ea"/>
                <a:sym typeface="+mn-lt"/>
              </a:rPr>
              <a:t>标题数字等都可以通过点击和重新输入进行更改</a:t>
            </a:r>
            <a:endParaRPr lang="zh-CN" altLang="en-US" sz="1200" dirty="0">
              <a:solidFill>
                <a:schemeClr val="tx1">
                  <a:lumMod val="75000"/>
                  <a:lumOff val="25000"/>
                </a:schemeClr>
              </a:solidFill>
              <a:cs typeface="+mn-ea"/>
              <a:sym typeface="+mn-lt"/>
            </a:endParaRPr>
          </a:p>
        </p:txBody>
      </p:sp>
      <p:sp>
        <p:nvSpPr>
          <p:cNvPr id="4" name="矩形 3"/>
          <p:cNvSpPr/>
          <p:nvPr/>
        </p:nvSpPr>
        <p:spPr>
          <a:xfrm>
            <a:off x="740944" y="1394029"/>
            <a:ext cx="3462862" cy="1014730"/>
          </a:xfrm>
          <a:prstGeom prst="rect">
            <a:avLst/>
          </a:prstGeom>
        </p:spPr>
        <p:txBody>
          <a:bodyPr vert="horz" wrap="square">
            <a:spAutoFit/>
          </a:bodyPr>
          <a:lstStyle/>
          <a:p>
            <a:pPr marR="0" lvl="0" indent="0" algn="dist" fontAlgn="auto">
              <a:lnSpc>
                <a:spcPct val="100000"/>
              </a:lnSpc>
              <a:spcBef>
                <a:spcPts val="0"/>
              </a:spcBef>
              <a:spcAft>
                <a:spcPts val="0"/>
              </a:spcAft>
              <a:buClrTx/>
              <a:buSzTx/>
              <a:buFontTx/>
              <a:buNone/>
              <a:defRPr/>
            </a:pPr>
            <a:r>
              <a:rPr kumimoji="1" lang="zh-CN" altLang="en-US" sz="6000" spc="-300" dirty="0">
                <a:solidFill>
                  <a:srgbClr val="FF5F27"/>
                </a:solidFill>
                <a:cs typeface="+mn-ea"/>
                <a:sym typeface="+mn-lt"/>
              </a:rPr>
              <a:t>实际案例</a:t>
            </a:r>
            <a:endParaRPr kumimoji="1" lang="zh-CN" altLang="en-US" sz="6000" spc="-300" dirty="0">
              <a:solidFill>
                <a:srgbClr val="FF5F27"/>
              </a:solidFill>
              <a:cs typeface="+mn-ea"/>
              <a:sym typeface="+mn-lt"/>
            </a:endParaRPr>
          </a:p>
        </p:txBody>
      </p:sp>
      <p:pic>
        <p:nvPicPr>
          <p:cNvPr id="5" name="图片 4" descr="C:\Users\yj\Desktop\家装\pexels-photo-544112.jpegpexels-photo-544112"/>
          <p:cNvPicPr>
            <a:picLocks noChangeAspect="1"/>
          </p:cNvPicPr>
          <p:nvPr/>
        </p:nvPicPr>
        <p:blipFill rotWithShape="1">
          <a:blip r:embed="rId2"/>
          <a:srcRect t="22215" b="16738"/>
          <a:stretch>
            <a:fillRect/>
          </a:stretch>
        </p:blipFill>
        <p:spPr>
          <a:xfrm>
            <a:off x="5128260" y="303530"/>
            <a:ext cx="6322695" cy="2894965"/>
          </a:xfrm>
          <a:prstGeom prst="rect">
            <a:avLst/>
          </a:prstGeom>
        </p:spPr>
      </p:pic>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0694" y="2667000"/>
            <a:ext cx="11330609"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800100" y="1233487"/>
            <a:ext cx="9239250" cy="4391025"/>
          </a:xfrm>
          <a:prstGeom prst="rect">
            <a:avLst/>
          </a:prstGeom>
          <a:solidFill>
            <a:srgbClr val="FF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3883682" y="2118207"/>
            <a:ext cx="1402080" cy="460375"/>
          </a:xfrm>
          <a:prstGeom prst="rect">
            <a:avLst/>
          </a:prstGeom>
        </p:spPr>
        <p:txBody>
          <a:bodyPr wrap="none">
            <a:spAutoFit/>
          </a:bodyPr>
          <a:lstStyle/>
          <a:p>
            <a:r>
              <a:rPr lang="zh-CN" altLang="en-US" sz="2400" b="0" i="0" dirty="0">
                <a:effectLst/>
                <a:cs typeface="+mn-ea"/>
                <a:sym typeface="+mn-lt"/>
              </a:rPr>
              <a:t>家装案例</a:t>
            </a:r>
            <a:endParaRPr lang="zh-CN" altLang="en-US" sz="2400" b="0" i="0" dirty="0">
              <a:effectLst/>
              <a:cs typeface="+mn-ea"/>
              <a:sym typeface="+mn-lt"/>
            </a:endParaRPr>
          </a:p>
        </p:txBody>
      </p:sp>
      <p:sp>
        <p:nvSpPr>
          <p:cNvPr id="7" name="矩形 6"/>
          <p:cNvSpPr/>
          <p:nvPr/>
        </p:nvSpPr>
        <p:spPr>
          <a:xfrm>
            <a:off x="3883682" y="2667000"/>
            <a:ext cx="3203476" cy="307777"/>
          </a:xfrm>
          <a:prstGeom prst="rect">
            <a:avLst/>
          </a:prstGeom>
        </p:spPr>
        <p:txBody>
          <a:bodyPr wrap="square">
            <a:spAutoFit/>
          </a:bodyPr>
          <a:lstStyle/>
          <a:p>
            <a:r>
              <a:rPr lang="en-US" altLang="zh-CN" sz="1400" dirty="0">
                <a:solidFill>
                  <a:srgbClr val="A8926A"/>
                </a:solidFill>
                <a:cs typeface="+mn-ea"/>
                <a:sym typeface="+mn-lt"/>
              </a:rPr>
              <a:t>Find out more about our idea and main philosophy</a:t>
            </a:r>
            <a:endParaRPr lang="en-US" altLang="zh-CN" sz="1400" b="0" i="0" dirty="0">
              <a:solidFill>
                <a:srgbClr val="A8926A"/>
              </a:solidFill>
              <a:effectLst/>
              <a:cs typeface="+mn-ea"/>
              <a:sym typeface="+mn-lt"/>
            </a:endParaRPr>
          </a:p>
        </p:txBody>
      </p:sp>
      <p:sp>
        <p:nvSpPr>
          <p:cNvPr id="8" name="矩形 7"/>
          <p:cNvSpPr/>
          <p:nvPr/>
        </p:nvSpPr>
        <p:spPr>
          <a:xfrm>
            <a:off x="3883682" y="3227673"/>
            <a:ext cx="3679168" cy="1030026"/>
          </a:xfrm>
          <a:prstGeom prst="rect">
            <a:avLst/>
          </a:prstGeom>
        </p:spPr>
        <p:txBody>
          <a:bodyPr wrap="square">
            <a:spAutoFit/>
          </a:bodyPr>
          <a:lstStyle/>
          <a:p>
            <a:pPr>
              <a:lnSpc>
                <a:spcPct val="150000"/>
              </a:lnSpc>
            </a:pPr>
            <a:r>
              <a:rPr lang="en-US" altLang="zh-CN" sz="1050" b="0" i="0" dirty="0">
                <a:solidFill>
                  <a:srgbClr val="5D5A57"/>
                </a:solidFill>
                <a:effectLst/>
                <a:cs typeface="+mn-ea"/>
                <a:sym typeface="+mn-lt"/>
              </a:rPr>
              <a:t>Busy streets, open windows, seaside coffee shops and outdoor markets: the city of Piraeus is buzzing with life. Being Greece`s largest and most dynamic port city, it is so much more than a transit hub to the islands, lying right between Athens and the Sea. </a:t>
            </a:r>
            <a:endParaRPr lang="zh-CN" altLang="en-US" sz="1050" dirty="0">
              <a:cs typeface="+mn-ea"/>
              <a:sym typeface="+mn-lt"/>
            </a:endParaRPr>
          </a:p>
        </p:txBody>
      </p:sp>
      <p:cxnSp>
        <p:nvCxnSpPr>
          <p:cNvPr id="9" name="直接连接符 8"/>
          <p:cNvCxnSpPr/>
          <p:nvPr/>
        </p:nvCxnSpPr>
        <p:spPr>
          <a:xfrm>
            <a:off x="3969542" y="2563739"/>
            <a:ext cx="1295400" cy="0"/>
          </a:xfrm>
          <a:prstGeom prst="line">
            <a:avLst/>
          </a:prstGeom>
          <a:ln>
            <a:solidFill>
              <a:srgbClr val="A09B95"/>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11932" y="2995490"/>
            <a:ext cx="3400425" cy="1508683"/>
          </a:xfrm>
          <a:prstGeom prst="rect">
            <a:avLst/>
          </a:prstGeom>
        </p:spPr>
        <p:txBody>
          <a:bodyPr wrap="square">
            <a:spAutoFit/>
          </a:bodyPr>
          <a:lstStyle/>
          <a:p>
            <a:pPr marL="285750" indent="-285750">
              <a:lnSpc>
                <a:spcPct val="150000"/>
              </a:lnSpc>
              <a:buClr>
                <a:srgbClr val="A8926A"/>
              </a:buClr>
              <a:buSzPct val="200000"/>
              <a:buFont typeface="Wingdings" panose="05000000000000000000" pitchFamily="2" charset="2"/>
              <a:buChar char="ü"/>
            </a:pPr>
            <a:r>
              <a:rPr lang="en-US" altLang="zh-CN" sz="1050" dirty="0">
                <a:solidFill>
                  <a:srgbClr val="A99269"/>
                </a:solidFill>
                <a:cs typeface="+mn-ea"/>
                <a:sym typeface="+mn-lt"/>
              </a:rPr>
              <a:t>RECYCLED WOOD FURNITURE</a:t>
            </a:r>
            <a:endParaRPr lang="en-US" altLang="zh-CN" sz="1050" dirty="0">
              <a:solidFill>
                <a:srgbClr val="A99269"/>
              </a:solidFill>
              <a:cs typeface="+mn-ea"/>
              <a:sym typeface="+mn-lt"/>
            </a:endParaRPr>
          </a:p>
          <a:p>
            <a:pPr marL="285750" indent="-285750">
              <a:lnSpc>
                <a:spcPct val="150000"/>
              </a:lnSpc>
              <a:buClr>
                <a:srgbClr val="A8926A"/>
              </a:buClr>
              <a:buSzPct val="200000"/>
              <a:buFont typeface="Wingdings" panose="05000000000000000000" pitchFamily="2" charset="2"/>
              <a:buChar char="ü"/>
            </a:pPr>
            <a:r>
              <a:rPr lang="en-US" altLang="zh-CN" sz="1050" dirty="0">
                <a:solidFill>
                  <a:srgbClr val="A99269"/>
                </a:solidFill>
                <a:cs typeface="+mn-ea"/>
                <a:sym typeface="+mn-lt"/>
              </a:rPr>
              <a:t>SOLAR WATER HEATING</a:t>
            </a:r>
            <a:endParaRPr lang="en-US" altLang="zh-CN" sz="1050" dirty="0">
              <a:solidFill>
                <a:srgbClr val="A99269"/>
              </a:solidFill>
              <a:cs typeface="+mn-ea"/>
              <a:sym typeface="+mn-lt"/>
            </a:endParaRPr>
          </a:p>
          <a:p>
            <a:pPr marL="285750" indent="-285750">
              <a:lnSpc>
                <a:spcPct val="150000"/>
              </a:lnSpc>
              <a:buClr>
                <a:srgbClr val="A8926A"/>
              </a:buClr>
              <a:buSzPct val="200000"/>
              <a:buFont typeface="Wingdings" panose="05000000000000000000" pitchFamily="2" charset="2"/>
              <a:buChar char="ü"/>
            </a:pPr>
            <a:r>
              <a:rPr lang="en-US" altLang="zh-CN" sz="1050" dirty="0">
                <a:solidFill>
                  <a:srgbClr val="A99269"/>
                </a:solidFill>
                <a:cs typeface="+mn-ea"/>
                <a:sym typeface="+mn-lt"/>
              </a:rPr>
              <a:t>ENERGY-SAVING APPLIANCES</a:t>
            </a:r>
            <a:endParaRPr lang="en-US" altLang="zh-CN" sz="1050" dirty="0">
              <a:solidFill>
                <a:srgbClr val="A99269"/>
              </a:solidFill>
              <a:cs typeface="+mn-ea"/>
              <a:sym typeface="+mn-lt"/>
            </a:endParaRPr>
          </a:p>
          <a:p>
            <a:pPr marL="285750" indent="-285750">
              <a:lnSpc>
                <a:spcPct val="150000"/>
              </a:lnSpc>
              <a:buClr>
                <a:srgbClr val="A8926A"/>
              </a:buClr>
              <a:buSzPct val="200000"/>
              <a:buFont typeface="Wingdings" panose="05000000000000000000" pitchFamily="2" charset="2"/>
              <a:buChar char="ü"/>
            </a:pPr>
            <a:r>
              <a:rPr lang="en-US" altLang="zh-CN" sz="1050" dirty="0">
                <a:solidFill>
                  <a:srgbClr val="A99269"/>
                </a:solidFill>
                <a:cs typeface="+mn-ea"/>
                <a:sym typeface="+mn-lt"/>
              </a:rPr>
              <a:t>LOCAL ORGANIC SNACKS</a:t>
            </a:r>
            <a:endParaRPr lang="en-US" altLang="zh-CN" sz="1050" dirty="0">
              <a:solidFill>
                <a:srgbClr val="A99269"/>
              </a:solidFill>
              <a:cs typeface="+mn-ea"/>
              <a:sym typeface="+mn-lt"/>
            </a:endParaRPr>
          </a:p>
          <a:p>
            <a:pPr marL="285750" indent="-285750">
              <a:lnSpc>
                <a:spcPct val="150000"/>
              </a:lnSpc>
              <a:buClr>
                <a:srgbClr val="A8926A"/>
              </a:buClr>
              <a:buSzPct val="200000"/>
              <a:buFont typeface="Wingdings" panose="05000000000000000000" pitchFamily="2" charset="2"/>
              <a:buChar char="ü"/>
            </a:pPr>
            <a:r>
              <a:rPr lang="en-US" altLang="zh-CN" sz="1050" dirty="0">
                <a:solidFill>
                  <a:srgbClr val="A99269"/>
                </a:solidFill>
                <a:cs typeface="+mn-ea"/>
                <a:sym typeface="+mn-lt"/>
              </a:rPr>
              <a:t>ORGANIC OLIVE-OIL TOILETRIES</a:t>
            </a:r>
            <a:endParaRPr lang="en-US" altLang="zh-CN" sz="1050" dirty="0">
              <a:solidFill>
                <a:srgbClr val="A99269"/>
              </a:solidFill>
              <a:cs typeface="+mn-ea"/>
              <a:sym typeface="+mn-lt"/>
            </a:endParaRPr>
          </a:p>
          <a:p>
            <a:pPr marL="285750" indent="-285750">
              <a:lnSpc>
                <a:spcPct val="150000"/>
              </a:lnSpc>
              <a:buClr>
                <a:srgbClr val="A8926A"/>
              </a:buClr>
              <a:buSzPct val="200000"/>
              <a:buFont typeface="Wingdings" panose="05000000000000000000" pitchFamily="2" charset="2"/>
              <a:buChar char="ü"/>
            </a:pPr>
            <a:r>
              <a:rPr lang="en-US" altLang="zh-CN" sz="1050" dirty="0">
                <a:solidFill>
                  <a:srgbClr val="A99269"/>
                </a:solidFill>
                <a:cs typeface="+mn-ea"/>
                <a:sym typeface="+mn-lt"/>
              </a:rPr>
              <a:t>ECO-FRIENDLY BUILDING MATERIALS</a:t>
            </a:r>
            <a:endParaRPr lang="en-US" altLang="zh-CN" sz="1050" b="0" i="0" dirty="0">
              <a:solidFill>
                <a:srgbClr val="A99269"/>
              </a:solidFill>
              <a:effectLst/>
              <a:cs typeface="+mn-ea"/>
              <a:sym typeface="+mn-lt"/>
            </a:endParaRPr>
          </a:p>
        </p:txBody>
      </p:sp>
      <p:pic>
        <p:nvPicPr>
          <p:cNvPr id="13" name="图片 12" descr="C:\Users\yj\Desktop\家装\pexels-photo-298842.jpegpexels-photo-298842"/>
          <p:cNvPicPr>
            <a:picLocks noChangeAspect="1"/>
          </p:cNvPicPr>
          <p:nvPr/>
        </p:nvPicPr>
        <p:blipFill>
          <a:blip r:embed="rId1"/>
          <a:srcRect/>
          <a:stretch>
            <a:fillRect/>
          </a:stretch>
        </p:blipFill>
        <p:spPr>
          <a:xfrm>
            <a:off x="7566622" y="2267039"/>
            <a:ext cx="3728720" cy="2486160"/>
          </a:xfrm>
          <a:prstGeom prst="rect">
            <a:avLst/>
          </a:prstGeom>
          <a:effectLst>
            <a:outerShdw blurRad="50800" dist="38100" dir="8100000" algn="tr" rotWithShape="0">
              <a:prstClr val="black">
                <a:alpha val="40000"/>
              </a:prstClr>
            </a:outerShdw>
          </a:effectLst>
        </p:spPr>
      </p:pic>
      <p:sp>
        <p:nvSpPr>
          <p:cNvPr id="2" name="同心圆 1"/>
          <p:cNvSpPr/>
          <p:nvPr/>
        </p:nvSpPr>
        <p:spPr>
          <a:xfrm>
            <a:off x="1412875" y="549275"/>
            <a:ext cx="1717675" cy="171767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7999" y="912006"/>
            <a:ext cx="2468880" cy="1005437"/>
            <a:chOff x="497999" y="912006"/>
            <a:chExt cx="2468880" cy="1005437"/>
          </a:xfrm>
        </p:grpSpPr>
        <p:sp>
          <p:nvSpPr>
            <p:cNvPr id="3" name="矩形 2"/>
            <p:cNvSpPr/>
            <p:nvPr/>
          </p:nvSpPr>
          <p:spPr>
            <a:xfrm>
              <a:off x="623392" y="912006"/>
              <a:ext cx="448416" cy="72008"/>
            </a:xfrm>
            <a:prstGeom prst="rect">
              <a:avLst/>
            </a:prstGeom>
            <a:solidFill>
              <a:srgbClr val="FF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97999" y="1087498"/>
              <a:ext cx="2468880" cy="829945"/>
            </a:xfrm>
            <a:prstGeom prst="rect">
              <a:avLst/>
            </a:prstGeom>
            <a:noFill/>
          </p:spPr>
          <p:txBody>
            <a:bodyPr wrap="none" rtlCol="0">
              <a:spAutoFit/>
            </a:bodyPr>
            <a:lstStyle/>
            <a:p>
              <a:pPr algn="ctr">
                <a:defRPr/>
              </a:pPr>
              <a:r>
                <a:rPr kumimoji="1" lang="zh-CN" altLang="en-US" sz="4800" spc="-300" dirty="0">
                  <a:solidFill>
                    <a:srgbClr val="FF5F27"/>
                  </a:solidFill>
                  <a:cs typeface="+mn-ea"/>
                  <a:sym typeface="+mn-lt"/>
                </a:rPr>
                <a:t>实体案例</a:t>
              </a:r>
              <a:endParaRPr kumimoji="1" lang="zh-CN" altLang="en-US" sz="4800" spc="-300" dirty="0">
                <a:solidFill>
                  <a:srgbClr val="FF5F27"/>
                </a:solidFill>
                <a:cs typeface="+mn-ea"/>
                <a:sym typeface="+mn-lt"/>
              </a:endParaRPr>
            </a:p>
          </p:txBody>
        </p:sp>
      </p:grpSp>
      <p:pic>
        <p:nvPicPr>
          <p:cNvPr id="7" name="图片 6" descr="C:\Users\yj\Desktop\家装\pexels-photo-276724.jpegpexels-photo-276724"/>
          <p:cNvPicPr>
            <a:picLocks noChangeAspect="1"/>
          </p:cNvPicPr>
          <p:nvPr/>
        </p:nvPicPr>
        <p:blipFill>
          <a:blip r:embed="rId1"/>
          <a:srcRect/>
          <a:stretch>
            <a:fillRect/>
          </a:stretch>
        </p:blipFill>
        <p:spPr>
          <a:xfrm>
            <a:off x="392252" y="2724810"/>
            <a:ext cx="6426868" cy="3616325"/>
          </a:xfrm>
          <a:prstGeom prst="rect">
            <a:avLst/>
          </a:prstGeom>
        </p:spPr>
      </p:pic>
      <p:pic>
        <p:nvPicPr>
          <p:cNvPr id="8" name="图片 7" descr="C:\Users\yj\Desktop\家装\pexels-photo-279719.jpegpexels-photo-279719"/>
          <p:cNvPicPr>
            <a:picLocks noChangeAspect="1"/>
          </p:cNvPicPr>
          <p:nvPr/>
        </p:nvPicPr>
        <p:blipFill rotWithShape="1">
          <a:blip r:embed="rId2"/>
          <a:srcRect l="17956"/>
          <a:stretch>
            <a:fillRect/>
          </a:stretch>
        </p:blipFill>
        <p:spPr>
          <a:xfrm>
            <a:off x="7194550" y="2724785"/>
            <a:ext cx="4746625" cy="3615690"/>
          </a:xfrm>
          <a:prstGeom prst="rect">
            <a:avLst/>
          </a:prstGeom>
        </p:spPr>
      </p:pic>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90" y="1998980"/>
            <a:ext cx="10982960" cy="4507865"/>
          </a:xfrm>
          <a:prstGeom prst="rect">
            <a:avLst/>
          </a:prstGeom>
          <a:noFill/>
        </p:spPr>
        <p:txBody>
          <a:bodyPr wrap="square" rtlCol="0">
            <a:spAutoFit/>
          </a:bodyPr>
          <a:lstStyle/>
          <a:p>
            <a:r>
              <a:rPr lang="en-US" altLang="zh-CN" sz="28700" dirty="0">
                <a:solidFill>
                  <a:srgbClr val="F5F4F4"/>
                </a:solidFill>
                <a:cs typeface="+mn-ea"/>
                <a:sym typeface="+mn-lt"/>
              </a:rPr>
              <a:t>pillow</a:t>
            </a:r>
            <a:endParaRPr lang="en-US" altLang="zh-CN" sz="28700" dirty="0">
              <a:solidFill>
                <a:srgbClr val="F5F4F4"/>
              </a:solidFill>
              <a:cs typeface="+mn-ea"/>
              <a:sym typeface="+mn-lt"/>
            </a:endParaRPr>
          </a:p>
        </p:txBody>
      </p:sp>
      <p:sp>
        <p:nvSpPr>
          <p:cNvPr id="6" name="同心圆 5"/>
          <p:cNvSpPr/>
          <p:nvPr/>
        </p:nvSpPr>
        <p:spPr>
          <a:xfrm>
            <a:off x="8253095" y="-1250315"/>
            <a:ext cx="5238750" cy="5238750"/>
          </a:xfrm>
          <a:prstGeom prst="donut">
            <a:avLst/>
          </a:prstGeom>
          <a:solidFill>
            <a:srgbClr val="FF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2" name="图片 1" descr="f8718d5e4178186a65ce9742a8579460"/>
          <p:cNvPicPr>
            <a:picLocks noChangeAspect="1"/>
          </p:cNvPicPr>
          <p:nvPr/>
        </p:nvPicPr>
        <p:blipFill>
          <a:blip r:embed="rId1"/>
          <a:stretch>
            <a:fillRect/>
          </a:stretch>
        </p:blipFill>
        <p:spPr>
          <a:xfrm>
            <a:off x="887095" y="1998980"/>
            <a:ext cx="2723515" cy="2613660"/>
          </a:xfrm>
          <a:prstGeom prst="rect">
            <a:avLst/>
          </a:prstGeom>
          <a:effectLst>
            <a:outerShdw blurRad="635000" dist="76200" dir="2700000" sx="104000" sy="104000" algn="tl" rotWithShape="0">
              <a:schemeClr val="tx1">
                <a:lumMod val="75000"/>
                <a:lumOff val="25000"/>
                <a:alpha val="40000"/>
              </a:schemeClr>
            </a:outerShdw>
          </a:effectLst>
        </p:spPr>
      </p:pic>
      <p:pic>
        <p:nvPicPr>
          <p:cNvPr id="3" name="图片 2" descr="f9a41e642931bb375fc9c2f2418c8318"/>
          <p:cNvPicPr>
            <a:picLocks noChangeAspect="1"/>
          </p:cNvPicPr>
          <p:nvPr/>
        </p:nvPicPr>
        <p:blipFill>
          <a:blip r:embed="rId2"/>
          <a:stretch>
            <a:fillRect/>
          </a:stretch>
        </p:blipFill>
        <p:spPr>
          <a:xfrm>
            <a:off x="4789170" y="1999615"/>
            <a:ext cx="2613025" cy="2613025"/>
          </a:xfrm>
          <a:prstGeom prst="rect">
            <a:avLst/>
          </a:prstGeom>
          <a:effectLst>
            <a:outerShdw blurRad="635000" dist="76200" dir="2700000" sx="104000" sy="104000" algn="tl" rotWithShape="0">
              <a:schemeClr val="tx1">
                <a:lumMod val="75000"/>
                <a:lumOff val="25000"/>
                <a:alpha val="40000"/>
              </a:schemeClr>
            </a:outerShdw>
          </a:effectLst>
        </p:spPr>
      </p:pic>
      <p:pic>
        <p:nvPicPr>
          <p:cNvPr id="7" name="图片 6" descr="890831dc245f8c8cecae6418e2a3cba4"/>
          <p:cNvPicPr>
            <a:picLocks noChangeAspect="1"/>
          </p:cNvPicPr>
          <p:nvPr/>
        </p:nvPicPr>
        <p:blipFill>
          <a:blip r:embed="rId3"/>
          <a:srcRect l="23879" t="12497" r="21238" b="22854"/>
          <a:stretch>
            <a:fillRect/>
          </a:stretch>
        </p:blipFill>
        <p:spPr>
          <a:xfrm>
            <a:off x="8354060" y="1645285"/>
            <a:ext cx="2997835" cy="3117850"/>
          </a:xfrm>
          <a:prstGeom prst="rect">
            <a:avLst/>
          </a:prstGeom>
          <a:effectLst>
            <a:outerShdw blurRad="368300" dist="38100" dir="2700000" sx="103000" sy="103000" algn="tl" rotWithShape="0">
              <a:schemeClr val="tx1">
                <a:lumMod val="50000"/>
                <a:lumOff val="50000"/>
                <a:alpha val="40000"/>
              </a:schemeClr>
            </a:outerShdw>
          </a:effectLst>
        </p:spPr>
      </p:pic>
      <p:grpSp>
        <p:nvGrpSpPr>
          <p:cNvPr id="14" name="组合 13"/>
          <p:cNvGrpSpPr/>
          <p:nvPr/>
        </p:nvGrpSpPr>
        <p:grpSpPr>
          <a:xfrm>
            <a:off x="367321" y="444976"/>
            <a:ext cx="199030" cy="141594"/>
            <a:chOff x="4848225" y="762000"/>
            <a:chExt cx="266700" cy="159314"/>
          </a:xfrm>
        </p:grpSpPr>
        <p:cxnSp>
          <p:nvCxnSpPr>
            <p:cNvPr id="15" name="直接连接符 14"/>
            <p:cNvCxnSpPr/>
            <p:nvPr/>
          </p:nvCxnSpPr>
          <p:spPr>
            <a:xfrm>
              <a:off x="4848225" y="762000"/>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48225" y="835589"/>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848225" y="921314"/>
              <a:ext cx="266700" cy="0"/>
            </a:xfrm>
            <a:prstGeom prst="line">
              <a:avLst/>
            </a:prstGeom>
            <a:ln w="28575">
              <a:solidFill>
                <a:srgbClr val="FF5F27"/>
              </a:solidFill>
            </a:ln>
          </p:spPr>
          <p:style>
            <a:lnRef idx="1">
              <a:schemeClr val="accent1"/>
            </a:lnRef>
            <a:fillRef idx="0">
              <a:schemeClr val="accent1"/>
            </a:fillRef>
            <a:effectRef idx="0">
              <a:schemeClr val="accent1"/>
            </a:effectRef>
            <a:fontRef idx="minor">
              <a:schemeClr val="tx1"/>
            </a:fontRef>
          </p:style>
        </p:cxn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BEAUTIFY_FLAG" val="#wm#"/>
  <p:tag name="KSO_WM_TEMPLATE_CATEGORY" val="custom"/>
  <p:tag name="KSO_WM_TEMPLATE_INDEX" val="20184553"/>
</p:tagLst>
</file>

<file path=ppt/tags/tag11.xml><?xml version="1.0" encoding="utf-8"?>
<p:tagLst xmlns:p="http://schemas.openxmlformats.org/presentationml/2006/main">
  <p:tag name="KSO_WM_BEAUTIFY_FLAG" val="#wm#"/>
  <p:tag name="KSO_WM_TEMPLATE_CATEGORY" val="custom"/>
  <p:tag name="KSO_WM_TEMPLATE_INDEX" val="20184553"/>
</p:tagLst>
</file>

<file path=ppt/tags/tag12.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15.xml><?xml version="1.0" encoding="utf-8"?>
<p:tagLst xmlns:p="http://schemas.openxmlformats.org/presentationml/2006/main">
  <p:tag name="KSO_WM_BEAUTIFY_FLAG" val="#wm#"/>
  <p:tag name="KSO_WM_TEMPLATE_CATEGORY" val="custom"/>
  <p:tag name="KSO_WM_TEMPLATE_INDEX" val="20184553"/>
</p:tagLst>
</file>

<file path=ppt/tags/tag16.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M_BEAUTIFY_FLAG" val="#wm#"/>
  <p:tag name="KSO_WM_TEMPLATE_CATEGORY" val="custom"/>
  <p:tag name="KSO_WM_TEMPLATE_INDEX" val="20184553"/>
</p:tagLst>
</file>

<file path=ppt/tags/tag18.xml><?xml version="1.0" encoding="utf-8"?>
<p:tagLst xmlns:p="http://schemas.openxmlformats.org/presentationml/2006/main">
  <p:tag name="MH" val="20160403161633"/>
  <p:tag name="MH_LIBRARY" val="CONTENTS"/>
  <p:tag name="MH_TYPE" val="ENTRY"/>
  <p:tag name="ID" val="547141"/>
  <p:tag name="MH_ORDER" val="1"/>
</p:tagLst>
</file>

<file path=ppt/tags/tag19.xml><?xml version="1.0" encoding="utf-8"?>
<p:tagLst xmlns:p="http://schemas.openxmlformats.org/presentationml/2006/main">
  <p:tag name="KSO_WM_BEAUTIFY_FLAG" val="#wm#"/>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KSO_WM_BEAUTIFY_FLAG" val="#wm#"/>
  <p:tag name="KSO_WM_TEMPLATE_CATEGORY" val="custom"/>
  <p:tag name="KSO_WM_TEMPLATE_INDEX" val="20184553"/>
</p:tagLst>
</file>

<file path=ppt/tags/tag21.xml><?xml version="1.0" encoding="utf-8"?>
<p:tagLst xmlns:p="http://schemas.openxmlformats.org/presentationml/2006/main">
  <p:tag name="KSO_WM_BEAUTIFY_FLAG" val="#wm#"/>
  <p:tag name="KSO_WM_TEMPLATE_CATEGORY" val="custom"/>
  <p:tag name="KSO_WM_TEMPLATE_INDEX" val="20184553"/>
</p:tagLst>
</file>

<file path=ppt/tags/tag22.xml><?xml version="1.0" encoding="utf-8"?>
<p:tagLst xmlns:p="http://schemas.openxmlformats.org/presentationml/2006/main">
  <p:tag name="KSO_WM_BEAUTIFY_FLAG" val="#wm#"/>
  <p:tag name="KSO_WM_TEMPLATE_CATEGORY" val="custom"/>
  <p:tag name="KSO_WM_TEMPLATE_INDEX" val="20184553"/>
</p:tagLst>
</file>

<file path=ppt/tags/tag23.xml><?xml version="1.0" encoding="utf-8"?>
<p:tagLst xmlns:p="http://schemas.openxmlformats.org/presentationml/2006/main">
  <p:tag name="KSO_WM_BEAUTIFY_FLAG" val="#wm#"/>
  <p:tag name="KSO_WM_TEMPLATE_CATEGORY" val="custom"/>
  <p:tag name="KSO_WM_TEMPLATE_INDEX" val="20184553"/>
</p:tagLst>
</file>

<file path=ppt/tags/tag24.xml><?xml version="1.0" encoding="utf-8"?>
<p:tagLst xmlns:p="http://schemas.openxmlformats.org/presentationml/2006/main">
  <p:tag name="KSO_WM_BEAUTIFY_FLAG" val="#wm#"/>
  <p:tag name="KSO_WM_TEMPLATE_CATEGORY" val="custom"/>
  <p:tag name="KSO_WM_TEMPLATE_INDEX" val="20184553"/>
</p:tagLst>
</file>

<file path=ppt/tags/tag25.xml><?xml version="1.0" encoding="utf-8"?>
<p:tagLst xmlns:p="http://schemas.openxmlformats.org/presentationml/2006/main">
  <p:tag name="KSO_WM_BEAUTIFY_FLAG" val="#wm#"/>
  <p:tag name="KSO_WM_TEMPLATE_CATEGORY" val="custom"/>
  <p:tag name="KSO_WM_TEMPLATE_INDEX" val="20184553"/>
</p:tagLst>
</file>

<file path=ppt/tags/tag26.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7.xml><?xml version="1.0" encoding="utf-8"?>
<p:tagLst xmlns:p="http://schemas.openxmlformats.org/presentationml/2006/main">
  <p:tag name="ISPRING_PRESENTATION_TITLE" val="简约家装家居设计相册ppt模板.pptx"/>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5.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6.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BEAUTIFY_FLAG" val="#wm#"/>
  <p:tag name="KSO_WM_TEMPLATE_CATEGORY" val="custom"/>
  <p:tag name="KSO_WM_TEMPLATE_INDEX" val="20184553"/>
</p:tagLst>
</file>

<file path=ppt/tags/tag8.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2xw3n32">
      <a:majorFont>
        <a:latin typeface="Agency FB"/>
        <a:ea typeface="Microsoft YaHei"/>
        <a:cs typeface=""/>
      </a:majorFont>
      <a:minorFont>
        <a:latin typeface="Agency FB"/>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4269</Words>
  <Application>WPS 演示</Application>
  <PresentationFormat>宽屏</PresentationFormat>
  <Paragraphs>133</Paragraphs>
  <Slides>22</Slides>
  <Notes>22</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黑体</vt:lpstr>
      <vt:lpstr>Calibri</vt:lpstr>
      <vt:lpstr>微软雅黑</vt:lpstr>
      <vt:lpstr>Arial</vt:lpstr>
      <vt:lpstr>Open Sans Light</vt:lpstr>
      <vt:lpstr>Yu Gothic UI Light</vt:lpstr>
      <vt:lpstr>Open Sans</vt:lpstr>
      <vt:lpstr>Segoe Print</vt:lpstr>
      <vt:lpstr>Agency FB</vt:lpstr>
      <vt:lpstr>Trebuchet MS</vt:lpstr>
      <vt:lpstr>Arial Unicode MS</vt:lpstr>
      <vt:lpstr>SF UI Display Thin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简约家装家居设计相册ppt模板.pptx</dc:title>
  <dc:creator/>
  <cp:lastModifiedBy>一颗苹果</cp:lastModifiedBy>
  <cp:revision>6</cp:revision>
  <dcterms:created xsi:type="dcterms:W3CDTF">2018-03-01T02:03:00Z</dcterms:created>
  <dcterms:modified xsi:type="dcterms:W3CDTF">2021-09-14T07:39:47Z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DA79EA3C85C04AB59B150FBDEA2D91AF</vt:lpwstr>
  </property>
</Properties>
</file>