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94" r:id="rId4"/>
    <p:sldId id="295" r:id="rId6"/>
    <p:sldId id="297" r:id="rId7"/>
    <p:sldId id="259" r:id="rId8"/>
    <p:sldId id="278" r:id="rId9"/>
    <p:sldId id="279" r:id="rId10"/>
    <p:sldId id="280" r:id="rId11"/>
    <p:sldId id="298" r:id="rId12"/>
    <p:sldId id="288" r:id="rId13"/>
    <p:sldId id="260" r:id="rId14"/>
    <p:sldId id="287" r:id="rId15"/>
    <p:sldId id="261" r:id="rId16"/>
    <p:sldId id="263" r:id="rId17"/>
    <p:sldId id="299" r:id="rId18"/>
    <p:sldId id="266" r:id="rId19"/>
    <p:sldId id="262" r:id="rId20"/>
    <p:sldId id="268" r:id="rId21"/>
    <p:sldId id="264" r:id="rId22"/>
    <p:sldId id="300" r:id="rId23"/>
    <p:sldId id="301" r:id="rId24"/>
    <p:sldId id="286" r:id="rId25"/>
    <p:sldId id="285" r:id="rId26"/>
    <p:sldId id="265" r:id="rId27"/>
    <p:sldId id="302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3972"/>
    <a:srgbClr val="E4AF3E"/>
    <a:srgbClr val="002E73"/>
    <a:srgbClr val="F7E506"/>
    <a:srgbClr val="41363A"/>
    <a:srgbClr val="EECE08"/>
    <a:srgbClr val="A29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4AB761-7D05-4CDD-BB94-1F0972BFD0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AFC1C-F659-4627-8394-9D812147476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AFC1C-F659-4627-8394-9D81214747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E0E8C-4A89-1B4B-8187-91AF0B1C401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AFC1C-F659-4627-8394-9D81214747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AFC1C-F659-4627-8394-9D81214747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37B5-CD28-4483-9EA2-9FAE731A12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6E8-3A28-4DA4-AEA7-54F20BEB34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37B5-CD28-4483-9EA2-9FAE731A12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6E8-3A28-4DA4-AEA7-54F20BEB34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37B5-CD28-4483-9EA2-9FAE731A12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6E8-3A28-4DA4-AEA7-54F20BEB34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37B5-CD28-4483-9EA2-9FAE731A12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6E8-3A28-4DA4-AEA7-54F20BEB34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37B5-CD28-4483-9EA2-9FAE731A12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6E8-3A28-4DA4-AEA7-54F20BEB34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37B5-CD28-4483-9EA2-9FAE731A12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6E8-3A28-4DA4-AEA7-54F20BEB34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37B5-CD28-4483-9EA2-9FAE731A12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6E8-3A28-4DA4-AEA7-54F20BEB34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37B5-CD28-4483-9EA2-9FAE731A12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6E8-3A28-4DA4-AEA7-54F20BEB34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37B5-CD28-4483-9EA2-9FAE731A12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6E8-3A28-4DA4-AEA7-54F20BEB34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37B5-CD28-4483-9EA2-9FAE731A12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6E8-3A28-4DA4-AEA7-54F20BEB34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37B5-CD28-4483-9EA2-9FAE731A12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6E8-3A28-4DA4-AEA7-54F20BEB34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E37B5-CD28-4483-9EA2-9FAE731A12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986E8-3A28-4DA4-AEA7-54F20BEB34A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>
            <a:lum bright="6000"/>
          </a:blip>
          <a:stretch>
            <a:fillRect/>
          </a:stretch>
        </p:blipFill>
        <p:spPr>
          <a:xfrm>
            <a:off x="-635" y="-635"/>
            <a:ext cx="12193270" cy="684784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19698" y="126365"/>
            <a:ext cx="11952605" cy="6644005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282258" y="268605"/>
            <a:ext cx="11627485" cy="6343015"/>
          </a:xfrm>
          <a:prstGeom prst="rect">
            <a:avLst/>
          </a:prstGeom>
          <a:noFill/>
          <a:ln w="12700">
            <a:solidFill>
              <a:schemeClr val="bg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1.png"/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" t="19892" r="56830" b="68065"/>
          <a:stretch>
            <a:fillRect/>
          </a:stretch>
        </p:blipFill>
        <p:spPr>
          <a:xfrm>
            <a:off x="842445" y="1936612"/>
            <a:ext cx="2418736" cy="120936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70" t="1577" b="73475"/>
          <a:stretch>
            <a:fillRect/>
          </a:stretch>
        </p:blipFill>
        <p:spPr>
          <a:xfrm flipH="1">
            <a:off x="0" y="75798"/>
            <a:ext cx="1401096" cy="256621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97" r="77634" b="24183"/>
          <a:stretch>
            <a:fillRect/>
          </a:stretch>
        </p:blipFill>
        <p:spPr>
          <a:xfrm flipH="1">
            <a:off x="10658170" y="4417223"/>
            <a:ext cx="1525507" cy="257359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" t="39354" r="5593" b="2795"/>
          <a:stretch>
            <a:fillRect/>
          </a:stretch>
        </p:blipFill>
        <p:spPr>
          <a:xfrm>
            <a:off x="6244478" y="1025097"/>
            <a:ext cx="5323532" cy="513272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" r="85233" b="76921"/>
          <a:stretch>
            <a:fillRect/>
          </a:stretch>
        </p:blipFill>
        <p:spPr>
          <a:xfrm flipH="1">
            <a:off x="11179277" y="22122"/>
            <a:ext cx="1012723" cy="199103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89" t="62751" b="17272"/>
          <a:stretch>
            <a:fillRect/>
          </a:stretch>
        </p:blipFill>
        <p:spPr>
          <a:xfrm rot="5400000" flipV="1">
            <a:off x="581332" y="5384390"/>
            <a:ext cx="892278" cy="2054941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22146" b="65811"/>
          <a:stretch>
            <a:fillRect/>
          </a:stretch>
        </p:blipFill>
        <p:spPr>
          <a:xfrm>
            <a:off x="11029898" y="2954855"/>
            <a:ext cx="2105999" cy="825909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3" t="52944" r="10112" b="23185"/>
          <a:stretch>
            <a:fillRect/>
          </a:stretch>
        </p:blipFill>
        <p:spPr>
          <a:xfrm>
            <a:off x="10137058" y="3294896"/>
            <a:ext cx="1536879" cy="2244653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3" t="38282" r="6986" b="48814"/>
          <a:stretch>
            <a:fillRect/>
          </a:stretch>
        </p:blipFill>
        <p:spPr>
          <a:xfrm>
            <a:off x="7694321" y="689940"/>
            <a:ext cx="1965143" cy="974452"/>
          </a:xfrm>
          <a:prstGeom prst="rect">
            <a:avLst/>
          </a:prstGeom>
        </p:spPr>
      </p:pic>
      <p:grpSp>
        <p:nvGrpSpPr>
          <p:cNvPr id="55" name="组合 54"/>
          <p:cNvGrpSpPr/>
          <p:nvPr/>
        </p:nvGrpSpPr>
        <p:grpSpPr>
          <a:xfrm>
            <a:off x="1047933" y="259648"/>
            <a:ext cx="5772662" cy="5772662"/>
            <a:chOff x="1386347" y="767198"/>
            <a:chExt cx="5427407" cy="5427407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" t="3670" r="4126" b="266"/>
            <a:stretch>
              <a:fillRect/>
            </a:stretch>
          </p:blipFill>
          <p:spPr>
            <a:xfrm>
              <a:off x="1386347" y="767198"/>
              <a:ext cx="5427407" cy="5427407"/>
            </a:xfrm>
            <a:prstGeom prst="rect">
              <a:avLst/>
            </a:prstGeom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2" t="3124" r="4302" b="6605"/>
            <a:stretch>
              <a:fillRect/>
            </a:stretch>
          </p:blipFill>
          <p:spPr>
            <a:xfrm>
              <a:off x="1738535" y="1163630"/>
              <a:ext cx="4693534" cy="4693534"/>
            </a:xfrm>
            <a:prstGeom prst="rect">
              <a:avLst/>
            </a:prstGeom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" t="40748" r="46008" b="43338"/>
          <a:stretch>
            <a:fillRect/>
          </a:stretch>
        </p:blipFill>
        <p:spPr>
          <a:xfrm>
            <a:off x="0" y="3169269"/>
            <a:ext cx="3422303" cy="174194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8" t="6989" r="19794" b="79247"/>
          <a:stretch>
            <a:fillRect/>
          </a:stretch>
        </p:blipFill>
        <p:spPr>
          <a:xfrm>
            <a:off x="4370576" y="912348"/>
            <a:ext cx="3040012" cy="143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2035085" y="1620321"/>
            <a:ext cx="1676158" cy="1557095"/>
            <a:chOff x="2282496" y="1417581"/>
            <a:chExt cx="1927225" cy="179032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82496" y="1417581"/>
              <a:ext cx="1927225" cy="1790328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2821455" y="1710416"/>
              <a:ext cx="849306" cy="1204659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none" rtlCol="0">
              <a:spAutoFit/>
            </a:bodyPr>
            <a:lstStyle/>
            <a:p>
              <a:r>
                <a:rPr lang="zh-CN" altLang="zh-CN" sz="3600" kern="100" dirty="0">
                  <a:latin typeface="华文新魏" panose="02010800040101010101" pitchFamily="2" charset="-122"/>
                  <a:ea typeface="华文新魏" panose="02010800040101010101" pitchFamily="2" charset="-122"/>
                  <a:cs typeface="Times New Roman" panose="02020603050405020304" pitchFamily="18" charset="0"/>
                </a:rPr>
                <a:t>苏绣</a:t>
              </a:r>
              <a:endParaRPr lang="zh-CN" altLang="en-US" sz="36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286845" y="1620321"/>
            <a:ext cx="1676158" cy="1557095"/>
            <a:chOff x="2282496" y="1417581"/>
            <a:chExt cx="1927225" cy="179032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82496" y="1417581"/>
              <a:ext cx="1927225" cy="179032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2821455" y="1710416"/>
              <a:ext cx="849306" cy="1204659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none" rtlCol="0">
              <a:spAutoFit/>
            </a:bodyPr>
            <a:lstStyle/>
            <a:p>
              <a:r>
                <a:rPr lang="zh-CN" altLang="en-US" sz="3600" kern="100" dirty="0">
                  <a:latin typeface="华文新魏" panose="02010800040101010101" pitchFamily="2" charset="-122"/>
                  <a:ea typeface="华文新魏" panose="02010800040101010101" pitchFamily="2" charset="-122"/>
                  <a:cs typeface="Times New Roman" panose="02020603050405020304" pitchFamily="18" charset="0"/>
                </a:rPr>
                <a:t>湘</a:t>
              </a:r>
              <a:r>
                <a:rPr lang="zh-CN" altLang="zh-CN" sz="3600" kern="100" dirty="0">
                  <a:latin typeface="华文新魏" panose="02010800040101010101" pitchFamily="2" charset="-122"/>
                  <a:ea typeface="华文新魏" panose="02010800040101010101" pitchFamily="2" charset="-122"/>
                  <a:cs typeface="Times New Roman" panose="02020603050405020304" pitchFamily="18" charset="0"/>
                </a:rPr>
                <a:t>绣</a:t>
              </a:r>
              <a:endParaRPr lang="zh-CN" altLang="en-US" sz="36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38606" y="1620321"/>
            <a:ext cx="1676158" cy="1557095"/>
            <a:chOff x="2282496" y="1417581"/>
            <a:chExt cx="1927225" cy="1790328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82496" y="1417581"/>
              <a:ext cx="1927225" cy="179032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2821455" y="1710416"/>
              <a:ext cx="849306" cy="1204659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none" rtlCol="0">
              <a:spAutoFit/>
            </a:bodyPr>
            <a:lstStyle/>
            <a:p>
              <a:r>
                <a:rPr lang="zh-CN" altLang="en-US" sz="3600" kern="100" dirty="0">
                  <a:latin typeface="华文新魏" panose="02010800040101010101" pitchFamily="2" charset="-122"/>
                  <a:ea typeface="华文新魏" panose="02010800040101010101" pitchFamily="2" charset="-122"/>
                  <a:cs typeface="Times New Roman" panose="02020603050405020304" pitchFamily="18" charset="0"/>
                </a:rPr>
                <a:t>粤</a:t>
              </a:r>
              <a:r>
                <a:rPr lang="zh-CN" altLang="zh-CN" sz="3600" kern="100" dirty="0">
                  <a:latin typeface="华文新魏" panose="02010800040101010101" pitchFamily="2" charset="-122"/>
                  <a:ea typeface="华文新魏" panose="02010800040101010101" pitchFamily="2" charset="-122"/>
                  <a:cs typeface="Times New Roman" panose="02020603050405020304" pitchFamily="18" charset="0"/>
                </a:rPr>
                <a:t>绣</a:t>
              </a:r>
              <a:endParaRPr lang="zh-CN" altLang="en-US" sz="36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2165278" y="3392379"/>
            <a:ext cx="1415772" cy="27218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600" kern="1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苏绣已有两千六百多年历史，在宋代已具相当规模，在苏州就出现有绣衣坊、绣花弄、滚绣坊、绣线巷等生产集中的坊巷。</a:t>
            </a:r>
            <a:endParaRPr lang="zh-CN" altLang="zh-CN" sz="1600" kern="1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417038" y="3392379"/>
            <a:ext cx="1415772" cy="27218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600" kern="1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苏绣已有两千六百多年历史，在宋代已具相当规模，在苏州就出现有绣衣坊、绣花弄、滚绣坊、绣线巷等生产集中的坊巷。</a:t>
            </a:r>
            <a:endParaRPr lang="zh-CN" altLang="zh-CN" sz="1600" kern="1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668799" y="3392379"/>
            <a:ext cx="1415772" cy="27218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600" kern="1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苏绣已有两千六百多年历史，在宋代已具相当规模，在苏州就出现有绣衣坊、绣花弄、滚绣坊、绣线巷等生产集中的坊巷。</a:t>
            </a:r>
            <a:endParaRPr lang="zh-CN" altLang="zh-CN" sz="1600" kern="1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3952385" y="461616"/>
            <a:ext cx="4287231" cy="686448"/>
            <a:chOff x="5792269" y="461616"/>
            <a:chExt cx="4287231" cy="686448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2269" y="461616"/>
              <a:ext cx="678904" cy="686448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0596" y="461616"/>
              <a:ext cx="678904" cy="686448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6551530" y="527841"/>
              <a:ext cx="2768707" cy="55399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sz="30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贰  </a:t>
              </a:r>
              <a:r>
                <a:rPr lang="en-US" altLang="zh-CN" sz="30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·  </a:t>
              </a:r>
              <a:r>
                <a:rPr lang="zh-CN" altLang="en-US" sz="28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刺绣分类</a:t>
              </a:r>
              <a:endParaRPr lang="zh-CN" altLang="en-US" sz="28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0132017" y="2833777"/>
            <a:ext cx="553998" cy="226360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中国湘绣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98796" y="3180747"/>
            <a:ext cx="56616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zh-CN" altLang="zh-CN" sz="16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湘绣以写实居多，色彩明快，以中国画为底，衬上相应的云雾山水、亭台楼阁、飞禽走兽，风格豪放。特点是绣虎、狮等，以独特的针法绣出的动物毛丝根根有力。人称湘绣“绣花能生香，绣鸟能闻声，绣虎能奔跑，绣人能传神。</a:t>
            </a:r>
            <a:endParaRPr lang="zh-CN" altLang="zh-CN" sz="1600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1" t="3352" r="12369" b="1578"/>
          <a:stretch>
            <a:fillRect/>
          </a:stretch>
        </p:blipFill>
        <p:spPr>
          <a:xfrm>
            <a:off x="641446" y="1610132"/>
            <a:ext cx="3138986" cy="4246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组合 13"/>
          <p:cNvGrpSpPr/>
          <p:nvPr/>
        </p:nvGrpSpPr>
        <p:grpSpPr>
          <a:xfrm>
            <a:off x="3952385" y="461616"/>
            <a:ext cx="4287231" cy="686448"/>
            <a:chOff x="5792269" y="461616"/>
            <a:chExt cx="4287231" cy="686448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2269" y="461616"/>
              <a:ext cx="678904" cy="68644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0596" y="461616"/>
              <a:ext cx="678904" cy="68644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6551530" y="527841"/>
              <a:ext cx="2768707" cy="55399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sz="30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贰  </a:t>
              </a:r>
              <a:r>
                <a:rPr lang="en-US" altLang="zh-CN" sz="30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·  </a:t>
              </a:r>
              <a:r>
                <a:rPr lang="zh-CN" altLang="en-US" sz="28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刺绣分类</a:t>
              </a:r>
              <a:endParaRPr lang="zh-CN" altLang="en-US" sz="28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14332" y="854023"/>
            <a:ext cx="3576694" cy="358586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821" y="2881482"/>
            <a:ext cx="3912358" cy="36344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35860" y="2739426"/>
            <a:ext cx="1292662" cy="28728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中国是世界上发现与使用蚕丝最早的国家，人们在四五千年前就已经开始养蚕、缫丝了。</a:t>
            </a:r>
            <a:endParaRPr lang="zh-CN" altLang="en-US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39258" y="1658845"/>
            <a:ext cx="430887" cy="3114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zh-CN" sz="1600" kern="1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四大名绣，指的是我国刺绣中</a:t>
            </a:r>
            <a:endParaRPr lang="zh-CN" altLang="en-US" sz="16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05220" y="1658620"/>
            <a:ext cx="428625" cy="3113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zh-CN" sz="1600" kern="1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中的苏绣、湘绣、粤绣、</a:t>
            </a:r>
            <a:r>
              <a:rPr lang="zh-CN" altLang="zh-CN" sz="1600" kern="1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蜀绣</a:t>
            </a:r>
            <a:endParaRPr lang="zh-CN" altLang="zh-CN" sz="1600" kern="100" dirty="0"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370433" y="2739426"/>
            <a:ext cx="1292662" cy="28728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中国是世界上发现与使用蚕丝最早的国家，人们在四五千年前就已经开始养蚕、缫丝了。</a:t>
            </a:r>
            <a:endParaRPr lang="zh-CN" altLang="en-US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00" y="1685207"/>
            <a:ext cx="906981" cy="9170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273" y="1685207"/>
            <a:ext cx="906981" cy="917059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3952385" y="461616"/>
            <a:ext cx="4287231" cy="686448"/>
            <a:chOff x="5792269" y="461616"/>
            <a:chExt cx="4287231" cy="686448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2269" y="461616"/>
              <a:ext cx="678904" cy="686448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0596" y="461616"/>
              <a:ext cx="678904" cy="686448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6551530" y="527841"/>
              <a:ext cx="2768707" cy="55399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sz="30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贰  </a:t>
              </a:r>
              <a:r>
                <a:rPr lang="en-US" altLang="zh-CN" sz="30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·  </a:t>
              </a:r>
              <a:r>
                <a:rPr lang="zh-CN" altLang="en-US" sz="28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刺绣分类</a:t>
              </a:r>
              <a:endParaRPr lang="zh-CN" altLang="en-US" sz="28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bldLvl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1234607" y="854023"/>
            <a:ext cx="9275043" cy="3609423"/>
            <a:chOff x="1404212" y="910330"/>
            <a:chExt cx="9275043" cy="3609423"/>
          </a:xfrm>
        </p:grpSpPr>
        <p:cxnSp>
          <p:nvCxnSpPr>
            <p:cNvPr id="9" name="直接连接符 8"/>
            <p:cNvCxnSpPr>
              <a:stCxn id="3" idx="3"/>
              <a:endCxn id="5" idx="7"/>
            </p:cNvCxnSpPr>
            <p:nvPr/>
          </p:nvCxnSpPr>
          <p:spPr>
            <a:xfrm flipH="1">
              <a:off x="8029801" y="2849788"/>
              <a:ext cx="714959" cy="53122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>
              <a:stCxn id="5" idx="1"/>
            </p:cNvCxnSpPr>
            <p:nvPr/>
          </p:nvCxnSpPr>
          <p:spPr>
            <a:xfrm flipH="1" flipV="1">
              <a:off x="6386187" y="3064177"/>
              <a:ext cx="832030" cy="31683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>
              <a:stCxn id="6" idx="3"/>
              <a:endCxn id="7" idx="7"/>
            </p:cNvCxnSpPr>
            <p:nvPr/>
          </p:nvCxnSpPr>
          <p:spPr>
            <a:xfrm flipH="1">
              <a:off x="4372154" y="3147875"/>
              <a:ext cx="736648" cy="38969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>
              <a:stCxn id="7" idx="1"/>
            </p:cNvCxnSpPr>
            <p:nvPr/>
          </p:nvCxnSpPr>
          <p:spPr>
            <a:xfrm flipH="1" flipV="1">
              <a:off x="2533224" y="3064177"/>
              <a:ext cx="1027346" cy="473394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2853" y="910330"/>
              <a:ext cx="2266402" cy="2272216"/>
            </a:xfrm>
            <a:prstGeom prst="ellipse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0132" y="3212497"/>
              <a:ext cx="1147754" cy="1150698"/>
            </a:xfrm>
            <a:prstGeom prst="ellipse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2282" y="1532063"/>
              <a:ext cx="1888198" cy="1893042"/>
            </a:xfrm>
            <a:prstGeom prst="ellipse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2485" y="3369055"/>
              <a:ext cx="1147754" cy="1150698"/>
            </a:xfrm>
            <a:prstGeom prst="ellipse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4212" y="2119439"/>
              <a:ext cx="1414504" cy="1418132"/>
            </a:xfrm>
            <a:prstGeom prst="ellipse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8994686" y="3021836"/>
            <a:ext cx="923330" cy="285571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独坐纱窗刺绣迟，紫荆花下啭黄鹂。欲知无限伤春意，尽在停针不语时。</a:t>
            </a:r>
            <a:endParaRPr lang="zh-CN" altLang="zh-CN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140856" y="4403501"/>
            <a:ext cx="677108" cy="16890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独坐纱窗刺绣迟，紫荆花下啭黄鹂。</a:t>
            </a:r>
            <a:endParaRPr lang="zh-CN" altLang="zh-CN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125168" y="3361764"/>
            <a:ext cx="923330" cy="28706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独坐纱窗刺绣迟，紫荆花下啭黄鹂。欲知无限伤春意，尽在停针不语时。</a:t>
            </a:r>
            <a:endParaRPr lang="zh-CN" altLang="zh-CN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358780" y="4437756"/>
            <a:ext cx="677108" cy="16890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独坐纱窗刺绣迟，紫荆花下啭黄鹂。</a:t>
            </a:r>
            <a:endParaRPr lang="zh-CN" altLang="zh-CN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678582" y="3402409"/>
            <a:ext cx="677108" cy="16890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独坐纱窗刺绣迟，紫荆花下啭黄鹂。</a:t>
            </a:r>
            <a:endParaRPr lang="zh-CN" altLang="zh-CN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3952385" y="461616"/>
            <a:ext cx="4287231" cy="686448"/>
            <a:chOff x="5792269" y="461616"/>
            <a:chExt cx="4287231" cy="686448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2269" y="461616"/>
              <a:ext cx="678904" cy="68644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0596" y="461616"/>
              <a:ext cx="678904" cy="686448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6551530" y="527841"/>
              <a:ext cx="2768707" cy="55399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sz="30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贰  </a:t>
              </a:r>
              <a:r>
                <a:rPr lang="en-US" altLang="zh-CN" sz="30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·  </a:t>
              </a:r>
              <a:r>
                <a:rPr lang="zh-CN" altLang="en-US" sz="28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刺绣分类</a:t>
              </a:r>
              <a:endParaRPr lang="zh-CN" altLang="en-US" sz="28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/>
        </p:nvSpPr>
        <p:spPr>
          <a:xfrm>
            <a:off x="2188521" y="4174396"/>
            <a:ext cx="7814960" cy="163121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1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刺绣        诗词</a:t>
            </a:r>
            <a:endParaRPr lang="zh-CN" altLang="en-US" sz="1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" t="3670" r="4126" b="266"/>
          <a:stretch>
            <a:fillRect/>
          </a:stretch>
        </p:blipFill>
        <p:spPr>
          <a:xfrm>
            <a:off x="4366146" y="-15354"/>
            <a:ext cx="3459708" cy="3459708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16200000">
            <a:off x="2667001" y="2531660"/>
            <a:ext cx="6857999" cy="1794680"/>
          </a:xfrm>
          <a:prstGeom prst="rect">
            <a:avLst/>
          </a:prstGeom>
          <a:solidFill>
            <a:srgbClr val="2C3972"/>
          </a:solidFill>
          <a:ln>
            <a:noFill/>
          </a:ln>
          <a:effectLst>
            <a:outerShdw blurRad="38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华文新魏" panose="02010800040101010101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70" t="1577" b="73475"/>
          <a:stretch>
            <a:fillRect/>
          </a:stretch>
        </p:blipFill>
        <p:spPr>
          <a:xfrm flipH="1">
            <a:off x="0" y="75798"/>
            <a:ext cx="1401096" cy="256621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97" r="77634" b="24183"/>
          <a:stretch>
            <a:fillRect/>
          </a:stretch>
        </p:blipFill>
        <p:spPr>
          <a:xfrm flipH="1">
            <a:off x="10658170" y="4417223"/>
            <a:ext cx="1525507" cy="257359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" r="85233" b="76921"/>
          <a:stretch>
            <a:fillRect/>
          </a:stretch>
        </p:blipFill>
        <p:spPr>
          <a:xfrm flipH="1">
            <a:off x="11179277" y="22122"/>
            <a:ext cx="1012723" cy="199103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89" t="62751" b="17272"/>
          <a:stretch>
            <a:fillRect/>
          </a:stretch>
        </p:blipFill>
        <p:spPr>
          <a:xfrm rot="5400000" flipV="1">
            <a:off x="581332" y="5384390"/>
            <a:ext cx="892278" cy="205494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" t="3303" r="3183" b="3303"/>
          <a:stretch>
            <a:fillRect/>
          </a:stretch>
        </p:blipFill>
        <p:spPr>
          <a:xfrm>
            <a:off x="4565563" y="184063"/>
            <a:ext cx="3060874" cy="3060874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5326559" y="3482703"/>
            <a:ext cx="1538883" cy="301460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第</a:t>
            </a:r>
            <a:r>
              <a:rPr lang="zh-CN" alt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叁</a:t>
            </a:r>
            <a:r>
              <a:rPr lang="zh-CN" alt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章</a:t>
            </a:r>
            <a:endParaRPr lang="zh-CN" altLang="en-US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6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65" y="941896"/>
            <a:ext cx="4414937" cy="5360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5363542" y="2300923"/>
            <a:ext cx="3508653" cy="27736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列子居郑圃，不将众庶分。革侯遁南浦，常恐楚人闻。</a:t>
            </a:r>
            <a:endParaRPr lang="zh-CN" altLang="zh-CN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抱瓮灌秋蔬，心闲游天云。每将瓜田叟，耕种汉水濆。</a:t>
            </a:r>
            <a:endParaRPr lang="zh-CN" altLang="zh-CN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时登张公洲，入兽不乱群。井无桔槔事，门绝刺绣文。</a:t>
            </a:r>
            <a:endParaRPr lang="zh-CN" altLang="zh-CN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长揖二千石，远辞百里君。斯为真隐者，吾党慕清芬。</a:t>
            </a:r>
            <a:endParaRPr lang="zh-CN" altLang="zh-CN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18792" y="2300923"/>
            <a:ext cx="553998" cy="355685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zh-CN" sz="24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赠张公洲革处士李白</a:t>
            </a:r>
            <a:endParaRPr lang="zh-CN" altLang="zh-CN" sz="2400" b="1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952385" y="461616"/>
            <a:ext cx="4287231" cy="686448"/>
            <a:chOff x="5792269" y="461616"/>
            <a:chExt cx="4287231" cy="68644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2269" y="461616"/>
              <a:ext cx="678904" cy="686448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0596" y="461616"/>
              <a:ext cx="678904" cy="686448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6551530" y="527841"/>
              <a:ext cx="2768707" cy="55399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sz="30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叁  </a:t>
              </a:r>
              <a:r>
                <a:rPr lang="en-US" altLang="zh-CN" sz="30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·  </a:t>
              </a:r>
              <a:r>
                <a:rPr lang="zh-CN" altLang="en-US" sz="28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刺绣诗词</a:t>
              </a:r>
              <a:endParaRPr lang="zh-CN" altLang="en-US" sz="28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684" y="2053986"/>
            <a:ext cx="3841788" cy="356889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866024" y="2186839"/>
            <a:ext cx="677108" cy="2306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32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中国刺绣</a:t>
            </a:r>
            <a:endParaRPr lang="zh-CN" altLang="en-US" sz="32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25028" y="2186839"/>
            <a:ext cx="1292662" cy="34645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中国是世界上发现与使用蚕丝最早的国家，人们在四五千年前就已经开始养蚕、缫丝了。  </a:t>
            </a:r>
            <a:endParaRPr lang="zh-CN" altLang="en-US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37045" y="2186839"/>
            <a:ext cx="1292662" cy="34645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中国是世界上发现与使用蚕丝最早的国家，人们在四五千年前就已经开始养蚕、缫丝了。  </a:t>
            </a:r>
            <a:endParaRPr lang="zh-CN" altLang="en-US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49063" y="2186839"/>
            <a:ext cx="1292662" cy="34645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中国是世界上发现与使用蚕丝最早的国家，人们在四五千年前就已经开始养蚕、缫丝了。  </a:t>
            </a:r>
            <a:endParaRPr lang="zh-CN" altLang="en-US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952385" y="461616"/>
            <a:ext cx="4287231" cy="686448"/>
            <a:chOff x="5792269" y="461616"/>
            <a:chExt cx="4287231" cy="686448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2269" y="461616"/>
              <a:ext cx="678904" cy="686448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0596" y="461616"/>
              <a:ext cx="678904" cy="686448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6551530" y="527841"/>
              <a:ext cx="2768707" cy="55399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sz="30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叁  </a:t>
              </a:r>
              <a:r>
                <a:rPr lang="en-US" altLang="zh-CN" sz="30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·  </a:t>
              </a:r>
              <a:r>
                <a:rPr lang="zh-CN" altLang="en-US" sz="28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刺绣诗词</a:t>
              </a:r>
              <a:endParaRPr lang="zh-CN" altLang="en-US" sz="28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31" y="4776440"/>
            <a:ext cx="1875139" cy="1741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595" y="1852862"/>
            <a:ext cx="1875139" cy="1741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604" y="1852862"/>
            <a:ext cx="1875139" cy="1741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5637540" y="1552493"/>
            <a:ext cx="769442" cy="269049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华文新魏" panose="020108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68880" y="1772249"/>
            <a:ext cx="430887" cy="23475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刺绣</a:t>
            </a:r>
            <a:r>
              <a:rPr lang="en-US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  </a:t>
            </a:r>
            <a:r>
              <a:rPr lang="zh-CN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，古代称之为针绣</a:t>
            </a:r>
            <a:r>
              <a:rPr lang="en-US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.</a:t>
            </a:r>
            <a:endParaRPr lang="zh-CN" altLang="en-US" sz="16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82350" y="1963972"/>
            <a:ext cx="553998" cy="1867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4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传统手工艺</a:t>
            </a:r>
            <a:endParaRPr lang="zh-CN" altLang="en-US" sz="24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957835" y="3931920"/>
            <a:ext cx="1846659" cy="18440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金井栏边见羽仪，梧桐树上宿寒枝。</a:t>
            </a:r>
            <a:b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</a:b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五陵公子怜文彩，画与佳人刺绣衣。</a:t>
            </a:r>
            <a:endParaRPr lang="zh-CN" altLang="en-US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270844" y="4113349"/>
            <a:ext cx="1846659" cy="18440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金井栏边见羽仪，梧桐树上宿寒枝。</a:t>
            </a:r>
            <a:b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</a:b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五陵公子怜文彩，画与佳人刺绣衣。</a:t>
            </a:r>
            <a:endParaRPr lang="zh-CN" altLang="en-US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952385" y="461616"/>
            <a:ext cx="4287231" cy="686448"/>
            <a:chOff x="5792269" y="461616"/>
            <a:chExt cx="4287231" cy="686448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2269" y="461616"/>
              <a:ext cx="678904" cy="686448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0596" y="461616"/>
              <a:ext cx="678904" cy="68644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6551530" y="527841"/>
              <a:ext cx="2768707" cy="55399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sz="30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叁  </a:t>
              </a:r>
              <a:r>
                <a:rPr lang="en-US" altLang="zh-CN" sz="30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·  </a:t>
              </a:r>
              <a:r>
                <a:rPr lang="zh-CN" altLang="en-US" sz="28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刺绣诗词</a:t>
              </a:r>
              <a:endParaRPr lang="zh-CN" altLang="en-US" sz="28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37" y="1827334"/>
            <a:ext cx="4065256" cy="3968734"/>
          </a:xfrm>
          <a:prstGeom prst="flowChartPredefinedProcess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10242064" y="2679900"/>
            <a:ext cx="553998" cy="226360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中国苏绣</a:t>
            </a:r>
            <a:endParaRPr lang="zh-CN" altLang="en-US" sz="3200" b="1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41805" y="2842205"/>
            <a:ext cx="54470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zh-CN" altLang="zh-CN" sz="16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苏绣以针脚细密、色彩淡雅、绣品精细而著名，具有平、光、齐、匀、和、细、密等特点。题材以小动物为主。如《猫戏图》、《风穿花》、《鱼虾图》等。出现的双面绣，两面有同有异。如猫的眼睛，两面颜色不一样，十分引人入胜，其刺绣技艺之高超，是刺绣中的精品。</a:t>
            </a:r>
            <a:endParaRPr lang="en-US" altLang="zh-CN" sz="1600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952385" y="461616"/>
            <a:ext cx="4287231" cy="686448"/>
            <a:chOff x="5792269" y="461616"/>
            <a:chExt cx="4287231" cy="686448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2269" y="461616"/>
              <a:ext cx="678904" cy="686448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0596" y="461616"/>
              <a:ext cx="678904" cy="686448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6551530" y="527841"/>
              <a:ext cx="2768707" cy="55399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sz="30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叁  </a:t>
              </a:r>
              <a:r>
                <a:rPr lang="en-US" altLang="zh-CN" sz="30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·  </a:t>
              </a:r>
              <a:r>
                <a:rPr lang="zh-CN" altLang="en-US" sz="28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刺绣诗词</a:t>
              </a:r>
              <a:endParaRPr lang="zh-CN" altLang="en-US" sz="28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/>
        </p:nvSpPr>
        <p:spPr>
          <a:xfrm>
            <a:off x="2188521" y="4174396"/>
            <a:ext cx="7814960" cy="163121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1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刺绣        中国</a:t>
            </a:r>
            <a:endParaRPr lang="zh-CN" altLang="en-US" sz="1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" t="3670" r="4126" b="266"/>
          <a:stretch>
            <a:fillRect/>
          </a:stretch>
        </p:blipFill>
        <p:spPr>
          <a:xfrm>
            <a:off x="4366146" y="-15354"/>
            <a:ext cx="3459708" cy="3459708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16200000">
            <a:off x="2667001" y="2531660"/>
            <a:ext cx="6857999" cy="1794680"/>
          </a:xfrm>
          <a:prstGeom prst="rect">
            <a:avLst/>
          </a:prstGeom>
          <a:solidFill>
            <a:srgbClr val="2C3972"/>
          </a:solidFill>
          <a:ln>
            <a:noFill/>
          </a:ln>
          <a:effectLst>
            <a:outerShdw blurRad="38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华文新魏" panose="02010800040101010101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70" t="1577" b="73475"/>
          <a:stretch>
            <a:fillRect/>
          </a:stretch>
        </p:blipFill>
        <p:spPr>
          <a:xfrm flipH="1">
            <a:off x="0" y="75798"/>
            <a:ext cx="1401096" cy="256621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97" r="77634" b="24183"/>
          <a:stretch>
            <a:fillRect/>
          </a:stretch>
        </p:blipFill>
        <p:spPr>
          <a:xfrm flipH="1">
            <a:off x="10658170" y="4417223"/>
            <a:ext cx="1525507" cy="257359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" r="85233" b="76921"/>
          <a:stretch>
            <a:fillRect/>
          </a:stretch>
        </p:blipFill>
        <p:spPr>
          <a:xfrm flipH="1">
            <a:off x="11179277" y="22122"/>
            <a:ext cx="1012723" cy="199103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89" t="62751" b="17272"/>
          <a:stretch>
            <a:fillRect/>
          </a:stretch>
        </p:blipFill>
        <p:spPr>
          <a:xfrm rot="5400000" flipV="1">
            <a:off x="581332" y="5384390"/>
            <a:ext cx="892278" cy="205494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" t="3303" r="3183" b="3303"/>
          <a:stretch>
            <a:fillRect/>
          </a:stretch>
        </p:blipFill>
        <p:spPr>
          <a:xfrm>
            <a:off x="4565563" y="184063"/>
            <a:ext cx="3060874" cy="3060874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5326559" y="3482704"/>
            <a:ext cx="1538883" cy="301460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第</a:t>
            </a:r>
            <a:r>
              <a:rPr lang="zh-CN" alt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肆</a:t>
            </a:r>
            <a:r>
              <a:rPr lang="zh-CN" alt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章</a:t>
            </a:r>
            <a:endParaRPr lang="zh-CN" altLang="en-US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6" grpId="0" animBg="1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439410" y="335128"/>
            <a:ext cx="131318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目</a:t>
            </a:r>
            <a:endParaRPr lang="zh-CN" altLang="en-US" sz="8800" dirty="0">
              <a:ea typeface="华文新魏" panose="02010800040101010101" pitchFamily="2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" t="3670" r="4126" b="266"/>
          <a:stretch>
            <a:fillRect/>
          </a:stretch>
        </p:blipFill>
        <p:spPr>
          <a:xfrm>
            <a:off x="3765645" y="1071349"/>
            <a:ext cx="4660710" cy="466071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2414588"/>
            <a:ext cx="12192000" cy="2028825"/>
          </a:xfrm>
          <a:prstGeom prst="rect">
            <a:avLst/>
          </a:prstGeom>
          <a:solidFill>
            <a:srgbClr val="2C3972"/>
          </a:solidFill>
          <a:ln>
            <a:noFill/>
          </a:ln>
          <a:effectLst>
            <a:outerShdw blurRad="38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华文新魏" panose="02010800040101010101" pitchFamily="2" charset="-122"/>
            </a:endParaRPr>
          </a:p>
        </p:txBody>
      </p:sp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" t="3303" r="3183" b="3303"/>
          <a:stretch>
            <a:fillRect/>
          </a:stretch>
        </p:blipFill>
        <p:spPr>
          <a:xfrm>
            <a:off x="4034288" y="1367288"/>
            <a:ext cx="4123424" cy="4123424"/>
          </a:xfrm>
          <a:prstGeom prst="rect">
            <a:avLst/>
          </a:prstGeom>
        </p:spPr>
      </p:pic>
      <p:sp>
        <p:nvSpPr>
          <p:cNvPr id="99" name="文本框 98"/>
          <p:cNvSpPr txBox="1"/>
          <p:nvPr/>
        </p:nvSpPr>
        <p:spPr>
          <a:xfrm>
            <a:off x="5326559" y="5238077"/>
            <a:ext cx="1538883" cy="126092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录</a:t>
            </a:r>
            <a:endParaRPr kumimoji="0" lang="zh-CN" altLang="en-US" sz="8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142576" y="4721271"/>
            <a:ext cx="2441694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刺绣简介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117" name="组合 116"/>
          <p:cNvGrpSpPr/>
          <p:nvPr/>
        </p:nvGrpSpPr>
        <p:grpSpPr>
          <a:xfrm>
            <a:off x="711742" y="2777319"/>
            <a:ext cx="1303362" cy="1303362"/>
            <a:chOff x="711742" y="2777319"/>
            <a:chExt cx="1303362" cy="1303362"/>
          </a:xfrm>
        </p:grpSpPr>
        <p:pic>
          <p:nvPicPr>
            <p:cNvPr id="118" name="图片 117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" t="3670" r="4126" b="266"/>
            <a:stretch>
              <a:fillRect/>
            </a:stretch>
          </p:blipFill>
          <p:spPr>
            <a:xfrm>
              <a:off x="711742" y="2777319"/>
              <a:ext cx="1303362" cy="1303362"/>
            </a:xfrm>
            <a:prstGeom prst="rect">
              <a:avLst/>
            </a:prstGeom>
          </p:spPr>
        </p:pic>
        <p:sp>
          <p:nvSpPr>
            <p:cNvPr id="119" name="文本框 118"/>
            <p:cNvSpPr txBox="1"/>
            <p:nvPr/>
          </p:nvSpPr>
          <p:spPr>
            <a:xfrm>
              <a:off x="918429" y="2959641"/>
              <a:ext cx="889988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5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壹</a:t>
              </a:r>
              <a:endParaRPr lang="zh-CN" altLang="en-US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120" name="文本框 119"/>
          <p:cNvSpPr txBox="1"/>
          <p:nvPr/>
        </p:nvSpPr>
        <p:spPr>
          <a:xfrm>
            <a:off x="1809520" y="1522610"/>
            <a:ext cx="2441694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刺绣分类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121" name="组合 120"/>
          <p:cNvGrpSpPr/>
          <p:nvPr/>
        </p:nvGrpSpPr>
        <p:grpSpPr>
          <a:xfrm>
            <a:off x="2378686" y="2777319"/>
            <a:ext cx="1303362" cy="1303362"/>
            <a:chOff x="2378686" y="2777319"/>
            <a:chExt cx="1303362" cy="1303362"/>
          </a:xfrm>
        </p:grpSpPr>
        <p:pic>
          <p:nvPicPr>
            <p:cNvPr id="122" name="图片 121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" t="3670" r="4126" b="266"/>
            <a:stretch>
              <a:fillRect/>
            </a:stretch>
          </p:blipFill>
          <p:spPr>
            <a:xfrm>
              <a:off x="2378686" y="2777319"/>
              <a:ext cx="1303362" cy="1303362"/>
            </a:xfrm>
            <a:prstGeom prst="rect">
              <a:avLst/>
            </a:prstGeom>
          </p:spPr>
        </p:pic>
        <p:sp>
          <p:nvSpPr>
            <p:cNvPr id="123" name="文本框 122"/>
            <p:cNvSpPr txBox="1"/>
            <p:nvPr/>
          </p:nvSpPr>
          <p:spPr>
            <a:xfrm>
              <a:off x="2585374" y="2959641"/>
              <a:ext cx="889987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5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贰</a:t>
              </a:r>
              <a:endParaRPr lang="zh-CN" altLang="en-US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124" name="文本框 123"/>
          <p:cNvSpPr txBox="1"/>
          <p:nvPr/>
        </p:nvSpPr>
        <p:spPr>
          <a:xfrm>
            <a:off x="7922546" y="4721271"/>
            <a:ext cx="2441694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刺绣诗词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125" name="组合 124"/>
          <p:cNvGrpSpPr/>
          <p:nvPr/>
        </p:nvGrpSpPr>
        <p:grpSpPr>
          <a:xfrm>
            <a:off x="8491712" y="2777319"/>
            <a:ext cx="1303362" cy="1303362"/>
            <a:chOff x="8491712" y="2777319"/>
            <a:chExt cx="1303362" cy="1303362"/>
          </a:xfrm>
        </p:grpSpPr>
        <p:pic>
          <p:nvPicPr>
            <p:cNvPr id="126" name="图片 125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" t="3670" r="4126" b="266"/>
            <a:stretch>
              <a:fillRect/>
            </a:stretch>
          </p:blipFill>
          <p:spPr>
            <a:xfrm>
              <a:off x="8491712" y="2777319"/>
              <a:ext cx="1303362" cy="1303362"/>
            </a:xfrm>
            <a:prstGeom prst="rect">
              <a:avLst/>
            </a:prstGeom>
          </p:spPr>
        </p:pic>
        <p:sp>
          <p:nvSpPr>
            <p:cNvPr id="127" name="文本框 126"/>
            <p:cNvSpPr txBox="1"/>
            <p:nvPr/>
          </p:nvSpPr>
          <p:spPr>
            <a:xfrm>
              <a:off x="8698400" y="2959641"/>
              <a:ext cx="889987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5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叁</a:t>
              </a:r>
              <a:endParaRPr lang="zh-CN" altLang="en-US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128" name="文本框 127"/>
          <p:cNvSpPr txBox="1"/>
          <p:nvPr/>
        </p:nvSpPr>
        <p:spPr>
          <a:xfrm>
            <a:off x="9607731" y="1522610"/>
            <a:ext cx="2441694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刺绣中国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129" name="组合 128"/>
          <p:cNvGrpSpPr/>
          <p:nvPr/>
        </p:nvGrpSpPr>
        <p:grpSpPr>
          <a:xfrm>
            <a:off x="10171701" y="2777319"/>
            <a:ext cx="1303362" cy="1303362"/>
            <a:chOff x="10171701" y="2777319"/>
            <a:chExt cx="1303362" cy="1303362"/>
          </a:xfrm>
        </p:grpSpPr>
        <p:pic>
          <p:nvPicPr>
            <p:cNvPr id="130" name="图片 129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" t="3670" r="4126" b="266"/>
            <a:stretch>
              <a:fillRect/>
            </a:stretch>
          </p:blipFill>
          <p:spPr>
            <a:xfrm>
              <a:off x="10171701" y="2777319"/>
              <a:ext cx="1303362" cy="1303362"/>
            </a:xfrm>
            <a:prstGeom prst="rect">
              <a:avLst/>
            </a:prstGeom>
          </p:spPr>
        </p:pic>
        <p:sp>
          <p:nvSpPr>
            <p:cNvPr id="131" name="文本框 130"/>
            <p:cNvSpPr txBox="1"/>
            <p:nvPr/>
          </p:nvSpPr>
          <p:spPr>
            <a:xfrm>
              <a:off x="10378389" y="2959641"/>
              <a:ext cx="889987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5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肆</a:t>
              </a:r>
              <a:endParaRPr lang="zh-CN" altLang="en-US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99" grpId="0"/>
      <p:bldP spid="116" grpId="0"/>
      <p:bldP spid="120" grpId="0"/>
      <p:bldP spid="124" grpId="0"/>
      <p:bldP spid="1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 8"/>
          <p:cNvGrpSpPr/>
          <p:nvPr/>
        </p:nvGrpSpPr>
        <p:grpSpPr>
          <a:xfrm>
            <a:off x="1393812" y="1734818"/>
            <a:ext cx="9404376" cy="4562070"/>
            <a:chOff x="2498619" y="1747086"/>
            <a:chExt cx="7786431" cy="3777203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7132" y="1747086"/>
              <a:ext cx="3767540" cy="377720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7"/>
            <p:cNvSpPr txBox="1"/>
            <p:nvPr/>
          </p:nvSpPr>
          <p:spPr>
            <a:xfrm>
              <a:off x="2723725" y="2584905"/>
              <a:ext cx="2083619" cy="535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金井栏边见羽仪，梧桐树上宿寒枝。</a:t>
              </a:r>
              <a:br>
                <a:rPr lang="zh-CN" altLang="en-US" sz="12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</a:br>
              <a:r>
                <a:rPr lang="zh-CN" altLang="en-US" sz="12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五陵公子怜文彩，画与佳人刺绣衣。</a:t>
              </a:r>
              <a:endParaRPr lang="zh-CN" altLang="en-US" sz="12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28" name="TextBox 8"/>
            <p:cNvSpPr txBox="1"/>
            <p:nvPr/>
          </p:nvSpPr>
          <p:spPr>
            <a:xfrm>
              <a:off x="3493477" y="2038019"/>
              <a:ext cx="1313867" cy="382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4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cs typeface="STLiti" charset="-122"/>
                </a:rPr>
                <a:t>中国刺绣</a:t>
              </a:r>
              <a:endParaRPr lang="zh-CN" altLang="en-US" sz="24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STLiti" charset="-122"/>
              </a:endParaRPr>
            </a:p>
          </p:txBody>
        </p:sp>
        <p:cxnSp>
          <p:nvCxnSpPr>
            <p:cNvPr id="6" name="直线连接符 5"/>
            <p:cNvCxnSpPr/>
            <p:nvPr/>
          </p:nvCxnSpPr>
          <p:spPr>
            <a:xfrm flipH="1">
              <a:off x="2979073" y="2452780"/>
              <a:ext cx="1828272" cy="14288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7"/>
            <p:cNvSpPr txBox="1"/>
            <p:nvPr/>
          </p:nvSpPr>
          <p:spPr>
            <a:xfrm>
              <a:off x="2498619" y="4707399"/>
              <a:ext cx="2083619" cy="535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金井栏边见羽仪，梧桐树上宿寒枝。</a:t>
              </a:r>
              <a:br>
                <a:rPr lang="zh-CN" altLang="en-US" sz="12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</a:br>
              <a:r>
                <a:rPr lang="zh-CN" altLang="en-US" sz="12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五陵公子怜文彩，画与佳人刺绣衣。</a:t>
              </a:r>
              <a:endParaRPr lang="zh-CN" altLang="en-US" sz="12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59" name="TextBox 8"/>
            <p:cNvSpPr txBox="1"/>
            <p:nvPr/>
          </p:nvSpPr>
          <p:spPr>
            <a:xfrm>
              <a:off x="3268371" y="4184634"/>
              <a:ext cx="1313867" cy="382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4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cs typeface="STLiti" charset="-122"/>
                </a:rPr>
                <a:t>中国刺绣</a:t>
              </a:r>
              <a:endParaRPr lang="zh-CN" altLang="en-US" sz="24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STLiti" charset="-122"/>
              </a:endParaRPr>
            </a:p>
          </p:txBody>
        </p:sp>
        <p:cxnSp>
          <p:nvCxnSpPr>
            <p:cNvPr id="60" name="直线连接符 59"/>
            <p:cNvCxnSpPr/>
            <p:nvPr/>
          </p:nvCxnSpPr>
          <p:spPr>
            <a:xfrm flipH="1">
              <a:off x="2753966" y="4589562"/>
              <a:ext cx="1828272" cy="14288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7"/>
            <p:cNvSpPr txBox="1"/>
            <p:nvPr/>
          </p:nvSpPr>
          <p:spPr>
            <a:xfrm>
              <a:off x="7806114" y="2584905"/>
              <a:ext cx="2083619" cy="535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金井栏边见羽仪，梧桐树上宿寒枝。</a:t>
              </a:r>
              <a:br>
                <a:rPr lang="zh-CN" altLang="en-US" sz="12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</a:br>
              <a:r>
                <a:rPr lang="zh-CN" altLang="en-US" sz="12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五陵公子怜文彩，画与佳人刺绣衣。</a:t>
              </a:r>
              <a:endParaRPr lang="zh-CN" altLang="en-US" sz="12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63" name="TextBox 8"/>
            <p:cNvSpPr txBox="1"/>
            <p:nvPr/>
          </p:nvSpPr>
          <p:spPr>
            <a:xfrm>
              <a:off x="7806114" y="2038019"/>
              <a:ext cx="1313867" cy="382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cs typeface="STLiti" charset="-122"/>
                </a:rPr>
                <a:t>中国刺绣</a:t>
              </a:r>
              <a:endParaRPr lang="zh-CN" altLang="en-US" sz="24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STLiti" charset="-122"/>
              </a:endParaRPr>
            </a:p>
          </p:txBody>
        </p:sp>
        <p:cxnSp>
          <p:nvCxnSpPr>
            <p:cNvPr id="64" name="直线连接符 63"/>
            <p:cNvCxnSpPr/>
            <p:nvPr/>
          </p:nvCxnSpPr>
          <p:spPr>
            <a:xfrm flipH="1">
              <a:off x="7806114" y="2452780"/>
              <a:ext cx="1828272" cy="14288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7"/>
            <p:cNvSpPr txBox="1"/>
            <p:nvPr/>
          </p:nvSpPr>
          <p:spPr>
            <a:xfrm>
              <a:off x="8201431" y="4707399"/>
              <a:ext cx="2083619" cy="535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金井栏边见羽仪，梧桐树上宿寒枝。</a:t>
              </a:r>
              <a:br>
                <a:rPr lang="zh-CN" altLang="en-US" sz="12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</a:br>
              <a:r>
                <a:rPr lang="zh-CN" altLang="en-US" sz="12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五陵公子怜文彩，画与佳人刺绣衣。</a:t>
              </a:r>
              <a:endParaRPr lang="zh-CN" altLang="en-US" sz="12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67" name="TextBox 8"/>
            <p:cNvSpPr txBox="1"/>
            <p:nvPr/>
          </p:nvSpPr>
          <p:spPr>
            <a:xfrm>
              <a:off x="8201431" y="4184634"/>
              <a:ext cx="1313867" cy="382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cs typeface="STLiti" charset="-122"/>
                </a:rPr>
                <a:t>中国刺绣</a:t>
              </a:r>
              <a:endParaRPr lang="zh-CN" altLang="en-US" sz="24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STLiti" charset="-122"/>
              </a:endParaRPr>
            </a:p>
          </p:txBody>
        </p:sp>
        <p:cxnSp>
          <p:nvCxnSpPr>
            <p:cNvPr id="69" name="直线连接符 68"/>
            <p:cNvCxnSpPr/>
            <p:nvPr/>
          </p:nvCxnSpPr>
          <p:spPr>
            <a:xfrm flipH="1">
              <a:off x="8201431" y="4589562"/>
              <a:ext cx="1828272" cy="14288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/>
          <p:cNvGrpSpPr/>
          <p:nvPr/>
        </p:nvGrpSpPr>
        <p:grpSpPr>
          <a:xfrm>
            <a:off x="3952385" y="461616"/>
            <a:ext cx="4287231" cy="686448"/>
            <a:chOff x="5792269" y="461616"/>
            <a:chExt cx="4287231" cy="686448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2269" y="461616"/>
              <a:ext cx="678904" cy="68644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0596" y="461616"/>
              <a:ext cx="678904" cy="686448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6551529" y="527841"/>
              <a:ext cx="2768707" cy="55399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sz="30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肆  </a:t>
              </a:r>
              <a:r>
                <a:rPr lang="en-US" altLang="zh-CN" sz="30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·  </a:t>
              </a:r>
              <a:r>
                <a:rPr lang="zh-CN" altLang="en-US" sz="28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刺绣中国</a:t>
              </a:r>
              <a:endParaRPr lang="zh-CN" altLang="en-US" sz="28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19" y="1334523"/>
            <a:ext cx="2015943" cy="2021114"/>
          </a:xfrm>
          <a:prstGeom prst="ellipse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09560" y="3475871"/>
            <a:ext cx="1661993" cy="278693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刺绣作为一个地域广泛的手工艺品，各个国家、各个民族通过长期的积累和发展，都有其自身的特长和优势。</a:t>
            </a:r>
            <a:endParaRPr lang="zh-CN" altLang="en-US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71553" y="3475871"/>
            <a:ext cx="553998" cy="290560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中华民族传统手工艺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87981" y="3475871"/>
            <a:ext cx="1661993" cy="278693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刺绣作为一个地域广泛的手工艺品，各个国家、各个民族通过长期的积累和发展，都有其自身的特长和优势。</a:t>
            </a:r>
            <a:endParaRPr lang="zh-CN" altLang="en-US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49974" y="3475871"/>
            <a:ext cx="553998" cy="290560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中华民族传统手工艺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319703" y="3475871"/>
            <a:ext cx="1661993" cy="278693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刺绣作为一个地域广泛的手工艺品，各个国家、各个民族通过长期的积累和发展，都有其自身的特长和优势。</a:t>
            </a:r>
            <a:endParaRPr lang="zh-CN" altLang="en-US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981696" y="3475871"/>
            <a:ext cx="553998" cy="290560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中华民族传统手工艺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029" y="1334523"/>
            <a:ext cx="2015943" cy="2021114"/>
          </a:xfrm>
          <a:prstGeom prst="ellipse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239" y="1334523"/>
            <a:ext cx="2015943" cy="2021114"/>
          </a:xfrm>
          <a:prstGeom prst="ellipse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952385" y="461616"/>
            <a:ext cx="4287231" cy="686448"/>
            <a:chOff x="5792269" y="461616"/>
            <a:chExt cx="4287231" cy="686448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2269" y="461616"/>
              <a:ext cx="678904" cy="68644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0596" y="461616"/>
              <a:ext cx="678904" cy="686448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6551529" y="527841"/>
              <a:ext cx="2768707" cy="55399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sz="30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肆  </a:t>
              </a:r>
              <a:r>
                <a:rPr lang="en-US" altLang="zh-CN" sz="30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·  </a:t>
              </a:r>
              <a:r>
                <a:rPr lang="zh-CN" altLang="en-US" sz="28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刺绣中国</a:t>
              </a:r>
              <a:endParaRPr lang="zh-CN" altLang="en-US" sz="28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2" t="1654" r="13814"/>
          <a:stretch>
            <a:fillRect/>
          </a:stretch>
        </p:blipFill>
        <p:spPr>
          <a:xfrm>
            <a:off x="8175008" y="1616864"/>
            <a:ext cx="2879680" cy="4256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1982960" y="2358290"/>
            <a:ext cx="4847481" cy="27736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赠张公洲革处士李白</a:t>
            </a:r>
            <a:endParaRPr lang="zh-CN" altLang="zh-CN" sz="28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列子居郑圃，不将众庶分。革侯遁南浦，常恐楚人闻。</a:t>
            </a:r>
            <a:endParaRPr lang="zh-CN" altLang="zh-CN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抱瓮灌秋蔬，心闲游天云。每将瓜田叟，耕种汉水濆。</a:t>
            </a:r>
            <a:endParaRPr lang="zh-CN" altLang="zh-CN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时登张公洲，入兽不乱群。井无桔槔事，门绝刺绣文。</a:t>
            </a:r>
            <a:endParaRPr lang="zh-CN" altLang="zh-CN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长揖二千石，远辞百里君。斯为真隐者，吾党慕清芬。</a:t>
            </a:r>
            <a:endParaRPr lang="zh-CN" altLang="zh-CN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03" y="3286601"/>
            <a:ext cx="906981" cy="9170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17" y="3286601"/>
            <a:ext cx="906981" cy="917059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952385" y="461616"/>
            <a:ext cx="4287231" cy="686448"/>
            <a:chOff x="5792269" y="461616"/>
            <a:chExt cx="4287231" cy="686448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2269" y="461616"/>
              <a:ext cx="678904" cy="686448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0596" y="461616"/>
              <a:ext cx="678904" cy="686448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6551529" y="527841"/>
              <a:ext cx="2768707" cy="55399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sz="30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肆  </a:t>
              </a:r>
              <a:r>
                <a:rPr lang="en-US" altLang="zh-CN" sz="30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·  </a:t>
              </a:r>
              <a:r>
                <a:rPr lang="zh-CN" altLang="en-US" sz="28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刺绣中国</a:t>
              </a:r>
              <a:endParaRPr lang="zh-CN" altLang="en-US" sz="28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118" y="1363843"/>
            <a:ext cx="2033362" cy="203857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741" y="2323718"/>
            <a:ext cx="2033362" cy="203857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68" y="1630093"/>
            <a:ext cx="2033362" cy="203857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775118" y="1484329"/>
            <a:ext cx="2066943" cy="1849370"/>
            <a:chOff x="1432560" y="1194050"/>
            <a:chExt cx="2316480" cy="2072640"/>
          </a:xfrm>
        </p:grpSpPr>
        <p:sp>
          <p:nvSpPr>
            <p:cNvPr id="3" name="椭圆 2"/>
            <p:cNvSpPr/>
            <p:nvPr/>
          </p:nvSpPr>
          <p:spPr>
            <a:xfrm>
              <a:off x="1554480" y="1194050"/>
              <a:ext cx="2072640" cy="207264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华文新魏" panose="02010800040101010101" pitchFamily="2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1432560" y="1194050"/>
              <a:ext cx="2316480" cy="207264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华文新魏" panose="02010800040101010101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008494" y="2417537"/>
            <a:ext cx="2066943" cy="1849370"/>
            <a:chOff x="1432560" y="1194050"/>
            <a:chExt cx="2316480" cy="2072640"/>
          </a:xfrm>
        </p:grpSpPr>
        <p:sp>
          <p:nvSpPr>
            <p:cNvPr id="7" name="椭圆 6"/>
            <p:cNvSpPr/>
            <p:nvPr/>
          </p:nvSpPr>
          <p:spPr>
            <a:xfrm>
              <a:off x="1554480" y="1194050"/>
              <a:ext cx="2072640" cy="207264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华文新魏" panose="02010800040101010101" pitchFamily="2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432560" y="1194050"/>
              <a:ext cx="2316480" cy="207264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华文新魏" panose="02010800040101010101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142468" y="1740772"/>
            <a:ext cx="2066943" cy="1849370"/>
            <a:chOff x="1432560" y="1194050"/>
            <a:chExt cx="2316480" cy="2072640"/>
          </a:xfrm>
        </p:grpSpPr>
        <p:sp>
          <p:nvSpPr>
            <p:cNvPr id="10" name="椭圆 9"/>
            <p:cNvSpPr/>
            <p:nvPr/>
          </p:nvSpPr>
          <p:spPr>
            <a:xfrm>
              <a:off x="1554480" y="1194050"/>
              <a:ext cx="2072640" cy="207264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华文新魏" panose="02010800040101010101" pitchFamily="2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432560" y="1194050"/>
              <a:ext cx="2316480" cy="207264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华文新魏" panose="02010800040101010101" pitchFamily="2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724056" y="3731398"/>
            <a:ext cx="332781" cy="11318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诗词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944340" y="3439910"/>
            <a:ext cx="1846659" cy="18440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金井栏边见羽仪，梧桐树上宿寒枝。</a:t>
            </a:r>
            <a:b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</a:b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五陵公子怜文彩，画与佳人刺绣衣。</a:t>
            </a:r>
            <a:endParaRPr lang="zh-CN" altLang="en-US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36" y="2931772"/>
            <a:ext cx="795020" cy="803854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104786" y="4809358"/>
            <a:ext cx="332781" cy="11318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诗词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301927" y="4357702"/>
            <a:ext cx="1846659" cy="18440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金井栏边见羽仪，梧桐树上宿寒枝。</a:t>
            </a:r>
            <a:b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</a:b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五陵公子怜文彩，画与佳人刺绣衣。</a:t>
            </a:r>
            <a:endParaRPr lang="zh-CN" altLang="en-US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66" y="4009732"/>
            <a:ext cx="795020" cy="803854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8555337" y="4357702"/>
            <a:ext cx="332781" cy="11318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诗词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775621" y="3783279"/>
            <a:ext cx="1846659" cy="18440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金井栏边见羽仪，梧桐树上宿寒枝。</a:t>
            </a:r>
            <a:b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</a:b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五陵公子怜文彩，画与佳人刺绣衣。</a:t>
            </a:r>
            <a:endParaRPr lang="zh-CN" altLang="en-US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217" y="3558076"/>
            <a:ext cx="795020" cy="803854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3952385" y="461616"/>
            <a:ext cx="4287231" cy="686448"/>
            <a:chOff x="5792269" y="461616"/>
            <a:chExt cx="4287231" cy="686448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2269" y="461616"/>
              <a:ext cx="678904" cy="686448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0596" y="461616"/>
              <a:ext cx="678904" cy="686448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6551529" y="527841"/>
              <a:ext cx="2768707" cy="55399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sz="30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肆  </a:t>
              </a:r>
              <a:r>
                <a:rPr lang="en-US" altLang="zh-CN" sz="30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·  </a:t>
              </a:r>
              <a:r>
                <a:rPr lang="zh-CN" altLang="en-US" sz="28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刺绣中国</a:t>
              </a:r>
              <a:endParaRPr lang="zh-CN" altLang="en-US" sz="28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8" grpId="0" animBg="1"/>
      <p:bldP spid="19" grpId="0"/>
      <p:bldP spid="21" grpId="0" animBg="1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" t="19892" r="56830" b="68065"/>
          <a:stretch>
            <a:fillRect/>
          </a:stretch>
        </p:blipFill>
        <p:spPr>
          <a:xfrm>
            <a:off x="842445" y="1936612"/>
            <a:ext cx="2418736" cy="120936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70" t="1577" b="73475"/>
          <a:stretch>
            <a:fillRect/>
          </a:stretch>
        </p:blipFill>
        <p:spPr>
          <a:xfrm flipH="1">
            <a:off x="0" y="75798"/>
            <a:ext cx="1401096" cy="256621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97" r="77634" b="24183"/>
          <a:stretch>
            <a:fillRect/>
          </a:stretch>
        </p:blipFill>
        <p:spPr>
          <a:xfrm flipH="1">
            <a:off x="10658170" y="4417223"/>
            <a:ext cx="1525507" cy="257359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" t="39354" r="5593" b="2795"/>
          <a:stretch>
            <a:fillRect/>
          </a:stretch>
        </p:blipFill>
        <p:spPr>
          <a:xfrm>
            <a:off x="6244478" y="1025097"/>
            <a:ext cx="5323532" cy="513272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" r="85233" b="76921"/>
          <a:stretch>
            <a:fillRect/>
          </a:stretch>
        </p:blipFill>
        <p:spPr>
          <a:xfrm flipH="1">
            <a:off x="11179277" y="22122"/>
            <a:ext cx="1012723" cy="199103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89" t="62751" b="17272"/>
          <a:stretch>
            <a:fillRect/>
          </a:stretch>
        </p:blipFill>
        <p:spPr>
          <a:xfrm rot="5400000" flipV="1">
            <a:off x="581332" y="5384390"/>
            <a:ext cx="892278" cy="2054941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22146" b="65811"/>
          <a:stretch>
            <a:fillRect/>
          </a:stretch>
        </p:blipFill>
        <p:spPr>
          <a:xfrm>
            <a:off x="11029898" y="2954855"/>
            <a:ext cx="2105999" cy="825909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3" t="52944" r="10112" b="23185"/>
          <a:stretch>
            <a:fillRect/>
          </a:stretch>
        </p:blipFill>
        <p:spPr>
          <a:xfrm>
            <a:off x="10137058" y="3294896"/>
            <a:ext cx="1536879" cy="2244653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3" t="38282" r="6986" b="48814"/>
          <a:stretch>
            <a:fillRect/>
          </a:stretch>
        </p:blipFill>
        <p:spPr>
          <a:xfrm>
            <a:off x="7694321" y="689940"/>
            <a:ext cx="1965143" cy="974452"/>
          </a:xfrm>
          <a:prstGeom prst="rect">
            <a:avLst/>
          </a:prstGeom>
        </p:spPr>
      </p:pic>
      <p:grpSp>
        <p:nvGrpSpPr>
          <p:cNvPr id="55" name="组合 54"/>
          <p:cNvGrpSpPr/>
          <p:nvPr/>
        </p:nvGrpSpPr>
        <p:grpSpPr>
          <a:xfrm>
            <a:off x="1047933" y="259648"/>
            <a:ext cx="5772662" cy="5772662"/>
            <a:chOff x="1386347" y="767198"/>
            <a:chExt cx="5427407" cy="5427407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" t="3670" r="4126" b="266"/>
            <a:stretch>
              <a:fillRect/>
            </a:stretch>
          </p:blipFill>
          <p:spPr>
            <a:xfrm>
              <a:off x="1386347" y="767198"/>
              <a:ext cx="5427407" cy="5427407"/>
            </a:xfrm>
            <a:prstGeom prst="rect">
              <a:avLst/>
            </a:prstGeom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2" t="3124" r="4302" b="6605"/>
            <a:stretch>
              <a:fillRect/>
            </a:stretch>
          </p:blipFill>
          <p:spPr>
            <a:xfrm>
              <a:off x="1738535" y="1163630"/>
              <a:ext cx="4693534" cy="4693534"/>
            </a:xfrm>
            <a:prstGeom prst="rect">
              <a:avLst/>
            </a:prstGeom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" t="40748" r="46008" b="43338"/>
          <a:stretch>
            <a:fillRect/>
          </a:stretch>
        </p:blipFill>
        <p:spPr>
          <a:xfrm>
            <a:off x="0" y="3169269"/>
            <a:ext cx="3422303" cy="174194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8" t="6989" r="19794" b="79247"/>
          <a:stretch>
            <a:fillRect/>
          </a:stretch>
        </p:blipFill>
        <p:spPr>
          <a:xfrm>
            <a:off x="4370576" y="912348"/>
            <a:ext cx="3040012" cy="143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/>
        </p:nvSpPr>
        <p:spPr>
          <a:xfrm>
            <a:off x="2188521" y="4174396"/>
            <a:ext cx="7814960" cy="163121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1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刺绣        简介</a:t>
            </a:r>
            <a:endParaRPr lang="zh-CN" altLang="en-US" sz="1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" t="3670" r="4126" b="266"/>
          <a:stretch>
            <a:fillRect/>
          </a:stretch>
        </p:blipFill>
        <p:spPr>
          <a:xfrm>
            <a:off x="4366146" y="-15354"/>
            <a:ext cx="3459708" cy="3459708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16200000">
            <a:off x="2667001" y="2531660"/>
            <a:ext cx="6857999" cy="1794680"/>
          </a:xfrm>
          <a:prstGeom prst="rect">
            <a:avLst/>
          </a:prstGeom>
          <a:solidFill>
            <a:srgbClr val="2C3972"/>
          </a:solidFill>
          <a:ln>
            <a:noFill/>
          </a:ln>
          <a:effectLst>
            <a:outerShdw blurRad="38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华文新魏" panose="02010800040101010101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70" t="1577" b="73475"/>
          <a:stretch>
            <a:fillRect/>
          </a:stretch>
        </p:blipFill>
        <p:spPr>
          <a:xfrm flipH="1">
            <a:off x="0" y="75798"/>
            <a:ext cx="1401096" cy="256621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97" r="77634" b="24183"/>
          <a:stretch>
            <a:fillRect/>
          </a:stretch>
        </p:blipFill>
        <p:spPr>
          <a:xfrm flipH="1">
            <a:off x="10658170" y="4417223"/>
            <a:ext cx="1525507" cy="257359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" r="85233" b="76921"/>
          <a:stretch>
            <a:fillRect/>
          </a:stretch>
        </p:blipFill>
        <p:spPr>
          <a:xfrm flipH="1">
            <a:off x="11179277" y="22122"/>
            <a:ext cx="1012723" cy="199103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89" t="62751" b="17272"/>
          <a:stretch>
            <a:fillRect/>
          </a:stretch>
        </p:blipFill>
        <p:spPr>
          <a:xfrm rot="5400000" flipV="1">
            <a:off x="581332" y="5384390"/>
            <a:ext cx="892278" cy="205494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" t="3303" r="3183" b="3303"/>
          <a:stretch>
            <a:fillRect/>
          </a:stretch>
        </p:blipFill>
        <p:spPr>
          <a:xfrm>
            <a:off x="4565563" y="184063"/>
            <a:ext cx="3060874" cy="3060874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5326559" y="3482701"/>
            <a:ext cx="1538883" cy="301460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第</a:t>
            </a:r>
            <a:r>
              <a:rPr lang="zh-CN" alt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壹</a:t>
            </a:r>
            <a:r>
              <a:rPr lang="zh-CN" alt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章</a:t>
            </a:r>
            <a:endParaRPr lang="zh-CN" altLang="en-US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6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64909" y="1477680"/>
            <a:ext cx="4269180" cy="4111480"/>
            <a:chOff x="594141" y="1175764"/>
            <a:chExt cx="4500841" cy="433458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141" y="1175764"/>
              <a:ext cx="4500841" cy="4334584"/>
            </a:xfrm>
            <a:prstGeom prst="ellipse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64" y="1462794"/>
              <a:ext cx="3947774" cy="3957898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10039753" y="2642913"/>
            <a:ext cx="553998" cy="226360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刺绣简介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734089" y="2435885"/>
            <a:ext cx="47871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刺绣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  </a:t>
            </a:r>
            <a:r>
              <a:rPr lang="zh-CN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，古代称之为针绣，是用绣针引彩线，将设计的花纹在纺织品上刺绣运针，以绣迹构成花纹图案的一种工艺。古代称“黹”、“针黹”。因刺绣多为妇女所作，故属于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"</a:t>
            </a:r>
            <a:r>
              <a:rPr lang="zh-CN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女红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"</a:t>
            </a:r>
            <a:r>
              <a:rPr lang="zh-CN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的一个重要部分。刺绣是中国古老的手工技艺之一，中国的手工刺绣工艺，已经有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2000</a:t>
            </a:r>
            <a:r>
              <a:rPr lang="zh-CN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多年历史了。据《尚书》载，远在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4000</a:t>
            </a:r>
            <a:r>
              <a:rPr lang="zh-CN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多年前的章服制度，就规定“衣画而裳绣”。</a:t>
            </a:r>
            <a:endParaRPr lang="zh-CN" altLang="zh-CN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952385" y="461616"/>
            <a:ext cx="4287231" cy="686448"/>
            <a:chOff x="5792269" y="461616"/>
            <a:chExt cx="4287231" cy="686448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2269" y="461616"/>
              <a:ext cx="678904" cy="68644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0596" y="461616"/>
              <a:ext cx="678904" cy="686448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6551530" y="527841"/>
              <a:ext cx="2768708" cy="55399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sz="30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壹  </a:t>
              </a:r>
              <a:r>
                <a:rPr lang="en-US" altLang="zh-CN" sz="30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·  </a:t>
              </a:r>
              <a:r>
                <a:rPr lang="zh-CN" altLang="en-US" sz="28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刺绣简介</a:t>
              </a:r>
              <a:endParaRPr lang="zh-CN" altLang="en-US" sz="28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749" y="3136437"/>
            <a:ext cx="906981" cy="917059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3854810" y="1338536"/>
            <a:ext cx="4512860" cy="451286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华文新魏" panose="020108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63982" y="2204795"/>
            <a:ext cx="1292662" cy="104932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72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刺</a:t>
            </a:r>
            <a:endParaRPr lang="zh-CN" altLang="en-US" sz="72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48318" y="3222543"/>
            <a:ext cx="1292662" cy="104932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72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绣</a:t>
            </a:r>
            <a:endParaRPr lang="zh-CN" altLang="en-US" sz="72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83803" y="3236488"/>
            <a:ext cx="430887" cy="2995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zh-CN" sz="1600" kern="1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四大名绣，指的是我国刺绣中</a:t>
            </a:r>
            <a:endParaRPr lang="zh-CN" altLang="en-US" sz="16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347225" y="3665986"/>
            <a:ext cx="430887" cy="2995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zh-CN" sz="1600" kern="1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中的苏绣、湘绣、粤绣、蜀绣</a:t>
            </a:r>
            <a:endParaRPr lang="zh-CN" altLang="en-US" sz="16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369062" y="2260156"/>
            <a:ext cx="1908215" cy="31394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6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刺绣，古称针绣，是用绣针引彩线，按设计的花纹在纺织品上刺绣运针，以绣迹构成花纹图案的一种工艺。刺绣作为一个地域广泛的手工艺品，各个国家、各个民族通过长期的积累和发展，都有其自身的特长和优势。</a:t>
            </a:r>
            <a:endParaRPr lang="zh-CN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750" y="3136437"/>
            <a:ext cx="906981" cy="917059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952385" y="461616"/>
            <a:ext cx="4287231" cy="686448"/>
            <a:chOff x="5792269" y="461616"/>
            <a:chExt cx="4287231" cy="686448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2269" y="461616"/>
              <a:ext cx="678904" cy="686448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0596" y="461616"/>
              <a:ext cx="678904" cy="686448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6573973" y="527841"/>
              <a:ext cx="2723823" cy="55399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sz="30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壹</a:t>
              </a:r>
              <a:r>
                <a:rPr lang="en-US" altLang="zh-CN" sz="28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——</a:t>
              </a:r>
              <a:r>
                <a:rPr lang="zh-CN" altLang="en-US" sz="28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刺绣简介</a:t>
              </a:r>
              <a:endParaRPr lang="zh-CN" altLang="en-US" sz="28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 animBg="1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39729" y="2316707"/>
            <a:ext cx="5939551" cy="3404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1600" kern="1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zh-CN" sz="1600" kern="1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四大名绣，指的是我国刺绣中的苏绣、湘绣、粤绣、蜀绣。刺绣，古称针绣，是用绣针引彩线，按设计的花纹在纺织品上刺绣运针，以绣迹构成花纹图案的一种工艺。刺绣作为一个地域广泛的手工艺品，各个国家、各个民族通过长期的积累和发展，都有其自身的特长和优势。</a:t>
            </a:r>
            <a:endParaRPr lang="en-US" altLang="zh-CN" sz="1600" kern="1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1600" kern="1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zh-CN" sz="1600" kern="1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除了四大名绣，在我国还有京绣、鲁绣、汴绣、瓯绣、杭绣、汉绣、闽绣等地方名绣，而我国的少数民族如维吾尔、彝、傣、布依、哈萨克、瑶、苗、土家、景颇、侗、白、壮、蒙古、藏等也都有自己特色的民族刺绣。</a:t>
            </a:r>
            <a:endParaRPr lang="zh-CN" altLang="zh-CN" sz="1600" kern="1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920" y="1745054"/>
            <a:ext cx="4283840" cy="39795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50082" y="1745054"/>
            <a:ext cx="4283836" cy="397954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548238" y="2316707"/>
            <a:ext cx="553998" cy="311040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zh-CN" sz="32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中国四大名绣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952385" y="461616"/>
            <a:ext cx="4287231" cy="686448"/>
            <a:chOff x="5792269" y="461616"/>
            <a:chExt cx="4287231" cy="686448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2269" y="461616"/>
              <a:ext cx="678904" cy="68644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0596" y="461616"/>
              <a:ext cx="678904" cy="68644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6551530" y="527841"/>
              <a:ext cx="2768708" cy="55399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sz="30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壹  </a:t>
              </a:r>
              <a:r>
                <a:rPr lang="en-US" altLang="zh-CN" sz="30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·  </a:t>
              </a:r>
              <a:r>
                <a:rPr lang="zh-CN" altLang="en-US" sz="28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刺绣简介</a:t>
              </a:r>
              <a:endParaRPr lang="zh-CN" altLang="en-US" sz="28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1" y="1782852"/>
            <a:ext cx="3512945" cy="426572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925780" y="2137694"/>
            <a:ext cx="2634932" cy="338328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华文新魏" panose="020108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199206" y="2107214"/>
            <a:ext cx="2634932" cy="338328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华文新魏" panose="020108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93483" y="2539700"/>
            <a:ext cx="1661993" cy="26974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刺绣</a:t>
            </a:r>
            <a:r>
              <a:rPr lang="en-US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  </a:t>
            </a:r>
            <a:r>
              <a:rPr lang="zh-CN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，古代称之为针绣，是用绣针引彩线，将设计的花纹在纺织品上刺绣运针，以绣迹构成花纹图案的一种工艺。古代称“黹”、“针黹”。</a:t>
            </a:r>
            <a:endParaRPr lang="zh-CN" altLang="en-US" sz="16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07876" y="2559162"/>
            <a:ext cx="615553" cy="254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衣画而裳绣</a:t>
            </a: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666909" y="2559162"/>
            <a:ext cx="1661993" cy="26974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刺绣</a:t>
            </a:r>
            <a:r>
              <a:rPr lang="en-US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  </a:t>
            </a:r>
            <a:r>
              <a:rPr lang="zh-CN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，古代称之为针绣，是用绣针引彩线，将设计的花纹在纺织品上刺绣运针，以绣迹构成花纹图案的一种工艺。古代称“黹”、“针黹”。</a:t>
            </a:r>
            <a:endParaRPr lang="zh-CN" altLang="en-US" sz="16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511782" y="2578624"/>
            <a:ext cx="615553" cy="254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衣画而裳绣</a:t>
            </a: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952385" y="461616"/>
            <a:ext cx="4287231" cy="686448"/>
            <a:chOff x="5792269" y="461616"/>
            <a:chExt cx="4287231" cy="686448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2269" y="461616"/>
              <a:ext cx="678904" cy="686448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0596" y="461616"/>
              <a:ext cx="678904" cy="68644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6551530" y="527841"/>
              <a:ext cx="2768708" cy="55399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sz="30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壹  </a:t>
              </a:r>
              <a:r>
                <a:rPr lang="en-US" altLang="zh-CN" sz="30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·  </a:t>
              </a:r>
              <a:r>
                <a:rPr lang="zh-CN" altLang="en-US" sz="28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刺绣简介</a:t>
              </a:r>
              <a:endParaRPr lang="zh-CN" altLang="en-US" sz="28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animBg="1"/>
      <p:bldP spid="10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/>
        </p:nvSpPr>
        <p:spPr>
          <a:xfrm>
            <a:off x="2188521" y="4174396"/>
            <a:ext cx="7814960" cy="163121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1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刺绣        分类</a:t>
            </a:r>
            <a:endParaRPr lang="zh-CN" altLang="en-US" sz="1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" t="3670" r="4126" b="266"/>
          <a:stretch>
            <a:fillRect/>
          </a:stretch>
        </p:blipFill>
        <p:spPr>
          <a:xfrm>
            <a:off x="4366146" y="-15354"/>
            <a:ext cx="3459708" cy="3459708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16200000">
            <a:off x="2667001" y="2531660"/>
            <a:ext cx="6857999" cy="1794680"/>
          </a:xfrm>
          <a:prstGeom prst="rect">
            <a:avLst/>
          </a:prstGeom>
          <a:solidFill>
            <a:srgbClr val="2C3972"/>
          </a:solidFill>
          <a:ln>
            <a:noFill/>
          </a:ln>
          <a:effectLst>
            <a:outerShdw blurRad="38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华文新魏" panose="02010800040101010101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70" t="1577" b="73475"/>
          <a:stretch>
            <a:fillRect/>
          </a:stretch>
        </p:blipFill>
        <p:spPr>
          <a:xfrm flipH="1">
            <a:off x="0" y="75798"/>
            <a:ext cx="1401096" cy="256621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97" r="77634" b="24183"/>
          <a:stretch>
            <a:fillRect/>
          </a:stretch>
        </p:blipFill>
        <p:spPr>
          <a:xfrm flipH="1">
            <a:off x="10658170" y="4417223"/>
            <a:ext cx="1525507" cy="257359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" r="85233" b="76921"/>
          <a:stretch>
            <a:fillRect/>
          </a:stretch>
        </p:blipFill>
        <p:spPr>
          <a:xfrm flipH="1">
            <a:off x="11179277" y="22122"/>
            <a:ext cx="1012723" cy="199103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89" t="62751" b="17272"/>
          <a:stretch>
            <a:fillRect/>
          </a:stretch>
        </p:blipFill>
        <p:spPr>
          <a:xfrm rot="5400000" flipV="1">
            <a:off x="581332" y="5384390"/>
            <a:ext cx="892278" cy="205494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" t="3303" r="3183" b="3303"/>
          <a:stretch>
            <a:fillRect/>
          </a:stretch>
        </p:blipFill>
        <p:spPr>
          <a:xfrm>
            <a:off x="4565563" y="184063"/>
            <a:ext cx="3060874" cy="3060874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5326559" y="3482701"/>
            <a:ext cx="1538883" cy="301460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第</a:t>
            </a:r>
            <a:r>
              <a:rPr lang="zh-CN" alt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贰</a:t>
            </a:r>
            <a:r>
              <a:rPr lang="zh-CN" alt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章</a:t>
            </a:r>
            <a:endParaRPr lang="zh-CN" altLang="en-US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6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2224585" y="1522921"/>
            <a:ext cx="4851120" cy="485112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华文新魏" panose="020108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88" y="2223328"/>
            <a:ext cx="3647656" cy="442929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671653" y="2687859"/>
            <a:ext cx="3300904" cy="318739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刺绣是中华民族最具代表性的传统手工艺之一，早在远古时代就伴随着祭天礼器</a:t>
            </a:r>
            <a:r>
              <a:rPr lang="en-US" altLang="zh-CN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(</a:t>
            </a:r>
            <a:r>
              <a:rPr lang="zh-CN" altLang="en-US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青铜器、玉器</a:t>
            </a:r>
            <a:r>
              <a:rPr lang="en-US" altLang="zh-CN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)</a:t>
            </a:r>
            <a:r>
              <a:rPr lang="zh-CN" altLang="en-US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、陶器和织物而诞生，且世代更迭生生不息。如今，传统手工刺绣在工业化生产的浪潮中似乎与我们渐行渐远。可是，放眼寻觅，“蓦然回首，那人却在灯火阑珊处”，原来，刺绣就在人们身边她并没有远去。</a:t>
            </a:r>
            <a:endParaRPr lang="zh-CN" altLang="en-US" sz="15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95999" y="1801504"/>
            <a:ext cx="569387" cy="2989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5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中华民族传统工艺</a:t>
            </a:r>
            <a:endParaRPr lang="zh-CN" altLang="en-US" sz="25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952385" y="461616"/>
            <a:ext cx="4287231" cy="686448"/>
            <a:chOff x="5792269" y="461616"/>
            <a:chExt cx="4287231" cy="686448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2269" y="461616"/>
              <a:ext cx="678904" cy="68644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0596" y="461616"/>
              <a:ext cx="678904" cy="686448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6551530" y="527841"/>
              <a:ext cx="2768707" cy="55399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zh-CN" altLang="en-US" sz="30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贰  </a:t>
              </a:r>
              <a:r>
                <a:rPr lang="en-US" altLang="zh-CN" sz="30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·  </a:t>
              </a:r>
              <a:r>
                <a:rPr lang="zh-CN" altLang="en-US" sz="28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刺绣分类</a:t>
              </a:r>
              <a:endParaRPr lang="zh-CN" altLang="en-US" sz="28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2507</Words>
  <Application>WPS 演示</Application>
  <PresentationFormat>宽屏</PresentationFormat>
  <Paragraphs>209</Paragraphs>
  <Slides>24</Slides>
  <Notes>4</Notes>
  <HiddenSlides>0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7" baseType="lpstr">
      <vt:lpstr>Arial</vt:lpstr>
      <vt:lpstr>宋体</vt:lpstr>
      <vt:lpstr>Wingdings</vt:lpstr>
      <vt:lpstr>华文新魏</vt:lpstr>
      <vt:lpstr>Times New Roman</vt:lpstr>
      <vt:lpstr>微软雅黑</vt:lpstr>
      <vt:lpstr>Arial Unicode MS</vt:lpstr>
      <vt:lpstr>等线</vt:lpstr>
      <vt:lpstr>STLiti</vt:lpstr>
      <vt:lpstr>Calibri</vt:lpstr>
      <vt:lpstr>Calibri Light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南蛮姑娘</cp:lastModifiedBy>
  <cp:revision>69</cp:revision>
  <dcterms:created xsi:type="dcterms:W3CDTF">2018-08-08T12:33:00Z</dcterms:created>
  <dcterms:modified xsi:type="dcterms:W3CDTF">2021-09-13T03:29:34Z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9FA39309DF394323B22A119E237EE7B9</vt:lpwstr>
  </property>
  <property fmtid="{D5CDD505-2E9C-101B-9397-08002B2CF9AE}" pid="3" name="KSOProductBuildVer">
    <vt:lpwstr>2052-11.1.0.10700</vt:lpwstr>
  </property>
</Properties>
</file>